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tags/tag4.xml" ContentType="application/vnd.openxmlformats-officedocument.presentationml.tags+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tags/tag2.xml" ContentType="application/vnd.openxmlformats-officedocument.presentationml.tags+xml"/>
  <Override PartName="/ppt/notesSlides/notesSlide18.xml" ContentType="application/vnd.openxmlformats-officedocument.presentationml.notesSlide+xml"/>
  <Default Extension="xls" ContentType="application/vnd.ms-exce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tags/tag5.xml" ContentType="application/vnd.openxmlformats-officedocument.presentationml.tags+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tags/tag3.xml" ContentType="application/vnd.openxmlformats-officedocument.presentationml.tags+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tags/tag1.xml" ContentType="application/vnd.openxmlformats-officedocument.presentationml.tags+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36"/>
  </p:notesMasterIdLst>
  <p:handoutMasterIdLst>
    <p:handoutMasterId r:id="rId37"/>
  </p:handoutMasterIdLst>
  <p:sldIdLst>
    <p:sldId id="256" r:id="rId2"/>
    <p:sldId id="570" r:id="rId3"/>
    <p:sldId id="578" r:id="rId4"/>
    <p:sldId id="572" r:id="rId5"/>
    <p:sldId id="584" r:id="rId6"/>
    <p:sldId id="583" r:id="rId7"/>
    <p:sldId id="582" r:id="rId8"/>
    <p:sldId id="594" r:id="rId9"/>
    <p:sldId id="586" r:id="rId10"/>
    <p:sldId id="588" r:id="rId11"/>
    <p:sldId id="580" r:id="rId12"/>
    <p:sldId id="486" r:id="rId13"/>
    <p:sldId id="459" r:id="rId14"/>
    <p:sldId id="463" r:id="rId15"/>
    <p:sldId id="590" r:id="rId16"/>
    <p:sldId id="593" r:id="rId17"/>
    <p:sldId id="548" r:id="rId18"/>
    <p:sldId id="476" r:id="rId19"/>
    <p:sldId id="362" r:id="rId20"/>
    <p:sldId id="566" r:id="rId21"/>
    <p:sldId id="477" r:id="rId22"/>
    <p:sldId id="350" r:id="rId23"/>
    <p:sldId id="495" r:id="rId24"/>
    <p:sldId id="388" r:id="rId25"/>
    <p:sldId id="560" r:id="rId26"/>
    <p:sldId id="478" r:id="rId27"/>
    <p:sldId id="431" r:id="rId28"/>
    <p:sldId id="536" r:id="rId29"/>
    <p:sldId id="371" r:id="rId30"/>
    <p:sldId id="491" r:id="rId31"/>
    <p:sldId id="488" r:id="rId32"/>
    <p:sldId id="529" r:id="rId33"/>
    <p:sldId id="595" r:id="rId34"/>
    <p:sldId id="531" r:id="rId35"/>
  </p:sldIdLst>
  <p:sldSz cx="9144000" cy="6858000" type="screen4x3"/>
  <p:notesSz cx="6985000" cy="9271000"/>
  <p:defaultTextStyle>
    <a:defPPr>
      <a:defRPr lang="en-US"/>
    </a:defPPr>
    <a:lvl1pPr algn="l" rtl="0" fontAlgn="base">
      <a:spcBef>
        <a:spcPct val="0"/>
      </a:spcBef>
      <a:spcAft>
        <a:spcPct val="0"/>
      </a:spcAft>
      <a:defRPr sz="2800" kern="1200">
        <a:solidFill>
          <a:schemeClr val="tx1"/>
        </a:solidFill>
        <a:latin typeface="Arial" charset="0"/>
        <a:ea typeface="ＭＳ Ｐゴシック"/>
        <a:cs typeface="Arial" charset="0"/>
      </a:defRPr>
    </a:lvl1pPr>
    <a:lvl2pPr marL="457200" algn="l" rtl="0" fontAlgn="base">
      <a:spcBef>
        <a:spcPct val="0"/>
      </a:spcBef>
      <a:spcAft>
        <a:spcPct val="0"/>
      </a:spcAft>
      <a:defRPr sz="2800" kern="1200">
        <a:solidFill>
          <a:schemeClr val="tx1"/>
        </a:solidFill>
        <a:latin typeface="Arial" charset="0"/>
        <a:ea typeface="ＭＳ Ｐゴシック"/>
        <a:cs typeface="Arial" charset="0"/>
      </a:defRPr>
    </a:lvl2pPr>
    <a:lvl3pPr marL="914400" algn="l" rtl="0" fontAlgn="base">
      <a:spcBef>
        <a:spcPct val="0"/>
      </a:spcBef>
      <a:spcAft>
        <a:spcPct val="0"/>
      </a:spcAft>
      <a:defRPr sz="2800" kern="1200">
        <a:solidFill>
          <a:schemeClr val="tx1"/>
        </a:solidFill>
        <a:latin typeface="Arial" charset="0"/>
        <a:ea typeface="ＭＳ Ｐゴシック"/>
        <a:cs typeface="Arial" charset="0"/>
      </a:defRPr>
    </a:lvl3pPr>
    <a:lvl4pPr marL="1371600" algn="l" rtl="0" fontAlgn="base">
      <a:spcBef>
        <a:spcPct val="0"/>
      </a:spcBef>
      <a:spcAft>
        <a:spcPct val="0"/>
      </a:spcAft>
      <a:defRPr sz="2800" kern="1200">
        <a:solidFill>
          <a:schemeClr val="tx1"/>
        </a:solidFill>
        <a:latin typeface="Arial" charset="0"/>
        <a:ea typeface="ＭＳ Ｐゴシック"/>
        <a:cs typeface="Arial" charset="0"/>
      </a:defRPr>
    </a:lvl4pPr>
    <a:lvl5pPr marL="1828800" algn="l" rtl="0" fontAlgn="base">
      <a:spcBef>
        <a:spcPct val="0"/>
      </a:spcBef>
      <a:spcAft>
        <a:spcPct val="0"/>
      </a:spcAft>
      <a:defRPr sz="2800" kern="1200">
        <a:solidFill>
          <a:schemeClr val="tx1"/>
        </a:solidFill>
        <a:latin typeface="Arial" charset="0"/>
        <a:ea typeface="ＭＳ Ｐゴシック"/>
        <a:cs typeface="Arial" charset="0"/>
      </a:defRPr>
    </a:lvl5pPr>
    <a:lvl6pPr marL="2286000" algn="l" defTabSz="914400" rtl="0" eaLnBrk="1" latinLnBrk="0" hangingPunct="1">
      <a:defRPr sz="2800" kern="1200">
        <a:solidFill>
          <a:schemeClr val="tx1"/>
        </a:solidFill>
        <a:latin typeface="Arial" charset="0"/>
        <a:ea typeface="ＭＳ Ｐゴシック"/>
        <a:cs typeface="Arial" charset="0"/>
      </a:defRPr>
    </a:lvl6pPr>
    <a:lvl7pPr marL="2743200" algn="l" defTabSz="914400" rtl="0" eaLnBrk="1" latinLnBrk="0" hangingPunct="1">
      <a:defRPr sz="2800" kern="1200">
        <a:solidFill>
          <a:schemeClr val="tx1"/>
        </a:solidFill>
        <a:latin typeface="Arial" charset="0"/>
        <a:ea typeface="ＭＳ Ｐゴシック"/>
        <a:cs typeface="Arial" charset="0"/>
      </a:defRPr>
    </a:lvl7pPr>
    <a:lvl8pPr marL="3200400" algn="l" defTabSz="914400" rtl="0" eaLnBrk="1" latinLnBrk="0" hangingPunct="1">
      <a:defRPr sz="2800" kern="1200">
        <a:solidFill>
          <a:schemeClr val="tx1"/>
        </a:solidFill>
        <a:latin typeface="Arial" charset="0"/>
        <a:ea typeface="ＭＳ Ｐゴシック"/>
        <a:cs typeface="Arial" charset="0"/>
      </a:defRPr>
    </a:lvl8pPr>
    <a:lvl9pPr marL="3657600" algn="l" defTabSz="914400" rtl="0" eaLnBrk="1" latinLnBrk="0" hangingPunct="1">
      <a:defRPr sz="2800" kern="1200">
        <a:solidFill>
          <a:schemeClr val="tx1"/>
        </a:solidFill>
        <a:latin typeface="Arial" charset="0"/>
        <a:ea typeface="ＭＳ Ｐゴシック"/>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clrMru>
    <a:srgbClr val="99FF66"/>
    <a:srgbClr val="FFCC00"/>
    <a:srgbClr val="FF9900"/>
    <a:srgbClr val="C0C0C0"/>
    <a:srgbClr val="FF9933"/>
    <a:srgbClr val="FFFF00"/>
    <a:srgbClr val="FF0066"/>
    <a:srgbClr val="DDDDDD"/>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593" autoAdjust="0"/>
    <p:restoredTop sz="89000" autoAdjust="0"/>
  </p:normalViewPr>
  <p:slideViewPr>
    <p:cSldViewPr>
      <p:cViewPr>
        <p:scale>
          <a:sx n="72" d="100"/>
          <a:sy n="72" d="100"/>
        </p:scale>
        <p:origin x="-12" y="114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3972"/>
    </p:cViewPr>
  </p:sorterViewPr>
  <p:notesViewPr>
    <p:cSldViewPr>
      <p:cViewPr varScale="1">
        <p:scale>
          <a:sx n="79" d="100"/>
          <a:sy n="79" d="100"/>
        </p:scale>
        <p:origin x="-1836" y="-90"/>
      </p:cViewPr>
      <p:guideLst>
        <p:guide orient="horz" pos="2920"/>
        <p:guide pos="2200"/>
      </p:guideLst>
    </p:cSldViewPr>
  </p:notesViewPr>
  <p:gridSpacing cx="39327138" cy="3932713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9.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4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image" Target="../media/image48.emf"/></Relationships>
</file>

<file path=ppt/drawings/_rels/vmlDrawing6.v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49.png"/><Relationship Id="rId1" Type="http://schemas.openxmlformats.org/officeDocument/2006/relationships/image" Target="../media/image50.png"/><Relationship Id="rId4" Type="http://schemas.openxmlformats.org/officeDocument/2006/relationships/image" Target="../media/image52.png"/></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1.png"/></Relationships>
</file>

<file path=ppt/drawings/_rels/vmlDrawing8.vml.rels><?xml version="1.0" encoding="UTF-8" standalone="yes"?>
<Relationships xmlns="http://schemas.openxmlformats.org/package/2006/relationships"><Relationship Id="rId1" Type="http://schemas.openxmlformats.org/officeDocument/2006/relationships/image" Target="../media/image7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2853" tIns="46428" rIns="92853" bIns="46428" numCol="1" anchor="t" anchorCtr="0" compatLnSpc="1">
            <a:prstTxWarp prst="textNoShape">
              <a:avLst/>
            </a:prstTxWarp>
          </a:bodyPr>
          <a:lstStyle>
            <a:lvl1pPr defTabSz="927100">
              <a:defRPr sz="1200">
                <a:latin typeface="Arial" pitchFamily="34" charset="0"/>
                <a:ea typeface="ＭＳ Ｐゴシック" pitchFamily="-106" charset="-128"/>
                <a:cs typeface="+mn-cs"/>
              </a:defRPr>
            </a:lvl1pPr>
          </a:lstStyle>
          <a:p>
            <a:pPr>
              <a:defRPr/>
            </a:pPr>
            <a:endParaRPr lang="en-US"/>
          </a:p>
        </p:txBody>
      </p:sp>
      <p:sp>
        <p:nvSpPr>
          <p:cNvPr id="26627" name="Rectangle 3"/>
          <p:cNvSpPr>
            <a:spLocks noGrp="1" noChangeArrowheads="1"/>
          </p:cNvSpPr>
          <p:nvPr>
            <p:ph type="dt" sz="quarter" idx="1"/>
          </p:nvPr>
        </p:nvSpPr>
        <p:spPr bwMode="auto">
          <a:xfrm>
            <a:off x="3956050" y="0"/>
            <a:ext cx="3027363" cy="463550"/>
          </a:xfrm>
          <a:prstGeom prst="rect">
            <a:avLst/>
          </a:prstGeom>
          <a:noFill/>
          <a:ln w="9525">
            <a:noFill/>
            <a:miter lim="800000"/>
            <a:headEnd/>
            <a:tailEnd/>
          </a:ln>
          <a:effectLst/>
        </p:spPr>
        <p:txBody>
          <a:bodyPr vert="horz" wrap="square" lIns="92853" tIns="46428" rIns="92853" bIns="46428" numCol="1" anchor="t" anchorCtr="0" compatLnSpc="1">
            <a:prstTxWarp prst="textNoShape">
              <a:avLst/>
            </a:prstTxWarp>
          </a:bodyPr>
          <a:lstStyle>
            <a:lvl1pPr algn="r" defTabSz="927100">
              <a:defRPr sz="1200">
                <a:latin typeface="Arial" pitchFamily="34" charset="0"/>
                <a:ea typeface="ＭＳ Ｐゴシック" pitchFamily="-106" charset="-128"/>
                <a:cs typeface="+mn-cs"/>
              </a:defRPr>
            </a:lvl1pPr>
          </a:lstStyle>
          <a:p>
            <a:pPr>
              <a:defRPr/>
            </a:pPr>
            <a:endParaRPr lang="en-US"/>
          </a:p>
        </p:txBody>
      </p:sp>
      <p:sp>
        <p:nvSpPr>
          <p:cNvPr id="26628" name="Rectangle 4"/>
          <p:cNvSpPr>
            <a:spLocks noGrp="1" noChangeArrowheads="1"/>
          </p:cNvSpPr>
          <p:nvPr>
            <p:ph type="ftr" sz="quarter" idx="2"/>
          </p:nvPr>
        </p:nvSpPr>
        <p:spPr bwMode="auto">
          <a:xfrm>
            <a:off x="0" y="8805863"/>
            <a:ext cx="3027363" cy="463550"/>
          </a:xfrm>
          <a:prstGeom prst="rect">
            <a:avLst/>
          </a:prstGeom>
          <a:noFill/>
          <a:ln w="9525">
            <a:noFill/>
            <a:miter lim="800000"/>
            <a:headEnd/>
            <a:tailEnd/>
          </a:ln>
          <a:effectLst/>
        </p:spPr>
        <p:txBody>
          <a:bodyPr vert="horz" wrap="square" lIns="92853" tIns="46428" rIns="92853" bIns="46428" numCol="1" anchor="b" anchorCtr="0" compatLnSpc="1">
            <a:prstTxWarp prst="textNoShape">
              <a:avLst/>
            </a:prstTxWarp>
          </a:bodyPr>
          <a:lstStyle>
            <a:lvl1pPr defTabSz="927100">
              <a:defRPr sz="1200">
                <a:latin typeface="Arial" pitchFamily="34" charset="0"/>
                <a:ea typeface="ＭＳ Ｐゴシック" pitchFamily="-106" charset="-128"/>
                <a:cs typeface="+mn-cs"/>
              </a:defRPr>
            </a:lvl1pPr>
          </a:lstStyle>
          <a:p>
            <a:pPr>
              <a:defRPr/>
            </a:pPr>
            <a:endParaRPr lang="en-US"/>
          </a:p>
        </p:txBody>
      </p:sp>
      <p:sp>
        <p:nvSpPr>
          <p:cNvPr id="26629" name="Rectangle 5"/>
          <p:cNvSpPr>
            <a:spLocks noGrp="1" noChangeArrowheads="1"/>
          </p:cNvSpPr>
          <p:nvPr>
            <p:ph type="sldNum" sz="quarter" idx="3"/>
          </p:nvPr>
        </p:nvSpPr>
        <p:spPr bwMode="auto">
          <a:xfrm>
            <a:off x="3956050" y="8805863"/>
            <a:ext cx="3027363" cy="463550"/>
          </a:xfrm>
          <a:prstGeom prst="rect">
            <a:avLst/>
          </a:prstGeom>
          <a:noFill/>
          <a:ln w="9525">
            <a:noFill/>
            <a:miter lim="800000"/>
            <a:headEnd/>
            <a:tailEnd/>
          </a:ln>
          <a:effectLst/>
        </p:spPr>
        <p:txBody>
          <a:bodyPr vert="horz" wrap="square" lIns="92853" tIns="46428" rIns="92853" bIns="46428" numCol="1" anchor="b" anchorCtr="0" compatLnSpc="1">
            <a:prstTxWarp prst="textNoShape">
              <a:avLst/>
            </a:prstTxWarp>
          </a:bodyPr>
          <a:lstStyle>
            <a:lvl1pPr algn="r" defTabSz="927100">
              <a:defRPr sz="900">
                <a:latin typeface="Arial" pitchFamily="34" charset="0"/>
                <a:ea typeface="ＭＳ Ｐゴシック" pitchFamily="-106" charset="-128"/>
                <a:cs typeface="+mn-cs"/>
              </a:defRPr>
            </a:lvl1pPr>
          </a:lstStyle>
          <a:p>
            <a:pPr>
              <a:defRPr/>
            </a:pPr>
            <a:r>
              <a:rPr lang="en-US"/>
              <a:t>ASK Feb. 08</a:t>
            </a:r>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2770" name="Rectangle 2"/>
          <p:cNvSpPr>
            <a:spLocks noGrp="1" noChangeArrowheads="1"/>
          </p:cNvSpPr>
          <p:nvPr>
            <p:ph type="hdr" sz="quarter"/>
          </p:nvPr>
        </p:nvSpPr>
        <p:spPr bwMode="auto">
          <a:xfrm>
            <a:off x="0" y="0"/>
            <a:ext cx="3027363" cy="463550"/>
          </a:xfrm>
          <a:prstGeom prst="rect">
            <a:avLst/>
          </a:prstGeom>
          <a:noFill/>
          <a:ln w="9525">
            <a:noFill/>
            <a:miter lim="800000"/>
            <a:headEnd/>
            <a:tailEnd/>
          </a:ln>
          <a:effectLst/>
        </p:spPr>
        <p:txBody>
          <a:bodyPr vert="horz" wrap="square" lIns="91312" tIns="45655" rIns="91312" bIns="45655" numCol="1" anchor="t" anchorCtr="0" compatLnSpc="1">
            <a:prstTxWarp prst="textNoShape">
              <a:avLst/>
            </a:prstTxWarp>
          </a:bodyPr>
          <a:lstStyle>
            <a:lvl1pPr defTabSz="911225">
              <a:defRPr sz="1200">
                <a:latin typeface="Arial" pitchFamily="34" charset="0"/>
                <a:ea typeface="ＭＳ Ｐゴシック" pitchFamily="-106" charset="-128"/>
                <a:cs typeface="+mn-cs"/>
              </a:defRPr>
            </a:lvl1pPr>
          </a:lstStyle>
          <a:p>
            <a:pPr>
              <a:defRPr/>
            </a:pPr>
            <a:endParaRPr lang="en-US"/>
          </a:p>
        </p:txBody>
      </p:sp>
      <p:sp>
        <p:nvSpPr>
          <p:cNvPr id="32771" name="Rectangle 3"/>
          <p:cNvSpPr>
            <a:spLocks noGrp="1" noChangeArrowheads="1"/>
          </p:cNvSpPr>
          <p:nvPr>
            <p:ph type="dt" idx="1"/>
          </p:nvPr>
        </p:nvSpPr>
        <p:spPr bwMode="auto">
          <a:xfrm>
            <a:off x="3956050" y="0"/>
            <a:ext cx="3027363" cy="463550"/>
          </a:xfrm>
          <a:prstGeom prst="rect">
            <a:avLst/>
          </a:prstGeom>
          <a:noFill/>
          <a:ln w="9525">
            <a:noFill/>
            <a:miter lim="800000"/>
            <a:headEnd/>
            <a:tailEnd/>
          </a:ln>
          <a:effectLst/>
        </p:spPr>
        <p:txBody>
          <a:bodyPr vert="horz" wrap="square" lIns="91312" tIns="45655" rIns="91312" bIns="45655" numCol="1" anchor="t" anchorCtr="0" compatLnSpc="1">
            <a:prstTxWarp prst="textNoShape">
              <a:avLst/>
            </a:prstTxWarp>
          </a:bodyPr>
          <a:lstStyle>
            <a:lvl1pPr algn="r" defTabSz="911225">
              <a:defRPr sz="1200">
                <a:latin typeface="Arial" pitchFamily="34" charset="0"/>
                <a:ea typeface="ＭＳ Ｐゴシック" pitchFamily="-106" charset="-128"/>
                <a:cs typeface="+mn-cs"/>
              </a:defRPr>
            </a:lvl1pPr>
          </a:lstStyle>
          <a:p>
            <a:pPr>
              <a:defRPr/>
            </a:pPr>
            <a:endParaRPr lang="en-US"/>
          </a:p>
        </p:txBody>
      </p:sp>
      <p:sp>
        <p:nvSpPr>
          <p:cNvPr id="16388" name="Rectangle 4"/>
          <p:cNvSpPr>
            <a:spLocks noGrp="1" noRot="1" noChangeAspect="1" noChangeArrowheads="1" noTextEdit="1"/>
          </p:cNvSpPr>
          <p:nvPr>
            <p:ph type="sldImg" idx="2"/>
          </p:nvPr>
        </p:nvSpPr>
        <p:spPr bwMode="auto">
          <a:xfrm>
            <a:off x="1174750" y="693738"/>
            <a:ext cx="4635500" cy="3476625"/>
          </a:xfrm>
          <a:prstGeom prst="rect">
            <a:avLst/>
          </a:prstGeom>
          <a:noFill/>
          <a:ln w="9525">
            <a:solidFill>
              <a:srgbClr val="000000"/>
            </a:solidFill>
            <a:miter lim="800000"/>
            <a:headEnd/>
            <a:tailEnd/>
          </a:ln>
        </p:spPr>
      </p:sp>
      <p:sp>
        <p:nvSpPr>
          <p:cNvPr id="32773" name="Rectangle 5"/>
          <p:cNvSpPr>
            <a:spLocks noGrp="1" noChangeArrowheads="1"/>
          </p:cNvSpPr>
          <p:nvPr>
            <p:ph type="body" sz="quarter" idx="3"/>
          </p:nvPr>
        </p:nvSpPr>
        <p:spPr bwMode="auto">
          <a:xfrm>
            <a:off x="698500" y="4402138"/>
            <a:ext cx="5588000" cy="4175125"/>
          </a:xfrm>
          <a:prstGeom prst="rect">
            <a:avLst/>
          </a:prstGeom>
          <a:noFill/>
          <a:ln w="9525">
            <a:noFill/>
            <a:miter lim="800000"/>
            <a:headEnd/>
            <a:tailEnd/>
          </a:ln>
          <a:effectLst/>
        </p:spPr>
        <p:txBody>
          <a:bodyPr vert="horz" wrap="square" lIns="91312" tIns="45655" rIns="91312" bIns="45655"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32774" name="Rectangle 6"/>
          <p:cNvSpPr>
            <a:spLocks noGrp="1" noChangeArrowheads="1"/>
          </p:cNvSpPr>
          <p:nvPr>
            <p:ph type="ftr" sz="quarter" idx="4"/>
          </p:nvPr>
        </p:nvSpPr>
        <p:spPr bwMode="auto">
          <a:xfrm>
            <a:off x="0" y="8805863"/>
            <a:ext cx="3027363" cy="463550"/>
          </a:xfrm>
          <a:prstGeom prst="rect">
            <a:avLst/>
          </a:prstGeom>
          <a:noFill/>
          <a:ln w="9525">
            <a:noFill/>
            <a:miter lim="800000"/>
            <a:headEnd/>
            <a:tailEnd/>
          </a:ln>
          <a:effectLst/>
        </p:spPr>
        <p:txBody>
          <a:bodyPr vert="horz" wrap="square" lIns="91312" tIns="45655" rIns="91312" bIns="45655" numCol="1" anchor="b" anchorCtr="0" compatLnSpc="1">
            <a:prstTxWarp prst="textNoShape">
              <a:avLst/>
            </a:prstTxWarp>
          </a:bodyPr>
          <a:lstStyle>
            <a:lvl1pPr defTabSz="911225">
              <a:defRPr sz="1200">
                <a:latin typeface="Arial" pitchFamily="34" charset="0"/>
                <a:ea typeface="ＭＳ Ｐゴシック" pitchFamily="-106" charset="-128"/>
                <a:cs typeface="+mn-cs"/>
              </a:defRPr>
            </a:lvl1pPr>
          </a:lstStyle>
          <a:p>
            <a:pPr>
              <a:defRPr/>
            </a:pPr>
            <a:endParaRPr lang="en-US"/>
          </a:p>
        </p:txBody>
      </p:sp>
      <p:sp>
        <p:nvSpPr>
          <p:cNvPr id="32775" name="Rectangle 7"/>
          <p:cNvSpPr>
            <a:spLocks noGrp="1" noChangeArrowheads="1"/>
          </p:cNvSpPr>
          <p:nvPr>
            <p:ph type="sldNum" sz="quarter" idx="5"/>
          </p:nvPr>
        </p:nvSpPr>
        <p:spPr bwMode="auto">
          <a:xfrm>
            <a:off x="3956050" y="8805863"/>
            <a:ext cx="3027363" cy="463550"/>
          </a:xfrm>
          <a:prstGeom prst="rect">
            <a:avLst/>
          </a:prstGeom>
          <a:noFill/>
          <a:ln w="9525">
            <a:noFill/>
            <a:miter lim="800000"/>
            <a:headEnd/>
            <a:tailEnd/>
          </a:ln>
          <a:effectLst/>
        </p:spPr>
        <p:txBody>
          <a:bodyPr vert="horz" wrap="square" lIns="91312" tIns="45655" rIns="91312" bIns="45655" numCol="1" anchor="b" anchorCtr="0" compatLnSpc="1">
            <a:prstTxWarp prst="textNoShape">
              <a:avLst/>
            </a:prstTxWarp>
          </a:bodyPr>
          <a:lstStyle>
            <a:lvl1pPr algn="r" defTabSz="911225">
              <a:defRPr sz="1200">
                <a:latin typeface="Arial" pitchFamily="34" charset="0"/>
                <a:ea typeface="ＭＳ Ｐゴシック" pitchFamily="-106" charset="-128"/>
                <a:cs typeface="+mn-cs"/>
              </a:defRPr>
            </a:lvl1pPr>
          </a:lstStyle>
          <a:p>
            <a:pPr>
              <a:defRPr/>
            </a:pPr>
            <a:fld id="{E12ECD70-9DE1-4106-8F61-EBB631608DF6}"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pitchFamily="-106" charset="-128"/>
        <a:cs typeface="ＭＳ Ｐゴシック"/>
      </a:defRPr>
    </a:lvl1pPr>
    <a:lvl2pPr marL="457200" algn="l" rtl="0" eaLnBrk="0" fontAlgn="base" hangingPunct="0">
      <a:spcBef>
        <a:spcPct val="30000"/>
      </a:spcBef>
      <a:spcAft>
        <a:spcPct val="0"/>
      </a:spcAft>
      <a:defRPr sz="1200" kern="1200">
        <a:solidFill>
          <a:schemeClr val="tx1"/>
        </a:solidFill>
        <a:latin typeface="Arial" charset="0"/>
        <a:ea typeface="ＭＳ Ｐゴシック" pitchFamily="-106"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pitchFamily="-106"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pitchFamily="-106"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pitchFamily="-106" charset="-128"/>
        <a:cs typeface="ＭＳ Ｐゴシック"/>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Rectangle 7"/>
          <p:cNvSpPr>
            <a:spLocks noGrp="1" noChangeArrowheads="1"/>
          </p:cNvSpPr>
          <p:nvPr>
            <p:ph type="sldNum" sz="quarter" idx="5"/>
          </p:nvPr>
        </p:nvSpPr>
        <p:spPr>
          <a:noFill/>
        </p:spPr>
        <p:txBody>
          <a:bodyPr/>
          <a:lstStyle/>
          <a:p>
            <a:fld id="{13246336-6AB3-49EC-8AA5-D033BEF94E93}" type="slidenum">
              <a:rPr lang="en-US" smtClean="0">
                <a:latin typeface="Arial" charset="0"/>
                <a:ea typeface="ＭＳ Ｐゴシック"/>
                <a:cs typeface="ＭＳ Ｐゴシック"/>
              </a:rPr>
              <a:pPr/>
              <a:t>1</a:t>
            </a:fld>
            <a:endParaRPr lang="en-US" smtClean="0">
              <a:latin typeface="Arial" charset="0"/>
              <a:ea typeface="ＭＳ Ｐゴシック"/>
              <a:cs typeface="ＭＳ Ｐゴシック"/>
            </a:endParaRPr>
          </a:p>
        </p:txBody>
      </p:sp>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p:spPr>
        <p:txBody>
          <a:bodyPr/>
          <a:lstStyle/>
          <a:p>
            <a:pPr eaLnBrk="1" hangingPunct="1"/>
            <a:r>
              <a:rPr lang="en-US" dirty="0" smtClean="0">
                <a:ea typeface="ＭＳ Ｐゴシック"/>
              </a:rPr>
              <a:t>I</a:t>
            </a:r>
            <a:r>
              <a:rPr lang="en-US" baseline="0" dirty="0" smtClean="0">
                <a:ea typeface="ＭＳ Ｐゴシック"/>
              </a:rPr>
              <a:t> am both honored and humbled to speak at a physics conference organized in memory of Acad. Prof. </a:t>
            </a:r>
            <a:r>
              <a:rPr lang="en-US" baseline="0" dirty="0" err="1" smtClean="0">
                <a:ea typeface="ＭＳ Ｐゴシック"/>
              </a:rPr>
              <a:t>Matey</a:t>
            </a:r>
            <a:r>
              <a:rPr lang="en-US" baseline="0" dirty="0" smtClean="0">
                <a:ea typeface="ＭＳ Ｐゴシック"/>
              </a:rPr>
              <a:t> </a:t>
            </a:r>
            <a:r>
              <a:rPr lang="en-US" baseline="0" dirty="0" err="1" smtClean="0">
                <a:ea typeface="ＭＳ Ｐゴシック"/>
              </a:rPr>
              <a:t>Mateev</a:t>
            </a:r>
            <a:r>
              <a:rPr lang="en-US" baseline="0" dirty="0" smtClean="0">
                <a:ea typeface="ＭＳ Ｐゴシック"/>
              </a:rPr>
              <a:t>.  Although my interests were mostly directed towards experimental nuclear physics I really enjoyed the quantum field theory course of Prof. </a:t>
            </a:r>
            <a:r>
              <a:rPr lang="en-US" baseline="0" dirty="0" err="1" smtClean="0">
                <a:ea typeface="ＭＳ Ｐゴシック"/>
              </a:rPr>
              <a:t>Mateev</a:t>
            </a:r>
            <a:r>
              <a:rPr lang="en-US" baseline="0" dirty="0" smtClean="0">
                <a:ea typeface="ＭＳ Ｐゴシック"/>
              </a:rPr>
              <a:t>.  He was one of ours most respected and loved professors.  He was also the one who handed me my diploma in this auditorium 27 years ago.</a:t>
            </a:r>
          </a:p>
          <a:p>
            <a:pPr eaLnBrk="1" hangingPunct="1"/>
            <a:endParaRPr lang="en-US" baseline="0" dirty="0" smtClean="0">
              <a:ea typeface="ＭＳ Ｐゴシック"/>
            </a:endParaRPr>
          </a:p>
          <a:p>
            <a:pPr eaLnBrk="1" hangingPunct="1"/>
            <a:r>
              <a:rPr lang="en-US" baseline="0" dirty="0" smtClean="0">
                <a:ea typeface="ＭＳ Ｐゴシック"/>
              </a:rPr>
              <a:t>When Dr. </a:t>
            </a:r>
            <a:r>
              <a:rPr lang="en-US" baseline="0" dirty="0" err="1" smtClean="0">
                <a:ea typeface="ＭＳ Ｐゴシック"/>
              </a:rPr>
              <a:t>Kirilova</a:t>
            </a:r>
            <a:r>
              <a:rPr lang="en-US" baseline="0" dirty="0" smtClean="0">
                <a:ea typeface="ＭＳ Ｐゴシック"/>
              </a:rPr>
              <a:t> sent me the first e-mail, first I objected since I am not working in theoretical physics.  Later I agreed, since the applied field of </a:t>
            </a:r>
            <a:r>
              <a:rPr lang="en-US" baseline="0" dirty="0" err="1" smtClean="0">
                <a:ea typeface="ＭＳ Ｐゴシック"/>
              </a:rPr>
              <a:t>Rad</a:t>
            </a:r>
            <a:r>
              <a:rPr lang="en-US" baseline="0" dirty="0" smtClean="0">
                <a:ea typeface="ＭＳ Ｐゴシック"/>
              </a:rPr>
              <a:t> </a:t>
            </a:r>
            <a:r>
              <a:rPr lang="en-US" baseline="0" dirty="0" err="1" smtClean="0">
                <a:ea typeface="ＭＳ Ｐゴシック"/>
              </a:rPr>
              <a:t>Onc</a:t>
            </a:r>
            <a:r>
              <a:rPr lang="en-US" baseline="0" dirty="0" smtClean="0">
                <a:ea typeface="ＭＳ Ｐゴシック"/>
              </a:rPr>
              <a:t> provides problems which could be challenges for both experimental and nuclear physicists alike as well as a possible route for the younger generation for which Prof. </a:t>
            </a:r>
            <a:r>
              <a:rPr lang="en-US" baseline="0" dirty="0" err="1" smtClean="0">
                <a:ea typeface="ＭＳ Ｐゴシック"/>
              </a:rPr>
              <a:t>Mateev</a:t>
            </a:r>
            <a:r>
              <a:rPr lang="en-US" baseline="0" dirty="0" smtClean="0">
                <a:ea typeface="ＭＳ Ｐゴシック"/>
              </a:rPr>
              <a:t> cared so much.</a:t>
            </a:r>
          </a:p>
          <a:p>
            <a:pPr eaLnBrk="1" hangingPunct="1"/>
            <a:endParaRPr lang="en-US" baseline="0" dirty="0" smtClean="0">
              <a:ea typeface="ＭＳ Ｐゴシック"/>
            </a:endParaRPr>
          </a:p>
          <a:p>
            <a:pPr eaLnBrk="1" hangingPunct="1"/>
            <a:endParaRPr lang="en-US" dirty="0" smtClean="0">
              <a:ea typeface="ＭＳ Ｐゴシック"/>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r>
              <a:rPr lang="en-US" b="0" baseline="0" dirty="0" smtClean="0">
                <a:ea typeface="ＭＳ Ｐゴシック"/>
              </a:rPr>
              <a:t>In all I said so far, it sounded as if we know where the tumor is sufficiently well. For larger fields with smaller dose may be,  But now for high dose SFRT, you really want to know with very accuracy the tumor boundaries as more accurate possible.</a:t>
            </a:r>
          </a:p>
          <a:p>
            <a:endParaRPr lang="en-US" b="0" baseline="0" dirty="0" smtClean="0">
              <a:ea typeface="ＭＳ Ｐゴシック"/>
            </a:endParaRPr>
          </a:p>
          <a:p>
            <a:r>
              <a:rPr lang="en-US" b="0" dirty="0" smtClean="0">
                <a:ea typeface="ＭＳ Ｐゴシック"/>
              </a:rPr>
              <a:t>So here</a:t>
            </a:r>
            <a:r>
              <a:rPr lang="en-US" b="0" baseline="0" dirty="0" smtClean="0">
                <a:ea typeface="ＭＳ Ｐゴシック"/>
              </a:rPr>
              <a:t> you see physician drawn contours which have large uncertainties when drawn on CT alone.</a:t>
            </a:r>
          </a:p>
          <a:p>
            <a:r>
              <a:rPr lang="en-US" b="0" baseline="0" dirty="0" smtClean="0">
                <a:ea typeface="ＭＳ Ｐゴシック"/>
              </a:rPr>
              <a:t>Agreement is much better when PET is added.  The reason is that PET shows the spots with increased </a:t>
            </a:r>
            <a:r>
              <a:rPr lang="en-US" b="0" baseline="0" dirty="0" err="1" smtClean="0">
                <a:ea typeface="ＭＳ Ｐゴシック"/>
              </a:rPr>
              <a:t>matebolism</a:t>
            </a:r>
            <a:r>
              <a:rPr lang="en-US" b="0" baseline="0" dirty="0" smtClean="0">
                <a:ea typeface="ＭＳ Ｐゴシック"/>
              </a:rPr>
              <a:t> and currently is the most sensitive and specific method for lesion discovery.  </a:t>
            </a:r>
          </a:p>
          <a:p>
            <a:endParaRPr lang="en-US" b="1" dirty="0" smtClean="0">
              <a:ea typeface="ＭＳ Ｐゴシック"/>
            </a:endParaRPr>
          </a:p>
          <a:p>
            <a:r>
              <a:rPr lang="en-US" b="1" dirty="0" smtClean="0">
                <a:ea typeface="ＭＳ Ｐゴシック"/>
              </a:rPr>
              <a:t>Where exactly is the tumor boundary</a:t>
            </a:r>
            <a:r>
              <a:rPr lang="bg-BG" b="1" dirty="0" smtClean="0">
                <a:ea typeface="ＭＳ Ｐゴシック"/>
              </a:rPr>
              <a:t>?</a:t>
            </a:r>
            <a:endParaRPr lang="en-US" b="1" dirty="0" smtClean="0">
              <a:ea typeface="ＭＳ Ｐゴシック"/>
            </a:endParaRPr>
          </a:p>
          <a:p>
            <a:r>
              <a:rPr lang="en-US" dirty="0" smtClean="0"/>
              <a:t>Computer Tomography (CT)</a:t>
            </a:r>
          </a:p>
          <a:p>
            <a:endParaRPr lang="en-US" dirty="0" smtClean="0"/>
          </a:p>
          <a:p>
            <a:r>
              <a:rPr lang="en-US" dirty="0" smtClean="0"/>
              <a:t>Nuclear Magnetic Resonance (MR Imaging)</a:t>
            </a:r>
          </a:p>
          <a:p>
            <a:pPr>
              <a:buNone/>
            </a:pPr>
            <a:r>
              <a:rPr lang="en-US" dirty="0" smtClean="0"/>
              <a:t> </a:t>
            </a:r>
          </a:p>
          <a:p>
            <a:r>
              <a:rPr lang="en-US" dirty="0" smtClean="0"/>
              <a:t>Positron Emission Tomography</a:t>
            </a:r>
          </a:p>
          <a:p>
            <a:endParaRPr lang="en-US" dirty="0" smtClean="0"/>
          </a:p>
          <a:p>
            <a:r>
              <a:rPr lang="en-US" dirty="0" smtClean="0"/>
              <a:t>Biopsy</a:t>
            </a:r>
          </a:p>
          <a:p>
            <a:endParaRPr lang="en-US" dirty="0" smtClean="0"/>
          </a:p>
        </p:txBody>
      </p:sp>
      <p:sp>
        <p:nvSpPr>
          <p:cNvPr id="41988" name="Slide Number Placeholder 3"/>
          <p:cNvSpPr>
            <a:spLocks noGrp="1"/>
          </p:cNvSpPr>
          <p:nvPr>
            <p:ph type="sldNum" sz="quarter" idx="5"/>
          </p:nvPr>
        </p:nvSpPr>
        <p:spPr>
          <a:noFill/>
        </p:spPr>
        <p:txBody>
          <a:bodyPr/>
          <a:lstStyle/>
          <a:p>
            <a:fld id="{40ADC351-D636-436A-9A89-EB2A3E009B99}" type="slidenum">
              <a:rPr lang="en-US" smtClean="0"/>
              <a:pPr/>
              <a:t>11</a:t>
            </a:fld>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noTextEdit="1"/>
          </p:cNvSpPr>
          <p:nvPr>
            <p:ph type="sldImg"/>
          </p:nvPr>
        </p:nvSpPr>
        <p:spPr>
          <a:ln/>
        </p:spPr>
      </p:sp>
      <p:sp>
        <p:nvSpPr>
          <p:cNvPr id="21506" name="Notes Placeholder 2"/>
          <p:cNvSpPr>
            <a:spLocks noGrp="1"/>
          </p:cNvSpPr>
          <p:nvPr>
            <p:ph type="body" idx="1"/>
          </p:nvPr>
        </p:nvSpPr>
        <p:spPr>
          <a:noFill/>
          <a:ln/>
        </p:spPr>
        <p:txBody>
          <a:bodyPr/>
          <a:lstStyle/>
          <a:p>
            <a:r>
              <a:rPr lang="en-US" dirty="0" smtClean="0">
                <a:ea typeface="ＭＳ Ｐゴシック"/>
              </a:rPr>
              <a:t>Here is shown how PET (red contour) has lead to alteration,</a:t>
            </a:r>
            <a:r>
              <a:rPr lang="en-US" baseline="0" dirty="0" smtClean="0">
                <a:ea typeface="ＭＳ Ｐゴシック"/>
              </a:rPr>
              <a:t> this time in increase </a:t>
            </a:r>
            <a:r>
              <a:rPr lang="en-US" dirty="0" smtClean="0">
                <a:ea typeface="ＭＳ Ｐゴシック"/>
              </a:rPr>
              <a:t>of a CT defined GTV (blue) and the final PTV,</a:t>
            </a:r>
            <a:r>
              <a:rPr lang="en-US" baseline="0" dirty="0" smtClean="0">
                <a:ea typeface="ＭＳ Ｐゴシック"/>
              </a:rPr>
              <a:t> which accounts for microscopic spread and for motion.</a:t>
            </a:r>
            <a:endParaRPr lang="en-US" dirty="0" smtClean="0">
              <a:ea typeface="ＭＳ Ｐゴシック"/>
            </a:endParaRPr>
          </a:p>
          <a:p>
            <a:r>
              <a:rPr lang="en-US" dirty="0" smtClean="0">
                <a:ea typeface="ＭＳ Ｐゴシック"/>
              </a:rPr>
              <a:t/>
            </a:r>
            <a:br>
              <a:rPr lang="en-US" dirty="0" smtClean="0">
                <a:ea typeface="ＭＳ Ｐゴシック"/>
              </a:rPr>
            </a:br>
            <a:r>
              <a:rPr lang="en-US" dirty="0" smtClean="0">
                <a:ea typeface="ＭＳ Ｐゴシック"/>
              </a:rPr>
              <a:t>The position of this contour illustrates the difference between the use of PET for diagnostic purposes and for RTP purposes. It is nice that we see all this activity outside the CT GTV.  But can we trust the PET contour to 1 mm accuracy which is achievable in RT?   Unfortunately</a:t>
            </a:r>
            <a:r>
              <a:rPr lang="en-US" baseline="0" dirty="0" smtClean="0">
                <a:ea typeface="ＭＳ Ｐゴシック"/>
              </a:rPr>
              <a:t> not: due to both biological and physical uncertainties. The biological uncertainties are due to the fact that different processes may cause increased uptake including  </a:t>
            </a:r>
            <a:r>
              <a:rPr lang="en-US" baseline="0" dirty="0" err="1" smtClean="0">
                <a:ea typeface="ＭＳ Ｐゴシック"/>
              </a:rPr>
              <a:t>inflamation</a:t>
            </a:r>
            <a:r>
              <a:rPr lang="en-US" baseline="0" dirty="0" smtClean="0">
                <a:ea typeface="ＭＳ Ｐゴシック"/>
              </a:rPr>
              <a:t> and perfusion in addition to increased metabolism. In the rest of this lecture I will describe some of the physical factors </a:t>
            </a:r>
            <a:r>
              <a:rPr lang="en-US" baseline="0" dirty="0" err="1" smtClean="0">
                <a:ea typeface="ＭＳ Ｐゴシック"/>
              </a:rPr>
              <a:t>preturbing</a:t>
            </a:r>
            <a:r>
              <a:rPr lang="en-US" baseline="0" dirty="0" smtClean="0">
                <a:ea typeface="ＭＳ Ｐゴシック"/>
              </a:rPr>
              <a:t> the PET image.</a:t>
            </a:r>
            <a:endParaRPr lang="en-US" dirty="0" smtClean="0">
              <a:ea typeface="ＭＳ Ｐゴシック"/>
            </a:endParaRPr>
          </a:p>
          <a:p>
            <a:endParaRPr lang="en-US" dirty="0" smtClean="0">
              <a:ea typeface="ＭＳ Ｐゴシック"/>
            </a:endParaRPr>
          </a:p>
          <a:p>
            <a:endParaRPr lang="en-US" dirty="0" smtClean="0">
              <a:ea typeface="ＭＳ Ｐゴシック"/>
            </a:endParaRPr>
          </a:p>
          <a:p>
            <a:endParaRPr lang="en-US" dirty="0" smtClean="0">
              <a:ea typeface="ＭＳ Ｐゴシック"/>
            </a:endParaRPr>
          </a:p>
          <a:p>
            <a:r>
              <a:rPr lang="en-US" dirty="0" smtClean="0">
                <a:ea typeface="ＭＳ Ｐゴシック"/>
              </a:rPr>
              <a:t> For RTP it would be ideal if one can draw these contours really accurately with ~ 1 mm precision, which is determined from the high RT delivery accuracy today.  This high precision requirement places new challenges in front of PET.   So now we will see what is the physical basis for some of these challenges.</a:t>
            </a:r>
          </a:p>
          <a:p>
            <a:endParaRPr lang="en-US" dirty="0" smtClean="0">
              <a:ea typeface="ＭＳ Ｐゴシック"/>
            </a:endParaRPr>
          </a:p>
          <a:p>
            <a:pPr algn="ctr"/>
            <a:r>
              <a:rPr lang="en-US" dirty="0" smtClean="0">
                <a:ea typeface="ＭＳ Ｐゴシック"/>
              </a:rPr>
              <a:t>Management changes: </a:t>
            </a:r>
            <a:r>
              <a:rPr lang="en-US" dirty="0" err="1" smtClean="0">
                <a:ea typeface="ＭＳ Ｐゴシック"/>
              </a:rPr>
              <a:t>Gambhir</a:t>
            </a:r>
            <a:r>
              <a:rPr lang="en-US" dirty="0" smtClean="0">
                <a:ea typeface="ＭＳ Ｐゴシック"/>
              </a:rPr>
              <a:t> </a:t>
            </a:r>
            <a:r>
              <a:rPr lang="en-US" i="1" dirty="0" smtClean="0">
                <a:ea typeface="ＭＳ Ｐゴシック"/>
              </a:rPr>
              <a:t>et al. </a:t>
            </a:r>
            <a:r>
              <a:rPr lang="en-US" dirty="0" smtClean="0">
                <a:ea typeface="ＭＳ Ｐゴシック"/>
              </a:rPr>
              <a:t> 2001 (5062 pts, FDG) :  30%</a:t>
            </a:r>
          </a:p>
          <a:p>
            <a:r>
              <a:rPr lang="en-US" dirty="0" smtClean="0">
                <a:ea typeface="ＭＳ Ｐゴシック"/>
              </a:rPr>
              <a:t>			     Heron </a:t>
            </a:r>
            <a:r>
              <a:rPr lang="en-US" i="1" dirty="0" smtClean="0">
                <a:ea typeface="ＭＳ Ｐゴシック"/>
              </a:rPr>
              <a:t>et al. 2008 </a:t>
            </a:r>
            <a:r>
              <a:rPr lang="en-US" dirty="0" smtClean="0">
                <a:ea typeface="ＭＳ Ｐゴシック"/>
              </a:rPr>
              <a:t>(PET/CT): </a:t>
            </a:r>
            <a:r>
              <a:rPr lang="en-US" i="1" dirty="0" smtClean="0">
                <a:ea typeface="ＭＳ Ｐゴシック"/>
              </a:rPr>
              <a:t>		~ 1/3 </a:t>
            </a:r>
          </a:p>
          <a:p>
            <a:endParaRPr lang="en-US" dirty="0" smtClean="0">
              <a:ea typeface="ＭＳ Ｐゴシック"/>
            </a:endParaRPr>
          </a:p>
          <a:p>
            <a:endParaRPr lang="en-US" dirty="0" smtClean="0">
              <a:ea typeface="ＭＳ Ｐゴシック"/>
            </a:endParaRPr>
          </a:p>
          <a:p>
            <a:endParaRPr lang="en-US" dirty="0" smtClean="0">
              <a:ea typeface="ＭＳ Ｐゴシック"/>
            </a:endParaRPr>
          </a:p>
          <a:p>
            <a:endParaRPr lang="en-US" dirty="0" smtClean="0">
              <a:ea typeface="ＭＳ Ｐゴシック"/>
            </a:endParaRPr>
          </a:p>
          <a:p>
            <a:r>
              <a:rPr lang="en-US" dirty="0" smtClean="0">
                <a:ea typeface="ＭＳ Ｐゴシック"/>
              </a:rPr>
              <a:t>Combining PET and CT increases the sensitivity and </a:t>
            </a:r>
          </a:p>
          <a:p>
            <a:r>
              <a:rPr lang="en-US" dirty="0" smtClean="0">
                <a:ea typeface="ＭＳ Ｐゴシック"/>
              </a:rPr>
              <a:t>the specificity for many tumors from ~ 60-70 to 80-90% and has lead to altering the management roughly of ~1/3 of the patients on average.</a:t>
            </a:r>
          </a:p>
          <a:p>
            <a:endParaRPr lang="en-US" dirty="0" smtClean="0">
              <a:ea typeface="ＭＳ Ｐゴシック"/>
            </a:endParaRPr>
          </a:p>
          <a:p>
            <a:endParaRPr lang="en-US" dirty="0" smtClean="0">
              <a:ea typeface="ＭＳ Ｐゴシック"/>
            </a:endParaRPr>
          </a:p>
          <a:p>
            <a:r>
              <a:rPr lang="en-US" dirty="0" smtClean="0">
                <a:ea typeface="ＭＳ Ｐゴシック"/>
              </a:rPr>
              <a:t>----</a:t>
            </a:r>
          </a:p>
          <a:p>
            <a:r>
              <a:rPr lang="en-US" dirty="0" smtClean="0">
                <a:ea typeface="ＭＳ Ｐゴシック"/>
              </a:rPr>
              <a:t>PET significantly improves the sensitivity and the specificity for diagnosing a lesion. According to an already somewhat dated overview paper by </a:t>
            </a:r>
            <a:r>
              <a:rPr lang="en-US" dirty="0" err="1" smtClean="0">
                <a:ea typeface="ＭＳ Ｐゴシック"/>
              </a:rPr>
              <a:t>Gambir</a:t>
            </a:r>
            <a:r>
              <a:rPr lang="en-US" dirty="0" smtClean="0">
                <a:ea typeface="ＭＳ Ｐゴシック"/>
              </a:rPr>
              <a:t> et al,  across all oncologic applications the 18-F FDG PET sensitivity is 84% and specificity is 88%. </a:t>
            </a:r>
          </a:p>
          <a:p>
            <a:r>
              <a:rPr lang="en-US" dirty="0" smtClean="0">
                <a:ea typeface="ＭＳ Ｐゴシック"/>
              </a:rPr>
              <a:t> For lung cancer adding PET to CT increases</a:t>
            </a:r>
          </a:p>
          <a:p>
            <a:r>
              <a:rPr lang="en-US" dirty="0" smtClean="0">
                <a:ea typeface="ＭＳ Ｐゴシック"/>
              </a:rPr>
              <a:t> sensitivity from  67 % to 96 % for diagnosis</a:t>
            </a:r>
          </a:p>
          <a:p>
            <a:r>
              <a:rPr lang="en-US" dirty="0" smtClean="0">
                <a:ea typeface="ＭＳ Ｐゴシック"/>
              </a:rPr>
              <a:t> and </a:t>
            </a:r>
          </a:p>
          <a:p>
            <a:r>
              <a:rPr lang="en-US" dirty="0" smtClean="0">
                <a:ea typeface="ＭＳ Ｐゴシック"/>
              </a:rPr>
              <a:t>specificity from 74% to 91 % for staging.</a:t>
            </a:r>
            <a:br>
              <a:rPr lang="en-US" dirty="0" smtClean="0">
                <a:ea typeface="ＭＳ Ｐゴシック"/>
              </a:rPr>
            </a:br>
            <a:endParaRPr lang="en-US" dirty="0" smtClean="0">
              <a:ea typeface="ＭＳ Ｐゴシック"/>
            </a:endParaRPr>
          </a:p>
          <a:p>
            <a:r>
              <a:rPr lang="en-US" dirty="0" smtClean="0">
                <a:ea typeface="ＭＳ Ｐゴシック"/>
              </a:rPr>
              <a:t>The heterogeneous attenuation properties and the non-uniform PET background for such tumors present a challenge for PET based tumor delineation.  At this point we can not be sure that the mismatch between the CT and PET based contours is not due to an imaging artifact.  Today I will discuss these potential artifacts.</a:t>
            </a:r>
          </a:p>
          <a:p>
            <a:endParaRPr lang="en-US" dirty="0" smtClean="0">
              <a:ea typeface="ＭＳ Ｐゴシック"/>
            </a:endParaRPr>
          </a:p>
          <a:p>
            <a:r>
              <a:rPr lang="en-US" dirty="0" err="1" smtClean="0">
                <a:ea typeface="ＭＳ Ｐゴシック"/>
              </a:rPr>
              <a:t>Hillner</a:t>
            </a:r>
            <a:r>
              <a:rPr lang="en-US" dirty="0" smtClean="0">
                <a:ea typeface="ＭＳ Ｐゴシック"/>
              </a:rPr>
              <a:t>, B.E., et al., </a:t>
            </a:r>
            <a:r>
              <a:rPr lang="en-US" i="1" dirty="0" smtClean="0">
                <a:ea typeface="ＭＳ Ｐゴシック"/>
              </a:rPr>
              <a:t>The impact of positron emission tomography (PET) on expected management during cancer treatment: findings of the National Oncologic PET Registry. Cancer, 2008.</a:t>
            </a:r>
          </a:p>
          <a:p>
            <a:endParaRPr lang="en-US" dirty="0" smtClean="0">
              <a:ea typeface="ＭＳ Ｐゴシック"/>
            </a:endParaRPr>
          </a:p>
          <a:p>
            <a:r>
              <a:rPr lang="en-US" dirty="0" smtClean="0">
                <a:ea typeface="ＭＳ Ｐゴシック"/>
              </a:rPr>
              <a:t>Heron, D.E., et al., </a:t>
            </a:r>
            <a:r>
              <a:rPr lang="en-US" i="1" dirty="0" smtClean="0">
                <a:ea typeface="ＭＳ Ｐゴシック"/>
              </a:rPr>
              <a:t>PET-CT in radiation oncology: the impact on diagnosis, treatment planning, and assessment of treatment response. Am J </a:t>
            </a:r>
            <a:r>
              <a:rPr lang="en-US" i="1" dirty="0" err="1" smtClean="0">
                <a:ea typeface="ＭＳ Ｐゴシック"/>
              </a:rPr>
              <a:t>Clin</a:t>
            </a:r>
            <a:r>
              <a:rPr lang="en-US" i="1" dirty="0" smtClean="0">
                <a:ea typeface="ＭＳ Ｐゴシック"/>
              </a:rPr>
              <a:t> </a:t>
            </a:r>
            <a:r>
              <a:rPr lang="en-US" i="1" dirty="0" err="1" smtClean="0">
                <a:ea typeface="ＭＳ Ｐゴシック"/>
              </a:rPr>
              <a:t>Oncol</a:t>
            </a:r>
            <a:r>
              <a:rPr lang="en-US" i="1" dirty="0" smtClean="0">
                <a:ea typeface="ＭＳ Ｐゴシック"/>
              </a:rPr>
              <a:t>, 2008. </a:t>
            </a:r>
            <a:r>
              <a:rPr lang="en-US" b="1" i="1" dirty="0" smtClean="0">
                <a:ea typeface="ＭＳ Ｐゴシック"/>
              </a:rPr>
              <a:t>31(4): p. 352-62.</a:t>
            </a:r>
          </a:p>
          <a:p>
            <a:endParaRPr lang="en-US" dirty="0" smtClean="0">
              <a:ea typeface="ＭＳ Ｐゴシック"/>
            </a:endParaRPr>
          </a:p>
          <a:p>
            <a:r>
              <a:rPr lang="en-US" dirty="0" smtClean="0">
                <a:ea typeface="ＭＳ Ｐゴシック"/>
              </a:rPr>
              <a:t>Here you see Gross (GTV) and planning tumor volumes (PTV) on registered CT (left) and PET (right) images from a PET/CT scan of a </a:t>
            </a:r>
            <a:r>
              <a:rPr lang="en-US" dirty="0" err="1" smtClean="0">
                <a:ea typeface="ＭＳ Ｐゴシック"/>
              </a:rPr>
              <a:t>mediastinal</a:t>
            </a:r>
            <a:r>
              <a:rPr lang="en-US" dirty="0" smtClean="0">
                <a:ea typeface="ＭＳ Ｐゴシック"/>
              </a:rPr>
              <a:t> lung lesion.  </a:t>
            </a:r>
          </a:p>
          <a:p>
            <a:endParaRPr lang="en-US" dirty="0" smtClean="0">
              <a:ea typeface="ＭＳ Ｐゴシック"/>
            </a:endParaRPr>
          </a:p>
          <a:p>
            <a:endParaRPr lang="en-US" dirty="0" smtClean="0">
              <a:ea typeface="ＭＳ Ｐゴシック"/>
            </a:endParaRPr>
          </a:p>
          <a:p>
            <a:endParaRPr lang="en-US" dirty="0" smtClean="0">
              <a:ea typeface="ＭＳ Ｐゴシック"/>
            </a:endParaRPr>
          </a:p>
          <a:p>
            <a:endParaRPr lang="en-US" dirty="0" smtClean="0">
              <a:ea typeface="ＭＳ Ｐゴシック"/>
            </a:endParaRPr>
          </a:p>
          <a:p>
            <a:endParaRPr lang="en-US" dirty="0" smtClean="0">
              <a:ea typeface="ＭＳ Ｐゴシック"/>
            </a:endParaRPr>
          </a:p>
        </p:txBody>
      </p:sp>
      <p:sp>
        <p:nvSpPr>
          <p:cNvPr id="21507" name="Slide Number Placeholder 3"/>
          <p:cNvSpPr>
            <a:spLocks noGrp="1"/>
          </p:cNvSpPr>
          <p:nvPr>
            <p:ph type="sldNum" sz="quarter" idx="5"/>
          </p:nvPr>
        </p:nvSpPr>
        <p:spPr>
          <a:noFill/>
        </p:spPr>
        <p:txBody>
          <a:bodyPr/>
          <a:lstStyle/>
          <a:p>
            <a:fld id="{30C429CB-86EE-4C75-B81B-CF8F6FA05962}" type="slidenum">
              <a:rPr lang="en-US" smtClean="0">
                <a:latin typeface="Arial" charset="0"/>
                <a:ea typeface="ＭＳ Ｐゴシック"/>
                <a:cs typeface="ＭＳ Ｐゴシック"/>
              </a:rPr>
              <a:pPr/>
              <a:t>12</a:t>
            </a:fld>
            <a:endParaRPr lang="en-US" smtClean="0">
              <a:latin typeface="Arial" charset="0"/>
              <a:ea typeface="ＭＳ Ｐゴシック"/>
              <a:cs typeface="ＭＳ Ｐゴシック"/>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7"/>
          <p:cNvSpPr>
            <a:spLocks noGrp="1" noChangeArrowheads="1"/>
          </p:cNvSpPr>
          <p:nvPr>
            <p:ph type="sldNum" sz="quarter" idx="5"/>
          </p:nvPr>
        </p:nvSpPr>
        <p:spPr>
          <a:noFill/>
        </p:spPr>
        <p:txBody>
          <a:bodyPr/>
          <a:lstStyle/>
          <a:p>
            <a:fld id="{49E27BAE-75C9-4DB3-9B65-DB705159DA9C}" type="slidenum">
              <a:rPr lang="en-US" smtClean="0">
                <a:latin typeface="Arial" charset="0"/>
                <a:ea typeface="ＭＳ Ｐゴシック"/>
                <a:cs typeface="ＭＳ Ｐゴシック"/>
              </a:rPr>
              <a:pPr/>
              <a:t>13</a:t>
            </a:fld>
            <a:endParaRPr lang="en-US" smtClean="0">
              <a:latin typeface="Arial" charset="0"/>
              <a:ea typeface="ＭＳ Ｐゴシック"/>
              <a:cs typeface="ＭＳ Ｐゴシック"/>
            </a:endParaRPr>
          </a:p>
        </p:txBody>
      </p:sp>
      <p:sp>
        <p:nvSpPr>
          <p:cNvPr id="23554" name="Rectangle 2"/>
          <p:cNvSpPr>
            <a:spLocks noGrp="1" noRot="1" noChangeAspect="1" noChangeArrowheads="1" noTextEdit="1"/>
          </p:cNvSpPr>
          <p:nvPr>
            <p:ph type="sldImg"/>
          </p:nvPr>
        </p:nvSpPr>
        <p:spPr>
          <a:ln/>
        </p:spPr>
      </p:sp>
      <p:sp>
        <p:nvSpPr>
          <p:cNvPr id="23555" name="Rectangle 3"/>
          <p:cNvSpPr>
            <a:spLocks noGrp="1" noChangeArrowheads="1"/>
          </p:cNvSpPr>
          <p:nvPr>
            <p:ph type="body" idx="1"/>
          </p:nvPr>
        </p:nvSpPr>
        <p:spPr>
          <a:noFill/>
          <a:ln/>
        </p:spPr>
        <p:txBody>
          <a:bodyPr/>
          <a:lstStyle/>
          <a:p>
            <a:pPr marL="342900" indent="-342900">
              <a:lnSpc>
                <a:spcPct val="80000"/>
              </a:lnSpc>
              <a:spcBef>
                <a:spcPct val="20000"/>
              </a:spcBef>
              <a:buClr>
                <a:schemeClr val="hlink"/>
              </a:buClr>
              <a:buSzPct val="75000"/>
              <a:buFont typeface="Wingdings" pitchFamily="2" charset="2"/>
              <a:buNone/>
              <a:defRPr/>
            </a:pPr>
            <a:r>
              <a:rPr lang="en-US" dirty="0" smtClean="0">
                <a:solidFill>
                  <a:srgbClr val="99FF66"/>
                </a:solidFill>
                <a:effectLst>
                  <a:outerShdw blurRad="38100" dist="38100" dir="2700000" algn="tl">
                    <a:srgbClr val="FFFFFF"/>
                  </a:outerShdw>
                </a:effectLst>
                <a:cs typeface="ＭＳ Ｐゴシック"/>
              </a:rPr>
              <a:t>In</a:t>
            </a:r>
            <a:r>
              <a:rPr lang="en-US" baseline="0" dirty="0" smtClean="0">
                <a:solidFill>
                  <a:srgbClr val="99FF66"/>
                </a:solidFill>
                <a:effectLst>
                  <a:outerShdw blurRad="38100" dist="38100" dir="2700000" algn="tl">
                    <a:srgbClr val="FFFFFF"/>
                  </a:outerShdw>
                </a:effectLst>
                <a:cs typeface="ＭＳ Ｐゴシック"/>
              </a:rPr>
              <a:t> PET the e+ emitter is brought to a location with increase metabolism by a tracer molecule.  Then the annihilation photons are detected in the detector ring.</a:t>
            </a:r>
          </a:p>
          <a:p>
            <a:pPr marL="342900" indent="-342900">
              <a:lnSpc>
                <a:spcPct val="80000"/>
              </a:lnSpc>
              <a:spcBef>
                <a:spcPct val="20000"/>
              </a:spcBef>
              <a:buClr>
                <a:schemeClr val="hlink"/>
              </a:buClr>
              <a:buSzPct val="75000"/>
              <a:buFont typeface="Wingdings" pitchFamily="2" charset="2"/>
              <a:buNone/>
              <a:defRPr/>
            </a:pPr>
            <a:r>
              <a:rPr lang="en-US" baseline="0" dirty="0" smtClean="0">
                <a:solidFill>
                  <a:srgbClr val="99FF66"/>
                </a:solidFill>
                <a:effectLst>
                  <a:outerShdw blurRad="38100" dist="38100" dir="2700000" algn="tl">
                    <a:srgbClr val="FFFFFF"/>
                  </a:outerShdw>
                </a:effectLst>
                <a:cs typeface="ＭＳ Ｐゴシック"/>
              </a:rPr>
              <a:t>These photons may undergo:</a:t>
            </a:r>
            <a:endParaRPr lang="en-US" dirty="0" smtClean="0">
              <a:solidFill>
                <a:srgbClr val="99FF66"/>
              </a:solidFill>
              <a:effectLst>
                <a:outerShdw blurRad="38100" dist="38100" dir="2700000" algn="tl">
                  <a:srgbClr val="FFFFFF"/>
                </a:outerShdw>
              </a:effectLst>
              <a:cs typeface="ＭＳ Ｐゴシック"/>
            </a:endParaRPr>
          </a:p>
          <a:p>
            <a:pPr marL="342900" indent="-342900">
              <a:lnSpc>
                <a:spcPct val="80000"/>
              </a:lnSpc>
              <a:spcBef>
                <a:spcPct val="20000"/>
              </a:spcBef>
              <a:buClr>
                <a:schemeClr val="hlink"/>
              </a:buClr>
              <a:buSzPct val="75000"/>
              <a:buFont typeface="Wingdings" pitchFamily="2" charset="2"/>
              <a:buChar char="l"/>
              <a:defRPr/>
            </a:pPr>
            <a:r>
              <a:rPr lang="en-US" dirty="0" smtClean="0">
                <a:solidFill>
                  <a:srgbClr val="99FF66"/>
                </a:solidFill>
                <a:effectLst>
                  <a:outerShdw blurRad="38100" dist="38100" dir="2700000" algn="tl">
                    <a:srgbClr val="FFFFFF"/>
                  </a:outerShdw>
                </a:effectLst>
                <a:cs typeface="ＭＳ Ｐゴシック"/>
              </a:rPr>
              <a:t>Photon Scatter</a:t>
            </a:r>
          </a:p>
          <a:p>
            <a:pPr marL="342900" indent="-342900">
              <a:lnSpc>
                <a:spcPct val="80000"/>
              </a:lnSpc>
              <a:spcBef>
                <a:spcPct val="20000"/>
              </a:spcBef>
              <a:buClr>
                <a:schemeClr val="hlink"/>
              </a:buClr>
              <a:buSzPct val="75000"/>
              <a:buFont typeface="Wingdings" pitchFamily="2" charset="2"/>
              <a:buChar char="l"/>
              <a:defRPr/>
            </a:pPr>
            <a:r>
              <a:rPr lang="en-US" dirty="0" smtClean="0">
                <a:solidFill>
                  <a:srgbClr val="99FF66"/>
                </a:solidFill>
                <a:effectLst>
                  <a:outerShdw blurRad="38100" dist="38100" dir="2700000" algn="tl">
                    <a:srgbClr val="FFFFFF"/>
                  </a:outerShdw>
                </a:effectLst>
                <a:cs typeface="ＭＳ Ｐゴシック"/>
              </a:rPr>
              <a:t>Photon Attenuation</a:t>
            </a:r>
          </a:p>
          <a:p>
            <a:pPr marL="342900" indent="-342900">
              <a:lnSpc>
                <a:spcPct val="80000"/>
              </a:lnSpc>
              <a:spcBef>
                <a:spcPct val="20000"/>
              </a:spcBef>
              <a:buClr>
                <a:schemeClr val="hlink"/>
              </a:buClr>
              <a:buSzPct val="75000"/>
              <a:buFont typeface="Wingdings" pitchFamily="2" charset="2"/>
              <a:buChar char="l"/>
              <a:defRPr/>
            </a:pPr>
            <a:r>
              <a:rPr lang="en-US" dirty="0" smtClean="0">
                <a:solidFill>
                  <a:srgbClr val="99FF66"/>
                </a:solidFill>
                <a:effectLst>
                  <a:outerShdw blurRad="38100" dist="38100" dir="2700000" algn="tl">
                    <a:srgbClr val="FFFFFF"/>
                  </a:outerShdw>
                </a:effectLst>
                <a:cs typeface="ＭＳ Ｐゴシック"/>
              </a:rPr>
              <a:t>Random Coincidences </a:t>
            </a:r>
          </a:p>
          <a:p>
            <a:pPr marL="342900" indent="-342900">
              <a:lnSpc>
                <a:spcPct val="80000"/>
              </a:lnSpc>
              <a:spcBef>
                <a:spcPct val="20000"/>
              </a:spcBef>
              <a:buClr>
                <a:schemeClr val="hlink"/>
              </a:buClr>
              <a:buSzPct val="75000"/>
              <a:buFont typeface="Wingdings" pitchFamily="2" charset="2"/>
              <a:buChar char="l"/>
              <a:defRPr/>
            </a:pPr>
            <a:r>
              <a:rPr lang="en-US" dirty="0" smtClean="0">
                <a:solidFill>
                  <a:srgbClr val="99FF66"/>
                </a:solidFill>
                <a:effectLst>
                  <a:outerShdw blurRad="38100" dist="38100" dir="2700000" algn="tl">
                    <a:srgbClr val="FFFFFF"/>
                  </a:outerShdw>
                </a:effectLst>
                <a:cs typeface="ＭＳ Ｐゴシック"/>
              </a:rPr>
              <a:t>Limited Resolution</a:t>
            </a:r>
          </a:p>
          <a:p>
            <a:pPr marL="342900" indent="-342900">
              <a:lnSpc>
                <a:spcPct val="80000"/>
              </a:lnSpc>
              <a:spcBef>
                <a:spcPct val="20000"/>
              </a:spcBef>
              <a:buClr>
                <a:schemeClr val="hlink"/>
              </a:buClr>
              <a:buSzPct val="75000"/>
              <a:buFont typeface="Wingdings" pitchFamily="2" charset="2"/>
              <a:buChar char="l"/>
              <a:defRPr/>
            </a:pPr>
            <a:r>
              <a:rPr lang="en-US" dirty="0" smtClean="0">
                <a:cs typeface="ＭＳ Ｐゴシック"/>
              </a:rPr>
              <a:t>Limited Statistics  </a:t>
            </a:r>
            <a:r>
              <a:rPr lang="en-US" sz="1000" dirty="0" smtClean="0">
                <a:effectLst>
                  <a:outerShdw blurRad="38100" dist="38100" dir="2700000" algn="tl">
                    <a:srgbClr val="010199"/>
                  </a:outerShdw>
                </a:effectLst>
                <a:cs typeface="ＭＳ Ｐゴシック"/>
              </a:rPr>
              <a:t>(SU-DD-A4-01)</a:t>
            </a:r>
          </a:p>
          <a:p>
            <a:pPr marL="342900" indent="-342900">
              <a:lnSpc>
                <a:spcPct val="80000"/>
              </a:lnSpc>
              <a:spcBef>
                <a:spcPct val="20000"/>
              </a:spcBef>
              <a:buClr>
                <a:schemeClr val="hlink"/>
              </a:buClr>
              <a:buSzPct val="75000"/>
              <a:buFont typeface="Wingdings" pitchFamily="2" charset="2"/>
              <a:buChar char="l"/>
              <a:defRPr/>
            </a:pPr>
            <a:r>
              <a:rPr lang="en-US" dirty="0" smtClean="0">
                <a:effectLst>
                  <a:outerShdw blurRad="38100" dist="38100" dir="2700000" algn="tl">
                    <a:srgbClr val="010199"/>
                  </a:outerShdw>
                </a:effectLst>
                <a:cs typeface="ＭＳ Ｐゴシック"/>
              </a:rPr>
              <a:t>Cascade </a:t>
            </a:r>
            <a:r>
              <a:rPr lang="en-US" dirty="0" smtClean="0">
                <a:effectLst>
                  <a:outerShdw blurRad="38100" dist="38100" dir="2700000" algn="tl">
                    <a:srgbClr val="010199"/>
                  </a:outerShdw>
                </a:effectLst>
                <a:latin typeface="Symbol" pitchFamily="18" charset="2"/>
                <a:cs typeface="ＭＳ Ｐゴシック"/>
              </a:rPr>
              <a:t>g-</a:t>
            </a:r>
            <a:r>
              <a:rPr lang="en-US" dirty="0" smtClean="0">
                <a:effectLst>
                  <a:outerShdw blurRad="38100" dist="38100" dir="2700000" algn="tl">
                    <a:srgbClr val="010199"/>
                  </a:outerShdw>
                </a:effectLst>
                <a:cs typeface="ＭＳ Ｐゴシック"/>
              </a:rPr>
              <a:t>rays, pulse pile-up</a:t>
            </a:r>
          </a:p>
          <a:p>
            <a:pPr marL="342900" indent="-342900">
              <a:lnSpc>
                <a:spcPct val="80000"/>
              </a:lnSpc>
              <a:spcBef>
                <a:spcPct val="20000"/>
              </a:spcBef>
              <a:buClr>
                <a:schemeClr val="hlink"/>
              </a:buClr>
              <a:buSzPct val="75000"/>
              <a:buFont typeface="Wingdings" pitchFamily="2" charset="2"/>
              <a:buChar char="l"/>
              <a:defRPr/>
            </a:pPr>
            <a:r>
              <a:rPr lang="en-US" dirty="0" smtClean="0">
                <a:effectLst>
                  <a:outerShdw blurRad="38100" dist="38100" dir="2700000" algn="tl">
                    <a:srgbClr val="010199"/>
                  </a:outerShdw>
                </a:effectLst>
                <a:cs typeface="ＭＳ Ｐゴシック"/>
              </a:rPr>
              <a:t>Arc Effects</a:t>
            </a:r>
          </a:p>
          <a:p>
            <a:pPr marL="342900" indent="-342900">
              <a:lnSpc>
                <a:spcPct val="80000"/>
              </a:lnSpc>
              <a:spcBef>
                <a:spcPct val="20000"/>
              </a:spcBef>
              <a:buClr>
                <a:schemeClr val="hlink"/>
              </a:buClr>
              <a:buSzPct val="75000"/>
              <a:buFont typeface="Wingdings" pitchFamily="2" charset="2"/>
              <a:buChar char="l"/>
              <a:defRPr/>
            </a:pPr>
            <a:r>
              <a:rPr lang="en-US" dirty="0" smtClean="0">
                <a:effectLst>
                  <a:outerShdw blurRad="38100" dist="38100" dir="2700000" algn="tl">
                    <a:srgbClr val="010199"/>
                  </a:outerShdw>
                </a:effectLst>
                <a:cs typeface="ＭＳ Ｐゴシック"/>
              </a:rPr>
              <a:t>Electronics Dead Time</a:t>
            </a:r>
          </a:p>
          <a:p>
            <a:pPr marL="342900" indent="-342900">
              <a:lnSpc>
                <a:spcPct val="80000"/>
              </a:lnSpc>
              <a:spcBef>
                <a:spcPct val="20000"/>
              </a:spcBef>
              <a:buClr>
                <a:schemeClr val="hlink"/>
              </a:buClr>
              <a:buSzPct val="75000"/>
              <a:buFont typeface="Wingdings" pitchFamily="2" charset="2"/>
              <a:buChar char="l"/>
              <a:defRPr/>
            </a:pPr>
            <a:r>
              <a:rPr lang="en-US" dirty="0" smtClean="0">
                <a:effectLst>
                  <a:outerShdw blurRad="38100" dist="38100" dir="2700000" algn="tl">
                    <a:srgbClr val="010199"/>
                  </a:outerShdw>
                </a:effectLst>
                <a:cs typeface="ＭＳ Ｐゴシック"/>
              </a:rPr>
              <a:t>Image Reconstruction</a:t>
            </a:r>
          </a:p>
          <a:p>
            <a:pPr marL="342900" indent="-342900">
              <a:lnSpc>
                <a:spcPct val="80000"/>
              </a:lnSpc>
              <a:spcBef>
                <a:spcPct val="20000"/>
              </a:spcBef>
              <a:buClr>
                <a:schemeClr val="hlink"/>
              </a:buClr>
              <a:buSzPct val="75000"/>
              <a:buFont typeface="Wingdings" pitchFamily="2" charset="2"/>
              <a:buChar char="l"/>
              <a:defRPr/>
            </a:pPr>
            <a:r>
              <a:rPr lang="en-US" dirty="0" smtClean="0">
                <a:effectLst>
                  <a:outerShdw blurRad="38100" dist="38100" dir="2700000" algn="tl">
                    <a:srgbClr val="010199"/>
                  </a:outerShdw>
                </a:effectLst>
                <a:cs typeface="ＭＳ Ｐゴシック"/>
              </a:rPr>
              <a:t>Registration</a:t>
            </a:r>
          </a:p>
          <a:p>
            <a:pPr marL="342900" indent="-342900">
              <a:lnSpc>
                <a:spcPct val="80000"/>
              </a:lnSpc>
              <a:spcBef>
                <a:spcPct val="20000"/>
              </a:spcBef>
              <a:buClr>
                <a:schemeClr val="hlink"/>
              </a:buClr>
              <a:buSzPct val="75000"/>
              <a:buFont typeface="Wingdings" pitchFamily="2" charset="2"/>
              <a:buChar char="l"/>
              <a:defRPr/>
            </a:pPr>
            <a:r>
              <a:rPr lang="en-US" dirty="0" smtClean="0">
                <a:effectLst>
                  <a:outerShdw blurRad="38100" dist="38100" dir="2700000" algn="tl">
                    <a:srgbClr val="010199"/>
                  </a:outerShdw>
                </a:effectLst>
                <a:cs typeface="ＭＳ Ｐゴシック"/>
              </a:rPr>
              <a:t>Motion</a:t>
            </a:r>
            <a:endParaRPr lang="en-US" dirty="0" smtClean="0">
              <a:ea typeface="ＭＳ Ｐゴシック"/>
            </a:endParaRPr>
          </a:p>
          <a:p>
            <a:pPr eaLnBrk="1" hangingPunct="1"/>
            <a:endParaRPr lang="en-US" dirty="0" smtClean="0">
              <a:ea typeface="ＭＳ Ｐゴシック"/>
            </a:endParaRPr>
          </a:p>
          <a:p>
            <a:pPr eaLnBrk="1" hangingPunct="1"/>
            <a:r>
              <a:rPr lang="en-US" dirty="0" smtClean="0">
                <a:ea typeface="ＭＳ Ｐゴシック"/>
              </a:rPr>
              <a:t>---------------</a:t>
            </a:r>
          </a:p>
          <a:p>
            <a:pPr eaLnBrk="1" hangingPunct="1"/>
            <a:r>
              <a:rPr lang="en-US" dirty="0" smtClean="0">
                <a:ea typeface="ＭＳ Ｐゴシック"/>
              </a:rPr>
              <a:t>I will talk about the limitations for PET arising from the physics of positron annihilation and annihilation photon propagation and from the technological realization of PET scanners.  At the end I will briefly go over the PET image segmentation challenges.</a:t>
            </a:r>
          </a:p>
          <a:p>
            <a:pPr eaLnBrk="1" hangingPunct="1"/>
            <a:r>
              <a:rPr lang="en-US" dirty="0" smtClean="0">
                <a:ea typeface="ＭＳ Ｐゴシック"/>
              </a:rPr>
              <a:t>	Here you see simulated annihilation events from an FDG cylinder to investigate the effect of an air cavity placed next to it, the results of which will be shown later in this lecture.</a:t>
            </a:r>
          </a:p>
          <a:p>
            <a:pPr eaLnBrk="1" hangingPunct="1"/>
            <a:r>
              <a:rPr lang="en-US" dirty="0" smtClean="0">
                <a:ea typeface="ＭＳ Ｐゴシック"/>
              </a:rPr>
              <a:t>	One can see that many photons scatter in the phantom and one even in air producing a delta e- with a long enough track to be visible.  Some photons are absorbed in the phantom or scattered outside the solid angle of the scanner.</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7"/>
          <p:cNvSpPr>
            <a:spLocks noGrp="1" noChangeArrowheads="1"/>
          </p:cNvSpPr>
          <p:nvPr>
            <p:ph type="sldNum" sz="quarter" idx="5"/>
          </p:nvPr>
        </p:nvSpPr>
        <p:spPr>
          <a:noFill/>
        </p:spPr>
        <p:txBody>
          <a:bodyPr/>
          <a:lstStyle/>
          <a:p>
            <a:fld id="{BEC0DC1F-B2C9-44A9-902D-CE67745EC252}" type="slidenum">
              <a:rPr lang="en-US" smtClean="0">
                <a:latin typeface="Arial" charset="0"/>
                <a:ea typeface="ＭＳ Ｐゴシック"/>
                <a:cs typeface="ＭＳ Ｐゴシック"/>
              </a:rPr>
              <a:pPr/>
              <a:t>14</a:t>
            </a:fld>
            <a:endParaRPr lang="en-US" smtClean="0">
              <a:latin typeface="Arial" charset="0"/>
              <a:ea typeface="ＭＳ Ｐゴシック"/>
              <a:cs typeface="ＭＳ Ｐゴシック"/>
            </a:endParaRPr>
          </a:p>
        </p:txBody>
      </p:sp>
      <p:sp>
        <p:nvSpPr>
          <p:cNvPr id="35842" name="Rectangle 2"/>
          <p:cNvSpPr>
            <a:spLocks noGrp="1" noRot="1" noChangeAspect="1" noChangeArrowheads="1" noTextEdit="1"/>
          </p:cNvSpPr>
          <p:nvPr>
            <p:ph type="sldImg"/>
          </p:nvPr>
        </p:nvSpPr>
        <p:spPr>
          <a:ln/>
        </p:spPr>
      </p:sp>
      <p:sp>
        <p:nvSpPr>
          <p:cNvPr id="35843" name="Rectangle 3"/>
          <p:cNvSpPr>
            <a:spLocks noGrp="1" noChangeArrowheads="1"/>
          </p:cNvSpPr>
          <p:nvPr>
            <p:ph type="body" idx="1"/>
          </p:nvPr>
        </p:nvSpPr>
        <p:spPr>
          <a:noFill/>
          <a:ln/>
        </p:spPr>
        <p:txBody>
          <a:bodyPr/>
          <a:lstStyle/>
          <a:p>
            <a:pPr eaLnBrk="1" hangingPunct="1"/>
            <a:r>
              <a:rPr lang="en-US" dirty="0" smtClean="0">
                <a:ea typeface="ＭＳ Ｐゴシック"/>
              </a:rPr>
              <a:t>So let us look first at photon attenuation, the correction for which is determined for each line of response </a:t>
            </a:r>
            <a:r>
              <a:rPr lang="en-US" dirty="0" err="1" smtClean="0">
                <a:ea typeface="ＭＳ Ｐゴシック"/>
              </a:rPr>
              <a:t>i</a:t>
            </a:r>
            <a:r>
              <a:rPr lang="en-US" dirty="0" smtClean="0">
                <a:ea typeface="ＭＳ Ｐゴシック"/>
              </a:rPr>
              <a:t>-j from the ratio of the transmitted photon intensity with the patient in place to the transmitted intensity without the patient.</a:t>
            </a:r>
          </a:p>
          <a:p>
            <a:pPr eaLnBrk="1" hangingPunct="1"/>
            <a:r>
              <a:rPr lang="en-US" dirty="0" smtClean="0">
                <a:ea typeface="ＭＳ Ｐゴシック"/>
              </a:rPr>
              <a:t>	The AC can be obtained by a line e+ source, an ordinary Gamma source (137-Cs, 662 </a:t>
            </a:r>
            <a:r>
              <a:rPr lang="en-US" dirty="0" err="1" smtClean="0">
                <a:ea typeface="ＭＳ Ｐゴシック"/>
              </a:rPr>
              <a:t>keV</a:t>
            </a:r>
            <a:r>
              <a:rPr lang="en-US" dirty="0" smtClean="0">
                <a:ea typeface="ＭＳ Ｐゴシック"/>
              </a:rPr>
              <a:t>) or from the CT scan.</a:t>
            </a:r>
          </a:p>
          <a:p>
            <a:pPr eaLnBrk="1" hangingPunct="1"/>
            <a:r>
              <a:rPr lang="en-US" dirty="0" smtClean="0">
                <a:ea typeface="ＭＳ Ｐゴシック"/>
              </a:rPr>
              <a:t>	Using a positron source (Ge-68/Ga-68), uses the same energy photons as these in PET and is accurate, but noisy and slow ( ~ 20 min), and high dead time can be seen in the proximal detector.</a:t>
            </a:r>
          </a:p>
          <a:p>
            <a:pPr eaLnBrk="1" hangingPunct="1"/>
            <a:r>
              <a:rPr lang="en-US" dirty="0" smtClean="0">
                <a:ea typeface="ＭＳ Ｐゴシック"/>
              </a:rPr>
              <a:t>	In PET/CT the x-rays form in few seconds a very low noise CT image which can be used for the AC, but CT uses a different energy ~ 75 </a:t>
            </a:r>
            <a:r>
              <a:rPr lang="en-US" dirty="0" err="1" smtClean="0">
                <a:ea typeface="ＭＳ Ｐゴシック"/>
              </a:rPr>
              <a:t>keV</a:t>
            </a:r>
            <a:r>
              <a:rPr lang="en-US" dirty="0" smtClean="0">
                <a:ea typeface="ＭＳ Ｐゴシック"/>
              </a:rPr>
              <a:t>,   and this causes problems.</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3" name="Slide Image Placeholder 1"/>
          <p:cNvSpPr>
            <a:spLocks noGrp="1" noRot="1" noChangeAspect="1" noTextEdit="1"/>
          </p:cNvSpPr>
          <p:nvPr>
            <p:ph type="sldImg"/>
          </p:nvPr>
        </p:nvSpPr>
        <p:spPr>
          <a:ln/>
        </p:spPr>
      </p:sp>
      <p:sp>
        <p:nvSpPr>
          <p:cNvPr id="300034" name="Notes Placeholder 2"/>
          <p:cNvSpPr>
            <a:spLocks noGrp="1"/>
          </p:cNvSpPr>
          <p:nvPr>
            <p:ph type="body" idx="1"/>
          </p:nvPr>
        </p:nvSpPr>
        <p:spPr>
          <a:noFill/>
          <a:ln/>
        </p:spPr>
        <p:txBody>
          <a:bodyPr/>
          <a:lstStyle/>
          <a:p>
            <a:r>
              <a:rPr lang="en-US" dirty="0" smtClean="0">
                <a:ea typeface="ＭＳ Ｐゴシック"/>
              </a:rPr>
              <a:t>CT#=1000*(mu-mu(h2o))/mu(h2o)</a:t>
            </a:r>
          </a:p>
          <a:p>
            <a:endParaRPr lang="en-US" dirty="0" smtClean="0">
              <a:ea typeface="ＭＳ Ｐゴシック"/>
            </a:endParaRPr>
          </a:p>
          <a:p>
            <a:r>
              <a:rPr lang="en-US" dirty="0" err="1" smtClean="0">
                <a:ea typeface="ＭＳ Ｐゴシック"/>
              </a:rPr>
              <a:t>Th</a:t>
            </a:r>
            <a:r>
              <a:rPr lang="bg-BG" dirty="0" smtClean="0">
                <a:ea typeface="ＭＳ Ｐゴシック"/>
              </a:rPr>
              <a:t>е </a:t>
            </a:r>
            <a:r>
              <a:rPr lang="en-US" dirty="0" smtClean="0">
                <a:ea typeface="ＭＳ Ｐゴシック"/>
              </a:rPr>
              <a:t>difference in scaling  is handled in different ways.</a:t>
            </a:r>
          </a:p>
          <a:p>
            <a:endParaRPr lang="en-US" dirty="0" smtClean="0">
              <a:ea typeface="ＭＳ Ｐゴシック"/>
            </a:endParaRPr>
          </a:p>
          <a:p>
            <a:r>
              <a:rPr lang="en-US" dirty="0" smtClean="0">
                <a:ea typeface="ＭＳ Ｐゴシック"/>
              </a:rPr>
              <a:t>For Higher Z materials the CT number will change much faster than mu_511 due to the photo-effect, which results in a smaller slope on a plot of mu_511 as a function of CT#.</a:t>
            </a:r>
          </a:p>
          <a:p>
            <a:endParaRPr lang="en-US" dirty="0" smtClean="0">
              <a:ea typeface="ＭＳ Ｐゴシック"/>
            </a:endParaRPr>
          </a:p>
          <a:p>
            <a:r>
              <a:rPr lang="en-US" dirty="0" smtClean="0">
                <a:ea typeface="ＭＳ Ｐゴシック"/>
              </a:rPr>
              <a:t>So if here one uses the portion of the transform corresponding to bone, one would get overestimation of the attenuation at 511 </a:t>
            </a:r>
            <a:r>
              <a:rPr lang="en-US" dirty="0" err="1" smtClean="0">
                <a:ea typeface="ＭＳ Ｐゴシック"/>
              </a:rPr>
              <a:t>keV</a:t>
            </a:r>
            <a:r>
              <a:rPr lang="en-US" dirty="0" smtClean="0">
                <a:ea typeface="ＭＳ Ｐゴシック"/>
              </a:rPr>
              <a:t> which would result in overestimated AC and an artificial hot spot. </a:t>
            </a:r>
          </a:p>
          <a:p>
            <a:endParaRPr lang="en-US" dirty="0" smtClean="0">
              <a:ea typeface="ＭＳ Ｐゴシック"/>
            </a:endParaRPr>
          </a:p>
          <a:p>
            <a:r>
              <a:rPr lang="en-US" dirty="0" smtClean="0">
                <a:ea typeface="ＭＳ Ｐゴシック"/>
              </a:rPr>
              <a:t>Here at the bottom is given an illustration of the basis for dual energy CT scaling using the Compton and </a:t>
            </a:r>
            <a:r>
              <a:rPr lang="en-US" dirty="0" err="1" smtClean="0">
                <a:ea typeface="ＭＳ Ｐゴシック"/>
              </a:rPr>
              <a:t>Photoeffect</a:t>
            </a:r>
            <a:r>
              <a:rPr lang="en-US" dirty="0" smtClean="0">
                <a:ea typeface="ＭＳ Ｐゴシック"/>
              </a:rPr>
              <a:t>.  The effective </a:t>
            </a:r>
            <a:r>
              <a:rPr lang="en-US" dirty="0" err="1" smtClean="0">
                <a:ea typeface="ＭＳ Ｐゴシック"/>
              </a:rPr>
              <a:t>atten</a:t>
            </a:r>
            <a:r>
              <a:rPr lang="en-US" dirty="0" smtClean="0">
                <a:ea typeface="ＭＳ Ｐゴシック"/>
              </a:rPr>
              <a:t>. </a:t>
            </a:r>
            <a:r>
              <a:rPr lang="en-US" dirty="0" err="1" smtClean="0">
                <a:ea typeface="ＭＳ Ｐゴシック"/>
              </a:rPr>
              <a:t>Coeff</a:t>
            </a:r>
            <a:r>
              <a:rPr lang="en-US" dirty="0" smtClean="0">
                <a:ea typeface="ＭＳ Ｐゴシック"/>
              </a:rPr>
              <a:t>. can be presented by a weighted sum of the </a:t>
            </a:r>
            <a:r>
              <a:rPr lang="en-US" dirty="0" err="1" smtClean="0">
                <a:ea typeface="ＭＳ Ｐゴシック"/>
              </a:rPr>
              <a:t>atten</a:t>
            </a:r>
            <a:r>
              <a:rPr lang="en-US" dirty="0" smtClean="0">
                <a:ea typeface="ＭＳ Ｐゴシック"/>
              </a:rPr>
              <a:t> </a:t>
            </a:r>
            <a:r>
              <a:rPr lang="en-US" dirty="0" err="1" smtClean="0">
                <a:ea typeface="ＭＳ Ｐゴシック"/>
              </a:rPr>
              <a:t>coef</a:t>
            </a:r>
            <a:r>
              <a:rPr lang="en-US" dirty="0" smtClean="0">
                <a:ea typeface="ＭＳ Ｐゴシック"/>
              </a:rPr>
              <a:t>. for each element which are due exclusively to Compton and </a:t>
            </a:r>
            <a:r>
              <a:rPr lang="en-US" dirty="0" err="1" smtClean="0">
                <a:ea typeface="ＭＳ Ｐゴシック"/>
              </a:rPr>
              <a:t>Photoeffect</a:t>
            </a:r>
            <a:r>
              <a:rPr lang="en-US" dirty="0" smtClean="0">
                <a:ea typeface="ＭＳ Ｐゴシック"/>
              </a:rPr>
              <a:t>.</a:t>
            </a:r>
          </a:p>
          <a:p>
            <a:r>
              <a:rPr lang="en-US" dirty="0" smtClean="0">
                <a:ea typeface="ＭＳ Ｐゴシック"/>
              </a:rPr>
              <a:t>Then assuming this sum can be partitioned into independent Compton and </a:t>
            </a:r>
            <a:r>
              <a:rPr lang="en-US" dirty="0" err="1" smtClean="0">
                <a:ea typeface="ＭＳ Ｐゴシック"/>
              </a:rPr>
              <a:t>Photoeffect</a:t>
            </a:r>
            <a:r>
              <a:rPr lang="en-US" dirty="0" smtClean="0">
                <a:ea typeface="ＭＳ Ｐゴシック"/>
              </a:rPr>
              <a:t> terms, one can obtain the effective coefficients in each of them by taking measurements of </a:t>
            </a:r>
            <a:r>
              <a:rPr lang="en-US" dirty="0" err="1" smtClean="0">
                <a:ea typeface="ＭＳ Ｐゴシック"/>
              </a:rPr>
              <a:t>mu_eff</a:t>
            </a:r>
            <a:r>
              <a:rPr lang="en-US" dirty="0" smtClean="0">
                <a:ea typeface="ＭＳ Ｐゴシック"/>
              </a:rPr>
              <a:t> at two effective energies. Then using these coefficients one can obtain the AC for each energy and for 511 </a:t>
            </a:r>
            <a:r>
              <a:rPr lang="en-US" dirty="0" err="1" smtClean="0">
                <a:ea typeface="ＭＳ Ｐゴシック"/>
              </a:rPr>
              <a:t>keV</a:t>
            </a:r>
            <a:r>
              <a:rPr lang="en-US" dirty="0" smtClean="0">
                <a:ea typeface="ＭＳ Ｐゴシック"/>
              </a:rPr>
              <a:t> in particular. </a:t>
            </a:r>
          </a:p>
          <a:p>
            <a:endParaRPr lang="en-US" dirty="0" smtClean="0">
              <a:ea typeface="ＭＳ Ｐゴシック"/>
            </a:endParaRPr>
          </a:p>
          <a:p>
            <a:r>
              <a:rPr lang="en-US" dirty="0" smtClean="0">
                <a:ea typeface="ＭＳ Ｐゴシック"/>
              </a:rPr>
              <a:t>The authors called this scaling : Compton-Photon Scaling, but </a:t>
            </a:r>
            <a:r>
              <a:rPr lang="en-US" dirty="0" err="1" smtClean="0">
                <a:ea typeface="ＭＳ Ｐゴシック"/>
              </a:rPr>
              <a:t>obtaine</a:t>
            </a:r>
            <a:r>
              <a:rPr lang="en-US" dirty="0" smtClean="0">
                <a:ea typeface="ＭＳ Ｐゴシック"/>
              </a:rPr>
              <a:t> better results with Hybrid DECTAC in which the extrapolation is performed directly of the hybrid scaling using the difference in </a:t>
            </a:r>
            <a:r>
              <a:rPr lang="en-US" dirty="0" err="1" smtClean="0">
                <a:ea typeface="ＭＳ Ｐゴシック"/>
              </a:rPr>
              <a:t>Hounsfeld</a:t>
            </a:r>
            <a:r>
              <a:rPr lang="en-US" dirty="0" smtClean="0">
                <a:ea typeface="ＭＳ Ｐゴシック"/>
              </a:rPr>
              <a:t> units between the two peak energies.  More details about this method are given in their paper</a:t>
            </a:r>
          </a:p>
        </p:txBody>
      </p:sp>
      <p:sp>
        <p:nvSpPr>
          <p:cNvPr id="300035" name="Slide Number Placeholder 3"/>
          <p:cNvSpPr>
            <a:spLocks noGrp="1"/>
          </p:cNvSpPr>
          <p:nvPr>
            <p:ph type="sldNum" sz="quarter" idx="5"/>
          </p:nvPr>
        </p:nvSpPr>
        <p:spPr>
          <a:noFill/>
        </p:spPr>
        <p:txBody>
          <a:bodyPr/>
          <a:lstStyle/>
          <a:p>
            <a:fld id="{9E4170F5-7098-4FC8-BAED-B92EC6C187E1}" type="slidenum">
              <a:rPr lang="en-US" smtClean="0">
                <a:latin typeface="Arial" charset="0"/>
                <a:ea typeface="ＭＳ Ｐゴシック"/>
                <a:cs typeface="ＭＳ Ｐゴシック"/>
              </a:rPr>
              <a:pPr/>
              <a:t>15</a:t>
            </a:fld>
            <a:endParaRPr lang="en-US" smtClean="0">
              <a:latin typeface="Arial" charset="0"/>
              <a:ea typeface="ＭＳ Ｐゴシック"/>
              <a:cs typeface="ＭＳ Ｐゴシック"/>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5" name="Slide Image Placeholder 1"/>
          <p:cNvSpPr>
            <a:spLocks noGrp="1" noRot="1" noChangeAspect="1" noTextEdit="1"/>
          </p:cNvSpPr>
          <p:nvPr>
            <p:ph type="sldImg"/>
          </p:nvPr>
        </p:nvSpPr>
        <p:spPr>
          <a:ln/>
        </p:spPr>
      </p:sp>
      <p:sp>
        <p:nvSpPr>
          <p:cNvPr id="308226" name="Notes Placeholder 2"/>
          <p:cNvSpPr>
            <a:spLocks noGrp="1"/>
          </p:cNvSpPr>
          <p:nvPr>
            <p:ph type="body" idx="1"/>
          </p:nvPr>
        </p:nvSpPr>
        <p:spPr>
          <a:noFill/>
          <a:ln/>
        </p:spPr>
        <p:txBody>
          <a:bodyPr/>
          <a:lstStyle/>
          <a:p>
            <a:r>
              <a:rPr lang="en-US" smtClean="0">
                <a:ea typeface="ＭＳ Ｐゴシック"/>
              </a:rPr>
              <a:t>This is an illustration from an older paper.  Here on the left you see the PET image obtained with Ge-68 source, for which there is no bias and no AC contrast artifact is seen, this is the bladder,  and the lesion is indicated by the arrow.</a:t>
            </a:r>
          </a:p>
          <a:p>
            <a:endParaRPr lang="en-US" smtClean="0">
              <a:ea typeface="ＭＳ Ｐゴシック"/>
            </a:endParaRPr>
          </a:p>
          <a:p>
            <a:r>
              <a:rPr lang="en-US" smtClean="0">
                <a:ea typeface="ＭＳ Ｐゴシック"/>
              </a:rPr>
              <a:t>In the middle is shown a CT AC artifact as a result of focal accumulation of oral contrast, resulting in an overestimated uptake in the bowel and inability to determine the extent of the lesion when a bilinear transform from the CT x-rays to 511 photons was used.</a:t>
            </a:r>
          </a:p>
          <a:p>
            <a:endParaRPr lang="en-US" smtClean="0">
              <a:ea typeface="ＭＳ Ｐゴシック"/>
            </a:endParaRPr>
          </a:p>
          <a:p>
            <a:r>
              <a:rPr lang="en-US" smtClean="0">
                <a:ea typeface="ＭＳ Ｐゴシック"/>
              </a:rPr>
              <a:t>On the right the problem was corrected when the contrast was segmented out from the CT image based on CT  threshold of 150 HU, and correct AC was computed for it (BaSO4).</a:t>
            </a:r>
          </a:p>
          <a:p>
            <a:endParaRPr lang="en-US" smtClean="0">
              <a:ea typeface="ＭＳ Ｐゴシック"/>
            </a:endParaRPr>
          </a:p>
          <a:p>
            <a:r>
              <a:rPr lang="en-US" smtClean="0">
                <a:ea typeface="ＭＳ Ｐゴシック"/>
              </a:rPr>
              <a:t>This artifact is claimed to be reduced in newer algorithms in which separate scaling for the contrast is used.</a:t>
            </a:r>
          </a:p>
          <a:p>
            <a:r>
              <a:rPr lang="en-US" smtClean="0">
                <a:ea typeface="ＭＳ Ｐゴシック"/>
              </a:rPr>
              <a:t>It depends strongly on the concentration and time of Contrast injection</a:t>
            </a:r>
          </a:p>
          <a:p>
            <a:endParaRPr lang="en-US" smtClean="0">
              <a:ea typeface="ＭＳ Ｐゴシック"/>
            </a:endParaRPr>
          </a:p>
          <a:p>
            <a:endParaRPr lang="en-US" smtClean="0">
              <a:ea typeface="ＭＳ Ｐゴシック"/>
            </a:endParaRPr>
          </a:p>
          <a:p>
            <a:r>
              <a:rPr lang="en-US" smtClean="0">
                <a:ea typeface="ＭＳ Ｐゴシック"/>
              </a:rPr>
              <a:t>-------</a:t>
            </a:r>
          </a:p>
          <a:p>
            <a:r>
              <a:rPr lang="en-US" smtClean="0">
                <a:ea typeface="ＭＳ Ｐゴシック"/>
              </a:rPr>
              <a:t>On some scanners, when contrast correction is switched on for the reconstruction, both bones and contrast are considered water (i.e. boneless patient), which for 511 does not make much difference, but will slightly affect the bone AC and lower the bone uptake.</a:t>
            </a:r>
          </a:p>
          <a:p>
            <a:endParaRPr lang="en-US" smtClean="0">
              <a:ea typeface="ＭＳ Ｐゴシック"/>
            </a:endParaRPr>
          </a:p>
          <a:p>
            <a:r>
              <a:rPr lang="en-US" smtClean="0">
                <a:ea typeface="ＭＳ Ｐゴシック"/>
              </a:rPr>
              <a:t>Dual energy CTAC (Kinahan, 2006, Rehfeld et al 2008) methods are being investigated for future use.</a:t>
            </a:r>
          </a:p>
        </p:txBody>
      </p:sp>
      <p:sp>
        <p:nvSpPr>
          <p:cNvPr id="308227" name="Slide Number Placeholder 3"/>
          <p:cNvSpPr>
            <a:spLocks noGrp="1"/>
          </p:cNvSpPr>
          <p:nvPr>
            <p:ph type="sldNum" sz="quarter" idx="5"/>
          </p:nvPr>
        </p:nvSpPr>
        <p:spPr>
          <a:noFill/>
        </p:spPr>
        <p:txBody>
          <a:bodyPr/>
          <a:lstStyle/>
          <a:p>
            <a:fld id="{6C6ACD6C-CE84-4045-8054-84999387890B}" type="slidenum">
              <a:rPr lang="en-US" smtClean="0">
                <a:latin typeface="Arial" charset="0"/>
                <a:ea typeface="ＭＳ Ｐゴシック"/>
                <a:cs typeface="ＭＳ Ｐゴシック"/>
              </a:rPr>
              <a:pPr/>
              <a:t>16</a:t>
            </a:fld>
            <a:endParaRPr lang="en-US" smtClean="0">
              <a:latin typeface="Arial" charset="0"/>
              <a:ea typeface="ＭＳ Ｐゴシック"/>
              <a:cs typeface="ＭＳ Ｐゴシック"/>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Slide Image Placeholder 1"/>
          <p:cNvSpPr>
            <a:spLocks noGrp="1" noRot="1" noChangeAspect="1"/>
          </p:cNvSpPr>
          <p:nvPr>
            <p:ph type="sldImg"/>
          </p:nvPr>
        </p:nvSpPr>
        <p:spPr>
          <a:ln/>
        </p:spPr>
      </p:sp>
      <p:sp>
        <p:nvSpPr>
          <p:cNvPr id="41986" name="Notes Placeholder 2"/>
          <p:cNvSpPr>
            <a:spLocks noGrp="1"/>
          </p:cNvSpPr>
          <p:nvPr>
            <p:ph type="body" idx="1"/>
          </p:nvPr>
        </p:nvSpPr>
        <p:spPr>
          <a:noFill/>
          <a:ln/>
        </p:spPr>
        <p:txBody>
          <a:bodyPr/>
          <a:lstStyle/>
          <a:p>
            <a:pPr eaLnBrk="1" hangingPunct="1"/>
            <a:r>
              <a:rPr lang="en-US" dirty="0" smtClean="0">
                <a:ea typeface="ＭＳ Ｐゴシック"/>
              </a:rPr>
              <a:t> Also metals block some projections which cause under sampling, which confuses the FBP algorithm which in turns  produces streaking artifacts.</a:t>
            </a:r>
          </a:p>
          <a:p>
            <a:endParaRPr lang="en-US" dirty="0" smtClean="0">
              <a:ea typeface="ＭＳ Ｐゴシック"/>
            </a:endParaRPr>
          </a:p>
          <a:p>
            <a:r>
              <a:rPr lang="en-US" dirty="0" smtClean="0">
                <a:ea typeface="ＭＳ Ｐゴシック"/>
              </a:rPr>
              <a:t>Here are shown CT and PET images of a patient with hip prosthesis with and without AC from an older generation PET/CT scanner.   The CT streaking artifact is well seen, which one would expect to cause a significant PET artifact.  Looking at the non-AC corrected image, indicates this artifact to be clearly visible just above the prosthesis.</a:t>
            </a:r>
          </a:p>
          <a:p>
            <a:endParaRPr lang="en-US" dirty="0" smtClean="0">
              <a:ea typeface="ＭＳ Ｐゴシック"/>
            </a:endParaRPr>
          </a:p>
          <a:p>
            <a:r>
              <a:rPr lang="en-US" dirty="0" smtClean="0">
                <a:ea typeface="ＭＳ Ｐゴシック"/>
              </a:rPr>
              <a:t>The artifact is less on the most recent generation scanners.</a:t>
            </a:r>
          </a:p>
          <a:p>
            <a:r>
              <a:rPr lang="en-US" dirty="0" smtClean="0">
                <a:ea typeface="ＭＳ Ｐゴシック"/>
              </a:rPr>
              <a:t>In addition, bulky prosthesis can cause </a:t>
            </a:r>
            <a:r>
              <a:rPr lang="en-US" dirty="0" err="1" smtClean="0">
                <a:ea typeface="ＭＳ Ｐゴシック"/>
              </a:rPr>
              <a:t>photopenia</a:t>
            </a:r>
            <a:r>
              <a:rPr lang="en-US" dirty="0" smtClean="0">
                <a:ea typeface="ＭＳ Ｐゴシック"/>
              </a:rPr>
              <a:t> – underestimation of activity in the region due to loss of photons.</a:t>
            </a:r>
          </a:p>
          <a:p>
            <a:endParaRPr lang="en-US" dirty="0" smtClean="0">
              <a:ea typeface="ＭＳ Ｐゴシック"/>
            </a:endParaRPr>
          </a:p>
          <a:p>
            <a:r>
              <a:rPr lang="en-US" dirty="0" smtClean="0">
                <a:ea typeface="ＭＳ Ｐゴシック"/>
              </a:rPr>
              <a:t>(older PET/CT Siemens Reveal) </a:t>
            </a:r>
          </a:p>
        </p:txBody>
      </p:sp>
      <p:sp>
        <p:nvSpPr>
          <p:cNvPr id="41987" name="Slide Number Placeholder 3"/>
          <p:cNvSpPr>
            <a:spLocks noGrp="1"/>
          </p:cNvSpPr>
          <p:nvPr>
            <p:ph type="sldNum" sz="quarter" idx="5"/>
          </p:nvPr>
        </p:nvSpPr>
        <p:spPr>
          <a:noFill/>
        </p:spPr>
        <p:txBody>
          <a:bodyPr/>
          <a:lstStyle/>
          <a:p>
            <a:fld id="{43E4F517-368D-4624-B738-32BD91CFC417}" type="slidenum">
              <a:rPr lang="en-US" smtClean="0">
                <a:latin typeface="Arial" charset="0"/>
                <a:ea typeface="ＭＳ Ｐゴシック"/>
                <a:cs typeface="ＭＳ Ｐゴシック"/>
              </a:rPr>
              <a:pPr/>
              <a:t>17</a:t>
            </a:fld>
            <a:endParaRPr lang="en-US" smtClean="0">
              <a:latin typeface="Arial" charset="0"/>
              <a:ea typeface="ＭＳ Ｐゴシック"/>
              <a:cs typeface="ＭＳ Ｐゴシック"/>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noTextEdit="1"/>
          </p:cNvSpPr>
          <p:nvPr>
            <p:ph type="sldImg"/>
          </p:nvPr>
        </p:nvSpPr>
        <p:spPr>
          <a:ln/>
        </p:spPr>
      </p:sp>
      <p:sp>
        <p:nvSpPr>
          <p:cNvPr id="44034" name="Notes Placeholder 2"/>
          <p:cNvSpPr>
            <a:spLocks noGrp="1"/>
          </p:cNvSpPr>
          <p:nvPr>
            <p:ph type="body" idx="1"/>
          </p:nvPr>
        </p:nvSpPr>
        <p:spPr>
          <a:noFill/>
          <a:ln/>
        </p:spPr>
        <p:txBody>
          <a:bodyPr/>
          <a:lstStyle/>
          <a:p>
            <a:r>
              <a:rPr lang="en-US" dirty="0" smtClean="0">
                <a:ea typeface="ＭＳ Ｐゴシック"/>
              </a:rPr>
              <a:t>Photon scatter can lead to erroneous lines of response. </a:t>
            </a:r>
          </a:p>
          <a:p>
            <a:endParaRPr lang="en-US" dirty="0" smtClean="0">
              <a:ea typeface="ＭＳ Ｐゴシック"/>
            </a:endParaRPr>
          </a:p>
          <a:p>
            <a:r>
              <a:rPr lang="en-US" dirty="0" smtClean="0">
                <a:ea typeface="ＭＳ Ｐゴシック"/>
              </a:rPr>
              <a:t>In the inset is shown the energy of a photon Compton scattered at angle theta. One can see that photons scattered up to 60 degree will fall inside a coincident photon energy window above 375 </a:t>
            </a:r>
            <a:r>
              <a:rPr lang="en-US" dirty="0" err="1" smtClean="0">
                <a:ea typeface="ＭＳ Ｐゴシック"/>
              </a:rPr>
              <a:t>keV</a:t>
            </a:r>
            <a:r>
              <a:rPr lang="en-US" dirty="0" smtClean="0">
                <a:ea typeface="ＭＳ Ｐゴシック"/>
              </a:rPr>
              <a:t>.</a:t>
            </a:r>
          </a:p>
          <a:p>
            <a:endParaRPr lang="en-US" dirty="0" smtClean="0">
              <a:ea typeface="ＭＳ Ｐゴシック"/>
            </a:endParaRPr>
          </a:p>
          <a:p>
            <a:r>
              <a:rPr lang="en-US" dirty="0" smtClean="0">
                <a:ea typeface="ＭＳ Ｐゴシック"/>
              </a:rPr>
              <a:t>3D PET, i.e. when the septa between the detector rings is retracted,  provides much higher sensitivity, but scatter is also much higher for 3D. The numbers shown are for 20 cm diameter cylinder.</a:t>
            </a:r>
          </a:p>
          <a:p>
            <a:endParaRPr lang="en-US" dirty="0" smtClean="0">
              <a:ea typeface="ＭＳ Ｐゴシック"/>
            </a:endParaRPr>
          </a:p>
        </p:txBody>
      </p:sp>
      <p:sp>
        <p:nvSpPr>
          <p:cNvPr id="44035" name="Slide Number Placeholder 3"/>
          <p:cNvSpPr>
            <a:spLocks noGrp="1"/>
          </p:cNvSpPr>
          <p:nvPr>
            <p:ph type="sldNum" sz="quarter" idx="5"/>
          </p:nvPr>
        </p:nvSpPr>
        <p:spPr>
          <a:noFill/>
        </p:spPr>
        <p:txBody>
          <a:bodyPr/>
          <a:lstStyle/>
          <a:p>
            <a:fld id="{325E691B-8611-411B-8BC5-EDAFC0F13FAB}" type="slidenum">
              <a:rPr lang="en-US" smtClean="0">
                <a:latin typeface="Arial" charset="0"/>
                <a:ea typeface="ＭＳ Ｐゴシック"/>
                <a:cs typeface="ＭＳ Ｐゴシック"/>
              </a:rPr>
              <a:pPr/>
              <a:t>18</a:t>
            </a:fld>
            <a:endParaRPr lang="en-US" smtClean="0">
              <a:latin typeface="Arial" charset="0"/>
              <a:ea typeface="ＭＳ Ｐゴシック"/>
              <a:cs typeface="ＭＳ Ｐゴシック"/>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7"/>
          <p:cNvSpPr>
            <a:spLocks noGrp="1" noChangeArrowheads="1"/>
          </p:cNvSpPr>
          <p:nvPr>
            <p:ph type="sldNum" sz="quarter" idx="5"/>
          </p:nvPr>
        </p:nvSpPr>
        <p:spPr>
          <a:noFill/>
        </p:spPr>
        <p:txBody>
          <a:bodyPr/>
          <a:lstStyle/>
          <a:p>
            <a:fld id="{03D14EEE-F37F-49D5-9DF9-6D3A49ACE33E}" type="slidenum">
              <a:rPr lang="en-US" smtClean="0">
                <a:latin typeface="Arial" charset="0"/>
                <a:ea typeface="ＭＳ Ｐゴシック"/>
                <a:cs typeface="ＭＳ Ｐゴシック"/>
              </a:rPr>
              <a:pPr/>
              <a:t>19</a:t>
            </a:fld>
            <a:endParaRPr lang="en-US" smtClean="0">
              <a:latin typeface="Arial" charset="0"/>
              <a:ea typeface="ＭＳ Ｐゴシック"/>
              <a:cs typeface="ＭＳ Ｐゴシック"/>
            </a:endParaRPr>
          </a:p>
        </p:txBody>
      </p:sp>
      <p:sp>
        <p:nvSpPr>
          <p:cNvPr id="52226" name="Rectangle 2"/>
          <p:cNvSpPr>
            <a:spLocks noGrp="1" noRot="1" noChangeAspect="1" noChangeArrowheads="1" noTextEdit="1"/>
          </p:cNvSpPr>
          <p:nvPr>
            <p:ph type="sldImg"/>
          </p:nvPr>
        </p:nvSpPr>
        <p:spPr>
          <a:ln/>
        </p:spPr>
      </p:sp>
      <p:sp>
        <p:nvSpPr>
          <p:cNvPr id="52227" name="Rectangle 3"/>
          <p:cNvSpPr>
            <a:spLocks noGrp="1" noChangeArrowheads="1"/>
          </p:cNvSpPr>
          <p:nvPr>
            <p:ph type="body" idx="1"/>
          </p:nvPr>
        </p:nvSpPr>
        <p:spPr>
          <a:noFill/>
          <a:ln/>
        </p:spPr>
        <p:txBody>
          <a:bodyPr/>
          <a:lstStyle/>
          <a:p>
            <a:pPr eaLnBrk="1" hangingPunct="1"/>
            <a:r>
              <a:rPr lang="en-US" dirty="0" smtClean="0">
                <a:ea typeface="ＭＳ Ｐゴシック"/>
              </a:rPr>
              <a:t>This is shown also with Monte Carlo simulated photon spectra here, where you see the  number of photons in a 375 </a:t>
            </a:r>
            <a:r>
              <a:rPr lang="en-US" dirty="0" err="1" smtClean="0">
                <a:ea typeface="ＭＳ Ｐゴシック"/>
              </a:rPr>
              <a:t>keV</a:t>
            </a:r>
            <a:r>
              <a:rPr lang="en-US" dirty="0" smtClean="0">
                <a:ea typeface="ＭＳ Ｐゴシック"/>
              </a:rPr>
              <a:t> to 650 </a:t>
            </a:r>
            <a:r>
              <a:rPr lang="en-US" dirty="0" err="1" smtClean="0">
                <a:ea typeface="ＭＳ Ｐゴシック"/>
              </a:rPr>
              <a:t>keV</a:t>
            </a:r>
            <a:r>
              <a:rPr lang="en-US" dirty="0" smtClean="0">
                <a:ea typeface="ＭＳ Ｐゴシック"/>
              </a:rPr>
              <a:t> </a:t>
            </a:r>
            <a:r>
              <a:rPr lang="en-US" dirty="0" err="1" smtClean="0">
                <a:ea typeface="ＭＳ Ｐゴシック"/>
              </a:rPr>
              <a:t>coinc</a:t>
            </a:r>
            <a:r>
              <a:rPr lang="en-US" dirty="0" smtClean="0">
                <a:ea typeface="ＭＳ Ｐゴシック"/>
              </a:rPr>
              <a:t>. energy window – </a:t>
            </a:r>
          </a:p>
          <a:p>
            <a:pPr eaLnBrk="1" hangingPunct="1"/>
            <a:r>
              <a:rPr lang="en-US" dirty="0" smtClean="0">
                <a:ea typeface="ＭＳ Ｐゴシック"/>
              </a:rPr>
              <a:t>	Violet – photons from all </a:t>
            </a:r>
            <a:r>
              <a:rPr lang="en-US" dirty="0" err="1" smtClean="0">
                <a:ea typeface="ＭＳ Ｐゴシック"/>
              </a:rPr>
              <a:t>coinc</a:t>
            </a:r>
            <a:r>
              <a:rPr lang="en-US" dirty="0" smtClean="0">
                <a:ea typeface="ＭＳ Ｐゴシック"/>
              </a:rPr>
              <a:t>.</a:t>
            </a:r>
          </a:p>
          <a:p>
            <a:pPr eaLnBrk="1" hangingPunct="1"/>
            <a:r>
              <a:rPr lang="en-US" dirty="0" smtClean="0">
                <a:ea typeface="ＭＳ Ｐゴシック"/>
              </a:rPr>
              <a:t>	Blue – photons from </a:t>
            </a:r>
            <a:r>
              <a:rPr lang="en-US" dirty="0" err="1" smtClean="0">
                <a:ea typeface="ＭＳ Ｐゴシック"/>
              </a:rPr>
              <a:t>coinc</a:t>
            </a:r>
            <a:r>
              <a:rPr lang="en-US" dirty="0" smtClean="0">
                <a:ea typeface="ＭＳ Ｐゴシック"/>
              </a:rPr>
              <a:t>. of which at least one photon was scattered,</a:t>
            </a:r>
          </a:p>
          <a:p>
            <a:pPr eaLnBrk="1" hangingPunct="1"/>
            <a:r>
              <a:rPr lang="en-US" dirty="0" smtClean="0">
                <a:ea typeface="ＭＳ Ｐゴシック"/>
              </a:rPr>
              <a:t>	Yellow – spectra of only single scattered photons</a:t>
            </a:r>
          </a:p>
          <a:p>
            <a:pPr eaLnBrk="1" hangingPunct="1"/>
            <a:r>
              <a:rPr lang="en-US" dirty="0" smtClean="0">
                <a:ea typeface="ＭＳ Ｐゴシック"/>
              </a:rPr>
              <a:t>	Cyan: - spectra of only multiple scattered photons</a:t>
            </a:r>
          </a:p>
          <a:p>
            <a:pPr eaLnBrk="1" hangingPunct="1"/>
            <a:r>
              <a:rPr lang="en-US" dirty="0" smtClean="0">
                <a:ea typeface="ＭＳ Ｐゴシック"/>
              </a:rPr>
              <a:t>      The following corrections can been applied:</a:t>
            </a:r>
          </a:p>
          <a:p>
            <a:pPr eaLnBrk="1" hangingPunct="1"/>
            <a:r>
              <a:rPr lang="en-US" dirty="0" smtClean="0">
                <a:ea typeface="ＭＳ Ｐゴシック"/>
              </a:rPr>
              <a:t>-uniform tail fitting methods – outdated, good for uniform phantoms only</a:t>
            </a:r>
          </a:p>
          <a:p>
            <a:pPr eaLnBrk="1" hangingPunct="1"/>
            <a:r>
              <a:rPr lang="en-US" dirty="0" smtClean="0">
                <a:ea typeface="ＭＳ Ｐゴシック"/>
              </a:rPr>
              <a:t>-dual or multiple energy windows –experimental – a window at &lt; 375 </a:t>
            </a:r>
            <a:r>
              <a:rPr lang="en-US" dirty="0" err="1" smtClean="0">
                <a:ea typeface="ＭＳ Ｐゴシック"/>
              </a:rPr>
              <a:t>keV</a:t>
            </a:r>
            <a:r>
              <a:rPr lang="en-US" dirty="0" smtClean="0">
                <a:ea typeface="ＭＳ Ｐゴシック"/>
              </a:rPr>
              <a:t>: scattered only</a:t>
            </a:r>
          </a:p>
          <a:p>
            <a:pPr eaLnBrk="1" hangingPunct="1"/>
            <a:r>
              <a:rPr lang="en-US" dirty="0" smtClean="0">
                <a:ea typeface="ＭＳ Ｐゴシック"/>
              </a:rPr>
              <a:t>-model based K-N modeling of the single scatter probability for each LOR: becomes the standard</a:t>
            </a:r>
          </a:p>
          <a:p>
            <a:pPr eaLnBrk="1" hangingPunct="1"/>
            <a:r>
              <a:rPr lang="en-US" dirty="0" smtClean="0">
                <a:ea typeface="ＭＳ Ｐゴシック"/>
              </a:rPr>
              <a:t>-and most detailed and capable to account for the multiple scatter: full Monte Carlo, which is still being developed due to still insufficient computer efficiency</a:t>
            </a:r>
          </a:p>
          <a:p>
            <a:pPr eaLnBrk="1" hangingPunct="1"/>
            <a:endParaRPr lang="en-US" dirty="0" smtClean="0">
              <a:ea typeface="ＭＳ Ｐゴシック"/>
            </a:endParaRPr>
          </a:p>
          <a:p>
            <a:pPr eaLnBrk="1" hangingPunct="1"/>
            <a:r>
              <a:rPr lang="en-US" dirty="0" smtClean="0">
                <a:ea typeface="ＭＳ Ｐゴシック"/>
              </a:rPr>
              <a:t>__________</a:t>
            </a:r>
          </a:p>
          <a:p>
            <a:pPr eaLnBrk="1" hangingPunct="1"/>
            <a:r>
              <a:rPr lang="en-US" dirty="0" smtClean="0">
                <a:ea typeface="ＭＳ Ｐゴシック"/>
              </a:rPr>
              <a:t>The correction for scatter can be performed at different levels of accuracy:  uniform- approximated with a smooth function or based on the attenuation correction (AC) image.  Calculating the scatter from the AC image was initiated by </a:t>
            </a:r>
            <a:r>
              <a:rPr lang="en-US" dirty="0" err="1" smtClean="0">
                <a:ea typeface="ＭＳ Ｐゴシック"/>
              </a:rPr>
              <a:t>Olinger</a:t>
            </a:r>
            <a:r>
              <a:rPr lang="en-US" dirty="0" smtClean="0">
                <a:ea typeface="ＭＳ Ｐゴシック"/>
              </a:rPr>
              <a:t> [9] and can be performed either analytically using the Klein-</a:t>
            </a:r>
            <a:r>
              <a:rPr lang="en-US" dirty="0" err="1" smtClean="0">
                <a:ea typeface="ＭＳ Ｐゴシック"/>
              </a:rPr>
              <a:t>Nishina</a:t>
            </a:r>
            <a:r>
              <a:rPr lang="en-US" dirty="0" smtClean="0">
                <a:ea typeface="ＭＳ Ｐゴシック"/>
              </a:rPr>
              <a:t> formula  or using Monte Carlo.   The latter is a more accurate method but very time consuming and currently different groups are working on improving the efficiency of such calculations. </a:t>
            </a:r>
            <a:endParaRPr lang="en-US" b="1" dirty="0" smtClean="0">
              <a:ea typeface="ＭＳ Ｐゴシック"/>
            </a:endParaRPr>
          </a:p>
          <a:p>
            <a:pPr eaLnBrk="1" hangingPunct="1"/>
            <a:endParaRPr lang="en-US" dirty="0" smtClean="0">
              <a:ea typeface="ＭＳ Ｐゴシック"/>
            </a:endParaRPr>
          </a:p>
          <a:p>
            <a:pPr eaLnBrk="1" hangingPunct="1"/>
            <a:r>
              <a:rPr lang="en-US" dirty="0" smtClean="0">
                <a:ea typeface="ＭＳ Ｐゴシック"/>
              </a:rPr>
              <a:t>Other possibilities are </a:t>
            </a:r>
          </a:p>
          <a:p>
            <a:pPr eaLnBrk="1" hangingPunct="1"/>
            <a:r>
              <a:rPr lang="en-US" dirty="0" smtClean="0">
                <a:ea typeface="ＭＳ Ｐゴシック"/>
              </a:rPr>
              <a:t>-experimental determination from certain types of objects, </a:t>
            </a:r>
          </a:p>
          <a:p>
            <a:pPr eaLnBrk="1" hangingPunct="1"/>
            <a:r>
              <a:rPr lang="en-US" dirty="0" smtClean="0">
                <a:ea typeface="ＭＳ Ｐゴシック"/>
              </a:rPr>
              <a:t>-dual energy windows  (</a:t>
            </a:r>
            <a:r>
              <a:rPr lang="en-US" dirty="0" err="1" smtClean="0">
                <a:ea typeface="ＭＳ Ｐゴシック"/>
              </a:rPr>
              <a:t>i</a:t>
            </a:r>
            <a:r>
              <a:rPr lang="en-US" dirty="0" smtClean="0">
                <a:ea typeface="ＭＳ Ｐゴシック"/>
              </a:rPr>
              <a:t>) estimate the scatter by measuring the counts in a low energy window below the Compton edge,</a:t>
            </a:r>
          </a:p>
          <a:p>
            <a:pPr eaLnBrk="1" hangingPunct="1"/>
            <a:r>
              <a:rPr lang="en-US" dirty="0" smtClean="0">
                <a:ea typeface="ＭＳ Ｐゴシック"/>
              </a:rPr>
              <a:t>ii)Estimation of </a:t>
            </a:r>
            <a:r>
              <a:rPr lang="en-US" dirty="0" err="1" smtClean="0">
                <a:ea typeface="ＭＳ Ｐゴシック"/>
              </a:rPr>
              <a:t>trues</a:t>
            </a:r>
            <a:r>
              <a:rPr lang="en-US" dirty="0" smtClean="0">
                <a:ea typeface="ＭＳ Ｐゴシック"/>
              </a:rPr>
              <a:t> method- higher energy window&gt; 511, where scatter can not </a:t>
            </a:r>
            <a:r>
              <a:rPr lang="en-US" dirty="0" err="1" smtClean="0">
                <a:ea typeface="ＭＳ Ｐゴシック"/>
              </a:rPr>
              <a:t>contribuite</a:t>
            </a:r>
            <a:endParaRPr lang="en-US" dirty="0" smtClean="0">
              <a:ea typeface="ＭＳ Ｐゴシック"/>
            </a:endParaRPr>
          </a:p>
          <a:p>
            <a:pPr eaLnBrk="1" hangingPunct="1"/>
            <a:r>
              <a:rPr lang="en-US" dirty="0" smtClean="0">
                <a:ea typeface="ＭＳ Ｐゴシック"/>
              </a:rPr>
              <a:t>-convolution with a scatter function</a:t>
            </a:r>
          </a:p>
          <a:p>
            <a:pPr eaLnBrk="1" hangingPunct="1"/>
            <a:r>
              <a:rPr lang="en-US" dirty="0" smtClean="0">
                <a:ea typeface="ＭＳ Ｐゴシック"/>
              </a:rPr>
              <a:t>-f estimation by fitting of scatter outside the object</a:t>
            </a:r>
          </a:p>
          <a:p>
            <a:pPr eaLnBrk="1" hangingPunct="1"/>
            <a:endParaRPr lang="en-US" dirty="0" smtClean="0">
              <a:ea typeface="ＭＳ Ｐゴシック"/>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ChangeArrowheads="1" noTextEdit="1"/>
          </p:cNvSpPr>
          <p:nvPr>
            <p:ph type="sldImg"/>
          </p:nvPr>
        </p:nvSpPr>
        <p:spPr>
          <a:ln/>
        </p:spPr>
      </p:sp>
      <p:sp>
        <p:nvSpPr>
          <p:cNvPr id="54274" name="Rectangle 3"/>
          <p:cNvSpPr>
            <a:spLocks noGrp="1" noChangeArrowheads="1"/>
          </p:cNvSpPr>
          <p:nvPr>
            <p:ph type="body" idx="1"/>
          </p:nvPr>
        </p:nvSpPr>
        <p:spPr>
          <a:noFill/>
          <a:ln/>
        </p:spPr>
        <p:txBody>
          <a:bodyPr/>
          <a:lstStyle/>
          <a:p>
            <a:r>
              <a:rPr lang="en-US" smtClean="0">
                <a:ea typeface="ＭＳ Ｐゴシック"/>
              </a:rPr>
              <a:t>Chang and others in Dr. Mawlawi’s group have shown data which indIcates ~ 15 % UNDERCORRECTION OF SCATTTER</a:t>
            </a:r>
          </a:p>
          <a:p>
            <a:r>
              <a:rPr lang="en-US" smtClean="0">
                <a:ea typeface="ＭＳ Ｐゴシック"/>
              </a:rPr>
              <a:t>FOR TEFLON INSERTS In SU-FF-I-149</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goal</a:t>
            </a:r>
            <a:r>
              <a:rPr lang="en-US" baseline="0" dirty="0" smtClean="0"/>
              <a:t> of</a:t>
            </a:r>
            <a:r>
              <a:rPr lang="en-US" dirty="0" smtClean="0"/>
              <a:t> radiation therapy is to kill the cells of the tumor</a:t>
            </a:r>
            <a:r>
              <a:rPr lang="en-US" baseline="0" dirty="0" smtClean="0"/>
              <a:t> being irradiated. The success is called local control, implying that this may not mean curing the patient if it has spread.</a:t>
            </a:r>
          </a:p>
          <a:p>
            <a:endParaRPr lang="en-US" baseline="0" dirty="0" smtClean="0"/>
          </a:p>
          <a:p>
            <a:r>
              <a:rPr lang="en-US" baseline="0" dirty="0" smtClean="0"/>
              <a:t>On this first slide shared by a colleague is plotted the probability for local control from high dose single fraction treatments of metastatic lesions close to the spinal cord.  The observation that probability of tumor kill increases with dose is trivial.  Two points are not trivial: 1) that this dependence is so strong; that 95% success rate can be reached.</a:t>
            </a:r>
          </a:p>
          <a:p>
            <a:endParaRPr lang="en-US" baseline="0" dirty="0" smtClean="0"/>
          </a:p>
          <a:p>
            <a:r>
              <a:rPr lang="en-US" baseline="0" dirty="0" smtClean="0"/>
              <a:t>In comparison, the probability for local control for lower doses with </a:t>
            </a:r>
            <a:r>
              <a:rPr lang="en-US" baseline="0" dirty="0" err="1" smtClean="0"/>
              <a:t>multifraction</a:t>
            </a:r>
            <a:r>
              <a:rPr lang="en-US" baseline="0" dirty="0" smtClean="0"/>
              <a:t> (MSK: 30Gy in 10 </a:t>
            </a:r>
            <a:r>
              <a:rPr lang="en-US" baseline="0" dirty="0" err="1" smtClean="0"/>
              <a:t>Fx</a:t>
            </a:r>
            <a:r>
              <a:rPr lang="en-US" baseline="0" dirty="0" smtClean="0"/>
              <a:t>) treatments is much lower than the red curve.</a:t>
            </a:r>
          </a:p>
          <a:p>
            <a:endParaRPr lang="en-US" dirty="0" smtClean="0"/>
          </a:p>
          <a:p>
            <a:endParaRPr lang="en-US" dirty="0" smtClean="0"/>
          </a:p>
          <a:p>
            <a:r>
              <a:rPr lang="en-US"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Also recent developments in cancer cell biology (L Norton et al)are rising suspicions that if the tumor has seeded cancer stem cells, it may serve as a sponge collecting them back, since they are attracted by the known host, and in this way slowing down the development of </a:t>
            </a:r>
            <a:r>
              <a:rPr lang="en-US" baseline="0" dirty="0" err="1" smtClean="0"/>
              <a:t>methastases</a:t>
            </a:r>
            <a:r>
              <a:rPr lang="en-US" baseline="0" dirty="0" smtClean="0"/>
              <a:t>, which in few cases were found to increase after removal and disruption of the primary tumor.</a:t>
            </a:r>
          </a:p>
          <a:p>
            <a:endParaRPr lang="en-US" dirty="0" smtClean="0"/>
          </a:p>
          <a:p>
            <a:endParaRPr lang="en-US" dirty="0" smtClean="0"/>
          </a:p>
          <a:p>
            <a:r>
              <a:rPr lang="en-US" dirty="0" smtClean="0"/>
              <a:t>-----------</a:t>
            </a:r>
          </a:p>
          <a:p>
            <a:r>
              <a:rPr lang="en-US" dirty="0" smtClean="0"/>
              <a:t>I will start with a plot of …survival probability for treating</a:t>
            </a:r>
            <a:r>
              <a:rPr lang="en-US" baseline="0" dirty="0" smtClean="0"/>
              <a:t> ….tumors with …</a:t>
            </a:r>
          </a:p>
          <a:p>
            <a:r>
              <a:rPr lang="en-US" baseline="0" dirty="0" smtClean="0"/>
              <a:t>…</a:t>
            </a:r>
          </a:p>
          <a:p>
            <a:pPr>
              <a:buFontTx/>
              <a:buChar char="-"/>
            </a:pPr>
            <a:r>
              <a:rPr lang="en-US" baseline="0" dirty="0" smtClean="0"/>
              <a:t>multiple fraction IMRT</a:t>
            </a:r>
          </a:p>
          <a:p>
            <a:pPr>
              <a:buFontTx/>
              <a:buChar char="-"/>
            </a:pPr>
            <a:r>
              <a:rPr lang="en-US" baseline="0" dirty="0" smtClean="0"/>
              <a:t>Single fraction SRS</a:t>
            </a:r>
          </a:p>
          <a:p>
            <a:endParaRPr lang="en-US" dirty="0" smtClean="0"/>
          </a:p>
          <a:p>
            <a:r>
              <a:rPr lang="en-US" dirty="0" smtClean="0"/>
              <a:t> </a:t>
            </a:r>
            <a:r>
              <a:rPr lang="bg-BG" dirty="0" smtClean="0"/>
              <a:t>Вероятност</a:t>
            </a:r>
            <a:r>
              <a:rPr lang="bg-BG" baseline="0" dirty="0" smtClean="0"/>
              <a:t> за оцеляване без признаци за болестта – многократно облъчване със свръхточна радиохирургия (</a:t>
            </a:r>
            <a:r>
              <a:rPr lang="en-US" baseline="0" dirty="0" smtClean="0"/>
              <a:t>stereotactic </a:t>
            </a:r>
            <a:r>
              <a:rPr lang="en-US" baseline="0" dirty="0" err="1" smtClean="0"/>
              <a:t>radiosurgery</a:t>
            </a:r>
            <a:r>
              <a:rPr lang="en-US" baseline="0" dirty="0" smtClean="0"/>
              <a:t> ?)</a:t>
            </a:r>
            <a:r>
              <a:rPr lang="bg-BG" baseline="0" dirty="0" smtClean="0"/>
              <a:t> и еднократно  - еднократно с голяма доза унищожава жизнената среда на тумора </a:t>
            </a:r>
            <a:endParaRPr lang="en-US" dirty="0"/>
          </a:p>
        </p:txBody>
      </p:sp>
      <p:sp>
        <p:nvSpPr>
          <p:cNvPr id="4" name="Slide Number Placeholder 3"/>
          <p:cNvSpPr>
            <a:spLocks noGrp="1"/>
          </p:cNvSpPr>
          <p:nvPr>
            <p:ph type="sldNum" sz="quarter" idx="10"/>
          </p:nvPr>
        </p:nvSpPr>
        <p:spPr/>
        <p:txBody>
          <a:bodyPr/>
          <a:lstStyle/>
          <a:p>
            <a:pPr>
              <a:defRPr/>
            </a:pPr>
            <a:fld id="{E12ECD70-9DE1-4106-8F61-EBB631608DF6}" type="slidenum">
              <a:rPr lang="en-US" smtClean="0"/>
              <a:pPr>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Slide Image Placeholder 1"/>
          <p:cNvSpPr>
            <a:spLocks noGrp="1" noRot="1" noChangeAspect="1" noTextEdit="1"/>
          </p:cNvSpPr>
          <p:nvPr>
            <p:ph type="sldImg"/>
          </p:nvPr>
        </p:nvSpPr>
        <p:spPr>
          <a:ln/>
        </p:spPr>
      </p:sp>
      <p:sp>
        <p:nvSpPr>
          <p:cNvPr id="57346" name="Notes Placeholder 2"/>
          <p:cNvSpPr>
            <a:spLocks noGrp="1"/>
          </p:cNvSpPr>
          <p:nvPr>
            <p:ph type="body" idx="1"/>
          </p:nvPr>
        </p:nvSpPr>
        <p:spPr>
          <a:noFill/>
          <a:ln/>
        </p:spPr>
        <p:txBody>
          <a:bodyPr/>
          <a:lstStyle/>
          <a:p>
            <a:r>
              <a:rPr lang="en-US" smtClean="0">
                <a:ea typeface="ＭＳ Ｐゴシック"/>
              </a:rPr>
              <a:t>Random Coinc. Between uncorrelated decays can exceed all other types of coincidences at Activity concentrations above ~5 to 10 kBq/mL, but are not that much of a problem since they are accurately corrected for.</a:t>
            </a:r>
          </a:p>
          <a:p>
            <a:pPr>
              <a:buFontTx/>
              <a:buChar char="-"/>
            </a:pPr>
            <a:r>
              <a:rPr lang="en-US" smtClean="0">
                <a:ea typeface="ＭＳ Ｐゴシック"/>
              </a:rPr>
              <a:t>delayed window technique gives an accurate but very noisy estimate of the randoms</a:t>
            </a:r>
          </a:p>
          <a:p>
            <a:pPr>
              <a:buFontTx/>
              <a:buChar char="-"/>
            </a:pPr>
            <a:r>
              <a:rPr lang="en-US" smtClean="0">
                <a:ea typeface="ＭＳ Ｐゴシック"/>
              </a:rPr>
              <a:t>smoothing the delayed coinc. sinogram and applying the correction at a later time – much less noisy</a:t>
            </a:r>
          </a:p>
          <a:p>
            <a:r>
              <a:rPr lang="en-US" smtClean="0">
                <a:ea typeface="ＭＳ Ｐゴシック"/>
              </a:rPr>
              <a:t>-Calculating the Randoms from Coinc. Timing window and the Single Event Rates in both detectors,  can lead to reduction of patient scan time </a:t>
            </a:r>
            <a:r>
              <a:rPr lang="en-US" smtClean="0">
                <a:solidFill>
                  <a:schemeClr val="bg1"/>
                </a:solidFill>
                <a:ea typeface="ＭＳ Ｐゴシック"/>
              </a:rPr>
              <a:t>– </a:t>
            </a:r>
            <a:r>
              <a:rPr lang="en-US" u="sng" smtClean="0">
                <a:solidFill>
                  <a:schemeClr val="bg1"/>
                </a:solidFill>
                <a:ea typeface="ＭＳ Ｐゴシック"/>
              </a:rPr>
              <a:t>it frees bandwidth of the coincidence processor for prompt events only, </a:t>
            </a:r>
            <a:r>
              <a:rPr lang="en-US" smtClean="0">
                <a:solidFill>
                  <a:schemeClr val="bg1"/>
                </a:solidFill>
                <a:ea typeface="ＭＳ Ｐゴシック"/>
              </a:rPr>
              <a:t>but needs accurate knowledge of dead time for each detector and det. pair</a:t>
            </a:r>
            <a:endParaRPr lang="en-US" smtClean="0">
              <a:ea typeface="ＭＳ Ｐゴシック"/>
            </a:endParaRPr>
          </a:p>
          <a:p>
            <a:endParaRPr lang="en-US" smtClean="0">
              <a:ea typeface="ＭＳ Ｐゴシック"/>
            </a:endParaRPr>
          </a:p>
          <a:p>
            <a:endParaRPr lang="en-US" smtClean="0">
              <a:ea typeface="ＭＳ Ｐゴシック"/>
            </a:endParaRPr>
          </a:p>
          <a:p>
            <a:endParaRPr lang="en-US" smtClean="0">
              <a:ea typeface="ＭＳ Ｐゴシック"/>
            </a:endParaRPr>
          </a:p>
          <a:p>
            <a:r>
              <a:rPr lang="en-US" smtClean="0">
                <a:ea typeface="ＭＳ Ｐゴシック"/>
              </a:rPr>
              <a:t>--------</a:t>
            </a:r>
          </a:p>
          <a:p>
            <a:pPr>
              <a:buFontTx/>
              <a:buAutoNum type="arabicParenR"/>
            </a:pPr>
            <a:r>
              <a:rPr lang="en-US" smtClean="0">
                <a:ea typeface="ＭＳ Ｐゴシック"/>
              </a:rPr>
              <a:t>by - using a delayed window - where no true coinc. are possible: accurate but very noisy estimate  (typical flight time 0.35 m / 3e8m/s ~ 1 ns)</a:t>
            </a:r>
          </a:p>
          <a:p>
            <a:pPr>
              <a:buFontTx/>
              <a:buAutoNum type="arabicParenR"/>
            </a:pPr>
            <a:r>
              <a:rPr lang="en-US" smtClean="0">
                <a:ea typeface="ＭＳ Ｐゴシック"/>
              </a:rPr>
              <a:t>by – smoothing the delayed coinc. sinogram and applying the correction at a later time – much less noisy</a:t>
            </a:r>
          </a:p>
          <a:p>
            <a:pPr>
              <a:buFontTx/>
              <a:buAutoNum type="arabicParenR"/>
            </a:pPr>
            <a:r>
              <a:rPr lang="en-US" smtClean="0">
                <a:ea typeface="ＭＳ Ｐゴシック"/>
              </a:rPr>
              <a:t>Calculating the Randoms from Coinc. Timing window and the Single Event Rates in both detectors, which can lead to reduction of patient scan time </a:t>
            </a:r>
            <a:r>
              <a:rPr lang="en-US" smtClean="0">
                <a:solidFill>
                  <a:schemeClr val="bg1"/>
                </a:solidFill>
                <a:ea typeface="ＭＳ Ｐゴシック"/>
              </a:rPr>
              <a:t>– </a:t>
            </a:r>
            <a:r>
              <a:rPr lang="en-US" u="sng" smtClean="0">
                <a:solidFill>
                  <a:schemeClr val="bg1"/>
                </a:solidFill>
                <a:ea typeface="ＭＳ Ｐゴシック"/>
              </a:rPr>
              <a:t>it frees bandwidth of the coincidence processor for prompt events only, </a:t>
            </a:r>
            <a:r>
              <a:rPr lang="en-US" smtClean="0">
                <a:solidFill>
                  <a:schemeClr val="bg1"/>
                </a:solidFill>
                <a:ea typeface="ＭＳ Ｐゴシック"/>
              </a:rPr>
              <a:t>but needs accurate knowledge of dead time for each detector and det. pair</a:t>
            </a:r>
            <a:endParaRPr lang="en-US" smtClean="0">
              <a:ea typeface="ＭＳ Ｐゴシック"/>
            </a:endParaRPr>
          </a:p>
          <a:p>
            <a:endParaRPr lang="en-US" smtClean="0">
              <a:ea typeface="ＭＳ Ｐゴシック"/>
            </a:endParaRPr>
          </a:p>
          <a:p>
            <a:r>
              <a:rPr lang="en-US" smtClean="0">
                <a:ea typeface="ＭＳ Ｐゴシック"/>
              </a:rPr>
              <a:t>____</a:t>
            </a:r>
          </a:p>
          <a:p>
            <a:r>
              <a:rPr lang="en-US" smtClean="0">
                <a:ea typeface="ＭＳ Ｐゴシック"/>
              </a:rPr>
              <a:t>Brasse at al have shown that  while smoothed random estimates provide the lowest noise images, singles-based random estimates perform only marginally worse, but are most time efficient and </a:t>
            </a:r>
            <a:r>
              <a:rPr lang="en-US" u="sng" smtClean="0">
                <a:solidFill>
                  <a:schemeClr val="bg1"/>
                </a:solidFill>
                <a:ea typeface="ＭＳ Ｐゴシック"/>
              </a:rPr>
              <a:t>frees bandwidth of the coincidence processor for prompt events only</a:t>
            </a:r>
          </a:p>
        </p:txBody>
      </p:sp>
      <p:sp>
        <p:nvSpPr>
          <p:cNvPr id="57347" name="Slide Number Placeholder 3"/>
          <p:cNvSpPr>
            <a:spLocks noGrp="1"/>
          </p:cNvSpPr>
          <p:nvPr>
            <p:ph type="sldNum" sz="quarter" idx="5"/>
          </p:nvPr>
        </p:nvSpPr>
        <p:spPr>
          <a:noFill/>
        </p:spPr>
        <p:txBody>
          <a:bodyPr/>
          <a:lstStyle/>
          <a:p>
            <a:fld id="{3FC13256-9951-45DA-8C51-C323A39E19DC}" type="slidenum">
              <a:rPr lang="en-US" smtClean="0">
                <a:latin typeface="Arial" charset="0"/>
                <a:ea typeface="ＭＳ Ｐゴシック"/>
                <a:cs typeface="ＭＳ Ｐゴシック"/>
              </a:rPr>
              <a:pPr/>
              <a:t>21</a:t>
            </a:fld>
            <a:endParaRPr lang="en-US" smtClean="0">
              <a:latin typeface="Arial" charset="0"/>
              <a:ea typeface="ＭＳ Ｐゴシック"/>
              <a:cs typeface="ＭＳ Ｐゴシック"/>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7"/>
          <p:cNvSpPr>
            <a:spLocks noGrp="1" noChangeArrowheads="1"/>
          </p:cNvSpPr>
          <p:nvPr>
            <p:ph type="sldNum" sz="quarter" idx="5"/>
          </p:nvPr>
        </p:nvSpPr>
        <p:spPr>
          <a:noFill/>
        </p:spPr>
        <p:txBody>
          <a:bodyPr/>
          <a:lstStyle/>
          <a:p>
            <a:fld id="{2AF0A890-C1F0-4324-A44E-F132D5661FEA}" type="slidenum">
              <a:rPr lang="en-US" smtClean="0">
                <a:latin typeface="Arial" charset="0"/>
                <a:ea typeface="ＭＳ Ｐゴシック"/>
                <a:cs typeface="ＭＳ Ｐゴシック"/>
              </a:rPr>
              <a:pPr/>
              <a:t>22</a:t>
            </a:fld>
            <a:endParaRPr lang="en-US" smtClean="0">
              <a:latin typeface="Arial" charset="0"/>
              <a:ea typeface="ＭＳ Ｐゴシック"/>
              <a:cs typeface="ＭＳ Ｐゴシック"/>
            </a:endParaRPr>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pPr eaLnBrk="1" hangingPunct="1"/>
            <a:r>
              <a:rPr lang="en-US" smtClean="0">
                <a:ea typeface="ＭＳ Ｐゴシック"/>
              </a:rPr>
              <a:t>Here you see the ….</a:t>
            </a:r>
          </a:p>
          <a:p>
            <a:pPr eaLnBrk="1" hangingPunct="1"/>
            <a:endParaRPr lang="en-US" smtClean="0">
              <a:ea typeface="ＭＳ Ｐゴシック"/>
            </a:endParaRPr>
          </a:p>
          <a:p>
            <a:pPr eaLnBrk="1" hangingPunct="1"/>
            <a:r>
              <a:rPr lang="en-US" smtClean="0">
                <a:ea typeface="ＭＳ Ｐゴシック"/>
              </a:rPr>
              <a:t>On the left is shown a Monte Carlo image with all events, and on the right with true coincidences only with AC.  On the bottom you see the distribution of scattered and random coinc. for this phantom:  images of random and scatter counts without AC.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Rectangle 7"/>
          <p:cNvSpPr>
            <a:spLocks noGrp="1" noChangeArrowheads="1"/>
          </p:cNvSpPr>
          <p:nvPr>
            <p:ph type="sldNum" sz="quarter" idx="5"/>
          </p:nvPr>
        </p:nvSpPr>
        <p:spPr>
          <a:noFill/>
        </p:spPr>
        <p:txBody>
          <a:bodyPr/>
          <a:lstStyle/>
          <a:p>
            <a:fld id="{65CD3118-C6A2-4348-B666-95C8369A30AC}" type="slidenum">
              <a:rPr lang="en-US" smtClean="0">
                <a:latin typeface="Arial" charset="0"/>
                <a:ea typeface="ＭＳ Ｐゴシック"/>
                <a:cs typeface="ＭＳ Ｐゴシック"/>
              </a:rPr>
              <a:pPr/>
              <a:t>23</a:t>
            </a:fld>
            <a:endParaRPr lang="en-US" smtClean="0">
              <a:latin typeface="Arial" charset="0"/>
              <a:ea typeface="ＭＳ Ｐゴシック"/>
              <a:cs typeface="ＭＳ Ｐゴシック"/>
            </a:endParaRPr>
          </a:p>
        </p:txBody>
      </p:sp>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pPr eaLnBrk="1" hangingPunct="1"/>
            <a:r>
              <a:rPr lang="en-US" smtClean="0">
                <a:ea typeface="ＭＳ Ｐゴシック"/>
              </a:rPr>
              <a:t>Applying the AC to the random and scatter images throws the activity into the regions of the phantom or patient with high attenuation.</a:t>
            </a:r>
          </a:p>
          <a:p>
            <a:pPr eaLnBrk="1" hangingPunct="1"/>
            <a:r>
              <a:rPr lang="en-US" smtClean="0">
                <a:ea typeface="ＭＳ Ｐゴシック"/>
              </a:rPr>
              <a:t>	These scatter and random counts will be even more unevenly distributed for a patient where the activity and the atten. properties are much more non-uniform.</a:t>
            </a:r>
          </a:p>
          <a:p>
            <a:pPr eaLnBrk="1" hangingPunct="1"/>
            <a:r>
              <a:rPr lang="en-US" smtClean="0">
                <a:ea typeface="ＭＳ Ｐゴシック"/>
              </a:rPr>
              <a:t>	Therefore  imperfect scatter correction – leads to loss of contrast, loss of quantification accuracy.</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Rectangle 7"/>
          <p:cNvSpPr>
            <a:spLocks noGrp="1" noChangeArrowheads="1"/>
          </p:cNvSpPr>
          <p:nvPr>
            <p:ph type="sldNum" sz="quarter" idx="5"/>
          </p:nvPr>
        </p:nvSpPr>
        <p:spPr>
          <a:noFill/>
        </p:spPr>
        <p:txBody>
          <a:bodyPr/>
          <a:lstStyle/>
          <a:p>
            <a:fld id="{B865384D-B6AB-4756-B865-A64123F76C00}" type="slidenum">
              <a:rPr lang="en-US" smtClean="0">
                <a:latin typeface="Arial" charset="0"/>
                <a:ea typeface="ＭＳ Ｐゴシック"/>
                <a:cs typeface="ＭＳ Ｐゴシック"/>
              </a:rPr>
              <a:pPr/>
              <a:t>24</a:t>
            </a:fld>
            <a:endParaRPr lang="en-US" smtClean="0">
              <a:latin typeface="Arial" charset="0"/>
              <a:ea typeface="ＭＳ Ｐゴシック"/>
              <a:cs typeface="ＭＳ Ｐゴシック"/>
            </a:endParaRPr>
          </a:p>
        </p:txBody>
      </p:sp>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r>
              <a:rPr lang="en-US" dirty="0" smtClean="0">
                <a:ea typeface="ＭＳ Ｐゴシック"/>
              </a:rPr>
              <a:t>The PET resolution is affected by the positron annihilation physics,  and by the instrument related artifacts dependent on.  Here on the right  are shown the positron range, the effective positron range and the photon non-</a:t>
            </a:r>
            <a:r>
              <a:rPr lang="en-US" dirty="0" err="1" smtClean="0">
                <a:ea typeface="ＭＳ Ｐゴシック"/>
              </a:rPr>
              <a:t>colinearity</a:t>
            </a:r>
            <a:r>
              <a:rPr lang="en-US" dirty="0" smtClean="0">
                <a:ea typeface="ＭＳ Ｐゴシック"/>
              </a:rPr>
              <a:t> effects</a:t>
            </a:r>
          </a:p>
          <a:p>
            <a:pPr eaLnBrk="1" hangingPunct="1"/>
            <a:r>
              <a:rPr lang="en-US" dirty="0" smtClean="0">
                <a:ea typeface="ＭＳ Ｐゴシック"/>
              </a:rPr>
              <a:t>	Scattering in the neighboring crystals leads to additional broadening known as block effect. </a:t>
            </a:r>
          </a:p>
          <a:p>
            <a:pPr eaLnBrk="1" hangingPunct="1"/>
            <a:r>
              <a:rPr lang="en-US" dirty="0" smtClean="0">
                <a:ea typeface="ＭＳ Ｐゴシック"/>
              </a:rPr>
              <a:t>	For LORs close to the periphery,  the solid angle under which the detectors are seen change and it becomes more likely that a photon may go through one detector and interact in the neighboring detector.</a:t>
            </a:r>
          </a:p>
          <a:p>
            <a:pPr eaLnBrk="1" hangingPunct="1"/>
            <a:r>
              <a:rPr lang="en-US" dirty="0" smtClean="0">
                <a:ea typeface="ＭＳ Ｐゴシック"/>
              </a:rPr>
              <a:t>	Sampling step in both </a:t>
            </a:r>
            <a:r>
              <a:rPr lang="en-US" dirty="0" err="1" smtClean="0">
                <a:ea typeface="ＭＳ Ｐゴシック"/>
              </a:rPr>
              <a:t>spacial</a:t>
            </a:r>
            <a:r>
              <a:rPr lang="en-US" dirty="0" smtClean="0">
                <a:ea typeface="ＭＳ Ｐゴシック"/>
              </a:rPr>
              <a:t> domain and angular domain will affect the resolution as well as the size of the PET </a:t>
            </a:r>
            <a:r>
              <a:rPr lang="en-US" dirty="0" err="1" smtClean="0">
                <a:ea typeface="ＭＳ Ｐゴシック"/>
              </a:rPr>
              <a:t>voxel</a:t>
            </a:r>
            <a:r>
              <a:rPr lang="en-US" dirty="0" smtClean="0">
                <a:ea typeface="ＭＳ Ｐゴシック"/>
              </a:rPr>
              <a:t>.</a:t>
            </a:r>
          </a:p>
          <a:p>
            <a:pPr eaLnBrk="1" hangingPunct="1"/>
            <a:r>
              <a:rPr lang="en-US" dirty="0" smtClean="0">
                <a:ea typeface="ＭＳ Ｐゴシック"/>
              </a:rPr>
              <a:t>	All reconstruction methods use some filtering to decrease noise, which also leads to resolution degradation.</a:t>
            </a:r>
          </a:p>
          <a:p>
            <a:pPr eaLnBrk="1" hangingPunct="1"/>
            <a:r>
              <a:rPr lang="en-US" dirty="0" smtClean="0">
                <a:ea typeface="ＭＳ Ｐゴシック"/>
              </a:rPr>
              <a:t>	The overall resolution is obtained from each of these factors by adding them in </a:t>
            </a:r>
            <a:r>
              <a:rPr lang="en-US" dirty="0" err="1" smtClean="0">
                <a:ea typeface="ＭＳ Ｐゴシック"/>
              </a:rPr>
              <a:t>quadrature</a:t>
            </a:r>
            <a:r>
              <a:rPr lang="en-US" dirty="0" smtClean="0">
                <a:ea typeface="ＭＳ Ｐゴシック"/>
              </a:rPr>
              <a:t> and for more details I would recommend the book of .. </a:t>
            </a:r>
          </a:p>
          <a:p>
            <a:pPr eaLnBrk="1" hangingPunct="1"/>
            <a:endParaRPr lang="en-US" dirty="0" smtClean="0">
              <a:ea typeface="ＭＳ Ｐゴシック"/>
            </a:endParaRPr>
          </a:p>
          <a:p>
            <a:pPr eaLnBrk="1" hangingPunct="1"/>
            <a:r>
              <a:rPr lang="en-US" dirty="0" smtClean="0">
                <a:ea typeface="ＭＳ Ｐゴシック"/>
              </a:rPr>
              <a:t>_________</a:t>
            </a:r>
          </a:p>
          <a:p>
            <a:pPr eaLnBrk="1" hangingPunct="1"/>
            <a:r>
              <a:rPr lang="en-US" dirty="0" smtClean="0">
                <a:ea typeface="ＭＳ Ｐゴシック"/>
              </a:rPr>
              <a:t>Sampling:</a:t>
            </a:r>
            <a:br>
              <a:rPr lang="en-US" dirty="0" smtClean="0">
                <a:ea typeface="ＭＳ Ｐゴシック"/>
              </a:rPr>
            </a:br>
            <a:r>
              <a:rPr lang="en-US" dirty="0" smtClean="0">
                <a:ea typeface="ＭＳ Ｐゴシック"/>
              </a:rPr>
              <a:t>three samples needed per </a:t>
            </a:r>
            <a:r>
              <a:rPr lang="en-US" dirty="0" err="1" smtClean="0">
                <a:ea typeface="ＭＳ Ｐゴシック"/>
              </a:rPr>
              <a:t>det</a:t>
            </a:r>
            <a:r>
              <a:rPr lang="en-US" dirty="0" smtClean="0">
                <a:ea typeface="ＭＳ Ｐゴシック"/>
              </a:rPr>
              <a:t> width – 2 ok - interlacing , # angles x1/2</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1" name="Rectangle 7"/>
          <p:cNvSpPr>
            <a:spLocks noGrp="1" noChangeArrowheads="1"/>
          </p:cNvSpPr>
          <p:nvPr>
            <p:ph type="sldNum" sz="quarter" idx="5"/>
          </p:nvPr>
        </p:nvSpPr>
        <p:spPr>
          <a:noFill/>
        </p:spPr>
        <p:txBody>
          <a:bodyPr/>
          <a:lstStyle/>
          <a:p>
            <a:fld id="{7C6318F5-8A88-44C8-B53B-46A0D0A19B7F}" type="slidenum">
              <a:rPr lang="en-US" smtClean="0">
                <a:latin typeface="Arial" charset="0"/>
                <a:ea typeface="ＭＳ Ｐゴシック"/>
                <a:cs typeface="ＭＳ Ｐゴシック"/>
              </a:rPr>
              <a:pPr/>
              <a:t>25</a:t>
            </a:fld>
            <a:endParaRPr lang="en-US" smtClean="0">
              <a:latin typeface="Arial" charset="0"/>
              <a:ea typeface="ＭＳ Ｐゴシック"/>
              <a:cs typeface="ＭＳ Ｐゴシック"/>
            </a:endParaRPr>
          </a:p>
        </p:txBody>
      </p:sp>
      <p:sp>
        <p:nvSpPr>
          <p:cNvPr id="179202" name="Rectangle 2"/>
          <p:cNvSpPr>
            <a:spLocks noGrp="1" noRot="1" noChangeAspect="1" noChangeArrowheads="1" noTextEdit="1"/>
          </p:cNvSpPr>
          <p:nvPr>
            <p:ph type="sldImg"/>
          </p:nvPr>
        </p:nvSpPr>
        <p:spPr>
          <a:ln/>
        </p:spPr>
      </p:sp>
      <p:sp>
        <p:nvSpPr>
          <p:cNvPr id="179203" name="Rectangle 3"/>
          <p:cNvSpPr>
            <a:spLocks noGrp="1" noChangeArrowheads="1"/>
          </p:cNvSpPr>
          <p:nvPr>
            <p:ph type="body" idx="1"/>
          </p:nvPr>
        </p:nvSpPr>
        <p:spPr>
          <a:noFill/>
          <a:ln/>
        </p:spPr>
        <p:txBody>
          <a:bodyPr/>
          <a:lstStyle/>
          <a:p>
            <a:r>
              <a:rPr lang="en-US" dirty="0" smtClean="0">
                <a:ea typeface="ＭＳ Ｐゴシック"/>
              </a:rPr>
              <a:t>In an already somewhat dated review </a:t>
            </a:r>
            <a:r>
              <a:rPr lang="en-US" dirty="0" err="1" smtClean="0">
                <a:ea typeface="ＭＳ Ｐゴシック"/>
              </a:rPr>
              <a:t>Soret</a:t>
            </a:r>
            <a:r>
              <a:rPr lang="en-US" dirty="0" smtClean="0">
                <a:ea typeface="ＭＳ Ｐゴシック"/>
              </a:rPr>
              <a:t> and others have classified the resolution correction methods into methods acting at a</a:t>
            </a:r>
          </a:p>
          <a:p>
            <a:endParaRPr lang="en-US" dirty="0" smtClean="0">
              <a:ea typeface="ＭＳ Ｐゴシック"/>
            </a:endParaRPr>
          </a:p>
          <a:p>
            <a:r>
              <a:rPr lang="en-US" dirty="0" smtClean="0">
                <a:ea typeface="ＭＳ Ｐゴシック"/>
              </a:rPr>
              <a:t>1 by using the recovery coefficients measured for spheres with different known diameter</a:t>
            </a:r>
          </a:p>
          <a:p>
            <a:r>
              <a:rPr lang="en-US" dirty="0" smtClean="0">
                <a:ea typeface="ＭＳ Ｐゴシック"/>
              </a:rPr>
              <a:t>2- account for the spill over of activity from one structure to the other using the so called geometric transfer matrix.</a:t>
            </a:r>
          </a:p>
          <a:p>
            <a:endParaRPr lang="en-US" dirty="0" smtClean="0">
              <a:ea typeface="ＭＳ Ｐゴシック"/>
            </a:endParaRPr>
          </a:p>
          <a:p>
            <a:r>
              <a:rPr lang="en-US" dirty="0" smtClean="0">
                <a:ea typeface="ＭＳ Ｐゴシック"/>
              </a:rPr>
              <a:t>-------</a:t>
            </a:r>
          </a:p>
          <a:p>
            <a:r>
              <a:rPr lang="en-US" dirty="0" smtClean="0">
                <a:ea typeface="ＭＳ Ｐゴシック"/>
              </a:rPr>
              <a:t>A.: </a:t>
            </a:r>
            <a:r>
              <a:rPr lang="bg-BG" dirty="0" smtClean="0">
                <a:ea typeface="ＭＳ Ｐゴシック"/>
              </a:rPr>
              <a:t>свойство на структурата се използвува за корегиране на активността в тази структура</a:t>
            </a:r>
          </a:p>
          <a:p>
            <a:r>
              <a:rPr lang="bg-BG" dirty="0" smtClean="0">
                <a:ea typeface="ＭＳ Ｐゴシック"/>
              </a:rPr>
              <a:t>1- рисунка; 2- пресмята се преливане м/у всички структури</a:t>
            </a:r>
            <a:r>
              <a:rPr lang="en-US" dirty="0" smtClean="0">
                <a:ea typeface="ＭＳ Ｐゴシック"/>
              </a:rPr>
              <a:t> (</a:t>
            </a:r>
            <a:r>
              <a:rPr lang="bg-BG" dirty="0" smtClean="0">
                <a:ea typeface="ＭＳ Ｐゴシック"/>
              </a:rPr>
              <a:t>рисунка от </a:t>
            </a:r>
            <a:r>
              <a:rPr lang="en-US" dirty="0" smtClean="0">
                <a:ea typeface="ＭＳ Ｐゴシック"/>
              </a:rPr>
              <a:t>H. </a:t>
            </a:r>
            <a:r>
              <a:rPr lang="en-US" dirty="0" err="1" smtClean="0">
                <a:ea typeface="ＭＳ Ｐゴシック"/>
              </a:rPr>
              <a:t>Merrisaari</a:t>
            </a:r>
            <a:r>
              <a:rPr lang="en-US" dirty="0" smtClean="0">
                <a:ea typeface="ＭＳ Ｐゴシック"/>
              </a:rPr>
              <a:t> et al. J Med Phys India)</a:t>
            </a:r>
          </a:p>
          <a:p>
            <a:endParaRPr lang="en-US" dirty="0" smtClean="0">
              <a:ea typeface="ＭＳ Ｐゴシック"/>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7" name="Rectangle 7"/>
          <p:cNvSpPr>
            <a:spLocks noGrp="1" noChangeArrowheads="1"/>
          </p:cNvSpPr>
          <p:nvPr>
            <p:ph type="sldNum" sz="quarter" idx="5"/>
          </p:nvPr>
        </p:nvSpPr>
        <p:spPr>
          <a:noFill/>
        </p:spPr>
        <p:txBody>
          <a:bodyPr/>
          <a:lstStyle/>
          <a:p>
            <a:fld id="{D6341421-7BAE-4D1D-8EDC-F4FD65F78CE2}" type="slidenum">
              <a:rPr lang="en-US" smtClean="0">
                <a:latin typeface="Arial" charset="0"/>
                <a:ea typeface="ＭＳ Ｐゴシック"/>
                <a:cs typeface="ＭＳ Ｐゴシック"/>
              </a:rPr>
              <a:pPr/>
              <a:t>26</a:t>
            </a:fld>
            <a:endParaRPr lang="en-US" smtClean="0">
              <a:latin typeface="Arial" charset="0"/>
              <a:ea typeface="ＭＳ Ｐゴシック"/>
              <a:cs typeface="ＭＳ Ｐゴシック"/>
            </a:endParaRPr>
          </a:p>
        </p:txBody>
      </p:sp>
      <p:sp>
        <p:nvSpPr>
          <p:cNvPr id="270338" name="Rectangle 2"/>
          <p:cNvSpPr>
            <a:spLocks noGrp="1" noRot="1" noChangeAspect="1" noChangeArrowheads="1" noTextEdit="1"/>
          </p:cNvSpPr>
          <p:nvPr>
            <p:ph type="sldImg"/>
          </p:nvPr>
        </p:nvSpPr>
        <p:spPr>
          <a:ln/>
        </p:spPr>
      </p:sp>
      <p:sp>
        <p:nvSpPr>
          <p:cNvPr id="270339" name="Rectangle 3"/>
          <p:cNvSpPr>
            <a:spLocks noGrp="1" noChangeArrowheads="1"/>
          </p:cNvSpPr>
          <p:nvPr>
            <p:ph type="body" idx="1"/>
          </p:nvPr>
        </p:nvSpPr>
        <p:spPr>
          <a:noFill/>
          <a:ln/>
        </p:spPr>
        <p:txBody>
          <a:bodyPr/>
          <a:lstStyle/>
          <a:p>
            <a:r>
              <a:rPr lang="en-US" smtClean="0">
                <a:ea typeface="ＭＳ Ｐゴシック"/>
              </a:rPr>
              <a:t>Here I am showing the results of a PVEC method we developed using iterative Lucy –Richardson like deconvolution and variance control base on local topology, without any other images </a:t>
            </a:r>
          </a:p>
          <a:p>
            <a:endParaRPr lang="en-US" smtClean="0">
              <a:ea typeface="ＭＳ Ｐゴシック"/>
            </a:endParaRPr>
          </a:p>
          <a:p>
            <a:r>
              <a:rPr lang="en-US" smtClean="0">
                <a:ea typeface="ＭＳ Ｐゴシック"/>
              </a:rPr>
              <a:t>The increased visibility of the smallest lesions is shown without variance increase throughout most of the image</a:t>
            </a:r>
          </a:p>
          <a:p>
            <a:endParaRPr lang="en-US" smtClean="0">
              <a:ea typeface="ＭＳ Ｐゴシック"/>
            </a:endParaRPr>
          </a:p>
          <a:p>
            <a:r>
              <a:rPr lang="en-US" smtClean="0">
                <a:ea typeface="ＭＳ Ｐゴシック"/>
              </a:rPr>
              <a:t>If one draws a profile across the two smallest spheres.</a:t>
            </a:r>
          </a:p>
          <a:p>
            <a:endParaRPr lang="en-US" smtClean="0">
              <a:ea typeface="ＭＳ Ｐゴシック"/>
            </a:endParaRPr>
          </a:p>
          <a:p>
            <a:r>
              <a:rPr lang="en-US" smtClean="0">
                <a:ea typeface="ＭＳ Ｐゴシック"/>
              </a:rPr>
              <a:t>_______</a:t>
            </a:r>
          </a:p>
          <a:p>
            <a:r>
              <a:rPr lang="en-US" smtClean="0">
                <a:ea typeface="ＭＳ Ｐゴシック"/>
              </a:rPr>
              <a:t>The limited resolution can make small objects like the 10 and 13 mm diameter spheres imaged here in a phantom with ~ 4:1 activity ratio, hard to see,  an effect known as partial volume effect.</a:t>
            </a:r>
          </a:p>
          <a:p>
            <a:r>
              <a:rPr lang="en-US" smtClean="0">
                <a:ea typeface="ＭＳ Ｐゴシック"/>
              </a:rPr>
              <a:t>(Sphere diameters: 10,13, 17, 22,  28, 37 no activity)</a:t>
            </a:r>
          </a:p>
          <a:p>
            <a:endParaRPr lang="en-US" smtClean="0">
              <a:ea typeface="ＭＳ Ｐゴシック"/>
            </a:endParaRPr>
          </a:p>
          <a:p>
            <a:r>
              <a:rPr lang="en-US" smtClean="0">
                <a:ea typeface="ＭＳ Ｐゴシック"/>
              </a:rPr>
              <a:t>The PVEC methods are divided into region based and voxel based as well as into methods applied during or after reconstruction.</a:t>
            </a:r>
          </a:p>
          <a:p>
            <a:endParaRPr lang="en-US" smtClean="0">
              <a:ea typeface="ＭＳ Ｐゴシック"/>
            </a:endParaRPr>
          </a:p>
          <a:p>
            <a:r>
              <a:rPr lang="en-US" smtClean="0">
                <a:ea typeface="ＭＳ Ｐゴシック"/>
              </a:rPr>
              <a:t>Applying a post reconstruction voxel based PVE correction using deconvolution with a topology adapted variance control we were able to increase the visibility of these small lesions at the expense of some increased variation in the regions around them.</a:t>
            </a:r>
          </a:p>
          <a:p>
            <a:endParaRPr lang="en-US" smtClean="0">
              <a:ea typeface="ＭＳ Ｐゴシック"/>
            </a:endParaRPr>
          </a:p>
          <a:p>
            <a:r>
              <a:rPr lang="en-US" smtClean="0">
                <a:ea typeface="ＭＳ Ｐゴシック"/>
              </a:rPr>
              <a:t>If we look at an activity profile through the two smallest spheres</a:t>
            </a:r>
          </a:p>
          <a:p>
            <a:endParaRPr lang="en-US" smtClean="0">
              <a:ea typeface="ＭＳ Ｐゴシック"/>
            </a:endParaRPr>
          </a:p>
          <a:p>
            <a:r>
              <a:rPr lang="en-US" smtClean="0">
                <a:ea typeface="ＭＳ Ｐゴシック"/>
              </a:rPr>
              <a:t>--------</a:t>
            </a:r>
          </a:p>
          <a:p>
            <a:r>
              <a:rPr lang="en-US" smtClean="0">
                <a:ea typeface="ＭＳ Ｐゴシック"/>
              </a:rPr>
              <a:t>The region base methods calculate the spill off from one anatomically predefined region to another which obviously </a:t>
            </a:r>
          </a:p>
          <a:p>
            <a:r>
              <a:rPr lang="en-US" smtClean="0">
                <a:ea typeface="ＭＳ Ｐゴシック"/>
              </a:rPr>
              <a:t>Is not applicable to oncologic applications.</a:t>
            </a:r>
          </a:p>
          <a:p>
            <a:endParaRPr lang="en-US" smtClean="0">
              <a:ea typeface="ＭＳ Ｐゴシック"/>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5" name="Rectangle 7"/>
          <p:cNvSpPr>
            <a:spLocks noGrp="1" noChangeArrowheads="1"/>
          </p:cNvSpPr>
          <p:nvPr>
            <p:ph type="sldNum" sz="quarter" idx="5"/>
          </p:nvPr>
        </p:nvSpPr>
        <p:spPr>
          <a:noFill/>
        </p:spPr>
        <p:txBody>
          <a:bodyPr/>
          <a:lstStyle/>
          <a:p>
            <a:fld id="{80F5A89D-B9F4-4B5A-A054-88D94671E7E5}" type="slidenum">
              <a:rPr lang="en-US" smtClean="0">
                <a:latin typeface="Arial" charset="0"/>
                <a:ea typeface="ＭＳ Ｐゴシック"/>
                <a:cs typeface="ＭＳ Ｐゴシック"/>
              </a:rPr>
              <a:pPr/>
              <a:t>27</a:t>
            </a:fld>
            <a:endParaRPr lang="en-US" smtClean="0">
              <a:latin typeface="Arial" charset="0"/>
              <a:ea typeface="ＭＳ Ｐゴシック"/>
              <a:cs typeface="ＭＳ Ｐゴシック"/>
            </a:endParaRPr>
          </a:p>
        </p:txBody>
      </p:sp>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a:noFill/>
          <a:ln/>
        </p:spPr>
        <p:txBody>
          <a:bodyPr/>
          <a:lstStyle/>
          <a:p>
            <a:pPr eaLnBrk="1" hangingPunct="1"/>
            <a:r>
              <a:rPr lang="en-US" smtClean="0">
                <a:ea typeface="ＭＳ Ｐゴシック"/>
              </a:rPr>
              <a:t>Here is shown the loss of quantitative accuracy, which is reduced but not fully corrected for the 10  mm diameter sphere.</a:t>
            </a:r>
          </a:p>
          <a:p>
            <a:pPr eaLnBrk="1" hangingPunct="1"/>
            <a:endParaRPr lang="en-US" smtClean="0">
              <a:ea typeface="ＭＳ Ｐゴシック"/>
            </a:endParaRPr>
          </a:p>
          <a:p>
            <a:pPr eaLnBrk="1" hangingPunct="1"/>
            <a:r>
              <a:rPr lang="en-US" smtClean="0">
                <a:ea typeface="ＭＳ Ｐゴシック"/>
              </a:rPr>
              <a:t>Here are the true activity levels and also PET before and after the correction.</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21" name="Rectangle 2"/>
          <p:cNvSpPr>
            <a:spLocks noGrp="1" noRot="1" noChangeAspect="1" noChangeArrowheads="1" noTextEdit="1"/>
          </p:cNvSpPr>
          <p:nvPr>
            <p:ph type="sldImg"/>
          </p:nvPr>
        </p:nvSpPr>
        <p:spPr>
          <a:ln/>
        </p:spPr>
      </p:sp>
      <p:sp>
        <p:nvSpPr>
          <p:cNvPr id="286722" name="Rectangle 3"/>
          <p:cNvSpPr>
            <a:spLocks noGrp="1" noChangeArrowheads="1"/>
          </p:cNvSpPr>
          <p:nvPr>
            <p:ph type="body" idx="1"/>
          </p:nvPr>
        </p:nvSpPr>
        <p:spPr>
          <a:noFill/>
          <a:ln/>
        </p:spPr>
        <p:txBody>
          <a:bodyPr/>
          <a:lstStyle/>
          <a:p>
            <a:r>
              <a:rPr lang="en-US" dirty="0" smtClean="0">
                <a:ea typeface="ＭＳ Ｐゴシック"/>
              </a:rPr>
              <a:t>	Here is illustrated the combined inaccuracy of  PET with respect to the true activity (solid black curve) in a Monte Carlo simulation for a 12 cm …  </a:t>
            </a:r>
          </a:p>
          <a:p>
            <a:r>
              <a:rPr lang="en-US" dirty="0" smtClean="0">
                <a:ea typeface="ＭＳ Ｐゴシック"/>
              </a:rPr>
              <a:t>	The two graphs show activity profiles (left) and recovery coefficients (right)</a:t>
            </a:r>
          </a:p>
          <a:p>
            <a:r>
              <a:rPr lang="en-US" dirty="0" smtClean="0">
                <a:ea typeface="ＭＳ Ｐゴシック"/>
              </a:rPr>
              <a:t>The phantom in addition to having such activity variation was divided into regions of   water  bone, muscle lung </a:t>
            </a:r>
            <a:r>
              <a:rPr lang="en-US" dirty="0" err="1" smtClean="0">
                <a:ea typeface="ＭＳ Ｐゴシック"/>
              </a:rPr>
              <a:t>atten</a:t>
            </a:r>
            <a:r>
              <a:rPr lang="en-US" dirty="0" smtClean="0">
                <a:ea typeface="ＭＳ Ｐゴシック"/>
              </a:rPr>
              <a:t>. properties. </a:t>
            </a:r>
          </a:p>
          <a:p>
            <a:r>
              <a:rPr lang="en-US" dirty="0" smtClean="0">
                <a:ea typeface="ＭＳ Ｐゴシック"/>
              </a:rPr>
              <a:t>	On the left the black curve is the true activity and …</a:t>
            </a:r>
          </a:p>
          <a:p>
            <a:r>
              <a:rPr lang="en-US" dirty="0" smtClean="0">
                <a:ea typeface="ＭＳ Ｐゴシック"/>
              </a:rPr>
              <a:t>	The ratio of PET vs. true activity on the right shows the effect of turning off the attenuation correction (dots) , the scatter and random corrections (blue)  as well as with ideal such corrections for OSEM and FBP reconstruction. </a:t>
            </a:r>
          </a:p>
          <a:p>
            <a:r>
              <a:rPr lang="en-US" dirty="0" smtClean="0">
                <a:ea typeface="ＭＳ Ｐゴシック"/>
              </a:rPr>
              <a:t>	 Even with ideal corrections for activity and AC varying in 1D only, inaccuracies of  70 % can be seen close to strong activity and AC gradients. </a:t>
            </a: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29" name="Rectangle 7"/>
          <p:cNvSpPr>
            <a:spLocks noGrp="1" noChangeArrowheads="1"/>
          </p:cNvSpPr>
          <p:nvPr>
            <p:ph type="sldNum" sz="quarter" idx="5"/>
          </p:nvPr>
        </p:nvSpPr>
        <p:spPr>
          <a:noFill/>
        </p:spPr>
        <p:txBody>
          <a:bodyPr/>
          <a:lstStyle/>
          <a:p>
            <a:fld id="{AC809684-4EF0-447E-B833-44F3E5F92C83}" type="slidenum">
              <a:rPr lang="en-US" smtClean="0">
                <a:latin typeface="Arial" charset="0"/>
                <a:ea typeface="ＭＳ Ｐゴシック"/>
                <a:cs typeface="ＭＳ Ｐゴシック"/>
              </a:rPr>
              <a:pPr/>
              <a:t>29</a:t>
            </a:fld>
            <a:endParaRPr lang="en-US" smtClean="0">
              <a:latin typeface="Arial" charset="0"/>
              <a:ea typeface="ＭＳ Ｐゴシック"/>
              <a:cs typeface="ＭＳ Ｐゴシック"/>
            </a:endParaRPr>
          </a:p>
        </p:txBody>
      </p:sp>
      <p:sp>
        <p:nvSpPr>
          <p:cNvPr id="278530" name="Rectangle 2"/>
          <p:cNvSpPr>
            <a:spLocks noGrp="1" noRot="1" noChangeAspect="1" noChangeArrowheads="1" noTextEdit="1"/>
          </p:cNvSpPr>
          <p:nvPr>
            <p:ph type="sldImg"/>
          </p:nvPr>
        </p:nvSpPr>
        <p:spPr>
          <a:ln/>
        </p:spPr>
      </p:sp>
      <p:sp>
        <p:nvSpPr>
          <p:cNvPr id="278531" name="Rectangle 3"/>
          <p:cNvSpPr>
            <a:spLocks noGrp="1" noChangeArrowheads="1"/>
          </p:cNvSpPr>
          <p:nvPr>
            <p:ph type="body" idx="1"/>
          </p:nvPr>
        </p:nvSpPr>
        <p:spPr>
          <a:noFill/>
          <a:ln/>
        </p:spPr>
        <p:txBody>
          <a:bodyPr/>
          <a:lstStyle/>
          <a:p>
            <a:pPr eaLnBrk="1" hangingPunct="1"/>
            <a:r>
              <a:rPr lang="en-US" smtClean="0">
                <a:ea typeface="ＭＳ Ｐゴシック"/>
              </a:rPr>
              <a:t>Here you see PET segmentation thresholds obtained with different automatic segmentation algorithms which use a fixed threshold on top of a profile of the activity across a real lesion.  The methods’ thresholds are plotted without optimization for our scanners and protocols to show how different the segmented volumes would be and to point that one should never use a published segmentation protocol without optimization for their particular scans.</a:t>
            </a: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0577" name="Rectangle 2"/>
          <p:cNvSpPr>
            <a:spLocks noGrp="1" noRot="1" noChangeAspect="1" noChangeArrowheads="1" noTextEdit="1"/>
          </p:cNvSpPr>
          <p:nvPr>
            <p:ph type="sldImg"/>
          </p:nvPr>
        </p:nvSpPr>
        <p:spPr>
          <a:ln/>
        </p:spPr>
      </p:sp>
      <p:sp>
        <p:nvSpPr>
          <p:cNvPr id="280578" name="Rectangle 3"/>
          <p:cNvSpPr>
            <a:spLocks noGrp="1" noChangeArrowheads="1"/>
          </p:cNvSpPr>
          <p:nvPr>
            <p:ph type="body" idx="1"/>
          </p:nvPr>
        </p:nvSpPr>
        <p:spPr>
          <a:noFill/>
          <a:ln/>
        </p:spPr>
        <p:txBody>
          <a:bodyPr/>
          <a:lstStyle/>
          <a:p>
            <a:r>
              <a:rPr lang="en-US" smtClean="0">
                <a:ea typeface="ＭＳ Ｐゴシック"/>
              </a:rPr>
              <a:t>Applying these same methods to uniform …</a:t>
            </a:r>
          </a:p>
          <a:p>
            <a:endParaRPr lang="en-US" smtClean="0">
              <a:ea typeface="ＭＳ Ｐゴシック"/>
            </a:endParaRPr>
          </a:p>
          <a:p>
            <a:r>
              <a:rPr lang="en-US" smtClean="0">
                <a:ea typeface="ＭＳ Ｐゴシック"/>
              </a:rPr>
              <a:t>And plotting  </a:t>
            </a:r>
          </a:p>
          <a:p>
            <a:r>
              <a:rPr lang="en-US" smtClean="0">
                <a:ea typeface="ＭＳ Ｐゴシック"/>
              </a:rPr>
              <a:t>One can see that the variations in the segmented volumes are much larger for real tumors than for the uniform cylinders and spheres, for which these methods were derived, indicating the limited reliability of such methods in the clinic, especially when the tumors do not have symmetrical shapes and uniform activity distribution.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p:spPr>
        <p:txBody>
          <a:bodyPr/>
          <a:lstStyle/>
          <a:p>
            <a:fld id="{E44DE038-7B8B-4E2C-A1EE-4B26CF67256B}" type="slidenum">
              <a:rPr lang="en-US"/>
              <a:pPr/>
              <a:t>3</a:t>
            </a:fld>
            <a:endParaRPr lang="en-US"/>
          </a:p>
        </p:txBody>
      </p:sp>
      <p:sp>
        <p:nvSpPr>
          <p:cNvPr id="3" name="Notes Placeholder 2"/>
          <p:cNvSpPr>
            <a:spLocks noGrp="1"/>
          </p:cNvSpPr>
          <p:nvPr>
            <p:ph type="body" idx="1"/>
          </p:nvPr>
        </p:nvSpPr>
        <p:spPr/>
        <p:txBody>
          <a:bodyPr>
            <a:normAutofit/>
          </a:bodyPr>
          <a:lstStyle/>
          <a:p>
            <a:pPr algn="l"/>
            <a:r>
              <a:rPr lang="en-US" sz="1200" b="0" i="0" dirty="0" smtClean="0">
                <a:solidFill>
                  <a:schemeClr val="bg2"/>
                </a:solidFill>
              </a:rPr>
              <a:t>Now a second question:</a:t>
            </a:r>
            <a:r>
              <a:rPr lang="en-US" sz="1200" b="0" i="0" baseline="0" dirty="0" smtClean="0">
                <a:solidFill>
                  <a:schemeClr val="bg2"/>
                </a:solidFill>
              </a:rPr>
              <a:t> how fast should the dose be delivered slowly, fractionated as shown here, or quickly ? Here at the top is depicted fractionated therapy after imaging, CT simulation, and planning.</a:t>
            </a:r>
          </a:p>
          <a:p>
            <a:pPr algn="l"/>
            <a:r>
              <a:rPr lang="en-US" sz="1200" b="0" i="0" baseline="0" dirty="0" smtClean="0">
                <a:solidFill>
                  <a:schemeClr val="bg2"/>
                </a:solidFill>
              </a:rPr>
              <a:t>Here the blue curve represents the probability for tumor cell kill, while the green curve represents the probability for normal cell kill.  Since life has emerged in low dose-rate radiation environment, normal cells have the capability to repair more efficiently than tumor cells, which means that there is a therapeutic window between the two curves.  This window is wider at lower dose rates, which points to </a:t>
            </a:r>
            <a:r>
              <a:rPr lang="en-US" sz="1200" b="0" i="0" baseline="0" dirty="0" err="1" smtClean="0">
                <a:solidFill>
                  <a:schemeClr val="bg2"/>
                </a:solidFill>
              </a:rPr>
              <a:t>brachytherapy</a:t>
            </a:r>
            <a:r>
              <a:rPr lang="en-US" sz="1200" b="0" i="0" baseline="0" dirty="0" smtClean="0">
                <a:solidFill>
                  <a:schemeClr val="bg2"/>
                </a:solidFill>
              </a:rPr>
              <a:t> (using implanted rad. Sources) and treatments consisting of many fractions, more beneficial.  One reason is that at low doses, the tumor cell may not repair itself and may initiate a suicide (called apoptosis), which is also a result from evolution to avoid possibility of mutation.</a:t>
            </a:r>
          </a:p>
          <a:p>
            <a:pPr algn="l"/>
            <a:endParaRPr lang="en-US" sz="1200" b="0" i="0" baseline="0" dirty="0" smtClean="0">
              <a:solidFill>
                <a:schemeClr val="bg2"/>
              </a:solidFill>
            </a:endParaRPr>
          </a:p>
          <a:p>
            <a:pPr algn="l"/>
            <a:r>
              <a:rPr lang="en-US" sz="1200" b="0" i="0" baseline="0" dirty="0" smtClean="0">
                <a:solidFill>
                  <a:schemeClr val="bg2"/>
                </a:solidFill>
              </a:rPr>
              <a:t>However, there is financial and convenience/accuracy  benefit for the patient to perform the treatments quickly.  High dose single fraction treatments turn however to be very successful -  the hypothesis is that at such high single doses the tumor environment is destroyed, which leads to such high success rate. </a:t>
            </a:r>
          </a:p>
          <a:p>
            <a:pPr algn="l"/>
            <a:endParaRPr lang="en-US" sz="1200" b="0" i="0" baseline="0" dirty="0" smtClean="0">
              <a:solidFill>
                <a:schemeClr val="bg2"/>
              </a:solidFill>
            </a:endParaRPr>
          </a:p>
          <a:p>
            <a:pPr algn="l"/>
            <a:r>
              <a:rPr lang="en-US" sz="1200" b="0" i="0" baseline="0" dirty="0" smtClean="0">
                <a:solidFill>
                  <a:schemeClr val="bg2"/>
                </a:solidFill>
              </a:rPr>
              <a:t>------</a:t>
            </a:r>
          </a:p>
          <a:p>
            <a:pPr algn="l"/>
            <a:r>
              <a:rPr lang="en-US" sz="1200" b="0" i="0" baseline="0" dirty="0" smtClean="0">
                <a:solidFill>
                  <a:schemeClr val="bg2"/>
                </a:solidFill>
              </a:rPr>
              <a:t> At higher dose rates however, the repair for the tumor may get activated moving the tumor kill curve to the right. At even higher doses the repair capabilities of the normal cells may get exhausted, moving in this way the green curve left which narrows the therapeutic window.</a:t>
            </a:r>
          </a:p>
          <a:p>
            <a:pPr algn="l"/>
            <a:endParaRPr lang="en-US" sz="1200" b="0" i="0" baseline="0" dirty="0" smtClean="0">
              <a:solidFill>
                <a:schemeClr val="bg2"/>
              </a:solidFill>
            </a:endParaRPr>
          </a:p>
          <a:p>
            <a:pPr algn="l"/>
            <a:r>
              <a:rPr lang="en-US" sz="1200" b="0" i="0" baseline="0" dirty="0" smtClean="0">
                <a:solidFill>
                  <a:schemeClr val="bg2"/>
                </a:solidFill>
              </a:rPr>
              <a:t>So one needs either to make the tumor more radiation sensitive by using special drugs, or to reduce the dose or the fraction of the volume of the normal tissue.</a:t>
            </a:r>
          </a:p>
          <a:p>
            <a:pPr algn="l"/>
            <a:endParaRPr lang="en-US" sz="1200" b="0" i="0" baseline="0" dirty="0" smtClean="0">
              <a:solidFill>
                <a:schemeClr val="bg2"/>
              </a:solidFill>
            </a:endParaRPr>
          </a:p>
          <a:p>
            <a:pPr algn="l"/>
            <a:r>
              <a:rPr lang="en-US" sz="1200" b="0" i="0" baseline="0" dirty="0" smtClean="0">
                <a:solidFill>
                  <a:schemeClr val="bg2"/>
                </a:solidFill>
              </a:rPr>
              <a:t>_________________________</a:t>
            </a:r>
          </a:p>
          <a:p>
            <a:pPr algn="l"/>
            <a:endParaRPr lang="en-US" sz="1200" b="1" dirty="0" smtClean="0">
              <a:solidFill>
                <a:schemeClr val="bg2"/>
              </a:solidFill>
            </a:endParaRPr>
          </a:p>
          <a:p>
            <a:pPr algn="l"/>
            <a:r>
              <a:rPr lang="en-US" sz="1200" b="1" dirty="0" smtClean="0">
                <a:solidFill>
                  <a:schemeClr val="bg2"/>
                </a:solidFill>
              </a:rPr>
              <a:t>Problem with hypo-fractionation: </a:t>
            </a:r>
          </a:p>
          <a:p>
            <a:pPr marL="169863" indent="-169863" algn="l">
              <a:buFont typeface="Arial" pitchFamily="34" charset="0"/>
              <a:buChar char="•"/>
            </a:pPr>
            <a:r>
              <a:rPr lang="en-US" sz="1200" b="1" dirty="0" smtClean="0">
                <a:solidFill>
                  <a:schemeClr val="bg2"/>
                </a:solidFill>
              </a:rPr>
              <a:t>late responding tissues (normal tissues) have lower </a:t>
            </a:r>
            <a:r>
              <a:rPr lang="el-GR" sz="1200" b="1" dirty="0" smtClean="0">
                <a:solidFill>
                  <a:schemeClr val="bg2"/>
                </a:solidFill>
              </a:rPr>
              <a:t>α/β</a:t>
            </a:r>
            <a:r>
              <a:rPr lang="en-US" sz="1200" b="1" dirty="0" smtClean="0">
                <a:solidFill>
                  <a:schemeClr val="bg2"/>
                </a:solidFill>
              </a:rPr>
              <a:t> than the tumor, thus the curves will get closer together</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dirty="0" smtClean="0">
              <a:solidFill>
                <a:schemeClr val="bg2"/>
              </a:solidFill>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solidFill>
                  <a:schemeClr val="bg2"/>
                </a:solidFill>
              </a:rPr>
              <a:t>Strategies to shift the tumor control curve to the left</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solidFill>
                  <a:srgbClr val="004080"/>
                </a:solidFill>
                <a:latin typeface="Helvetica Neue" pitchFamily="-107" charset="0"/>
                <a:sym typeface="Helvetica Neue" pitchFamily="-107" charset="0"/>
              </a:rPr>
              <a:t>↑ BED or radiosensitizer</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dirty="0" smtClean="0">
              <a:solidFill>
                <a:srgbClr val="002060"/>
              </a:solidFill>
              <a:latin typeface="Helvetica Neue" pitchFamily="-107" charset="0"/>
              <a:sym typeface="Helvetica Neue" pitchFamily="-107" charset="0"/>
            </a:endParaRP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b="1" dirty="0" smtClean="0">
                <a:solidFill>
                  <a:srgbClr val="002060"/>
                </a:solidFill>
                <a:latin typeface="Helvetica Neue" pitchFamily="-107" charset="0"/>
                <a:sym typeface="Helvetica Neue" pitchFamily="-107" charset="0"/>
              </a:rPr>
              <a:t>Limit volume of critical structures:  </a:t>
            </a:r>
            <a:r>
              <a:rPr lang="en-US" sz="1200" b="1" dirty="0" err="1" smtClean="0">
                <a:solidFill>
                  <a:srgbClr val="002060"/>
                </a:solidFill>
                <a:latin typeface="Helvetica Neue" pitchFamily="-107" charset="0"/>
                <a:sym typeface="Helvetica Neue" pitchFamily="-107" charset="0"/>
              </a:rPr>
              <a:t>ie</a:t>
            </a:r>
            <a:r>
              <a:rPr lang="en-US" sz="1200" b="1" dirty="0" smtClean="0">
                <a:solidFill>
                  <a:srgbClr val="002060"/>
                </a:solidFill>
                <a:latin typeface="Helvetica Neue" pitchFamily="-107" charset="0"/>
                <a:sym typeface="Helvetica Neue" pitchFamily="-107" charset="0"/>
              </a:rPr>
              <a:t> lung</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dirty="0" smtClean="0">
              <a:solidFill>
                <a:srgbClr val="004080"/>
              </a:solidFill>
              <a:latin typeface="Helvetica Neue" pitchFamily="-107" charset="0"/>
              <a:sym typeface="Helvetica Neue" pitchFamily="-107"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1" dirty="0" smtClean="0">
              <a:solidFill>
                <a:schemeClr val="bg2"/>
              </a:solidFill>
            </a:endParaRPr>
          </a:p>
          <a:p>
            <a:endParaRPr lang="en-US" dirty="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5" name="Espace réservé de l'image des diapositives 1"/>
          <p:cNvSpPr>
            <a:spLocks noGrp="1" noRot="1" noChangeAspect="1" noTextEdit="1"/>
          </p:cNvSpPr>
          <p:nvPr>
            <p:ph type="sldImg"/>
          </p:nvPr>
        </p:nvSpPr>
        <p:spPr>
          <a:ln/>
        </p:spPr>
      </p:sp>
      <p:sp>
        <p:nvSpPr>
          <p:cNvPr id="282626" name="Espace réservé des commentaires 2"/>
          <p:cNvSpPr>
            <a:spLocks noGrp="1"/>
          </p:cNvSpPr>
          <p:nvPr>
            <p:ph type="body" idx="1"/>
          </p:nvPr>
        </p:nvSpPr>
        <p:spPr>
          <a:noFill/>
          <a:ln/>
        </p:spPr>
        <p:txBody>
          <a:bodyPr/>
          <a:lstStyle/>
          <a:p>
            <a:pPr eaLnBrk="1" hangingPunct="1"/>
            <a:r>
              <a:rPr lang="en-US" dirty="0" smtClean="0">
                <a:ea typeface="ＭＳ Ｐゴシック"/>
              </a:rPr>
              <a:t>In contrast the locally adaptive techniques are capable to give very accurate results for irreg. shape  non-</a:t>
            </a:r>
            <a:r>
              <a:rPr lang="en-US" dirty="0" err="1" smtClean="0">
                <a:ea typeface="ＭＳ Ｐゴシック"/>
              </a:rPr>
              <a:t>unif</a:t>
            </a:r>
            <a:r>
              <a:rPr lang="en-US" dirty="0" smtClean="0">
                <a:ea typeface="ＭＳ Ｐゴシック"/>
              </a:rPr>
              <a:t>. uptake tumors. </a:t>
            </a:r>
          </a:p>
          <a:p>
            <a:pPr eaLnBrk="1" hangingPunct="1"/>
            <a:r>
              <a:rPr lang="en-US" dirty="0" smtClean="0">
                <a:ea typeface="ＭＳ Ｐゴシック"/>
              </a:rPr>
              <a:t>	Here is shown the performance of one of these methods – FLAB, which uses separate classification to </a:t>
            </a:r>
            <a:r>
              <a:rPr lang="en-US" dirty="0" err="1" smtClean="0">
                <a:ea typeface="ＭＳ Ｐゴシック"/>
              </a:rPr>
              <a:t>voxels</a:t>
            </a:r>
            <a:r>
              <a:rPr lang="en-US" dirty="0" smtClean="0">
                <a:ea typeface="ＭＳ Ｐゴシック"/>
              </a:rPr>
              <a:t> of the three hard classes and six fuzzy levels in comparison to other methods:      T= 42%,  Fuzzy Markov Chains, Signal-to Background ratio and the FLAB </a:t>
            </a:r>
          </a:p>
          <a:p>
            <a:pPr eaLnBrk="1" hangingPunct="1"/>
            <a:r>
              <a:rPr lang="en-US" dirty="0" smtClean="0">
                <a:ea typeface="ＭＳ Ｐゴシック"/>
              </a:rPr>
              <a:t>	for two simulated lesions: One with a more symmetric shape and one with an irregular shape and non-uniform uptake.  </a:t>
            </a:r>
          </a:p>
          <a:p>
            <a:pPr eaLnBrk="1" hangingPunct="1"/>
            <a:r>
              <a:rPr lang="en-US" dirty="0" smtClean="0">
                <a:ea typeface="ＭＳ Ｐゴシック"/>
              </a:rPr>
              <a:t>	One can see that both the images and the fraction of miss-classified </a:t>
            </a:r>
            <a:r>
              <a:rPr lang="en-US" dirty="0" err="1" smtClean="0">
                <a:ea typeface="ＭＳ Ｐゴシック"/>
              </a:rPr>
              <a:t>voxels</a:t>
            </a:r>
            <a:r>
              <a:rPr lang="en-US" dirty="0" smtClean="0">
                <a:ea typeface="ＭＳ Ｐゴシック"/>
              </a:rPr>
              <a:t> is smallest for the FLAB method.</a:t>
            </a:r>
          </a:p>
          <a:p>
            <a:pPr eaLnBrk="1" hangingPunct="1"/>
            <a:r>
              <a:rPr lang="en-US" dirty="0" smtClean="0">
                <a:ea typeface="ＭＳ Ｐゴシック"/>
              </a:rPr>
              <a:t>___</a:t>
            </a:r>
          </a:p>
          <a:p>
            <a:pPr eaLnBrk="1" hangingPunct="1"/>
            <a:r>
              <a:rPr lang="en-US" dirty="0" smtClean="0">
                <a:ea typeface="ＭＳ Ｐゴシック"/>
              </a:rPr>
              <a:t>(3 classes divided in two levels) between each of the three hard classes.  Then applies maximum posterior likelihood to segment, and finally the resulting segmentation map is clustered to go from 9 classes back to three.</a:t>
            </a:r>
          </a:p>
          <a:p>
            <a:pPr eaLnBrk="1" hangingPunct="1"/>
            <a:endParaRPr lang="en-US" dirty="0" smtClean="0">
              <a:ea typeface="ＭＳ Ｐゴシック"/>
            </a:endParaRPr>
          </a:p>
          <a:p>
            <a:pPr eaLnBrk="1" hangingPunct="1"/>
            <a:r>
              <a:rPr lang="en-US" dirty="0" smtClean="0">
                <a:ea typeface="ＭＳ Ｐゴシック"/>
              </a:rPr>
              <a:t>A slide demonstrating the ability of the FLAB approach to provide segmentation of variable activity distributions within the overall segmented tumor outlines; an approach that could eventually facilitate the application of “dose painting” and variable dose delivery within the tumor depending on specific tumor physiological properties imaged with PET </a:t>
            </a:r>
          </a:p>
          <a:p>
            <a:pPr eaLnBrk="1" hangingPunct="1"/>
            <a:endParaRPr lang="en-US" dirty="0" smtClean="0">
              <a:ea typeface="ＭＳ Ｐゴシック"/>
            </a:endParaRPr>
          </a:p>
          <a:p>
            <a:pPr eaLnBrk="1" hangingPunct="1"/>
            <a:r>
              <a:rPr lang="en-US" dirty="0" smtClean="0">
                <a:ea typeface="ＭＳ Ｐゴシック"/>
              </a:rPr>
              <a:t>FCM -&gt; FMC Fuzzy Markov Chains, For each </a:t>
            </a:r>
            <a:r>
              <a:rPr lang="en-US" dirty="0" err="1" smtClean="0">
                <a:ea typeface="ＭＳ Ｐゴシック"/>
              </a:rPr>
              <a:t>voxel</a:t>
            </a:r>
            <a:r>
              <a:rPr lang="en-US" dirty="0" smtClean="0">
                <a:ea typeface="ＭＳ Ｐゴシック"/>
              </a:rPr>
              <a:t> the probability to be assigned to a particular structure or fuzzy level between them is calculated using iterative ML algorithm assuming Markov chain type dependence of the activity in each </a:t>
            </a:r>
            <a:r>
              <a:rPr lang="en-US" dirty="0" err="1" smtClean="0">
                <a:ea typeface="ＭＳ Ｐゴシック"/>
              </a:rPr>
              <a:t>voxel</a:t>
            </a:r>
            <a:r>
              <a:rPr lang="en-US" dirty="0" smtClean="0">
                <a:ea typeface="ＭＳ Ｐゴシック"/>
              </a:rPr>
              <a:t> from one neighboring </a:t>
            </a:r>
            <a:r>
              <a:rPr lang="en-US" dirty="0" err="1" smtClean="0">
                <a:ea typeface="ＭＳ Ｐゴシック"/>
              </a:rPr>
              <a:t>voxel</a:t>
            </a:r>
            <a:r>
              <a:rPr lang="en-US" dirty="0" smtClean="0">
                <a:ea typeface="ＭＳ Ｐゴシック"/>
              </a:rPr>
              <a:t>, determined from a Hilbert- </a:t>
            </a:r>
            <a:r>
              <a:rPr lang="en-US" dirty="0" err="1" smtClean="0">
                <a:ea typeface="ＭＳ Ｐゴシック"/>
              </a:rPr>
              <a:t>Peano</a:t>
            </a:r>
            <a:r>
              <a:rPr lang="en-US" dirty="0" smtClean="0">
                <a:ea typeface="ＭＳ Ｐゴシック"/>
              </a:rPr>
              <a:t> space curve filling of a volume.</a:t>
            </a:r>
          </a:p>
        </p:txBody>
      </p:sp>
      <p:sp>
        <p:nvSpPr>
          <p:cNvPr id="282627" name="Espace réservé du numéro de diapositive 3"/>
          <p:cNvSpPr txBox="1">
            <a:spLocks noGrp="1"/>
          </p:cNvSpPr>
          <p:nvPr/>
        </p:nvSpPr>
        <p:spPr bwMode="auto">
          <a:xfrm>
            <a:off x="3956050" y="8805863"/>
            <a:ext cx="3027363" cy="463550"/>
          </a:xfrm>
          <a:prstGeom prst="rect">
            <a:avLst/>
          </a:prstGeom>
          <a:noFill/>
          <a:ln w="9525">
            <a:noFill/>
            <a:miter lim="800000"/>
            <a:headEnd/>
            <a:tailEnd/>
          </a:ln>
        </p:spPr>
        <p:txBody>
          <a:bodyPr lIns="92864" tIns="46432" rIns="92864" bIns="46432" anchor="b"/>
          <a:lstStyle/>
          <a:p>
            <a:pPr algn="r" eaLnBrk="0" hangingPunct="0"/>
            <a:fld id="{2015F80C-3EBC-4781-990D-4B41A964A15B}" type="slidenum">
              <a:rPr lang="fr-FR" sz="1300">
                <a:cs typeface="ＭＳ Ｐゴシック"/>
              </a:rPr>
              <a:pPr algn="r" eaLnBrk="0" hangingPunct="0"/>
              <a:t>31</a:t>
            </a:fld>
            <a:endParaRPr lang="fr-FR" sz="1300">
              <a:cs typeface="ＭＳ Ｐゴシック"/>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4673" name="Rectangle 7"/>
          <p:cNvSpPr>
            <a:spLocks noGrp="1" noChangeArrowheads="1"/>
          </p:cNvSpPr>
          <p:nvPr>
            <p:ph type="sldNum" sz="quarter" idx="5"/>
          </p:nvPr>
        </p:nvSpPr>
        <p:spPr>
          <a:noFill/>
        </p:spPr>
        <p:txBody>
          <a:bodyPr/>
          <a:lstStyle/>
          <a:p>
            <a:fld id="{BC2CFCA0-6E80-4550-801F-BF27ADBA2A55}" type="slidenum">
              <a:rPr lang="en-US" smtClean="0">
                <a:latin typeface="Arial" charset="0"/>
                <a:ea typeface="ＭＳ Ｐゴシック"/>
                <a:cs typeface="ＭＳ Ｐゴシック"/>
              </a:rPr>
              <a:pPr/>
              <a:t>32</a:t>
            </a:fld>
            <a:endParaRPr lang="en-US" smtClean="0">
              <a:latin typeface="Arial" charset="0"/>
              <a:ea typeface="ＭＳ Ｐゴシック"/>
              <a:cs typeface="ＭＳ Ｐゴシック"/>
            </a:endParaRPr>
          </a:p>
        </p:txBody>
      </p:sp>
      <p:sp>
        <p:nvSpPr>
          <p:cNvPr id="284674" name="Rectangle 2"/>
          <p:cNvSpPr>
            <a:spLocks noGrp="1" noRot="1" noChangeAspect="1" noChangeArrowheads="1" noTextEdit="1"/>
          </p:cNvSpPr>
          <p:nvPr>
            <p:ph type="sldImg"/>
          </p:nvPr>
        </p:nvSpPr>
        <p:spPr>
          <a:ln/>
        </p:spPr>
      </p:sp>
      <p:sp>
        <p:nvSpPr>
          <p:cNvPr id="284675" name="Rectangle 3"/>
          <p:cNvSpPr>
            <a:spLocks noGrp="1" noChangeArrowheads="1"/>
          </p:cNvSpPr>
          <p:nvPr>
            <p:ph type="body" idx="1"/>
          </p:nvPr>
        </p:nvSpPr>
        <p:spPr>
          <a:noFill/>
          <a:ln/>
        </p:spPr>
        <p:txBody>
          <a:bodyPr/>
          <a:lstStyle/>
          <a:p>
            <a:r>
              <a:rPr lang="en-US" smtClean="0">
                <a:ea typeface="ＭＳ Ｐゴシック"/>
              </a:rPr>
              <a:t>However, even the impeccable segmentation methods will be limited by the accuracy of the tracer in identifying the biological target and the instrumental accuracy of the PET images, which was discussed in the present lecture. </a:t>
            </a:r>
          </a:p>
          <a:p>
            <a:endParaRPr lang="en-US" smtClean="0">
              <a:ea typeface="ＭＳ Ｐゴシック"/>
            </a:endParaRPr>
          </a:p>
          <a:p>
            <a:r>
              <a:rPr lang="en-US" smtClean="0">
                <a:ea typeface="ＭＳ Ｐゴシック"/>
              </a:rPr>
              <a:t>The correlations between the clonogenic Tumor Cell Concentration (blue) and hypoxia distributions are currently being investigated.</a:t>
            </a:r>
          </a:p>
          <a:p>
            <a:r>
              <a:rPr lang="en-US" smtClean="0">
                <a:ea typeface="ＭＳ Ｐゴシック"/>
              </a:rPr>
              <a:t>There are many groups including this dept working on the effect of the green curve (hypoxia) on the red (tracer uptake)</a:t>
            </a:r>
          </a:p>
          <a:p>
            <a:endParaRPr lang="en-US" smtClean="0">
              <a:ea typeface="ＭＳ Ｐゴシック"/>
            </a:endParaRPr>
          </a:p>
          <a:p>
            <a:endParaRPr lang="en-US" smtClean="0">
              <a:ea typeface="ＭＳ Ｐゴシック"/>
            </a:endParaRPr>
          </a:p>
          <a:p>
            <a:endParaRPr lang="en-US" smtClean="0">
              <a:ea typeface="ＭＳ Ｐゴシック"/>
            </a:endParaRPr>
          </a:p>
          <a:p>
            <a:endParaRPr lang="en-US" smtClean="0">
              <a:ea typeface="ＭＳ Ｐゴシック"/>
            </a:endParaRPr>
          </a:p>
          <a:p>
            <a:r>
              <a:rPr lang="en-US" smtClean="0">
                <a:ea typeface="ＭＳ Ｐゴシック"/>
              </a:rPr>
              <a:t>_______</a:t>
            </a:r>
          </a:p>
          <a:p>
            <a:r>
              <a:rPr lang="en-US" smtClean="0">
                <a:ea typeface="ＭＳ Ｐゴシック"/>
              </a:rPr>
              <a:t>There are few more curves one can add :</a:t>
            </a:r>
          </a:p>
          <a:p>
            <a:r>
              <a:rPr lang="en-US" smtClean="0">
                <a:ea typeface="ＭＳ Ｐゴシック"/>
              </a:rPr>
              <a:t>	the RT dose plan</a:t>
            </a:r>
          </a:p>
          <a:p>
            <a:r>
              <a:rPr lang="en-US" smtClean="0">
                <a:ea typeface="ＭＳ Ｐゴシック"/>
              </a:rPr>
              <a:t>	the delivered dose</a:t>
            </a:r>
          </a:p>
          <a:p>
            <a:r>
              <a:rPr lang="en-US" smtClean="0">
                <a:ea typeface="ＭＳ Ｐゴシック"/>
              </a:rPr>
              <a:t>	the after Tx uptake curve</a:t>
            </a: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5" name="Rectangle 7"/>
          <p:cNvSpPr>
            <a:spLocks noGrp="1" noChangeArrowheads="1"/>
          </p:cNvSpPr>
          <p:nvPr>
            <p:ph type="sldNum" sz="quarter" idx="5"/>
          </p:nvPr>
        </p:nvSpPr>
        <p:spPr>
          <a:noFill/>
        </p:spPr>
        <p:txBody>
          <a:bodyPr/>
          <a:lstStyle/>
          <a:p>
            <a:fld id="{17816868-C83A-4037-9F46-4497A48CB58B}" type="slidenum">
              <a:rPr lang="en-US" smtClean="0">
                <a:latin typeface="Arial" charset="0"/>
                <a:ea typeface="ＭＳ Ｐゴシック"/>
                <a:cs typeface="ＭＳ Ｐゴシック"/>
              </a:rPr>
              <a:pPr/>
              <a:t>34</a:t>
            </a:fld>
            <a:endParaRPr lang="en-US" smtClean="0">
              <a:latin typeface="Arial" charset="0"/>
              <a:ea typeface="ＭＳ Ｐゴシック"/>
              <a:cs typeface="ＭＳ Ｐゴシック"/>
            </a:endParaRPr>
          </a:p>
        </p:txBody>
      </p:sp>
      <p:sp>
        <p:nvSpPr>
          <p:cNvPr id="292866" name="Rectangle 2"/>
          <p:cNvSpPr>
            <a:spLocks noGrp="1" noRot="1" noChangeAspect="1" noChangeArrowheads="1" noTextEdit="1"/>
          </p:cNvSpPr>
          <p:nvPr>
            <p:ph type="sldImg"/>
          </p:nvPr>
        </p:nvSpPr>
        <p:spPr>
          <a:ln/>
        </p:spPr>
      </p:sp>
      <p:sp>
        <p:nvSpPr>
          <p:cNvPr id="292867" name="Rectangle 3"/>
          <p:cNvSpPr>
            <a:spLocks noGrp="1" noChangeArrowheads="1"/>
          </p:cNvSpPr>
          <p:nvPr>
            <p:ph type="body" idx="1"/>
          </p:nvPr>
        </p:nvSpPr>
        <p:spPr>
          <a:noFill/>
          <a:ln/>
        </p:spPr>
        <p:txBody>
          <a:bodyPr/>
          <a:lstStyle/>
          <a:p>
            <a:endParaRPr lang="en-US" smtClean="0">
              <a:ea typeface="ＭＳ Ｐゴシック"/>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However, it is not without penalty that one can do this increase: the maximum dose to the spinal cord is limited to 14 Gy for SFRT (historically 45 Gy from </a:t>
            </a:r>
            <a:r>
              <a:rPr lang="en-US" baseline="0" dirty="0" err="1" smtClean="0"/>
              <a:t>multifraction</a:t>
            </a:r>
            <a:r>
              <a:rPr lang="en-US" baseline="0" dirty="0" smtClean="0"/>
              <a:t> treatments when much higher doses are possible).  The color coded curves here indicate dose levels from a TP corresponding to 100 to 10% of the max dose.  The critical structure to be spared here is obviously the spinal cord.</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r>
              <a:rPr lang="en-US" dirty="0" smtClean="0"/>
              <a:t>In order</a:t>
            </a:r>
            <a:r>
              <a:rPr lang="en-US" baseline="0" dirty="0" smtClean="0"/>
              <a:t> to be able to do this one needs :</a:t>
            </a:r>
            <a:endParaRPr lang="en-US" dirty="0" smtClean="0"/>
          </a:p>
        </p:txBody>
      </p:sp>
      <p:sp>
        <p:nvSpPr>
          <p:cNvPr id="4" name="Slide Number Placeholder 3"/>
          <p:cNvSpPr>
            <a:spLocks noGrp="1"/>
          </p:cNvSpPr>
          <p:nvPr>
            <p:ph type="sldNum" sz="quarter" idx="10"/>
          </p:nvPr>
        </p:nvSpPr>
        <p:spPr/>
        <p:txBody>
          <a:bodyPr/>
          <a:lstStyle/>
          <a:p>
            <a:pPr>
              <a:defRPr/>
            </a:pPr>
            <a:fld id="{E12ECD70-9DE1-4106-8F61-EBB631608DF6}" type="slidenum">
              <a:rPr lang="en-US" smtClean="0"/>
              <a:pPr>
                <a:defRPr/>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7BD07EC-25CA-4D8D-9CB8-9DCD57B2115D}" type="slidenum">
              <a:rPr lang="en-US"/>
              <a:pPr/>
              <a:t>5</a:t>
            </a:fld>
            <a:endParaRPr lang="en-US"/>
          </a:p>
        </p:txBody>
      </p:sp>
      <p:sp>
        <p:nvSpPr>
          <p:cNvPr id="247810" name="Rectangle 2"/>
          <p:cNvSpPr>
            <a:spLocks noGrp="1" noRot="1" noChangeAspect="1" noChangeArrowheads="1" noTextEdit="1"/>
          </p:cNvSpPr>
          <p:nvPr>
            <p:ph type="sldImg"/>
          </p:nvPr>
        </p:nvSpPr>
        <p:spPr>
          <a:ln/>
        </p:spPr>
      </p:sp>
      <p:sp>
        <p:nvSpPr>
          <p:cNvPr id="247811" name="Rectangle 3"/>
          <p:cNvSpPr>
            <a:spLocks noGrp="1" noChangeArrowheads="1"/>
          </p:cNvSpPr>
          <p:nvPr>
            <p:ph type="body" idx="1"/>
          </p:nvPr>
        </p:nvSpPr>
        <p:spPr/>
        <p:txBody>
          <a:bodyPr/>
          <a:lstStyle/>
          <a:p>
            <a:r>
              <a:rPr lang="en-US" baseline="0" dirty="0" smtClean="0"/>
              <a:t>One of the conditions required for delivering very high doses is </a:t>
            </a:r>
            <a:r>
              <a:rPr lang="en-US" dirty="0" smtClean="0"/>
              <a:t>High Dose Delivery Accuracy.</a:t>
            </a:r>
            <a:r>
              <a:rPr lang="en-US" baseline="0" dirty="0" smtClean="0"/>
              <a:t> Therapy has achieved this very high treatment delivery accuracy using IMRT, which we have shown here for a very large 35 x15 cm radiation field.  On the left is …</a:t>
            </a:r>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The</a:t>
            </a:r>
            <a:r>
              <a:rPr lang="en-US" sz="1200" baseline="0" dirty="0" smtClean="0"/>
              <a:t> second necessary condition for high dose SFRT is accurate imaging during treatment to make sure that the tumor is where expected.  For that modern </a:t>
            </a:r>
            <a:r>
              <a:rPr lang="en-US" sz="1200" baseline="0" dirty="0" err="1" smtClean="0"/>
              <a:t>linacs</a:t>
            </a:r>
            <a:r>
              <a:rPr lang="en-US" sz="1200" baseline="0" dirty="0" smtClean="0"/>
              <a:t> are supplied with </a:t>
            </a:r>
            <a:r>
              <a:rPr lang="en-US" sz="1200" baseline="0" dirty="0" err="1" smtClean="0"/>
              <a:t>plannar</a:t>
            </a:r>
            <a:r>
              <a:rPr lang="en-US" sz="1200" baseline="0" dirty="0" smtClean="0"/>
              <a:t> imagers which rotate with the gantry which emits the treatment beam.  They can produce planar images as shown here for verification of the patient position prior to treatment – here is shown </a:t>
            </a:r>
            <a:r>
              <a:rPr lang="en-US" sz="1200" baseline="0" dirty="0" err="1" smtClean="0"/>
              <a:t>Tx</a:t>
            </a:r>
            <a:r>
              <a:rPr lang="en-US" sz="1200" baseline="0" dirty="0" smtClean="0"/>
              <a:t> set-up verification performed by comparison of a digitally reconstructed radiograph from the CT on the left to a kV x-ray obtained with the planar imager</a:t>
            </a:r>
            <a:endParaRPr lang="en-US" sz="1200" dirty="0"/>
          </a:p>
        </p:txBody>
      </p:sp>
      <p:sp>
        <p:nvSpPr>
          <p:cNvPr id="4" name="Slide Number Placeholder 3"/>
          <p:cNvSpPr>
            <a:spLocks noGrp="1"/>
          </p:cNvSpPr>
          <p:nvPr>
            <p:ph type="sldNum" sz="quarter" idx="10"/>
          </p:nvPr>
        </p:nvSpPr>
        <p:spPr/>
        <p:txBody>
          <a:bodyPr/>
          <a:lstStyle/>
          <a:p>
            <a:pPr>
              <a:defRPr/>
            </a:pPr>
            <a:fld id="{D4BD2DA0-C93C-4C34-A3C2-E9195129ABDC}" type="slidenum">
              <a:rPr lang="en-US" smtClean="0"/>
              <a:pPr>
                <a:defRPr/>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If</a:t>
            </a:r>
            <a:r>
              <a:rPr lang="en-US" baseline="0" dirty="0" smtClean="0"/>
              <a:t> one takes many x-rays with the </a:t>
            </a:r>
            <a:r>
              <a:rPr lang="en-US" baseline="0" dirty="0" err="1" smtClean="0"/>
              <a:t>plannar</a:t>
            </a:r>
            <a:r>
              <a:rPr lang="en-US" baseline="0" dirty="0" smtClean="0"/>
              <a:t> imager under </a:t>
            </a:r>
            <a:r>
              <a:rPr lang="en-US" baseline="0" dirty="0" err="1" smtClean="0"/>
              <a:t>differenet</a:t>
            </a:r>
            <a:r>
              <a:rPr lang="en-US" baseline="0" dirty="0" smtClean="0"/>
              <a:t> angles you get a CT scan, called cone beam CT, which shows boundaries of soft tissues with lung and bones.  Here is shown that such CBCT is very helpful in observing tumor growth and tumor shifts from time of simulation to start of therapy.  </a:t>
            </a:r>
            <a:endParaRPr lang="en-US" dirty="0"/>
          </a:p>
        </p:txBody>
      </p:sp>
      <p:sp>
        <p:nvSpPr>
          <p:cNvPr id="4" name="Slide Number Placeholder 3"/>
          <p:cNvSpPr>
            <a:spLocks noGrp="1"/>
          </p:cNvSpPr>
          <p:nvPr>
            <p:ph type="sldNum" sz="quarter" idx="10"/>
          </p:nvPr>
        </p:nvSpPr>
        <p:spPr/>
        <p:txBody>
          <a:bodyPr/>
          <a:lstStyle/>
          <a:p>
            <a:fld id="{6A2F5E78-32B1-415D-8C6C-AB476DB31FAD}" type="slidenum">
              <a:rPr lang="en-US" smtClean="0">
                <a:solidFill>
                  <a:prstClr val="black"/>
                </a:solidFill>
              </a:rPr>
              <a:pPr/>
              <a:t>7</a:t>
            </a:fld>
            <a:endParaRPr lang="en-US">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Slide Image Placeholder 1"/>
          <p:cNvSpPr>
            <a:spLocks noGrp="1" noRot="1" noChangeAspect="1" noTextEdit="1"/>
          </p:cNvSpPr>
          <p:nvPr>
            <p:ph type="sldImg"/>
          </p:nvPr>
        </p:nvSpPr>
        <p:spPr>
          <a:ln/>
        </p:spPr>
      </p:sp>
      <p:sp>
        <p:nvSpPr>
          <p:cNvPr id="97283" name="Notes Placeholder 2"/>
          <p:cNvSpPr>
            <a:spLocks noGrp="1"/>
          </p:cNvSpPr>
          <p:nvPr>
            <p:ph type="body" idx="1"/>
          </p:nvPr>
        </p:nvSpPr>
        <p:spPr>
          <a:noFill/>
          <a:ln/>
        </p:spPr>
        <p:txBody>
          <a:bodyPr/>
          <a:lstStyle/>
          <a:p>
            <a:pPr eaLnBrk="1" hangingPunct="1"/>
            <a:r>
              <a:rPr lang="en-US" baseline="0" dirty="0" smtClean="0"/>
              <a:t>CBCT can visualize lung-soft tissues differences, however it can not distinguish between different soft tissues as shown here on the right.</a:t>
            </a:r>
          </a:p>
          <a:p>
            <a:pPr eaLnBrk="1" hangingPunct="1"/>
            <a:endParaRPr lang="en-US" baseline="0" dirty="0" smtClean="0"/>
          </a:p>
          <a:p>
            <a:pPr eaLnBrk="1" hangingPunct="1"/>
            <a:r>
              <a:rPr lang="en-US" baseline="0" dirty="0" smtClean="0"/>
              <a:t>MRI however can. So can we  add and MRI to the RT </a:t>
            </a:r>
            <a:r>
              <a:rPr lang="en-US" baseline="0" dirty="0" err="1" smtClean="0"/>
              <a:t>linac</a:t>
            </a:r>
            <a:r>
              <a:rPr lang="en-US" baseline="0" dirty="0" smtClean="0"/>
              <a:t>?  It is not so simple, since the magnetic fields of the MRI and the </a:t>
            </a:r>
            <a:r>
              <a:rPr lang="en-US" baseline="0" dirty="0" err="1" smtClean="0"/>
              <a:t>linac</a:t>
            </a:r>
            <a:r>
              <a:rPr lang="en-US" baseline="0" dirty="0" smtClean="0"/>
              <a:t>  interfere- the MRI interferes with focusing the electron beams,  and the magnetic field of the beam deteriorates the MR image.</a:t>
            </a:r>
            <a:endParaRPr lang="en-AU" dirty="0"/>
          </a:p>
        </p:txBody>
      </p:sp>
      <p:sp>
        <p:nvSpPr>
          <p:cNvPr id="97284" name="Slide Number Placeholder 3"/>
          <p:cNvSpPr>
            <a:spLocks noGrp="1"/>
          </p:cNvSpPr>
          <p:nvPr>
            <p:ph type="sldNum" sz="quarter" idx="5"/>
          </p:nvPr>
        </p:nvSpPr>
        <p:spPr>
          <a:noFill/>
        </p:spPr>
        <p:txBody>
          <a:bodyPr/>
          <a:lstStyle/>
          <a:p>
            <a:fld id="{6C4D789E-DA8E-BC40-92B6-1B325C365139}" type="slidenum">
              <a:rPr lang="en-US"/>
              <a:pPr/>
              <a:t>9</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74750" y="695325"/>
            <a:ext cx="4637088" cy="3476625"/>
          </a:xfrm>
        </p:spPr>
      </p:sp>
      <p:sp>
        <p:nvSpPr>
          <p:cNvPr id="3" name="Notes Placeholder 2"/>
          <p:cNvSpPr>
            <a:spLocks noGrp="1"/>
          </p:cNvSpPr>
          <p:nvPr>
            <p:ph type="body" idx="1"/>
          </p:nvPr>
        </p:nvSpPr>
        <p:spPr/>
        <p:txBody>
          <a:bodyPr>
            <a:normAutofit/>
          </a:bodyPr>
          <a:lstStyle/>
          <a:p>
            <a:r>
              <a:rPr lang="en-US" dirty="0" smtClean="0"/>
              <a:t>Dr.</a:t>
            </a:r>
            <a:r>
              <a:rPr lang="en-US" baseline="0" dirty="0" smtClean="0"/>
              <a:t> J Dempsey, a close friend with whom we met as graduate students in nuclear physics, </a:t>
            </a:r>
          </a:p>
          <a:p>
            <a:r>
              <a:rPr lang="en-US" baseline="0" dirty="0" smtClean="0"/>
              <a:t>Was playing with an old Co-60 </a:t>
            </a:r>
            <a:r>
              <a:rPr lang="en-US" baseline="0" dirty="0" err="1" smtClean="0"/>
              <a:t>Tx</a:t>
            </a:r>
            <a:r>
              <a:rPr lang="en-US" baseline="0" dirty="0" smtClean="0"/>
              <a:t> machine about 8 years back and realized that one can avoid the interference between the MRI and the beam if he uses a Co-60 instead of a </a:t>
            </a:r>
            <a:r>
              <a:rPr lang="en-US" baseline="0" dirty="0" err="1" smtClean="0"/>
              <a:t>linac</a:t>
            </a:r>
            <a:r>
              <a:rPr lang="en-US" baseline="0" dirty="0" smtClean="0"/>
              <a:t>. He patented the idea and is currently building such a treatment machine which you can </a:t>
            </a:r>
            <a:r>
              <a:rPr lang="en-US" baseline="0" dirty="0" err="1" smtClean="0"/>
              <a:t>google</a:t>
            </a:r>
            <a:r>
              <a:rPr lang="en-US" baseline="0" dirty="0" smtClean="0"/>
              <a:t> by the name </a:t>
            </a:r>
            <a:r>
              <a:rPr lang="en-US" baseline="0" dirty="0" err="1" smtClean="0"/>
              <a:t>ViewRay</a:t>
            </a:r>
            <a:r>
              <a:rPr lang="en-US" baseline="0" dirty="0" smtClean="0"/>
              <a:t>.</a:t>
            </a:r>
            <a:endParaRPr lang="en-US" dirty="0"/>
          </a:p>
        </p:txBody>
      </p:sp>
      <p:sp>
        <p:nvSpPr>
          <p:cNvPr id="4" name="Slide Number Placeholder 3"/>
          <p:cNvSpPr>
            <a:spLocks noGrp="1"/>
          </p:cNvSpPr>
          <p:nvPr>
            <p:ph type="sldNum" sz="quarter" idx="10"/>
          </p:nvPr>
        </p:nvSpPr>
        <p:spPr/>
        <p:txBody>
          <a:bodyPr/>
          <a:lstStyle/>
          <a:p>
            <a:fld id="{E30CA15A-817A-49D3-B504-8D0147B5B9A7}" type="slidenum">
              <a:rPr lang="en-US" smtClean="0"/>
              <a:pPr/>
              <a:t>10</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5130" name="Rectangle 10"/>
          <p:cNvSpPr>
            <a:spLocks noGrp="1" noChangeArrowheads="1"/>
          </p:cNvSpPr>
          <p:nvPr>
            <p:ph type="ctrTitle" sz="quarter"/>
          </p:nvPr>
        </p:nvSpPr>
        <p:spPr>
          <a:xfrm>
            <a:off x="685800" y="1873250"/>
            <a:ext cx="7772400" cy="1555750"/>
          </a:xfrm>
        </p:spPr>
        <p:txBody>
          <a:bodyPr/>
          <a:lstStyle>
            <a:lvl1pPr>
              <a:defRPr sz="1600"/>
            </a:lvl1pPr>
          </a:lstStyle>
          <a:p>
            <a:r>
              <a:rPr lang="en-US"/>
              <a:t>Click to edit Master title style</a:t>
            </a:r>
          </a:p>
        </p:txBody>
      </p:sp>
      <p:sp>
        <p:nvSpPr>
          <p:cNvPr id="5131"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457200" y="277813"/>
            <a:ext cx="8229600" cy="1139825"/>
          </a:xfrm>
        </p:spPr>
        <p:txBody>
          <a:bodyPr/>
          <a:lstStyle/>
          <a:p>
            <a:r>
              <a:rPr lang="en-US" smtClean="0"/>
              <a:t>Click to edit Master title style</a:t>
            </a:r>
            <a:endParaRPr lang="en-US"/>
          </a:p>
        </p:txBody>
      </p:sp>
      <p:sp>
        <p:nvSpPr>
          <p:cNvPr id="3" name="Content Placeholder 2"/>
          <p:cNvSpPr>
            <a:spLocks noGrp="1"/>
          </p:cNvSpPr>
          <p:nvPr>
            <p:ph sz="quarter" idx="1"/>
          </p:nvPr>
        </p:nvSpPr>
        <p:spPr>
          <a:xfrm>
            <a:off x="457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57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7813"/>
            <a:ext cx="8229600" cy="1139825"/>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307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648200" y="1600200"/>
            <a:ext cx="4038600" cy="21891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648200" y="3941763"/>
            <a:ext cx="4038600" cy="21891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6"/>
          <p:cNvSpPr>
            <a:spLocks noGrp="1" noChangeArrowheads="1"/>
          </p:cNvSpPr>
          <p:nvPr>
            <p:ph type="sldNum" sz="quarter" idx="10"/>
          </p:nvPr>
        </p:nvSpPr>
        <p:spPr>
          <a:xfrm>
            <a:off x="5570538" y="6400800"/>
            <a:ext cx="2133600" cy="457200"/>
          </a:xfrm>
          <a:prstGeom prst="rect">
            <a:avLst/>
          </a:prstGeom>
        </p:spPr>
        <p:txBody>
          <a:bodyPr vert="horz" wrap="square" lIns="91440" tIns="45720" rIns="91440" bIns="45720" numCol="1" anchor="t" anchorCtr="0" compatLnSpc="1">
            <a:prstTxWarp prst="textNoShape">
              <a:avLst/>
            </a:prstTxWarp>
          </a:bodyPr>
          <a:lstStyle>
            <a:lvl1pPr algn="ctr" eaLnBrk="0" hangingPunct="0">
              <a:defRPr>
                <a:latin typeface="Arial" pitchFamily="34" charset="0"/>
                <a:ea typeface="ＭＳ Ｐゴシック" pitchFamily="-106" charset="-128"/>
                <a:cs typeface="+mn-cs"/>
              </a:defRPr>
            </a:lvl1pPr>
          </a:lstStyle>
          <a:p>
            <a:pPr>
              <a:defRPr/>
            </a:pPr>
            <a:endParaRPr lang="en-US"/>
          </a:p>
          <a:p>
            <a:pPr>
              <a:defRPr/>
            </a:pPr>
            <a:r>
              <a:rPr lang="en-US"/>
              <a:t>ASK 2/08</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6" name="Rectangle 10"/>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en-US" smtClean="0"/>
              <a:t>Click to edit Master title style</a:t>
            </a:r>
          </a:p>
        </p:txBody>
      </p:sp>
      <p:sp>
        <p:nvSpPr>
          <p:cNvPr id="4107" name="Rectangle 11"/>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 id="2147483676" r:id="rId14"/>
  </p:sldLayoutIdLst>
  <p:timing>
    <p:tnLst>
      <p:par>
        <p:cTn id="1" dur="indefinite" restart="never" nodeType="tmRoot"/>
      </p:par>
    </p:tnLst>
  </p:timing>
  <p:txStyles>
    <p:titleStyle>
      <a:lvl1pPr algn="ctr" rtl="0" eaLnBrk="0" fontAlgn="base" hangingPunct="0">
        <a:spcBef>
          <a:spcPct val="0"/>
        </a:spcBef>
        <a:spcAft>
          <a:spcPct val="0"/>
        </a:spcAft>
        <a:defRPr sz="2800">
          <a:solidFill>
            <a:srgbClr val="FFCC00"/>
          </a:solidFill>
          <a:effectLst>
            <a:outerShdw blurRad="38100" dist="38100" dir="2700000" algn="tl">
              <a:srgbClr val="FFFFFF"/>
            </a:outerShdw>
          </a:effectLst>
          <a:latin typeface="+mj-lt"/>
          <a:ea typeface="ＭＳ Ｐゴシック" pitchFamily="-106" charset="-128"/>
          <a:cs typeface="ＭＳ Ｐゴシック"/>
        </a:defRPr>
      </a:lvl1pPr>
      <a:lvl2pPr algn="ctr" rtl="0" eaLnBrk="0" fontAlgn="base" hangingPunct="0">
        <a:spcBef>
          <a:spcPct val="0"/>
        </a:spcBef>
        <a:spcAft>
          <a:spcPct val="0"/>
        </a:spcAft>
        <a:defRPr sz="2800">
          <a:solidFill>
            <a:srgbClr val="FFCC00"/>
          </a:solidFill>
          <a:effectLst>
            <a:outerShdw blurRad="38100" dist="38100" dir="2700000" algn="tl">
              <a:srgbClr val="FFFFFF"/>
            </a:outerShdw>
          </a:effectLst>
          <a:latin typeface="Arial" charset="0"/>
          <a:ea typeface="ＭＳ Ｐゴシック" pitchFamily="-106" charset="-128"/>
          <a:cs typeface="ＭＳ Ｐゴシック"/>
        </a:defRPr>
      </a:lvl2pPr>
      <a:lvl3pPr algn="ctr" rtl="0" eaLnBrk="0" fontAlgn="base" hangingPunct="0">
        <a:spcBef>
          <a:spcPct val="0"/>
        </a:spcBef>
        <a:spcAft>
          <a:spcPct val="0"/>
        </a:spcAft>
        <a:defRPr sz="2800">
          <a:solidFill>
            <a:srgbClr val="FFCC00"/>
          </a:solidFill>
          <a:effectLst>
            <a:outerShdw blurRad="38100" dist="38100" dir="2700000" algn="tl">
              <a:srgbClr val="FFFFFF"/>
            </a:outerShdw>
          </a:effectLst>
          <a:latin typeface="Arial" charset="0"/>
          <a:ea typeface="ＭＳ Ｐゴシック" pitchFamily="-106" charset="-128"/>
          <a:cs typeface="ＭＳ Ｐゴシック"/>
        </a:defRPr>
      </a:lvl3pPr>
      <a:lvl4pPr algn="ctr" rtl="0" eaLnBrk="0" fontAlgn="base" hangingPunct="0">
        <a:spcBef>
          <a:spcPct val="0"/>
        </a:spcBef>
        <a:spcAft>
          <a:spcPct val="0"/>
        </a:spcAft>
        <a:defRPr sz="2800">
          <a:solidFill>
            <a:srgbClr val="FFCC00"/>
          </a:solidFill>
          <a:effectLst>
            <a:outerShdw blurRad="38100" dist="38100" dir="2700000" algn="tl">
              <a:srgbClr val="FFFFFF"/>
            </a:outerShdw>
          </a:effectLst>
          <a:latin typeface="Arial" charset="0"/>
          <a:ea typeface="ＭＳ Ｐゴシック" pitchFamily="-106" charset="-128"/>
          <a:cs typeface="ＭＳ Ｐゴシック"/>
        </a:defRPr>
      </a:lvl4pPr>
      <a:lvl5pPr algn="ctr" rtl="0" eaLnBrk="0" fontAlgn="base" hangingPunct="0">
        <a:spcBef>
          <a:spcPct val="0"/>
        </a:spcBef>
        <a:spcAft>
          <a:spcPct val="0"/>
        </a:spcAft>
        <a:defRPr sz="2800">
          <a:solidFill>
            <a:srgbClr val="FFCC00"/>
          </a:solidFill>
          <a:effectLst>
            <a:outerShdw blurRad="38100" dist="38100" dir="2700000" algn="tl">
              <a:srgbClr val="FFFFFF"/>
            </a:outerShdw>
          </a:effectLst>
          <a:latin typeface="Arial" charset="0"/>
          <a:ea typeface="ＭＳ Ｐゴシック" pitchFamily="-106" charset="-128"/>
          <a:cs typeface="ＭＳ Ｐゴシック"/>
        </a:defRPr>
      </a:lvl5pPr>
      <a:lvl6pPr marL="457200" algn="ctr" rtl="0" fontAlgn="base">
        <a:spcBef>
          <a:spcPct val="0"/>
        </a:spcBef>
        <a:spcAft>
          <a:spcPct val="0"/>
        </a:spcAft>
        <a:defRPr sz="2800">
          <a:solidFill>
            <a:srgbClr val="FFCC00"/>
          </a:solidFill>
          <a:effectLst>
            <a:outerShdw blurRad="38100" dist="38100" dir="2700000" algn="tl">
              <a:srgbClr val="FFFFFF"/>
            </a:outerShdw>
          </a:effectLst>
          <a:latin typeface="Arial" charset="0"/>
        </a:defRPr>
      </a:lvl6pPr>
      <a:lvl7pPr marL="914400" algn="ctr" rtl="0" fontAlgn="base">
        <a:spcBef>
          <a:spcPct val="0"/>
        </a:spcBef>
        <a:spcAft>
          <a:spcPct val="0"/>
        </a:spcAft>
        <a:defRPr sz="2800">
          <a:solidFill>
            <a:srgbClr val="FFCC00"/>
          </a:solidFill>
          <a:effectLst>
            <a:outerShdw blurRad="38100" dist="38100" dir="2700000" algn="tl">
              <a:srgbClr val="FFFFFF"/>
            </a:outerShdw>
          </a:effectLst>
          <a:latin typeface="Arial" charset="0"/>
        </a:defRPr>
      </a:lvl7pPr>
      <a:lvl8pPr marL="1371600" algn="ctr" rtl="0" fontAlgn="base">
        <a:spcBef>
          <a:spcPct val="0"/>
        </a:spcBef>
        <a:spcAft>
          <a:spcPct val="0"/>
        </a:spcAft>
        <a:defRPr sz="2800">
          <a:solidFill>
            <a:srgbClr val="FFCC00"/>
          </a:solidFill>
          <a:effectLst>
            <a:outerShdw blurRad="38100" dist="38100" dir="2700000" algn="tl">
              <a:srgbClr val="FFFFFF"/>
            </a:outerShdw>
          </a:effectLst>
          <a:latin typeface="Arial" charset="0"/>
        </a:defRPr>
      </a:lvl8pPr>
      <a:lvl9pPr marL="1828800" algn="ctr" rtl="0" fontAlgn="base">
        <a:spcBef>
          <a:spcPct val="0"/>
        </a:spcBef>
        <a:spcAft>
          <a:spcPct val="0"/>
        </a:spcAft>
        <a:defRPr sz="2800">
          <a:solidFill>
            <a:srgbClr val="FFCC00"/>
          </a:solidFill>
          <a:effectLst>
            <a:outerShdw blurRad="38100" dist="38100" dir="2700000" algn="tl">
              <a:srgbClr val="FFFFFF"/>
            </a:outerShdw>
          </a:effectLst>
          <a:latin typeface="Arial" charset="0"/>
        </a:defRPr>
      </a:lvl9pPr>
    </p:titleStyle>
    <p:bodyStyle>
      <a:lvl1pPr marL="342900" indent="-342900" algn="l" rtl="0" eaLnBrk="0" fontAlgn="base" hangingPunct="0">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ＭＳ Ｐゴシック" pitchFamily="-106" charset="-128"/>
          <a:cs typeface="ＭＳ Ｐゴシック"/>
        </a:defRPr>
      </a:lvl1pPr>
      <a:lvl2pPr marL="742950" indent="-285750" algn="l" rtl="0" eaLnBrk="0" fontAlgn="base" hangingPunct="0">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ea typeface="ＭＳ Ｐゴシック" pitchFamily="-106" charset="-128"/>
          <a:cs typeface="ＭＳ Ｐゴシック"/>
        </a:defRPr>
      </a:lvl2pPr>
      <a:lvl3pPr marL="1143000" indent="-228600" algn="l" rtl="0" eaLnBrk="0" fontAlgn="base" hangingPunct="0">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ea typeface="ＭＳ Ｐゴシック" pitchFamily="-106" charset="-128"/>
          <a:cs typeface="ＭＳ Ｐゴシック"/>
        </a:defRPr>
      </a:lvl3pPr>
      <a:lvl4pPr marL="1600200" indent="-228600" algn="l" rtl="0" eaLnBrk="0" fontAlgn="base" hangingPunct="0">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ea typeface="ＭＳ Ｐゴシック" pitchFamily="-106" charset="-128"/>
          <a:cs typeface="ＭＳ Ｐゴシック"/>
        </a:defRPr>
      </a:lvl4pPr>
      <a:lvl5pPr marL="2057400" indent="-228600" algn="l" rtl="0" eaLnBrk="0" fontAlgn="base" hangingPunct="0">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ea typeface="ＭＳ Ｐゴシック" pitchFamily="-106" charset="-128"/>
          <a:cs typeface="ＭＳ Ｐゴシック"/>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xml"/><Relationship Id="rId5" Type="http://schemas.openxmlformats.org/officeDocument/2006/relationships/image" Target="../media/image26.emf"/><Relationship Id="rId4" Type="http://schemas.openxmlformats.org/officeDocument/2006/relationships/image" Target="../media/image25.emf"/></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vmlDrawing" Target="../drawings/vmlDrawing3.vml"/><Relationship Id="rId4" Type="http://schemas.openxmlformats.org/officeDocument/2006/relationships/oleObject" Target="../embeddings/Microsoft_Office_Excel_97-2003_Worksheet1.xls"/></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4.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22.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21.xml"/><Relationship Id="rId1" Type="http://schemas.openxmlformats.org/officeDocument/2006/relationships/slideLayout" Target="../slideLayouts/slideLayout13.xml"/><Relationship Id="rId6" Type="http://schemas.openxmlformats.org/officeDocument/2006/relationships/image" Target="../media/image45.wmf"/><Relationship Id="rId5" Type="http://schemas.openxmlformats.org/officeDocument/2006/relationships/image" Target="../media/image44.wmf"/><Relationship Id="rId4" Type="http://schemas.openxmlformats.org/officeDocument/2006/relationships/image" Target="../media/image43.wmf"/></Relationships>
</file>

<file path=ppt/slides/_rels/slide23.xml.rels><?xml version="1.0" encoding="UTF-8" standalone="yes"?>
<Relationships xmlns="http://schemas.openxmlformats.org/package/2006/relationships"><Relationship Id="rId3" Type="http://schemas.openxmlformats.org/officeDocument/2006/relationships/image" Target="../media/image42.wmf"/><Relationship Id="rId2" Type="http://schemas.openxmlformats.org/officeDocument/2006/relationships/notesSlide" Target="../notesSlides/notesSlide22.xml"/><Relationship Id="rId1" Type="http://schemas.openxmlformats.org/officeDocument/2006/relationships/slideLayout" Target="../slideLayouts/slideLayout13.xml"/><Relationship Id="rId6" Type="http://schemas.openxmlformats.org/officeDocument/2006/relationships/image" Target="../media/image47.wmf"/><Relationship Id="rId5" Type="http://schemas.openxmlformats.org/officeDocument/2006/relationships/image" Target="../media/image46.wmf"/><Relationship Id="rId4" Type="http://schemas.openxmlformats.org/officeDocument/2006/relationships/image" Target="../media/image43.wmf"/></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4.xml"/><Relationship Id="rId1" Type="http://schemas.openxmlformats.org/officeDocument/2006/relationships/vmlDrawing" Target="../drawings/vmlDrawing5.vml"/><Relationship Id="rId5" Type="http://schemas.openxmlformats.org/officeDocument/2006/relationships/oleObject" Target="../embeddings/oleObject5.bin"/><Relationship Id="rId4" Type="http://schemas.openxmlformats.org/officeDocument/2006/relationships/oleObject" Target="../embeddings/Microsoft_Office_Excel_97-2003_Worksheet2.xls"/></Relationships>
</file>

<file path=ppt/slides/_rels/slide26.xml.rels><?xml version="1.0" encoding="UTF-8" standalone="yes"?>
<Relationships xmlns="http://schemas.openxmlformats.org/package/2006/relationships"><Relationship Id="rId8" Type="http://schemas.openxmlformats.org/officeDocument/2006/relationships/oleObject" Target="../embeddings/oleObject9.bin"/><Relationship Id="rId3" Type="http://schemas.openxmlformats.org/officeDocument/2006/relationships/slideLayout" Target="../slideLayouts/slideLayout7.xml"/><Relationship Id="rId7" Type="http://schemas.openxmlformats.org/officeDocument/2006/relationships/oleObject" Target="../embeddings/oleObject8.bin"/><Relationship Id="rId2" Type="http://schemas.openxmlformats.org/officeDocument/2006/relationships/tags" Target="../tags/tag4.xml"/><Relationship Id="rId1" Type="http://schemas.openxmlformats.org/officeDocument/2006/relationships/vmlDrawing" Target="../drawings/vmlDrawing6.vml"/><Relationship Id="rId6" Type="http://schemas.openxmlformats.org/officeDocument/2006/relationships/oleObject" Target="../embeddings/oleObject7.bin"/><Relationship Id="rId5" Type="http://schemas.openxmlformats.org/officeDocument/2006/relationships/oleObject" Target="../embeddings/oleObject6.bin"/><Relationship Id="rId4"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5.xml"/><Relationship Id="rId1" Type="http://schemas.openxmlformats.org/officeDocument/2006/relationships/vmlDrawing" Target="../drawings/vmlDrawing7.vml"/><Relationship Id="rId6" Type="http://schemas.openxmlformats.org/officeDocument/2006/relationships/oleObject" Target="../embeddings/oleObject10.bin"/><Relationship Id="rId5" Type="http://schemas.openxmlformats.org/officeDocument/2006/relationships/image" Target="../media/image53.jpeg"/><Relationship Id="rId4"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55.jpeg"/></Relationships>
</file>

<file path=ppt/slides/_rels/slide2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58.emf"/><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69.png"/><Relationship Id="rId3" Type="http://schemas.openxmlformats.org/officeDocument/2006/relationships/image" Target="../media/image59.png"/><Relationship Id="rId7" Type="http://schemas.openxmlformats.org/officeDocument/2006/relationships/image" Target="../media/image63.png"/><Relationship Id="rId12" Type="http://schemas.openxmlformats.org/officeDocument/2006/relationships/image" Target="../media/image68.png"/><Relationship Id="rId2" Type="http://schemas.openxmlformats.org/officeDocument/2006/relationships/notesSlide" Target="../notesSlides/notesSlide30.xml"/><Relationship Id="rId1" Type="http://schemas.openxmlformats.org/officeDocument/2006/relationships/slideLayout" Target="../slideLayouts/slideLayout7.xml"/><Relationship Id="rId6" Type="http://schemas.openxmlformats.org/officeDocument/2006/relationships/image" Target="../media/image62.png"/><Relationship Id="rId11" Type="http://schemas.openxmlformats.org/officeDocument/2006/relationships/image" Target="../media/image67.png"/><Relationship Id="rId5" Type="http://schemas.openxmlformats.org/officeDocument/2006/relationships/image" Target="../media/image61.png"/><Relationship Id="rId10" Type="http://schemas.openxmlformats.org/officeDocument/2006/relationships/image" Target="../media/image66.png"/><Relationship Id="rId4" Type="http://schemas.openxmlformats.org/officeDocument/2006/relationships/image" Target="../media/image60.png"/><Relationship Id="rId9" Type="http://schemas.openxmlformats.org/officeDocument/2006/relationships/image" Target="../media/image65.pn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4.xml"/><Relationship Id="rId1" Type="http://schemas.openxmlformats.org/officeDocument/2006/relationships/vmlDrawing" Target="../drawings/vmlDrawing8.vml"/><Relationship Id="rId4" Type="http://schemas.openxmlformats.org/officeDocument/2006/relationships/oleObject" Target="../embeddings/oleObject11.bin"/></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15.jpeg"/><Relationship Id="rId7" Type="http://schemas.openxmlformats.org/officeDocument/2006/relationships/image" Target="../media/image19.png"/><Relationship Id="rId2" Type="http://schemas.openxmlformats.org/officeDocument/2006/relationships/slideLayout" Target="../slideLayouts/slideLayout6.xml"/><Relationship Id="rId1" Type="http://schemas.openxmlformats.org/officeDocument/2006/relationships/video" Target="file:///C:\Projects\2008GrandRoundsSpine\br2.avi" TargetMode="Externa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2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31775" y="-641930"/>
            <a:ext cx="8912225" cy="6924973"/>
          </a:xfrm>
        </p:spPr>
        <p:txBody>
          <a:bodyPr>
            <a:spAutoFit/>
          </a:bodyPr>
          <a:lstStyle/>
          <a:p>
            <a:pPr eaLnBrk="1" hangingPunct="1">
              <a:defRPr/>
            </a:pPr>
            <a:r>
              <a:rPr lang="en-US" sz="2800" dirty="0" smtClean="0">
                <a:ea typeface="ＭＳ Ｐゴシック"/>
              </a:rPr>
              <a:t/>
            </a:r>
            <a:br>
              <a:rPr lang="en-US" sz="2800" dirty="0" smtClean="0">
                <a:ea typeface="ＭＳ Ｐゴシック"/>
              </a:rPr>
            </a:br>
            <a:r>
              <a:rPr lang="en-US" sz="2800" dirty="0" smtClean="0">
                <a:ea typeface="ＭＳ Ｐゴシック"/>
              </a:rPr>
              <a:t/>
            </a:r>
            <a:br>
              <a:rPr lang="en-US" sz="2800" dirty="0" smtClean="0">
                <a:ea typeface="ＭＳ Ｐゴシック"/>
              </a:rPr>
            </a:br>
            <a:r>
              <a:rPr lang="en-US" sz="2800" u="sng" dirty="0" smtClean="0">
                <a:ea typeface="ＭＳ Ｐゴシック"/>
              </a:rPr>
              <a:t>International Conference on Physics</a:t>
            </a:r>
            <a:br>
              <a:rPr lang="en-US" sz="2800" u="sng" dirty="0" smtClean="0">
                <a:ea typeface="ＭＳ Ｐゴシック"/>
              </a:rPr>
            </a:br>
            <a:r>
              <a:rPr lang="en-US" sz="2800" u="sng" dirty="0" smtClean="0">
                <a:ea typeface="ＭＳ Ｐゴシック"/>
              </a:rPr>
              <a:t>Sofia, April, 10-12,2011</a:t>
            </a:r>
            <a:r>
              <a:rPr lang="en-US" sz="2800" dirty="0" smtClean="0">
                <a:ea typeface="ＭＳ Ｐゴシック"/>
              </a:rPr>
              <a:t/>
            </a:r>
            <a:br>
              <a:rPr lang="en-US" sz="2800" dirty="0" smtClean="0">
                <a:ea typeface="ＭＳ Ｐゴシック"/>
              </a:rPr>
            </a:br>
            <a:r>
              <a:rPr lang="en-US" sz="2800" dirty="0" smtClean="0">
                <a:ea typeface="ＭＳ Ｐゴシック"/>
              </a:rPr>
              <a:t/>
            </a:r>
            <a:br>
              <a:rPr lang="en-US" sz="2800" dirty="0" smtClean="0">
                <a:ea typeface="ＭＳ Ｐゴシック"/>
              </a:rPr>
            </a:br>
            <a:r>
              <a:rPr lang="en-US" sz="2800" dirty="0" smtClean="0">
                <a:ea typeface="ＭＳ Ｐゴシック"/>
              </a:rPr>
              <a:t/>
            </a:r>
            <a:br>
              <a:rPr lang="en-US" sz="2800" dirty="0" smtClean="0">
                <a:ea typeface="ＭＳ Ｐゴシック"/>
              </a:rPr>
            </a:br>
            <a:r>
              <a:rPr lang="en-US" sz="3200" dirty="0" smtClean="0">
                <a:ea typeface="ＭＳ Ｐゴシック"/>
              </a:rPr>
              <a:t>In Memoriam</a:t>
            </a:r>
            <a:br>
              <a:rPr lang="en-US" sz="3200" dirty="0" smtClean="0">
                <a:ea typeface="ＭＳ Ｐゴシック"/>
              </a:rPr>
            </a:br>
            <a:r>
              <a:rPr lang="bg-BG" sz="3200" dirty="0" smtClean="0">
                <a:ea typeface="ＭＳ Ｐゴシック"/>
              </a:rPr>
              <a:t> </a:t>
            </a:r>
            <a:r>
              <a:rPr lang="en-US" sz="3200" dirty="0" smtClean="0">
                <a:ea typeface="ＭＳ Ｐゴシック"/>
              </a:rPr>
              <a:t>Acad. Prof. </a:t>
            </a:r>
            <a:r>
              <a:rPr lang="en-US" sz="3200" dirty="0" err="1" smtClean="0">
                <a:ea typeface="ＭＳ Ｐゴシック"/>
              </a:rPr>
              <a:t>Matey</a:t>
            </a:r>
            <a:r>
              <a:rPr lang="en-US" sz="3200" dirty="0" smtClean="0">
                <a:ea typeface="ＭＳ Ｐゴシック"/>
              </a:rPr>
              <a:t> </a:t>
            </a:r>
            <a:r>
              <a:rPr lang="en-US" sz="3200" dirty="0" err="1" smtClean="0">
                <a:ea typeface="ＭＳ Ｐゴシック"/>
              </a:rPr>
              <a:t>Mateev</a:t>
            </a:r>
            <a:r>
              <a:rPr lang="en-US" sz="2800" dirty="0" smtClean="0">
                <a:ea typeface="ＭＳ Ｐゴシック"/>
              </a:rPr>
              <a:t/>
            </a:r>
            <a:br>
              <a:rPr lang="en-US" sz="2800" dirty="0" smtClean="0">
                <a:ea typeface="ＭＳ Ｐゴシック"/>
              </a:rPr>
            </a:br>
            <a:r>
              <a:rPr lang="en-US" sz="2800" dirty="0" smtClean="0">
                <a:ea typeface="ＭＳ Ｐゴシック"/>
              </a:rPr>
              <a:t/>
            </a:r>
            <a:br>
              <a:rPr lang="en-US" sz="2800" dirty="0" smtClean="0">
                <a:ea typeface="ＭＳ Ｐゴシック"/>
              </a:rPr>
            </a:br>
            <a:r>
              <a:rPr lang="bg-BG" sz="2800" dirty="0" smtClean="0">
                <a:ea typeface="ＭＳ Ｐゴシック"/>
              </a:rPr>
              <a:t/>
            </a:r>
            <a:br>
              <a:rPr lang="bg-BG" sz="2800" dirty="0" smtClean="0">
                <a:ea typeface="ＭＳ Ｐゴシック"/>
              </a:rPr>
            </a:br>
            <a:r>
              <a:rPr lang="en-US" sz="2800" dirty="0" smtClean="0">
                <a:solidFill>
                  <a:schemeClr val="tx1"/>
                </a:solidFill>
                <a:ea typeface="ＭＳ Ｐゴシック"/>
              </a:rPr>
              <a:t>Target Definition and  Target Tracking  in Radiation Therapy  – Resolved and Unresolved Problems</a:t>
            </a:r>
            <a:br>
              <a:rPr lang="en-US" sz="2800" dirty="0" smtClean="0">
                <a:solidFill>
                  <a:schemeClr val="tx1"/>
                </a:solidFill>
                <a:ea typeface="ＭＳ Ｐゴシック"/>
              </a:rPr>
            </a:br>
            <a:r>
              <a:rPr lang="en-US" sz="2800" dirty="0" smtClean="0">
                <a:ea typeface="ＭＳ Ｐゴシック"/>
              </a:rPr>
              <a:t> </a:t>
            </a:r>
            <a:br>
              <a:rPr lang="en-US" sz="2800" dirty="0" smtClean="0">
                <a:ea typeface="ＭＳ Ｐゴシック"/>
              </a:rPr>
            </a:br>
            <a:r>
              <a:rPr lang="en-US" sz="2800" dirty="0" smtClean="0">
                <a:ea typeface="ＭＳ Ｐゴシック"/>
              </a:rPr>
              <a:t/>
            </a:r>
            <a:br>
              <a:rPr lang="en-US" sz="2800" dirty="0" smtClean="0">
                <a:ea typeface="ＭＳ Ｐゴシック"/>
              </a:rPr>
            </a:br>
            <a:r>
              <a:rPr lang="en-US" sz="2800" b="1" dirty="0" smtClean="0">
                <a:ea typeface="ＭＳ Ｐゴシック"/>
              </a:rPr>
              <a:t/>
            </a:r>
            <a:br>
              <a:rPr lang="en-US" sz="2800" b="1" dirty="0" smtClean="0">
                <a:ea typeface="ＭＳ Ｐゴシック"/>
              </a:rPr>
            </a:br>
            <a:endParaRPr lang="en-US" dirty="0" smtClean="0">
              <a:ea typeface="ＭＳ Ｐゴシック"/>
            </a:endParaRPr>
          </a:p>
        </p:txBody>
      </p:sp>
      <p:grpSp>
        <p:nvGrpSpPr>
          <p:cNvPr id="18434" name="Group 5"/>
          <p:cNvGrpSpPr>
            <a:grpSpLocks/>
          </p:cNvGrpSpPr>
          <p:nvPr/>
        </p:nvGrpSpPr>
        <p:grpSpPr bwMode="auto">
          <a:xfrm>
            <a:off x="231775" y="5317513"/>
            <a:ext cx="8912225" cy="1567937"/>
            <a:chOff x="231775" y="4433437"/>
            <a:chExt cx="8912225" cy="1309598"/>
          </a:xfrm>
        </p:grpSpPr>
        <p:sp>
          <p:nvSpPr>
            <p:cNvPr id="18436" name="Rectangle 4"/>
            <p:cNvSpPr>
              <a:spLocks noChangeArrowheads="1"/>
            </p:cNvSpPr>
            <p:nvPr/>
          </p:nvSpPr>
          <p:spPr bwMode="auto">
            <a:xfrm>
              <a:off x="231775" y="4740476"/>
              <a:ext cx="8912225" cy="1002559"/>
            </a:xfrm>
            <a:prstGeom prst="rect">
              <a:avLst/>
            </a:prstGeom>
            <a:noFill/>
            <a:ln w="9525">
              <a:noFill/>
              <a:miter lim="800000"/>
              <a:headEnd/>
              <a:tailEnd/>
            </a:ln>
          </p:spPr>
          <p:txBody>
            <a:bodyPr anchor="ctr">
              <a:spAutoFit/>
            </a:bodyPr>
            <a:lstStyle/>
            <a:p>
              <a:pPr algn="ctr"/>
              <a:r>
                <a:rPr lang="en-US" sz="2400" smtClean="0">
                  <a:cs typeface="ＭＳ Ｐゴシック"/>
                </a:rPr>
                <a:t>Department of Medical Physics</a:t>
              </a:r>
            </a:p>
            <a:p>
              <a:pPr algn="ctr"/>
              <a:r>
                <a:rPr lang="en-US" sz="2400" smtClean="0">
                  <a:cs typeface="ＭＳ Ｐゴシック"/>
                </a:rPr>
                <a:t>Memorial Sloan-Kettering Cancer Center </a:t>
              </a:r>
            </a:p>
            <a:p>
              <a:pPr algn="ctr"/>
              <a:r>
                <a:rPr lang="en-US" sz="2400" smtClean="0">
                  <a:cs typeface="ＭＳ Ｐゴシック"/>
                </a:rPr>
                <a:t>New York</a:t>
              </a:r>
              <a:endParaRPr lang="en-US" sz="2400" dirty="0">
                <a:cs typeface="ＭＳ Ｐゴシック"/>
              </a:endParaRPr>
            </a:p>
          </p:txBody>
        </p:sp>
        <p:sp>
          <p:nvSpPr>
            <p:cNvPr id="2058" name="Text Box 10"/>
            <p:cNvSpPr txBox="1">
              <a:spLocks noChangeArrowheads="1"/>
            </p:cNvSpPr>
            <p:nvPr/>
          </p:nvSpPr>
          <p:spPr bwMode="auto">
            <a:xfrm>
              <a:off x="3238500" y="4433437"/>
              <a:ext cx="3133807" cy="437012"/>
            </a:xfrm>
            <a:prstGeom prst="rect">
              <a:avLst/>
            </a:prstGeom>
            <a:noFill/>
            <a:ln w="9525">
              <a:noFill/>
              <a:miter lim="800000"/>
              <a:headEnd/>
              <a:tailEnd/>
            </a:ln>
            <a:effectLst/>
          </p:spPr>
          <p:txBody>
            <a:bodyPr wrap="none">
              <a:spAutoFit/>
            </a:bodyPr>
            <a:lstStyle/>
            <a:p>
              <a:pPr algn="ctr" eaLnBrk="0" hangingPunct="0"/>
              <a:r>
                <a:rPr lang="en-US" sz="2400" dirty="0" err="1" smtClean="0">
                  <a:effectLst>
                    <a:outerShdw blurRad="38100" dist="38100" dir="2700000" algn="tl">
                      <a:srgbClr val="010199"/>
                    </a:outerShdw>
                  </a:effectLst>
                  <a:cs typeface="ＭＳ Ｐゴシック"/>
                </a:rPr>
                <a:t>Assen</a:t>
              </a:r>
              <a:r>
                <a:rPr lang="en-US" sz="2400" dirty="0" smtClean="0">
                  <a:effectLst>
                    <a:outerShdw blurRad="38100" dist="38100" dir="2700000" algn="tl">
                      <a:srgbClr val="010199"/>
                    </a:outerShdw>
                  </a:effectLst>
                  <a:cs typeface="ＭＳ Ｐゴシック"/>
                </a:rPr>
                <a:t>  S Kirov, Ph.D</a:t>
              </a:r>
              <a:r>
                <a:rPr lang="en-US" dirty="0" smtClean="0">
                  <a:effectLst>
                    <a:outerShdw blurRad="38100" dist="38100" dir="2700000" algn="tl">
                      <a:srgbClr val="010199"/>
                    </a:outerShdw>
                  </a:effectLst>
                  <a:cs typeface="ＭＳ Ｐゴシック"/>
                </a:rPr>
                <a:t>.</a:t>
              </a:r>
              <a:endParaRPr lang="en-US" dirty="0">
                <a:effectLst>
                  <a:outerShdw blurRad="38100" dist="38100" dir="2700000" algn="tl">
                    <a:srgbClr val="010199"/>
                  </a:outerShdw>
                </a:effectLst>
                <a:cs typeface="ＭＳ Ｐゴシック"/>
              </a:endParaRPr>
            </a:p>
          </p:txBody>
        </p:sp>
      </p:grpSp>
    </p:spTree>
  </p:cSld>
  <p:clrMapOvr>
    <a:masterClrMapping/>
  </p:clrMapOvr>
  <p:transition advTm="42937"/>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3"/>
          <p:cNvSpPr txBox="1">
            <a:spLocks noChangeArrowheads="1"/>
          </p:cNvSpPr>
          <p:nvPr/>
        </p:nvSpPr>
        <p:spPr>
          <a:xfrm>
            <a:off x="457200" y="274638"/>
            <a:ext cx="8229600" cy="1032403"/>
          </a:xfrm>
          <a:prstGeom prst="rect">
            <a:avLst/>
          </a:prstGeom>
        </p:spPr>
        <p:txBody>
          <a:bodyPr vert="horz" lIns="91440" tIns="45720" rIns="91440" bIns="45720" rtlCol="0" anchor="ctr">
            <a:normAutofit/>
          </a:body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bg2">
                    <a:lumMod val="20000"/>
                    <a:lumOff val="80000"/>
                  </a:schemeClr>
                </a:solidFill>
                <a:effectLst/>
                <a:uLnTx/>
                <a:uFillTx/>
                <a:latin typeface="+mj-lt"/>
                <a:ea typeface="+mj-ea"/>
                <a:cs typeface="+mj-cs"/>
              </a:rPr>
              <a:t>The </a:t>
            </a:r>
            <a:r>
              <a:rPr kumimoji="0" lang="en-US" sz="2800" b="1" i="0" u="none" strike="noStrike" kern="1200" cap="none" spc="0" normalizeH="0" baseline="0" noProof="0" dirty="0" err="1" smtClean="0">
                <a:ln>
                  <a:noFill/>
                </a:ln>
                <a:solidFill>
                  <a:schemeClr val="bg2">
                    <a:lumMod val="20000"/>
                    <a:lumOff val="80000"/>
                  </a:schemeClr>
                </a:solidFill>
                <a:effectLst/>
                <a:uLnTx/>
                <a:uFillTx/>
                <a:latin typeface="+mj-lt"/>
                <a:ea typeface="+mj-ea"/>
                <a:cs typeface="+mj-cs"/>
              </a:rPr>
              <a:t>ViewRay</a:t>
            </a:r>
            <a:r>
              <a:rPr kumimoji="0" lang="en-US" sz="2800" b="1" i="0" u="none" strike="noStrike" kern="1200" cap="none" spc="0" normalizeH="0" baseline="0" noProof="0" dirty="0" smtClean="0">
                <a:ln>
                  <a:noFill/>
                </a:ln>
                <a:solidFill>
                  <a:schemeClr val="bg2">
                    <a:lumMod val="20000"/>
                    <a:lumOff val="80000"/>
                  </a:schemeClr>
                </a:solidFill>
                <a:effectLst/>
                <a:uLnTx/>
                <a:uFillTx/>
                <a:latin typeface="+mj-lt"/>
                <a:ea typeface="+mj-ea"/>
                <a:cs typeface="+mj-cs"/>
              </a:rPr>
              <a:t> System</a:t>
            </a:r>
            <a:endParaRPr kumimoji="0" lang="en-AU" sz="2800" b="0" i="0" u="none" strike="noStrike" kern="1200" cap="none" spc="0" normalizeH="0" baseline="0" noProof="0" dirty="0">
              <a:ln>
                <a:noFill/>
              </a:ln>
              <a:solidFill>
                <a:schemeClr val="bg2">
                  <a:lumMod val="20000"/>
                  <a:lumOff val="80000"/>
                </a:schemeClr>
              </a:solidFill>
              <a:effectLst/>
              <a:uLnTx/>
              <a:uFillTx/>
              <a:latin typeface="+mj-lt"/>
              <a:ea typeface="+mj-ea"/>
              <a:cs typeface="+mj-cs"/>
            </a:endParaRPr>
          </a:p>
        </p:txBody>
      </p:sp>
      <p:pic>
        <p:nvPicPr>
          <p:cNvPr id="9" name="Picture 8" descr="Viewray -UpdatedColorImage_10 07 2010.pdf"/>
          <p:cNvPicPr>
            <a:picLocks noChangeAspect="1"/>
          </p:cNvPicPr>
          <p:nvPr/>
        </p:nvPicPr>
        <p:blipFill>
          <a:blip r:embed="rId3" cstate="print"/>
          <a:stretch>
            <a:fillRect/>
          </a:stretch>
        </p:blipFill>
        <p:spPr>
          <a:xfrm>
            <a:off x="1388543" y="1201510"/>
            <a:ext cx="6451599" cy="4798377"/>
          </a:xfrm>
          <a:prstGeom prst="rect">
            <a:avLst/>
          </a:prstGeom>
        </p:spPr>
      </p:pic>
      <p:sp>
        <p:nvSpPr>
          <p:cNvPr id="6" name="Rectangle 5"/>
          <p:cNvSpPr/>
          <p:nvPr/>
        </p:nvSpPr>
        <p:spPr>
          <a:xfrm>
            <a:off x="-1" y="6221921"/>
            <a:ext cx="9144001" cy="586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600" dirty="0" smtClean="0"/>
              <a:t>Courtesy  J  Dempsey,  </a:t>
            </a:r>
            <a:r>
              <a:rPr lang="en-US" sz="1600" dirty="0" err="1" smtClean="0"/>
              <a:t>ViewRay</a:t>
            </a:r>
            <a:r>
              <a:rPr lang="en-US" sz="1600" dirty="0" smtClean="0"/>
              <a:t> Inc.</a:t>
            </a:r>
          </a:p>
          <a:p>
            <a:r>
              <a:rPr lang="en-US" sz="1400" kern="1200" dirty="0" smtClean="0">
                <a:solidFill>
                  <a:schemeClr val="lt1"/>
                </a:solidFill>
                <a:latin typeface="+mn-lt"/>
                <a:ea typeface="+mn-ea"/>
                <a:cs typeface="+mn-cs"/>
              </a:rPr>
              <a:t>	</a:t>
            </a:r>
            <a:r>
              <a:rPr lang="en-US" sz="1400" kern="1200" dirty="0" smtClean="0">
                <a:solidFill>
                  <a:schemeClr val="bg2">
                    <a:lumMod val="20000"/>
                    <a:lumOff val="80000"/>
                  </a:schemeClr>
                </a:solidFill>
                <a:latin typeface="+mn-lt"/>
                <a:ea typeface="+mn-ea"/>
                <a:cs typeface="+mn-cs"/>
              </a:rPr>
              <a:t>The </a:t>
            </a:r>
            <a:r>
              <a:rPr lang="en-US" sz="1400" kern="1200" dirty="0" err="1" smtClean="0">
                <a:solidFill>
                  <a:schemeClr val="bg2">
                    <a:lumMod val="20000"/>
                    <a:lumOff val="80000"/>
                  </a:schemeClr>
                </a:solidFill>
                <a:latin typeface="+mn-lt"/>
                <a:ea typeface="+mn-ea"/>
                <a:cs typeface="+mn-cs"/>
              </a:rPr>
              <a:t>ViewRay</a:t>
            </a:r>
            <a:r>
              <a:rPr lang="en-US" sz="1400" kern="1200" dirty="0" smtClean="0">
                <a:solidFill>
                  <a:schemeClr val="bg2">
                    <a:lumMod val="20000"/>
                    <a:lumOff val="80000"/>
                  </a:schemeClr>
                </a:solidFill>
                <a:latin typeface="+mn-lt"/>
                <a:ea typeface="+mn-ea"/>
                <a:cs typeface="+mn-cs"/>
              </a:rPr>
              <a:t> system has not been cleared by the U.S. Food and Drug Administration (FDA) for commercial distribution in the U.S.</a:t>
            </a:r>
          </a:p>
        </p:txBody>
      </p:sp>
      <p:sp>
        <p:nvSpPr>
          <p:cNvPr id="5" name="Rectangle 4"/>
          <p:cNvSpPr/>
          <p:nvPr/>
        </p:nvSpPr>
        <p:spPr>
          <a:xfrm>
            <a:off x="192550" y="-27450"/>
            <a:ext cx="5022529" cy="523220"/>
          </a:xfrm>
          <a:prstGeom prst="rect">
            <a:avLst/>
          </a:prstGeom>
        </p:spPr>
        <p:txBody>
          <a:bodyPr wrap="none">
            <a:spAutoFit/>
          </a:bodyPr>
          <a:lstStyle/>
          <a:p>
            <a:r>
              <a:rPr lang="en-US" dirty="0" smtClean="0"/>
              <a:t>Set-up and tracking using MRI</a:t>
            </a:r>
            <a:endParaRPr lang="en-US" dirty="0">
              <a:solidFill>
                <a:schemeClr val="tx1"/>
              </a:solidFill>
            </a:endParaRPr>
          </a:p>
        </p:txBody>
      </p:sp>
      <p:sp>
        <p:nvSpPr>
          <p:cNvPr id="7" name="TextBox 6"/>
          <p:cNvSpPr txBox="1"/>
          <p:nvPr/>
        </p:nvSpPr>
        <p:spPr>
          <a:xfrm>
            <a:off x="3152424" y="2852925"/>
            <a:ext cx="843501" cy="523220"/>
          </a:xfrm>
          <a:prstGeom prst="rect">
            <a:avLst/>
          </a:prstGeom>
          <a:noFill/>
        </p:spPr>
        <p:txBody>
          <a:bodyPr wrap="none" rtlCol="0">
            <a:spAutoFit/>
          </a:bodyPr>
          <a:lstStyle/>
          <a:p>
            <a:r>
              <a:rPr lang="en-US" dirty="0" smtClean="0"/>
              <a:t>MRI</a:t>
            </a:r>
            <a:endParaRPr lang="en-US" dirty="0"/>
          </a:p>
        </p:txBody>
      </p:sp>
      <p:sp>
        <p:nvSpPr>
          <p:cNvPr id="10" name="TextBox 9"/>
          <p:cNvSpPr txBox="1"/>
          <p:nvPr/>
        </p:nvSpPr>
        <p:spPr>
          <a:xfrm>
            <a:off x="4061575" y="1854395"/>
            <a:ext cx="2545890" cy="523220"/>
          </a:xfrm>
          <a:prstGeom prst="rect">
            <a:avLst/>
          </a:prstGeom>
          <a:noFill/>
        </p:spPr>
        <p:txBody>
          <a:bodyPr wrap="none" rtlCol="0">
            <a:spAutoFit/>
          </a:bodyPr>
          <a:lstStyle/>
          <a:p>
            <a:r>
              <a:rPr lang="en-US" dirty="0" smtClean="0"/>
              <a:t>3 Co-60 heads</a:t>
            </a:r>
            <a:endParaRPr lang="en-US" dirty="0"/>
          </a:p>
        </p:txBody>
      </p:sp>
    </p:spTree>
  </p:cSld>
  <p:clrMapOvr>
    <a:masterClrMapping/>
  </p:clrMapOvr>
  <p:transition>
    <p:fade thruBlk="1"/>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3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685800" y="0"/>
            <a:ext cx="7772400" cy="1143000"/>
          </a:xfrm>
        </p:spPr>
        <p:txBody>
          <a:bodyPr/>
          <a:lstStyle/>
          <a:p>
            <a:r>
              <a:rPr lang="en-US" dirty="0" smtClean="0"/>
              <a:t>Target Definition</a:t>
            </a:r>
            <a:br>
              <a:rPr lang="en-US" dirty="0" smtClean="0"/>
            </a:br>
            <a:r>
              <a:rPr lang="en-US" dirty="0" smtClean="0"/>
              <a:t>&amp; Organ at Risk Delineation</a:t>
            </a:r>
          </a:p>
        </p:txBody>
      </p:sp>
      <p:sp>
        <p:nvSpPr>
          <p:cNvPr id="3" name="Content Placeholder 2"/>
          <p:cNvSpPr>
            <a:spLocks noGrp="1"/>
          </p:cNvSpPr>
          <p:nvPr>
            <p:ph idx="1"/>
          </p:nvPr>
        </p:nvSpPr>
        <p:spPr>
          <a:xfrm>
            <a:off x="152400" y="1447800"/>
            <a:ext cx="3886200" cy="4660900"/>
          </a:xfrm>
        </p:spPr>
        <p:txBody>
          <a:bodyPr>
            <a:normAutofit fontScale="92500"/>
          </a:bodyPr>
          <a:lstStyle/>
          <a:p>
            <a:pPr>
              <a:defRPr/>
            </a:pPr>
            <a:r>
              <a:rPr lang="en-US" dirty="0" smtClean="0"/>
              <a:t>Large uncertainties based on CT alone:</a:t>
            </a:r>
          </a:p>
          <a:p>
            <a:pPr lvl="1">
              <a:defRPr/>
            </a:pPr>
            <a:r>
              <a:rPr lang="en-US" dirty="0" smtClean="0"/>
              <a:t>Intra- &amp; inter-observer variation, tumor/atelectasis, lymph nodes</a:t>
            </a:r>
          </a:p>
          <a:p>
            <a:pPr>
              <a:defRPr/>
            </a:pPr>
            <a:r>
              <a:rPr lang="en-US" dirty="0" smtClean="0"/>
              <a:t>Use of FDG-PET to reduce, from 1cm SD to 0.4cm </a:t>
            </a:r>
          </a:p>
          <a:p>
            <a:pPr>
              <a:defRPr/>
            </a:pPr>
            <a:endParaRPr lang="en-US" dirty="0"/>
          </a:p>
        </p:txBody>
      </p:sp>
      <p:sp>
        <p:nvSpPr>
          <p:cNvPr id="10246" name="TextBox 7"/>
          <p:cNvSpPr txBox="1">
            <a:spLocks noChangeArrowheads="1"/>
          </p:cNvSpPr>
          <p:nvPr/>
        </p:nvSpPr>
        <p:spPr bwMode="auto">
          <a:xfrm>
            <a:off x="4129087" y="6485340"/>
            <a:ext cx="3527119" cy="400110"/>
          </a:xfrm>
          <a:prstGeom prst="rect">
            <a:avLst/>
          </a:prstGeom>
          <a:noFill/>
          <a:ln w="9525">
            <a:noFill/>
            <a:miter lim="800000"/>
            <a:headEnd/>
            <a:tailEnd/>
          </a:ln>
        </p:spPr>
        <p:txBody>
          <a:bodyPr wrap="none">
            <a:spAutoFit/>
          </a:bodyPr>
          <a:lstStyle/>
          <a:p>
            <a:r>
              <a:rPr lang="en-US" sz="2000" dirty="0" err="1" smtClean="0"/>
              <a:t>Steenbakkers</a:t>
            </a:r>
            <a:r>
              <a:rPr lang="en-US" sz="2000" dirty="0" smtClean="0"/>
              <a:t>, IJROBP ,2006</a:t>
            </a:r>
            <a:endParaRPr lang="en-US" sz="2000" dirty="0"/>
          </a:p>
        </p:txBody>
      </p:sp>
      <p:grpSp>
        <p:nvGrpSpPr>
          <p:cNvPr id="2" name="Group 9"/>
          <p:cNvGrpSpPr>
            <a:grpSpLocks/>
          </p:cNvGrpSpPr>
          <p:nvPr/>
        </p:nvGrpSpPr>
        <p:grpSpPr bwMode="auto">
          <a:xfrm>
            <a:off x="4191000" y="1219200"/>
            <a:ext cx="2633663" cy="5084762"/>
            <a:chOff x="5307110" y="1226490"/>
            <a:chExt cx="2633663" cy="5084762"/>
          </a:xfrm>
        </p:grpSpPr>
        <p:pic>
          <p:nvPicPr>
            <p:cNvPr id="10251" name="Picture 3"/>
            <p:cNvPicPr>
              <a:picLocks noChangeAspect="1" noChangeArrowheads="1"/>
            </p:cNvPicPr>
            <p:nvPr/>
          </p:nvPicPr>
          <p:blipFill>
            <a:blip r:embed="rId3" cstate="print"/>
            <a:srcRect/>
            <a:stretch>
              <a:fillRect/>
            </a:stretch>
          </p:blipFill>
          <p:spPr bwMode="auto">
            <a:xfrm>
              <a:off x="5307110" y="1226490"/>
              <a:ext cx="2633663" cy="5084762"/>
            </a:xfrm>
            <a:prstGeom prst="rect">
              <a:avLst/>
            </a:prstGeom>
            <a:noFill/>
            <a:ln w="9525">
              <a:noFill/>
              <a:miter lim="800000"/>
              <a:headEnd/>
              <a:tailEnd/>
            </a:ln>
          </p:spPr>
        </p:pic>
        <p:sp>
          <p:nvSpPr>
            <p:cNvPr id="9" name="Rectangle 8"/>
            <p:cNvSpPr/>
            <p:nvPr/>
          </p:nvSpPr>
          <p:spPr bwMode="auto">
            <a:xfrm>
              <a:off x="7291485" y="2013890"/>
              <a:ext cx="400050" cy="195262"/>
            </a:xfrm>
            <a:prstGeom prst="rect">
              <a:avLst/>
            </a:prstGeom>
            <a:solidFill>
              <a:schemeClr val="bg2">
                <a:lumMod val="75000"/>
              </a:schemeClr>
            </a:solidFill>
            <a:ln w="9525" cap="flat" cmpd="sng" algn="ctr">
              <a:noFill/>
              <a:prstDash val="solid"/>
              <a:round/>
              <a:headEnd type="none" w="med" len="med"/>
              <a:tailEnd type="none" w="med" len="med"/>
            </a:ln>
            <a:effectLst/>
          </p:spPr>
          <p:txBody>
            <a:bodyPr/>
            <a:lstStyle/>
            <a:p>
              <a:pPr>
                <a:defRPr/>
              </a:pPr>
              <a:endParaRPr lang="en-US"/>
            </a:p>
          </p:txBody>
        </p:sp>
      </p:grpSp>
      <p:sp>
        <p:nvSpPr>
          <p:cNvPr id="10249" name="TextBox 11"/>
          <p:cNvSpPr txBox="1">
            <a:spLocks noChangeArrowheads="1"/>
          </p:cNvSpPr>
          <p:nvPr/>
        </p:nvSpPr>
        <p:spPr bwMode="auto">
          <a:xfrm>
            <a:off x="7086600" y="1905000"/>
            <a:ext cx="1100137" cy="368300"/>
          </a:xfrm>
          <a:prstGeom prst="rect">
            <a:avLst/>
          </a:prstGeom>
          <a:noFill/>
          <a:ln w="9525">
            <a:noFill/>
            <a:miter lim="800000"/>
            <a:headEnd/>
            <a:tailEnd/>
          </a:ln>
        </p:spPr>
        <p:txBody>
          <a:bodyPr wrap="none">
            <a:spAutoFit/>
          </a:bodyPr>
          <a:lstStyle/>
          <a:p>
            <a:r>
              <a:rPr lang="en-US" dirty="0"/>
              <a:t>CT alone</a:t>
            </a:r>
          </a:p>
        </p:txBody>
      </p:sp>
      <p:sp>
        <p:nvSpPr>
          <p:cNvPr id="10250" name="TextBox 12"/>
          <p:cNvSpPr txBox="1">
            <a:spLocks noChangeArrowheads="1"/>
          </p:cNvSpPr>
          <p:nvPr/>
        </p:nvSpPr>
        <p:spPr bwMode="auto">
          <a:xfrm>
            <a:off x="7010400" y="4419600"/>
            <a:ext cx="1757888" cy="523220"/>
          </a:xfrm>
          <a:prstGeom prst="rect">
            <a:avLst/>
          </a:prstGeom>
          <a:noFill/>
          <a:ln w="9525">
            <a:noFill/>
            <a:miter lim="800000"/>
            <a:headEnd/>
            <a:tailEnd/>
          </a:ln>
        </p:spPr>
        <p:txBody>
          <a:bodyPr wrap="none">
            <a:spAutoFit/>
          </a:bodyPr>
          <a:lstStyle/>
          <a:p>
            <a:r>
              <a:rPr lang="en-US" dirty="0" smtClean="0"/>
              <a:t>CT + PET</a:t>
            </a:r>
            <a:endParaRPr lang="en-US" dirty="0"/>
          </a:p>
        </p:txBody>
      </p:sp>
      <p:sp>
        <p:nvSpPr>
          <p:cNvPr id="11" name="Date Placeholder 3"/>
          <p:cNvSpPr txBox="1">
            <a:spLocks/>
          </p:cNvSpPr>
          <p:nvPr/>
        </p:nvSpPr>
        <p:spPr>
          <a:xfrm>
            <a:off x="0" y="6528850"/>
            <a:ext cx="2882180" cy="471815"/>
          </a:xfrm>
          <a:prstGeom prst="rect">
            <a:avLst/>
          </a:prstGeom>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smtClean="0">
                <a:ln>
                  <a:noFill/>
                </a:ln>
                <a:solidFill>
                  <a:prstClr val="white"/>
                </a:solidFill>
                <a:effectLst/>
                <a:uLnTx/>
                <a:uFillTx/>
                <a:latin typeface="Arial" pitchFamily="34" charset="0"/>
                <a:ea typeface="ＭＳ Ｐゴシック" pitchFamily="-106" charset="-128"/>
                <a:cs typeface="+mn-cs"/>
              </a:rPr>
              <a:t>Courtesy G. Mageras</a:t>
            </a:r>
            <a:endParaRPr kumimoji="0" lang="en-US" sz="1800" b="0" i="0" u="none" strike="noStrike" kern="1200" cap="none" spc="0" normalizeH="0" baseline="0" noProof="0" dirty="0">
              <a:ln>
                <a:noFill/>
              </a:ln>
              <a:solidFill>
                <a:prstClr val="white"/>
              </a:solidFill>
              <a:effectLst/>
              <a:uLnTx/>
              <a:uFillTx/>
              <a:latin typeface="Arial" pitchFamily="34" charset="0"/>
              <a:ea typeface="ＭＳ Ｐゴシック" pitchFamily="-106" charset="-128"/>
              <a:cs typeface="+mn-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17475"/>
            <a:ext cx="8496300" cy="911225"/>
          </a:xfrm>
        </p:spPr>
        <p:txBody>
          <a:bodyPr/>
          <a:lstStyle/>
          <a:p>
            <a:pPr>
              <a:defRPr/>
            </a:pPr>
            <a:r>
              <a:rPr lang="en-US" dirty="0" smtClean="0">
                <a:cs typeface="+mj-cs"/>
              </a:rPr>
              <a:t>PET Modification of the GTV and Desired Accuracy</a:t>
            </a:r>
          </a:p>
        </p:txBody>
      </p:sp>
      <p:pic>
        <p:nvPicPr>
          <p:cNvPr id="20482" name="Picture 4" descr="Fig1a"/>
          <p:cNvPicPr>
            <a:picLocks noChangeAspect="1" noChangeArrowheads="1"/>
          </p:cNvPicPr>
          <p:nvPr/>
        </p:nvPicPr>
        <p:blipFill>
          <a:blip r:embed="rId4" cstate="print"/>
          <a:srcRect/>
          <a:stretch>
            <a:fillRect/>
          </a:stretch>
        </p:blipFill>
        <p:spPr bwMode="auto">
          <a:xfrm>
            <a:off x="419100" y="1163638"/>
            <a:ext cx="3956050" cy="4186237"/>
          </a:xfrm>
          <a:prstGeom prst="rect">
            <a:avLst/>
          </a:prstGeom>
          <a:noFill/>
          <a:ln w="9525">
            <a:noFill/>
            <a:miter lim="800000"/>
            <a:headEnd/>
            <a:tailEnd/>
          </a:ln>
        </p:spPr>
      </p:pic>
      <p:pic>
        <p:nvPicPr>
          <p:cNvPr id="20483" name="Picture 5" descr="Fig1b"/>
          <p:cNvPicPr>
            <a:picLocks noChangeAspect="1" noChangeArrowheads="1"/>
          </p:cNvPicPr>
          <p:nvPr/>
        </p:nvPicPr>
        <p:blipFill>
          <a:blip r:embed="rId5" cstate="print"/>
          <a:srcRect/>
          <a:stretch>
            <a:fillRect/>
          </a:stretch>
        </p:blipFill>
        <p:spPr bwMode="auto">
          <a:xfrm>
            <a:off x="4572000" y="1163638"/>
            <a:ext cx="3967163" cy="4164012"/>
          </a:xfrm>
          <a:prstGeom prst="rect">
            <a:avLst/>
          </a:prstGeom>
          <a:noFill/>
          <a:ln w="9525">
            <a:noFill/>
            <a:miter lim="800000"/>
            <a:headEnd/>
            <a:tailEnd/>
          </a:ln>
        </p:spPr>
      </p:pic>
      <p:sp>
        <p:nvSpPr>
          <p:cNvPr id="20484" name="TextBox 5"/>
          <p:cNvSpPr txBox="1">
            <a:spLocks noChangeArrowheads="1"/>
          </p:cNvSpPr>
          <p:nvPr/>
        </p:nvSpPr>
        <p:spPr bwMode="auto">
          <a:xfrm>
            <a:off x="385763" y="5964238"/>
            <a:ext cx="8462962" cy="519112"/>
          </a:xfrm>
          <a:prstGeom prst="rect">
            <a:avLst/>
          </a:prstGeom>
          <a:noFill/>
          <a:ln w="9525">
            <a:noFill/>
            <a:miter lim="800000"/>
            <a:headEnd/>
            <a:tailEnd/>
          </a:ln>
        </p:spPr>
        <p:txBody>
          <a:bodyPr wrap="none">
            <a:spAutoFit/>
          </a:bodyPr>
          <a:lstStyle/>
          <a:p>
            <a:r>
              <a:rPr lang="en-US" i="1">
                <a:cs typeface="ＭＳ Ｐゴシック"/>
              </a:rPr>
              <a:t>Can we trust the  PET contour to ~ 1 mm accuracy ?</a:t>
            </a:r>
          </a:p>
        </p:txBody>
      </p:sp>
      <p:sp>
        <p:nvSpPr>
          <p:cNvPr id="8" name="TextBox 7"/>
          <p:cNvSpPr txBox="1">
            <a:spLocks noChangeArrowheads="1"/>
          </p:cNvSpPr>
          <p:nvPr/>
        </p:nvSpPr>
        <p:spPr bwMode="auto">
          <a:xfrm>
            <a:off x="309563" y="5502275"/>
            <a:ext cx="8812212" cy="396875"/>
          </a:xfrm>
          <a:prstGeom prst="rect">
            <a:avLst/>
          </a:prstGeom>
          <a:noFill/>
          <a:ln w="9525">
            <a:noFill/>
            <a:miter lim="800000"/>
            <a:headEnd/>
            <a:tailEnd/>
          </a:ln>
        </p:spPr>
        <p:txBody>
          <a:bodyPr wrap="none">
            <a:spAutoFit/>
          </a:bodyPr>
          <a:lstStyle/>
          <a:p>
            <a:pPr>
              <a:defRPr/>
            </a:pPr>
            <a:r>
              <a:rPr lang="en-US" sz="2000" i="1">
                <a:solidFill>
                  <a:srgbClr val="FF0000"/>
                </a:solidFill>
                <a:effectLst>
                  <a:outerShdw blurRad="38100" dist="38100" dir="2700000" algn="tl">
                    <a:srgbClr val="FFFFFF"/>
                  </a:outerShdw>
                </a:effectLst>
                <a:cs typeface="ＭＳ Ｐゴシック"/>
              </a:rPr>
              <a:t>NO !</a:t>
            </a:r>
            <a:r>
              <a:rPr lang="en-US" sz="2000" i="1">
                <a:solidFill>
                  <a:srgbClr val="FF0000"/>
                </a:solidFill>
                <a:cs typeface="ＭＳ Ｐゴシック"/>
              </a:rPr>
              <a:t>  Since PET </a:t>
            </a:r>
            <a:r>
              <a:rPr lang="en-US" sz="2000" b="1" i="1">
                <a:solidFill>
                  <a:srgbClr val="FF0000"/>
                </a:solidFill>
                <a:effectLst>
                  <a:outerShdw blurRad="38100" dist="38100" dir="2700000" algn="tl">
                    <a:srgbClr val="FFFFFF"/>
                  </a:outerShdw>
                </a:effectLst>
                <a:cs typeface="ＭＳ Ｐゴシック"/>
              </a:rPr>
              <a:t>biological and the physical uncertainties</a:t>
            </a:r>
            <a:r>
              <a:rPr lang="en-US" sz="2000" i="1">
                <a:solidFill>
                  <a:srgbClr val="FF0000"/>
                </a:solidFill>
                <a:cs typeface="ＭＳ Ｐゴシック"/>
              </a:rPr>
              <a:t> are not known !</a:t>
            </a:r>
          </a:p>
        </p:txBody>
      </p:sp>
    </p:spTree>
    <p:custDataLst>
      <p:tags r:id="rId1"/>
    </p:custDataLst>
  </p:cSld>
  <p:clrMapOvr>
    <a:masterClrMapping/>
  </p:clrMapOvr>
  <p:transition advTm="7993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9779" name="Rectangle 3"/>
          <p:cNvSpPr>
            <a:spLocks noGrp="1" noChangeArrowheads="1"/>
          </p:cNvSpPr>
          <p:nvPr>
            <p:ph type="title"/>
          </p:nvPr>
        </p:nvSpPr>
        <p:spPr>
          <a:xfrm>
            <a:off x="457200" y="0"/>
            <a:ext cx="8229600" cy="1139825"/>
          </a:xfrm>
        </p:spPr>
        <p:txBody>
          <a:bodyPr/>
          <a:lstStyle/>
          <a:p>
            <a:pPr eaLnBrk="1" hangingPunct="1">
              <a:defRPr/>
            </a:pPr>
            <a:r>
              <a:rPr lang="en-US" dirty="0" smtClean="0">
                <a:cs typeface="+mj-cs"/>
              </a:rPr>
              <a:t>Monte Carlo simulation of annihilation photons propagating in a PET scanner</a:t>
            </a:r>
          </a:p>
        </p:txBody>
      </p:sp>
      <p:sp>
        <p:nvSpPr>
          <p:cNvPr id="22530" name="Text Box 21"/>
          <p:cNvSpPr txBox="1">
            <a:spLocks noChangeArrowheads="1"/>
          </p:cNvSpPr>
          <p:nvPr/>
        </p:nvSpPr>
        <p:spPr bwMode="auto">
          <a:xfrm>
            <a:off x="7620000" y="6096000"/>
            <a:ext cx="1333500" cy="554038"/>
          </a:xfrm>
          <a:prstGeom prst="rect">
            <a:avLst/>
          </a:prstGeom>
          <a:noFill/>
          <a:ln w="9525">
            <a:noFill/>
            <a:miter lim="800000"/>
            <a:headEnd/>
            <a:tailEnd/>
          </a:ln>
        </p:spPr>
        <p:txBody>
          <a:bodyPr wrap="none">
            <a:spAutoFit/>
          </a:bodyPr>
          <a:lstStyle/>
          <a:p>
            <a:pPr eaLnBrk="0" hangingPunct="0"/>
            <a:r>
              <a:rPr lang="en-US" sz="1000" i="1">
                <a:solidFill>
                  <a:schemeClr val="folHlink"/>
                </a:solidFill>
                <a:cs typeface="ＭＳ Ｐゴシック"/>
              </a:rPr>
              <a:t>Simulated with the </a:t>
            </a:r>
          </a:p>
          <a:p>
            <a:pPr eaLnBrk="0" hangingPunct="0"/>
            <a:r>
              <a:rPr lang="en-US" sz="1000" i="1">
                <a:solidFill>
                  <a:schemeClr val="folHlink"/>
                </a:solidFill>
                <a:cs typeface="ＭＳ Ｐゴシック"/>
              </a:rPr>
              <a:t>GATE  Monte Carlo </a:t>
            </a:r>
          </a:p>
          <a:p>
            <a:pPr eaLnBrk="0" hangingPunct="0"/>
            <a:r>
              <a:rPr lang="en-US" sz="1000" i="1">
                <a:solidFill>
                  <a:schemeClr val="folHlink"/>
                </a:solidFill>
                <a:cs typeface="ＭＳ Ｐゴシック"/>
              </a:rPr>
              <a:t>code </a:t>
            </a:r>
          </a:p>
        </p:txBody>
      </p:sp>
      <p:pic>
        <p:nvPicPr>
          <p:cNvPr id="22531" name="Picture 2" descr="fdg_air_ingeadv3D"/>
          <p:cNvPicPr>
            <a:picLocks noGrp="1" noChangeAspect="1" noChangeArrowheads="1"/>
          </p:cNvPicPr>
          <p:nvPr>
            <p:ph idx="1"/>
          </p:nvPr>
        </p:nvPicPr>
        <p:blipFill>
          <a:blip r:embed="rId3" cstate="print"/>
          <a:srcRect/>
          <a:stretch>
            <a:fillRect/>
          </a:stretch>
        </p:blipFill>
        <p:spPr>
          <a:xfrm>
            <a:off x="1695450" y="1074738"/>
            <a:ext cx="5680075" cy="5810250"/>
          </a:xfrm>
        </p:spPr>
      </p:pic>
      <p:sp>
        <p:nvSpPr>
          <p:cNvPr id="22532" name="Text Box 4"/>
          <p:cNvSpPr txBox="1">
            <a:spLocks noChangeArrowheads="1"/>
          </p:cNvSpPr>
          <p:nvPr/>
        </p:nvSpPr>
        <p:spPr bwMode="auto">
          <a:xfrm>
            <a:off x="193675" y="4081463"/>
            <a:ext cx="1082675" cy="646112"/>
          </a:xfrm>
          <a:prstGeom prst="rect">
            <a:avLst/>
          </a:prstGeom>
          <a:noFill/>
          <a:ln w="9525">
            <a:noFill/>
            <a:miter lim="800000"/>
            <a:headEnd/>
            <a:tailEnd/>
          </a:ln>
        </p:spPr>
        <p:txBody>
          <a:bodyPr wrap="none">
            <a:spAutoFit/>
          </a:bodyPr>
          <a:lstStyle/>
          <a:p>
            <a:pPr eaLnBrk="0" hangingPunct="0"/>
            <a:r>
              <a:rPr lang="en-US" sz="1800">
                <a:cs typeface="ＭＳ Ｐゴシック"/>
              </a:rPr>
              <a:t>Water</a:t>
            </a:r>
          </a:p>
          <a:p>
            <a:pPr eaLnBrk="0" hangingPunct="0"/>
            <a:r>
              <a:rPr lang="en-US" sz="1800">
                <a:cs typeface="ＭＳ Ｐゴシック"/>
              </a:rPr>
              <a:t>phantom</a:t>
            </a:r>
          </a:p>
        </p:txBody>
      </p:sp>
      <p:sp>
        <p:nvSpPr>
          <p:cNvPr id="22533" name="Text Box 5"/>
          <p:cNvSpPr txBox="1">
            <a:spLocks noChangeArrowheads="1"/>
          </p:cNvSpPr>
          <p:nvPr/>
        </p:nvSpPr>
        <p:spPr bwMode="auto">
          <a:xfrm>
            <a:off x="269875" y="1547813"/>
            <a:ext cx="1492250" cy="366712"/>
          </a:xfrm>
          <a:prstGeom prst="rect">
            <a:avLst/>
          </a:prstGeom>
          <a:noFill/>
          <a:ln w="9525">
            <a:noFill/>
            <a:miter lim="800000"/>
            <a:headEnd/>
            <a:tailEnd/>
          </a:ln>
        </p:spPr>
        <p:txBody>
          <a:bodyPr wrap="none">
            <a:spAutoFit/>
          </a:bodyPr>
          <a:lstStyle/>
          <a:p>
            <a:pPr eaLnBrk="0" hangingPunct="0"/>
            <a:r>
              <a:rPr lang="en-US" sz="1800">
                <a:cs typeface="ＭＳ Ｐゴシック"/>
              </a:rPr>
              <a:t>Detector ring</a:t>
            </a:r>
          </a:p>
        </p:txBody>
      </p:sp>
      <p:sp>
        <p:nvSpPr>
          <p:cNvPr id="22534" name="Text Box 6"/>
          <p:cNvSpPr txBox="1">
            <a:spLocks noChangeArrowheads="1"/>
          </p:cNvSpPr>
          <p:nvPr/>
        </p:nvSpPr>
        <p:spPr bwMode="auto">
          <a:xfrm>
            <a:off x="2136775" y="5387975"/>
            <a:ext cx="933450" cy="366713"/>
          </a:xfrm>
          <a:prstGeom prst="rect">
            <a:avLst/>
          </a:prstGeom>
          <a:noFill/>
          <a:ln w="9525">
            <a:noFill/>
            <a:miter lim="800000"/>
            <a:headEnd/>
            <a:tailEnd/>
          </a:ln>
        </p:spPr>
        <p:txBody>
          <a:bodyPr wrap="none">
            <a:spAutoFit/>
          </a:bodyPr>
          <a:lstStyle/>
          <a:p>
            <a:pPr eaLnBrk="0" hangingPunct="0"/>
            <a:r>
              <a:rPr lang="en-US" sz="1800">
                <a:cs typeface="ＭＳ Ｐゴシック"/>
              </a:rPr>
              <a:t>Shields</a:t>
            </a:r>
          </a:p>
        </p:txBody>
      </p:sp>
      <p:sp>
        <p:nvSpPr>
          <p:cNvPr id="22535" name="Text Box 7"/>
          <p:cNvSpPr txBox="1">
            <a:spLocks noChangeArrowheads="1"/>
          </p:cNvSpPr>
          <p:nvPr/>
        </p:nvSpPr>
        <p:spPr bwMode="auto">
          <a:xfrm>
            <a:off x="3765550" y="6116638"/>
            <a:ext cx="2292350" cy="366712"/>
          </a:xfrm>
          <a:prstGeom prst="rect">
            <a:avLst/>
          </a:prstGeom>
          <a:noFill/>
          <a:ln w="9525">
            <a:noFill/>
            <a:miter lim="800000"/>
            <a:headEnd/>
            <a:tailEnd/>
          </a:ln>
        </p:spPr>
        <p:txBody>
          <a:bodyPr wrap="none">
            <a:spAutoFit/>
          </a:bodyPr>
          <a:lstStyle/>
          <a:p>
            <a:pPr eaLnBrk="0" hangingPunct="0"/>
            <a:r>
              <a:rPr lang="en-US" sz="1800">
                <a:cs typeface="ＭＳ Ｐゴシック"/>
              </a:rPr>
              <a:t>Compton event in air</a:t>
            </a:r>
          </a:p>
        </p:txBody>
      </p:sp>
      <p:sp>
        <p:nvSpPr>
          <p:cNvPr id="22536" name="Text Box 8"/>
          <p:cNvSpPr txBox="1">
            <a:spLocks noChangeArrowheads="1"/>
          </p:cNvSpPr>
          <p:nvPr/>
        </p:nvSpPr>
        <p:spPr bwMode="auto">
          <a:xfrm>
            <a:off x="2651125" y="3929063"/>
            <a:ext cx="1454150" cy="366712"/>
          </a:xfrm>
          <a:prstGeom prst="rect">
            <a:avLst/>
          </a:prstGeom>
          <a:noFill/>
          <a:ln w="9525">
            <a:noFill/>
            <a:miter lim="800000"/>
            <a:headEnd/>
            <a:tailEnd/>
          </a:ln>
        </p:spPr>
        <p:txBody>
          <a:bodyPr wrap="none">
            <a:spAutoFit/>
          </a:bodyPr>
          <a:lstStyle/>
          <a:p>
            <a:pPr eaLnBrk="0" hangingPunct="0"/>
            <a:r>
              <a:rPr lang="en-US" sz="1800">
                <a:cs typeface="ＭＳ Ｐゴシック"/>
              </a:rPr>
              <a:t>FDG Source</a:t>
            </a:r>
          </a:p>
        </p:txBody>
      </p:sp>
      <p:sp>
        <p:nvSpPr>
          <p:cNvPr id="22537" name="Text Box 9"/>
          <p:cNvSpPr txBox="1">
            <a:spLocks noChangeArrowheads="1"/>
          </p:cNvSpPr>
          <p:nvPr/>
        </p:nvSpPr>
        <p:spPr bwMode="auto">
          <a:xfrm>
            <a:off x="5262563" y="3736975"/>
            <a:ext cx="819150" cy="366713"/>
          </a:xfrm>
          <a:prstGeom prst="rect">
            <a:avLst/>
          </a:prstGeom>
          <a:noFill/>
          <a:ln w="9525">
            <a:noFill/>
            <a:miter lim="800000"/>
            <a:headEnd/>
            <a:tailEnd/>
          </a:ln>
        </p:spPr>
        <p:txBody>
          <a:bodyPr wrap="none">
            <a:spAutoFit/>
          </a:bodyPr>
          <a:lstStyle/>
          <a:p>
            <a:pPr eaLnBrk="0" hangingPunct="0"/>
            <a:r>
              <a:rPr lang="en-US" sz="1800">
                <a:cs typeface="ＭＳ Ｐゴシック"/>
              </a:rPr>
              <a:t>Cavity</a:t>
            </a:r>
          </a:p>
        </p:txBody>
      </p:sp>
      <p:sp>
        <p:nvSpPr>
          <p:cNvPr id="22538" name="Text Box 10"/>
          <p:cNvSpPr txBox="1">
            <a:spLocks noChangeArrowheads="1"/>
          </p:cNvSpPr>
          <p:nvPr/>
        </p:nvSpPr>
        <p:spPr bwMode="auto">
          <a:xfrm>
            <a:off x="7605713" y="2162175"/>
            <a:ext cx="1365250" cy="641350"/>
          </a:xfrm>
          <a:prstGeom prst="rect">
            <a:avLst/>
          </a:prstGeom>
          <a:noFill/>
          <a:ln w="9525">
            <a:noFill/>
            <a:miter lim="800000"/>
            <a:headEnd/>
            <a:tailEnd/>
          </a:ln>
        </p:spPr>
        <p:txBody>
          <a:bodyPr wrap="none">
            <a:spAutoFit/>
          </a:bodyPr>
          <a:lstStyle/>
          <a:p>
            <a:pPr eaLnBrk="0" hangingPunct="0"/>
            <a:r>
              <a:rPr lang="en-US" sz="1800">
                <a:cs typeface="ＭＳ Ｐゴシック"/>
              </a:rPr>
              <a:t>Annihilation</a:t>
            </a:r>
          </a:p>
          <a:p>
            <a:pPr eaLnBrk="0" hangingPunct="0"/>
            <a:r>
              <a:rPr lang="en-US" sz="1800">
                <a:cs typeface="ＭＳ Ｐゴシック"/>
              </a:rPr>
              <a:t>Photons</a:t>
            </a:r>
          </a:p>
        </p:txBody>
      </p:sp>
      <p:sp>
        <p:nvSpPr>
          <p:cNvPr id="22539" name="Line 11"/>
          <p:cNvSpPr>
            <a:spLocks noChangeShapeType="1"/>
          </p:cNvSpPr>
          <p:nvPr/>
        </p:nvSpPr>
        <p:spPr bwMode="auto">
          <a:xfrm>
            <a:off x="1268413" y="1930400"/>
            <a:ext cx="846137" cy="192088"/>
          </a:xfrm>
          <a:prstGeom prst="line">
            <a:avLst/>
          </a:prstGeom>
          <a:noFill/>
          <a:ln w="9525">
            <a:solidFill>
              <a:schemeClr val="tx1"/>
            </a:solidFill>
            <a:round/>
            <a:headEnd/>
            <a:tailEnd type="triangle" w="med" len="med"/>
          </a:ln>
        </p:spPr>
        <p:txBody>
          <a:bodyPr/>
          <a:lstStyle/>
          <a:p>
            <a:endParaRPr lang="en-US"/>
          </a:p>
        </p:txBody>
      </p:sp>
      <p:sp>
        <p:nvSpPr>
          <p:cNvPr id="22540" name="Line 12"/>
          <p:cNvSpPr>
            <a:spLocks noChangeShapeType="1"/>
          </p:cNvSpPr>
          <p:nvPr/>
        </p:nvSpPr>
        <p:spPr bwMode="auto">
          <a:xfrm flipH="1">
            <a:off x="5532438" y="2584450"/>
            <a:ext cx="1997075" cy="76200"/>
          </a:xfrm>
          <a:prstGeom prst="line">
            <a:avLst/>
          </a:prstGeom>
          <a:noFill/>
          <a:ln w="9525">
            <a:solidFill>
              <a:schemeClr val="tx1"/>
            </a:solidFill>
            <a:round/>
            <a:headEnd/>
            <a:tailEnd type="triangle" w="med" len="med"/>
          </a:ln>
        </p:spPr>
        <p:txBody>
          <a:bodyPr/>
          <a:lstStyle/>
          <a:p>
            <a:endParaRPr lang="en-US"/>
          </a:p>
        </p:txBody>
      </p:sp>
      <p:sp>
        <p:nvSpPr>
          <p:cNvPr id="22541" name="Line 13"/>
          <p:cNvSpPr>
            <a:spLocks noChangeShapeType="1"/>
          </p:cNvSpPr>
          <p:nvPr/>
        </p:nvSpPr>
        <p:spPr bwMode="auto">
          <a:xfrm flipH="1" flipV="1">
            <a:off x="4956175" y="5734050"/>
            <a:ext cx="38100" cy="422275"/>
          </a:xfrm>
          <a:prstGeom prst="line">
            <a:avLst/>
          </a:prstGeom>
          <a:noFill/>
          <a:ln w="9525">
            <a:solidFill>
              <a:schemeClr val="tx1"/>
            </a:solidFill>
            <a:round/>
            <a:headEnd/>
            <a:tailEnd type="triangle" w="med" len="med"/>
          </a:ln>
        </p:spPr>
        <p:txBody>
          <a:bodyPr/>
          <a:lstStyle/>
          <a:p>
            <a:endParaRPr lang="en-US"/>
          </a:p>
        </p:txBody>
      </p:sp>
      <p:sp>
        <p:nvSpPr>
          <p:cNvPr id="22542" name="Line 14"/>
          <p:cNvSpPr>
            <a:spLocks noChangeShapeType="1"/>
          </p:cNvSpPr>
          <p:nvPr/>
        </p:nvSpPr>
        <p:spPr bwMode="auto">
          <a:xfrm flipH="1">
            <a:off x="4572000" y="3929063"/>
            <a:ext cx="652463" cy="0"/>
          </a:xfrm>
          <a:prstGeom prst="line">
            <a:avLst/>
          </a:prstGeom>
          <a:noFill/>
          <a:ln w="9525">
            <a:solidFill>
              <a:schemeClr val="tx1"/>
            </a:solidFill>
            <a:round/>
            <a:headEnd/>
            <a:tailEnd type="triangle" w="med" len="med"/>
          </a:ln>
        </p:spPr>
        <p:txBody>
          <a:bodyPr/>
          <a:lstStyle/>
          <a:p>
            <a:endParaRPr lang="en-US"/>
          </a:p>
        </p:txBody>
      </p:sp>
      <p:sp>
        <p:nvSpPr>
          <p:cNvPr id="22543" name="Line 15"/>
          <p:cNvSpPr>
            <a:spLocks noChangeShapeType="1"/>
          </p:cNvSpPr>
          <p:nvPr/>
        </p:nvSpPr>
        <p:spPr bwMode="auto">
          <a:xfrm>
            <a:off x="4071938" y="4119563"/>
            <a:ext cx="384175" cy="0"/>
          </a:xfrm>
          <a:prstGeom prst="line">
            <a:avLst/>
          </a:prstGeom>
          <a:noFill/>
          <a:ln w="9525">
            <a:solidFill>
              <a:schemeClr val="tx1"/>
            </a:solidFill>
            <a:round/>
            <a:headEnd/>
            <a:tailEnd type="triangle" w="med" len="med"/>
          </a:ln>
        </p:spPr>
        <p:txBody>
          <a:bodyPr/>
          <a:lstStyle/>
          <a:p>
            <a:endParaRPr lang="en-US"/>
          </a:p>
        </p:txBody>
      </p:sp>
      <p:sp>
        <p:nvSpPr>
          <p:cNvPr id="22544" name="Line 16"/>
          <p:cNvSpPr>
            <a:spLocks noChangeShapeType="1"/>
          </p:cNvSpPr>
          <p:nvPr/>
        </p:nvSpPr>
        <p:spPr bwMode="auto">
          <a:xfrm flipV="1">
            <a:off x="1500188" y="4427538"/>
            <a:ext cx="2649537" cy="0"/>
          </a:xfrm>
          <a:prstGeom prst="line">
            <a:avLst/>
          </a:prstGeom>
          <a:noFill/>
          <a:ln w="9525">
            <a:solidFill>
              <a:schemeClr val="tx1"/>
            </a:solidFill>
            <a:round/>
            <a:headEnd/>
            <a:tailEnd type="triangle" w="med" len="med"/>
          </a:ln>
        </p:spPr>
        <p:txBody>
          <a:bodyPr/>
          <a:lstStyle/>
          <a:p>
            <a:endParaRPr lang="en-US"/>
          </a:p>
        </p:txBody>
      </p:sp>
      <p:sp>
        <p:nvSpPr>
          <p:cNvPr id="22545" name="Line 17"/>
          <p:cNvSpPr>
            <a:spLocks noChangeShapeType="1"/>
          </p:cNvSpPr>
          <p:nvPr/>
        </p:nvSpPr>
        <p:spPr bwMode="auto">
          <a:xfrm flipH="1">
            <a:off x="6723063" y="2622550"/>
            <a:ext cx="844550" cy="614363"/>
          </a:xfrm>
          <a:prstGeom prst="line">
            <a:avLst/>
          </a:prstGeom>
          <a:noFill/>
          <a:ln w="9525">
            <a:solidFill>
              <a:schemeClr val="tx1"/>
            </a:solidFill>
            <a:round/>
            <a:headEnd/>
            <a:tailEnd type="triangle" w="med" len="med"/>
          </a:ln>
        </p:spPr>
        <p:txBody>
          <a:bodyPr/>
          <a:lstStyle/>
          <a:p>
            <a:endParaRPr lang="en-US"/>
          </a:p>
        </p:txBody>
      </p:sp>
      <p:sp>
        <p:nvSpPr>
          <p:cNvPr id="22546" name="Text Box 18"/>
          <p:cNvSpPr txBox="1">
            <a:spLocks noChangeArrowheads="1"/>
          </p:cNvSpPr>
          <p:nvPr/>
        </p:nvSpPr>
        <p:spPr bwMode="auto">
          <a:xfrm>
            <a:off x="7721600" y="3006725"/>
            <a:ext cx="1206500" cy="1190625"/>
          </a:xfrm>
          <a:prstGeom prst="rect">
            <a:avLst/>
          </a:prstGeom>
          <a:noFill/>
          <a:ln w="9525">
            <a:noFill/>
            <a:miter lim="800000"/>
            <a:headEnd/>
            <a:tailEnd/>
          </a:ln>
        </p:spPr>
        <p:txBody>
          <a:bodyPr>
            <a:spAutoFit/>
          </a:bodyPr>
          <a:lstStyle/>
          <a:p>
            <a:pPr eaLnBrk="0" hangingPunct="0"/>
            <a:r>
              <a:rPr lang="en-US" sz="1800">
                <a:cs typeface="ＭＳ Ｐゴシック"/>
              </a:rPr>
              <a:t>Compton events</a:t>
            </a:r>
          </a:p>
          <a:p>
            <a:pPr eaLnBrk="0" hangingPunct="0"/>
            <a:r>
              <a:rPr lang="en-US" sz="1800">
                <a:cs typeface="ＭＳ Ｐゴシック"/>
              </a:rPr>
              <a:t>in the phantom</a:t>
            </a:r>
          </a:p>
        </p:txBody>
      </p:sp>
      <p:sp>
        <p:nvSpPr>
          <p:cNvPr id="22547" name="Line 19"/>
          <p:cNvSpPr>
            <a:spLocks noChangeShapeType="1"/>
          </p:cNvSpPr>
          <p:nvPr/>
        </p:nvSpPr>
        <p:spPr bwMode="auto">
          <a:xfrm flipH="1">
            <a:off x="4918075" y="3313113"/>
            <a:ext cx="2803525" cy="307975"/>
          </a:xfrm>
          <a:prstGeom prst="line">
            <a:avLst/>
          </a:prstGeom>
          <a:noFill/>
          <a:ln w="9525">
            <a:solidFill>
              <a:schemeClr val="tx1"/>
            </a:solidFill>
            <a:round/>
            <a:headEnd/>
            <a:tailEnd type="triangle" w="med" len="med"/>
          </a:ln>
        </p:spPr>
        <p:txBody>
          <a:bodyPr/>
          <a:lstStyle/>
          <a:p>
            <a:endParaRPr lang="en-US"/>
          </a:p>
        </p:txBody>
      </p:sp>
      <p:grpSp>
        <p:nvGrpSpPr>
          <p:cNvPr id="22548" name="Group 22"/>
          <p:cNvGrpSpPr>
            <a:grpSpLocks/>
          </p:cNvGrpSpPr>
          <p:nvPr/>
        </p:nvGrpSpPr>
        <p:grpSpPr bwMode="auto">
          <a:xfrm>
            <a:off x="4476750" y="3851275"/>
            <a:ext cx="133350" cy="384175"/>
            <a:chOff x="364" y="2160"/>
            <a:chExt cx="84" cy="242"/>
          </a:xfrm>
        </p:grpSpPr>
        <p:sp>
          <p:nvSpPr>
            <p:cNvPr id="22550" name="Rectangle 23"/>
            <p:cNvSpPr>
              <a:spLocks noChangeArrowheads="1"/>
            </p:cNvSpPr>
            <p:nvPr/>
          </p:nvSpPr>
          <p:spPr bwMode="auto">
            <a:xfrm>
              <a:off x="364" y="2281"/>
              <a:ext cx="84" cy="121"/>
            </a:xfrm>
            <a:prstGeom prst="rect">
              <a:avLst/>
            </a:prstGeom>
            <a:noFill/>
            <a:ln w="25400">
              <a:solidFill>
                <a:srgbClr val="FF0000"/>
              </a:solidFill>
              <a:prstDash val="sysDot"/>
              <a:miter lim="800000"/>
              <a:headEnd/>
              <a:tailEnd/>
            </a:ln>
          </p:spPr>
          <p:txBody>
            <a:bodyPr wrap="none" anchor="ctr"/>
            <a:lstStyle/>
            <a:p>
              <a:pPr algn="ctr" eaLnBrk="0" hangingPunct="0"/>
              <a:endParaRPr lang="en-US">
                <a:cs typeface="ＭＳ Ｐゴシック"/>
              </a:endParaRPr>
            </a:p>
          </p:txBody>
        </p:sp>
        <p:sp>
          <p:nvSpPr>
            <p:cNvPr id="22551" name="Rectangle 24"/>
            <p:cNvSpPr>
              <a:spLocks noChangeArrowheads="1"/>
            </p:cNvSpPr>
            <p:nvPr/>
          </p:nvSpPr>
          <p:spPr bwMode="auto">
            <a:xfrm>
              <a:off x="364" y="2160"/>
              <a:ext cx="84" cy="121"/>
            </a:xfrm>
            <a:prstGeom prst="rect">
              <a:avLst/>
            </a:prstGeom>
            <a:noFill/>
            <a:ln w="25400">
              <a:solidFill>
                <a:srgbClr val="FFFF00"/>
              </a:solidFill>
              <a:prstDash val="sysDot"/>
              <a:miter lim="800000"/>
              <a:headEnd/>
              <a:tailEnd/>
            </a:ln>
          </p:spPr>
          <p:txBody>
            <a:bodyPr wrap="none" anchor="ctr"/>
            <a:lstStyle/>
            <a:p>
              <a:pPr algn="ctr" eaLnBrk="0" hangingPunct="0"/>
              <a:endParaRPr lang="en-US">
                <a:cs typeface="ＭＳ Ｐゴシック"/>
              </a:endParaRPr>
            </a:p>
          </p:txBody>
        </p:sp>
      </p:grpSp>
      <p:sp>
        <p:nvSpPr>
          <p:cNvPr id="22549" name="Rectangle 25"/>
          <p:cNvSpPr>
            <a:spLocks noChangeArrowheads="1"/>
          </p:cNvSpPr>
          <p:nvPr/>
        </p:nvSpPr>
        <p:spPr bwMode="auto">
          <a:xfrm>
            <a:off x="3881438" y="3390900"/>
            <a:ext cx="1304925" cy="1304925"/>
          </a:xfrm>
          <a:prstGeom prst="rect">
            <a:avLst/>
          </a:prstGeom>
          <a:noFill/>
          <a:ln w="9525">
            <a:solidFill>
              <a:srgbClr val="FFFF00"/>
            </a:solidFill>
            <a:miter lim="800000"/>
            <a:headEnd/>
            <a:tailEnd/>
          </a:ln>
        </p:spPr>
        <p:txBody>
          <a:bodyPr wrap="none" anchor="ctr"/>
          <a:lstStyle/>
          <a:p>
            <a:pPr algn="ctr" eaLnBrk="0" hangingPunct="0"/>
            <a:endParaRPr lang="en-US">
              <a:cs typeface="ＭＳ Ｐゴシック"/>
            </a:endParaRPr>
          </a:p>
        </p:txBody>
      </p:sp>
    </p:spTree>
  </p:cSld>
  <p:clrMapOvr>
    <a:masterClrMapping/>
  </p:clrMapOvr>
  <p:transition advTm="63938"/>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6946" name="Rectangle 2"/>
          <p:cNvSpPr>
            <a:spLocks noGrp="1" noChangeArrowheads="1"/>
          </p:cNvSpPr>
          <p:nvPr>
            <p:ph type="title"/>
          </p:nvPr>
        </p:nvSpPr>
        <p:spPr>
          <a:xfrm>
            <a:off x="461963" y="0"/>
            <a:ext cx="8229600" cy="663575"/>
          </a:xfrm>
        </p:spPr>
        <p:txBody>
          <a:bodyPr/>
          <a:lstStyle/>
          <a:p>
            <a:pPr eaLnBrk="1" hangingPunct="1">
              <a:defRPr/>
            </a:pPr>
            <a:r>
              <a:rPr lang="en-US" sz="2400" smtClean="0">
                <a:cs typeface="+mj-cs"/>
              </a:rPr>
              <a:t>Attenuation Correction</a:t>
            </a:r>
          </a:p>
        </p:txBody>
      </p:sp>
      <p:sp>
        <p:nvSpPr>
          <p:cNvPr id="466947" name="Rectangle 3"/>
          <p:cNvSpPr>
            <a:spLocks noGrp="1" noChangeArrowheads="1"/>
          </p:cNvSpPr>
          <p:nvPr>
            <p:ph type="body" sz="half" idx="1"/>
          </p:nvPr>
        </p:nvSpPr>
        <p:spPr>
          <a:xfrm>
            <a:off x="381000" y="723900"/>
            <a:ext cx="8572500" cy="4530725"/>
          </a:xfrm>
        </p:spPr>
        <p:txBody>
          <a:bodyPr/>
          <a:lstStyle/>
          <a:p>
            <a:pPr eaLnBrk="1" hangingPunct="1">
              <a:buFont typeface="Wingdings" pitchFamily="2" charset="2"/>
              <a:buNone/>
              <a:defRPr/>
            </a:pPr>
            <a:r>
              <a:rPr lang="en-US" sz="2400" dirty="0" smtClean="0">
                <a:cs typeface="+mn-cs"/>
              </a:rPr>
              <a:t>For each LOR (Line of Response) </a:t>
            </a:r>
            <a:r>
              <a:rPr lang="en-US" sz="2400" dirty="0" err="1" smtClean="0">
                <a:cs typeface="+mn-cs"/>
              </a:rPr>
              <a:t>i</a:t>
            </a:r>
            <a:r>
              <a:rPr lang="en-US" sz="2400" dirty="0" smtClean="0">
                <a:cs typeface="+mn-cs"/>
              </a:rPr>
              <a:t>-j:</a:t>
            </a:r>
          </a:p>
          <a:p>
            <a:pPr eaLnBrk="1" hangingPunct="1">
              <a:defRPr/>
            </a:pPr>
            <a:endParaRPr lang="en-US" sz="2400" dirty="0" smtClean="0">
              <a:cs typeface="+mn-cs"/>
            </a:endParaRPr>
          </a:p>
          <a:p>
            <a:pPr eaLnBrk="1" hangingPunct="1">
              <a:defRPr/>
            </a:pPr>
            <a:endParaRPr lang="en-US" sz="2800" dirty="0" smtClean="0">
              <a:cs typeface="+mn-cs"/>
            </a:endParaRPr>
          </a:p>
          <a:p>
            <a:pPr eaLnBrk="1" hangingPunct="1">
              <a:buFont typeface="Wingdings" pitchFamily="2" charset="2"/>
              <a:buNone/>
              <a:defRPr/>
            </a:pPr>
            <a:endParaRPr/>
          </a:p>
          <a:p>
            <a:pPr eaLnBrk="1" hangingPunct="1">
              <a:buFont typeface="Wingdings" pitchFamily="2" charset="2"/>
              <a:buNone/>
              <a:defRPr/>
            </a:pPr>
            <a:r>
              <a:rPr lang="en-US" sz="2800" dirty="0" smtClean="0">
                <a:cs typeface="+mn-cs"/>
              </a:rPr>
              <a:t>				        using</a:t>
            </a:r>
          </a:p>
          <a:p>
            <a:pPr eaLnBrk="1" hangingPunct="1">
              <a:buFont typeface="Wingdings" pitchFamily="2" charset="2"/>
              <a:buNone/>
              <a:defRPr/>
            </a:pPr>
            <a:r>
              <a:rPr lang="en-US" sz="2800" u="sng" dirty="0" smtClean="0">
                <a:cs typeface="+mn-cs"/>
              </a:rPr>
              <a:t>Annihilation photons </a:t>
            </a:r>
            <a:r>
              <a:rPr lang="en-US" sz="2800" dirty="0" smtClean="0">
                <a:cs typeface="+mn-cs"/>
              </a:rPr>
              <a:t>     or     </a:t>
            </a:r>
            <a:r>
              <a:rPr lang="en-US" sz="2800" u="sng" dirty="0" smtClean="0">
                <a:cs typeface="+mn-cs"/>
              </a:rPr>
              <a:t>CT –X-rays in PET/CT</a:t>
            </a:r>
          </a:p>
          <a:p>
            <a:pPr eaLnBrk="1" hangingPunct="1">
              <a:defRPr/>
            </a:pPr>
            <a:endParaRPr lang="en-US" sz="2800" dirty="0" smtClean="0">
              <a:cs typeface="+mn-cs"/>
            </a:endParaRPr>
          </a:p>
        </p:txBody>
      </p:sp>
      <p:graphicFrame>
        <p:nvGraphicFramePr>
          <p:cNvPr id="34818" name="Object 5"/>
          <p:cNvGraphicFramePr>
            <a:graphicFrameLocks noChangeAspect="1"/>
          </p:cNvGraphicFramePr>
          <p:nvPr>
            <p:ph sz="half" idx="2"/>
          </p:nvPr>
        </p:nvGraphicFramePr>
        <p:xfrm>
          <a:off x="1976438" y="1219200"/>
          <a:ext cx="5492750" cy="1524000"/>
        </p:xfrm>
        <a:graphic>
          <a:graphicData uri="http://schemas.openxmlformats.org/presentationml/2006/ole">
            <p:oleObj spid="_x0000_s34818" name="Equation" r:id="rId4" imgW="2197080" imgH="609480" progId="Equation.3">
              <p:embed/>
            </p:oleObj>
          </a:graphicData>
        </a:graphic>
      </p:graphicFrame>
      <p:grpSp>
        <p:nvGrpSpPr>
          <p:cNvPr id="34821" name="Group 15"/>
          <p:cNvGrpSpPr>
            <a:grpSpLocks/>
          </p:cNvGrpSpPr>
          <p:nvPr/>
        </p:nvGrpSpPr>
        <p:grpSpPr bwMode="auto">
          <a:xfrm>
            <a:off x="941388" y="3951288"/>
            <a:ext cx="2487612" cy="2487612"/>
            <a:chOff x="647700" y="3352800"/>
            <a:chExt cx="2487168" cy="2487168"/>
          </a:xfrm>
        </p:grpSpPr>
        <p:sp>
          <p:nvSpPr>
            <p:cNvPr id="34836" name="Oval 6"/>
            <p:cNvSpPr>
              <a:spLocks noChangeArrowheads="1"/>
            </p:cNvSpPr>
            <p:nvPr/>
          </p:nvSpPr>
          <p:spPr bwMode="auto">
            <a:xfrm>
              <a:off x="647700" y="3352800"/>
              <a:ext cx="2487168" cy="2487168"/>
            </a:xfrm>
            <a:prstGeom prst="ellipse">
              <a:avLst/>
            </a:prstGeom>
            <a:solidFill>
              <a:schemeClr val="bg1"/>
            </a:solidFill>
            <a:ln w="76200" cmpd="thickThin">
              <a:solidFill>
                <a:schemeClr val="tx1"/>
              </a:solidFill>
              <a:round/>
              <a:headEnd/>
              <a:tailEnd/>
            </a:ln>
          </p:spPr>
          <p:txBody>
            <a:bodyPr wrap="none" anchor="ctr"/>
            <a:lstStyle/>
            <a:p>
              <a:pPr algn="ctr" eaLnBrk="0" hangingPunct="0"/>
              <a:endParaRPr lang="en-US">
                <a:cs typeface="ＭＳ Ｐゴシック"/>
              </a:endParaRPr>
            </a:p>
          </p:txBody>
        </p:sp>
        <p:sp>
          <p:nvSpPr>
            <p:cNvPr id="6" name="Oval 5"/>
            <p:cNvSpPr/>
            <p:nvPr/>
          </p:nvSpPr>
          <p:spPr bwMode="auto">
            <a:xfrm>
              <a:off x="1181005" y="4267037"/>
              <a:ext cx="1336436" cy="685678"/>
            </a:xfrm>
            <a:prstGeom prst="ellips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cxnSp>
          <p:nvCxnSpPr>
            <p:cNvPr id="9" name="Straight Arrow Connector 8"/>
            <p:cNvCxnSpPr/>
            <p:nvPr/>
          </p:nvCxnSpPr>
          <p:spPr bwMode="auto">
            <a:xfrm>
              <a:off x="849276" y="3897215"/>
              <a:ext cx="2018940" cy="1485635"/>
            </a:xfrm>
            <a:prstGeom prst="straightConnector1">
              <a:avLst/>
            </a:prstGeom>
            <a:ln w="25400">
              <a:solidFill>
                <a:srgbClr val="FF0000"/>
              </a:solidFill>
              <a:headEnd type="arrow" w="med" len="med"/>
              <a:tailEnd type="arrow"/>
            </a:ln>
          </p:spPr>
          <p:style>
            <a:lnRef idx="1">
              <a:schemeClr val="accent2"/>
            </a:lnRef>
            <a:fillRef idx="0">
              <a:schemeClr val="accent2"/>
            </a:fillRef>
            <a:effectRef idx="0">
              <a:schemeClr val="accent2"/>
            </a:effectRef>
            <a:fontRef idx="minor">
              <a:schemeClr val="tx1"/>
            </a:fontRef>
          </p:style>
        </p:cxnSp>
        <p:sp>
          <p:nvSpPr>
            <p:cNvPr id="34839" name="Oval 13"/>
            <p:cNvSpPr>
              <a:spLocks noChangeArrowheads="1"/>
            </p:cNvSpPr>
            <p:nvPr/>
          </p:nvSpPr>
          <p:spPr bwMode="auto">
            <a:xfrm>
              <a:off x="1028700" y="4038600"/>
              <a:ext cx="114300" cy="114300"/>
            </a:xfrm>
            <a:prstGeom prst="ellipse">
              <a:avLst/>
            </a:prstGeom>
            <a:solidFill>
              <a:srgbClr val="FF0000"/>
            </a:solidFill>
            <a:ln w="9525">
              <a:solidFill>
                <a:schemeClr val="tx1"/>
              </a:solidFill>
              <a:round/>
              <a:headEnd/>
              <a:tailEnd/>
            </a:ln>
          </p:spPr>
          <p:txBody>
            <a:bodyPr wrap="none" anchor="ctr"/>
            <a:lstStyle/>
            <a:p>
              <a:pPr algn="ctr" eaLnBrk="0" hangingPunct="0"/>
              <a:endParaRPr lang="en-US">
                <a:cs typeface="ＭＳ Ｐゴシック"/>
              </a:endParaRPr>
            </a:p>
          </p:txBody>
        </p:sp>
      </p:grpSp>
      <p:grpSp>
        <p:nvGrpSpPr>
          <p:cNvPr id="34822" name="Group 34"/>
          <p:cNvGrpSpPr>
            <a:grpSpLocks/>
          </p:cNvGrpSpPr>
          <p:nvPr/>
        </p:nvGrpSpPr>
        <p:grpSpPr bwMode="auto">
          <a:xfrm>
            <a:off x="5257800" y="4000500"/>
            <a:ext cx="2487613" cy="2487613"/>
            <a:chOff x="5486400" y="4000500"/>
            <a:chExt cx="2487168" cy="2487168"/>
          </a:xfrm>
        </p:grpSpPr>
        <p:sp>
          <p:nvSpPr>
            <p:cNvPr id="34829" name="Oval 17"/>
            <p:cNvSpPr>
              <a:spLocks noChangeArrowheads="1"/>
            </p:cNvSpPr>
            <p:nvPr/>
          </p:nvSpPr>
          <p:spPr bwMode="auto">
            <a:xfrm>
              <a:off x="5486400" y="4000500"/>
              <a:ext cx="2487168" cy="2487168"/>
            </a:xfrm>
            <a:prstGeom prst="ellipse">
              <a:avLst/>
            </a:prstGeom>
            <a:solidFill>
              <a:schemeClr val="bg1"/>
            </a:solidFill>
            <a:ln w="76200" cmpd="thickThin">
              <a:solidFill>
                <a:schemeClr val="tx1"/>
              </a:solidFill>
              <a:round/>
              <a:headEnd/>
              <a:tailEnd/>
            </a:ln>
          </p:spPr>
          <p:txBody>
            <a:bodyPr wrap="none" anchor="ctr"/>
            <a:lstStyle/>
            <a:p>
              <a:pPr algn="ctr" eaLnBrk="0" hangingPunct="0"/>
              <a:endParaRPr lang="en-US">
                <a:cs typeface="ＭＳ Ｐゴシック"/>
              </a:endParaRPr>
            </a:p>
          </p:txBody>
        </p:sp>
        <p:sp>
          <p:nvSpPr>
            <p:cNvPr id="19" name="Oval 18"/>
            <p:cNvSpPr/>
            <p:nvPr/>
          </p:nvSpPr>
          <p:spPr bwMode="auto">
            <a:xfrm>
              <a:off x="6095891" y="4914736"/>
              <a:ext cx="1336436" cy="685677"/>
            </a:xfrm>
            <a:prstGeom prst="ellips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cxnSp>
          <p:nvCxnSpPr>
            <p:cNvPr id="20" name="Straight Arrow Connector 19"/>
            <p:cNvCxnSpPr/>
            <p:nvPr/>
          </p:nvCxnSpPr>
          <p:spPr bwMode="auto">
            <a:xfrm>
              <a:off x="5714959" y="4506822"/>
              <a:ext cx="2018939" cy="1485634"/>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22" name="Straight Arrow Connector 21"/>
            <p:cNvCxnSpPr>
              <a:endCxn id="34829" idx="5"/>
            </p:cNvCxnSpPr>
            <p:nvPr/>
          </p:nvCxnSpPr>
          <p:spPr bwMode="auto">
            <a:xfrm>
              <a:off x="5714959" y="4495711"/>
              <a:ext cx="1895136" cy="1628484"/>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23" name="Straight Arrow Connector 22"/>
            <p:cNvCxnSpPr/>
            <p:nvPr/>
          </p:nvCxnSpPr>
          <p:spPr bwMode="auto">
            <a:xfrm>
              <a:off x="5714959" y="4533805"/>
              <a:ext cx="1752286" cy="1676100"/>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24" name="Straight Arrow Connector 23"/>
            <p:cNvCxnSpPr/>
            <p:nvPr/>
          </p:nvCxnSpPr>
          <p:spPr bwMode="auto">
            <a:xfrm>
              <a:off x="5676866" y="4495711"/>
              <a:ext cx="2133218" cy="1295168"/>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25" name="Straight Arrow Connector 24"/>
            <p:cNvCxnSpPr/>
            <p:nvPr/>
          </p:nvCxnSpPr>
          <p:spPr bwMode="auto">
            <a:xfrm rot="16200000" flipH="1">
              <a:off x="5619726" y="4629038"/>
              <a:ext cx="1790380" cy="1599914"/>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grpSp>
      <p:sp>
        <p:nvSpPr>
          <p:cNvPr id="34823" name="TextBox 35"/>
          <p:cNvSpPr txBox="1">
            <a:spLocks noChangeArrowheads="1"/>
          </p:cNvSpPr>
          <p:nvPr/>
        </p:nvSpPr>
        <p:spPr bwMode="auto">
          <a:xfrm rot="1997711">
            <a:off x="1924050" y="4427538"/>
            <a:ext cx="1409700" cy="460375"/>
          </a:xfrm>
          <a:prstGeom prst="rect">
            <a:avLst/>
          </a:prstGeom>
          <a:noFill/>
          <a:ln w="9525">
            <a:noFill/>
            <a:miter lim="800000"/>
            <a:headEnd/>
            <a:tailEnd/>
          </a:ln>
        </p:spPr>
        <p:txBody>
          <a:bodyPr>
            <a:spAutoFit/>
          </a:bodyPr>
          <a:lstStyle/>
          <a:p>
            <a:pPr algn="ctr" eaLnBrk="0" hangingPunct="0"/>
            <a:r>
              <a:rPr lang="en-US" sz="2400" b="1">
                <a:cs typeface="ＭＳ Ｐゴシック"/>
              </a:rPr>
              <a:t>511 keV</a:t>
            </a:r>
          </a:p>
        </p:txBody>
      </p:sp>
      <p:sp>
        <p:nvSpPr>
          <p:cNvPr id="34824" name="TextBox 36"/>
          <p:cNvSpPr txBox="1">
            <a:spLocks noChangeArrowheads="1"/>
          </p:cNvSpPr>
          <p:nvPr/>
        </p:nvSpPr>
        <p:spPr bwMode="auto">
          <a:xfrm rot="1997711">
            <a:off x="6070600" y="4432300"/>
            <a:ext cx="1849438" cy="461963"/>
          </a:xfrm>
          <a:prstGeom prst="rect">
            <a:avLst/>
          </a:prstGeom>
          <a:noFill/>
          <a:ln w="9525">
            <a:noFill/>
            <a:miter lim="800000"/>
            <a:headEnd/>
            <a:tailEnd/>
          </a:ln>
        </p:spPr>
        <p:txBody>
          <a:bodyPr>
            <a:spAutoFit/>
          </a:bodyPr>
          <a:lstStyle/>
          <a:p>
            <a:pPr algn="ctr" eaLnBrk="0" hangingPunct="0">
              <a:defRPr/>
            </a:pPr>
            <a:r>
              <a:rPr lang="en-US" sz="2400" b="1" dirty="0">
                <a:solidFill>
                  <a:schemeClr val="accent1">
                    <a:lumMod val="60000"/>
                    <a:lumOff val="40000"/>
                  </a:schemeClr>
                </a:solidFill>
                <a:latin typeface="Arial" pitchFamily="34" charset="0"/>
                <a:ea typeface="ＭＳ Ｐゴシック" pitchFamily="-106" charset="-128"/>
                <a:cs typeface="+mn-cs"/>
              </a:rPr>
              <a:t>~ 75 keV</a:t>
            </a:r>
          </a:p>
        </p:txBody>
      </p:sp>
      <p:sp>
        <p:nvSpPr>
          <p:cNvPr id="21" name="TextBox 20"/>
          <p:cNvSpPr txBox="1"/>
          <p:nvPr/>
        </p:nvSpPr>
        <p:spPr>
          <a:xfrm>
            <a:off x="7772400" y="4114800"/>
            <a:ext cx="1160463" cy="461963"/>
          </a:xfrm>
          <a:prstGeom prst="rect">
            <a:avLst/>
          </a:prstGeom>
          <a:noFill/>
        </p:spPr>
        <p:txBody>
          <a:bodyPr wrap="none">
            <a:spAutoFit/>
          </a:bodyPr>
          <a:lstStyle/>
          <a:p>
            <a:pPr>
              <a:defRPr/>
            </a:pPr>
            <a:r>
              <a:rPr lang="en-US" sz="2400" dirty="0">
                <a:solidFill>
                  <a:schemeClr val="accent1">
                    <a:lumMod val="60000"/>
                    <a:lumOff val="40000"/>
                  </a:schemeClr>
                </a:solidFill>
                <a:latin typeface="Arial" pitchFamily="34" charset="0"/>
                <a:ea typeface="ＭＳ Ｐゴシック" pitchFamily="-106" charset="-128"/>
                <a:cs typeface="+mn-cs"/>
              </a:rPr>
              <a:t>too low</a:t>
            </a:r>
          </a:p>
        </p:txBody>
      </p:sp>
      <p:cxnSp>
        <p:nvCxnSpPr>
          <p:cNvPr id="27" name="Straight Arrow Connector 26"/>
          <p:cNvCxnSpPr/>
          <p:nvPr/>
        </p:nvCxnSpPr>
        <p:spPr bwMode="auto">
          <a:xfrm rot="10800000" flipV="1">
            <a:off x="7239000" y="4381500"/>
            <a:ext cx="534988" cy="190500"/>
          </a:xfrm>
          <a:prstGeom prst="straightConnector1">
            <a:avLst/>
          </a:prstGeom>
          <a:solidFill>
            <a:schemeClr val="bg1"/>
          </a:solidFill>
          <a:ln w="9525" cap="flat" cmpd="sng" algn="ctr">
            <a:solidFill>
              <a:schemeClr val="accent1">
                <a:lumMod val="60000"/>
                <a:lumOff val="40000"/>
              </a:schemeClr>
            </a:solidFill>
            <a:prstDash val="solid"/>
            <a:round/>
            <a:headEnd type="none" w="med" len="med"/>
            <a:tailEnd type="arrow"/>
          </a:ln>
          <a:effectLst/>
        </p:spPr>
      </p:cxnSp>
      <p:sp>
        <p:nvSpPr>
          <p:cNvPr id="34827" name="TextBox 30"/>
          <p:cNvSpPr txBox="1">
            <a:spLocks noChangeArrowheads="1"/>
          </p:cNvSpPr>
          <p:nvPr/>
        </p:nvSpPr>
        <p:spPr bwMode="auto">
          <a:xfrm>
            <a:off x="762000" y="4076700"/>
            <a:ext cx="265113" cy="523875"/>
          </a:xfrm>
          <a:prstGeom prst="rect">
            <a:avLst/>
          </a:prstGeom>
          <a:noFill/>
          <a:ln w="9525">
            <a:noFill/>
            <a:miter lim="800000"/>
            <a:headEnd/>
            <a:tailEnd/>
          </a:ln>
        </p:spPr>
        <p:txBody>
          <a:bodyPr wrap="none">
            <a:spAutoFit/>
          </a:bodyPr>
          <a:lstStyle/>
          <a:p>
            <a:r>
              <a:rPr lang="en-US">
                <a:cs typeface="ＭＳ Ｐゴシック"/>
              </a:rPr>
              <a:t>i</a:t>
            </a:r>
          </a:p>
        </p:txBody>
      </p:sp>
      <p:sp>
        <p:nvSpPr>
          <p:cNvPr id="34828" name="TextBox 31"/>
          <p:cNvSpPr txBox="1">
            <a:spLocks noChangeArrowheads="1"/>
          </p:cNvSpPr>
          <p:nvPr/>
        </p:nvSpPr>
        <p:spPr bwMode="auto">
          <a:xfrm>
            <a:off x="3276600" y="5867400"/>
            <a:ext cx="265113" cy="523875"/>
          </a:xfrm>
          <a:prstGeom prst="rect">
            <a:avLst/>
          </a:prstGeom>
          <a:noFill/>
          <a:ln w="9525">
            <a:noFill/>
            <a:miter lim="800000"/>
            <a:headEnd/>
            <a:tailEnd/>
          </a:ln>
        </p:spPr>
        <p:txBody>
          <a:bodyPr wrap="none">
            <a:spAutoFit/>
          </a:bodyPr>
          <a:lstStyle/>
          <a:p>
            <a:r>
              <a:rPr lang="en-US">
                <a:cs typeface="ＭＳ Ｐゴシック"/>
              </a:rPr>
              <a:t>j</a:t>
            </a:r>
          </a:p>
        </p:txBody>
      </p:sp>
    </p:spTree>
  </p:cSld>
  <p:clrMapOvr>
    <a:masterClrMapping/>
  </p:clrMapOvr>
  <p:transition advTm="58641"/>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0"/>
            <a:ext cx="8229600" cy="522288"/>
          </a:xfrm>
        </p:spPr>
        <p:txBody>
          <a:bodyPr/>
          <a:lstStyle/>
          <a:p>
            <a:pPr>
              <a:defRPr/>
            </a:pPr>
            <a:r>
              <a:rPr lang="en-US" smtClean="0">
                <a:cs typeface="+mj-cs"/>
              </a:rPr>
              <a:t>CT-based Attenuation Correction Challenge</a:t>
            </a:r>
          </a:p>
        </p:txBody>
      </p:sp>
      <p:sp>
        <p:nvSpPr>
          <p:cNvPr id="3" name="Text Placeholder 2"/>
          <p:cNvSpPr>
            <a:spLocks noGrp="1"/>
          </p:cNvSpPr>
          <p:nvPr>
            <p:ph type="body" sz="half" idx="1"/>
          </p:nvPr>
        </p:nvSpPr>
        <p:spPr>
          <a:xfrm>
            <a:off x="-76200" y="5029200"/>
            <a:ext cx="9601200" cy="1635125"/>
          </a:xfrm>
        </p:spPr>
        <p:txBody>
          <a:bodyPr/>
          <a:lstStyle/>
          <a:p>
            <a:pPr>
              <a:buFont typeface="Wingdings" pitchFamily="2" charset="2"/>
              <a:buNone/>
              <a:defRPr/>
            </a:pPr>
            <a:r>
              <a:rPr lang="en-US" sz="2400" smtClean="0">
                <a:cs typeface="+mn-cs"/>
              </a:rPr>
              <a:t>Illustration: basis for dual energy CT</a:t>
            </a:r>
            <a:r>
              <a:rPr lang="en-US" sz="2000" smtClean="0">
                <a:cs typeface="+mn-cs"/>
              </a:rPr>
              <a:t>(Rehfeld </a:t>
            </a:r>
            <a:r>
              <a:rPr lang="en-US" sz="2000" i="1" smtClean="0">
                <a:cs typeface="+mn-cs"/>
              </a:rPr>
              <a:t>et al , Med. Phys.35,5,2008 </a:t>
            </a:r>
            <a:r>
              <a:rPr lang="en-US" sz="2000" smtClean="0">
                <a:cs typeface="+mn-cs"/>
              </a:rPr>
              <a:t>):</a:t>
            </a:r>
          </a:p>
        </p:txBody>
      </p:sp>
      <p:sp>
        <p:nvSpPr>
          <p:cNvPr id="5" name="Content Placeholder 4"/>
          <p:cNvSpPr txBox="1">
            <a:spLocks noGrp="1"/>
          </p:cNvSpPr>
          <p:nvPr>
            <p:ph sz="half" idx="2"/>
          </p:nvPr>
        </p:nvSpPr>
        <p:spPr>
          <a:xfrm>
            <a:off x="4648200" y="838200"/>
            <a:ext cx="4495800" cy="3652838"/>
          </a:xfrm>
          <a:solidFill>
            <a:schemeClr val="bg1"/>
          </a:solidFill>
        </p:spPr>
        <p:txBody>
          <a:bodyPr>
            <a:spAutoFit/>
          </a:bodyPr>
          <a:lstStyle/>
          <a:p>
            <a:pPr>
              <a:buFont typeface="Wingdings" pitchFamily="2" charset="2"/>
              <a:buNone/>
              <a:defRPr/>
            </a:pPr>
            <a:r>
              <a:rPr lang="en-US" sz="2400" u="sng" dirty="0" smtClean="0">
                <a:cs typeface="+mn-cs"/>
              </a:rPr>
              <a:t>Scaling Methods:</a:t>
            </a:r>
          </a:p>
          <a:p>
            <a:pPr>
              <a:buFontTx/>
              <a:buChar char="-"/>
              <a:defRPr/>
            </a:pPr>
            <a:r>
              <a:rPr lang="en-US" sz="2400" dirty="0" smtClean="0">
                <a:cs typeface="+mn-cs"/>
              </a:rPr>
              <a:t>Current Transforms: </a:t>
            </a:r>
          </a:p>
          <a:p>
            <a:pPr lvl="1">
              <a:buFontTx/>
              <a:buChar char="-"/>
              <a:defRPr/>
            </a:pPr>
            <a:r>
              <a:rPr lang="en-US" sz="2400" dirty="0" smtClean="0"/>
              <a:t>Bi-linear, Tri-linear</a:t>
            </a:r>
          </a:p>
          <a:p>
            <a:pPr lvl="1">
              <a:buFontTx/>
              <a:buChar char="-"/>
              <a:defRPr/>
            </a:pPr>
            <a:r>
              <a:rPr lang="en-US" sz="2400" dirty="0" smtClean="0"/>
              <a:t>Hybrid</a:t>
            </a:r>
          </a:p>
          <a:p>
            <a:pPr>
              <a:buFont typeface="Wingdings" pitchFamily="2" charset="2"/>
              <a:buNone/>
              <a:defRPr/>
            </a:pPr>
            <a:endParaRPr lang="en-US" sz="2400" dirty="0" smtClean="0">
              <a:cs typeface="+mn-cs"/>
            </a:endParaRPr>
          </a:p>
          <a:p>
            <a:pPr>
              <a:buFontTx/>
              <a:buChar char="-"/>
              <a:defRPr/>
            </a:pPr>
            <a:r>
              <a:rPr lang="en-US" sz="2400" dirty="0" smtClean="0">
                <a:cs typeface="+mn-cs"/>
              </a:rPr>
              <a:t>Under investigation:</a:t>
            </a:r>
          </a:p>
          <a:p>
            <a:pPr lvl="1">
              <a:buFontTx/>
              <a:buChar char="-"/>
              <a:defRPr/>
            </a:pPr>
            <a:r>
              <a:rPr lang="en-US" sz="2000" dirty="0" smtClean="0"/>
              <a:t>Dual Energy CT </a:t>
            </a:r>
            <a:r>
              <a:rPr lang="en-US" sz="1800" dirty="0" smtClean="0"/>
              <a:t>(Kinahan et al, 2006) </a:t>
            </a:r>
            <a:endParaRPr lang="en-US" sz="2000" dirty="0" smtClean="0"/>
          </a:p>
          <a:p>
            <a:pPr lvl="1">
              <a:buFontTx/>
              <a:buChar char="-"/>
              <a:defRPr/>
            </a:pPr>
            <a:r>
              <a:rPr lang="en-US" sz="2000" dirty="0" smtClean="0"/>
              <a:t>Energy sensitive CT </a:t>
            </a:r>
          </a:p>
        </p:txBody>
      </p:sp>
      <p:pic>
        <p:nvPicPr>
          <p:cNvPr id="100354" name="Picture 2"/>
          <p:cNvPicPr>
            <a:picLocks noChangeAspect="1" noChangeArrowheads="1"/>
          </p:cNvPicPr>
          <p:nvPr/>
        </p:nvPicPr>
        <p:blipFill>
          <a:blip r:embed="rId4" cstate="print"/>
          <a:srcRect/>
          <a:stretch>
            <a:fillRect/>
          </a:stretch>
        </p:blipFill>
        <p:spPr bwMode="auto">
          <a:xfrm>
            <a:off x="342900" y="952500"/>
            <a:ext cx="4076700" cy="3743325"/>
          </a:xfrm>
          <a:prstGeom prst="rect">
            <a:avLst/>
          </a:prstGeom>
          <a:noFill/>
          <a:ln w="9525">
            <a:noFill/>
            <a:miter lim="800000"/>
            <a:headEnd/>
            <a:tailEnd/>
          </a:ln>
          <a:effectLst>
            <a:outerShdw dist="17961" dir="2700000" algn="ctr" rotWithShape="0">
              <a:srgbClr val="1F5C99"/>
            </a:outerShdw>
          </a:effectLst>
        </p:spPr>
      </p:pic>
      <p:sp>
        <p:nvSpPr>
          <p:cNvPr id="134152" name="TextBox 6"/>
          <p:cNvSpPr txBox="1">
            <a:spLocks noChangeArrowheads="1"/>
          </p:cNvSpPr>
          <p:nvPr/>
        </p:nvSpPr>
        <p:spPr bwMode="auto">
          <a:xfrm>
            <a:off x="1295400" y="1257300"/>
            <a:ext cx="3067050" cy="338138"/>
          </a:xfrm>
          <a:prstGeom prst="rect">
            <a:avLst/>
          </a:prstGeom>
          <a:noFill/>
          <a:ln w="9525">
            <a:noFill/>
            <a:miter lim="800000"/>
            <a:headEnd/>
            <a:tailEnd/>
          </a:ln>
        </p:spPr>
        <p:txBody>
          <a:bodyPr>
            <a:spAutoFit/>
          </a:bodyPr>
          <a:lstStyle/>
          <a:p>
            <a:r>
              <a:rPr lang="en-US" sz="1600">
                <a:solidFill>
                  <a:schemeClr val="bg1"/>
                </a:solidFill>
                <a:cs typeface="ＭＳ Ｐゴシック"/>
              </a:rPr>
              <a:t>Mawlawi , Pan, Macapinlac</a:t>
            </a:r>
          </a:p>
        </p:txBody>
      </p:sp>
      <p:graphicFrame>
        <p:nvGraphicFramePr>
          <p:cNvPr id="134146" name="Object 6"/>
          <p:cNvGraphicFramePr>
            <a:graphicFrameLocks noChangeAspect="1"/>
          </p:cNvGraphicFramePr>
          <p:nvPr/>
        </p:nvGraphicFramePr>
        <p:xfrm>
          <a:off x="650875" y="5480050"/>
          <a:ext cx="8088313" cy="927100"/>
        </p:xfrm>
        <a:graphic>
          <a:graphicData uri="http://schemas.openxmlformats.org/presentationml/2006/ole">
            <p:oleObj spid="_x0000_s249858" name="Equation" r:id="rId5" imgW="3720960" imgH="393480" progId="Equation.3">
              <p:embed/>
            </p:oleObj>
          </a:graphicData>
        </a:graphic>
      </p:graphicFrame>
      <p:graphicFrame>
        <p:nvGraphicFramePr>
          <p:cNvPr id="134147" name="Object 4"/>
          <p:cNvGraphicFramePr>
            <a:graphicFrameLocks noChangeAspect="1"/>
          </p:cNvGraphicFramePr>
          <p:nvPr/>
        </p:nvGraphicFramePr>
        <p:xfrm>
          <a:off x="3340100" y="6578600"/>
          <a:ext cx="114300" cy="215900"/>
        </p:xfrm>
        <a:graphic>
          <a:graphicData uri="http://schemas.openxmlformats.org/presentationml/2006/ole">
            <p:oleObj spid="_x0000_s249859" name="Equation" r:id="rId6" imgW="114120" imgH="215640" progId="Equation.3">
              <p:embed/>
            </p:oleObj>
          </a:graphicData>
        </a:graphic>
      </p:graphicFrame>
      <p:sp>
        <p:nvSpPr>
          <p:cNvPr id="134154" name="TextBox 13"/>
          <p:cNvSpPr txBox="1">
            <a:spLocks noChangeArrowheads="1"/>
          </p:cNvSpPr>
          <p:nvPr/>
        </p:nvSpPr>
        <p:spPr bwMode="auto">
          <a:xfrm>
            <a:off x="190500" y="6334125"/>
            <a:ext cx="8713788" cy="430213"/>
          </a:xfrm>
          <a:prstGeom prst="rect">
            <a:avLst/>
          </a:prstGeom>
          <a:noFill/>
          <a:ln w="9525">
            <a:noFill/>
            <a:miter lim="800000"/>
            <a:headEnd/>
            <a:tailEnd/>
          </a:ln>
        </p:spPr>
        <p:txBody>
          <a:bodyPr wrap="none">
            <a:spAutoFit/>
          </a:bodyPr>
          <a:lstStyle/>
          <a:p>
            <a:r>
              <a:rPr lang="en-US" sz="2200">
                <a:cs typeface="ＭＳ Ｐゴシック"/>
              </a:rPr>
              <a:t>where, i=1 (140kVp), 2 (80kVp), a</a:t>
            </a:r>
            <a:r>
              <a:rPr lang="en-US" sz="2200" baseline="-25000">
                <a:cs typeface="ＭＳ Ｐゴシック"/>
              </a:rPr>
              <a:t>eff</a:t>
            </a:r>
            <a:r>
              <a:rPr lang="en-US" sz="2200">
                <a:cs typeface="ＭＳ Ｐゴシック"/>
              </a:rPr>
              <a:t>~Z</a:t>
            </a:r>
            <a:r>
              <a:rPr lang="en-US" sz="2200" baseline="30000">
                <a:cs typeface="ＭＳ Ｐゴシック"/>
              </a:rPr>
              <a:t>m</a:t>
            </a:r>
            <a:r>
              <a:rPr lang="en-US" sz="2200">
                <a:cs typeface="ＭＳ Ｐゴシック"/>
              </a:rPr>
              <a:t>/A , m= 3 to 4, n= - 3  to - 3.5</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 y="0"/>
            <a:ext cx="9372600" cy="647700"/>
          </a:xfrm>
        </p:spPr>
        <p:txBody>
          <a:bodyPr/>
          <a:lstStyle/>
          <a:p>
            <a:pPr>
              <a:defRPr/>
            </a:pPr>
            <a:r>
              <a:rPr lang="en-US" smtClean="0">
                <a:cs typeface="+mj-cs"/>
              </a:rPr>
              <a:t>CT - based Attenuation Correction artifacts: Contrast</a:t>
            </a:r>
          </a:p>
        </p:txBody>
      </p:sp>
      <p:pic>
        <p:nvPicPr>
          <p:cNvPr id="40963" name="Picture 2"/>
          <p:cNvPicPr>
            <a:picLocks noGrp="1" noChangeAspect="1" noChangeArrowheads="1"/>
          </p:cNvPicPr>
          <p:nvPr>
            <p:ph idx="1"/>
          </p:nvPr>
        </p:nvPicPr>
        <p:blipFill>
          <a:blip r:embed="rId3" cstate="print"/>
          <a:srcRect/>
          <a:stretch>
            <a:fillRect/>
          </a:stretch>
        </p:blipFill>
        <p:spPr>
          <a:xfrm>
            <a:off x="1371600" y="685800"/>
            <a:ext cx="5448300" cy="5154613"/>
          </a:xfrm>
          <a:effectLst>
            <a:outerShdw dist="17961" dir="2700000" algn="ctr" rotWithShape="0">
              <a:srgbClr val="1F5C99"/>
            </a:outerShdw>
          </a:effectLst>
        </p:spPr>
      </p:pic>
      <p:sp>
        <p:nvSpPr>
          <p:cNvPr id="307203" name="TextBox 4"/>
          <p:cNvSpPr txBox="1">
            <a:spLocks noChangeArrowheads="1"/>
          </p:cNvSpPr>
          <p:nvPr/>
        </p:nvSpPr>
        <p:spPr bwMode="auto">
          <a:xfrm>
            <a:off x="1562100" y="5791200"/>
            <a:ext cx="930275" cy="523875"/>
          </a:xfrm>
          <a:prstGeom prst="rect">
            <a:avLst/>
          </a:prstGeom>
          <a:noFill/>
          <a:ln w="9525">
            <a:noFill/>
            <a:miter lim="800000"/>
            <a:headEnd/>
            <a:tailEnd/>
          </a:ln>
        </p:spPr>
        <p:txBody>
          <a:bodyPr wrap="none">
            <a:spAutoFit/>
          </a:bodyPr>
          <a:lstStyle/>
          <a:p>
            <a:r>
              <a:rPr lang="en-US" baseline="30000">
                <a:cs typeface="ＭＳ Ｐゴシック"/>
              </a:rPr>
              <a:t>68</a:t>
            </a:r>
            <a:r>
              <a:rPr lang="en-US">
                <a:cs typeface="ＭＳ Ｐゴシック"/>
              </a:rPr>
              <a:t>Ge</a:t>
            </a:r>
          </a:p>
        </p:txBody>
      </p:sp>
      <p:sp>
        <p:nvSpPr>
          <p:cNvPr id="307204" name="TextBox 6"/>
          <p:cNvSpPr txBox="1">
            <a:spLocks noChangeArrowheads="1"/>
          </p:cNvSpPr>
          <p:nvPr/>
        </p:nvSpPr>
        <p:spPr bwMode="auto">
          <a:xfrm>
            <a:off x="3276600" y="5791200"/>
            <a:ext cx="1335088" cy="523875"/>
          </a:xfrm>
          <a:prstGeom prst="rect">
            <a:avLst/>
          </a:prstGeom>
          <a:noFill/>
          <a:ln w="9525">
            <a:noFill/>
            <a:miter lim="800000"/>
            <a:headEnd/>
            <a:tailEnd/>
          </a:ln>
        </p:spPr>
        <p:txBody>
          <a:bodyPr wrap="none">
            <a:spAutoFit/>
          </a:bodyPr>
          <a:lstStyle/>
          <a:p>
            <a:r>
              <a:rPr lang="en-US">
                <a:cs typeface="ＭＳ Ｐゴシック"/>
              </a:rPr>
              <a:t>CT  AC</a:t>
            </a:r>
          </a:p>
        </p:txBody>
      </p:sp>
      <p:sp>
        <p:nvSpPr>
          <p:cNvPr id="307205" name="TextBox 7"/>
          <p:cNvSpPr txBox="1">
            <a:spLocks noChangeArrowheads="1"/>
          </p:cNvSpPr>
          <p:nvPr/>
        </p:nvSpPr>
        <p:spPr bwMode="auto">
          <a:xfrm>
            <a:off x="5461000" y="5903913"/>
            <a:ext cx="3683000" cy="954087"/>
          </a:xfrm>
          <a:prstGeom prst="rect">
            <a:avLst/>
          </a:prstGeom>
          <a:noFill/>
          <a:ln w="9525">
            <a:noFill/>
            <a:miter lim="800000"/>
            <a:headEnd/>
            <a:tailEnd/>
          </a:ln>
        </p:spPr>
        <p:txBody>
          <a:bodyPr wrap="none">
            <a:spAutoFit/>
          </a:bodyPr>
          <a:lstStyle/>
          <a:p>
            <a:r>
              <a:rPr lang="en-US">
                <a:cs typeface="ＭＳ Ｐゴシック"/>
              </a:rPr>
              <a:t>CT  AC + Segmented </a:t>
            </a:r>
          </a:p>
          <a:p>
            <a:r>
              <a:rPr lang="en-US">
                <a:cs typeface="ＭＳ Ｐゴシック"/>
              </a:rPr>
              <a:t>Contrast Correction</a:t>
            </a:r>
          </a:p>
        </p:txBody>
      </p:sp>
      <p:sp>
        <p:nvSpPr>
          <p:cNvPr id="307206" name="TextBox 9"/>
          <p:cNvSpPr txBox="1">
            <a:spLocks noChangeArrowheads="1"/>
          </p:cNvSpPr>
          <p:nvPr/>
        </p:nvSpPr>
        <p:spPr bwMode="auto">
          <a:xfrm>
            <a:off x="0" y="6496050"/>
            <a:ext cx="5348288" cy="400050"/>
          </a:xfrm>
          <a:prstGeom prst="rect">
            <a:avLst/>
          </a:prstGeom>
          <a:noFill/>
          <a:ln w="9525">
            <a:noFill/>
            <a:miter lim="800000"/>
            <a:headEnd/>
            <a:tailEnd/>
          </a:ln>
        </p:spPr>
        <p:txBody>
          <a:bodyPr wrap="none">
            <a:spAutoFit/>
          </a:bodyPr>
          <a:lstStyle/>
          <a:p>
            <a:r>
              <a:rPr lang="en-US" sz="2000">
                <a:cs typeface="ＭＳ Ｐゴシック"/>
              </a:rPr>
              <a:t>Nehmeh </a:t>
            </a:r>
            <a:r>
              <a:rPr lang="en-US" sz="2000" i="1">
                <a:cs typeface="ＭＳ Ｐゴシック"/>
              </a:rPr>
              <a:t>et. al., J. Nuc. Med. 44, 1940, 2003 </a:t>
            </a:r>
          </a:p>
        </p:txBody>
      </p:sp>
    </p:spTree>
  </p:cSld>
  <p:clrMapOvr>
    <a:masterClrMapping/>
  </p:clrMapOvr>
  <p:transition advTm="67031"/>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457200" y="277813"/>
            <a:ext cx="8229600" cy="979487"/>
          </a:xfrm>
        </p:spPr>
        <p:txBody>
          <a:bodyPr/>
          <a:lstStyle/>
          <a:p>
            <a:pPr eaLnBrk="1" hangingPunct="1">
              <a:defRPr/>
            </a:pPr>
            <a:r>
              <a:rPr lang="en-US" sz="2400" smtClean="0">
                <a:ea typeface="ＭＳ Ｐゴシック"/>
              </a:rPr>
              <a:t>Example of CT -based Attenuation Correction Artifact:</a:t>
            </a:r>
            <a:br>
              <a:rPr lang="en-US" sz="2400" smtClean="0">
                <a:ea typeface="ＭＳ Ｐゴシック"/>
              </a:rPr>
            </a:br>
            <a:r>
              <a:rPr lang="en-US" sz="2400" smtClean="0">
                <a:ea typeface="ＭＳ Ｐゴシック"/>
              </a:rPr>
              <a:t>Leg prosthesis</a:t>
            </a:r>
          </a:p>
        </p:txBody>
      </p:sp>
      <p:sp>
        <p:nvSpPr>
          <p:cNvPr id="40962" name="TextBox 7"/>
          <p:cNvSpPr txBox="1">
            <a:spLocks noChangeArrowheads="1"/>
          </p:cNvSpPr>
          <p:nvPr/>
        </p:nvSpPr>
        <p:spPr bwMode="auto">
          <a:xfrm>
            <a:off x="800100" y="2171700"/>
            <a:ext cx="8089900" cy="523875"/>
          </a:xfrm>
          <a:prstGeom prst="rect">
            <a:avLst/>
          </a:prstGeom>
          <a:noFill/>
          <a:ln w="9525">
            <a:noFill/>
            <a:miter lim="800000"/>
            <a:headEnd/>
            <a:tailEnd/>
          </a:ln>
        </p:spPr>
        <p:txBody>
          <a:bodyPr wrap="none">
            <a:spAutoFit/>
          </a:bodyPr>
          <a:lstStyle/>
          <a:p>
            <a:r>
              <a:rPr lang="en-US">
                <a:cs typeface="ＭＳ Ｐゴシック"/>
              </a:rPr>
              <a:t>CT		              PET 		      PET no AC</a:t>
            </a:r>
          </a:p>
        </p:txBody>
      </p:sp>
      <p:pic>
        <p:nvPicPr>
          <p:cNvPr id="40963" name="Picture 10"/>
          <p:cNvPicPr>
            <a:picLocks noChangeAspect="1" noChangeArrowheads="1"/>
          </p:cNvPicPr>
          <p:nvPr/>
        </p:nvPicPr>
        <p:blipFill>
          <a:blip r:embed="rId3" cstate="print"/>
          <a:srcRect/>
          <a:stretch>
            <a:fillRect/>
          </a:stretch>
        </p:blipFill>
        <p:spPr bwMode="auto">
          <a:xfrm>
            <a:off x="-76200" y="2781300"/>
            <a:ext cx="2971800" cy="2095500"/>
          </a:xfrm>
          <a:prstGeom prst="rect">
            <a:avLst/>
          </a:prstGeom>
          <a:noFill/>
          <a:ln w="9525">
            <a:noFill/>
            <a:miter lim="800000"/>
            <a:headEnd/>
            <a:tailEnd/>
          </a:ln>
        </p:spPr>
      </p:pic>
      <p:pic>
        <p:nvPicPr>
          <p:cNvPr id="40964" name="Picture 11"/>
          <p:cNvPicPr>
            <a:picLocks noChangeAspect="1" noChangeArrowheads="1"/>
          </p:cNvPicPr>
          <p:nvPr/>
        </p:nvPicPr>
        <p:blipFill>
          <a:blip r:embed="rId4" cstate="print"/>
          <a:srcRect/>
          <a:stretch>
            <a:fillRect/>
          </a:stretch>
        </p:blipFill>
        <p:spPr bwMode="auto">
          <a:xfrm>
            <a:off x="6019800" y="2628900"/>
            <a:ext cx="3124200" cy="2552700"/>
          </a:xfrm>
          <a:prstGeom prst="rect">
            <a:avLst/>
          </a:prstGeom>
          <a:noFill/>
          <a:ln w="9525">
            <a:noFill/>
            <a:miter lim="800000"/>
            <a:headEnd/>
            <a:tailEnd/>
          </a:ln>
        </p:spPr>
      </p:pic>
      <p:pic>
        <p:nvPicPr>
          <p:cNvPr id="40965" name="Picture 12"/>
          <p:cNvPicPr>
            <a:picLocks noChangeAspect="1" noChangeArrowheads="1"/>
          </p:cNvPicPr>
          <p:nvPr/>
        </p:nvPicPr>
        <p:blipFill>
          <a:blip r:embed="rId5" cstate="print"/>
          <a:srcRect/>
          <a:stretch>
            <a:fillRect/>
          </a:stretch>
        </p:blipFill>
        <p:spPr bwMode="auto">
          <a:xfrm>
            <a:off x="2743200" y="2628900"/>
            <a:ext cx="3467100" cy="25527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Rectangle 79"/>
          <p:cNvSpPr/>
          <p:nvPr/>
        </p:nvSpPr>
        <p:spPr bwMode="auto">
          <a:xfrm>
            <a:off x="6438900" y="6096000"/>
            <a:ext cx="304800" cy="457200"/>
          </a:xfrm>
          <a:prstGeom prst="rect">
            <a:avLst/>
          </a:prstGeom>
          <a:solidFill>
            <a:schemeClr val="tx1">
              <a:lumMod val="50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sp>
        <p:nvSpPr>
          <p:cNvPr id="109" name="Oval 108"/>
          <p:cNvSpPr/>
          <p:nvPr/>
        </p:nvSpPr>
        <p:spPr bwMode="auto">
          <a:xfrm>
            <a:off x="5829300" y="6362700"/>
            <a:ext cx="1524000" cy="990600"/>
          </a:xfrm>
          <a:prstGeom prst="ellips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sp>
        <p:nvSpPr>
          <p:cNvPr id="38" name="Rectangle 37"/>
          <p:cNvSpPr/>
          <p:nvPr/>
        </p:nvSpPr>
        <p:spPr bwMode="auto">
          <a:xfrm>
            <a:off x="2171700" y="6057900"/>
            <a:ext cx="304800" cy="457200"/>
          </a:xfrm>
          <a:prstGeom prst="rect">
            <a:avLst/>
          </a:prstGeom>
          <a:solidFill>
            <a:schemeClr val="tx1">
              <a:lumMod val="50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sp>
        <p:nvSpPr>
          <p:cNvPr id="108" name="Oval 107"/>
          <p:cNvSpPr/>
          <p:nvPr/>
        </p:nvSpPr>
        <p:spPr bwMode="auto">
          <a:xfrm>
            <a:off x="1524000" y="6362700"/>
            <a:ext cx="1562100" cy="990600"/>
          </a:xfrm>
          <a:prstGeom prst="ellips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sp>
        <p:nvSpPr>
          <p:cNvPr id="2" name="Title 1"/>
          <p:cNvSpPr>
            <a:spLocks noGrp="1"/>
          </p:cNvSpPr>
          <p:nvPr>
            <p:ph type="title"/>
          </p:nvPr>
        </p:nvSpPr>
        <p:spPr>
          <a:xfrm>
            <a:off x="457200" y="277813"/>
            <a:ext cx="8229600" cy="636587"/>
          </a:xfrm>
        </p:spPr>
        <p:txBody>
          <a:bodyPr/>
          <a:lstStyle/>
          <a:p>
            <a:pPr>
              <a:defRPr/>
            </a:pPr>
            <a:r>
              <a:rPr lang="en-US" smtClean="0">
                <a:cs typeface="+mj-cs"/>
              </a:rPr>
              <a:t>Photon scatter</a:t>
            </a:r>
          </a:p>
        </p:txBody>
      </p:sp>
      <p:sp>
        <p:nvSpPr>
          <p:cNvPr id="36" name="Oval 35"/>
          <p:cNvSpPr/>
          <p:nvPr/>
        </p:nvSpPr>
        <p:spPr bwMode="auto">
          <a:xfrm rot="16200000">
            <a:off x="1562100" y="4838700"/>
            <a:ext cx="1524000" cy="990600"/>
          </a:xfrm>
          <a:prstGeom prst="ellips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sp>
        <p:nvSpPr>
          <p:cNvPr id="43015" name="Rectangle 38"/>
          <p:cNvSpPr>
            <a:spLocks noChangeArrowheads="1"/>
          </p:cNvSpPr>
          <p:nvPr/>
        </p:nvSpPr>
        <p:spPr bwMode="auto">
          <a:xfrm>
            <a:off x="571500" y="4876800"/>
            <a:ext cx="228600" cy="990600"/>
          </a:xfrm>
          <a:prstGeom prst="rect">
            <a:avLst/>
          </a:prstGeom>
          <a:blipFill dpi="0" rotWithShape="1">
            <a:blip r:embed="rId4" cstate="print"/>
            <a:srcRect/>
            <a:tile tx="0" ty="0" sx="100000" sy="100000" flip="none" algn="tl"/>
          </a:blipFill>
          <a:ln w="9525">
            <a:solidFill>
              <a:schemeClr val="tx1"/>
            </a:solidFill>
            <a:round/>
            <a:headEnd/>
            <a:tailEnd/>
          </a:ln>
        </p:spPr>
        <p:txBody>
          <a:bodyPr wrap="none" anchor="ctr"/>
          <a:lstStyle/>
          <a:p>
            <a:pPr algn="ctr" eaLnBrk="0" hangingPunct="0"/>
            <a:endParaRPr lang="en-US">
              <a:cs typeface="ＭＳ Ｐゴシック"/>
            </a:endParaRPr>
          </a:p>
        </p:txBody>
      </p:sp>
      <p:sp>
        <p:nvSpPr>
          <p:cNvPr id="43016" name="Rectangle 39"/>
          <p:cNvSpPr>
            <a:spLocks noChangeArrowheads="1"/>
          </p:cNvSpPr>
          <p:nvPr/>
        </p:nvSpPr>
        <p:spPr bwMode="auto">
          <a:xfrm>
            <a:off x="3848100" y="4876800"/>
            <a:ext cx="228600" cy="990600"/>
          </a:xfrm>
          <a:prstGeom prst="rect">
            <a:avLst/>
          </a:prstGeom>
          <a:blipFill dpi="0" rotWithShape="1">
            <a:blip r:embed="rId4" cstate="print"/>
            <a:srcRect/>
            <a:tile tx="0" ty="0" sx="100000" sy="100000" flip="none" algn="tl"/>
          </a:blipFill>
          <a:ln w="9525">
            <a:solidFill>
              <a:schemeClr val="tx1"/>
            </a:solidFill>
            <a:round/>
            <a:headEnd/>
            <a:tailEnd/>
          </a:ln>
        </p:spPr>
        <p:txBody>
          <a:bodyPr wrap="none" anchor="ctr"/>
          <a:lstStyle/>
          <a:p>
            <a:pPr algn="ctr" eaLnBrk="0" hangingPunct="0"/>
            <a:endParaRPr lang="en-US">
              <a:cs typeface="ＭＳ Ｐゴシック"/>
            </a:endParaRPr>
          </a:p>
        </p:txBody>
      </p:sp>
      <p:grpSp>
        <p:nvGrpSpPr>
          <p:cNvPr id="43017" name="Group 50"/>
          <p:cNvGrpSpPr>
            <a:grpSpLocks/>
          </p:cNvGrpSpPr>
          <p:nvPr/>
        </p:nvGrpSpPr>
        <p:grpSpPr bwMode="auto">
          <a:xfrm>
            <a:off x="838200" y="4876800"/>
            <a:ext cx="266700" cy="992188"/>
            <a:chOff x="1485900" y="4876800"/>
            <a:chExt cx="266700" cy="992188"/>
          </a:xfrm>
        </p:grpSpPr>
        <p:cxnSp>
          <p:nvCxnSpPr>
            <p:cNvPr id="43066" name="Straight Connector 41"/>
            <p:cNvCxnSpPr>
              <a:cxnSpLocks noChangeShapeType="1"/>
            </p:cNvCxnSpPr>
            <p:nvPr/>
          </p:nvCxnSpPr>
          <p:spPr bwMode="auto">
            <a:xfrm>
              <a:off x="1485900" y="4876800"/>
              <a:ext cx="266700" cy="1588"/>
            </a:xfrm>
            <a:prstGeom prst="line">
              <a:avLst/>
            </a:prstGeom>
            <a:noFill/>
            <a:ln w="9525">
              <a:solidFill>
                <a:schemeClr val="tx1"/>
              </a:solidFill>
              <a:round/>
              <a:headEnd/>
              <a:tailEnd/>
            </a:ln>
          </p:spPr>
        </p:cxnSp>
        <p:cxnSp>
          <p:nvCxnSpPr>
            <p:cNvPr id="43067" name="Straight Connector 43"/>
            <p:cNvCxnSpPr>
              <a:cxnSpLocks noChangeShapeType="1"/>
            </p:cNvCxnSpPr>
            <p:nvPr/>
          </p:nvCxnSpPr>
          <p:spPr bwMode="auto">
            <a:xfrm>
              <a:off x="1485900" y="5029200"/>
              <a:ext cx="266700" cy="1588"/>
            </a:xfrm>
            <a:prstGeom prst="line">
              <a:avLst/>
            </a:prstGeom>
            <a:noFill/>
            <a:ln w="9525">
              <a:solidFill>
                <a:schemeClr val="tx1"/>
              </a:solidFill>
              <a:round/>
              <a:headEnd/>
              <a:tailEnd/>
            </a:ln>
          </p:spPr>
        </p:cxnSp>
        <p:cxnSp>
          <p:nvCxnSpPr>
            <p:cNvPr id="43068" name="Straight Connector 44"/>
            <p:cNvCxnSpPr>
              <a:cxnSpLocks noChangeShapeType="1"/>
            </p:cNvCxnSpPr>
            <p:nvPr/>
          </p:nvCxnSpPr>
          <p:spPr bwMode="auto">
            <a:xfrm>
              <a:off x="1485900" y="5181600"/>
              <a:ext cx="266700" cy="1588"/>
            </a:xfrm>
            <a:prstGeom prst="line">
              <a:avLst/>
            </a:prstGeom>
            <a:noFill/>
            <a:ln w="9525">
              <a:solidFill>
                <a:schemeClr val="tx1"/>
              </a:solidFill>
              <a:round/>
              <a:headEnd/>
              <a:tailEnd/>
            </a:ln>
          </p:spPr>
        </p:cxnSp>
        <p:cxnSp>
          <p:nvCxnSpPr>
            <p:cNvPr id="43069" name="Straight Connector 45"/>
            <p:cNvCxnSpPr>
              <a:cxnSpLocks noChangeShapeType="1"/>
            </p:cNvCxnSpPr>
            <p:nvPr/>
          </p:nvCxnSpPr>
          <p:spPr bwMode="auto">
            <a:xfrm>
              <a:off x="1485900" y="5334000"/>
              <a:ext cx="266700" cy="1588"/>
            </a:xfrm>
            <a:prstGeom prst="line">
              <a:avLst/>
            </a:prstGeom>
            <a:noFill/>
            <a:ln w="9525">
              <a:solidFill>
                <a:schemeClr val="tx1"/>
              </a:solidFill>
              <a:round/>
              <a:headEnd/>
              <a:tailEnd/>
            </a:ln>
          </p:spPr>
        </p:cxnSp>
        <p:cxnSp>
          <p:nvCxnSpPr>
            <p:cNvPr id="43070" name="Straight Connector 46"/>
            <p:cNvCxnSpPr>
              <a:cxnSpLocks noChangeShapeType="1"/>
            </p:cNvCxnSpPr>
            <p:nvPr/>
          </p:nvCxnSpPr>
          <p:spPr bwMode="auto">
            <a:xfrm>
              <a:off x="1485900" y="5484812"/>
              <a:ext cx="266700" cy="1588"/>
            </a:xfrm>
            <a:prstGeom prst="line">
              <a:avLst/>
            </a:prstGeom>
            <a:noFill/>
            <a:ln w="9525">
              <a:solidFill>
                <a:schemeClr val="tx1"/>
              </a:solidFill>
              <a:round/>
              <a:headEnd/>
              <a:tailEnd/>
            </a:ln>
          </p:spPr>
        </p:cxnSp>
        <p:cxnSp>
          <p:nvCxnSpPr>
            <p:cNvPr id="43071" name="Straight Connector 47"/>
            <p:cNvCxnSpPr>
              <a:cxnSpLocks noChangeShapeType="1"/>
            </p:cNvCxnSpPr>
            <p:nvPr/>
          </p:nvCxnSpPr>
          <p:spPr bwMode="auto">
            <a:xfrm>
              <a:off x="1485900" y="5599112"/>
              <a:ext cx="266700" cy="1588"/>
            </a:xfrm>
            <a:prstGeom prst="line">
              <a:avLst/>
            </a:prstGeom>
            <a:noFill/>
            <a:ln w="9525">
              <a:solidFill>
                <a:schemeClr val="tx1"/>
              </a:solidFill>
              <a:round/>
              <a:headEnd/>
              <a:tailEnd/>
            </a:ln>
          </p:spPr>
        </p:cxnSp>
        <p:cxnSp>
          <p:nvCxnSpPr>
            <p:cNvPr id="43072" name="Straight Connector 48"/>
            <p:cNvCxnSpPr>
              <a:cxnSpLocks noChangeShapeType="1"/>
            </p:cNvCxnSpPr>
            <p:nvPr/>
          </p:nvCxnSpPr>
          <p:spPr bwMode="auto">
            <a:xfrm>
              <a:off x="1485900" y="5751512"/>
              <a:ext cx="266700" cy="1588"/>
            </a:xfrm>
            <a:prstGeom prst="line">
              <a:avLst/>
            </a:prstGeom>
            <a:noFill/>
            <a:ln w="9525">
              <a:solidFill>
                <a:schemeClr val="tx1"/>
              </a:solidFill>
              <a:round/>
              <a:headEnd/>
              <a:tailEnd/>
            </a:ln>
          </p:spPr>
        </p:cxnSp>
        <p:cxnSp>
          <p:nvCxnSpPr>
            <p:cNvPr id="43073" name="Straight Connector 49"/>
            <p:cNvCxnSpPr>
              <a:cxnSpLocks noChangeShapeType="1"/>
            </p:cNvCxnSpPr>
            <p:nvPr/>
          </p:nvCxnSpPr>
          <p:spPr bwMode="auto">
            <a:xfrm>
              <a:off x="1485900" y="5867400"/>
              <a:ext cx="266700" cy="1588"/>
            </a:xfrm>
            <a:prstGeom prst="line">
              <a:avLst/>
            </a:prstGeom>
            <a:noFill/>
            <a:ln w="9525">
              <a:solidFill>
                <a:schemeClr val="tx1"/>
              </a:solidFill>
              <a:round/>
              <a:headEnd/>
              <a:tailEnd/>
            </a:ln>
          </p:spPr>
        </p:cxnSp>
      </p:grpSp>
      <p:grpSp>
        <p:nvGrpSpPr>
          <p:cNvPr id="43018" name="Group 51"/>
          <p:cNvGrpSpPr>
            <a:grpSpLocks/>
          </p:cNvGrpSpPr>
          <p:nvPr/>
        </p:nvGrpSpPr>
        <p:grpSpPr bwMode="auto">
          <a:xfrm>
            <a:off x="3543300" y="4876800"/>
            <a:ext cx="266700" cy="992188"/>
            <a:chOff x="1485900" y="4876800"/>
            <a:chExt cx="266700" cy="992188"/>
          </a:xfrm>
        </p:grpSpPr>
        <p:cxnSp>
          <p:nvCxnSpPr>
            <p:cNvPr id="43058" name="Straight Connector 52"/>
            <p:cNvCxnSpPr>
              <a:cxnSpLocks noChangeShapeType="1"/>
            </p:cNvCxnSpPr>
            <p:nvPr/>
          </p:nvCxnSpPr>
          <p:spPr bwMode="auto">
            <a:xfrm>
              <a:off x="1485900" y="4876800"/>
              <a:ext cx="266700" cy="1588"/>
            </a:xfrm>
            <a:prstGeom prst="line">
              <a:avLst/>
            </a:prstGeom>
            <a:noFill/>
            <a:ln w="9525">
              <a:solidFill>
                <a:schemeClr val="tx1"/>
              </a:solidFill>
              <a:round/>
              <a:headEnd/>
              <a:tailEnd/>
            </a:ln>
          </p:spPr>
        </p:cxnSp>
        <p:cxnSp>
          <p:nvCxnSpPr>
            <p:cNvPr id="43059" name="Straight Connector 53"/>
            <p:cNvCxnSpPr>
              <a:cxnSpLocks noChangeShapeType="1"/>
            </p:cNvCxnSpPr>
            <p:nvPr/>
          </p:nvCxnSpPr>
          <p:spPr bwMode="auto">
            <a:xfrm>
              <a:off x="1485900" y="5029200"/>
              <a:ext cx="266700" cy="1588"/>
            </a:xfrm>
            <a:prstGeom prst="line">
              <a:avLst/>
            </a:prstGeom>
            <a:noFill/>
            <a:ln w="9525">
              <a:solidFill>
                <a:schemeClr val="tx1"/>
              </a:solidFill>
              <a:round/>
              <a:headEnd/>
              <a:tailEnd/>
            </a:ln>
          </p:spPr>
        </p:cxnSp>
        <p:cxnSp>
          <p:nvCxnSpPr>
            <p:cNvPr id="43060" name="Straight Connector 54"/>
            <p:cNvCxnSpPr>
              <a:cxnSpLocks noChangeShapeType="1"/>
            </p:cNvCxnSpPr>
            <p:nvPr/>
          </p:nvCxnSpPr>
          <p:spPr bwMode="auto">
            <a:xfrm>
              <a:off x="1485900" y="5181600"/>
              <a:ext cx="266700" cy="1588"/>
            </a:xfrm>
            <a:prstGeom prst="line">
              <a:avLst/>
            </a:prstGeom>
            <a:noFill/>
            <a:ln w="9525">
              <a:solidFill>
                <a:schemeClr val="tx1"/>
              </a:solidFill>
              <a:round/>
              <a:headEnd/>
              <a:tailEnd/>
            </a:ln>
          </p:spPr>
        </p:cxnSp>
        <p:cxnSp>
          <p:nvCxnSpPr>
            <p:cNvPr id="43061" name="Straight Connector 55"/>
            <p:cNvCxnSpPr>
              <a:cxnSpLocks noChangeShapeType="1"/>
            </p:cNvCxnSpPr>
            <p:nvPr/>
          </p:nvCxnSpPr>
          <p:spPr bwMode="auto">
            <a:xfrm>
              <a:off x="1485900" y="5334000"/>
              <a:ext cx="266700" cy="1588"/>
            </a:xfrm>
            <a:prstGeom prst="line">
              <a:avLst/>
            </a:prstGeom>
            <a:noFill/>
            <a:ln w="9525">
              <a:solidFill>
                <a:schemeClr val="tx1"/>
              </a:solidFill>
              <a:round/>
              <a:headEnd/>
              <a:tailEnd/>
            </a:ln>
          </p:spPr>
        </p:cxnSp>
        <p:cxnSp>
          <p:nvCxnSpPr>
            <p:cNvPr id="43062" name="Straight Connector 56"/>
            <p:cNvCxnSpPr>
              <a:cxnSpLocks noChangeShapeType="1"/>
            </p:cNvCxnSpPr>
            <p:nvPr/>
          </p:nvCxnSpPr>
          <p:spPr bwMode="auto">
            <a:xfrm>
              <a:off x="1485900" y="5484812"/>
              <a:ext cx="266700" cy="1588"/>
            </a:xfrm>
            <a:prstGeom prst="line">
              <a:avLst/>
            </a:prstGeom>
            <a:noFill/>
            <a:ln w="9525">
              <a:solidFill>
                <a:schemeClr val="tx1"/>
              </a:solidFill>
              <a:round/>
              <a:headEnd/>
              <a:tailEnd/>
            </a:ln>
          </p:spPr>
        </p:cxnSp>
        <p:cxnSp>
          <p:nvCxnSpPr>
            <p:cNvPr id="43063" name="Straight Connector 57"/>
            <p:cNvCxnSpPr>
              <a:cxnSpLocks noChangeShapeType="1"/>
            </p:cNvCxnSpPr>
            <p:nvPr/>
          </p:nvCxnSpPr>
          <p:spPr bwMode="auto">
            <a:xfrm>
              <a:off x="1485900" y="5599112"/>
              <a:ext cx="266700" cy="1588"/>
            </a:xfrm>
            <a:prstGeom prst="line">
              <a:avLst/>
            </a:prstGeom>
            <a:noFill/>
            <a:ln w="9525">
              <a:solidFill>
                <a:schemeClr val="tx1"/>
              </a:solidFill>
              <a:round/>
              <a:headEnd/>
              <a:tailEnd/>
            </a:ln>
          </p:spPr>
        </p:cxnSp>
        <p:cxnSp>
          <p:nvCxnSpPr>
            <p:cNvPr id="43064" name="Straight Connector 58"/>
            <p:cNvCxnSpPr>
              <a:cxnSpLocks noChangeShapeType="1"/>
            </p:cNvCxnSpPr>
            <p:nvPr/>
          </p:nvCxnSpPr>
          <p:spPr bwMode="auto">
            <a:xfrm>
              <a:off x="1485900" y="5751512"/>
              <a:ext cx="266700" cy="1588"/>
            </a:xfrm>
            <a:prstGeom prst="line">
              <a:avLst/>
            </a:prstGeom>
            <a:noFill/>
            <a:ln w="9525">
              <a:solidFill>
                <a:schemeClr val="tx1"/>
              </a:solidFill>
              <a:round/>
              <a:headEnd/>
              <a:tailEnd/>
            </a:ln>
          </p:spPr>
        </p:cxnSp>
        <p:cxnSp>
          <p:nvCxnSpPr>
            <p:cNvPr id="43065" name="Straight Connector 59"/>
            <p:cNvCxnSpPr>
              <a:cxnSpLocks noChangeShapeType="1"/>
            </p:cNvCxnSpPr>
            <p:nvPr/>
          </p:nvCxnSpPr>
          <p:spPr bwMode="auto">
            <a:xfrm>
              <a:off x="1485900" y="5867400"/>
              <a:ext cx="266700" cy="1588"/>
            </a:xfrm>
            <a:prstGeom prst="line">
              <a:avLst/>
            </a:prstGeom>
            <a:noFill/>
            <a:ln w="9525">
              <a:solidFill>
                <a:schemeClr val="tx1"/>
              </a:solidFill>
              <a:round/>
              <a:headEnd/>
              <a:tailEnd/>
            </a:ln>
          </p:spPr>
        </p:cxnSp>
      </p:grpSp>
      <p:cxnSp>
        <p:nvCxnSpPr>
          <p:cNvPr id="62" name="Straight Arrow Connector 61"/>
          <p:cNvCxnSpPr>
            <a:endCxn id="43016" idx="1"/>
          </p:cNvCxnSpPr>
          <p:nvPr/>
        </p:nvCxnSpPr>
        <p:spPr bwMode="auto">
          <a:xfrm flipV="1">
            <a:off x="2438400" y="5372100"/>
            <a:ext cx="1409700" cy="114300"/>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63" name="Straight Arrow Connector 62"/>
          <p:cNvCxnSpPr/>
          <p:nvPr/>
        </p:nvCxnSpPr>
        <p:spPr bwMode="auto">
          <a:xfrm rot="10800000">
            <a:off x="800100" y="5219700"/>
            <a:ext cx="1333500" cy="190500"/>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64" name="Straight Arrow Connector 63"/>
          <p:cNvCxnSpPr/>
          <p:nvPr/>
        </p:nvCxnSpPr>
        <p:spPr bwMode="auto">
          <a:xfrm>
            <a:off x="2133600" y="5410200"/>
            <a:ext cx="381000" cy="76200"/>
          </a:xfrm>
          <a:prstGeom prst="straightConnector1">
            <a:avLst/>
          </a:prstGeom>
          <a:ln w="25400">
            <a:solidFill>
              <a:srgbClr val="FF0000"/>
            </a:solidFill>
            <a:headEnd type="oval" w="med" len="med"/>
            <a:tailEnd type="arrow"/>
          </a:ln>
        </p:spPr>
        <p:style>
          <a:lnRef idx="1">
            <a:schemeClr val="accent2"/>
          </a:lnRef>
          <a:fillRef idx="0">
            <a:schemeClr val="accent2"/>
          </a:fillRef>
          <a:effectRef idx="0">
            <a:schemeClr val="accent2"/>
          </a:effectRef>
          <a:fontRef idx="minor">
            <a:schemeClr val="tx1"/>
          </a:fontRef>
        </p:style>
      </p:cxnSp>
      <p:cxnSp>
        <p:nvCxnSpPr>
          <p:cNvPr id="43022" name="Straight Connector 64"/>
          <p:cNvCxnSpPr>
            <a:cxnSpLocks noChangeShapeType="1"/>
          </p:cNvCxnSpPr>
          <p:nvPr/>
        </p:nvCxnSpPr>
        <p:spPr bwMode="auto">
          <a:xfrm>
            <a:off x="800100" y="5181600"/>
            <a:ext cx="2933700" cy="152400"/>
          </a:xfrm>
          <a:prstGeom prst="line">
            <a:avLst/>
          </a:prstGeom>
          <a:noFill/>
          <a:ln w="9525">
            <a:solidFill>
              <a:schemeClr val="tx1"/>
            </a:solidFill>
            <a:round/>
            <a:headEnd/>
            <a:tailEnd/>
          </a:ln>
        </p:spPr>
      </p:cxnSp>
      <p:sp>
        <p:nvSpPr>
          <p:cNvPr id="43023" name="TextBox 67"/>
          <p:cNvSpPr txBox="1">
            <a:spLocks noChangeArrowheads="1"/>
          </p:cNvSpPr>
          <p:nvPr/>
        </p:nvSpPr>
        <p:spPr bwMode="auto">
          <a:xfrm>
            <a:off x="2133600" y="4267200"/>
            <a:ext cx="355600" cy="400050"/>
          </a:xfrm>
          <a:prstGeom prst="rect">
            <a:avLst/>
          </a:prstGeom>
          <a:noFill/>
          <a:ln w="9525">
            <a:noFill/>
            <a:miter lim="800000"/>
            <a:headEnd/>
            <a:tailEnd/>
          </a:ln>
        </p:spPr>
        <p:txBody>
          <a:bodyPr wrap="none">
            <a:spAutoFit/>
          </a:bodyPr>
          <a:lstStyle/>
          <a:p>
            <a:pPr algn="ctr" eaLnBrk="0" hangingPunct="0"/>
            <a:r>
              <a:rPr lang="en-US" sz="2000">
                <a:cs typeface="ＭＳ Ｐゴシック"/>
              </a:rPr>
              <a:t>S</a:t>
            </a:r>
          </a:p>
        </p:txBody>
      </p:sp>
      <p:sp>
        <p:nvSpPr>
          <p:cNvPr id="43024" name="TextBox 68"/>
          <p:cNvSpPr txBox="1">
            <a:spLocks noChangeArrowheads="1"/>
          </p:cNvSpPr>
          <p:nvPr/>
        </p:nvSpPr>
        <p:spPr bwMode="auto">
          <a:xfrm>
            <a:off x="2171700" y="6457950"/>
            <a:ext cx="255588" cy="400050"/>
          </a:xfrm>
          <a:prstGeom prst="rect">
            <a:avLst/>
          </a:prstGeom>
          <a:noFill/>
          <a:ln w="9525">
            <a:noFill/>
            <a:miter lim="800000"/>
            <a:headEnd/>
            <a:tailEnd/>
          </a:ln>
        </p:spPr>
        <p:txBody>
          <a:bodyPr wrap="none">
            <a:spAutoFit/>
          </a:bodyPr>
          <a:lstStyle/>
          <a:p>
            <a:pPr algn="ctr" eaLnBrk="0" hangingPunct="0"/>
            <a:r>
              <a:rPr lang="en-US" sz="2000">
                <a:cs typeface="ＭＳ Ｐゴシック"/>
              </a:rPr>
              <a:t>I</a:t>
            </a:r>
          </a:p>
        </p:txBody>
      </p:sp>
      <p:sp>
        <p:nvSpPr>
          <p:cNvPr id="81" name="Oval 80"/>
          <p:cNvSpPr/>
          <p:nvPr/>
        </p:nvSpPr>
        <p:spPr bwMode="auto">
          <a:xfrm rot="16200000">
            <a:off x="5829300" y="4876800"/>
            <a:ext cx="1524000" cy="990600"/>
          </a:xfrm>
          <a:prstGeom prst="ellips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sp>
        <p:nvSpPr>
          <p:cNvPr id="43026" name="Rectangle 81"/>
          <p:cNvSpPr>
            <a:spLocks noChangeArrowheads="1"/>
          </p:cNvSpPr>
          <p:nvPr/>
        </p:nvSpPr>
        <p:spPr bwMode="auto">
          <a:xfrm>
            <a:off x="4838700" y="4914900"/>
            <a:ext cx="228600" cy="990600"/>
          </a:xfrm>
          <a:prstGeom prst="rect">
            <a:avLst/>
          </a:prstGeom>
          <a:blipFill dpi="0" rotWithShape="1">
            <a:blip r:embed="rId4" cstate="print"/>
            <a:srcRect/>
            <a:tile tx="0" ty="0" sx="100000" sy="100000" flip="none" algn="tl"/>
          </a:blipFill>
          <a:ln w="9525">
            <a:solidFill>
              <a:schemeClr val="tx1"/>
            </a:solidFill>
            <a:round/>
            <a:headEnd/>
            <a:tailEnd/>
          </a:ln>
        </p:spPr>
        <p:txBody>
          <a:bodyPr wrap="none" anchor="ctr"/>
          <a:lstStyle/>
          <a:p>
            <a:pPr algn="ctr" eaLnBrk="0" hangingPunct="0"/>
            <a:endParaRPr lang="en-US">
              <a:cs typeface="ＭＳ Ｐゴシック"/>
            </a:endParaRPr>
          </a:p>
        </p:txBody>
      </p:sp>
      <p:sp>
        <p:nvSpPr>
          <p:cNvPr id="43027" name="Rectangle 82"/>
          <p:cNvSpPr>
            <a:spLocks noChangeArrowheads="1"/>
          </p:cNvSpPr>
          <p:nvPr/>
        </p:nvSpPr>
        <p:spPr bwMode="auto">
          <a:xfrm>
            <a:off x="8115300" y="4914900"/>
            <a:ext cx="228600" cy="990600"/>
          </a:xfrm>
          <a:prstGeom prst="rect">
            <a:avLst/>
          </a:prstGeom>
          <a:blipFill dpi="0" rotWithShape="1">
            <a:blip r:embed="rId4" cstate="print"/>
            <a:srcRect/>
            <a:tile tx="0" ty="0" sx="100000" sy="100000" flip="none" algn="tl"/>
          </a:blipFill>
          <a:ln w="9525">
            <a:solidFill>
              <a:schemeClr val="tx1"/>
            </a:solidFill>
            <a:round/>
            <a:headEnd/>
            <a:tailEnd/>
          </a:ln>
        </p:spPr>
        <p:txBody>
          <a:bodyPr wrap="none" anchor="ctr"/>
          <a:lstStyle/>
          <a:p>
            <a:pPr algn="ctr" eaLnBrk="0" hangingPunct="0"/>
            <a:endParaRPr lang="en-US">
              <a:cs typeface="ＭＳ Ｐゴシック"/>
            </a:endParaRPr>
          </a:p>
        </p:txBody>
      </p:sp>
      <p:cxnSp>
        <p:nvCxnSpPr>
          <p:cNvPr id="86" name="Straight Arrow Connector 85"/>
          <p:cNvCxnSpPr/>
          <p:nvPr/>
        </p:nvCxnSpPr>
        <p:spPr bwMode="auto">
          <a:xfrm flipV="1">
            <a:off x="6743700" y="5562600"/>
            <a:ext cx="1371600" cy="266700"/>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87" name="Straight Arrow Connector 86"/>
          <p:cNvCxnSpPr/>
          <p:nvPr/>
        </p:nvCxnSpPr>
        <p:spPr bwMode="auto">
          <a:xfrm rot="10800000">
            <a:off x="5105400" y="4991100"/>
            <a:ext cx="1524000" cy="762000"/>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88" name="Straight Arrow Connector 87"/>
          <p:cNvCxnSpPr/>
          <p:nvPr/>
        </p:nvCxnSpPr>
        <p:spPr bwMode="auto">
          <a:xfrm>
            <a:off x="6477000" y="5676900"/>
            <a:ext cx="304800" cy="152400"/>
          </a:xfrm>
          <a:prstGeom prst="straightConnector1">
            <a:avLst/>
          </a:prstGeom>
          <a:ln w="25400">
            <a:solidFill>
              <a:srgbClr val="FF0000"/>
            </a:solidFill>
            <a:headEnd type="oval" w="med" len="med"/>
            <a:tailEnd type="arrow"/>
          </a:ln>
        </p:spPr>
        <p:style>
          <a:lnRef idx="1">
            <a:schemeClr val="accent2"/>
          </a:lnRef>
          <a:fillRef idx="0">
            <a:schemeClr val="accent2"/>
          </a:fillRef>
          <a:effectRef idx="0">
            <a:schemeClr val="accent2"/>
          </a:effectRef>
          <a:fontRef idx="minor">
            <a:schemeClr val="tx1"/>
          </a:fontRef>
        </p:style>
      </p:cxnSp>
      <p:cxnSp>
        <p:nvCxnSpPr>
          <p:cNvPr id="43031" name="Straight Connector 88"/>
          <p:cNvCxnSpPr>
            <a:cxnSpLocks noChangeShapeType="1"/>
          </p:cNvCxnSpPr>
          <p:nvPr/>
        </p:nvCxnSpPr>
        <p:spPr bwMode="auto">
          <a:xfrm>
            <a:off x="5105400" y="4991100"/>
            <a:ext cx="2933700" cy="533400"/>
          </a:xfrm>
          <a:prstGeom prst="line">
            <a:avLst/>
          </a:prstGeom>
          <a:noFill/>
          <a:ln w="9525">
            <a:solidFill>
              <a:schemeClr val="tx1"/>
            </a:solidFill>
            <a:round/>
            <a:headEnd/>
            <a:tailEnd/>
          </a:ln>
        </p:spPr>
      </p:cxnSp>
      <p:sp>
        <p:nvSpPr>
          <p:cNvPr id="43032" name="TextBox 89"/>
          <p:cNvSpPr txBox="1">
            <a:spLocks noChangeArrowheads="1"/>
          </p:cNvSpPr>
          <p:nvPr/>
        </p:nvSpPr>
        <p:spPr bwMode="auto">
          <a:xfrm>
            <a:off x="6400800" y="4305300"/>
            <a:ext cx="355600" cy="400050"/>
          </a:xfrm>
          <a:prstGeom prst="rect">
            <a:avLst/>
          </a:prstGeom>
          <a:noFill/>
          <a:ln w="9525">
            <a:noFill/>
            <a:miter lim="800000"/>
            <a:headEnd/>
            <a:tailEnd/>
          </a:ln>
        </p:spPr>
        <p:txBody>
          <a:bodyPr wrap="none">
            <a:spAutoFit/>
          </a:bodyPr>
          <a:lstStyle/>
          <a:p>
            <a:pPr algn="ctr" eaLnBrk="0" hangingPunct="0"/>
            <a:r>
              <a:rPr lang="en-US" sz="2000">
                <a:cs typeface="ＭＳ Ｐゴシック"/>
              </a:rPr>
              <a:t>S</a:t>
            </a:r>
          </a:p>
        </p:txBody>
      </p:sp>
      <p:sp>
        <p:nvSpPr>
          <p:cNvPr id="43033" name="TextBox 106"/>
          <p:cNvSpPr txBox="1">
            <a:spLocks noChangeArrowheads="1"/>
          </p:cNvSpPr>
          <p:nvPr/>
        </p:nvSpPr>
        <p:spPr bwMode="auto">
          <a:xfrm>
            <a:off x="6477000" y="6496050"/>
            <a:ext cx="255588" cy="400050"/>
          </a:xfrm>
          <a:prstGeom prst="rect">
            <a:avLst/>
          </a:prstGeom>
          <a:noFill/>
          <a:ln w="9525">
            <a:noFill/>
            <a:miter lim="800000"/>
            <a:headEnd/>
            <a:tailEnd/>
          </a:ln>
        </p:spPr>
        <p:txBody>
          <a:bodyPr wrap="none">
            <a:spAutoFit/>
          </a:bodyPr>
          <a:lstStyle/>
          <a:p>
            <a:pPr algn="ctr" eaLnBrk="0" hangingPunct="0"/>
            <a:r>
              <a:rPr lang="en-US" sz="2000">
                <a:cs typeface="ＭＳ Ｐゴシック"/>
              </a:rPr>
              <a:t>I</a:t>
            </a:r>
          </a:p>
        </p:txBody>
      </p:sp>
      <p:sp>
        <p:nvSpPr>
          <p:cNvPr id="34854" name="TextBox 119"/>
          <p:cNvSpPr txBox="1">
            <a:spLocks noChangeArrowheads="1"/>
          </p:cNvSpPr>
          <p:nvPr/>
        </p:nvSpPr>
        <p:spPr bwMode="auto">
          <a:xfrm>
            <a:off x="342900" y="6027738"/>
            <a:ext cx="817563" cy="830262"/>
          </a:xfrm>
          <a:prstGeom prst="rect">
            <a:avLst/>
          </a:prstGeom>
          <a:noFill/>
          <a:ln w="9525">
            <a:noFill/>
            <a:miter lim="800000"/>
            <a:headEnd/>
            <a:tailEnd/>
          </a:ln>
        </p:spPr>
        <p:txBody>
          <a:bodyPr wrap="none">
            <a:spAutoFit/>
          </a:bodyPr>
          <a:lstStyle/>
          <a:p>
            <a:pPr algn="ctr" eaLnBrk="0" hangingPunct="0"/>
            <a:r>
              <a:rPr lang="en-US" sz="2400">
                <a:cs typeface="ＭＳ Ｐゴシック"/>
              </a:rPr>
              <a:t>~50 </a:t>
            </a:r>
          </a:p>
          <a:p>
            <a:pPr algn="ctr" eaLnBrk="0" hangingPunct="0"/>
            <a:r>
              <a:rPr lang="en-US" sz="2400">
                <a:cs typeface="ＭＳ Ｐゴシック"/>
              </a:rPr>
              <a:t>kcps</a:t>
            </a:r>
          </a:p>
        </p:txBody>
      </p:sp>
      <p:sp>
        <p:nvSpPr>
          <p:cNvPr id="43035" name="TextBox 120"/>
          <p:cNvSpPr txBox="1">
            <a:spLocks noChangeArrowheads="1"/>
          </p:cNvSpPr>
          <p:nvPr/>
        </p:nvSpPr>
        <p:spPr bwMode="auto">
          <a:xfrm>
            <a:off x="4724400" y="4191000"/>
            <a:ext cx="1262063" cy="461963"/>
          </a:xfrm>
          <a:prstGeom prst="rect">
            <a:avLst/>
          </a:prstGeom>
          <a:noFill/>
          <a:ln w="9525">
            <a:noFill/>
            <a:miter lim="800000"/>
            <a:headEnd/>
            <a:tailEnd/>
          </a:ln>
        </p:spPr>
        <p:txBody>
          <a:bodyPr wrap="none">
            <a:spAutoFit/>
          </a:bodyPr>
          <a:lstStyle/>
          <a:p>
            <a:pPr algn="ctr" eaLnBrk="0" hangingPunct="0"/>
            <a:r>
              <a:rPr lang="en-US" sz="2400">
                <a:cs typeface="ＭＳ Ｐゴシック"/>
              </a:rPr>
              <a:t>3D PET</a:t>
            </a:r>
          </a:p>
        </p:txBody>
      </p:sp>
      <p:sp>
        <p:nvSpPr>
          <p:cNvPr id="43036" name="TextBox 121"/>
          <p:cNvSpPr txBox="1">
            <a:spLocks noChangeArrowheads="1"/>
          </p:cNvSpPr>
          <p:nvPr/>
        </p:nvSpPr>
        <p:spPr bwMode="auto">
          <a:xfrm>
            <a:off x="457200" y="4191000"/>
            <a:ext cx="1262063" cy="461963"/>
          </a:xfrm>
          <a:prstGeom prst="rect">
            <a:avLst/>
          </a:prstGeom>
          <a:noFill/>
          <a:ln w="9525">
            <a:noFill/>
            <a:miter lim="800000"/>
            <a:headEnd/>
            <a:tailEnd/>
          </a:ln>
        </p:spPr>
        <p:txBody>
          <a:bodyPr wrap="none">
            <a:spAutoFit/>
          </a:bodyPr>
          <a:lstStyle/>
          <a:p>
            <a:pPr algn="ctr" eaLnBrk="0" hangingPunct="0"/>
            <a:r>
              <a:rPr lang="en-US" sz="2400">
                <a:cs typeface="ＭＳ Ｐゴシック"/>
              </a:rPr>
              <a:t>2D PET</a:t>
            </a:r>
          </a:p>
        </p:txBody>
      </p:sp>
      <p:sp>
        <p:nvSpPr>
          <p:cNvPr id="34857" name="TextBox 122"/>
          <p:cNvSpPr txBox="1">
            <a:spLocks noChangeArrowheads="1"/>
          </p:cNvSpPr>
          <p:nvPr/>
        </p:nvSpPr>
        <p:spPr bwMode="auto">
          <a:xfrm>
            <a:off x="4762500" y="6027738"/>
            <a:ext cx="963613" cy="830262"/>
          </a:xfrm>
          <a:prstGeom prst="rect">
            <a:avLst/>
          </a:prstGeom>
          <a:noFill/>
          <a:ln w="9525">
            <a:noFill/>
            <a:miter lim="800000"/>
            <a:headEnd/>
            <a:tailEnd/>
          </a:ln>
        </p:spPr>
        <p:txBody>
          <a:bodyPr wrap="none">
            <a:spAutoFit/>
          </a:bodyPr>
          <a:lstStyle/>
          <a:p>
            <a:pPr algn="ctr" eaLnBrk="0" hangingPunct="0"/>
            <a:r>
              <a:rPr lang="en-US" sz="2400">
                <a:cs typeface="ＭＳ Ｐゴシック"/>
              </a:rPr>
              <a:t>~300 </a:t>
            </a:r>
          </a:p>
          <a:p>
            <a:pPr algn="ctr" eaLnBrk="0" hangingPunct="0"/>
            <a:r>
              <a:rPr lang="en-US" sz="2400">
                <a:cs typeface="ＭＳ Ｐゴシック"/>
              </a:rPr>
              <a:t>kcps</a:t>
            </a:r>
          </a:p>
        </p:txBody>
      </p:sp>
      <p:sp>
        <p:nvSpPr>
          <p:cNvPr id="34858" name="TextBox 123"/>
          <p:cNvSpPr txBox="1">
            <a:spLocks noChangeArrowheads="1"/>
          </p:cNvSpPr>
          <p:nvPr/>
        </p:nvSpPr>
        <p:spPr bwMode="auto">
          <a:xfrm>
            <a:off x="3352800" y="6027738"/>
            <a:ext cx="1108075" cy="830262"/>
          </a:xfrm>
          <a:prstGeom prst="rect">
            <a:avLst/>
          </a:prstGeom>
          <a:noFill/>
          <a:ln w="9525">
            <a:noFill/>
            <a:miter lim="800000"/>
            <a:headEnd/>
            <a:tailEnd/>
          </a:ln>
        </p:spPr>
        <p:txBody>
          <a:bodyPr wrap="none">
            <a:spAutoFit/>
          </a:bodyPr>
          <a:lstStyle/>
          <a:p>
            <a:pPr algn="ctr" eaLnBrk="0" hangingPunct="0"/>
            <a:r>
              <a:rPr lang="en-US" sz="2400">
                <a:cs typeface="ＭＳ Ｐゴシック"/>
              </a:rPr>
              <a:t>19 % </a:t>
            </a:r>
          </a:p>
          <a:p>
            <a:pPr algn="ctr" eaLnBrk="0" hangingPunct="0"/>
            <a:r>
              <a:rPr lang="en-US" sz="2400">
                <a:cs typeface="ＭＳ Ｐゴシック"/>
              </a:rPr>
              <a:t>scatter</a:t>
            </a:r>
          </a:p>
        </p:txBody>
      </p:sp>
      <p:sp>
        <p:nvSpPr>
          <p:cNvPr id="34859" name="TextBox 124"/>
          <p:cNvSpPr txBox="1">
            <a:spLocks noChangeArrowheads="1"/>
          </p:cNvSpPr>
          <p:nvPr/>
        </p:nvSpPr>
        <p:spPr bwMode="auto">
          <a:xfrm>
            <a:off x="7810500" y="6027738"/>
            <a:ext cx="1108075" cy="830262"/>
          </a:xfrm>
          <a:prstGeom prst="rect">
            <a:avLst/>
          </a:prstGeom>
          <a:noFill/>
          <a:ln w="9525">
            <a:noFill/>
            <a:miter lim="800000"/>
            <a:headEnd/>
            <a:tailEnd/>
          </a:ln>
        </p:spPr>
        <p:txBody>
          <a:bodyPr wrap="none">
            <a:spAutoFit/>
          </a:bodyPr>
          <a:lstStyle/>
          <a:p>
            <a:pPr algn="ctr" eaLnBrk="0" hangingPunct="0"/>
            <a:r>
              <a:rPr lang="en-US" sz="2400">
                <a:cs typeface="ＭＳ Ｐゴシック"/>
              </a:rPr>
              <a:t>45 % </a:t>
            </a:r>
          </a:p>
          <a:p>
            <a:pPr algn="ctr" eaLnBrk="0" hangingPunct="0"/>
            <a:r>
              <a:rPr lang="en-US" sz="2400">
                <a:cs typeface="ＭＳ Ｐゴシック"/>
              </a:rPr>
              <a:t>scatter</a:t>
            </a:r>
          </a:p>
        </p:txBody>
      </p:sp>
      <p:sp>
        <p:nvSpPr>
          <p:cNvPr id="43040" name="Oval 6"/>
          <p:cNvSpPr>
            <a:spLocks noChangeArrowheads="1"/>
          </p:cNvSpPr>
          <p:nvPr/>
        </p:nvSpPr>
        <p:spPr bwMode="auto">
          <a:xfrm>
            <a:off x="1066800" y="1409700"/>
            <a:ext cx="2487613" cy="2487613"/>
          </a:xfrm>
          <a:prstGeom prst="ellipse">
            <a:avLst/>
          </a:prstGeom>
          <a:solidFill>
            <a:schemeClr val="bg1"/>
          </a:solidFill>
          <a:ln w="76200" cmpd="thickThin">
            <a:solidFill>
              <a:schemeClr val="tx1"/>
            </a:solidFill>
            <a:round/>
            <a:headEnd/>
            <a:tailEnd/>
          </a:ln>
        </p:spPr>
        <p:txBody>
          <a:bodyPr wrap="none" anchor="ctr"/>
          <a:lstStyle/>
          <a:p>
            <a:pPr algn="ctr" eaLnBrk="0" hangingPunct="0"/>
            <a:r>
              <a:rPr lang="en-US">
                <a:cs typeface="ＭＳ Ｐゴシック"/>
              </a:rPr>
              <a:t>L</a:t>
            </a:r>
          </a:p>
        </p:txBody>
      </p:sp>
      <p:sp>
        <p:nvSpPr>
          <p:cNvPr id="68" name="Oval 67"/>
          <p:cNvSpPr/>
          <p:nvPr/>
        </p:nvSpPr>
        <p:spPr bwMode="auto">
          <a:xfrm>
            <a:off x="1600200" y="2324100"/>
            <a:ext cx="1336675" cy="685800"/>
          </a:xfrm>
          <a:prstGeom prst="ellips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cxnSp>
        <p:nvCxnSpPr>
          <p:cNvPr id="69" name="Straight Arrow Connector 68"/>
          <p:cNvCxnSpPr/>
          <p:nvPr/>
        </p:nvCxnSpPr>
        <p:spPr bwMode="auto">
          <a:xfrm flipV="1">
            <a:off x="2514600" y="2171700"/>
            <a:ext cx="876300" cy="685800"/>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70" name="Straight Arrow Connector 69"/>
          <p:cNvCxnSpPr/>
          <p:nvPr/>
        </p:nvCxnSpPr>
        <p:spPr bwMode="auto">
          <a:xfrm rot="10800000">
            <a:off x="1219200" y="2095500"/>
            <a:ext cx="838200" cy="495300"/>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71" name="Straight Arrow Connector 70"/>
          <p:cNvCxnSpPr/>
          <p:nvPr/>
        </p:nvCxnSpPr>
        <p:spPr bwMode="auto">
          <a:xfrm>
            <a:off x="2057400" y="2590800"/>
            <a:ext cx="495300" cy="266700"/>
          </a:xfrm>
          <a:prstGeom prst="straightConnector1">
            <a:avLst/>
          </a:prstGeom>
          <a:ln w="25400">
            <a:solidFill>
              <a:srgbClr val="FF0000"/>
            </a:solidFill>
            <a:headEnd type="oval" w="med" len="med"/>
            <a:tailEnd type="arrow"/>
          </a:ln>
        </p:spPr>
        <p:style>
          <a:lnRef idx="1">
            <a:schemeClr val="accent2"/>
          </a:lnRef>
          <a:fillRef idx="0">
            <a:schemeClr val="accent2"/>
          </a:fillRef>
          <a:effectRef idx="0">
            <a:schemeClr val="accent2"/>
          </a:effectRef>
          <a:fontRef idx="minor">
            <a:schemeClr val="tx1"/>
          </a:fontRef>
        </p:style>
      </p:cxnSp>
      <p:cxnSp>
        <p:nvCxnSpPr>
          <p:cNvPr id="43045" name="Straight Connector 28"/>
          <p:cNvCxnSpPr>
            <a:cxnSpLocks noChangeShapeType="1"/>
          </p:cNvCxnSpPr>
          <p:nvPr/>
        </p:nvCxnSpPr>
        <p:spPr bwMode="auto">
          <a:xfrm>
            <a:off x="1181100" y="2095500"/>
            <a:ext cx="2209800" cy="76200"/>
          </a:xfrm>
          <a:prstGeom prst="line">
            <a:avLst/>
          </a:prstGeom>
          <a:noFill/>
          <a:ln w="9525">
            <a:solidFill>
              <a:schemeClr val="tx1"/>
            </a:solidFill>
            <a:round/>
            <a:headEnd/>
            <a:tailEnd/>
          </a:ln>
        </p:spPr>
      </p:cxnSp>
      <p:sp>
        <p:nvSpPr>
          <p:cNvPr id="43046" name="TextBox 33"/>
          <p:cNvSpPr txBox="1">
            <a:spLocks noChangeArrowheads="1"/>
          </p:cNvSpPr>
          <p:nvPr/>
        </p:nvSpPr>
        <p:spPr bwMode="auto">
          <a:xfrm>
            <a:off x="2057400" y="1714500"/>
            <a:ext cx="712788" cy="400050"/>
          </a:xfrm>
          <a:prstGeom prst="rect">
            <a:avLst/>
          </a:prstGeom>
          <a:noFill/>
          <a:ln w="9525">
            <a:noFill/>
            <a:miter lim="800000"/>
            <a:headEnd/>
            <a:tailEnd/>
          </a:ln>
        </p:spPr>
        <p:txBody>
          <a:bodyPr wrap="none">
            <a:spAutoFit/>
          </a:bodyPr>
          <a:lstStyle/>
          <a:p>
            <a:pPr algn="ctr" eaLnBrk="0" hangingPunct="0"/>
            <a:r>
              <a:rPr lang="en-US" sz="2000">
                <a:cs typeface="ＭＳ Ｐゴシック"/>
              </a:rPr>
              <a:t>LOR</a:t>
            </a:r>
          </a:p>
        </p:txBody>
      </p:sp>
      <p:sp>
        <p:nvSpPr>
          <p:cNvPr id="74" name="Rectangle 73"/>
          <p:cNvSpPr/>
          <p:nvPr/>
        </p:nvSpPr>
        <p:spPr bwMode="auto">
          <a:xfrm>
            <a:off x="1600200" y="2971800"/>
            <a:ext cx="1371600" cy="114300"/>
          </a:xfrm>
          <a:prstGeom prst="rect">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sp>
        <p:nvSpPr>
          <p:cNvPr id="43048" name="TextBox 65"/>
          <p:cNvSpPr txBox="1">
            <a:spLocks noChangeArrowheads="1"/>
          </p:cNvSpPr>
          <p:nvPr/>
        </p:nvSpPr>
        <p:spPr bwMode="auto">
          <a:xfrm>
            <a:off x="457200" y="2400300"/>
            <a:ext cx="369888" cy="400050"/>
          </a:xfrm>
          <a:prstGeom prst="rect">
            <a:avLst/>
          </a:prstGeom>
          <a:noFill/>
          <a:ln w="9525">
            <a:noFill/>
            <a:miter lim="800000"/>
            <a:headEnd/>
            <a:tailEnd/>
          </a:ln>
        </p:spPr>
        <p:txBody>
          <a:bodyPr wrap="none">
            <a:spAutoFit/>
          </a:bodyPr>
          <a:lstStyle/>
          <a:p>
            <a:pPr algn="ctr" eaLnBrk="0" hangingPunct="0"/>
            <a:r>
              <a:rPr lang="en-US" sz="2000">
                <a:cs typeface="ＭＳ Ｐゴシック"/>
              </a:rPr>
              <a:t>R</a:t>
            </a:r>
          </a:p>
        </p:txBody>
      </p:sp>
      <p:sp>
        <p:nvSpPr>
          <p:cNvPr id="43049" name="TextBox 66"/>
          <p:cNvSpPr txBox="1">
            <a:spLocks noChangeArrowheads="1"/>
          </p:cNvSpPr>
          <p:nvPr/>
        </p:nvSpPr>
        <p:spPr bwMode="auto">
          <a:xfrm>
            <a:off x="3771900" y="2476500"/>
            <a:ext cx="327025" cy="400050"/>
          </a:xfrm>
          <a:prstGeom prst="rect">
            <a:avLst/>
          </a:prstGeom>
          <a:noFill/>
          <a:ln w="9525">
            <a:noFill/>
            <a:miter lim="800000"/>
            <a:headEnd/>
            <a:tailEnd/>
          </a:ln>
        </p:spPr>
        <p:txBody>
          <a:bodyPr wrap="none">
            <a:spAutoFit/>
          </a:bodyPr>
          <a:lstStyle/>
          <a:p>
            <a:pPr algn="ctr" eaLnBrk="0" hangingPunct="0"/>
            <a:r>
              <a:rPr lang="en-US" sz="2000">
                <a:cs typeface="ＭＳ Ｐゴシック"/>
              </a:rPr>
              <a:t>L</a:t>
            </a:r>
          </a:p>
        </p:txBody>
      </p:sp>
      <p:pic>
        <p:nvPicPr>
          <p:cNvPr id="43050" name="Picture 3"/>
          <p:cNvPicPr>
            <a:picLocks noGrp="1" noChangeAspect="1" noChangeArrowheads="1"/>
          </p:cNvPicPr>
          <p:nvPr>
            <p:ph sz="half" idx="1"/>
          </p:nvPr>
        </p:nvPicPr>
        <p:blipFill>
          <a:blip r:embed="rId5" cstate="print"/>
          <a:srcRect/>
          <a:stretch>
            <a:fillRect/>
          </a:stretch>
        </p:blipFill>
        <p:spPr>
          <a:xfrm>
            <a:off x="4914900" y="914400"/>
            <a:ext cx="3886200" cy="2913063"/>
          </a:xfrm>
        </p:spPr>
      </p:pic>
      <p:cxnSp>
        <p:nvCxnSpPr>
          <p:cNvPr id="43051" name="Straight Connector 78"/>
          <p:cNvCxnSpPr>
            <a:cxnSpLocks noChangeShapeType="1"/>
          </p:cNvCxnSpPr>
          <p:nvPr/>
        </p:nvCxnSpPr>
        <p:spPr bwMode="auto">
          <a:xfrm>
            <a:off x="5372100" y="2438400"/>
            <a:ext cx="1143000" cy="1588"/>
          </a:xfrm>
          <a:prstGeom prst="line">
            <a:avLst/>
          </a:prstGeom>
          <a:noFill/>
          <a:ln w="25400">
            <a:solidFill>
              <a:schemeClr val="bg1"/>
            </a:solidFill>
            <a:prstDash val="dash"/>
            <a:round/>
            <a:headEnd type="arrow" w="med" len="med"/>
            <a:tailEnd/>
          </a:ln>
        </p:spPr>
      </p:cxnSp>
      <p:sp>
        <p:nvSpPr>
          <p:cNvPr id="43052" name="TextBox 65"/>
          <p:cNvSpPr txBox="1">
            <a:spLocks noChangeArrowheads="1"/>
          </p:cNvSpPr>
          <p:nvPr/>
        </p:nvSpPr>
        <p:spPr bwMode="auto">
          <a:xfrm>
            <a:off x="5410200" y="2057400"/>
            <a:ext cx="941388" cy="338138"/>
          </a:xfrm>
          <a:prstGeom prst="rect">
            <a:avLst/>
          </a:prstGeom>
          <a:noFill/>
          <a:ln w="9525">
            <a:noFill/>
            <a:miter lim="800000"/>
            <a:headEnd/>
            <a:tailEnd/>
          </a:ln>
        </p:spPr>
        <p:txBody>
          <a:bodyPr wrap="none">
            <a:spAutoFit/>
          </a:bodyPr>
          <a:lstStyle/>
          <a:p>
            <a:pPr algn="ctr" eaLnBrk="0" hangingPunct="0"/>
            <a:r>
              <a:rPr lang="en-US" sz="1600">
                <a:solidFill>
                  <a:schemeClr val="bg1"/>
                </a:solidFill>
                <a:cs typeface="ＭＳ Ｐゴシック"/>
              </a:rPr>
              <a:t>375 keV</a:t>
            </a:r>
          </a:p>
        </p:txBody>
      </p:sp>
      <p:cxnSp>
        <p:nvCxnSpPr>
          <p:cNvPr id="43053" name="Straight Connector 78"/>
          <p:cNvCxnSpPr>
            <a:cxnSpLocks noChangeShapeType="1"/>
          </p:cNvCxnSpPr>
          <p:nvPr/>
        </p:nvCxnSpPr>
        <p:spPr bwMode="auto">
          <a:xfrm rot="5400000" flipH="1" flipV="1">
            <a:off x="5449094" y="2475706"/>
            <a:ext cx="2057400" cy="1588"/>
          </a:xfrm>
          <a:prstGeom prst="line">
            <a:avLst/>
          </a:prstGeom>
          <a:noFill/>
          <a:ln w="25400">
            <a:solidFill>
              <a:schemeClr val="bg1"/>
            </a:solidFill>
            <a:prstDash val="dash"/>
            <a:round/>
            <a:headEnd/>
            <a:tailEnd type="arrow" w="med" len="med"/>
          </a:ln>
        </p:spPr>
      </p:cxnSp>
      <p:sp>
        <p:nvSpPr>
          <p:cNvPr id="43054" name="TextBox 75"/>
          <p:cNvSpPr txBox="1">
            <a:spLocks noChangeArrowheads="1"/>
          </p:cNvSpPr>
          <p:nvPr/>
        </p:nvSpPr>
        <p:spPr bwMode="auto">
          <a:xfrm>
            <a:off x="5715000" y="2971800"/>
            <a:ext cx="812800" cy="338138"/>
          </a:xfrm>
          <a:prstGeom prst="rect">
            <a:avLst/>
          </a:prstGeom>
          <a:noFill/>
          <a:ln w="9525">
            <a:noFill/>
            <a:miter lim="800000"/>
            <a:headEnd/>
            <a:tailEnd/>
          </a:ln>
        </p:spPr>
        <p:txBody>
          <a:bodyPr wrap="none">
            <a:spAutoFit/>
          </a:bodyPr>
          <a:lstStyle/>
          <a:p>
            <a:pPr algn="ctr" eaLnBrk="0" hangingPunct="0"/>
            <a:r>
              <a:rPr lang="en-US" sz="1600">
                <a:solidFill>
                  <a:schemeClr val="bg1"/>
                </a:solidFill>
                <a:cs typeface="ＭＳ Ｐゴシック"/>
              </a:rPr>
              <a:t>60 deg</a:t>
            </a:r>
          </a:p>
        </p:txBody>
      </p:sp>
      <p:pic>
        <p:nvPicPr>
          <p:cNvPr id="43055" name="Picture 1"/>
          <p:cNvPicPr>
            <a:picLocks noChangeAspect="1" noChangeArrowheads="1"/>
          </p:cNvPicPr>
          <p:nvPr/>
        </p:nvPicPr>
        <p:blipFill>
          <a:blip r:embed="rId6" cstate="print">
            <a:clrChange>
              <a:clrFrom>
                <a:srgbClr val="FFFFFF"/>
              </a:clrFrom>
              <a:clrTo>
                <a:srgbClr val="FFFFFF">
                  <a:alpha val="0"/>
                </a:srgbClr>
              </a:clrTo>
            </a:clrChange>
          </a:blip>
          <a:srcRect/>
          <a:stretch>
            <a:fillRect/>
          </a:stretch>
        </p:blipFill>
        <p:spPr bwMode="auto">
          <a:xfrm>
            <a:off x="6553200" y="1181100"/>
            <a:ext cx="1847850" cy="514350"/>
          </a:xfrm>
          <a:prstGeom prst="rect">
            <a:avLst/>
          </a:prstGeom>
          <a:noFill/>
          <a:ln w="9525">
            <a:noFill/>
            <a:miter lim="800000"/>
            <a:headEnd/>
            <a:tailEnd/>
          </a:ln>
        </p:spPr>
      </p:pic>
      <p:sp>
        <p:nvSpPr>
          <p:cNvPr id="43056" name="TextBox 60"/>
          <p:cNvSpPr txBox="1">
            <a:spLocks noChangeArrowheads="1"/>
          </p:cNvSpPr>
          <p:nvPr/>
        </p:nvSpPr>
        <p:spPr bwMode="auto">
          <a:xfrm>
            <a:off x="5791200" y="3733800"/>
            <a:ext cx="1979613" cy="400050"/>
          </a:xfrm>
          <a:prstGeom prst="rect">
            <a:avLst/>
          </a:prstGeom>
          <a:noFill/>
          <a:ln w="9525">
            <a:noFill/>
            <a:miter lim="800000"/>
            <a:headEnd/>
            <a:tailEnd/>
          </a:ln>
        </p:spPr>
        <p:txBody>
          <a:bodyPr wrap="none">
            <a:spAutoFit/>
          </a:bodyPr>
          <a:lstStyle/>
          <a:p>
            <a:pPr algn="ctr" eaLnBrk="0" hangingPunct="0"/>
            <a:r>
              <a:rPr lang="en-US" sz="2000">
                <a:cs typeface="ＭＳ Ｐゴシック"/>
              </a:rPr>
              <a:t>Angle of scatter</a:t>
            </a:r>
          </a:p>
        </p:txBody>
      </p:sp>
      <p:sp>
        <p:nvSpPr>
          <p:cNvPr id="43057" name="TextBox 78"/>
          <p:cNvSpPr txBox="1">
            <a:spLocks noChangeArrowheads="1"/>
          </p:cNvSpPr>
          <p:nvPr/>
        </p:nvSpPr>
        <p:spPr bwMode="auto">
          <a:xfrm rot="-5400000">
            <a:off x="3395663" y="1905000"/>
            <a:ext cx="2374900" cy="708025"/>
          </a:xfrm>
          <a:prstGeom prst="rect">
            <a:avLst/>
          </a:prstGeom>
          <a:noFill/>
          <a:ln w="9525">
            <a:noFill/>
            <a:miter lim="800000"/>
            <a:headEnd/>
            <a:tailEnd/>
          </a:ln>
        </p:spPr>
        <p:txBody>
          <a:bodyPr wrap="none">
            <a:spAutoFit/>
          </a:bodyPr>
          <a:lstStyle/>
          <a:p>
            <a:pPr algn="ctr" eaLnBrk="0" hangingPunct="0"/>
            <a:r>
              <a:rPr lang="en-US" sz="2000">
                <a:cs typeface="ＭＳ Ｐゴシック"/>
              </a:rPr>
              <a:t>Energy </a:t>
            </a:r>
          </a:p>
          <a:p>
            <a:pPr algn="ctr" eaLnBrk="0" hangingPunct="0"/>
            <a:r>
              <a:rPr lang="en-US" sz="2000">
                <a:cs typeface="ＭＳ Ｐゴシック"/>
              </a:rPr>
              <a:t>of scattered photon</a:t>
            </a:r>
          </a:p>
        </p:txBody>
      </p:sp>
    </p:spTree>
    <p:custDataLst>
      <p:tags r:id="rId1"/>
    </p:custDataLst>
  </p:cSld>
  <p:clrMapOvr>
    <a:masterClrMapping/>
  </p:clrMapOvr>
  <p:transition advTm="6729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4854"/>
                                        </p:tgtEl>
                                        <p:attrNameLst>
                                          <p:attrName>style.visibility</p:attrName>
                                        </p:attrNameLst>
                                      </p:cBhvr>
                                      <p:to>
                                        <p:strVal val="visible"/>
                                      </p:to>
                                    </p:set>
                                    <p:anim calcmode="lin" valueType="num">
                                      <p:cBhvr additive="base">
                                        <p:cTn id="7" dur="500" fill="hold"/>
                                        <p:tgtEl>
                                          <p:spTgt spid="34854"/>
                                        </p:tgtEl>
                                        <p:attrNameLst>
                                          <p:attrName>ppt_x</p:attrName>
                                        </p:attrNameLst>
                                      </p:cBhvr>
                                      <p:tavLst>
                                        <p:tav tm="0">
                                          <p:val>
                                            <p:strVal val="#ppt_x"/>
                                          </p:val>
                                        </p:tav>
                                        <p:tav tm="100000">
                                          <p:val>
                                            <p:strVal val="#ppt_x"/>
                                          </p:val>
                                        </p:tav>
                                      </p:tavLst>
                                    </p:anim>
                                    <p:anim calcmode="lin" valueType="num">
                                      <p:cBhvr additive="base">
                                        <p:cTn id="8" dur="500" fill="hold"/>
                                        <p:tgtEl>
                                          <p:spTgt spid="34854"/>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34857"/>
                                        </p:tgtEl>
                                        <p:attrNameLst>
                                          <p:attrName>style.visibility</p:attrName>
                                        </p:attrNameLst>
                                      </p:cBhvr>
                                      <p:to>
                                        <p:strVal val="visible"/>
                                      </p:to>
                                    </p:set>
                                    <p:anim calcmode="lin" valueType="num">
                                      <p:cBhvr additive="base">
                                        <p:cTn id="12" dur="500" fill="hold"/>
                                        <p:tgtEl>
                                          <p:spTgt spid="34857"/>
                                        </p:tgtEl>
                                        <p:attrNameLst>
                                          <p:attrName>ppt_x</p:attrName>
                                        </p:attrNameLst>
                                      </p:cBhvr>
                                      <p:tavLst>
                                        <p:tav tm="0">
                                          <p:val>
                                            <p:strVal val="#ppt_x"/>
                                          </p:val>
                                        </p:tav>
                                        <p:tav tm="100000">
                                          <p:val>
                                            <p:strVal val="#ppt_x"/>
                                          </p:val>
                                        </p:tav>
                                      </p:tavLst>
                                    </p:anim>
                                    <p:anim calcmode="lin" valueType="num">
                                      <p:cBhvr additive="base">
                                        <p:cTn id="13" dur="500" fill="hold"/>
                                        <p:tgtEl>
                                          <p:spTgt spid="34857"/>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4858"/>
                                        </p:tgtEl>
                                        <p:attrNameLst>
                                          <p:attrName>style.visibility</p:attrName>
                                        </p:attrNameLst>
                                      </p:cBhvr>
                                      <p:to>
                                        <p:strVal val="visible"/>
                                      </p:to>
                                    </p:set>
                                    <p:anim calcmode="lin" valueType="num">
                                      <p:cBhvr additive="base">
                                        <p:cTn id="17" dur="500" fill="hold"/>
                                        <p:tgtEl>
                                          <p:spTgt spid="34858"/>
                                        </p:tgtEl>
                                        <p:attrNameLst>
                                          <p:attrName>ppt_x</p:attrName>
                                        </p:attrNameLst>
                                      </p:cBhvr>
                                      <p:tavLst>
                                        <p:tav tm="0">
                                          <p:val>
                                            <p:strVal val="#ppt_x"/>
                                          </p:val>
                                        </p:tav>
                                        <p:tav tm="100000">
                                          <p:val>
                                            <p:strVal val="#ppt_x"/>
                                          </p:val>
                                        </p:tav>
                                      </p:tavLst>
                                    </p:anim>
                                    <p:anim calcmode="lin" valueType="num">
                                      <p:cBhvr additive="base">
                                        <p:cTn id="18" dur="500" fill="hold"/>
                                        <p:tgtEl>
                                          <p:spTgt spid="3485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34859"/>
                                        </p:tgtEl>
                                        <p:attrNameLst>
                                          <p:attrName>style.visibility</p:attrName>
                                        </p:attrNameLst>
                                      </p:cBhvr>
                                      <p:to>
                                        <p:strVal val="visible"/>
                                      </p:to>
                                    </p:set>
                                    <p:anim calcmode="lin" valueType="num">
                                      <p:cBhvr additive="base">
                                        <p:cTn id="22" dur="500" fill="hold"/>
                                        <p:tgtEl>
                                          <p:spTgt spid="34859"/>
                                        </p:tgtEl>
                                        <p:attrNameLst>
                                          <p:attrName>ppt_x</p:attrName>
                                        </p:attrNameLst>
                                      </p:cBhvr>
                                      <p:tavLst>
                                        <p:tav tm="0">
                                          <p:val>
                                            <p:strVal val="#ppt_x"/>
                                          </p:val>
                                        </p:tav>
                                        <p:tav tm="100000">
                                          <p:val>
                                            <p:strVal val="#ppt_x"/>
                                          </p:val>
                                        </p:tav>
                                      </p:tavLst>
                                    </p:anim>
                                    <p:anim calcmode="lin" valueType="num">
                                      <p:cBhvr additive="base">
                                        <p:cTn id="23" dur="500" fill="hold"/>
                                        <p:tgtEl>
                                          <p:spTgt spid="348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54" grpId="0"/>
      <p:bldP spid="34857" grpId="0"/>
      <p:bldP spid="34858" grpId="0"/>
      <p:bldP spid="3485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2"/>
          <p:cNvSpPr>
            <a:spLocks noGrp="1" noChangeArrowheads="1"/>
          </p:cNvSpPr>
          <p:nvPr>
            <p:ph type="title"/>
          </p:nvPr>
        </p:nvSpPr>
        <p:spPr>
          <a:xfrm>
            <a:off x="990600" y="76200"/>
            <a:ext cx="6972300" cy="446088"/>
          </a:xfrm>
        </p:spPr>
        <p:txBody>
          <a:bodyPr/>
          <a:lstStyle/>
          <a:p>
            <a:pPr eaLnBrk="1" hangingPunct="1">
              <a:defRPr/>
            </a:pPr>
            <a:r>
              <a:rPr lang="en-US" smtClean="0">
                <a:cs typeface="+mj-cs"/>
              </a:rPr>
              <a:t> Spectra of coincident photons for 3D PET</a:t>
            </a:r>
          </a:p>
        </p:txBody>
      </p:sp>
      <p:graphicFrame>
        <p:nvGraphicFramePr>
          <p:cNvPr id="51202" name="Object 3"/>
          <p:cNvGraphicFramePr>
            <a:graphicFrameLocks noGrp="1" noChangeAspect="1"/>
          </p:cNvGraphicFramePr>
          <p:nvPr>
            <p:ph sz="half" idx="1"/>
          </p:nvPr>
        </p:nvGraphicFramePr>
        <p:xfrm>
          <a:off x="0" y="762000"/>
          <a:ext cx="5780088" cy="5829300"/>
        </p:xfrm>
        <a:graphic>
          <a:graphicData uri="http://schemas.openxmlformats.org/presentationml/2006/ole">
            <p:oleObj spid="_x0000_s51202" name="Chart" r:id="rId4" imgW="6896100" imgH="6953402" progId="Excel.Sheet.8">
              <p:embed/>
            </p:oleObj>
          </a:graphicData>
        </a:graphic>
      </p:graphicFrame>
      <p:sp>
        <p:nvSpPr>
          <p:cNvPr id="51204" name="Line 5"/>
          <p:cNvSpPr>
            <a:spLocks noChangeShapeType="1"/>
          </p:cNvSpPr>
          <p:nvPr/>
        </p:nvSpPr>
        <p:spPr bwMode="auto">
          <a:xfrm>
            <a:off x="2514600" y="3581400"/>
            <a:ext cx="0" cy="2305050"/>
          </a:xfrm>
          <a:prstGeom prst="line">
            <a:avLst/>
          </a:prstGeom>
          <a:noFill/>
          <a:ln w="38100">
            <a:solidFill>
              <a:schemeClr val="bg1"/>
            </a:solidFill>
            <a:round/>
            <a:headEnd/>
            <a:tailEnd/>
          </a:ln>
        </p:spPr>
        <p:txBody>
          <a:bodyPr wrap="none" anchor="ctr"/>
          <a:lstStyle/>
          <a:p>
            <a:endParaRPr lang="en-US"/>
          </a:p>
        </p:txBody>
      </p:sp>
      <p:sp>
        <p:nvSpPr>
          <p:cNvPr id="51205" name="Rectangle 5"/>
          <p:cNvSpPr>
            <a:spLocks noChangeArrowheads="1"/>
          </p:cNvSpPr>
          <p:nvPr/>
        </p:nvSpPr>
        <p:spPr bwMode="auto">
          <a:xfrm>
            <a:off x="5829300" y="1143000"/>
            <a:ext cx="3314700" cy="5643563"/>
          </a:xfrm>
          <a:prstGeom prst="rect">
            <a:avLst/>
          </a:prstGeom>
          <a:noFill/>
          <a:ln w="9525">
            <a:noFill/>
            <a:miter lim="800000"/>
            <a:headEnd/>
            <a:tailEnd/>
          </a:ln>
        </p:spPr>
        <p:txBody>
          <a:bodyPr>
            <a:spAutoFit/>
          </a:bodyPr>
          <a:lstStyle/>
          <a:p>
            <a:pPr algn="ctr"/>
            <a:r>
              <a:rPr lang="en-US" u="sng">
                <a:cs typeface="ＭＳ Ｐゴシック"/>
              </a:rPr>
              <a:t>Scatter Corrections</a:t>
            </a:r>
          </a:p>
          <a:p>
            <a:r>
              <a:rPr lang="en-US">
                <a:cs typeface="ＭＳ Ｐゴシック"/>
              </a:rPr>
              <a:t/>
            </a:r>
            <a:br>
              <a:rPr lang="en-US">
                <a:cs typeface="ＭＳ Ｐゴシック"/>
              </a:rPr>
            </a:br>
            <a:r>
              <a:rPr lang="en-US">
                <a:cs typeface="ＭＳ Ｐゴシック"/>
              </a:rPr>
              <a:t>-uniform tail fitting</a:t>
            </a:r>
          </a:p>
          <a:p>
            <a:endParaRPr lang="en-US">
              <a:cs typeface="ＭＳ Ｐゴシック"/>
            </a:endParaRPr>
          </a:p>
          <a:p>
            <a:r>
              <a:rPr lang="en-US">
                <a:cs typeface="ＭＳ Ｐゴシック"/>
              </a:rPr>
              <a:t>-multiple energy    	windows</a:t>
            </a:r>
          </a:p>
          <a:p>
            <a:endParaRPr lang="en-US">
              <a:cs typeface="ＭＳ Ｐゴシック"/>
            </a:endParaRPr>
          </a:p>
          <a:p>
            <a:r>
              <a:rPr lang="en-US">
                <a:cs typeface="ＭＳ Ｐゴシック"/>
              </a:rPr>
              <a:t>-modeling of the 	single scatter</a:t>
            </a:r>
          </a:p>
          <a:p>
            <a:endParaRPr lang="en-US">
              <a:cs typeface="ＭＳ Ｐゴシック"/>
            </a:endParaRPr>
          </a:p>
          <a:p>
            <a:r>
              <a:rPr lang="en-US">
                <a:cs typeface="ＭＳ Ｐゴシック"/>
              </a:rPr>
              <a:t>-full Monte Carlo</a:t>
            </a:r>
          </a:p>
          <a:p>
            <a:endParaRPr lang="en-US">
              <a:cs typeface="ＭＳ Ｐゴシック"/>
            </a:endParaRPr>
          </a:p>
          <a:p>
            <a:pPr algn="ctr"/>
            <a:r>
              <a:rPr lang="en-US">
                <a:cs typeface="ＭＳ Ｐゴシック"/>
              </a:rPr>
              <a:t>…</a:t>
            </a:r>
          </a:p>
        </p:txBody>
      </p:sp>
      <p:sp>
        <p:nvSpPr>
          <p:cNvPr id="51206" name="Line 5"/>
          <p:cNvSpPr>
            <a:spLocks noChangeShapeType="1"/>
          </p:cNvSpPr>
          <p:nvPr/>
        </p:nvSpPr>
        <p:spPr bwMode="auto">
          <a:xfrm>
            <a:off x="5143500" y="3581400"/>
            <a:ext cx="0" cy="2305050"/>
          </a:xfrm>
          <a:prstGeom prst="line">
            <a:avLst/>
          </a:prstGeom>
          <a:noFill/>
          <a:ln w="38100">
            <a:solidFill>
              <a:schemeClr val="bg1"/>
            </a:solidFill>
            <a:round/>
            <a:headEnd/>
            <a:tailEnd/>
          </a:ln>
        </p:spPr>
        <p:txBody>
          <a:bodyPr wrap="none" anchor="ctr"/>
          <a:lstStyle/>
          <a:p>
            <a:endParaRPr lang="en-US"/>
          </a:p>
        </p:txBody>
      </p:sp>
      <p:sp>
        <p:nvSpPr>
          <p:cNvPr id="51207" name="TextBox 7"/>
          <p:cNvSpPr txBox="1">
            <a:spLocks noChangeArrowheads="1"/>
          </p:cNvSpPr>
          <p:nvPr/>
        </p:nvSpPr>
        <p:spPr bwMode="auto">
          <a:xfrm>
            <a:off x="2514600" y="3429000"/>
            <a:ext cx="2624138" cy="523875"/>
          </a:xfrm>
          <a:prstGeom prst="rect">
            <a:avLst/>
          </a:prstGeom>
          <a:noFill/>
          <a:ln w="9525">
            <a:noFill/>
            <a:miter lim="800000"/>
            <a:headEnd/>
            <a:tailEnd/>
          </a:ln>
        </p:spPr>
        <p:txBody>
          <a:bodyPr wrap="none">
            <a:spAutoFit/>
          </a:bodyPr>
          <a:lstStyle/>
          <a:p>
            <a:r>
              <a:rPr lang="en-US">
                <a:solidFill>
                  <a:srgbClr val="595959"/>
                </a:solidFill>
                <a:cs typeface="ＭＳ Ｐゴシック"/>
              </a:rPr>
              <a:t>Energy window</a:t>
            </a:r>
          </a:p>
        </p:txBody>
      </p:sp>
    </p:spTree>
  </p:cSld>
  <p:clrMapOvr>
    <a:masterClrMapping/>
  </p:clrMapOvr>
  <p:transition advTm="75891"/>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5855" y="0"/>
            <a:ext cx="8229600" cy="1139825"/>
          </a:xfrm>
        </p:spPr>
        <p:txBody>
          <a:bodyPr/>
          <a:lstStyle/>
          <a:p>
            <a:r>
              <a:rPr lang="en-US" dirty="0" smtClean="0"/>
              <a:t>Introduction:</a:t>
            </a:r>
            <a:r>
              <a:rPr lang="en-US" dirty="0" smtClean="0">
                <a:solidFill>
                  <a:schemeClr val="bg1"/>
                </a:solidFill>
              </a:rPr>
              <a:t> </a:t>
            </a:r>
            <a:r>
              <a:rPr lang="en-US" dirty="0" smtClean="0"/>
              <a:t>A significant dose response has been observed in high dose single-fraction treatments</a:t>
            </a:r>
            <a:endParaRPr lang="en-US" dirty="0"/>
          </a:p>
        </p:txBody>
      </p:sp>
      <p:pic>
        <p:nvPicPr>
          <p:cNvPr id="4" name="Content Placeholder 3" descr="outcome.bmp"/>
          <p:cNvPicPr>
            <a:picLocks noGrp="1" noChangeAspect="1"/>
          </p:cNvPicPr>
          <p:nvPr>
            <p:ph idx="1"/>
          </p:nvPr>
        </p:nvPicPr>
        <p:blipFill>
          <a:blip r:embed="rId3" cstate="print"/>
          <a:srcRect/>
          <a:stretch>
            <a:fillRect/>
          </a:stretch>
        </p:blipFill>
        <p:spPr>
          <a:xfrm>
            <a:off x="923525" y="1470345"/>
            <a:ext cx="6989710" cy="4946714"/>
          </a:xfrm>
        </p:spPr>
      </p:pic>
      <p:sp>
        <p:nvSpPr>
          <p:cNvPr id="5" name="Rectangle 4"/>
          <p:cNvSpPr/>
          <p:nvPr/>
        </p:nvSpPr>
        <p:spPr>
          <a:xfrm>
            <a:off x="2229295" y="971080"/>
            <a:ext cx="4527200" cy="523220"/>
          </a:xfrm>
          <a:prstGeom prst="rect">
            <a:avLst/>
          </a:prstGeom>
        </p:spPr>
        <p:txBody>
          <a:bodyPr wrap="none">
            <a:spAutoFit/>
          </a:bodyPr>
          <a:lstStyle/>
          <a:p>
            <a:pPr algn="r"/>
            <a:r>
              <a:rPr lang="en-US" dirty="0" smtClean="0"/>
              <a:t>Radiographic Local Control</a:t>
            </a:r>
            <a:endParaRPr lang="en-US" dirty="0"/>
          </a:p>
        </p:txBody>
      </p:sp>
      <p:sp>
        <p:nvSpPr>
          <p:cNvPr id="6" name="Rectangle 5"/>
          <p:cNvSpPr/>
          <p:nvPr/>
        </p:nvSpPr>
        <p:spPr>
          <a:xfrm>
            <a:off x="2536535" y="4465935"/>
            <a:ext cx="2765160" cy="923330"/>
          </a:xfrm>
          <a:prstGeom prst="rect">
            <a:avLst/>
          </a:prstGeom>
        </p:spPr>
        <p:txBody>
          <a:bodyPr wrap="square">
            <a:spAutoFit/>
          </a:bodyPr>
          <a:lstStyle/>
          <a:p>
            <a:pPr marL="177800" indent="-177800"/>
            <a:r>
              <a:rPr lang="en-US" sz="1800" dirty="0" smtClean="0">
                <a:solidFill>
                  <a:schemeClr val="bg1"/>
                </a:solidFill>
              </a:rPr>
              <a:t>High dose: 24 Gy</a:t>
            </a:r>
          </a:p>
          <a:p>
            <a:pPr marL="177800" indent="-177800"/>
            <a:endParaRPr lang="en-US" sz="1800" dirty="0" smtClean="0">
              <a:solidFill>
                <a:schemeClr val="bg1"/>
              </a:solidFill>
            </a:endParaRPr>
          </a:p>
          <a:p>
            <a:pPr marL="177800" indent="-177800"/>
            <a:r>
              <a:rPr lang="en-US" sz="1800" dirty="0" smtClean="0">
                <a:solidFill>
                  <a:schemeClr val="bg1"/>
                </a:solidFill>
              </a:rPr>
              <a:t>Low dose: 18-23 Gy</a:t>
            </a:r>
            <a:endParaRPr lang="en-US" sz="1800" dirty="0">
              <a:solidFill>
                <a:schemeClr val="bg1"/>
              </a:solidFill>
            </a:endParaRPr>
          </a:p>
        </p:txBody>
      </p:sp>
      <p:sp>
        <p:nvSpPr>
          <p:cNvPr id="7" name="Rectangle 6"/>
          <p:cNvSpPr/>
          <p:nvPr/>
        </p:nvSpPr>
        <p:spPr>
          <a:xfrm>
            <a:off x="193830" y="6488668"/>
            <a:ext cx="8950170" cy="369332"/>
          </a:xfrm>
          <a:prstGeom prst="rect">
            <a:avLst/>
          </a:prstGeom>
        </p:spPr>
        <p:txBody>
          <a:bodyPr wrap="square">
            <a:spAutoFit/>
          </a:bodyPr>
          <a:lstStyle/>
          <a:p>
            <a:r>
              <a:rPr lang="en-US" sz="1800" dirty="0" smtClean="0"/>
              <a:t>Courtesy M. Lovelock                                 Yamada et al IJROBP 71(2) 2008 p 484-90</a:t>
            </a:r>
            <a:endParaRPr lang="en-US" sz="1800" dirty="0"/>
          </a:p>
        </p:txBody>
      </p:sp>
      <p:sp>
        <p:nvSpPr>
          <p:cNvPr id="8" name="TextBox 7"/>
          <p:cNvSpPr txBox="1"/>
          <p:nvPr/>
        </p:nvSpPr>
        <p:spPr>
          <a:xfrm>
            <a:off x="2229295" y="3774645"/>
            <a:ext cx="3065263" cy="523220"/>
          </a:xfrm>
          <a:prstGeom prst="rect">
            <a:avLst/>
          </a:prstGeom>
          <a:noFill/>
        </p:spPr>
        <p:txBody>
          <a:bodyPr wrap="none" rtlCol="0">
            <a:spAutoFit/>
          </a:bodyPr>
          <a:lstStyle/>
          <a:p>
            <a:r>
              <a:rPr lang="en-US" dirty="0" smtClean="0">
                <a:solidFill>
                  <a:schemeClr val="bg1"/>
                </a:solidFill>
              </a:rPr>
              <a:t>Single irradiation: </a:t>
            </a:r>
            <a:endParaRPr lang="en-US" dirty="0">
              <a:solidFill>
                <a:schemeClr val="bg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smtClean="0">
                <a:cs typeface="+mj-cs"/>
              </a:rPr>
              <a:t>Effect of scatter correction</a:t>
            </a:r>
            <a:endParaRPr lang="en-US" dirty="0">
              <a:cs typeface="+mj-cs"/>
            </a:endParaRPr>
          </a:p>
        </p:txBody>
      </p:sp>
      <p:sp>
        <p:nvSpPr>
          <p:cNvPr id="3" name="Content Placeholder 2"/>
          <p:cNvSpPr>
            <a:spLocks noGrp="1"/>
          </p:cNvSpPr>
          <p:nvPr>
            <p:ph sz="half" idx="1"/>
          </p:nvPr>
        </p:nvSpPr>
        <p:spPr>
          <a:xfrm>
            <a:off x="571500" y="1600200"/>
            <a:ext cx="4038600" cy="4530725"/>
          </a:xfrm>
        </p:spPr>
        <p:txBody>
          <a:bodyPr/>
          <a:lstStyle/>
          <a:p>
            <a:pPr>
              <a:buFont typeface="Wingdings" pitchFamily="2" charset="2"/>
              <a:buNone/>
              <a:defRPr/>
            </a:pPr>
            <a:r>
              <a:rPr lang="en-US" dirty="0" smtClean="0">
                <a:cs typeface="+mn-cs"/>
              </a:rPr>
              <a:t>Without Correction</a:t>
            </a:r>
            <a:endParaRPr lang="en-US" dirty="0">
              <a:cs typeface="+mn-cs"/>
            </a:endParaRPr>
          </a:p>
        </p:txBody>
      </p:sp>
      <p:sp>
        <p:nvSpPr>
          <p:cNvPr id="4" name="Content Placeholder 3"/>
          <p:cNvSpPr>
            <a:spLocks noGrp="1"/>
          </p:cNvSpPr>
          <p:nvPr>
            <p:ph sz="half" idx="2"/>
          </p:nvPr>
        </p:nvSpPr>
        <p:spPr>
          <a:xfrm>
            <a:off x="5562600" y="1679575"/>
            <a:ext cx="4038600" cy="4530725"/>
          </a:xfrm>
        </p:spPr>
        <p:txBody>
          <a:bodyPr/>
          <a:lstStyle/>
          <a:p>
            <a:pPr>
              <a:buFont typeface="Wingdings" pitchFamily="2" charset="2"/>
              <a:buNone/>
              <a:defRPr/>
            </a:pPr>
            <a:r>
              <a:rPr lang="en-US" dirty="0" smtClean="0">
                <a:cs typeface="+mn-cs"/>
              </a:rPr>
              <a:t>With Correction</a:t>
            </a:r>
            <a:endParaRPr lang="en-US" dirty="0">
              <a:cs typeface="+mn-cs"/>
            </a:endParaRPr>
          </a:p>
        </p:txBody>
      </p:sp>
      <p:pic>
        <p:nvPicPr>
          <p:cNvPr id="56324" name="Picture 2"/>
          <p:cNvPicPr>
            <a:picLocks noChangeAspect="1" noChangeArrowheads="1"/>
          </p:cNvPicPr>
          <p:nvPr/>
        </p:nvPicPr>
        <p:blipFill>
          <a:blip r:embed="rId3" cstate="print"/>
          <a:srcRect/>
          <a:stretch>
            <a:fillRect/>
          </a:stretch>
        </p:blipFill>
        <p:spPr bwMode="auto">
          <a:xfrm>
            <a:off x="0" y="2667000"/>
            <a:ext cx="8953500" cy="37623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Rectangle 73"/>
          <p:cNvSpPr/>
          <p:nvPr/>
        </p:nvSpPr>
        <p:spPr bwMode="auto">
          <a:xfrm>
            <a:off x="1600200" y="2971800"/>
            <a:ext cx="1371600" cy="114300"/>
          </a:xfrm>
          <a:prstGeom prst="rect">
            <a:avLst/>
          </a:prstGeom>
          <a:solidFill>
            <a:schemeClr val="accent6">
              <a:lumMod val="7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sp>
        <p:nvSpPr>
          <p:cNvPr id="2" name="Title 1"/>
          <p:cNvSpPr>
            <a:spLocks noGrp="1"/>
          </p:cNvSpPr>
          <p:nvPr>
            <p:ph type="title"/>
          </p:nvPr>
        </p:nvSpPr>
        <p:spPr>
          <a:xfrm>
            <a:off x="495300" y="190500"/>
            <a:ext cx="8229600" cy="636588"/>
          </a:xfrm>
        </p:spPr>
        <p:txBody>
          <a:bodyPr/>
          <a:lstStyle/>
          <a:p>
            <a:pPr>
              <a:defRPr/>
            </a:pPr>
            <a:r>
              <a:rPr lang="en-US" smtClean="0">
                <a:cs typeface="+mj-cs"/>
              </a:rPr>
              <a:t>Random coincidences and corrections for randoms</a:t>
            </a:r>
          </a:p>
        </p:txBody>
      </p:sp>
      <p:sp>
        <p:nvSpPr>
          <p:cNvPr id="53253" name="Oval 6"/>
          <p:cNvSpPr>
            <a:spLocks noChangeArrowheads="1"/>
          </p:cNvSpPr>
          <p:nvPr/>
        </p:nvSpPr>
        <p:spPr bwMode="auto">
          <a:xfrm>
            <a:off x="1066800" y="1409700"/>
            <a:ext cx="2487613" cy="2487613"/>
          </a:xfrm>
          <a:prstGeom prst="ellipse">
            <a:avLst/>
          </a:prstGeom>
          <a:solidFill>
            <a:schemeClr val="bg1"/>
          </a:solidFill>
          <a:ln w="76200" cmpd="thickThin">
            <a:solidFill>
              <a:schemeClr val="tx1"/>
            </a:solidFill>
            <a:round/>
            <a:headEnd/>
            <a:tailEnd/>
          </a:ln>
        </p:spPr>
        <p:txBody>
          <a:bodyPr wrap="none" anchor="ctr"/>
          <a:lstStyle/>
          <a:p>
            <a:pPr algn="ctr" eaLnBrk="0" hangingPunct="0"/>
            <a:r>
              <a:rPr lang="en-US">
                <a:cs typeface="ＭＳ Ｐゴシック"/>
              </a:rPr>
              <a:t>L</a:t>
            </a:r>
          </a:p>
        </p:txBody>
      </p:sp>
      <p:sp>
        <p:nvSpPr>
          <p:cNvPr id="68" name="Oval 67"/>
          <p:cNvSpPr/>
          <p:nvPr/>
        </p:nvSpPr>
        <p:spPr bwMode="auto">
          <a:xfrm>
            <a:off x="1600200" y="2324100"/>
            <a:ext cx="1336675" cy="685800"/>
          </a:xfrm>
          <a:prstGeom prst="ellipse">
            <a:avLst/>
          </a:prstGeom>
          <a:solidFill>
            <a:schemeClr val="accent3">
              <a:lumMod val="7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cxnSp>
        <p:nvCxnSpPr>
          <p:cNvPr id="69" name="Straight Arrow Connector 68"/>
          <p:cNvCxnSpPr/>
          <p:nvPr/>
        </p:nvCxnSpPr>
        <p:spPr bwMode="auto">
          <a:xfrm rot="16200000" flipH="1">
            <a:off x="2171700" y="2857500"/>
            <a:ext cx="1104900" cy="495300"/>
          </a:xfrm>
          <a:prstGeom prst="straightConnector1">
            <a:avLst/>
          </a:prstGeom>
          <a:ln w="25400">
            <a:headEnd type="none" w="med" len="med"/>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bwMode="auto">
          <a:xfrm rot="10800000">
            <a:off x="1219200" y="2095500"/>
            <a:ext cx="1143000" cy="685800"/>
          </a:xfrm>
          <a:prstGeom prst="straightConnector1">
            <a:avLst/>
          </a:prstGeom>
          <a:ln w="25400">
            <a:solidFill>
              <a:srgbClr val="FF0000"/>
            </a:solidFill>
            <a:headEnd type="none" w="med" len="med"/>
            <a:tailEnd type="arrow"/>
          </a:ln>
        </p:spPr>
        <p:style>
          <a:lnRef idx="1">
            <a:schemeClr val="accent2"/>
          </a:lnRef>
          <a:fillRef idx="0">
            <a:schemeClr val="accent2"/>
          </a:fillRef>
          <a:effectRef idx="0">
            <a:schemeClr val="accent2"/>
          </a:effectRef>
          <a:fontRef idx="minor">
            <a:schemeClr val="tx1"/>
          </a:fontRef>
        </p:style>
      </p:cxnSp>
      <p:cxnSp>
        <p:nvCxnSpPr>
          <p:cNvPr id="53257" name="Straight Connector 28"/>
          <p:cNvCxnSpPr>
            <a:cxnSpLocks noChangeShapeType="1"/>
          </p:cNvCxnSpPr>
          <p:nvPr/>
        </p:nvCxnSpPr>
        <p:spPr bwMode="auto">
          <a:xfrm>
            <a:off x="1181100" y="2095500"/>
            <a:ext cx="1790700" cy="1600200"/>
          </a:xfrm>
          <a:prstGeom prst="line">
            <a:avLst/>
          </a:prstGeom>
          <a:noFill/>
          <a:ln w="9525">
            <a:solidFill>
              <a:schemeClr val="tx1"/>
            </a:solidFill>
            <a:round/>
            <a:headEnd/>
            <a:tailEnd/>
          </a:ln>
        </p:spPr>
      </p:cxnSp>
      <p:sp>
        <p:nvSpPr>
          <p:cNvPr id="53258" name="TextBox 33"/>
          <p:cNvSpPr txBox="1">
            <a:spLocks noChangeArrowheads="1"/>
          </p:cNvSpPr>
          <p:nvPr/>
        </p:nvSpPr>
        <p:spPr bwMode="auto">
          <a:xfrm>
            <a:off x="1638300" y="3086100"/>
            <a:ext cx="712788" cy="400050"/>
          </a:xfrm>
          <a:prstGeom prst="rect">
            <a:avLst/>
          </a:prstGeom>
          <a:noFill/>
          <a:ln w="9525">
            <a:noFill/>
            <a:miter lim="800000"/>
            <a:headEnd/>
            <a:tailEnd/>
          </a:ln>
        </p:spPr>
        <p:txBody>
          <a:bodyPr wrap="none">
            <a:spAutoFit/>
          </a:bodyPr>
          <a:lstStyle/>
          <a:p>
            <a:pPr algn="ctr" eaLnBrk="0" hangingPunct="0"/>
            <a:r>
              <a:rPr lang="en-US" sz="2000">
                <a:cs typeface="ＭＳ Ｐゴシック"/>
              </a:rPr>
              <a:t>LOR</a:t>
            </a:r>
          </a:p>
        </p:txBody>
      </p:sp>
      <p:sp>
        <p:nvSpPr>
          <p:cNvPr id="53259" name="TextBox 65"/>
          <p:cNvSpPr txBox="1">
            <a:spLocks noChangeArrowheads="1"/>
          </p:cNvSpPr>
          <p:nvPr/>
        </p:nvSpPr>
        <p:spPr bwMode="auto">
          <a:xfrm>
            <a:off x="457200" y="2400300"/>
            <a:ext cx="369888" cy="400050"/>
          </a:xfrm>
          <a:prstGeom prst="rect">
            <a:avLst/>
          </a:prstGeom>
          <a:noFill/>
          <a:ln w="9525">
            <a:noFill/>
            <a:miter lim="800000"/>
            <a:headEnd/>
            <a:tailEnd/>
          </a:ln>
        </p:spPr>
        <p:txBody>
          <a:bodyPr wrap="none">
            <a:spAutoFit/>
          </a:bodyPr>
          <a:lstStyle/>
          <a:p>
            <a:pPr algn="ctr" eaLnBrk="0" hangingPunct="0"/>
            <a:r>
              <a:rPr lang="en-US" sz="2000">
                <a:cs typeface="ＭＳ Ｐゴシック"/>
              </a:rPr>
              <a:t>R</a:t>
            </a:r>
          </a:p>
        </p:txBody>
      </p:sp>
      <p:sp>
        <p:nvSpPr>
          <p:cNvPr id="53260" name="TextBox 66"/>
          <p:cNvSpPr txBox="1">
            <a:spLocks noChangeArrowheads="1"/>
          </p:cNvSpPr>
          <p:nvPr/>
        </p:nvSpPr>
        <p:spPr bwMode="auto">
          <a:xfrm>
            <a:off x="3771900" y="2476500"/>
            <a:ext cx="327025" cy="400050"/>
          </a:xfrm>
          <a:prstGeom prst="rect">
            <a:avLst/>
          </a:prstGeom>
          <a:noFill/>
          <a:ln w="9525">
            <a:noFill/>
            <a:miter lim="800000"/>
            <a:headEnd/>
            <a:tailEnd/>
          </a:ln>
        </p:spPr>
        <p:txBody>
          <a:bodyPr wrap="none">
            <a:spAutoFit/>
          </a:bodyPr>
          <a:lstStyle/>
          <a:p>
            <a:pPr algn="ctr" eaLnBrk="0" hangingPunct="0"/>
            <a:r>
              <a:rPr lang="en-US" sz="2000">
                <a:cs typeface="ＭＳ Ｐゴシック"/>
              </a:rPr>
              <a:t>L</a:t>
            </a:r>
          </a:p>
        </p:txBody>
      </p:sp>
      <p:sp>
        <p:nvSpPr>
          <p:cNvPr id="93" name="Rectangle 3"/>
          <p:cNvSpPr txBox="1">
            <a:spLocks noChangeArrowheads="1"/>
          </p:cNvSpPr>
          <p:nvPr/>
        </p:nvSpPr>
        <p:spPr bwMode="auto">
          <a:xfrm>
            <a:off x="4724400" y="1219200"/>
            <a:ext cx="4000500" cy="3124200"/>
          </a:xfrm>
          <a:prstGeom prst="rect">
            <a:avLst/>
          </a:prstGeom>
          <a:noFill/>
          <a:ln w="9525">
            <a:noFill/>
            <a:miter lim="800000"/>
            <a:headEnd/>
            <a:tailEnd/>
          </a:ln>
          <a:effectLst/>
        </p:spPr>
        <p:txBody>
          <a:bodyPr/>
          <a:lstStyle/>
          <a:p>
            <a:pPr marL="342900" indent="-342900">
              <a:spcBef>
                <a:spcPct val="20000"/>
              </a:spcBef>
              <a:buClr>
                <a:schemeClr val="hlink"/>
              </a:buClr>
              <a:buSzPct val="75000"/>
              <a:buFont typeface="Wingdings" pitchFamily="2" charset="2"/>
              <a:buChar char="l"/>
              <a:defRPr/>
            </a:pPr>
            <a:r>
              <a:rPr lang="en-US">
                <a:effectLst>
                  <a:outerShdw blurRad="38100" dist="38100" dir="2700000" algn="tl">
                    <a:srgbClr val="010199"/>
                  </a:outerShdw>
                </a:effectLst>
                <a:cs typeface="ＭＳ Ｐゴシック"/>
              </a:rPr>
              <a:t>Delayed window</a:t>
            </a:r>
          </a:p>
          <a:p>
            <a:pPr marL="342900" indent="-342900">
              <a:spcBef>
                <a:spcPct val="20000"/>
              </a:spcBef>
              <a:buClr>
                <a:schemeClr val="hlink"/>
              </a:buClr>
              <a:buSzPct val="75000"/>
              <a:buFont typeface="Wingdings" pitchFamily="2" charset="2"/>
              <a:buChar char="l"/>
              <a:defRPr/>
            </a:pPr>
            <a:endParaRPr lang="en-US">
              <a:effectLst>
                <a:outerShdw blurRad="38100" dist="38100" dir="2700000" algn="tl">
                  <a:srgbClr val="010199"/>
                </a:outerShdw>
              </a:effectLst>
              <a:cs typeface="ＭＳ Ｐゴシック"/>
            </a:endParaRPr>
          </a:p>
          <a:p>
            <a:pPr marL="342900" indent="-342900">
              <a:spcBef>
                <a:spcPct val="20000"/>
              </a:spcBef>
              <a:buClr>
                <a:schemeClr val="hlink"/>
              </a:buClr>
              <a:buSzPct val="75000"/>
              <a:defRPr/>
            </a:pPr>
            <a:r>
              <a:rPr lang="en-US" sz="1800" b="1">
                <a:effectLst>
                  <a:outerShdw blurRad="38100" dist="38100" dir="2700000" algn="tl">
                    <a:srgbClr val="010199"/>
                  </a:outerShdw>
                </a:effectLst>
                <a:cs typeface="ＭＳ Ｐゴシック"/>
              </a:rPr>
              <a:t>			timing </a:t>
            </a:r>
          </a:p>
          <a:p>
            <a:pPr marL="342900" indent="-342900">
              <a:spcBef>
                <a:spcPct val="20000"/>
              </a:spcBef>
              <a:buClr>
                <a:schemeClr val="hlink"/>
              </a:buClr>
              <a:buSzPct val="75000"/>
              <a:defRPr/>
            </a:pPr>
            <a:r>
              <a:rPr lang="en-US" sz="1800" b="1">
                <a:effectLst>
                  <a:outerShdw blurRad="38100" dist="38100" dir="2700000" algn="tl">
                    <a:srgbClr val="010199"/>
                  </a:outerShdw>
                </a:effectLst>
                <a:cs typeface="ＭＳ Ｐゴシック"/>
              </a:rPr>
              <a:t>	                     window</a:t>
            </a:r>
          </a:p>
          <a:p>
            <a:pPr marL="342900" indent="-342900">
              <a:spcBef>
                <a:spcPct val="20000"/>
              </a:spcBef>
              <a:buClr>
                <a:schemeClr val="hlink"/>
              </a:buClr>
              <a:buSzPct val="75000"/>
              <a:buFont typeface="Wingdings" pitchFamily="2" charset="2"/>
              <a:buChar char="l"/>
              <a:defRPr/>
            </a:pPr>
            <a:r>
              <a:rPr lang="en-US">
                <a:effectLst>
                  <a:outerShdw blurRad="38100" dist="38100" dir="2700000" algn="tl">
                    <a:srgbClr val="010199"/>
                  </a:outerShdw>
                </a:effectLst>
                <a:cs typeface="ＭＳ Ｐゴシック"/>
              </a:rPr>
              <a:t>Smoothed delayed coincidences</a:t>
            </a:r>
          </a:p>
          <a:p>
            <a:pPr marL="342900" indent="-342900">
              <a:spcBef>
                <a:spcPct val="20000"/>
              </a:spcBef>
              <a:buClr>
                <a:schemeClr val="hlink"/>
              </a:buClr>
              <a:buSzPct val="75000"/>
              <a:buFont typeface="Wingdings" pitchFamily="2" charset="2"/>
              <a:buChar char="l"/>
              <a:defRPr/>
            </a:pPr>
            <a:endParaRPr lang="en-US">
              <a:effectLst>
                <a:outerShdw blurRad="38100" dist="38100" dir="2700000" algn="tl">
                  <a:srgbClr val="010199"/>
                </a:outerShdw>
              </a:effectLst>
              <a:cs typeface="ＭＳ Ｐゴシック"/>
            </a:endParaRPr>
          </a:p>
          <a:p>
            <a:pPr marL="342900" indent="-342900">
              <a:spcBef>
                <a:spcPct val="20000"/>
              </a:spcBef>
              <a:buClr>
                <a:schemeClr val="hlink"/>
              </a:buClr>
              <a:buSzPct val="75000"/>
              <a:buFont typeface="Wingdings" pitchFamily="2" charset="2"/>
              <a:buChar char="l"/>
              <a:defRPr/>
            </a:pPr>
            <a:r>
              <a:rPr lang="en-US">
                <a:effectLst>
                  <a:outerShdw blurRad="38100" dist="38100" dir="2700000" algn="tl">
                    <a:srgbClr val="010199"/>
                  </a:outerShdw>
                </a:effectLst>
                <a:cs typeface="ＭＳ Ｐゴシック"/>
              </a:rPr>
              <a:t>From Singles</a:t>
            </a:r>
          </a:p>
          <a:p>
            <a:pPr marL="342900" indent="-342900">
              <a:spcBef>
                <a:spcPct val="20000"/>
              </a:spcBef>
              <a:buClr>
                <a:schemeClr val="hlink"/>
              </a:buClr>
              <a:buSzPct val="75000"/>
              <a:buFont typeface="Wingdings" pitchFamily="2" charset="2"/>
              <a:buChar char="l"/>
              <a:defRPr/>
            </a:pPr>
            <a:endParaRPr lang="en-US">
              <a:effectLst>
                <a:outerShdw blurRad="38100" dist="38100" dir="2700000" algn="tl">
                  <a:srgbClr val="010199"/>
                </a:outerShdw>
              </a:effectLst>
              <a:cs typeface="ＭＳ Ｐゴシック"/>
            </a:endParaRPr>
          </a:p>
        </p:txBody>
      </p:sp>
      <p:graphicFrame>
        <p:nvGraphicFramePr>
          <p:cNvPr id="53250" name="Object 6"/>
          <p:cNvGraphicFramePr>
            <a:graphicFrameLocks noChangeAspect="1"/>
          </p:cNvGraphicFramePr>
          <p:nvPr>
            <p:ph sz="half" idx="1"/>
          </p:nvPr>
        </p:nvGraphicFramePr>
        <p:xfrm>
          <a:off x="4267200" y="5300663"/>
          <a:ext cx="3246438" cy="642937"/>
        </p:xfrm>
        <a:graphic>
          <a:graphicData uri="http://schemas.openxmlformats.org/presentationml/2006/ole">
            <p:oleObj spid="_x0000_s53250" name="Equation" r:id="rId4" imgW="1218960" imgH="241200" progId="Equation.3">
              <p:embed/>
            </p:oleObj>
          </a:graphicData>
        </a:graphic>
      </p:graphicFrame>
      <p:cxnSp>
        <p:nvCxnSpPr>
          <p:cNvPr id="53262" name="Straight Connector 14"/>
          <p:cNvCxnSpPr>
            <a:cxnSpLocks noChangeShapeType="1"/>
          </p:cNvCxnSpPr>
          <p:nvPr/>
        </p:nvCxnSpPr>
        <p:spPr bwMode="auto">
          <a:xfrm>
            <a:off x="6324600" y="2209800"/>
            <a:ext cx="914400" cy="1588"/>
          </a:xfrm>
          <a:prstGeom prst="line">
            <a:avLst/>
          </a:prstGeom>
          <a:noFill/>
          <a:ln w="9525">
            <a:solidFill>
              <a:schemeClr val="tx1"/>
            </a:solidFill>
            <a:round/>
            <a:headEnd type="arrow" w="med" len="med"/>
            <a:tailEnd type="arrow" w="med" len="med"/>
          </a:ln>
        </p:spPr>
      </p:cxnSp>
      <p:cxnSp>
        <p:nvCxnSpPr>
          <p:cNvPr id="53263" name="Straight Connector 16"/>
          <p:cNvCxnSpPr>
            <a:cxnSpLocks noChangeShapeType="1"/>
          </p:cNvCxnSpPr>
          <p:nvPr/>
        </p:nvCxnSpPr>
        <p:spPr bwMode="auto">
          <a:xfrm>
            <a:off x="6324600" y="2209800"/>
            <a:ext cx="2438400" cy="1588"/>
          </a:xfrm>
          <a:prstGeom prst="line">
            <a:avLst/>
          </a:prstGeom>
          <a:noFill/>
          <a:ln w="9525">
            <a:solidFill>
              <a:schemeClr val="tx1"/>
            </a:solidFill>
            <a:round/>
            <a:headEnd type="arrow" w="med" len="med"/>
            <a:tailEnd type="arrow" w="med" len="med"/>
          </a:ln>
        </p:spPr>
      </p:cxnSp>
      <p:cxnSp>
        <p:nvCxnSpPr>
          <p:cNvPr id="53264" name="Straight Connector 19"/>
          <p:cNvCxnSpPr>
            <a:cxnSpLocks noChangeShapeType="1"/>
          </p:cNvCxnSpPr>
          <p:nvPr/>
        </p:nvCxnSpPr>
        <p:spPr bwMode="auto">
          <a:xfrm>
            <a:off x="7848600" y="2209800"/>
            <a:ext cx="914400" cy="1588"/>
          </a:xfrm>
          <a:prstGeom prst="line">
            <a:avLst/>
          </a:prstGeom>
          <a:noFill/>
          <a:ln w="9525">
            <a:solidFill>
              <a:schemeClr val="tx1"/>
            </a:solidFill>
            <a:round/>
            <a:headEnd type="arrow" w="med" len="med"/>
            <a:tailEnd type="arrow" w="med" len="med"/>
          </a:ln>
        </p:spPr>
      </p:cxnSp>
      <p:sp>
        <p:nvSpPr>
          <p:cNvPr id="53265" name="TextBox 21"/>
          <p:cNvSpPr txBox="1">
            <a:spLocks noChangeArrowheads="1"/>
          </p:cNvSpPr>
          <p:nvPr/>
        </p:nvSpPr>
        <p:spPr bwMode="auto">
          <a:xfrm>
            <a:off x="6400800" y="1828800"/>
            <a:ext cx="2481263" cy="369888"/>
          </a:xfrm>
          <a:prstGeom prst="rect">
            <a:avLst/>
          </a:prstGeom>
          <a:noFill/>
          <a:ln w="9525">
            <a:noFill/>
            <a:miter lim="800000"/>
            <a:headEnd/>
            <a:tailEnd/>
          </a:ln>
        </p:spPr>
        <p:txBody>
          <a:bodyPr wrap="none">
            <a:spAutoFit/>
          </a:bodyPr>
          <a:lstStyle/>
          <a:p>
            <a:r>
              <a:rPr lang="en-US" sz="1800">
                <a:cs typeface="ＭＳ Ｐゴシック"/>
              </a:rPr>
              <a:t>Prompt           Delayed</a:t>
            </a:r>
          </a:p>
        </p:txBody>
      </p:sp>
      <p:sp>
        <p:nvSpPr>
          <p:cNvPr id="23" name="Rectangle 22"/>
          <p:cNvSpPr/>
          <p:nvPr/>
        </p:nvSpPr>
        <p:spPr>
          <a:xfrm>
            <a:off x="4114800" y="6172200"/>
            <a:ext cx="2133600" cy="762000"/>
          </a:xfrm>
          <a:prstGeom prst="rect">
            <a:avLst/>
          </a:prstGeom>
        </p:spPr>
        <p:txBody>
          <a:bodyPr>
            <a:spAutoFit/>
          </a:bodyPr>
          <a:lstStyle/>
          <a:p>
            <a:pPr marL="342900" indent="-342900">
              <a:spcBef>
                <a:spcPct val="20000"/>
              </a:spcBef>
              <a:buClr>
                <a:schemeClr val="hlink"/>
              </a:buClr>
              <a:buSzPct val="75000"/>
              <a:defRPr/>
            </a:pPr>
            <a:r>
              <a:rPr lang="en-US" sz="2000" b="1">
                <a:effectLst>
                  <a:outerShdw blurRad="38100" dist="38100" dir="2700000" algn="tl">
                    <a:srgbClr val="010199"/>
                  </a:outerShdw>
                </a:effectLst>
                <a:latin typeface="Arial" pitchFamily="34" charset="0"/>
                <a:ea typeface="ＭＳ Ｐゴシック" pitchFamily="-106" charset="-128"/>
                <a:cs typeface="+mn-cs"/>
              </a:rPr>
              <a:t>Timing window</a:t>
            </a:r>
          </a:p>
          <a:p>
            <a:pPr marL="342900" indent="-342900">
              <a:spcBef>
                <a:spcPct val="20000"/>
              </a:spcBef>
              <a:buClr>
                <a:schemeClr val="hlink"/>
              </a:buClr>
              <a:buSzPct val="75000"/>
              <a:defRPr/>
            </a:pPr>
            <a:r>
              <a:rPr lang="en-US" sz="2000" b="1">
                <a:effectLst>
                  <a:outerShdw blurRad="38100" dist="38100" dir="2700000" algn="tl">
                    <a:srgbClr val="010199"/>
                  </a:outerShdw>
                </a:effectLst>
                <a:latin typeface="Arial" pitchFamily="34" charset="0"/>
                <a:ea typeface="ＭＳ Ｐゴシック" pitchFamily="-106" charset="-128"/>
                <a:cs typeface="+mn-cs"/>
              </a:rPr>
              <a:t>           ~ 12 ns</a:t>
            </a:r>
          </a:p>
        </p:txBody>
      </p:sp>
      <p:sp>
        <p:nvSpPr>
          <p:cNvPr id="53267" name="Rectangle 23"/>
          <p:cNvSpPr>
            <a:spLocks noChangeArrowheads="1"/>
          </p:cNvSpPr>
          <p:nvPr/>
        </p:nvSpPr>
        <p:spPr bwMode="auto">
          <a:xfrm>
            <a:off x="6248400" y="6172200"/>
            <a:ext cx="2365375" cy="400050"/>
          </a:xfrm>
          <a:prstGeom prst="rect">
            <a:avLst/>
          </a:prstGeom>
          <a:noFill/>
          <a:ln w="9525">
            <a:noFill/>
            <a:miter lim="800000"/>
            <a:headEnd/>
            <a:tailEnd/>
          </a:ln>
        </p:spPr>
        <p:txBody>
          <a:bodyPr wrap="none">
            <a:spAutoFit/>
          </a:bodyPr>
          <a:lstStyle/>
          <a:p>
            <a:r>
              <a:rPr lang="en-US" sz="2000">
                <a:cs typeface="ＭＳ Ｐゴシック"/>
              </a:rPr>
              <a:t>Single Event Rates </a:t>
            </a:r>
          </a:p>
        </p:txBody>
      </p:sp>
      <p:cxnSp>
        <p:nvCxnSpPr>
          <p:cNvPr id="53268" name="Straight Arrow Connector 24"/>
          <p:cNvCxnSpPr>
            <a:cxnSpLocks noChangeShapeType="1"/>
          </p:cNvCxnSpPr>
          <p:nvPr/>
        </p:nvCxnSpPr>
        <p:spPr bwMode="auto">
          <a:xfrm rot="5400000" flipH="1" flipV="1">
            <a:off x="5029200" y="5905500"/>
            <a:ext cx="304800" cy="152400"/>
          </a:xfrm>
          <a:prstGeom prst="straightConnector1">
            <a:avLst/>
          </a:prstGeom>
          <a:noFill/>
          <a:ln w="25400">
            <a:solidFill>
              <a:srgbClr val="FF9900"/>
            </a:solidFill>
            <a:round/>
            <a:headEnd/>
            <a:tailEnd type="arrow" w="med" len="med"/>
          </a:ln>
        </p:spPr>
      </p:cxnSp>
      <p:cxnSp>
        <p:nvCxnSpPr>
          <p:cNvPr id="53269" name="Straight Arrow Connector 25"/>
          <p:cNvCxnSpPr>
            <a:cxnSpLocks noChangeShapeType="1"/>
          </p:cNvCxnSpPr>
          <p:nvPr/>
        </p:nvCxnSpPr>
        <p:spPr bwMode="auto">
          <a:xfrm rot="10800000">
            <a:off x="6362700" y="5905500"/>
            <a:ext cx="495300" cy="304800"/>
          </a:xfrm>
          <a:prstGeom prst="straightConnector1">
            <a:avLst/>
          </a:prstGeom>
          <a:noFill/>
          <a:ln w="25400">
            <a:solidFill>
              <a:srgbClr val="FF9900"/>
            </a:solidFill>
            <a:round/>
            <a:headEnd/>
            <a:tailEnd type="arrow" w="med" len="med"/>
          </a:ln>
        </p:spPr>
      </p:cxnSp>
      <p:cxnSp>
        <p:nvCxnSpPr>
          <p:cNvPr id="53270" name="Straight Arrow Connector 26"/>
          <p:cNvCxnSpPr>
            <a:cxnSpLocks noChangeShapeType="1"/>
          </p:cNvCxnSpPr>
          <p:nvPr/>
        </p:nvCxnSpPr>
        <p:spPr bwMode="auto">
          <a:xfrm rot="16200000" flipV="1">
            <a:off x="6972300" y="5981700"/>
            <a:ext cx="266700" cy="114300"/>
          </a:xfrm>
          <a:prstGeom prst="straightConnector1">
            <a:avLst/>
          </a:prstGeom>
          <a:noFill/>
          <a:ln w="25400">
            <a:solidFill>
              <a:srgbClr val="FF9900"/>
            </a:solidFill>
            <a:round/>
            <a:headEnd/>
            <a:tailEnd type="arrow" w="med" len="med"/>
          </a:ln>
        </p:spPr>
      </p:cxnSp>
    </p:spTree>
  </p:cSld>
  <p:clrMapOvr>
    <a:masterClrMapping/>
  </p:clrMapOvr>
  <p:transition advTm="8939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1" name="Rectangle 3"/>
          <p:cNvSpPr>
            <a:spLocks noGrp="1" noChangeArrowheads="1"/>
          </p:cNvSpPr>
          <p:nvPr>
            <p:ph type="title" sz="quarter"/>
          </p:nvPr>
        </p:nvSpPr>
        <p:spPr>
          <a:xfrm>
            <a:off x="539750" y="38100"/>
            <a:ext cx="8229600" cy="577850"/>
          </a:xfrm>
        </p:spPr>
        <p:txBody>
          <a:bodyPr/>
          <a:lstStyle/>
          <a:p>
            <a:pPr eaLnBrk="1" hangingPunct="1">
              <a:defRPr/>
            </a:pPr>
            <a:r>
              <a:rPr lang="en-US" sz="2600" smtClean="0">
                <a:cs typeface="+mj-cs"/>
              </a:rPr>
              <a:t>Effect of Scatter and Random Counts on the image quality: Image Quality Phantom - simulated</a:t>
            </a:r>
          </a:p>
        </p:txBody>
      </p:sp>
      <p:pic>
        <p:nvPicPr>
          <p:cNvPr id="58370" name="Picture 4" descr="IQ_OSEM__wAC"/>
          <p:cNvPicPr>
            <a:picLocks noGrp="1" noChangeAspect="1" noChangeArrowheads="1"/>
          </p:cNvPicPr>
          <p:nvPr>
            <p:ph sz="quarter" idx="1"/>
          </p:nvPr>
        </p:nvPicPr>
        <p:blipFill>
          <a:blip r:embed="rId3" cstate="print"/>
          <a:srcRect/>
          <a:stretch>
            <a:fillRect/>
          </a:stretch>
        </p:blipFill>
        <p:spPr>
          <a:xfrm>
            <a:off x="879475" y="723900"/>
            <a:ext cx="2894013" cy="2590800"/>
          </a:xfrm>
        </p:spPr>
      </p:pic>
      <p:pic>
        <p:nvPicPr>
          <p:cNvPr id="58371" name="Picture 5" descr="IQ_OSEM_wAC_SRC"/>
          <p:cNvPicPr>
            <a:picLocks noGrp="1" noChangeAspect="1" noChangeArrowheads="1"/>
          </p:cNvPicPr>
          <p:nvPr>
            <p:ph sz="quarter" idx="2"/>
          </p:nvPr>
        </p:nvPicPr>
        <p:blipFill>
          <a:blip r:embed="rId4" cstate="print"/>
          <a:srcRect/>
          <a:stretch>
            <a:fillRect/>
          </a:stretch>
        </p:blipFill>
        <p:spPr>
          <a:xfrm>
            <a:off x="5410200" y="762000"/>
            <a:ext cx="2941638" cy="2605088"/>
          </a:xfrm>
        </p:spPr>
      </p:pic>
      <p:pic>
        <p:nvPicPr>
          <p:cNvPr id="58372" name="Picture 6" descr="IQ_OSEM_R"/>
          <p:cNvPicPr>
            <a:picLocks noGrp="1" noChangeAspect="1" noChangeArrowheads="1"/>
          </p:cNvPicPr>
          <p:nvPr>
            <p:ph sz="quarter" idx="3"/>
          </p:nvPr>
        </p:nvPicPr>
        <p:blipFill>
          <a:blip r:embed="rId5" cstate="print"/>
          <a:srcRect/>
          <a:stretch>
            <a:fillRect/>
          </a:stretch>
        </p:blipFill>
        <p:spPr>
          <a:xfrm>
            <a:off x="495300" y="3086100"/>
            <a:ext cx="3587750" cy="3771900"/>
          </a:xfrm>
        </p:spPr>
      </p:pic>
      <p:sp>
        <p:nvSpPr>
          <p:cNvPr id="58373" name="Text Box 7"/>
          <p:cNvSpPr txBox="1">
            <a:spLocks noChangeArrowheads="1"/>
          </p:cNvSpPr>
          <p:nvPr/>
        </p:nvSpPr>
        <p:spPr bwMode="auto">
          <a:xfrm>
            <a:off x="577850" y="685800"/>
            <a:ext cx="3570288" cy="369888"/>
          </a:xfrm>
          <a:prstGeom prst="rect">
            <a:avLst/>
          </a:prstGeom>
          <a:noFill/>
          <a:ln w="9525">
            <a:noFill/>
            <a:miter lim="800000"/>
            <a:headEnd/>
            <a:tailEnd/>
          </a:ln>
        </p:spPr>
        <p:txBody>
          <a:bodyPr wrap="none">
            <a:spAutoFit/>
          </a:bodyPr>
          <a:lstStyle/>
          <a:p>
            <a:pPr eaLnBrk="0" hangingPunct="0"/>
            <a:r>
              <a:rPr lang="en-US" sz="1800">
                <a:cs typeface="ＭＳ Ｐゴシック"/>
              </a:rPr>
              <a:t>With scatter and random events </a:t>
            </a:r>
          </a:p>
        </p:txBody>
      </p:sp>
      <p:sp>
        <p:nvSpPr>
          <p:cNvPr id="58374" name="Text Box 8"/>
          <p:cNvSpPr txBox="1">
            <a:spLocks noChangeArrowheads="1"/>
          </p:cNvSpPr>
          <p:nvPr/>
        </p:nvSpPr>
        <p:spPr bwMode="auto">
          <a:xfrm>
            <a:off x="5297488" y="723900"/>
            <a:ext cx="3275012" cy="369888"/>
          </a:xfrm>
          <a:prstGeom prst="rect">
            <a:avLst/>
          </a:prstGeom>
          <a:noFill/>
          <a:ln w="9525">
            <a:noFill/>
            <a:miter lim="800000"/>
            <a:headEnd/>
            <a:tailEnd/>
          </a:ln>
        </p:spPr>
        <p:txBody>
          <a:bodyPr wrap="none">
            <a:spAutoFit/>
          </a:bodyPr>
          <a:lstStyle/>
          <a:p>
            <a:pPr eaLnBrk="0" hangingPunct="0"/>
            <a:r>
              <a:rPr lang="en-US" sz="1800">
                <a:cs typeface="ＭＳ Ｐゴシック"/>
              </a:rPr>
              <a:t>No scatter and random events</a:t>
            </a:r>
          </a:p>
        </p:txBody>
      </p:sp>
      <p:sp>
        <p:nvSpPr>
          <p:cNvPr id="58375" name="Text Box 23"/>
          <p:cNvSpPr txBox="1">
            <a:spLocks noChangeArrowheads="1"/>
          </p:cNvSpPr>
          <p:nvPr/>
        </p:nvSpPr>
        <p:spPr bwMode="auto">
          <a:xfrm>
            <a:off x="0" y="6491288"/>
            <a:ext cx="2006600" cy="366712"/>
          </a:xfrm>
          <a:prstGeom prst="rect">
            <a:avLst/>
          </a:prstGeom>
          <a:noFill/>
          <a:ln w="9525">
            <a:noFill/>
            <a:miter lim="800000"/>
            <a:headEnd/>
            <a:tailEnd/>
          </a:ln>
        </p:spPr>
        <p:txBody>
          <a:bodyPr wrap="none">
            <a:spAutoFit/>
          </a:bodyPr>
          <a:lstStyle/>
          <a:p>
            <a:pPr eaLnBrk="0" hangingPunct="0"/>
            <a:r>
              <a:rPr lang="en-US" sz="1200">
                <a:cs typeface="ＭＳ Ｐゴシック"/>
              </a:rPr>
              <a:t>from C. Ross Schmidtlein </a:t>
            </a:r>
          </a:p>
        </p:txBody>
      </p:sp>
      <p:sp>
        <p:nvSpPr>
          <p:cNvPr id="58376" name="Text Box 21"/>
          <p:cNvSpPr txBox="1">
            <a:spLocks noChangeArrowheads="1"/>
          </p:cNvSpPr>
          <p:nvPr/>
        </p:nvSpPr>
        <p:spPr bwMode="auto">
          <a:xfrm>
            <a:off x="0" y="6491288"/>
            <a:ext cx="2714625" cy="307975"/>
          </a:xfrm>
          <a:prstGeom prst="rect">
            <a:avLst/>
          </a:prstGeom>
          <a:solidFill>
            <a:schemeClr val="bg1"/>
          </a:solidFill>
          <a:ln w="9525">
            <a:noFill/>
            <a:miter lim="800000"/>
            <a:headEnd/>
            <a:tailEnd/>
          </a:ln>
        </p:spPr>
        <p:txBody>
          <a:bodyPr wrap="none">
            <a:spAutoFit/>
          </a:bodyPr>
          <a:lstStyle/>
          <a:p>
            <a:pPr eaLnBrk="0" hangingPunct="0"/>
            <a:r>
              <a:rPr lang="en-US" sz="1400">
                <a:cs typeface="ＭＳ Ｐゴシック"/>
              </a:rPr>
              <a:t>Courtesy C. Ross Schmidtlein </a:t>
            </a:r>
          </a:p>
        </p:txBody>
      </p:sp>
      <p:pic>
        <p:nvPicPr>
          <p:cNvPr id="58377" name="Picture 2" descr="IQ_OSEM_S"/>
          <p:cNvPicPr>
            <a:picLocks noGrp="1" noChangeAspect="1" noChangeArrowheads="1"/>
          </p:cNvPicPr>
          <p:nvPr>
            <p:ph sz="quarter" idx="4"/>
          </p:nvPr>
        </p:nvPicPr>
        <p:blipFill>
          <a:blip r:embed="rId6" cstate="print"/>
          <a:srcRect/>
          <a:stretch>
            <a:fillRect/>
          </a:stretch>
        </p:blipFill>
        <p:spPr>
          <a:xfrm>
            <a:off x="5029200" y="3100388"/>
            <a:ext cx="3505200" cy="3657600"/>
          </a:xfrm>
        </p:spPr>
      </p:pic>
      <p:sp>
        <p:nvSpPr>
          <p:cNvPr id="58378" name="Text Box 18"/>
          <p:cNvSpPr txBox="1">
            <a:spLocks noChangeArrowheads="1"/>
          </p:cNvSpPr>
          <p:nvPr/>
        </p:nvSpPr>
        <p:spPr bwMode="auto">
          <a:xfrm>
            <a:off x="8210550" y="4495800"/>
            <a:ext cx="933450" cy="915988"/>
          </a:xfrm>
          <a:prstGeom prst="rect">
            <a:avLst/>
          </a:prstGeom>
          <a:noFill/>
          <a:ln w="9525">
            <a:noFill/>
            <a:miter lim="800000"/>
            <a:headEnd/>
            <a:tailEnd/>
          </a:ln>
        </p:spPr>
        <p:txBody>
          <a:bodyPr wrap="none">
            <a:spAutoFit/>
          </a:bodyPr>
          <a:lstStyle/>
          <a:p>
            <a:pPr eaLnBrk="0" hangingPunct="0"/>
            <a:r>
              <a:rPr lang="en-US" sz="1800">
                <a:cs typeface="ＭＳ Ｐゴシック"/>
              </a:rPr>
              <a:t>scatter </a:t>
            </a:r>
          </a:p>
          <a:p>
            <a:pPr eaLnBrk="0" hangingPunct="0"/>
            <a:r>
              <a:rPr lang="en-US" sz="1800">
                <a:cs typeface="ＭＳ Ｐゴシック"/>
              </a:rPr>
              <a:t>counts</a:t>
            </a:r>
          </a:p>
          <a:p>
            <a:pPr eaLnBrk="0" hangingPunct="0"/>
            <a:r>
              <a:rPr lang="en-US" sz="1800">
                <a:cs typeface="ＭＳ Ｐゴシック"/>
              </a:rPr>
              <a:t>image</a:t>
            </a:r>
          </a:p>
        </p:txBody>
      </p:sp>
      <p:sp>
        <p:nvSpPr>
          <p:cNvPr id="58379" name="Text Box 20"/>
          <p:cNvSpPr txBox="1">
            <a:spLocks noChangeArrowheads="1"/>
          </p:cNvSpPr>
          <p:nvPr/>
        </p:nvSpPr>
        <p:spPr bwMode="auto">
          <a:xfrm>
            <a:off x="4000500" y="4572000"/>
            <a:ext cx="1114425" cy="1190625"/>
          </a:xfrm>
          <a:prstGeom prst="rect">
            <a:avLst/>
          </a:prstGeom>
          <a:noFill/>
          <a:ln w="9525">
            <a:noFill/>
            <a:miter lim="800000"/>
            <a:headEnd/>
            <a:tailEnd/>
          </a:ln>
        </p:spPr>
        <p:txBody>
          <a:bodyPr>
            <a:spAutoFit/>
          </a:bodyPr>
          <a:lstStyle/>
          <a:p>
            <a:pPr eaLnBrk="0" hangingPunct="0"/>
            <a:r>
              <a:rPr lang="en-US" sz="1800">
                <a:cs typeface="ＭＳ Ｐゴシック"/>
              </a:rPr>
              <a:t>random </a:t>
            </a:r>
          </a:p>
          <a:p>
            <a:pPr eaLnBrk="0" hangingPunct="0"/>
            <a:r>
              <a:rPr lang="en-US" sz="1800">
                <a:cs typeface="ＭＳ Ｐゴシック"/>
              </a:rPr>
              <a:t>counts</a:t>
            </a:r>
          </a:p>
          <a:p>
            <a:pPr eaLnBrk="0" hangingPunct="0"/>
            <a:r>
              <a:rPr lang="en-US" sz="1800">
                <a:cs typeface="ＭＳ Ｐゴシック"/>
              </a:rPr>
              <a:t>image </a:t>
            </a:r>
          </a:p>
          <a:p>
            <a:pPr eaLnBrk="0" hangingPunct="0"/>
            <a:endParaRPr lang="en-US" sz="1800">
              <a:cs typeface="ＭＳ Ｐゴシック"/>
            </a:endParaRPr>
          </a:p>
        </p:txBody>
      </p:sp>
      <p:sp>
        <p:nvSpPr>
          <p:cNvPr id="58380" name="Text Box 20"/>
          <p:cNvSpPr txBox="1">
            <a:spLocks noChangeArrowheads="1"/>
          </p:cNvSpPr>
          <p:nvPr/>
        </p:nvSpPr>
        <p:spPr bwMode="auto">
          <a:xfrm>
            <a:off x="3124200" y="3733800"/>
            <a:ext cx="2825750" cy="369888"/>
          </a:xfrm>
          <a:prstGeom prst="rect">
            <a:avLst/>
          </a:prstGeom>
          <a:noFill/>
          <a:ln w="9525">
            <a:noFill/>
            <a:miter lim="800000"/>
            <a:headEnd/>
            <a:tailEnd/>
          </a:ln>
        </p:spPr>
        <p:txBody>
          <a:bodyPr wrap="none">
            <a:spAutoFit/>
          </a:bodyPr>
          <a:lstStyle/>
          <a:p>
            <a:pPr eaLnBrk="0" hangingPunct="0"/>
            <a:r>
              <a:rPr lang="en-US" sz="1800">
                <a:cs typeface="ＭＳ Ｐゴシック"/>
              </a:rPr>
              <a:t>No Attenuation Correction</a:t>
            </a:r>
          </a:p>
        </p:txBody>
      </p:sp>
    </p:spTree>
  </p:cSld>
  <p:clrMapOvr>
    <a:masterClrMapping/>
  </p:clrMapOvr>
  <p:transition advTm="56203"/>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7" name="Picture 4" descr="IQ_OSEM__wAC"/>
          <p:cNvPicPr>
            <a:picLocks noGrp="1" noChangeAspect="1" noChangeArrowheads="1"/>
          </p:cNvPicPr>
          <p:nvPr>
            <p:ph sz="quarter" idx="1"/>
          </p:nvPr>
        </p:nvPicPr>
        <p:blipFill>
          <a:blip r:embed="rId3" cstate="print"/>
          <a:srcRect/>
          <a:stretch>
            <a:fillRect/>
          </a:stretch>
        </p:blipFill>
        <p:spPr>
          <a:xfrm>
            <a:off x="879475" y="723900"/>
            <a:ext cx="2894013" cy="2590800"/>
          </a:xfrm>
        </p:spPr>
      </p:pic>
      <p:pic>
        <p:nvPicPr>
          <p:cNvPr id="60418" name="Picture 5" descr="IQ_OSEM_wAC_SRC"/>
          <p:cNvPicPr>
            <a:picLocks noGrp="1" noChangeAspect="1" noChangeArrowheads="1"/>
          </p:cNvPicPr>
          <p:nvPr>
            <p:ph sz="quarter" idx="2"/>
          </p:nvPr>
        </p:nvPicPr>
        <p:blipFill>
          <a:blip r:embed="rId4" cstate="print"/>
          <a:srcRect/>
          <a:stretch>
            <a:fillRect/>
          </a:stretch>
        </p:blipFill>
        <p:spPr>
          <a:xfrm>
            <a:off x="5410200" y="762000"/>
            <a:ext cx="2941638" cy="2605088"/>
          </a:xfrm>
        </p:spPr>
      </p:pic>
      <p:sp>
        <p:nvSpPr>
          <p:cNvPr id="60419" name="Text Box 8"/>
          <p:cNvSpPr txBox="1">
            <a:spLocks noChangeArrowheads="1"/>
          </p:cNvSpPr>
          <p:nvPr/>
        </p:nvSpPr>
        <p:spPr bwMode="auto">
          <a:xfrm>
            <a:off x="5297488" y="723900"/>
            <a:ext cx="3275012" cy="369888"/>
          </a:xfrm>
          <a:prstGeom prst="rect">
            <a:avLst/>
          </a:prstGeom>
          <a:noFill/>
          <a:ln w="9525">
            <a:noFill/>
            <a:miter lim="800000"/>
            <a:headEnd/>
            <a:tailEnd/>
          </a:ln>
        </p:spPr>
        <p:txBody>
          <a:bodyPr wrap="none">
            <a:spAutoFit/>
          </a:bodyPr>
          <a:lstStyle/>
          <a:p>
            <a:pPr eaLnBrk="0" hangingPunct="0"/>
            <a:r>
              <a:rPr lang="en-US" sz="1800">
                <a:cs typeface="ＭＳ Ｐゴシック"/>
              </a:rPr>
              <a:t>No scatter and random events</a:t>
            </a:r>
          </a:p>
        </p:txBody>
      </p:sp>
      <p:sp>
        <p:nvSpPr>
          <p:cNvPr id="60420" name="Text Box 23"/>
          <p:cNvSpPr txBox="1">
            <a:spLocks noChangeArrowheads="1"/>
          </p:cNvSpPr>
          <p:nvPr/>
        </p:nvSpPr>
        <p:spPr bwMode="auto">
          <a:xfrm>
            <a:off x="0" y="6491288"/>
            <a:ext cx="2006600" cy="366712"/>
          </a:xfrm>
          <a:prstGeom prst="rect">
            <a:avLst/>
          </a:prstGeom>
          <a:noFill/>
          <a:ln w="9525">
            <a:noFill/>
            <a:miter lim="800000"/>
            <a:headEnd/>
            <a:tailEnd/>
          </a:ln>
        </p:spPr>
        <p:txBody>
          <a:bodyPr wrap="none">
            <a:spAutoFit/>
          </a:bodyPr>
          <a:lstStyle/>
          <a:p>
            <a:pPr eaLnBrk="0" hangingPunct="0"/>
            <a:r>
              <a:rPr lang="en-US" sz="1200">
                <a:cs typeface="ＭＳ Ｐゴシック"/>
              </a:rPr>
              <a:t>from C. Ross Schmidtlein </a:t>
            </a:r>
          </a:p>
        </p:txBody>
      </p:sp>
      <p:sp>
        <p:nvSpPr>
          <p:cNvPr id="60421" name="Text Box 21"/>
          <p:cNvSpPr txBox="1">
            <a:spLocks noChangeArrowheads="1"/>
          </p:cNvSpPr>
          <p:nvPr/>
        </p:nvSpPr>
        <p:spPr bwMode="auto">
          <a:xfrm>
            <a:off x="0" y="6491288"/>
            <a:ext cx="2714625" cy="307975"/>
          </a:xfrm>
          <a:prstGeom prst="rect">
            <a:avLst/>
          </a:prstGeom>
          <a:solidFill>
            <a:schemeClr val="bg1"/>
          </a:solidFill>
          <a:ln w="9525">
            <a:noFill/>
            <a:miter lim="800000"/>
            <a:headEnd/>
            <a:tailEnd/>
          </a:ln>
        </p:spPr>
        <p:txBody>
          <a:bodyPr wrap="none">
            <a:spAutoFit/>
          </a:bodyPr>
          <a:lstStyle/>
          <a:p>
            <a:pPr eaLnBrk="0" hangingPunct="0"/>
            <a:r>
              <a:rPr lang="en-US" sz="1400">
                <a:cs typeface="ＭＳ Ｐゴシック"/>
              </a:rPr>
              <a:t>Courtesy C. Ross Schmidtlein </a:t>
            </a:r>
          </a:p>
        </p:txBody>
      </p:sp>
      <p:sp>
        <p:nvSpPr>
          <p:cNvPr id="60422" name="Text Box 18"/>
          <p:cNvSpPr txBox="1">
            <a:spLocks noChangeArrowheads="1"/>
          </p:cNvSpPr>
          <p:nvPr/>
        </p:nvSpPr>
        <p:spPr bwMode="auto">
          <a:xfrm>
            <a:off x="8210550" y="4657725"/>
            <a:ext cx="933450" cy="915988"/>
          </a:xfrm>
          <a:prstGeom prst="rect">
            <a:avLst/>
          </a:prstGeom>
          <a:noFill/>
          <a:ln w="9525">
            <a:noFill/>
            <a:miter lim="800000"/>
            <a:headEnd/>
            <a:tailEnd/>
          </a:ln>
        </p:spPr>
        <p:txBody>
          <a:bodyPr wrap="none">
            <a:spAutoFit/>
          </a:bodyPr>
          <a:lstStyle/>
          <a:p>
            <a:pPr eaLnBrk="0" hangingPunct="0"/>
            <a:r>
              <a:rPr lang="en-US" sz="1800">
                <a:cs typeface="ＭＳ Ｐゴシック"/>
              </a:rPr>
              <a:t>scatter </a:t>
            </a:r>
          </a:p>
          <a:p>
            <a:pPr eaLnBrk="0" hangingPunct="0"/>
            <a:r>
              <a:rPr lang="en-US" sz="1800">
                <a:cs typeface="ＭＳ Ｐゴシック"/>
              </a:rPr>
              <a:t>counts</a:t>
            </a:r>
          </a:p>
          <a:p>
            <a:pPr eaLnBrk="0" hangingPunct="0"/>
            <a:r>
              <a:rPr lang="en-US" sz="1800">
                <a:cs typeface="ＭＳ Ｐゴシック"/>
              </a:rPr>
              <a:t>image</a:t>
            </a:r>
          </a:p>
        </p:txBody>
      </p:sp>
      <p:sp>
        <p:nvSpPr>
          <p:cNvPr id="60423" name="Text Box 20"/>
          <p:cNvSpPr txBox="1">
            <a:spLocks noChangeArrowheads="1"/>
          </p:cNvSpPr>
          <p:nvPr/>
        </p:nvSpPr>
        <p:spPr bwMode="auto">
          <a:xfrm>
            <a:off x="4000500" y="4610100"/>
            <a:ext cx="1114425" cy="1190625"/>
          </a:xfrm>
          <a:prstGeom prst="rect">
            <a:avLst/>
          </a:prstGeom>
          <a:noFill/>
          <a:ln w="9525">
            <a:noFill/>
            <a:miter lim="800000"/>
            <a:headEnd/>
            <a:tailEnd/>
          </a:ln>
        </p:spPr>
        <p:txBody>
          <a:bodyPr>
            <a:spAutoFit/>
          </a:bodyPr>
          <a:lstStyle/>
          <a:p>
            <a:pPr eaLnBrk="0" hangingPunct="0"/>
            <a:r>
              <a:rPr lang="en-US" sz="1800">
                <a:cs typeface="ＭＳ Ｐゴシック"/>
              </a:rPr>
              <a:t>random </a:t>
            </a:r>
          </a:p>
          <a:p>
            <a:pPr eaLnBrk="0" hangingPunct="0"/>
            <a:r>
              <a:rPr lang="en-US" sz="1800">
                <a:cs typeface="ＭＳ Ｐゴシック"/>
              </a:rPr>
              <a:t>counts</a:t>
            </a:r>
          </a:p>
          <a:p>
            <a:pPr eaLnBrk="0" hangingPunct="0"/>
            <a:r>
              <a:rPr lang="en-US" sz="1800">
                <a:cs typeface="ＭＳ Ｐゴシック"/>
              </a:rPr>
              <a:t>image </a:t>
            </a:r>
          </a:p>
          <a:p>
            <a:pPr eaLnBrk="0" hangingPunct="0"/>
            <a:endParaRPr lang="en-US" sz="1800">
              <a:cs typeface="ＭＳ Ｐゴシック"/>
            </a:endParaRPr>
          </a:p>
        </p:txBody>
      </p:sp>
      <p:pic>
        <p:nvPicPr>
          <p:cNvPr id="60424" name="Picture 19" descr="IQ_OSEM_wAC_R"/>
          <p:cNvPicPr>
            <a:picLocks noChangeAspect="1" noChangeArrowheads="1"/>
          </p:cNvPicPr>
          <p:nvPr/>
        </p:nvPicPr>
        <p:blipFill>
          <a:blip r:embed="rId5" cstate="print"/>
          <a:srcRect/>
          <a:stretch>
            <a:fillRect/>
          </a:stretch>
        </p:blipFill>
        <p:spPr bwMode="auto">
          <a:xfrm>
            <a:off x="792163" y="3848100"/>
            <a:ext cx="2979737" cy="2705100"/>
          </a:xfrm>
          <a:prstGeom prst="rect">
            <a:avLst/>
          </a:prstGeom>
          <a:noFill/>
          <a:ln w="9525">
            <a:noFill/>
            <a:miter lim="800000"/>
            <a:headEnd/>
            <a:tailEnd/>
          </a:ln>
        </p:spPr>
      </p:pic>
      <p:pic>
        <p:nvPicPr>
          <p:cNvPr id="60425" name="Picture 9" descr="IQ_OSEM_wAC_S"/>
          <p:cNvPicPr>
            <a:picLocks noChangeAspect="1" noChangeArrowheads="1"/>
          </p:cNvPicPr>
          <p:nvPr/>
        </p:nvPicPr>
        <p:blipFill>
          <a:blip r:embed="rId6" cstate="print"/>
          <a:srcRect/>
          <a:stretch>
            <a:fillRect/>
          </a:stretch>
        </p:blipFill>
        <p:spPr bwMode="auto">
          <a:xfrm>
            <a:off x="5307013" y="3860800"/>
            <a:ext cx="2979737" cy="2716213"/>
          </a:xfrm>
          <a:prstGeom prst="rect">
            <a:avLst/>
          </a:prstGeom>
          <a:noFill/>
          <a:ln w="9525">
            <a:noFill/>
            <a:miter lim="800000"/>
            <a:headEnd/>
            <a:tailEnd/>
          </a:ln>
        </p:spPr>
      </p:pic>
      <p:sp>
        <p:nvSpPr>
          <p:cNvPr id="60426" name="Text Box 20"/>
          <p:cNvSpPr txBox="1">
            <a:spLocks noChangeArrowheads="1"/>
          </p:cNvSpPr>
          <p:nvPr/>
        </p:nvSpPr>
        <p:spPr bwMode="auto">
          <a:xfrm>
            <a:off x="3124200" y="3733800"/>
            <a:ext cx="2927350" cy="366713"/>
          </a:xfrm>
          <a:prstGeom prst="rect">
            <a:avLst/>
          </a:prstGeom>
          <a:noFill/>
          <a:ln w="9525">
            <a:noFill/>
            <a:miter lim="800000"/>
            <a:headEnd/>
            <a:tailEnd/>
          </a:ln>
        </p:spPr>
        <p:txBody>
          <a:bodyPr wrap="none">
            <a:spAutoFit/>
          </a:bodyPr>
          <a:lstStyle/>
          <a:p>
            <a:pPr eaLnBrk="0" hangingPunct="0"/>
            <a:r>
              <a:rPr lang="en-US" sz="1800">
                <a:cs typeface="ＭＳ Ｐゴシック"/>
              </a:rPr>
              <a:t>with Attenuation Correction</a:t>
            </a:r>
          </a:p>
        </p:txBody>
      </p:sp>
      <p:sp>
        <p:nvSpPr>
          <p:cNvPr id="60427" name="Text Box 7"/>
          <p:cNvSpPr txBox="1">
            <a:spLocks noChangeArrowheads="1"/>
          </p:cNvSpPr>
          <p:nvPr/>
        </p:nvSpPr>
        <p:spPr bwMode="auto">
          <a:xfrm>
            <a:off x="571500" y="685800"/>
            <a:ext cx="3570288" cy="369888"/>
          </a:xfrm>
          <a:prstGeom prst="rect">
            <a:avLst/>
          </a:prstGeom>
          <a:noFill/>
          <a:ln w="9525">
            <a:noFill/>
            <a:miter lim="800000"/>
            <a:headEnd/>
            <a:tailEnd/>
          </a:ln>
        </p:spPr>
        <p:txBody>
          <a:bodyPr wrap="none">
            <a:spAutoFit/>
          </a:bodyPr>
          <a:lstStyle/>
          <a:p>
            <a:pPr eaLnBrk="0" hangingPunct="0"/>
            <a:r>
              <a:rPr lang="en-US" sz="1800">
                <a:cs typeface="ＭＳ Ｐゴシック"/>
              </a:rPr>
              <a:t>With scatter and random events </a:t>
            </a:r>
          </a:p>
        </p:txBody>
      </p:sp>
      <p:sp>
        <p:nvSpPr>
          <p:cNvPr id="14" name="Title 13"/>
          <p:cNvSpPr>
            <a:spLocks noGrp="1"/>
          </p:cNvSpPr>
          <p:nvPr>
            <p:ph type="title" sz="quarter"/>
          </p:nvPr>
        </p:nvSpPr>
        <p:spPr>
          <a:xfrm>
            <a:off x="533400" y="-76200"/>
            <a:ext cx="8229600" cy="796925"/>
          </a:xfrm>
        </p:spPr>
        <p:txBody>
          <a:bodyPr/>
          <a:lstStyle/>
          <a:p>
            <a:pPr>
              <a:defRPr/>
            </a:pPr>
            <a:r>
              <a:rPr lang="en-US" sz="2600" smtClean="0">
                <a:cs typeface="+mj-cs"/>
              </a:rPr>
              <a:t>Effect of Scatter and Random Counts on the image quality: Image Quality Phantom - simulated</a:t>
            </a:r>
          </a:p>
        </p:txBody>
      </p:sp>
    </p:spTree>
  </p:cSld>
  <p:clrMapOvr>
    <a:masterClrMapping/>
  </p:clrMapOvr>
  <p:transition advTm="41062">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3714" name="Rectangle 2"/>
          <p:cNvSpPr>
            <a:spLocks noGrp="1" noChangeArrowheads="1"/>
          </p:cNvSpPr>
          <p:nvPr>
            <p:ph type="title"/>
          </p:nvPr>
        </p:nvSpPr>
        <p:spPr>
          <a:xfrm>
            <a:off x="-685800" y="304800"/>
            <a:ext cx="6819900" cy="723900"/>
          </a:xfrm>
        </p:spPr>
        <p:txBody>
          <a:bodyPr/>
          <a:lstStyle/>
          <a:p>
            <a:pPr eaLnBrk="1" hangingPunct="1">
              <a:defRPr/>
            </a:pPr>
            <a:r>
              <a:rPr lang="en-US" sz="3200" smtClean="0">
                <a:cs typeface="+mj-cs"/>
              </a:rPr>
              <a:t>PET resolution components</a:t>
            </a:r>
          </a:p>
        </p:txBody>
      </p:sp>
      <p:sp>
        <p:nvSpPr>
          <p:cNvPr id="243715" name="Rectangle 3"/>
          <p:cNvSpPr>
            <a:spLocks noGrp="1" noChangeArrowheads="1"/>
          </p:cNvSpPr>
          <p:nvPr>
            <p:ph type="body" idx="1"/>
          </p:nvPr>
        </p:nvSpPr>
        <p:spPr>
          <a:xfrm>
            <a:off x="309563" y="1547813"/>
            <a:ext cx="8229600" cy="4530725"/>
          </a:xfrm>
        </p:spPr>
        <p:txBody>
          <a:bodyPr/>
          <a:lstStyle/>
          <a:p>
            <a:pPr eaLnBrk="1" hangingPunct="1">
              <a:defRPr/>
            </a:pPr>
            <a:r>
              <a:rPr lang="en-US" sz="2800" dirty="0" smtClean="0">
                <a:ea typeface="ＭＳ Ｐゴシック"/>
              </a:rPr>
              <a:t>Positron range</a:t>
            </a:r>
          </a:p>
          <a:p>
            <a:pPr eaLnBrk="1" hangingPunct="1">
              <a:defRPr/>
            </a:pPr>
            <a:r>
              <a:rPr lang="en-US" sz="2800" dirty="0" smtClean="0">
                <a:ea typeface="ＭＳ Ｐゴシック"/>
              </a:rPr>
              <a:t>Photon non-colinearity</a:t>
            </a:r>
          </a:p>
          <a:p>
            <a:pPr eaLnBrk="1" hangingPunct="1">
              <a:buFont typeface="Wingdings" pitchFamily="2" charset="2"/>
              <a:buNone/>
              <a:defRPr/>
            </a:pPr>
            <a:endParaRPr lang="en-US" sz="2800" dirty="0" smtClean="0">
              <a:ea typeface="ＭＳ Ｐゴシック"/>
            </a:endParaRPr>
          </a:p>
          <a:p>
            <a:pPr eaLnBrk="1" hangingPunct="1">
              <a:defRPr/>
            </a:pPr>
            <a:r>
              <a:rPr lang="en-US" sz="2800" dirty="0" smtClean="0">
                <a:ea typeface="ＭＳ Ｐゴシック"/>
              </a:rPr>
              <a:t>Detector size and distance to detector</a:t>
            </a:r>
          </a:p>
          <a:p>
            <a:pPr eaLnBrk="1" hangingPunct="1">
              <a:defRPr/>
            </a:pPr>
            <a:r>
              <a:rPr lang="en-US" sz="2800" dirty="0" smtClean="0">
                <a:ea typeface="ＭＳ Ｐゴシック"/>
              </a:rPr>
              <a:t>Block detector effect</a:t>
            </a:r>
          </a:p>
          <a:p>
            <a:pPr eaLnBrk="1" hangingPunct="1">
              <a:defRPr/>
            </a:pPr>
            <a:r>
              <a:rPr lang="en-US" sz="2800" dirty="0" smtClean="0">
                <a:ea typeface="ＭＳ Ｐゴシック"/>
              </a:rPr>
              <a:t>Arc effect and depth of interaction</a:t>
            </a:r>
          </a:p>
          <a:p>
            <a:pPr eaLnBrk="1" hangingPunct="1">
              <a:defRPr/>
            </a:pPr>
            <a:r>
              <a:rPr lang="en-US" sz="2800" dirty="0" smtClean="0">
                <a:ea typeface="ＭＳ Ｐゴシック"/>
              </a:rPr>
              <a:t>Spatial and angular sampling</a:t>
            </a:r>
          </a:p>
          <a:p>
            <a:pPr eaLnBrk="1" hangingPunct="1">
              <a:defRPr/>
            </a:pPr>
            <a:r>
              <a:rPr lang="en-US" sz="2800" dirty="0" smtClean="0">
                <a:ea typeface="ＭＳ Ｐゴシック"/>
              </a:rPr>
              <a:t>Reconstruction </a:t>
            </a:r>
          </a:p>
          <a:p>
            <a:pPr eaLnBrk="1" hangingPunct="1">
              <a:buFont typeface="Wingdings" pitchFamily="2" charset="2"/>
              <a:buNone/>
              <a:defRPr/>
            </a:pPr>
            <a:endParaRPr lang="en-US" dirty="0" smtClean="0">
              <a:ea typeface="ＭＳ Ｐゴシック"/>
            </a:endParaRPr>
          </a:p>
        </p:txBody>
      </p:sp>
      <p:sp>
        <p:nvSpPr>
          <p:cNvPr id="40964" name="Line 12"/>
          <p:cNvSpPr>
            <a:spLocks noChangeShapeType="1"/>
          </p:cNvSpPr>
          <p:nvPr/>
        </p:nvSpPr>
        <p:spPr bwMode="auto">
          <a:xfrm rot="-8784119">
            <a:off x="7620000" y="892175"/>
            <a:ext cx="1104900" cy="2559050"/>
          </a:xfrm>
          <a:prstGeom prst="line">
            <a:avLst/>
          </a:prstGeom>
          <a:noFill/>
          <a:ln w="38100">
            <a:solidFill>
              <a:srgbClr val="FFFF00"/>
            </a:solidFill>
            <a:round/>
            <a:headEnd/>
            <a:tailEnd type="triangle" w="med" len="med"/>
          </a:ln>
        </p:spPr>
        <p:txBody>
          <a:bodyPr wrap="none" anchor="ctr"/>
          <a:lstStyle/>
          <a:p>
            <a:endParaRPr lang="en-US"/>
          </a:p>
        </p:txBody>
      </p:sp>
      <p:sp>
        <p:nvSpPr>
          <p:cNvPr id="20" name="Line 11"/>
          <p:cNvSpPr>
            <a:spLocks noChangeShapeType="1"/>
          </p:cNvSpPr>
          <p:nvPr/>
        </p:nvSpPr>
        <p:spPr bwMode="auto">
          <a:xfrm rot="2076476">
            <a:off x="7069138" y="1238250"/>
            <a:ext cx="2625725" cy="4343400"/>
          </a:xfrm>
          <a:prstGeom prst="line">
            <a:avLst/>
          </a:prstGeom>
          <a:noFill/>
          <a:ln w="25400">
            <a:solidFill>
              <a:schemeClr val="accent1">
                <a:lumMod val="40000"/>
                <a:lumOff val="60000"/>
              </a:schemeClr>
            </a:solidFill>
            <a:prstDash val="dash"/>
            <a:round/>
            <a:headEnd type="arrow"/>
            <a:tailEnd type="arrow" w="med" len="med"/>
          </a:ln>
        </p:spPr>
        <p:txBody>
          <a:bodyPr wrap="none" anchor="ctr"/>
          <a:lstStyle/>
          <a:p>
            <a:pPr algn="ctr" eaLnBrk="0" hangingPunct="0">
              <a:defRPr/>
            </a:pPr>
            <a:endParaRPr lang="en-US">
              <a:ea typeface="+mn-ea"/>
              <a:cs typeface="+mn-cs"/>
            </a:endParaRPr>
          </a:p>
        </p:txBody>
      </p:sp>
      <p:sp>
        <p:nvSpPr>
          <p:cNvPr id="62469" name="Line 7"/>
          <p:cNvSpPr>
            <a:spLocks noChangeShapeType="1"/>
          </p:cNvSpPr>
          <p:nvPr/>
        </p:nvSpPr>
        <p:spPr bwMode="auto">
          <a:xfrm>
            <a:off x="7200900" y="2163763"/>
            <a:ext cx="952500" cy="236537"/>
          </a:xfrm>
          <a:prstGeom prst="line">
            <a:avLst/>
          </a:prstGeom>
          <a:noFill/>
          <a:ln w="25400">
            <a:solidFill>
              <a:schemeClr val="tx2"/>
            </a:solidFill>
            <a:round/>
            <a:headEnd/>
            <a:tailEnd type="triangle" w="med" len="med"/>
          </a:ln>
        </p:spPr>
        <p:txBody>
          <a:bodyPr wrap="none" anchor="ctr"/>
          <a:lstStyle/>
          <a:p>
            <a:endParaRPr lang="en-US"/>
          </a:p>
        </p:txBody>
      </p:sp>
      <p:grpSp>
        <p:nvGrpSpPr>
          <p:cNvPr id="62470" name="Group 18"/>
          <p:cNvGrpSpPr>
            <a:grpSpLocks/>
          </p:cNvGrpSpPr>
          <p:nvPr/>
        </p:nvGrpSpPr>
        <p:grpSpPr bwMode="auto">
          <a:xfrm>
            <a:off x="5905500" y="1181100"/>
            <a:ext cx="1249363" cy="1604963"/>
            <a:chOff x="5638800" y="914400"/>
            <a:chExt cx="1249362" cy="1604963"/>
          </a:xfrm>
        </p:grpSpPr>
        <p:sp>
          <p:nvSpPr>
            <p:cNvPr id="62486" name="Oval 4"/>
            <p:cNvSpPr>
              <a:spLocks noChangeArrowheads="1"/>
            </p:cNvSpPr>
            <p:nvPr/>
          </p:nvSpPr>
          <p:spPr bwMode="auto">
            <a:xfrm>
              <a:off x="5638800" y="1833563"/>
              <a:ext cx="857250" cy="685800"/>
            </a:xfrm>
            <a:prstGeom prst="ellipse">
              <a:avLst/>
            </a:prstGeom>
            <a:solidFill>
              <a:schemeClr val="bg2"/>
            </a:solidFill>
            <a:ln w="25400">
              <a:solidFill>
                <a:schemeClr val="bg2"/>
              </a:solidFill>
              <a:round/>
              <a:headEnd/>
              <a:tailEnd/>
            </a:ln>
          </p:spPr>
          <p:txBody>
            <a:bodyPr wrap="none" anchor="ctr"/>
            <a:lstStyle/>
            <a:p>
              <a:pPr algn="ctr" eaLnBrk="0" hangingPunct="0"/>
              <a:r>
                <a:rPr lang="en-US" sz="2400" baseline="30000">
                  <a:latin typeface="Times New Roman" pitchFamily="18" charset="0"/>
                  <a:cs typeface="ＭＳ Ｐゴシック"/>
                </a:rPr>
                <a:t>18</a:t>
              </a:r>
              <a:r>
                <a:rPr lang="en-US" sz="2400">
                  <a:latin typeface="Times New Roman" pitchFamily="18" charset="0"/>
                  <a:cs typeface="ＭＳ Ｐゴシック"/>
                </a:rPr>
                <a:t>F</a:t>
              </a:r>
            </a:p>
          </p:txBody>
        </p:sp>
        <p:sp>
          <p:nvSpPr>
            <p:cNvPr id="6" name="Oval 5"/>
            <p:cNvSpPr>
              <a:spLocks noChangeArrowheads="1"/>
            </p:cNvSpPr>
            <p:nvPr/>
          </p:nvSpPr>
          <p:spPr bwMode="auto">
            <a:xfrm>
              <a:off x="6459537" y="1676400"/>
              <a:ext cx="428625" cy="381000"/>
            </a:xfrm>
            <a:prstGeom prst="ellipse">
              <a:avLst/>
            </a:prstGeom>
            <a:gradFill rotWithShape="0">
              <a:gsLst>
                <a:gs pos="0">
                  <a:schemeClr val="accent1"/>
                </a:gs>
                <a:gs pos="100000">
                  <a:schemeClr val="accent1">
                    <a:gamma/>
                    <a:shade val="46275"/>
                    <a:invGamma/>
                  </a:schemeClr>
                </a:gs>
              </a:gsLst>
              <a:path path="shape">
                <a:fillToRect l="50000" t="50000" r="50000" b="50000"/>
              </a:path>
            </a:gradFill>
            <a:ln w="25400">
              <a:solidFill>
                <a:schemeClr val="bg1"/>
              </a:solidFill>
              <a:round/>
              <a:headEnd/>
              <a:tailEnd/>
            </a:ln>
            <a:effectLst/>
          </p:spPr>
          <p:txBody>
            <a:bodyPr wrap="none" anchor="ctr"/>
            <a:lstStyle/>
            <a:p>
              <a:pPr algn="ctr" eaLnBrk="0" hangingPunct="0">
                <a:buClr>
                  <a:schemeClr val="tx1"/>
                </a:buClr>
                <a:defRPr/>
              </a:pPr>
              <a:r>
                <a:rPr lang="en-US" sz="2400">
                  <a:latin typeface="Symbol" pitchFamily="18" charset="2"/>
                  <a:ea typeface="ＭＳ Ｐゴシック" pitchFamily="-106" charset="-128"/>
                  <a:cs typeface="+mn-cs"/>
                </a:rPr>
                <a:t>b</a:t>
              </a:r>
              <a:r>
                <a:rPr lang="en-US" sz="2400" baseline="30000">
                  <a:latin typeface="Symbol" pitchFamily="18" charset="2"/>
                  <a:ea typeface="ＭＳ Ｐゴシック" pitchFamily="-106" charset="-128"/>
                  <a:cs typeface="+mn-cs"/>
                </a:rPr>
                <a:t>+</a:t>
              </a:r>
              <a:endParaRPr lang="en-US" sz="2400">
                <a:latin typeface="Symbol" pitchFamily="18" charset="2"/>
                <a:ea typeface="ＭＳ Ｐゴシック" pitchFamily="-106" charset="-128"/>
                <a:cs typeface="+mn-cs"/>
              </a:endParaRPr>
            </a:p>
          </p:txBody>
        </p:sp>
        <p:sp>
          <p:nvSpPr>
            <p:cNvPr id="62488" name="Line 6"/>
            <p:cNvSpPr>
              <a:spLocks noChangeShapeType="1"/>
            </p:cNvSpPr>
            <p:nvPr/>
          </p:nvSpPr>
          <p:spPr bwMode="auto">
            <a:xfrm rot="-1527459">
              <a:off x="6459537" y="1219200"/>
              <a:ext cx="1588" cy="457200"/>
            </a:xfrm>
            <a:prstGeom prst="line">
              <a:avLst/>
            </a:prstGeom>
            <a:noFill/>
            <a:ln w="25400">
              <a:solidFill>
                <a:schemeClr val="tx2"/>
              </a:solidFill>
              <a:round/>
              <a:headEnd/>
              <a:tailEnd type="triangle" w="med" len="med"/>
            </a:ln>
          </p:spPr>
          <p:txBody>
            <a:bodyPr wrap="none" anchor="ctr"/>
            <a:lstStyle/>
            <a:p>
              <a:endParaRPr lang="en-US"/>
            </a:p>
          </p:txBody>
        </p:sp>
        <p:sp>
          <p:nvSpPr>
            <p:cNvPr id="2" name="Oval 8"/>
            <p:cNvSpPr>
              <a:spLocks noChangeArrowheads="1"/>
            </p:cNvSpPr>
            <p:nvPr/>
          </p:nvSpPr>
          <p:spPr bwMode="auto">
            <a:xfrm>
              <a:off x="6030912" y="914400"/>
              <a:ext cx="428625" cy="381000"/>
            </a:xfrm>
            <a:prstGeom prst="ellipse">
              <a:avLst/>
            </a:prstGeom>
            <a:gradFill rotWithShape="0">
              <a:gsLst>
                <a:gs pos="0">
                  <a:srgbClr val="000000"/>
                </a:gs>
                <a:gs pos="100000">
                  <a:srgbClr val="FF0000"/>
                </a:gs>
              </a:gsLst>
              <a:path path="shape">
                <a:fillToRect l="50000" t="50000" r="50000" b="50000"/>
              </a:path>
            </a:gradFill>
            <a:ln w="25400">
              <a:solidFill>
                <a:schemeClr val="bg1"/>
              </a:solidFill>
              <a:round/>
              <a:headEnd/>
              <a:tailEnd/>
            </a:ln>
          </p:spPr>
          <p:txBody>
            <a:bodyPr wrap="none" anchor="ctr"/>
            <a:lstStyle/>
            <a:p>
              <a:pPr algn="ctr" eaLnBrk="0" hangingPunct="0">
                <a:buFont typeface="Math A"/>
                <a:buNone/>
              </a:pPr>
              <a:r>
                <a:rPr lang="en-US">
                  <a:latin typeface="Times New Roman" pitchFamily="18" charset="0"/>
                  <a:cs typeface="ＭＳ Ｐゴシック"/>
                </a:rPr>
                <a:t>e</a:t>
              </a:r>
              <a:r>
                <a:rPr lang="en-US" baseline="30000">
                  <a:latin typeface="Times New Roman" pitchFamily="18" charset="0"/>
                  <a:cs typeface="ＭＳ Ｐゴシック"/>
                </a:rPr>
                <a:t>-</a:t>
              </a:r>
              <a:endParaRPr lang="en-US">
                <a:latin typeface="Times New Roman" pitchFamily="18" charset="0"/>
                <a:cs typeface="ＭＳ Ｐゴシック"/>
              </a:endParaRPr>
            </a:p>
          </p:txBody>
        </p:sp>
      </p:grpSp>
      <p:sp>
        <p:nvSpPr>
          <p:cNvPr id="10" name="AutoShape 9"/>
          <p:cNvSpPr>
            <a:spLocks noChangeArrowheads="1"/>
          </p:cNvSpPr>
          <p:nvPr/>
        </p:nvSpPr>
        <p:spPr bwMode="auto">
          <a:xfrm>
            <a:off x="7620000" y="3467100"/>
            <a:ext cx="514350" cy="381000"/>
          </a:xfrm>
          <a:prstGeom prst="star32">
            <a:avLst>
              <a:gd name="adj" fmla="val 37500"/>
            </a:avLst>
          </a:prstGeom>
          <a:gradFill rotWithShape="0">
            <a:gsLst>
              <a:gs pos="0">
                <a:schemeClr val="accent1">
                  <a:gamma/>
                  <a:shade val="0"/>
                  <a:invGamma/>
                </a:schemeClr>
              </a:gs>
              <a:gs pos="100000">
                <a:schemeClr val="accent1"/>
              </a:gs>
            </a:gsLst>
            <a:lin ang="5400000" scaled="1"/>
          </a:gradFill>
          <a:ln w="25400">
            <a:solidFill>
              <a:schemeClr val="bg1"/>
            </a:solidFill>
            <a:miter lim="800000"/>
            <a:headEnd/>
            <a:tailEnd/>
          </a:ln>
          <a:effectLst/>
        </p:spPr>
        <p:txBody>
          <a:bodyPr wrap="none" anchor="ctr"/>
          <a:lstStyle/>
          <a:p>
            <a:pPr algn="ctr" eaLnBrk="0" hangingPunct="0">
              <a:defRPr/>
            </a:pPr>
            <a:r>
              <a:rPr lang="en-US" sz="2400">
                <a:latin typeface="Times New Roman" pitchFamily="18" charset="0"/>
                <a:ea typeface="ＭＳ Ｐゴシック" pitchFamily="-106" charset="-128"/>
                <a:cs typeface="+mn-cs"/>
              </a:rPr>
              <a:t>p</a:t>
            </a:r>
          </a:p>
        </p:txBody>
      </p:sp>
      <p:sp>
        <p:nvSpPr>
          <p:cNvPr id="62472" name="Line 11"/>
          <p:cNvSpPr>
            <a:spLocks noChangeShapeType="1"/>
          </p:cNvSpPr>
          <p:nvPr/>
        </p:nvSpPr>
        <p:spPr bwMode="auto">
          <a:xfrm rot="2076476">
            <a:off x="7321550" y="4121150"/>
            <a:ext cx="1358900" cy="1701800"/>
          </a:xfrm>
          <a:prstGeom prst="line">
            <a:avLst/>
          </a:prstGeom>
          <a:noFill/>
          <a:ln w="38100">
            <a:solidFill>
              <a:srgbClr val="FFFF00"/>
            </a:solidFill>
            <a:round/>
            <a:headEnd/>
            <a:tailEnd type="triangle" w="med" len="med"/>
          </a:ln>
        </p:spPr>
        <p:txBody>
          <a:bodyPr wrap="none" anchor="ctr"/>
          <a:lstStyle/>
          <a:p>
            <a:endParaRPr lang="en-US"/>
          </a:p>
        </p:txBody>
      </p:sp>
      <p:sp>
        <p:nvSpPr>
          <p:cNvPr id="14" name="Text Box 13"/>
          <p:cNvSpPr txBox="1">
            <a:spLocks noChangeArrowheads="1"/>
          </p:cNvSpPr>
          <p:nvPr/>
        </p:nvSpPr>
        <p:spPr bwMode="auto">
          <a:xfrm rot="19782526">
            <a:off x="8029575" y="5951538"/>
            <a:ext cx="677863" cy="708025"/>
          </a:xfrm>
          <a:prstGeom prst="rect">
            <a:avLst/>
          </a:prstGeom>
          <a:noFill/>
          <a:ln w="25400">
            <a:solidFill>
              <a:schemeClr val="accent1">
                <a:lumMod val="40000"/>
                <a:lumOff val="60000"/>
              </a:schemeClr>
            </a:solidFill>
            <a:miter lim="800000"/>
            <a:headEnd/>
            <a:tailEnd/>
          </a:ln>
        </p:spPr>
        <p:txBody>
          <a:bodyPr anchor="ctr">
            <a:spAutoFit/>
          </a:bodyPr>
          <a:lstStyle/>
          <a:p>
            <a:pPr algn="ctr" eaLnBrk="0" hangingPunct="0">
              <a:defRPr/>
            </a:pPr>
            <a:r>
              <a:rPr lang="en-US" sz="2000">
                <a:latin typeface="Arial" pitchFamily="34" charset="0"/>
                <a:ea typeface="ＭＳ Ｐゴシック" pitchFamily="-106" charset="-128"/>
                <a:cs typeface="+mn-cs"/>
              </a:rPr>
              <a:t>Det. </a:t>
            </a:r>
          </a:p>
          <a:p>
            <a:pPr algn="ctr" eaLnBrk="0" hangingPunct="0">
              <a:defRPr/>
            </a:pPr>
            <a:r>
              <a:rPr lang="en-US" sz="2000">
                <a:latin typeface="Arial" pitchFamily="34" charset="0"/>
                <a:ea typeface="ＭＳ Ｐゴシック" pitchFamily="-106" charset="-128"/>
                <a:cs typeface="+mn-cs"/>
              </a:rPr>
              <a:t>#2</a:t>
            </a:r>
          </a:p>
        </p:txBody>
      </p:sp>
      <p:sp>
        <p:nvSpPr>
          <p:cNvPr id="16" name="Rectangle 15"/>
          <p:cNvSpPr>
            <a:spLocks noChangeArrowheads="1"/>
          </p:cNvSpPr>
          <p:nvPr/>
        </p:nvSpPr>
        <p:spPr bwMode="auto">
          <a:xfrm rot="-4784542">
            <a:off x="7560469" y="1288257"/>
            <a:ext cx="985837" cy="368300"/>
          </a:xfrm>
          <a:prstGeom prst="rect">
            <a:avLst/>
          </a:prstGeom>
          <a:noFill/>
          <a:ln w="25400">
            <a:noFill/>
            <a:miter lim="800000"/>
            <a:headEnd/>
            <a:tailEnd/>
          </a:ln>
          <a:effectLst>
            <a:outerShdw blurRad="63500" dist="50800" dir="5400000" algn="ctr" rotWithShape="0">
              <a:srgbClr val="000000">
                <a:alpha val="1999"/>
              </a:srgbClr>
            </a:outerShdw>
          </a:effectLst>
        </p:spPr>
        <p:txBody>
          <a:bodyPr>
            <a:spAutoFit/>
          </a:bodyPr>
          <a:lstStyle/>
          <a:p>
            <a:pPr algn="ctr" eaLnBrk="0" hangingPunct="0">
              <a:defRPr/>
            </a:pPr>
            <a:r>
              <a:rPr lang="en-US" sz="1800">
                <a:solidFill>
                  <a:srgbClr val="FFFF00"/>
                </a:solidFill>
                <a:latin typeface="Symbol" pitchFamily="18" charset="2"/>
                <a:ea typeface="ＭＳ Ｐゴシック" pitchFamily="-106" charset="-128"/>
                <a:cs typeface="+mn-cs"/>
              </a:rPr>
              <a:t>511 </a:t>
            </a:r>
            <a:r>
              <a:rPr lang="en-US" sz="1800">
                <a:solidFill>
                  <a:srgbClr val="FFFF00"/>
                </a:solidFill>
                <a:latin typeface="Arial" pitchFamily="34" charset="0"/>
                <a:ea typeface="ＭＳ Ｐゴシック" pitchFamily="-106" charset="-128"/>
                <a:cs typeface="+mn-cs"/>
              </a:rPr>
              <a:t>keV</a:t>
            </a:r>
            <a:endParaRPr lang="en-US" sz="1800">
              <a:solidFill>
                <a:srgbClr val="FFFF00"/>
              </a:solidFill>
              <a:latin typeface="Symbol" pitchFamily="18" charset="2"/>
              <a:ea typeface="ＭＳ Ｐゴシック" pitchFamily="-106" charset="-128"/>
              <a:cs typeface="+mn-cs"/>
            </a:endParaRPr>
          </a:p>
        </p:txBody>
      </p:sp>
      <p:sp>
        <p:nvSpPr>
          <p:cNvPr id="17" name="Text Box 13"/>
          <p:cNvSpPr txBox="1">
            <a:spLocks noChangeArrowheads="1"/>
          </p:cNvSpPr>
          <p:nvPr/>
        </p:nvSpPr>
        <p:spPr bwMode="auto">
          <a:xfrm rot="2123423">
            <a:off x="8407400" y="222250"/>
            <a:ext cx="700088" cy="708025"/>
          </a:xfrm>
          <a:prstGeom prst="rect">
            <a:avLst/>
          </a:prstGeom>
          <a:noFill/>
          <a:ln w="25400">
            <a:solidFill>
              <a:schemeClr val="accent1">
                <a:lumMod val="40000"/>
                <a:lumOff val="60000"/>
              </a:schemeClr>
            </a:solidFill>
            <a:miter lim="800000"/>
            <a:headEnd/>
            <a:tailEnd/>
          </a:ln>
        </p:spPr>
        <p:txBody>
          <a:bodyPr anchor="ctr">
            <a:spAutoFit/>
          </a:bodyPr>
          <a:lstStyle/>
          <a:p>
            <a:pPr algn="ctr" eaLnBrk="0" hangingPunct="0">
              <a:defRPr/>
            </a:pPr>
            <a:r>
              <a:rPr lang="en-US" sz="2000">
                <a:latin typeface="Arial" pitchFamily="34" charset="0"/>
                <a:ea typeface="ＭＳ Ｐゴシック" pitchFamily="-106" charset="-128"/>
                <a:cs typeface="+mn-cs"/>
              </a:rPr>
              <a:t>Det. </a:t>
            </a:r>
          </a:p>
          <a:p>
            <a:pPr algn="ctr" eaLnBrk="0" hangingPunct="0">
              <a:defRPr/>
            </a:pPr>
            <a:r>
              <a:rPr lang="en-US" sz="2000">
                <a:latin typeface="Arial" pitchFamily="34" charset="0"/>
                <a:ea typeface="ＭＳ Ｐゴシック" pitchFamily="-106" charset="-128"/>
                <a:cs typeface="+mn-cs"/>
              </a:rPr>
              <a:t>#1</a:t>
            </a:r>
          </a:p>
        </p:txBody>
      </p:sp>
      <p:sp>
        <p:nvSpPr>
          <p:cNvPr id="21" name="Rectangle 20"/>
          <p:cNvSpPr>
            <a:spLocks noChangeArrowheads="1"/>
          </p:cNvSpPr>
          <p:nvPr/>
        </p:nvSpPr>
        <p:spPr bwMode="auto">
          <a:xfrm rot="5009033">
            <a:off x="7297738" y="5103813"/>
            <a:ext cx="985837" cy="369887"/>
          </a:xfrm>
          <a:prstGeom prst="rect">
            <a:avLst/>
          </a:prstGeom>
          <a:noFill/>
          <a:ln w="25400">
            <a:noFill/>
            <a:miter lim="800000"/>
            <a:headEnd/>
            <a:tailEnd/>
          </a:ln>
          <a:effectLst>
            <a:outerShdw blurRad="63500" dist="50800" dir="5400000" algn="ctr" rotWithShape="0">
              <a:srgbClr val="000000">
                <a:alpha val="1999"/>
              </a:srgbClr>
            </a:outerShdw>
          </a:effectLst>
        </p:spPr>
        <p:txBody>
          <a:bodyPr wrap="none">
            <a:spAutoFit/>
          </a:bodyPr>
          <a:lstStyle/>
          <a:p>
            <a:pPr algn="ctr" eaLnBrk="0" hangingPunct="0">
              <a:defRPr/>
            </a:pPr>
            <a:r>
              <a:rPr lang="en-US" sz="1800">
                <a:solidFill>
                  <a:srgbClr val="FFFF00"/>
                </a:solidFill>
                <a:latin typeface="Symbol" pitchFamily="18" charset="2"/>
                <a:ea typeface="ＭＳ Ｐゴシック" pitchFamily="-106" charset="-128"/>
                <a:cs typeface="+mn-cs"/>
              </a:rPr>
              <a:t>511 </a:t>
            </a:r>
            <a:r>
              <a:rPr lang="en-US" sz="1800">
                <a:solidFill>
                  <a:srgbClr val="FFFF00"/>
                </a:solidFill>
                <a:latin typeface="Arial" pitchFamily="34" charset="0"/>
                <a:ea typeface="ＭＳ Ｐゴシック" pitchFamily="-106" charset="-128"/>
                <a:cs typeface="+mn-cs"/>
              </a:rPr>
              <a:t>keV</a:t>
            </a:r>
            <a:endParaRPr lang="en-US" sz="1800">
              <a:solidFill>
                <a:srgbClr val="FFFF00"/>
              </a:solidFill>
              <a:latin typeface="Symbol" pitchFamily="18" charset="2"/>
              <a:ea typeface="ＭＳ Ｐゴシック" pitchFamily="-106" charset="-128"/>
              <a:cs typeface="+mn-cs"/>
            </a:endParaRPr>
          </a:p>
        </p:txBody>
      </p:sp>
      <p:sp>
        <p:nvSpPr>
          <p:cNvPr id="22" name="Freeform 21"/>
          <p:cNvSpPr/>
          <p:nvPr/>
        </p:nvSpPr>
        <p:spPr bwMode="auto">
          <a:xfrm>
            <a:off x="6972300" y="2247900"/>
            <a:ext cx="723900" cy="2171700"/>
          </a:xfrm>
          <a:custGeom>
            <a:avLst/>
            <a:gdLst>
              <a:gd name="connsiteX0" fmla="*/ 0 w 505326"/>
              <a:gd name="connsiteY0" fmla="*/ 0 h 637674"/>
              <a:gd name="connsiteX1" fmla="*/ 60158 w 505326"/>
              <a:gd name="connsiteY1" fmla="*/ 72190 h 637674"/>
              <a:gd name="connsiteX2" fmla="*/ 108284 w 505326"/>
              <a:gd name="connsiteY2" fmla="*/ 108284 h 637674"/>
              <a:gd name="connsiteX3" fmla="*/ 132348 w 505326"/>
              <a:gd name="connsiteY3" fmla="*/ 144379 h 637674"/>
              <a:gd name="connsiteX4" fmla="*/ 168442 w 505326"/>
              <a:gd name="connsiteY4" fmla="*/ 168442 h 637674"/>
              <a:gd name="connsiteX5" fmla="*/ 192505 w 505326"/>
              <a:gd name="connsiteY5" fmla="*/ 192506 h 637674"/>
              <a:gd name="connsiteX6" fmla="*/ 156411 w 505326"/>
              <a:gd name="connsiteY6" fmla="*/ 300790 h 637674"/>
              <a:gd name="connsiteX7" fmla="*/ 120316 w 505326"/>
              <a:gd name="connsiteY7" fmla="*/ 324853 h 637674"/>
              <a:gd name="connsiteX8" fmla="*/ 108284 w 505326"/>
              <a:gd name="connsiteY8" fmla="*/ 360948 h 637674"/>
              <a:gd name="connsiteX9" fmla="*/ 144379 w 505326"/>
              <a:gd name="connsiteY9" fmla="*/ 421106 h 637674"/>
              <a:gd name="connsiteX10" fmla="*/ 180474 w 505326"/>
              <a:gd name="connsiteY10" fmla="*/ 433137 h 637674"/>
              <a:gd name="connsiteX11" fmla="*/ 168442 w 505326"/>
              <a:gd name="connsiteY11" fmla="*/ 517358 h 637674"/>
              <a:gd name="connsiteX12" fmla="*/ 144379 w 505326"/>
              <a:gd name="connsiteY12" fmla="*/ 589548 h 637674"/>
              <a:gd name="connsiteX13" fmla="*/ 385011 w 505326"/>
              <a:gd name="connsiteY13" fmla="*/ 613611 h 637674"/>
              <a:gd name="connsiteX14" fmla="*/ 421105 w 505326"/>
              <a:gd name="connsiteY14" fmla="*/ 637674 h 637674"/>
              <a:gd name="connsiteX15" fmla="*/ 469232 w 505326"/>
              <a:gd name="connsiteY15" fmla="*/ 625642 h 637674"/>
              <a:gd name="connsiteX16" fmla="*/ 505326 w 505326"/>
              <a:gd name="connsiteY16" fmla="*/ 613611 h 637674"/>
              <a:gd name="connsiteX0" fmla="*/ 0 w 505326"/>
              <a:gd name="connsiteY0" fmla="*/ 0 h 717804"/>
              <a:gd name="connsiteX1" fmla="*/ 60158 w 505326"/>
              <a:gd name="connsiteY1" fmla="*/ 72190 h 717804"/>
              <a:gd name="connsiteX2" fmla="*/ 108284 w 505326"/>
              <a:gd name="connsiteY2" fmla="*/ 108284 h 717804"/>
              <a:gd name="connsiteX3" fmla="*/ 132348 w 505326"/>
              <a:gd name="connsiteY3" fmla="*/ 144379 h 717804"/>
              <a:gd name="connsiteX4" fmla="*/ 168442 w 505326"/>
              <a:gd name="connsiteY4" fmla="*/ 168442 h 717804"/>
              <a:gd name="connsiteX5" fmla="*/ 192505 w 505326"/>
              <a:gd name="connsiteY5" fmla="*/ 192506 h 717804"/>
              <a:gd name="connsiteX6" fmla="*/ 156411 w 505326"/>
              <a:gd name="connsiteY6" fmla="*/ 300790 h 717804"/>
              <a:gd name="connsiteX7" fmla="*/ 120316 w 505326"/>
              <a:gd name="connsiteY7" fmla="*/ 324853 h 717804"/>
              <a:gd name="connsiteX8" fmla="*/ 108284 w 505326"/>
              <a:gd name="connsiteY8" fmla="*/ 360948 h 717804"/>
              <a:gd name="connsiteX9" fmla="*/ 144379 w 505326"/>
              <a:gd name="connsiteY9" fmla="*/ 421106 h 717804"/>
              <a:gd name="connsiteX10" fmla="*/ 180474 w 505326"/>
              <a:gd name="connsiteY10" fmla="*/ 433137 h 717804"/>
              <a:gd name="connsiteX11" fmla="*/ 168442 w 505326"/>
              <a:gd name="connsiteY11" fmla="*/ 517358 h 717804"/>
              <a:gd name="connsiteX12" fmla="*/ 144379 w 505326"/>
              <a:gd name="connsiteY12" fmla="*/ 717083 h 717804"/>
              <a:gd name="connsiteX13" fmla="*/ 385011 w 505326"/>
              <a:gd name="connsiteY13" fmla="*/ 613611 h 717804"/>
              <a:gd name="connsiteX14" fmla="*/ 421105 w 505326"/>
              <a:gd name="connsiteY14" fmla="*/ 637674 h 717804"/>
              <a:gd name="connsiteX15" fmla="*/ 469232 w 505326"/>
              <a:gd name="connsiteY15" fmla="*/ 625642 h 717804"/>
              <a:gd name="connsiteX16" fmla="*/ 505326 w 505326"/>
              <a:gd name="connsiteY16" fmla="*/ 613611 h 717804"/>
              <a:gd name="connsiteX0" fmla="*/ 0 w 505326"/>
              <a:gd name="connsiteY0" fmla="*/ 0 h 738814"/>
              <a:gd name="connsiteX1" fmla="*/ 60158 w 505326"/>
              <a:gd name="connsiteY1" fmla="*/ 72190 h 738814"/>
              <a:gd name="connsiteX2" fmla="*/ 108284 w 505326"/>
              <a:gd name="connsiteY2" fmla="*/ 108284 h 738814"/>
              <a:gd name="connsiteX3" fmla="*/ 132348 w 505326"/>
              <a:gd name="connsiteY3" fmla="*/ 144379 h 738814"/>
              <a:gd name="connsiteX4" fmla="*/ 168442 w 505326"/>
              <a:gd name="connsiteY4" fmla="*/ 168442 h 738814"/>
              <a:gd name="connsiteX5" fmla="*/ 192505 w 505326"/>
              <a:gd name="connsiteY5" fmla="*/ 192506 h 738814"/>
              <a:gd name="connsiteX6" fmla="*/ 156411 w 505326"/>
              <a:gd name="connsiteY6" fmla="*/ 300790 h 738814"/>
              <a:gd name="connsiteX7" fmla="*/ 120316 w 505326"/>
              <a:gd name="connsiteY7" fmla="*/ 324853 h 738814"/>
              <a:gd name="connsiteX8" fmla="*/ 108284 w 505326"/>
              <a:gd name="connsiteY8" fmla="*/ 360948 h 738814"/>
              <a:gd name="connsiteX9" fmla="*/ 144379 w 505326"/>
              <a:gd name="connsiteY9" fmla="*/ 421106 h 738814"/>
              <a:gd name="connsiteX10" fmla="*/ 180474 w 505326"/>
              <a:gd name="connsiteY10" fmla="*/ 433137 h 738814"/>
              <a:gd name="connsiteX11" fmla="*/ 168442 w 505326"/>
              <a:gd name="connsiteY11" fmla="*/ 517358 h 738814"/>
              <a:gd name="connsiteX12" fmla="*/ 144379 w 505326"/>
              <a:gd name="connsiteY12" fmla="*/ 717083 h 738814"/>
              <a:gd name="connsiteX13" fmla="*/ 298977 w 505326"/>
              <a:gd name="connsiteY13" fmla="*/ 647743 h 738814"/>
              <a:gd name="connsiteX14" fmla="*/ 385011 w 505326"/>
              <a:gd name="connsiteY14" fmla="*/ 613611 h 738814"/>
              <a:gd name="connsiteX15" fmla="*/ 421105 w 505326"/>
              <a:gd name="connsiteY15" fmla="*/ 637674 h 738814"/>
              <a:gd name="connsiteX16" fmla="*/ 469232 w 505326"/>
              <a:gd name="connsiteY16" fmla="*/ 625642 h 738814"/>
              <a:gd name="connsiteX17" fmla="*/ 505326 w 505326"/>
              <a:gd name="connsiteY17" fmla="*/ 613611 h 738814"/>
              <a:gd name="connsiteX0" fmla="*/ 0 w 505326"/>
              <a:gd name="connsiteY0" fmla="*/ 0 h 738814"/>
              <a:gd name="connsiteX1" fmla="*/ 60158 w 505326"/>
              <a:gd name="connsiteY1" fmla="*/ 72190 h 738814"/>
              <a:gd name="connsiteX2" fmla="*/ 108284 w 505326"/>
              <a:gd name="connsiteY2" fmla="*/ 108284 h 738814"/>
              <a:gd name="connsiteX3" fmla="*/ 132348 w 505326"/>
              <a:gd name="connsiteY3" fmla="*/ 144379 h 738814"/>
              <a:gd name="connsiteX4" fmla="*/ 168442 w 505326"/>
              <a:gd name="connsiteY4" fmla="*/ 168442 h 738814"/>
              <a:gd name="connsiteX5" fmla="*/ 192505 w 505326"/>
              <a:gd name="connsiteY5" fmla="*/ 192506 h 738814"/>
              <a:gd name="connsiteX6" fmla="*/ 156411 w 505326"/>
              <a:gd name="connsiteY6" fmla="*/ 300790 h 738814"/>
              <a:gd name="connsiteX7" fmla="*/ 120316 w 505326"/>
              <a:gd name="connsiteY7" fmla="*/ 324853 h 738814"/>
              <a:gd name="connsiteX8" fmla="*/ 108284 w 505326"/>
              <a:gd name="connsiteY8" fmla="*/ 360948 h 738814"/>
              <a:gd name="connsiteX9" fmla="*/ 144379 w 505326"/>
              <a:gd name="connsiteY9" fmla="*/ 421106 h 738814"/>
              <a:gd name="connsiteX10" fmla="*/ 180474 w 505326"/>
              <a:gd name="connsiteY10" fmla="*/ 433137 h 738814"/>
              <a:gd name="connsiteX11" fmla="*/ 168442 w 505326"/>
              <a:gd name="connsiteY11" fmla="*/ 517358 h 738814"/>
              <a:gd name="connsiteX12" fmla="*/ 144379 w 505326"/>
              <a:gd name="connsiteY12" fmla="*/ 717083 h 738814"/>
              <a:gd name="connsiteX13" fmla="*/ 298977 w 505326"/>
              <a:gd name="connsiteY13" fmla="*/ 647743 h 738814"/>
              <a:gd name="connsiteX14" fmla="*/ 385011 w 505326"/>
              <a:gd name="connsiteY14" fmla="*/ 613611 h 738814"/>
              <a:gd name="connsiteX15" fmla="*/ 421105 w 505326"/>
              <a:gd name="connsiteY15" fmla="*/ 637674 h 738814"/>
              <a:gd name="connsiteX16" fmla="*/ 469232 w 505326"/>
              <a:gd name="connsiteY16" fmla="*/ 625642 h 738814"/>
              <a:gd name="connsiteX17" fmla="*/ 505326 w 505326"/>
              <a:gd name="connsiteY17" fmla="*/ 613611 h 738814"/>
              <a:gd name="connsiteX0" fmla="*/ 31116 w 536442"/>
              <a:gd name="connsiteY0" fmla="*/ 0 h 738814"/>
              <a:gd name="connsiteX1" fmla="*/ 91274 w 536442"/>
              <a:gd name="connsiteY1" fmla="*/ 72190 h 738814"/>
              <a:gd name="connsiteX2" fmla="*/ 139400 w 536442"/>
              <a:gd name="connsiteY2" fmla="*/ 108284 h 738814"/>
              <a:gd name="connsiteX3" fmla="*/ 163464 w 536442"/>
              <a:gd name="connsiteY3" fmla="*/ 144379 h 738814"/>
              <a:gd name="connsiteX4" fmla="*/ 199558 w 536442"/>
              <a:gd name="connsiteY4" fmla="*/ 168442 h 738814"/>
              <a:gd name="connsiteX5" fmla="*/ 223621 w 536442"/>
              <a:gd name="connsiteY5" fmla="*/ 192506 h 738814"/>
              <a:gd name="connsiteX6" fmla="*/ 187527 w 536442"/>
              <a:gd name="connsiteY6" fmla="*/ 300790 h 738814"/>
              <a:gd name="connsiteX7" fmla="*/ 151432 w 536442"/>
              <a:gd name="connsiteY7" fmla="*/ 324853 h 738814"/>
              <a:gd name="connsiteX8" fmla="*/ 0 w 536442"/>
              <a:gd name="connsiteY8" fmla="*/ 360948 h 738814"/>
              <a:gd name="connsiteX9" fmla="*/ 175495 w 536442"/>
              <a:gd name="connsiteY9" fmla="*/ 421106 h 738814"/>
              <a:gd name="connsiteX10" fmla="*/ 211590 w 536442"/>
              <a:gd name="connsiteY10" fmla="*/ 433137 h 738814"/>
              <a:gd name="connsiteX11" fmla="*/ 199558 w 536442"/>
              <a:gd name="connsiteY11" fmla="*/ 517358 h 738814"/>
              <a:gd name="connsiteX12" fmla="*/ 175495 w 536442"/>
              <a:gd name="connsiteY12" fmla="*/ 717083 h 738814"/>
              <a:gd name="connsiteX13" fmla="*/ 330093 w 536442"/>
              <a:gd name="connsiteY13" fmla="*/ 647743 h 738814"/>
              <a:gd name="connsiteX14" fmla="*/ 416127 w 536442"/>
              <a:gd name="connsiteY14" fmla="*/ 613611 h 738814"/>
              <a:gd name="connsiteX15" fmla="*/ 452221 w 536442"/>
              <a:gd name="connsiteY15" fmla="*/ 637674 h 738814"/>
              <a:gd name="connsiteX16" fmla="*/ 500348 w 536442"/>
              <a:gd name="connsiteY16" fmla="*/ 625642 h 738814"/>
              <a:gd name="connsiteX17" fmla="*/ 536442 w 536442"/>
              <a:gd name="connsiteY17" fmla="*/ 613611 h 738814"/>
              <a:gd name="connsiteX0" fmla="*/ 31116 w 536442"/>
              <a:gd name="connsiteY0" fmla="*/ 0 h 738814"/>
              <a:gd name="connsiteX1" fmla="*/ 91274 w 536442"/>
              <a:gd name="connsiteY1" fmla="*/ 72190 h 738814"/>
              <a:gd name="connsiteX2" fmla="*/ 139400 w 536442"/>
              <a:gd name="connsiteY2" fmla="*/ 108284 h 738814"/>
              <a:gd name="connsiteX3" fmla="*/ 163464 w 536442"/>
              <a:gd name="connsiteY3" fmla="*/ 144379 h 738814"/>
              <a:gd name="connsiteX4" fmla="*/ 199558 w 536442"/>
              <a:gd name="connsiteY4" fmla="*/ 168442 h 738814"/>
              <a:gd name="connsiteX5" fmla="*/ 223621 w 536442"/>
              <a:gd name="connsiteY5" fmla="*/ 192506 h 738814"/>
              <a:gd name="connsiteX6" fmla="*/ 187527 w 536442"/>
              <a:gd name="connsiteY6" fmla="*/ 300790 h 738814"/>
              <a:gd name="connsiteX7" fmla="*/ 151432 w 536442"/>
              <a:gd name="connsiteY7" fmla="*/ 324853 h 738814"/>
              <a:gd name="connsiteX8" fmla="*/ 0 w 536442"/>
              <a:gd name="connsiteY8" fmla="*/ 360948 h 738814"/>
              <a:gd name="connsiteX9" fmla="*/ 175495 w 536442"/>
              <a:gd name="connsiteY9" fmla="*/ 421106 h 738814"/>
              <a:gd name="connsiteX10" fmla="*/ 211590 w 536442"/>
              <a:gd name="connsiteY10" fmla="*/ 433137 h 738814"/>
              <a:gd name="connsiteX11" fmla="*/ 129858 w 536442"/>
              <a:gd name="connsiteY11" fmla="*/ 517358 h 738814"/>
              <a:gd name="connsiteX12" fmla="*/ 175495 w 536442"/>
              <a:gd name="connsiteY12" fmla="*/ 717083 h 738814"/>
              <a:gd name="connsiteX13" fmla="*/ 330093 w 536442"/>
              <a:gd name="connsiteY13" fmla="*/ 647743 h 738814"/>
              <a:gd name="connsiteX14" fmla="*/ 416127 w 536442"/>
              <a:gd name="connsiteY14" fmla="*/ 613611 h 738814"/>
              <a:gd name="connsiteX15" fmla="*/ 452221 w 536442"/>
              <a:gd name="connsiteY15" fmla="*/ 637674 h 738814"/>
              <a:gd name="connsiteX16" fmla="*/ 500348 w 536442"/>
              <a:gd name="connsiteY16" fmla="*/ 625642 h 738814"/>
              <a:gd name="connsiteX17" fmla="*/ 536442 w 536442"/>
              <a:gd name="connsiteY17" fmla="*/ 613611 h 738814"/>
              <a:gd name="connsiteX0" fmla="*/ 31116 w 536442"/>
              <a:gd name="connsiteY0" fmla="*/ 0 h 738814"/>
              <a:gd name="connsiteX1" fmla="*/ 91274 w 536442"/>
              <a:gd name="connsiteY1" fmla="*/ 72190 h 738814"/>
              <a:gd name="connsiteX2" fmla="*/ 139400 w 536442"/>
              <a:gd name="connsiteY2" fmla="*/ 108284 h 738814"/>
              <a:gd name="connsiteX3" fmla="*/ 163464 w 536442"/>
              <a:gd name="connsiteY3" fmla="*/ 144379 h 738814"/>
              <a:gd name="connsiteX4" fmla="*/ 199558 w 536442"/>
              <a:gd name="connsiteY4" fmla="*/ 168442 h 738814"/>
              <a:gd name="connsiteX5" fmla="*/ 223621 w 536442"/>
              <a:gd name="connsiteY5" fmla="*/ 192506 h 738814"/>
              <a:gd name="connsiteX6" fmla="*/ 132915 w 536442"/>
              <a:gd name="connsiteY6" fmla="*/ 224864 h 738814"/>
              <a:gd name="connsiteX7" fmla="*/ 187527 w 536442"/>
              <a:gd name="connsiteY7" fmla="*/ 300790 h 738814"/>
              <a:gd name="connsiteX8" fmla="*/ 151432 w 536442"/>
              <a:gd name="connsiteY8" fmla="*/ 324853 h 738814"/>
              <a:gd name="connsiteX9" fmla="*/ 0 w 536442"/>
              <a:gd name="connsiteY9" fmla="*/ 360948 h 738814"/>
              <a:gd name="connsiteX10" fmla="*/ 175495 w 536442"/>
              <a:gd name="connsiteY10" fmla="*/ 421106 h 738814"/>
              <a:gd name="connsiteX11" fmla="*/ 211590 w 536442"/>
              <a:gd name="connsiteY11" fmla="*/ 433137 h 738814"/>
              <a:gd name="connsiteX12" fmla="*/ 129858 w 536442"/>
              <a:gd name="connsiteY12" fmla="*/ 517358 h 738814"/>
              <a:gd name="connsiteX13" fmla="*/ 175495 w 536442"/>
              <a:gd name="connsiteY13" fmla="*/ 717083 h 738814"/>
              <a:gd name="connsiteX14" fmla="*/ 330093 w 536442"/>
              <a:gd name="connsiteY14" fmla="*/ 647743 h 738814"/>
              <a:gd name="connsiteX15" fmla="*/ 416127 w 536442"/>
              <a:gd name="connsiteY15" fmla="*/ 613611 h 738814"/>
              <a:gd name="connsiteX16" fmla="*/ 452221 w 536442"/>
              <a:gd name="connsiteY16" fmla="*/ 637674 h 738814"/>
              <a:gd name="connsiteX17" fmla="*/ 500348 w 536442"/>
              <a:gd name="connsiteY17" fmla="*/ 625642 h 738814"/>
              <a:gd name="connsiteX18" fmla="*/ 536442 w 536442"/>
              <a:gd name="connsiteY18" fmla="*/ 613611 h 738814"/>
              <a:gd name="connsiteX0" fmla="*/ 31116 w 536442"/>
              <a:gd name="connsiteY0" fmla="*/ 0 h 761579"/>
              <a:gd name="connsiteX1" fmla="*/ 91274 w 536442"/>
              <a:gd name="connsiteY1" fmla="*/ 72190 h 761579"/>
              <a:gd name="connsiteX2" fmla="*/ 139400 w 536442"/>
              <a:gd name="connsiteY2" fmla="*/ 108284 h 761579"/>
              <a:gd name="connsiteX3" fmla="*/ 163464 w 536442"/>
              <a:gd name="connsiteY3" fmla="*/ 144379 h 761579"/>
              <a:gd name="connsiteX4" fmla="*/ 199558 w 536442"/>
              <a:gd name="connsiteY4" fmla="*/ 168442 h 761579"/>
              <a:gd name="connsiteX5" fmla="*/ 223621 w 536442"/>
              <a:gd name="connsiteY5" fmla="*/ 192506 h 761579"/>
              <a:gd name="connsiteX6" fmla="*/ 132915 w 536442"/>
              <a:gd name="connsiteY6" fmla="*/ 224864 h 761579"/>
              <a:gd name="connsiteX7" fmla="*/ 187527 w 536442"/>
              <a:gd name="connsiteY7" fmla="*/ 300790 h 761579"/>
              <a:gd name="connsiteX8" fmla="*/ 151432 w 536442"/>
              <a:gd name="connsiteY8" fmla="*/ 324853 h 761579"/>
              <a:gd name="connsiteX9" fmla="*/ 0 w 536442"/>
              <a:gd name="connsiteY9" fmla="*/ 360948 h 761579"/>
              <a:gd name="connsiteX10" fmla="*/ 175495 w 536442"/>
              <a:gd name="connsiteY10" fmla="*/ 421106 h 761579"/>
              <a:gd name="connsiteX11" fmla="*/ 211590 w 536442"/>
              <a:gd name="connsiteY11" fmla="*/ 433137 h 761579"/>
              <a:gd name="connsiteX12" fmla="*/ 129858 w 536442"/>
              <a:gd name="connsiteY12" fmla="*/ 517358 h 761579"/>
              <a:gd name="connsiteX13" fmla="*/ 73303 w 536442"/>
              <a:gd name="connsiteY13" fmla="*/ 728291 h 761579"/>
              <a:gd name="connsiteX14" fmla="*/ 175495 w 536442"/>
              <a:gd name="connsiteY14" fmla="*/ 717083 h 761579"/>
              <a:gd name="connsiteX15" fmla="*/ 330093 w 536442"/>
              <a:gd name="connsiteY15" fmla="*/ 647743 h 761579"/>
              <a:gd name="connsiteX16" fmla="*/ 416127 w 536442"/>
              <a:gd name="connsiteY16" fmla="*/ 613611 h 761579"/>
              <a:gd name="connsiteX17" fmla="*/ 452221 w 536442"/>
              <a:gd name="connsiteY17" fmla="*/ 637674 h 761579"/>
              <a:gd name="connsiteX18" fmla="*/ 500348 w 536442"/>
              <a:gd name="connsiteY18" fmla="*/ 625642 h 761579"/>
              <a:gd name="connsiteX19" fmla="*/ 536442 w 536442"/>
              <a:gd name="connsiteY19" fmla="*/ 613611 h 761579"/>
              <a:gd name="connsiteX0" fmla="*/ 31116 w 536442"/>
              <a:gd name="connsiteY0" fmla="*/ 0 h 890876"/>
              <a:gd name="connsiteX1" fmla="*/ 91274 w 536442"/>
              <a:gd name="connsiteY1" fmla="*/ 72190 h 890876"/>
              <a:gd name="connsiteX2" fmla="*/ 139400 w 536442"/>
              <a:gd name="connsiteY2" fmla="*/ 108284 h 890876"/>
              <a:gd name="connsiteX3" fmla="*/ 163464 w 536442"/>
              <a:gd name="connsiteY3" fmla="*/ 144379 h 890876"/>
              <a:gd name="connsiteX4" fmla="*/ 199558 w 536442"/>
              <a:gd name="connsiteY4" fmla="*/ 168442 h 890876"/>
              <a:gd name="connsiteX5" fmla="*/ 223621 w 536442"/>
              <a:gd name="connsiteY5" fmla="*/ 192506 h 890876"/>
              <a:gd name="connsiteX6" fmla="*/ 132915 w 536442"/>
              <a:gd name="connsiteY6" fmla="*/ 224864 h 890876"/>
              <a:gd name="connsiteX7" fmla="*/ 187527 w 536442"/>
              <a:gd name="connsiteY7" fmla="*/ 300790 h 890876"/>
              <a:gd name="connsiteX8" fmla="*/ 151432 w 536442"/>
              <a:gd name="connsiteY8" fmla="*/ 324853 h 890876"/>
              <a:gd name="connsiteX9" fmla="*/ 0 w 536442"/>
              <a:gd name="connsiteY9" fmla="*/ 360948 h 890876"/>
              <a:gd name="connsiteX10" fmla="*/ 175495 w 536442"/>
              <a:gd name="connsiteY10" fmla="*/ 421106 h 890876"/>
              <a:gd name="connsiteX11" fmla="*/ 211590 w 536442"/>
              <a:gd name="connsiteY11" fmla="*/ 433137 h 890876"/>
              <a:gd name="connsiteX12" fmla="*/ 129858 w 536442"/>
              <a:gd name="connsiteY12" fmla="*/ 517358 h 890876"/>
              <a:gd name="connsiteX13" fmla="*/ 73303 w 536442"/>
              <a:gd name="connsiteY13" fmla="*/ 728291 h 890876"/>
              <a:gd name="connsiteX14" fmla="*/ 175495 w 536442"/>
              <a:gd name="connsiteY14" fmla="*/ 717083 h 890876"/>
              <a:gd name="connsiteX15" fmla="*/ 325508 w 536442"/>
              <a:gd name="connsiteY15" fmla="*/ 879319 h 890876"/>
              <a:gd name="connsiteX16" fmla="*/ 330093 w 536442"/>
              <a:gd name="connsiteY16" fmla="*/ 647743 h 890876"/>
              <a:gd name="connsiteX17" fmla="*/ 416127 w 536442"/>
              <a:gd name="connsiteY17" fmla="*/ 613611 h 890876"/>
              <a:gd name="connsiteX18" fmla="*/ 452221 w 536442"/>
              <a:gd name="connsiteY18" fmla="*/ 637674 h 890876"/>
              <a:gd name="connsiteX19" fmla="*/ 500348 w 536442"/>
              <a:gd name="connsiteY19" fmla="*/ 625642 h 890876"/>
              <a:gd name="connsiteX20" fmla="*/ 536442 w 536442"/>
              <a:gd name="connsiteY20" fmla="*/ 613611 h 8908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36442" h="890876">
                <a:moveTo>
                  <a:pt x="31116" y="0"/>
                </a:moveTo>
                <a:cubicBezTo>
                  <a:pt x="55870" y="37131"/>
                  <a:pt x="55247" y="41310"/>
                  <a:pt x="91274" y="72190"/>
                </a:cubicBezTo>
                <a:cubicBezTo>
                  <a:pt x="106499" y="85240"/>
                  <a:pt x="125221" y="94105"/>
                  <a:pt x="139400" y="108284"/>
                </a:cubicBezTo>
                <a:cubicBezTo>
                  <a:pt x="149625" y="118509"/>
                  <a:pt x="153239" y="134154"/>
                  <a:pt x="163464" y="144379"/>
                </a:cubicBezTo>
                <a:cubicBezTo>
                  <a:pt x="173689" y="154604"/>
                  <a:pt x="188267" y="159409"/>
                  <a:pt x="199558" y="168442"/>
                </a:cubicBezTo>
                <a:cubicBezTo>
                  <a:pt x="208416" y="175528"/>
                  <a:pt x="215600" y="184485"/>
                  <a:pt x="223621" y="192506"/>
                </a:cubicBezTo>
                <a:cubicBezTo>
                  <a:pt x="227035" y="201910"/>
                  <a:pt x="138931" y="206817"/>
                  <a:pt x="132915" y="224864"/>
                </a:cubicBezTo>
                <a:cubicBezTo>
                  <a:pt x="126899" y="242911"/>
                  <a:pt x="198962" y="284125"/>
                  <a:pt x="187527" y="300790"/>
                </a:cubicBezTo>
                <a:cubicBezTo>
                  <a:pt x="177302" y="311015"/>
                  <a:pt x="163464" y="316832"/>
                  <a:pt x="151432" y="324853"/>
                </a:cubicBezTo>
                <a:cubicBezTo>
                  <a:pt x="147421" y="336885"/>
                  <a:pt x="0" y="348265"/>
                  <a:pt x="0" y="360948"/>
                </a:cubicBezTo>
                <a:cubicBezTo>
                  <a:pt x="0" y="383659"/>
                  <a:pt x="156435" y="409670"/>
                  <a:pt x="175495" y="421106"/>
                </a:cubicBezTo>
                <a:cubicBezTo>
                  <a:pt x="186370" y="427631"/>
                  <a:pt x="199558" y="429127"/>
                  <a:pt x="211590" y="433137"/>
                </a:cubicBezTo>
                <a:cubicBezTo>
                  <a:pt x="231204" y="491982"/>
                  <a:pt x="156890" y="449779"/>
                  <a:pt x="129858" y="517358"/>
                </a:cubicBezTo>
                <a:cubicBezTo>
                  <a:pt x="118427" y="534667"/>
                  <a:pt x="65697" y="695004"/>
                  <a:pt x="73303" y="728291"/>
                </a:cubicBezTo>
                <a:cubicBezTo>
                  <a:pt x="80909" y="761579"/>
                  <a:pt x="133461" y="691912"/>
                  <a:pt x="175495" y="717083"/>
                </a:cubicBezTo>
                <a:cubicBezTo>
                  <a:pt x="217529" y="742254"/>
                  <a:pt x="299742" y="890876"/>
                  <a:pt x="325508" y="879319"/>
                </a:cubicBezTo>
                <a:cubicBezTo>
                  <a:pt x="351274" y="867762"/>
                  <a:pt x="294661" y="660144"/>
                  <a:pt x="330093" y="647743"/>
                </a:cubicBezTo>
                <a:cubicBezTo>
                  <a:pt x="370198" y="630498"/>
                  <a:pt x="395772" y="615289"/>
                  <a:pt x="416127" y="613611"/>
                </a:cubicBezTo>
                <a:cubicBezTo>
                  <a:pt x="430077" y="617416"/>
                  <a:pt x="440190" y="629653"/>
                  <a:pt x="452221" y="637674"/>
                </a:cubicBezTo>
                <a:cubicBezTo>
                  <a:pt x="468263" y="633663"/>
                  <a:pt x="484448" y="630185"/>
                  <a:pt x="500348" y="625642"/>
                </a:cubicBezTo>
                <a:cubicBezTo>
                  <a:pt x="512542" y="622158"/>
                  <a:pt x="536442" y="613611"/>
                  <a:pt x="536442" y="613611"/>
                </a:cubicBezTo>
              </a:path>
            </a:pathLst>
          </a:custGeom>
          <a:solidFill>
            <a:schemeClr val="bg1"/>
          </a:solidFill>
          <a:ln w="25400" cap="flat" cmpd="sng" algn="ctr">
            <a:solidFill>
              <a:schemeClr val="accent1">
                <a:lumMod val="75000"/>
              </a:schemeClr>
            </a:solidFill>
            <a:prstDash val="solid"/>
            <a:round/>
            <a:headEnd type="none" w="med" len="med"/>
            <a:tailEnd type="none" w="med" len="med"/>
          </a:ln>
          <a:effectLst/>
        </p:spPr>
        <p:txBody>
          <a:bodyPr wrap="none" anchor="ctr"/>
          <a:lstStyle/>
          <a:p>
            <a:pPr algn="ctr" eaLnBrk="0" hangingPunct="0">
              <a:defRPr/>
            </a:pPr>
            <a:endParaRPr lang="en-US">
              <a:latin typeface="Arial" pitchFamily="34" charset="0"/>
              <a:ea typeface="ＭＳ Ｐゴシック" pitchFamily="-106" charset="-128"/>
              <a:cs typeface="+mn-cs"/>
            </a:endParaRPr>
          </a:p>
        </p:txBody>
      </p:sp>
      <p:sp>
        <p:nvSpPr>
          <p:cNvPr id="62478" name="Line 7"/>
          <p:cNvSpPr>
            <a:spLocks noChangeShapeType="1"/>
          </p:cNvSpPr>
          <p:nvPr/>
        </p:nvSpPr>
        <p:spPr bwMode="auto">
          <a:xfrm>
            <a:off x="7086600" y="2324100"/>
            <a:ext cx="685800" cy="1257300"/>
          </a:xfrm>
          <a:prstGeom prst="line">
            <a:avLst/>
          </a:prstGeom>
          <a:noFill/>
          <a:ln w="25400">
            <a:solidFill>
              <a:schemeClr val="tx2"/>
            </a:solidFill>
            <a:prstDash val="sysDot"/>
            <a:round/>
            <a:headEnd/>
            <a:tailEnd type="triangle" w="med" len="med"/>
          </a:ln>
        </p:spPr>
        <p:txBody>
          <a:bodyPr wrap="none" anchor="ctr"/>
          <a:lstStyle/>
          <a:p>
            <a:endParaRPr lang="en-US"/>
          </a:p>
        </p:txBody>
      </p:sp>
      <p:sp>
        <p:nvSpPr>
          <p:cNvPr id="62479" name="Rectangle 36"/>
          <p:cNvSpPr>
            <a:spLocks noChangeArrowheads="1"/>
          </p:cNvSpPr>
          <p:nvPr/>
        </p:nvSpPr>
        <p:spPr bwMode="auto">
          <a:xfrm>
            <a:off x="176213" y="5886450"/>
            <a:ext cx="7467600" cy="1069975"/>
          </a:xfrm>
          <a:prstGeom prst="rect">
            <a:avLst/>
          </a:prstGeom>
          <a:noFill/>
          <a:ln w="9525">
            <a:noFill/>
            <a:miter lim="800000"/>
            <a:headEnd/>
            <a:tailEnd/>
          </a:ln>
        </p:spPr>
        <p:txBody>
          <a:bodyPr>
            <a:spAutoFit/>
          </a:bodyPr>
          <a:lstStyle/>
          <a:p>
            <a:pPr eaLnBrk="0" hangingPunct="0"/>
            <a:r>
              <a:rPr lang="en-US" sz="1600">
                <a:cs typeface="ＭＳ Ｐゴシック"/>
              </a:rPr>
              <a:t>Levin &amp; Hoffman , PMB, 1999;</a:t>
            </a:r>
          </a:p>
          <a:p>
            <a:pPr eaLnBrk="0" hangingPunct="0"/>
            <a:endParaRPr lang="en-US" sz="1600">
              <a:cs typeface="ＭＳ Ｐゴシック"/>
            </a:endParaRPr>
          </a:p>
          <a:p>
            <a:pPr eaLnBrk="0" hangingPunct="0"/>
            <a:r>
              <a:rPr lang="en-US" sz="1600">
                <a:cs typeface="ＭＳ Ｐゴシック"/>
              </a:rPr>
              <a:t>Cherry, Sorenson, Phelps,  </a:t>
            </a:r>
            <a:r>
              <a:rPr lang="en-US" sz="1600" u="sng">
                <a:cs typeface="ＭＳ Ｐゴシック"/>
              </a:rPr>
              <a:t>Physics in Nuclear Medicine</a:t>
            </a:r>
            <a:r>
              <a:rPr lang="en-US" sz="1600">
                <a:cs typeface="ＭＳ Ｐゴシック"/>
              </a:rPr>
              <a:t>, </a:t>
            </a:r>
          </a:p>
          <a:p>
            <a:pPr eaLnBrk="0" hangingPunct="0"/>
            <a:r>
              <a:rPr lang="en-US" sz="1600">
                <a:cs typeface="ＭＳ Ｐゴシック"/>
              </a:rPr>
              <a:t>			Third Edition, Sounders –Elsevier,  2003</a:t>
            </a:r>
          </a:p>
        </p:txBody>
      </p:sp>
      <p:sp>
        <p:nvSpPr>
          <p:cNvPr id="62480" name="Right Brace 37"/>
          <p:cNvSpPr>
            <a:spLocks/>
          </p:cNvSpPr>
          <p:nvPr/>
        </p:nvSpPr>
        <p:spPr bwMode="auto">
          <a:xfrm>
            <a:off x="4876800" y="1905000"/>
            <a:ext cx="304800" cy="990600"/>
          </a:xfrm>
          <a:prstGeom prst="rightBrace">
            <a:avLst>
              <a:gd name="adj1" fmla="val 8336"/>
              <a:gd name="adj2" fmla="val 50000"/>
            </a:avLst>
          </a:prstGeom>
          <a:solidFill>
            <a:schemeClr val="bg1"/>
          </a:solidFill>
          <a:ln w="9525">
            <a:solidFill>
              <a:schemeClr val="tx1"/>
            </a:solidFill>
            <a:round/>
            <a:headEnd/>
            <a:tailEnd/>
          </a:ln>
        </p:spPr>
        <p:txBody>
          <a:bodyPr wrap="none" anchor="ctr"/>
          <a:lstStyle/>
          <a:p>
            <a:pPr algn="ctr" eaLnBrk="0" hangingPunct="0"/>
            <a:endParaRPr lang="en-US">
              <a:cs typeface="ＭＳ Ｐゴシック"/>
            </a:endParaRPr>
          </a:p>
        </p:txBody>
      </p:sp>
      <p:sp>
        <p:nvSpPr>
          <p:cNvPr id="23" name="Text Box 13"/>
          <p:cNvSpPr txBox="1">
            <a:spLocks noChangeArrowheads="1"/>
          </p:cNvSpPr>
          <p:nvPr/>
        </p:nvSpPr>
        <p:spPr bwMode="auto">
          <a:xfrm rot="2123423">
            <a:off x="7797800" y="-196850"/>
            <a:ext cx="700088" cy="708025"/>
          </a:xfrm>
          <a:prstGeom prst="rect">
            <a:avLst/>
          </a:prstGeom>
          <a:noFill/>
          <a:ln w="25400">
            <a:solidFill>
              <a:schemeClr val="accent1">
                <a:lumMod val="40000"/>
                <a:lumOff val="60000"/>
              </a:schemeClr>
            </a:solidFill>
            <a:miter lim="800000"/>
            <a:headEnd/>
            <a:tailEnd/>
          </a:ln>
        </p:spPr>
        <p:txBody>
          <a:bodyPr anchor="ctr">
            <a:spAutoFit/>
          </a:bodyPr>
          <a:lstStyle/>
          <a:p>
            <a:pPr algn="ctr" eaLnBrk="0" hangingPunct="0">
              <a:defRPr/>
            </a:pPr>
            <a:r>
              <a:rPr lang="en-US" sz="2000">
                <a:latin typeface="Arial" pitchFamily="34" charset="0"/>
                <a:ea typeface="ＭＳ Ｐゴシック" pitchFamily="-106" charset="-128"/>
                <a:cs typeface="+mn-cs"/>
              </a:rPr>
              <a:t>Det.#3</a:t>
            </a:r>
          </a:p>
        </p:txBody>
      </p:sp>
      <p:sp>
        <p:nvSpPr>
          <p:cNvPr id="24" name="Line 12"/>
          <p:cNvSpPr>
            <a:spLocks noChangeShapeType="1"/>
          </p:cNvSpPr>
          <p:nvPr/>
        </p:nvSpPr>
        <p:spPr bwMode="auto">
          <a:xfrm rot="-8784119">
            <a:off x="7567613" y="266700"/>
            <a:ext cx="1347787" cy="3086100"/>
          </a:xfrm>
          <a:prstGeom prst="line">
            <a:avLst/>
          </a:prstGeom>
          <a:noFill/>
          <a:ln w="38100">
            <a:solidFill>
              <a:srgbClr val="FFFF00"/>
            </a:solidFill>
            <a:round/>
            <a:headEnd/>
            <a:tailEnd type="triangle" w="med" len="med"/>
          </a:ln>
        </p:spPr>
        <p:txBody>
          <a:bodyPr wrap="none" anchor="ctr"/>
          <a:lstStyle/>
          <a:p>
            <a:endParaRPr lang="en-US"/>
          </a:p>
        </p:txBody>
      </p:sp>
      <p:sp>
        <p:nvSpPr>
          <p:cNvPr id="25" name="Line 11"/>
          <p:cNvSpPr>
            <a:spLocks noChangeShapeType="1"/>
          </p:cNvSpPr>
          <p:nvPr/>
        </p:nvSpPr>
        <p:spPr bwMode="auto">
          <a:xfrm rot="2076476">
            <a:off x="6446838" y="1038225"/>
            <a:ext cx="3260725" cy="4324350"/>
          </a:xfrm>
          <a:prstGeom prst="line">
            <a:avLst/>
          </a:prstGeom>
          <a:noFill/>
          <a:ln w="25400">
            <a:solidFill>
              <a:schemeClr val="accent1">
                <a:lumMod val="40000"/>
                <a:lumOff val="60000"/>
              </a:schemeClr>
            </a:solidFill>
            <a:prstDash val="dash"/>
            <a:round/>
            <a:headEnd type="arrow"/>
            <a:tailEnd type="arrow" w="med" len="med"/>
          </a:ln>
        </p:spPr>
        <p:txBody>
          <a:bodyPr wrap="none" anchor="ctr"/>
          <a:lstStyle/>
          <a:p>
            <a:pPr algn="ctr" eaLnBrk="0" hangingPunct="0">
              <a:defRPr/>
            </a:pPr>
            <a:endParaRPr lang="en-US">
              <a:ea typeface="+mn-ea"/>
              <a:cs typeface="+mn-cs"/>
            </a:endParaRPr>
          </a:p>
        </p:txBody>
      </p:sp>
      <p:sp>
        <p:nvSpPr>
          <p:cNvPr id="62489" name="Line 25"/>
          <p:cNvSpPr>
            <a:spLocks noChangeShapeType="1"/>
          </p:cNvSpPr>
          <p:nvPr/>
        </p:nvSpPr>
        <p:spPr bwMode="auto">
          <a:xfrm>
            <a:off x="693738" y="3582988"/>
            <a:ext cx="6105525" cy="0"/>
          </a:xfrm>
          <a:prstGeom prst="line">
            <a:avLst/>
          </a:prstGeom>
          <a:noFill/>
          <a:ln w="9525">
            <a:solidFill>
              <a:schemeClr val="tx1"/>
            </a:solidFill>
            <a:round/>
            <a:headEnd/>
            <a:tailEnd/>
          </a:ln>
          <a:effectLst>
            <a:prstShdw prst="shdw17" dist="17961" dir="2700000">
              <a:schemeClr val="tx1">
                <a:gamma/>
                <a:shade val="60000"/>
                <a:invGamma/>
              </a:schemeClr>
            </a:prstShdw>
          </a:effectLst>
        </p:spPr>
        <p:txBody>
          <a:bodyPr/>
          <a:lstStyle/>
          <a:p>
            <a:pPr>
              <a:defRPr/>
            </a:pPr>
            <a:endParaRPr lang="en-US"/>
          </a:p>
        </p:txBody>
      </p:sp>
      <p:sp>
        <p:nvSpPr>
          <p:cNvPr id="62490" name="Line 26"/>
          <p:cNvSpPr>
            <a:spLocks noChangeShapeType="1"/>
          </p:cNvSpPr>
          <p:nvPr/>
        </p:nvSpPr>
        <p:spPr bwMode="auto">
          <a:xfrm>
            <a:off x="731838" y="2584450"/>
            <a:ext cx="3763962" cy="0"/>
          </a:xfrm>
          <a:prstGeom prst="line">
            <a:avLst/>
          </a:prstGeom>
          <a:noFill/>
          <a:ln w="9525">
            <a:solidFill>
              <a:schemeClr val="tx1"/>
            </a:solidFill>
            <a:round/>
            <a:headEnd/>
            <a:tailEnd/>
          </a:ln>
          <a:effectLst>
            <a:prstShdw prst="shdw17" dist="17961" dir="2700000">
              <a:schemeClr val="tx1">
                <a:gamma/>
                <a:shade val="60000"/>
                <a:invGamma/>
              </a:schemeClr>
            </a:prstShdw>
          </a:effectLst>
        </p:spPr>
        <p:txBody>
          <a:bodyPr/>
          <a:lstStyle/>
          <a:p>
            <a:pPr>
              <a:defRPr/>
            </a:pPr>
            <a:endParaRPr lang="en-US"/>
          </a:p>
        </p:txBody>
      </p:sp>
    </p:spTree>
    <p:custDataLst>
      <p:tags r:id="rId1"/>
    </p:custDataLst>
  </p:cSld>
  <p:clrMapOvr>
    <a:masterClrMapping/>
  </p:clrMapOvr>
  <p:transition advTm="13434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40964"/>
                                        </p:tgtEl>
                                      </p:cBhvr>
                                    </p:animEffect>
                                    <p:set>
                                      <p:cBhvr>
                                        <p:cTn id="7" dur="1" fill="hold">
                                          <p:stCondLst>
                                            <p:cond delay="499"/>
                                          </p:stCondLst>
                                        </p:cTn>
                                        <p:tgtEl>
                                          <p:spTgt spid="40964"/>
                                        </p:tgtEl>
                                        <p:attrNameLst>
                                          <p:attrName>style.visibility</p:attrName>
                                        </p:attrNameLst>
                                      </p:cBhvr>
                                      <p:to>
                                        <p:strVal val="hidden"/>
                                      </p:to>
                                    </p:set>
                                  </p:childTnLst>
                                </p:cTn>
                              </p:par>
                              <p:par>
                                <p:cTn id="8" presetID="3" presetClass="entr" presetSubtype="1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blinds(horizontal)">
                                      <p:cBhvr>
                                        <p:cTn id="10" dur="500"/>
                                        <p:tgtEl>
                                          <p:spTgt spid="24"/>
                                        </p:tgtEl>
                                      </p:cBhvr>
                                    </p:animEffect>
                                  </p:childTnLst>
                                </p:cTn>
                              </p:par>
                            </p:childTnLst>
                          </p:cTn>
                        </p:par>
                        <p:par>
                          <p:cTn id="11" fill="hold">
                            <p:stCondLst>
                              <p:cond delay="500"/>
                            </p:stCondLst>
                            <p:childTnLst>
                              <p:par>
                                <p:cTn id="12" presetID="3" presetClass="exit" presetSubtype="10" fill="hold" nodeType="afterEffect">
                                  <p:stCondLst>
                                    <p:cond delay="0"/>
                                  </p:stCondLst>
                                  <p:childTnLst>
                                    <p:animEffect transition="out" filter="blinds(horizontal)">
                                      <p:cBhvr>
                                        <p:cTn id="13" dur="500"/>
                                        <p:tgtEl>
                                          <p:spTgt spid="20"/>
                                        </p:tgtEl>
                                      </p:cBhvr>
                                    </p:animEffect>
                                    <p:set>
                                      <p:cBhvr>
                                        <p:cTn id="14" dur="1" fill="hold">
                                          <p:stCondLst>
                                            <p:cond delay="499"/>
                                          </p:stCondLst>
                                        </p:cTn>
                                        <p:tgtEl>
                                          <p:spTgt spid="20"/>
                                        </p:tgtEl>
                                        <p:attrNameLst>
                                          <p:attrName>style.visibility</p:attrName>
                                        </p:attrNameLst>
                                      </p:cBhvr>
                                      <p:to>
                                        <p:strVal val="hidden"/>
                                      </p:to>
                                    </p:set>
                                  </p:childTnLst>
                                </p:cTn>
                              </p:par>
                            </p:childTnLst>
                          </p:cTn>
                        </p:par>
                        <p:par>
                          <p:cTn id="15" fill="hold">
                            <p:stCondLst>
                              <p:cond delay="1000"/>
                            </p:stCondLst>
                            <p:childTnLst>
                              <p:par>
                                <p:cTn id="16" presetID="3" presetClass="entr" presetSubtype="10" fill="hold" nodeType="afterEffect">
                                  <p:stCondLst>
                                    <p:cond delay="0"/>
                                  </p:stCondLst>
                                  <p:childTnLst>
                                    <p:set>
                                      <p:cBhvr>
                                        <p:cTn id="17" dur="1" fill="hold">
                                          <p:stCondLst>
                                            <p:cond delay="0"/>
                                          </p:stCondLst>
                                        </p:cTn>
                                        <p:tgtEl>
                                          <p:spTgt spid="25"/>
                                        </p:tgtEl>
                                        <p:attrNameLst>
                                          <p:attrName>style.visibility</p:attrName>
                                        </p:attrNameLst>
                                      </p:cBhvr>
                                      <p:to>
                                        <p:strVal val="visible"/>
                                      </p:to>
                                    </p:set>
                                    <p:animEffect transition="in" filter="blinds(horizontal)">
                                      <p:cBhvr>
                                        <p:cTn id="18" dur="500"/>
                                        <p:tgtEl>
                                          <p:spTgt spid="25"/>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8" fill="hold" nodeType="clickEffect">
                                  <p:stCondLst>
                                    <p:cond delay="0"/>
                                  </p:stCondLst>
                                  <p:childTnLst>
                                    <p:set>
                                      <p:cBhvr>
                                        <p:cTn id="22" dur="1" fill="hold">
                                          <p:stCondLst>
                                            <p:cond delay="0"/>
                                          </p:stCondLst>
                                        </p:cTn>
                                        <p:tgtEl>
                                          <p:spTgt spid="62489"/>
                                        </p:tgtEl>
                                        <p:attrNameLst>
                                          <p:attrName>style.visibility</p:attrName>
                                        </p:attrNameLst>
                                      </p:cBhvr>
                                      <p:to>
                                        <p:strVal val="visible"/>
                                      </p:to>
                                    </p:set>
                                    <p:anim calcmode="lin" valueType="num">
                                      <p:cBhvr additive="base">
                                        <p:cTn id="23" dur="500" fill="hold"/>
                                        <p:tgtEl>
                                          <p:spTgt spid="62489"/>
                                        </p:tgtEl>
                                        <p:attrNameLst>
                                          <p:attrName>ppt_x</p:attrName>
                                        </p:attrNameLst>
                                      </p:cBhvr>
                                      <p:tavLst>
                                        <p:tav tm="0">
                                          <p:val>
                                            <p:strVal val="0-#ppt_w/2"/>
                                          </p:val>
                                        </p:tav>
                                        <p:tav tm="100000">
                                          <p:val>
                                            <p:strVal val="#ppt_x"/>
                                          </p:val>
                                        </p:tav>
                                      </p:tavLst>
                                    </p:anim>
                                    <p:anim calcmode="lin" valueType="num">
                                      <p:cBhvr additive="base">
                                        <p:cTn id="24" dur="500" fill="hold"/>
                                        <p:tgtEl>
                                          <p:spTgt spid="62489"/>
                                        </p:tgtEl>
                                        <p:attrNameLst>
                                          <p:attrName>ppt_y</p:attrName>
                                        </p:attrNameLst>
                                      </p:cBhvr>
                                      <p:tavLst>
                                        <p:tav tm="0">
                                          <p:val>
                                            <p:strVal val="#ppt_y"/>
                                          </p:val>
                                        </p:tav>
                                        <p:tav tm="100000">
                                          <p:val>
                                            <p:strVal val="#ppt_y"/>
                                          </p:val>
                                        </p:tav>
                                      </p:tavLst>
                                    </p:anim>
                                  </p:childTnLst>
                                </p:cTn>
                              </p:par>
                            </p:childTnLst>
                          </p:cTn>
                        </p:par>
                        <p:par>
                          <p:cTn id="25" fill="hold">
                            <p:stCondLst>
                              <p:cond delay="500"/>
                            </p:stCondLst>
                            <p:childTnLst>
                              <p:par>
                                <p:cTn id="26" presetID="2" presetClass="entr" presetSubtype="8" fill="hold" nodeType="afterEffect">
                                  <p:stCondLst>
                                    <p:cond delay="0"/>
                                  </p:stCondLst>
                                  <p:childTnLst>
                                    <p:set>
                                      <p:cBhvr>
                                        <p:cTn id="27" dur="1" fill="hold">
                                          <p:stCondLst>
                                            <p:cond delay="0"/>
                                          </p:stCondLst>
                                        </p:cTn>
                                        <p:tgtEl>
                                          <p:spTgt spid="62490"/>
                                        </p:tgtEl>
                                        <p:attrNameLst>
                                          <p:attrName>style.visibility</p:attrName>
                                        </p:attrNameLst>
                                      </p:cBhvr>
                                      <p:to>
                                        <p:strVal val="visible"/>
                                      </p:to>
                                    </p:set>
                                    <p:anim calcmode="lin" valueType="num">
                                      <p:cBhvr additive="base">
                                        <p:cTn id="28" dur="1000" fill="hold"/>
                                        <p:tgtEl>
                                          <p:spTgt spid="62490"/>
                                        </p:tgtEl>
                                        <p:attrNameLst>
                                          <p:attrName>ppt_x</p:attrName>
                                        </p:attrNameLst>
                                      </p:cBhvr>
                                      <p:tavLst>
                                        <p:tav tm="0">
                                          <p:val>
                                            <p:strVal val="0-#ppt_w/2"/>
                                          </p:val>
                                        </p:tav>
                                        <p:tav tm="100000">
                                          <p:val>
                                            <p:strVal val="#ppt_x"/>
                                          </p:val>
                                        </p:tav>
                                      </p:tavLst>
                                    </p:anim>
                                    <p:anim calcmode="lin" valueType="num">
                                      <p:cBhvr additive="base">
                                        <p:cTn id="29" dur="1000" fill="hold"/>
                                        <p:tgtEl>
                                          <p:spTgt spid="6249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4" grpId="0" animBg="1"/>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80" name="Oval 7"/>
          <p:cNvSpPr>
            <a:spLocks noChangeArrowheads="1"/>
          </p:cNvSpPr>
          <p:nvPr/>
        </p:nvSpPr>
        <p:spPr bwMode="auto">
          <a:xfrm>
            <a:off x="1562100" y="2324100"/>
            <a:ext cx="1562100" cy="914400"/>
          </a:xfrm>
          <a:prstGeom prst="ellipse">
            <a:avLst/>
          </a:prstGeom>
          <a:solidFill>
            <a:schemeClr val="bg1"/>
          </a:solidFill>
          <a:ln w="9525" algn="ctr">
            <a:solidFill>
              <a:schemeClr val="tx1"/>
            </a:solidFill>
            <a:round/>
            <a:headEnd/>
            <a:tailEnd/>
          </a:ln>
        </p:spPr>
        <p:txBody>
          <a:bodyPr wrap="none" anchor="ctr"/>
          <a:lstStyle/>
          <a:p>
            <a:pPr algn="ctr" eaLnBrk="0" hangingPunct="0"/>
            <a:endParaRPr lang="en-US">
              <a:cs typeface="ＭＳ Ｐゴシック"/>
            </a:endParaRPr>
          </a:p>
        </p:txBody>
      </p:sp>
      <p:sp>
        <p:nvSpPr>
          <p:cNvPr id="10" name="Oval 9"/>
          <p:cNvSpPr>
            <a:spLocks noChangeArrowheads="1"/>
          </p:cNvSpPr>
          <p:nvPr/>
        </p:nvSpPr>
        <p:spPr bwMode="auto">
          <a:xfrm>
            <a:off x="2266950" y="2698750"/>
            <a:ext cx="442913" cy="349250"/>
          </a:xfrm>
          <a:prstGeom prst="ellipse">
            <a:avLst/>
          </a:prstGeom>
          <a:solidFill>
            <a:schemeClr val="accent3"/>
          </a:solidFill>
          <a:ln w="9525" algn="ctr">
            <a:solidFill>
              <a:schemeClr val="tx1"/>
            </a:solidFill>
            <a:round/>
            <a:headEnd/>
            <a:tailEnd/>
          </a:ln>
        </p:spPr>
        <p:txBody>
          <a:bodyPr wrap="none" anchor="ctr"/>
          <a:lstStyle/>
          <a:p>
            <a:pPr algn="ctr" eaLnBrk="0" hangingPunct="0">
              <a:defRPr/>
            </a:pPr>
            <a:endParaRPr lang="en-US">
              <a:ea typeface="ＭＳ Ｐゴシック" pitchFamily="-106" charset="-128"/>
              <a:cs typeface="+mn-cs"/>
            </a:endParaRPr>
          </a:p>
        </p:txBody>
      </p:sp>
      <p:sp>
        <p:nvSpPr>
          <p:cNvPr id="497668" name="Rectangle 4"/>
          <p:cNvSpPr>
            <a:spLocks noGrp="1" noChangeArrowheads="1"/>
          </p:cNvSpPr>
          <p:nvPr>
            <p:ph type="title"/>
          </p:nvPr>
        </p:nvSpPr>
        <p:spPr>
          <a:xfrm>
            <a:off x="193675" y="0"/>
            <a:ext cx="8642350" cy="882650"/>
          </a:xfrm>
        </p:spPr>
        <p:txBody>
          <a:bodyPr/>
          <a:lstStyle/>
          <a:p>
            <a:pPr>
              <a:defRPr/>
            </a:pPr>
            <a:r>
              <a:rPr lang="en-US" sz="2400" smtClean="0">
                <a:ea typeface="ＭＳ Ｐゴシック"/>
              </a:rPr>
              <a:t>Resolution Correction methods:</a:t>
            </a:r>
            <a:br>
              <a:rPr lang="en-US" sz="2400" smtClean="0">
                <a:ea typeface="ＭＳ Ｐゴシック"/>
              </a:rPr>
            </a:br>
            <a:r>
              <a:rPr lang="en-US" sz="2400" smtClean="0">
                <a:ea typeface="ＭＳ Ｐゴシック"/>
              </a:rPr>
              <a:t>Classification of Soret </a:t>
            </a:r>
            <a:r>
              <a:rPr lang="en-US" sz="2400" i="1" smtClean="0">
                <a:ea typeface="ＭＳ Ｐゴシック"/>
              </a:rPr>
              <a:t>et al. JNM, 48, 2007</a:t>
            </a:r>
          </a:p>
        </p:txBody>
      </p:sp>
      <p:sp>
        <p:nvSpPr>
          <p:cNvPr id="497669" name="Rectangle 5"/>
          <p:cNvSpPr>
            <a:spLocks noGrp="1" noChangeArrowheads="1"/>
          </p:cNvSpPr>
          <p:nvPr>
            <p:ph type="body" sz="half" idx="1"/>
          </p:nvPr>
        </p:nvSpPr>
        <p:spPr>
          <a:xfrm>
            <a:off x="0" y="1085850"/>
            <a:ext cx="5032375" cy="5453063"/>
          </a:xfrm>
        </p:spPr>
        <p:txBody>
          <a:bodyPr/>
          <a:lstStyle/>
          <a:p>
            <a:pPr marL="533400" indent="-533400">
              <a:buFont typeface="Wingdings" pitchFamily="2" charset="2"/>
              <a:buNone/>
              <a:defRPr/>
            </a:pPr>
            <a:r>
              <a:rPr lang="bg-BG" u="sng" dirty="0" smtClean="0">
                <a:ea typeface="ＭＳ Ｐゴシック"/>
              </a:rPr>
              <a:t>А. </a:t>
            </a:r>
            <a:r>
              <a:rPr lang="en-US" u="sng" dirty="0" smtClean="0">
                <a:ea typeface="ＭＳ Ｐゴシック"/>
              </a:rPr>
              <a:t>At a Regional level</a:t>
            </a:r>
            <a:endParaRPr lang="bg-BG" u="sng" dirty="0" smtClean="0">
              <a:ea typeface="ＭＳ Ｐゴシック"/>
            </a:endParaRPr>
          </a:p>
          <a:p>
            <a:pPr marL="533400" indent="-533400">
              <a:buFont typeface="Wingdings" pitchFamily="2" charset="2"/>
              <a:buNone/>
              <a:defRPr/>
            </a:pPr>
            <a:r>
              <a:rPr lang="en-US" sz="1600" dirty="0" smtClean="0">
                <a:ea typeface="ＭＳ Ｐゴシック"/>
              </a:rPr>
              <a:t>1.	Recovery coefficients </a:t>
            </a:r>
            <a:r>
              <a:rPr lang="en-US" sz="1600" dirty="0" smtClean="0">
                <a:solidFill>
                  <a:srgbClr val="99FF66"/>
                </a:solidFill>
                <a:effectLst>
                  <a:outerShdw blurRad="38100" dist="38100" dir="2700000" algn="tl">
                    <a:srgbClr val="FFFFFF"/>
                  </a:outerShdw>
                </a:effectLst>
                <a:ea typeface="ＭＳ Ｐゴシック"/>
              </a:rPr>
              <a:t>(Piper </a:t>
            </a:r>
            <a:r>
              <a:rPr lang="en-US" sz="1600" i="1" dirty="0" smtClean="0">
                <a:solidFill>
                  <a:srgbClr val="99FF66"/>
                </a:solidFill>
                <a:effectLst>
                  <a:outerShdw blurRad="38100" dist="38100" dir="2700000" algn="tl">
                    <a:srgbClr val="FFFFFF"/>
                  </a:outerShdw>
                </a:effectLst>
                <a:ea typeface="ＭＳ Ｐゴシック"/>
              </a:rPr>
              <a:t>et al</a:t>
            </a:r>
            <a:r>
              <a:rPr lang="en-US" sz="1600" dirty="0" smtClean="0">
                <a:solidFill>
                  <a:srgbClr val="99FF66"/>
                </a:solidFill>
                <a:effectLst>
                  <a:outerShdw blurRad="38100" dist="38100" dir="2700000" algn="tl">
                    <a:srgbClr val="FFFFFF"/>
                  </a:outerShdw>
                </a:effectLst>
                <a:ea typeface="ＭＳ Ｐゴシック"/>
              </a:rPr>
              <a:t>, SU-FF-I-92)</a:t>
            </a:r>
          </a:p>
          <a:p>
            <a:pPr marL="533400" indent="-533400">
              <a:buFont typeface="Wingdings" pitchFamily="2" charset="2"/>
              <a:buNone/>
              <a:defRPr/>
            </a:pPr>
            <a:r>
              <a:rPr lang="en-US" sz="1600" dirty="0" smtClean="0">
                <a:ea typeface="ＭＳ Ｐゴシック"/>
              </a:rPr>
              <a:t>2.	Geometric transfer matrix </a:t>
            </a:r>
            <a:r>
              <a:rPr lang="en-US" sz="1600" dirty="0" smtClean="0">
                <a:solidFill>
                  <a:srgbClr val="99FF66"/>
                </a:solidFill>
                <a:effectLst>
                  <a:outerShdw blurRad="38100" dist="38100" dir="2700000" algn="tl">
                    <a:srgbClr val="FFFFFF"/>
                  </a:outerShdw>
                </a:effectLst>
                <a:ea typeface="ＭＳ Ｐゴシック"/>
              </a:rPr>
              <a:t>(</a:t>
            </a:r>
            <a:r>
              <a:rPr lang="en-US" sz="1600" dirty="0" err="1" smtClean="0">
                <a:solidFill>
                  <a:srgbClr val="99FF66"/>
                </a:solidFill>
                <a:effectLst>
                  <a:outerShdw blurRad="38100" dist="38100" dir="2700000" algn="tl">
                    <a:srgbClr val="FFFFFF"/>
                  </a:outerShdw>
                </a:effectLst>
                <a:ea typeface="ＭＳ Ｐゴシック"/>
              </a:rPr>
              <a:t>Rousset</a:t>
            </a:r>
            <a:r>
              <a:rPr lang="en-US" sz="1600" dirty="0" smtClean="0">
                <a:solidFill>
                  <a:srgbClr val="99FF66"/>
                </a:solidFill>
                <a:effectLst>
                  <a:outerShdw blurRad="38100" dist="38100" dir="2700000" algn="tl">
                    <a:srgbClr val="FFFFFF"/>
                  </a:outerShdw>
                </a:effectLst>
                <a:ea typeface="ＭＳ Ｐゴシック"/>
              </a:rPr>
              <a:t> </a:t>
            </a:r>
            <a:r>
              <a:rPr lang="en-US" sz="1600" i="1" dirty="0" smtClean="0">
                <a:solidFill>
                  <a:srgbClr val="99FF66"/>
                </a:solidFill>
                <a:effectLst>
                  <a:outerShdw blurRad="38100" dist="38100" dir="2700000" algn="tl">
                    <a:srgbClr val="FFFFFF"/>
                  </a:outerShdw>
                </a:effectLst>
                <a:ea typeface="ＭＳ Ｐゴシック"/>
              </a:rPr>
              <a:t>et al,</a:t>
            </a:r>
            <a:r>
              <a:rPr lang="en-US" sz="1600" dirty="0" smtClean="0">
                <a:solidFill>
                  <a:srgbClr val="99FF66"/>
                </a:solidFill>
                <a:effectLst>
                  <a:outerShdw blurRad="38100" dist="38100" dir="2700000" algn="tl">
                    <a:srgbClr val="FFFFFF"/>
                  </a:outerShdw>
                </a:effectLst>
                <a:ea typeface="ＭＳ Ｐゴシック"/>
              </a:rPr>
              <a:t> 1998)</a:t>
            </a:r>
            <a:endParaRPr lang="bg-BG" sz="1600" dirty="0" smtClean="0">
              <a:ea typeface="ＭＳ Ｐゴシック"/>
            </a:endParaRPr>
          </a:p>
          <a:p>
            <a:pPr marL="533400" indent="-533400">
              <a:buFont typeface="Wingdings" pitchFamily="2" charset="2"/>
              <a:buNone/>
              <a:defRPr/>
            </a:pPr>
            <a:endParaRPr lang="bg-BG" dirty="0" smtClean="0">
              <a:ea typeface="ＭＳ Ｐゴシック"/>
            </a:endParaRPr>
          </a:p>
          <a:p>
            <a:pPr marL="533400" indent="-533400">
              <a:buFont typeface="Wingdings" pitchFamily="2" charset="2"/>
              <a:buNone/>
              <a:defRPr/>
            </a:pPr>
            <a:endParaRPr lang="en-US" u="sng" dirty="0" smtClean="0">
              <a:ea typeface="ＭＳ Ｐゴシック"/>
            </a:endParaRPr>
          </a:p>
        </p:txBody>
      </p:sp>
      <p:graphicFrame>
        <p:nvGraphicFramePr>
          <p:cNvPr id="178178" name="Object 2"/>
          <p:cNvGraphicFramePr>
            <a:graphicFrameLocks noChangeAspect="1"/>
          </p:cNvGraphicFramePr>
          <p:nvPr/>
        </p:nvGraphicFramePr>
        <p:xfrm>
          <a:off x="5105400" y="1290638"/>
          <a:ext cx="3998913" cy="2633662"/>
        </p:xfrm>
        <a:graphic>
          <a:graphicData uri="http://schemas.openxmlformats.org/presentationml/2006/ole">
            <p:oleObj spid="_x0000_s178178" name="Chart" r:id="rId4" imgW="7534331" imgH="4962632" progId="Excel.Sheet.8">
              <p:embed/>
            </p:oleObj>
          </a:graphicData>
        </a:graphic>
      </p:graphicFrame>
      <p:sp>
        <p:nvSpPr>
          <p:cNvPr id="178184" name="Rectangle 5"/>
          <p:cNvSpPr>
            <a:spLocks noChangeArrowheads="1"/>
          </p:cNvSpPr>
          <p:nvPr/>
        </p:nvSpPr>
        <p:spPr bwMode="auto">
          <a:xfrm>
            <a:off x="152400" y="3886200"/>
            <a:ext cx="3059113" cy="450850"/>
          </a:xfrm>
          <a:prstGeom prst="rect">
            <a:avLst/>
          </a:prstGeom>
          <a:noFill/>
          <a:ln w="9525">
            <a:noFill/>
            <a:miter lim="800000"/>
            <a:headEnd/>
            <a:tailEnd/>
          </a:ln>
        </p:spPr>
        <p:txBody>
          <a:bodyPr wrap="none">
            <a:spAutoFit/>
          </a:bodyPr>
          <a:lstStyle/>
          <a:p>
            <a:pPr marL="533400" indent="-533400">
              <a:lnSpc>
                <a:spcPct val="80000"/>
              </a:lnSpc>
              <a:buFont typeface="Wingdings" pitchFamily="2" charset="2"/>
              <a:buNone/>
            </a:pPr>
            <a:r>
              <a:rPr lang="en-US" u="sng">
                <a:cs typeface="ＭＳ Ｐゴシック"/>
              </a:rPr>
              <a:t>B. At a Voxel level</a:t>
            </a:r>
          </a:p>
        </p:txBody>
      </p:sp>
      <p:sp>
        <p:nvSpPr>
          <p:cNvPr id="7" name="Rectangle 6"/>
          <p:cNvSpPr/>
          <p:nvPr/>
        </p:nvSpPr>
        <p:spPr>
          <a:xfrm>
            <a:off x="982662" y="4418013"/>
            <a:ext cx="6858000" cy="2259080"/>
          </a:xfrm>
          <a:prstGeom prst="rect">
            <a:avLst/>
          </a:prstGeom>
        </p:spPr>
        <p:txBody>
          <a:bodyPr>
            <a:spAutoFit/>
          </a:bodyPr>
          <a:lstStyle/>
          <a:p>
            <a:pPr marL="533400" indent="-533400">
              <a:lnSpc>
                <a:spcPct val="80000"/>
              </a:lnSpc>
              <a:buFont typeface="Wingdings" pitchFamily="2" charset="2"/>
              <a:buAutoNum type="arabicPeriod"/>
              <a:defRPr/>
            </a:pPr>
            <a:r>
              <a:rPr lang="en-US" sz="1600" dirty="0">
                <a:latin typeface="Arial" pitchFamily="34" charset="0"/>
                <a:ea typeface="ＭＳ Ｐゴシック" pitchFamily="-106" charset="-128"/>
                <a:cs typeface="+mn-cs"/>
              </a:rPr>
              <a:t>Partition based:Convolution of every sub-structure with the PSF and then using the difference for correction </a:t>
            </a:r>
            <a:r>
              <a:rPr lang="en-US" sz="1600" dirty="0">
                <a:solidFill>
                  <a:srgbClr val="99FF66"/>
                </a:solidFill>
                <a:effectLst>
                  <a:outerShdw blurRad="38100" dist="38100" dir="2700000" algn="tl">
                    <a:srgbClr val="FFFFFF"/>
                  </a:outerShdw>
                </a:effectLst>
                <a:latin typeface="Arial" pitchFamily="34" charset="0"/>
                <a:ea typeface="ＭＳ Ｐゴシック" pitchFamily="-106" charset="-128"/>
                <a:cs typeface="+mn-cs"/>
              </a:rPr>
              <a:t>(Meltzer </a:t>
            </a:r>
            <a:r>
              <a:rPr lang="en-US" sz="1600" i="1" dirty="0">
                <a:solidFill>
                  <a:srgbClr val="99FF66"/>
                </a:solidFill>
                <a:effectLst>
                  <a:outerShdw blurRad="38100" dist="38100" dir="2700000" algn="tl">
                    <a:srgbClr val="FFFFFF"/>
                  </a:outerShdw>
                </a:effectLst>
                <a:latin typeface="Arial" pitchFamily="34" charset="0"/>
                <a:ea typeface="ＭＳ Ｐゴシック" pitchFamily="-106" charset="-128"/>
                <a:cs typeface="+mn-cs"/>
              </a:rPr>
              <a:t>et al.</a:t>
            </a:r>
            <a:r>
              <a:rPr lang="en-US" sz="1600" dirty="0">
                <a:solidFill>
                  <a:srgbClr val="99FF66"/>
                </a:solidFill>
                <a:effectLst>
                  <a:outerShdw blurRad="38100" dist="38100" dir="2700000" algn="tl">
                    <a:srgbClr val="FFFFFF"/>
                  </a:outerShdw>
                </a:effectLst>
                <a:latin typeface="Arial" pitchFamily="34" charset="0"/>
                <a:ea typeface="ＭＳ Ｐゴシック" pitchFamily="-106" charset="-128"/>
                <a:cs typeface="+mn-cs"/>
              </a:rPr>
              <a:t> 1996, </a:t>
            </a:r>
            <a:r>
              <a:rPr lang="en-US" sz="1600" dirty="0" err="1" smtClean="0">
                <a:solidFill>
                  <a:srgbClr val="99FF66"/>
                </a:solidFill>
                <a:effectLst>
                  <a:outerShdw blurRad="38100" dist="38100" dir="2700000" algn="tl">
                    <a:srgbClr val="FFFFFF"/>
                  </a:outerShdw>
                </a:effectLst>
                <a:latin typeface="Arial" pitchFamily="34" charset="0"/>
                <a:ea typeface="ＭＳ Ｐゴシック" pitchFamily="-106" charset="-128"/>
                <a:cs typeface="+mn-cs"/>
              </a:rPr>
              <a:t>Teo</a:t>
            </a:r>
            <a:r>
              <a:rPr lang="en-US" sz="1600" dirty="0" smtClean="0">
                <a:solidFill>
                  <a:srgbClr val="99FF66"/>
                </a:solidFill>
                <a:effectLst>
                  <a:outerShdw blurRad="38100" dist="38100" dir="2700000" algn="tl">
                    <a:srgbClr val="FFFFFF"/>
                  </a:outerShdw>
                </a:effectLst>
                <a:latin typeface="Arial" pitchFamily="34" charset="0"/>
                <a:ea typeface="ＭＳ Ｐゴシック" pitchFamily="-106" charset="-128"/>
                <a:cs typeface="+mn-cs"/>
              </a:rPr>
              <a:t> </a:t>
            </a:r>
            <a:r>
              <a:rPr lang="en-US" sz="1600" i="1" dirty="0" smtClean="0">
                <a:solidFill>
                  <a:srgbClr val="99FF66"/>
                </a:solidFill>
                <a:effectLst>
                  <a:outerShdw blurRad="38100" dist="38100" dir="2700000" algn="tl">
                    <a:srgbClr val="FFFFFF"/>
                  </a:outerShdw>
                </a:effectLst>
                <a:latin typeface="Arial" pitchFamily="34" charset="0"/>
                <a:ea typeface="ＭＳ Ｐゴシック" pitchFamily="-106" charset="-128"/>
                <a:cs typeface="+mn-cs"/>
              </a:rPr>
              <a:t>et </a:t>
            </a:r>
            <a:r>
              <a:rPr lang="en-US" sz="1600" i="1" dirty="0">
                <a:solidFill>
                  <a:srgbClr val="99FF66"/>
                </a:solidFill>
                <a:effectLst>
                  <a:outerShdw blurRad="38100" dist="38100" dir="2700000" algn="tl">
                    <a:srgbClr val="FFFFFF"/>
                  </a:outerShdw>
                </a:effectLst>
                <a:latin typeface="Arial" pitchFamily="34" charset="0"/>
                <a:ea typeface="ＭＳ Ｐゴシック" pitchFamily="-106" charset="-128"/>
                <a:cs typeface="+mn-cs"/>
              </a:rPr>
              <a:t>al, </a:t>
            </a:r>
            <a:r>
              <a:rPr lang="en-US" sz="1600" dirty="0">
                <a:solidFill>
                  <a:srgbClr val="99FF66"/>
                </a:solidFill>
                <a:effectLst>
                  <a:outerShdw blurRad="38100" dist="38100" dir="2700000" algn="tl">
                    <a:srgbClr val="FFFFFF"/>
                  </a:outerShdw>
                </a:effectLst>
                <a:latin typeface="Arial" pitchFamily="34" charset="0"/>
                <a:ea typeface="ＭＳ Ｐゴシック" pitchFamily="-106" charset="-128"/>
                <a:cs typeface="+mn-cs"/>
              </a:rPr>
              <a:t>2007)</a:t>
            </a:r>
            <a:endParaRPr lang="bg-BG" sz="1600" dirty="0">
              <a:solidFill>
                <a:srgbClr val="99FF66"/>
              </a:solidFill>
              <a:effectLst>
                <a:outerShdw blurRad="38100" dist="38100" dir="2700000" algn="tl">
                  <a:srgbClr val="FFFFFF"/>
                </a:outerShdw>
              </a:effectLst>
              <a:latin typeface="Arial" pitchFamily="34" charset="0"/>
              <a:ea typeface="ＭＳ Ｐゴシック" pitchFamily="-106" charset="-128"/>
              <a:cs typeface="+mn-cs"/>
            </a:endParaRPr>
          </a:p>
          <a:p>
            <a:pPr marL="533400" indent="-533400">
              <a:lnSpc>
                <a:spcPct val="80000"/>
              </a:lnSpc>
              <a:buFont typeface="Wingdings" pitchFamily="2" charset="2"/>
              <a:buAutoNum type="arabicPeriod"/>
              <a:defRPr/>
            </a:pPr>
            <a:endParaRPr lang="bg-BG" sz="1600" dirty="0">
              <a:latin typeface="Arial" pitchFamily="34" charset="0"/>
              <a:ea typeface="ＭＳ Ｐゴシック" pitchFamily="-106" charset="-128"/>
              <a:cs typeface="+mn-cs"/>
            </a:endParaRPr>
          </a:p>
          <a:p>
            <a:pPr marL="533400" indent="-533400">
              <a:lnSpc>
                <a:spcPct val="80000"/>
              </a:lnSpc>
              <a:buFont typeface="Wingdings" pitchFamily="2" charset="2"/>
              <a:buAutoNum type="arabicPeriod"/>
              <a:defRPr/>
            </a:pPr>
            <a:r>
              <a:rPr lang="en-US" sz="1600" dirty="0">
                <a:latin typeface="Arial" pitchFamily="34" charset="0"/>
                <a:ea typeface="ＭＳ Ｐゴシック" pitchFamily="-106" charset="-128"/>
                <a:cs typeface="+mn-cs"/>
              </a:rPr>
              <a:t>Multi-resolution approach: Merge Wavelet Transformations of PET and MR images </a:t>
            </a:r>
            <a:r>
              <a:rPr lang="en-US" sz="1600" dirty="0">
                <a:solidFill>
                  <a:srgbClr val="99FF66"/>
                </a:solidFill>
                <a:effectLst>
                  <a:outerShdw blurRad="38100" dist="38100" dir="2700000" algn="tl">
                    <a:srgbClr val="FFFFFF"/>
                  </a:outerShdw>
                </a:effectLst>
                <a:latin typeface="Arial" pitchFamily="34" charset="0"/>
                <a:ea typeface="ＭＳ Ｐゴシック" pitchFamily="-106" charset="-128"/>
                <a:cs typeface="+mn-cs"/>
              </a:rPr>
              <a:t>(</a:t>
            </a:r>
            <a:r>
              <a:rPr lang="en-US" sz="1600" dirty="0" err="1" smtClean="0">
                <a:solidFill>
                  <a:srgbClr val="99FF66"/>
                </a:solidFill>
                <a:effectLst>
                  <a:outerShdw blurRad="38100" dist="38100" dir="2700000" algn="tl">
                    <a:srgbClr val="FFFFFF"/>
                  </a:outerShdw>
                </a:effectLst>
                <a:latin typeface="Arial" pitchFamily="34" charset="0"/>
                <a:ea typeface="ＭＳ Ｐゴシック" pitchFamily="-106" charset="-128"/>
                <a:cs typeface="+mn-cs"/>
              </a:rPr>
              <a:t>Boussion</a:t>
            </a:r>
            <a:r>
              <a:rPr lang="en-US" sz="1600" dirty="0" smtClean="0">
                <a:solidFill>
                  <a:srgbClr val="99FF66"/>
                </a:solidFill>
                <a:effectLst>
                  <a:outerShdw blurRad="38100" dist="38100" dir="2700000" algn="tl">
                    <a:srgbClr val="FFFFFF"/>
                  </a:outerShdw>
                </a:effectLst>
                <a:latin typeface="Arial" pitchFamily="34" charset="0"/>
                <a:ea typeface="ＭＳ Ｐゴシック" pitchFamily="-106" charset="-128"/>
                <a:cs typeface="+mn-cs"/>
              </a:rPr>
              <a:t> </a:t>
            </a:r>
            <a:r>
              <a:rPr lang="en-US" sz="1600" i="1" dirty="0" smtClean="0">
                <a:solidFill>
                  <a:srgbClr val="99FF66"/>
                </a:solidFill>
                <a:effectLst>
                  <a:outerShdw blurRad="38100" dist="38100" dir="2700000" algn="tl">
                    <a:srgbClr val="FFFFFF"/>
                  </a:outerShdw>
                </a:effectLst>
                <a:latin typeface="Arial" pitchFamily="34" charset="0"/>
                <a:ea typeface="ＭＳ Ｐゴシック" pitchFamily="-106" charset="-128"/>
                <a:cs typeface="+mn-cs"/>
              </a:rPr>
              <a:t>et </a:t>
            </a:r>
            <a:r>
              <a:rPr lang="en-US" sz="1600" i="1" dirty="0">
                <a:solidFill>
                  <a:srgbClr val="99FF66"/>
                </a:solidFill>
                <a:effectLst>
                  <a:outerShdw blurRad="38100" dist="38100" dir="2700000" algn="tl">
                    <a:srgbClr val="FFFFFF"/>
                  </a:outerShdw>
                </a:effectLst>
                <a:latin typeface="Arial" pitchFamily="34" charset="0"/>
                <a:ea typeface="ＭＳ Ｐゴシック" pitchFamily="-106" charset="-128"/>
                <a:cs typeface="+mn-cs"/>
              </a:rPr>
              <a:t>al.</a:t>
            </a:r>
            <a:r>
              <a:rPr lang="en-US" sz="1600" dirty="0">
                <a:solidFill>
                  <a:srgbClr val="99FF66"/>
                </a:solidFill>
                <a:effectLst>
                  <a:outerShdw blurRad="38100" dist="38100" dir="2700000" algn="tl">
                    <a:srgbClr val="FFFFFF"/>
                  </a:outerShdw>
                </a:effectLst>
                <a:latin typeface="Arial" pitchFamily="34" charset="0"/>
                <a:ea typeface="ＭＳ Ｐゴシック" pitchFamily="-106" charset="-128"/>
                <a:cs typeface="+mn-cs"/>
              </a:rPr>
              <a:t> 2006)</a:t>
            </a:r>
          </a:p>
          <a:p>
            <a:pPr marL="533400" indent="-533400">
              <a:lnSpc>
                <a:spcPct val="80000"/>
              </a:lnSpc>
              <a:buFont typeface="Wingdings" pitchFamily="2" charset="2"/>
              <a:buAutoNum type="arabicPeriod"/>
              <a:defRPr/>
            </a:pPr>
            <a:endParaRPr lang="en-US" sz="1600" dirty="0">
              <a:latin typeface="Arial" pitchFamily="34" charset="0"/>
              <a:ea typeface="ＭＳ Ｐゴシック" pitchFamily="-106" charset="-128"/>
              <a:cs typeface="+mn-cs"/>
            </a:endParaRPr>
          </a:p>
          <a:p>
            <a:pPr marL="533400" indent="-533400">
              <a:lnSpc>
                <a:spcPct val="80000"/>
              </a:lnSpc>
              <a:buFont typeface="Wingdings" pitchFamily="2" charset="2"/>
              <a:buAutoNum type="arabicPeriod"/>
              <a:defRPr/>
            </a:pPr>
            <a:r>
              <a:rPr lang="en-US" sz="1600" dirty="0">
                <a:latin typeface="Arial" pitchFamily="34" charset="0"/>
                <a:ea typeface="ＭＳ Ｐゴシック" pitchFamily="-106" charset="-128"/>
                <a:cs typeface="+mn-cs"/>
              </a:rPr>
              <a:t>The PSF is incorporated in the reconstruction  process </a:t>
            </a:r>
            <a:r>
              <a:rPr lang="bg-BG" sz="1600" dirty="0" smtClean="0">
                <a:solidFill>
                  <a:srgbClr val="99FF66"/>
                </a:solidFill>
                <a:effectLst>
                  <a:outerShdw blurRad="38100" dist="38100" dir="2700000" algn="tl">
                    <a:srgbClr val="FFFFFF"/>
                  </a:outerShdw>
                </a:effectLst>
                <a:latin typeface="Arial" pitchFamily="34" charset="0"/>
                <a:ea typeface="ＭＳ Ｐゴシック" pitchFamily="-106" charset="-128"/>
                <a:cs typeface="+mn-cs"/>
              </a:rPr>
              <a:t>(</a:t>
            </a:r>
            <a:r>
              <a:rPr lang="en-US" sz="1600" dirty="0" err="1" smtClean="0">
                <a:solidFill>
                  <a:srgbClr val="99FF66"/>
                </a:solidFill>
                <a:effectLst>
                  <a:outerShdw blurRad="38100" dist="38100" dir="2700000" algn="tl">
                    <a:srgbClr val="FFFFFF"/>
                  </a:outerShdw>
                </a:effectLst>
                <a:latin typeface="Arial" pitchFamily="34" charset="0"/>
                <a:ea typeface="ＭＳ Ｐゴシック" pitchFamily="-106" charset="-128"/>
                <a:cs typeface="+mn-cs"/>
              </a:rPr>
              <a:t>Alleviat</a:t>
            </a:r>
            <a:r>
              <a:rPr lang="en-US" sz="1600" dirty="0" smtClean="0">
                <a:solidFill>
                  <a:srgbClr val="99FF66"/>
                </a:solidFill>
                <a:effectLst>
                  <a:outerShdw blurRad="38100" dist="38100" dir="2700000" algn="tl">
                    <a:srgbClr val="FFFFFF"/>
                  </a:outerShdw>
                </a:effectLst>
                <a:latin typeface="Arial" pitchFamily="34" charset="0"/>
                <a:ea typeface="ＭＳ Ｐゴシック" pitchFamily="-106" charset="-128"/>
                <a:cs typeface="+mn-cs"/>
              </a:rPr>
              <a:t> </a:t>
            </a:r>
            <a:r>
              <a:rPr lang="en-US" sz="1600" i="1" dirty="0" smtClean="0">
                <a:solidFill>
                  <a:srgbClr val="99FF66"/>
                </a:solidFill>
                <a:effectLst>
                  <a:outerShdw blurRad="38100" dist="38100" dir="2700000" algn="tl">
                    <a:srgbClr val="FFFFFF"/>
                  </a:outerShdw>
                </a:effectLst>
                <a:latin typeface="Arial" pitchFamily="34" charset="0"/>
                <a:ea typeface="ＭＳ Ｐゴシック" pitchFamily="-106" charset="-128"/>
                <a:cs typeface="+mn-cs"/>
              </a:rPr>
              <a:t>et </a:t>
            </a:r>
            <a:r>
              <a:rPr lang="en-US" sz="1600" i="1" dirty="0">
                <a:solidFill>
                  <a:srgbClr val="99FF66"/>
                </a:solidFill>
                <a:effectLst>
                  <a:outerShdw blurRad="38100" dist="38100" dir="2700000" algn="tl">
                    <a:srgbClr val="FFFFFF"/>
                  </a:outerShdw>
                </a:effectLst>
                <a:latin typeface="Arial" pitchFamily="34" charset="0"/>
                <a:ea typeface="ＭＳ Ｐゴシック" pitchFamily="-106" charset="-128"/>
                <a:cs typeface="+mn-cs"/>
              </a:rPr>
              <a:t>al.</a:t>
            </a:r>
            <a:r>
              <a:rPr lang="en-US" sz="1600" dirty="0">
                <a:solidFill>
                  <a:srgbClr val="99FF66"/>
                </a:solidFill>
                <a:effectLst>
                  <a:outerShdw blurRad="38100" dist="38100" dir="2700000" algn="tl">
                    <a:srgbClr val="FFFFFF"/>
                  </a:outerShdw>
                </a:effectLst>
                <a:latin typeface="Arial" pitchFamily="34" charset="0"/>
                <a:ea typeface="ＭＳ Ｐゴシック" pitchFamily="-106" charset="-128"/>
                <a:cs typeface="+mn-cs"/>
              </a:rPr>
              <a:t> 2006, Rizzo </a:t>
            </a:r>
            <a:r>
              <a:rPr lang="en-US" sz="1600" i="1" dirty="0">
                <a:solidFill>
                  <a:srgbClr val="99FF66"/>
                </a:solidFill>
                <a:effectLst>
                  <a:outerShdw blurRad="38100" dist="38100" dir="2700000" algn="tl">
                    <a:srgbClr val="FFFFFF"/>
                  </a:outerShdw>
                </a:effectLst>
                <a:latin typeface="Arial" pitchFamily="34" charset="0"/>
                <a:ea typeface="ＭＳ Ｐゴシック" pitchFamily="-106" charset="-128"/>
                <a:cs typeface="+mn-cs"/>
              </a:rPr>
              <a:t>et al, 2007,…) </a:t>
            </a:r>
          </a:p>
          <a:p>
            <a:pPr marL="533400" indent="-533400">
              <a:lnSpc>
                <a:spcPct val="80000"/>
              </a:lnSpc>
              <a:buFont typeface="+mj-lt"/>
              <a:buAutoNum type="arabicPeriod"/>
              <a:defRPr/>
            </a:pPr>
            <a:endParaRPr lang="en-US" sz="1600" dirty="0">
              <a:latin typeface="Arial" pitchFamily="34" charset="0"/>
              <a:ea typeface="ＭＳ Ｐゴシック" pitchFamily="-106" charset="-128"/>
              <a:cs typeface="+mn-cs"/>
            </a:endParaRPr>
          </a:p>
          <a:p>
            <a:pPr marL="533400" indent="-533400">
              <a:lnSpc>
                <a:spcPct val="80000"/>
              </a:lnSpc>
              <a:buFont typeface="+mj-lt"/>
              <a:buAutoNum type="arabicPeriod"/>
              <a:defRPr/>
            </a:pPr>
            <a:r>
              <a:rPr lang="en-US" sz="1600" dirty="0">
                <a:latin typeface="Arial" pitchFamily="34" charset="0"/>
                <a:ea typeface="ＭＳ Ｐゴシック" pitchFamily="-106" charset="-128"/>
                <a:cs typeface="+mn-cs"/>
              </a:rPr>
              <a:t>Iterative deconvolution (</a:t>
            </a:r>
            <a:r>
              <a:rPr lang="en-US" sz="1600" dirty="0">
                <a:ln>
                  <a:solidFill>
                    <a:srgbClr val="99FF66"/>
                  </a:solidFill>
                </a:ln>
                <a:latin typeface="Arial" pitchFamily="34" charset="0"/>
                <a:ea typeface="ＭＳ Ｐゴシック" pitchFamily="-106" charset="-128"/>
                <a:cs typeface="+mn-cs"/>
              </a:rPr>
              <a:t>Boussion </a:t>
            </a:r>
            <a:r>
              <a:rPr lang="en-US" sz="1600" i="1" dirty="0">
                <a:ln>
                  <a:solidFill>
                    <a:srgbClr val="99FF66"/>
                  </a:solidFill>
                </a:ln>
                <a:latin typeface="Arial" pitchFamily="34" charset="0"/>
                <a:ea typeface="ＭＳ Ｐゴシック" pitchFamily="-106" charset="-128"/>
                <a:cs typeface="+mn-cs"/>
              </a:rPr>
              <a:t>et al</a:t>
            </a:r>
            <a:r>
              <a:rPr lang="en-US" sz="1600" dirty="0">
                <a:ln>
                  <a:solidFill>
                    <a:srgbClr val="99FF66"/>
                  </a:solidFill>
                </a:ln>
                <a:latin typeface="Arial" pitchFamily="34" charset="0"/>
                <a:ea typeface="ＭＳ Ｐゴシック" pitchFamily="-106" charset="-128"/>
                <a:cs typeface="+mn-cs"/>
              </a:rPr>
              <a:t>, 2007, Kirov </a:t>
            </a:r>
            <a:r>
              <a:rPr lang="en-US" sz="1600" i="1" dirty="0">
                <a:ln>
                  <a:solidFill>
                    <a:srgbClr val="99FF66"/>
                  </a:solidFill>
                </a:ln>
                <a:latin typeface="Arial" pitchFamily="34" charset="0"/>
                <a:ea typeface="ＭＳ Ｐゴシック" pitchFamily="-106" charset="-128"/>
                <a:cs typeface="+mn-cs"/>
              </a:rPr>
              <a:t>et al</a:t>
            </a:r>
            <a:r>
              <a:rPr lang="en-US" sz="1600" dirty="0">
                <a:ln>
                  <a:solidFill>
                    <a:srgbClr val="99FF66"/>
                  </a:solidFill>
                </a:ln>
                <a:latin typeface="Arial" pitchFamily="34" charset="0"/>
                <a:ea typeface="ＭＳ Ｐゴシック" pitchFamily="-106" charset="-128"/>
                <a:cs typeface="+mn-cs"/>
              </a:rPr>
              <a:t> 2008 </a:t>
            </a:r>
            <a:r>
              <a:rPr lang="en-US" sz="1600" dirty="0">
                <a:latin typeface="Arial" pitchFamily="34" charset="0"/>
                <a:ea typeface="ＭＳ Ｐゴシック" pitchFamily="-106" charset="-128"/>
                <a:cs typeface="+mn-cs"/>
              </a:rPr>
              <a:t>) </a:t>
            </a:r>
            <a:endParaRPr lang="bg-BG" sz="1600" i="1" dirty="0">
              <a:solidFill>
                <a:srgbClr val="99FF66"/>
              </a:solidFill>
              <a:effectLst>
                <a:outerShdw blurRad="38100" dist="38100" dir="2700000" algn="tl">
                  <a:srgbClr val="FFFFFF"/>
                </a:outerShdw>
              </a:effectLst>
              <a:latin typeface="Arial" pitchFamily="34" charset="0"/>
              <a:ea typeface="ＭＳ Ｐゴシック" pitchFamily="-106" charset="-128"/>
              <a:cs typeface="+mn-cs"/>
            </a:endParaRPr>
          </a:p>
        </p:txBody>
      </p:sp>
      <p:sp>
        <p:nvSpPr>
          <p:cNvPr id="9" name="Oval 8"/>
          <p:cNvSpPr/>
          <p:nvPr/>
        </p:nvSpPr>
        <p:spPr bwMode="auto">
          <a:xfrm>
            <a:off x="2019300" y="2552700"/>
            <a:ext cx="266700" cy="419100"/>
          </a:xfrm>
          <a:prstGeom prst="ellipse">
            <a:avLst/>
          </a:prstGeom>
          <a:solidFill>
            <a:schemeClr val="tx1">
              <a:lumMod val="9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ea typeface="ＭＳ Ｐゴシック" pitchFamily="-106" charset="-128"/>
              <a:cs typeface="+mn-cs"/>
            </a:endParaRPr>
          </a:p>
        </p:txBody>
      </p:sp>
      <p:sp>
        <p:nvSpPr>
          <p:cNvPr id="2" name="Oval 9"/>
          <p:cNvSpPr/>
          <p:nvPr/>
        </p:nvSpPr>
        <p:spPr bwMode="auto">
          <a:xfrm>
            <a:off x="2324100" y="2743200"/>
            <a:ext cx="342900" cy="266700"/>
          </a:xfrm>
          <a:prstGeom prst="ellipse">
            <a:avLst/>
          </a:prstGeom>
          <a:solidFill>
            <a:schemeClr val="tx1"/>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ea typeface="ＭＳ Ｐゴシック" pitchFamily="-106" charset="-128"/>
              <a:cs typeface="+mn-cs"/>
            </a:endParaRPr>
          </a:p>
        </p:txBody>
      </p:sp>
      <p:sp>
        <p:nvSpPr>
          <p:cNvPr id="11" name="Oval 10"/>
          <p:cNvSpPr/>
          <p:nvPr/>
        </p:nvSpPr>
        <p:spPr bwMode="auto">
          <a:xfrm>
            <a:off x="1943100" y="2438400"/>
            <a:ext cx="419100" cy="647700"/>
          </a:xfrm>
          <a:prstGeom prst="ellipse">
            <a:avLst/>
          </a:prstGeom>
          <a:solidFill>
            <a:schemeClr val="tx1">
              <a:lumMod val="85000"/>
              <a:alpha val="55000"/>
            </a:schemeClr>
          </a:solidFill>
          <a:ln w="9525" cap="flat" cmpd="sng" algn="ctr">
            <a:solidFill>
              <a:schemeClr val="tx1"/>
            </a:solidFill>
            <a:prstDash val="solid"/>
            <a:round/>
            <a:headEnd type="none" w="med" len="med"/>
            <a:tailEnd type="none" w="med" len="med"/>
          </a:ln>
          <a:effectLst/>
        </p:spPr>
        <p:txBody>
          <a:bodyPr wrap="none" anchor="ctr"/>
          <a:lstStyle/>
          <a:p>
            <a:pPr algn="ctr" eaLnBrk="0" hangingPunct="0">
              <a:defRPr/>
            </a:pPr>
            <a:endParaRPr lang="en-US">
              <a:ea typeface="ＭＳ Ｐゴシック" pitchFamily="-106" charset="-128"/>
              <a:cs typeface="+mn-cs"/>
            </a:endParaRPr>
          </a:p>
        </p:txBody>
      </p:sp>
      <p:graphicFrame>
        <p:nvGraphicFramePr>
          <p:cNvPr id="178179" name="Object 4"/>
          <p:cNvGraphicFramePr>
            <a:graphicFrameLocks noChangeAspect="1"/>
          </p:cNvGraphicFramePr>
          <p:nvPr/>
        </p:nvGraphicFramePr>
        <p:xfrm>
          <a:off x="7275513" y="2286000"/>
          <a:ext cx="1663700" cy="966788"/>
        </p:xfrm>
        <a:graphic>
          <a:graphicData uri="http://schemas.openxmlformats.org/presentationml/2006/ole">
            <p:oleObj spid="_x0000_s178179" name="PHOTO-PAINT" r:id="rId5" imgW="1870492" imgH="1087960" progId="">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1066800" y="49213"/>
            <a:ext cx="8229600" cy="536575"/>
          </a:xfrm>
        </p:spPr>
        <p:txBody>
          <a:bodyPr/>
          <a:lstStyle/>
          <a:p>
            <a:pPr>
              <a:defRPr/>
            </a:pPr>
            <a:r>
              <a:rPr lang="en-US" smtClean="0">
                <a:ea typeface="ＭＳ Ｐゴシック"/>
              </a:rPr>
              <a:t>Partial volume effect correction</a:t>
            </a:r>
          </a:p>
        </p:txBody>
      </p:sp>
      <p:sp>
        <p:nvSpPr>
          <p:cNvPr id="71687" name="TextBox 5"/>
          <p:cNvSpPr txBox="1">
            <a:spLocks noChangeArrowheads="1"/>
          </p:cNvSpPr>
          <p:nvPr/>
        </p:nvSpPr>
        <p:spPr bwMode="auto">
          <a:xfrm>
            <a:off x="269875" y="1778000"/>
            <a:ext cx="1233488" cy="519113"/>
          </a:xfrm>
          <a:prstGeom prst="rect">
            <a:avLst/>
          </a:prstGeom>
          <a:noFill/>
          <a:ln w="9525">
            <a:noFill/>
            <a:miter lim="800000"/>
            <a:headEnd/>
            <a:tailEnd/>
          </a:ln>
        </p:spPr>
        <p:txBody>
          <a:bodyPr wrap="none">
            <a:spAutoFit/>
          </a:bodyPr>
          <a:lstStyle/>
          <a:p>
            <a:pPr algn="ctr" eaLnBrk="0" hangingPunct="0"/>
            <a:r>
              <a:rPr lang="en-US">
                <a:cs typeface="ＭＳ Ｐゴシック"/>
              </a:rPr>
              <a:t>Before</a:t>
            </a:r>
          </a:p>
        </p:txBody>
      </p:sp>
      <p:graphicFrame>
        <p:nvGraphicFramePr>
          <p:cNvPr id="71682" name="Object 2"/>
          <p:cNvGraphicFramePr>
            <a:graphicFrameLocks noChangeAspect="1"/>
          </p:cNvGraphicFramePr>
          <p:nvPr/>
        </p:nvGraphicFramePr>
        <p:xfrm>
          <a:off x="1844675" y="1228725"/>
          <a:ext cx="3763963" cy="2335213"/>
        </p:xfrm>
        <a:graphic>
          <a:graphicData uri="http://schemas.openxmlformats.org/presentationml/2006/ole">
            <p:oleObj spid="_x0000_s71682" name="PHOTO-PAINT" r:id="rId5" imgW="1779760" imgH="1105553" progId="">
              <p:embed/>
            </p:oleObj>
          </a:graphicData>
        </a:graphic>
      </p:graphicFrame>
      <p:graphicFrame>
        <p:nvGraphicFramePr>
          <p:cNvPr id="71683" name="Object 4"/>
          <p:cNvGraphicFramePr>
            <a:graphicFrameLocks noChangeAspect="1"/>
          </p:cNvGraphicFramePr>
          <p:nvPr/>
        </p:nvGraphicFramePr>
        <p:xfrm>
          <a:off x="5262563" y="1357313"/>
          <a:ext cx="3649662" cy="2120900"/>
        </p:xfrm>
        <a:graphic>
          <a:graphicData uri="http://schemas.openxmlformats.org/presentationml/2006/ole">
            <p:oleObj spid="_x0000_s71683" name="PHOTO-PAINT" r:id="rId6" imgW="1870492" imgH="1087960" progId="">
              <p:embed/>
            </p:oleObj>
          </a:graphicData>
        </a:graphic>
      </p:graphicFrame>
      <p:grpSp>
        <p:nvGrpSpPr>
          <p:cNvPr id="3" name="Group 11"/>
          <p:cNvGrpSpPr>
            <a:grpSpLocks/>
          </p:cNvGrpSpPr>
          <p:nvPr/>
        </p:nvGrpSpPr>
        <p:grpSpPr bwMode="auto">
          <a:xfrm>
            <a:off x="0" y="4059238"/>
            <a:ext cx="8950325" cy="2417762"/>
            <a:chOff x="0" y="3736975"/>
            <a:chExt cx="8950325" cy="2417763"/>
          </a:xfrm>
        </p:grpSpPr>
        <p:sp>
          <p:nvSpPr>
            <p:cNvPr id="71692" name="TextBox 6"/>
            <p:cNvSpPr txBox="1">
              <a:spLocks noChangeArrowheads="1"/>
            </p:cNvSpPr>
            <p:nvPr/>
          </p:nvSpPr>
          <p:spPr bwMode="auto">
            <a:xfrm>
              <a:off x="0" y="4197350"/>
              <a:ext cx="1749425" cy="1373188"/>
            </a:xfrm>
            <a:prstGeom prst="rect">
              <a:avLst/>
            </a:prstGeom>
            <a:noFill/>
            <a:ln w="9525">
              <a:noFill/>
              <a:miter lim="800000"/>
              <a:headEnd/>
              <a:tailEnd/>
            </a:ln>
          </p:spPr>
          <p:txBody>
            <a:bodyPr wrap="none">
              <a:spAutoFit/>
            </a:bodyPr>
            <a:lstStyle/>
            <a:p>
              <a:pPr algn="ctr" eaLnBrk="0" hangingPunct="0"/>
              <a:r>
                <a:rPr lang="en-US">
                  <a:cs typeface="ＭＳ Ｐゴシック"/>
                </a:rPr>
                <a:t>After </a:t>
              </a:r>
              <a:br>
                <a:rPr lang="en-US">
                  <a:cs typeface="ＭＳ Ｐゴシック"/>
                </a:rPr>
              </a:br>
              <a:r>
                <a:rPr lang="en-US">
                  <a:cs typeface="ＭＳ Ｐゴシック"/>
                </a:rPr>
                <a:t>the PVE</a:t>
              </a:r>
            </a:p>
            <a:p>
              <a:pPr algn="ctr" eaLnBrk="0" hangingPunct="0"/>
              <a:r>
                <a:rPr lang="en-US">
                  <a:cs typeface="ＭＳ Ｐゴシック"/>
                </a:rPr>
                <a:t>correction</a:t>
              </a:r>
            </a:p>
          </p:txBody>
        </p:sp>
        <p:graphicFrame>
          <p:nvGraphicFramePr>
            <p:cNvPr id="71684" name="Object 3"/>
            <p:cNvGraphicFramePr>
              <a:graphicFrameLocks noChangeAspect="1"/>
            </p:cNvGraphicFramePr>
            <p:nvPr/>
          </p:nvGraphicFramePr>
          <p:xfrm>
            <a:off x="1652588" y="3736975"/>
            <a:ext cx="3879850" cy="2417763"/>
          </p:xfrm>
          <a:graphic>
            <a:graphicData uri="http://schemas.openxmlformats.org/presentationml/2006/ole">
              <p:oleObj spid="_x0000_s71684" name="PHOTO-PAINT" r:id="rId7" imgW="1842396" imgH="1147272" progId="">
                <p:embed/>
              </p:oleObj>
            </a:graphicData>
          </a:graphic>
        </p:graphicFrame>
        <p:graphicFrame>
          <p:nvGraphicFramePr>
            <p:cNvPr id="71685" name="Object 5"/>
            <p:cNvGraphicFramePr>
              <a:graphicFrameLocks noChangeAspect="1"/>
            </p:cNvGraphicFramePr>
            <p:nvPr/>
          </p:nvGraphicFramePr>
          <p:xfrm>
            <a:off x="5262563" y="3808413"/>
            <a:ext cx="3687762" cy="2193925"/>
          </p:xfrm>
          <a:graphic>
            <a:graphicData uri="http://schemas.openxmlformats.org/presentationml/2006/ole">
              <p:oleObj spid="_x0000_s71685" name="PHOTO-PAINT" r:id="rId8" imgW="1905390" imgH="1133256" progId="">
                <p:embed/>
              </p:oleObj>
            </a:graphicData>
          </a:graphic>
        </p:graphicFrame>
      </p:grpSp>
      <p:sp>
        <p:nvSpPr>
          <p:cNvPr id="71689" name="Text Box 12"/>
          <p:cNvSpPr txBox="1">
            <a:spLocks noChangeArrowheads="1"/>
          </p:cNvSpPr>
          <p:nvPr/>
        </p:nvSpPr>
        <p:spPr bwMode="auto">
          <a:xfrm>
            <a:off x="2568575" y="779463"/>
            <a:ext cx="2120900" cy="1250950"/>
          </a:xfrm>
          <a:prstGeom prst="rect">
            <a:avLst/>
          </a:prstGeom>
          <a:noFill/>
          <a:ln w="9525">
            <a:noFill/>
            <a:miter lim="800000"/>
            <a:headEnd/>
            <a:tailEnd/>
          </a:ln>
        </p:spPr>
        <p:txBody>
          <a:bodyPr wrap="none">
            <a:spAutoFit/>
          </a:bodyPr>
          <a:lstStyle/>
          <a:p>
            <a:pPr algn="ctr" eaLnBrk="0" hangingPunct="0"/>
            <a:r>
              <a:rPr lang="en-US">
                <a:cs typeface="ＭＳ Ｐゴシック"/>
              </a:rPr>
              <a:t>PET scan 1 </a:t>
            </a:r>
          </a:p>
          <a:p>
            <a:pPr algn="ctr" eaLnBrk="0" hangingPunct="0"/>
            <a:r>
              <a:rPr lang="en-US" sz="2000">
                <a:cs typeface="ＭＳ Ｐゴシック"/>
              </a:rPr>
              <a:t>(simulation)</a:t>
            </a:r>
          </a:p>
          <a:p>
            <a:pPr algn="ctr" eaLnBrk="0" hangingPunct="0"/>
            <a:endParaRPr lang="en-US">
              <a:cs typeface="ＭＳ Ｐゴシック"/>
            </a:endParaRPr>
          </a:p>
        </p:txBody>
      </p:sp>
      <p:sp>
        <p:nvSpPr>
          <p:cNvPr id="71690" name="Text Box 13"/>
          <p:cNvSpPr txBox="1">
            <a:spLocks noChangeArrowheads="1"/>
          </p:cNvSpPr>
          <p:nvPr/>
        </p:nvSpPr>
        <p:spPr bwMode="auto">
          <a:xfrm>
            <a:off x="6115050" y="779463"/>
            <a:ext cx="2022475" cy="519112"/>
          </a:xfrm>
          <a:prstGeom prst="rect">
            <a:avLst/>
          </a:prstGeom>
          <a:noFill/>
          <a:ln w="9525">
            <a:noFill/>
            <a:miter lim="800000"/>
            <a:headEnd/>
            <a:tailEnd/>
          </a:ln>
        </p:spPr>
        <p:txBody>
          <a:bodyPr wrap="none">
            <a:spAutoFit/>
          </a:bodyPr>
          <a:lstStyle/>
          <a:p>
            <a:pPr algn="ctr" eaLnBrk="0" hangingPunct="0"/>
            <a:r>
              <a:rPr lang="en-US">
                <a:cs typeface="ＭＳ Ｐゴシック"/>
              </a:rPr>
              <a:t>PET scan 2</a:t>
            </a:r>
          </a:p>
        </p:txBody>
      </p:sp>
      <p:sp>
        <p:nvSpPr>
          <p:cNvPr id="71691" name="TextBox 12"/>
          <p:cNvSpPr txBox="1">
            <a:spLocks noChangeArrowheads="1"/>
          </p:cNvSpPr>
          <p:nvPr/>
        </p:nvSpPr>
        <p:spPr bwMode="auto">
          <a:xfrm>
            <a:off x="0" y="6550025"/>
            <a:ext cx="2970213" cy="307975"/>
          </a:xfrm>
          <a:prstGeom prst="rect">
            <a:avLst/>
          </a:prstGeom>
          <a:noFill/>
          <a:ln w="9525">
            <a:noFill/>
            <a:miter lim="800000"/>
            <a:headEnd/>
            <a:tailEnd/>
          </a:ln>
        </p:spPr>
        <p:txBody>
          <a:bodyPr wrap="none">
            <a:spAutoFit/>
          </a:bodyPr>
          <a:lstStyle/>
          <a:p>
            <a:pPr algn="ctr" eaLnBrk="0" hangingPunct="0"/>
            <a:r>
              <a:rPr lang="en-US" sz="1400">
                <a:cs typeface="ＭＳ Ｐゴシック"/>
              </a:rPr>
              <a:t>Phys. Med. Biol.  53, 2008, p. 2577</a:t>
            </a:r>
          </a:p>
        </p:txBody>
      </p:sp>
    </p:spTree>
    <p:custDataLst>
      <p:tags r:id="rId2"/>
    </p:custDataLst>
  </p:cSld>
  <p:clrMapOvr>
    <a:masterClrMapping/>
  </p:clrMapOvr>
  <p:transition advTm="7070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lide(from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0386" name="Rectangle 2"/>
          <p:cNvSpPr>
            <a:spLocks noGrp="1" noChangeArrowheads="1"/>
          </p:cNvSpPr>
          <p:nvPr>
            <p:ph type="title"/>
          </p:nvPr>
        </p:nvSpPr>
        <p:spPr>
          <a:xfrm>
            <a:off x="457200" y="190500"/>
            <a:ext cx="8229600" cy="731838"/>
          </a:xfrm>
        </p:spPr>
        <p:txBody>
          <a:bodyPr/>
          <a:lstStyle/>
          <a:p>
            <a:pPr eaLnBrk="1" hangingPunct="1">
              <a:defRPr/>
            </a:pPr>
            <a:r>
              <a:rPr lang="en-US" smtClean="0">
                <a:cs typeface="+mj-cs"/>
              </a:rPr>
              <a:t>Partial Volume Effect Correction</a:t>
            </a:r>
          </a:p>
        </p:txBody>
      </p:sp>
      <p:pic>
        <p:nvPicPr>
          <p:cNvPr id="73732" name="Picture 4" descr="Fig3a_Ver2"/>
          <p:cNvPicPr>
            <a:picLocks noChangeAspect="1" noChangeArrowheads="1"/>
          </p:cNvPicPr>
          <p:nvPr/>
        </p:nvPicPr>
        <p:blipFill>
          <a:blip r:embed="rId5" cstate="print"/>
          <a:srcRect/>
          <a:stretch>
            <a:fillRect/>
          </a:stretch>
        </p:blipFill>
        <p:spPr bwMode="auto">
          <a:xfrm>
            <a:off x="0" y="1104900"/>
            <a:ext cx="7181850" cy="5387975"/>
          </a:xfrm>
          <a:prstGeom prst="rect">
            <a:avLst/>
          </a:prstGeom>
          <a:noFill/>
          <a:ln w="9525">
            <a:noFill/>
            <a:miter lim="800000"/>
            <a:headEnd/>
            <a:tailEnd/>
          </a:ln>
        </p:spPr>
      </p:pic>
      <p:sp>
        <p:nvSpPr>
          <p:cNvPr id="73733" name="TextBox 4"/>
          <p:cNvSpPr txBox="1">
            <a:spLocks noChangeArrowheads="1"/>
          </p:cNvSpPr>
          <p:nvPr/>
        </p:nvSpPr>
        <p:spPr bwMode="auto">
          <a:xfrm>
            <a:off x="0" y="6550025"/>
            <a:ext cx="2970213" cy="307975"/>
          </a:xfrm>
          <a:prstGeom prst="rect">
            <a:avLst/>
          </a:prstGeom>
          <a:noFill/>
          <a:ln w="9525">
            <a:noFill/>
            <a:miter lim="800000"/>
            <a:headEnd/>
            <a:tailEnd/>
          </a:ln>
        </p:spPr>
        <p:txBody>
          <a:bodyPr wrap="none">
            <a:spAutoFit/>
          </a:bodyPr>
          <a:lstStyle/>
          <a:p>
            <a:pPr algn="ctr" eaLnBrk="0" hangingPunct="0"/>
            <a:r>
              <a:rPr lang="en-US" sz="1400">
                <a:cs typeface="ＭＳ Ｐゴシック"/>
              </a:rPr>
              <a:t>Phys. Med. Biol.  53, 2008, p. 2577</a:t>
            </a:r>
          </a:p>
        </p:txBody>
      </p:sp>
      <p:graphicFrame>
        <p:nvGraphicFramePr>
          <p:cNvPr id="73730" name="Object 3"/>
          <p:cNvGraphicFramePr>
            <a:graphicFrameLocks noChangeAspect="1"/>
          </p:cNvGraphicFramePr>
          <p:nvPr/>
        </p:nvGraphicFramePr>
        <p:xfrm>
          <a:off x="5562600" y="914400"/>
          <a:ext cx="3581400" cy="2232025"/>
        </p:xfrm>
        <a:graphic>
          <a:graphicData uri="http://schemas.openxmlformats.org/presentationml/2006/ole">
            <p:oleObj spid="_x0000_s73730" name="PHOTO-PAINT" r:id="rId6" imgW="1842396" imgH="1147272" progId="">
              <p:embed/>
            </p:oleObj>
          </a:graphicData>
        </a:graphic>
      </p:graphicFrame>
      <p:cxnSp>
        <p:nvCxnSpPr>
          <p:cNvPr id="73734" name="Straight Connector 6"/>
          <p:cNvCxnSpPr>
            <a:cxnSpLocks noChangeShapeType="1"/>
          </p:cNvCxnSpPr>
          <p:nvPr/>
        </p:nvCxnSpPr>
        <p:spPr bwMode="auto">
          <a:xfrm>
            <a:off x="6896100" y="1752600"/>
            <a:ext cx="952500" cy="1588"/>
          </a:xfrm>
          <a:prstGeom prst="line">
            <a:avLst/>
          </a:prstGeom>
          <a:noFill/>
          <a:ln w="9525">
            <a:solidFill>
              <a:schemeClr val="tx1"/>
            </a:solidFill>
            <a:round/>
            <a:headEnd/>
            <a:tailEnd/>
          </a:ln>
        </p:spPr>
      </p:cxnSp>
    </p:spTree>
    <p:custDataLst>
      <p:tags r:id="rId2"/>
    </p:custDataLst>
  </p:cSld>
  <p:clrMapOvr>
    <a:masterClrMapping/>
  </p:clrMapOvr>
  <p:transition advTm="47984"/>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9144000" cy="1017588"/>
          </a:xfrm>
        </p:spPr>
        <p:txBody>
          <a:bodyPr/>
          <a:lstStyle/>
          <a:p>
            <a:pPr>
              <a:defRPr/>
            </a:pPr>
            <a:r>
              <a:rPr lang="en-US" dirty="0" smtClean="0">
                <a:cs typeface="+mj-cs"/>
              </a:rPr>
              <a:t>12 cm non-uniform activity and non-uniform attenuation cube inserted in a 30 cm diameter water cylinder</a:t>
            </a:r>
          </a:p>
        </p:txBody>
      </p:sp>
      <p:sp>
        <p:nvSpPr>
          <p:cNvPr id="285698" name="TextBox 9"/>
          <p:cNvSpPr txBox="1">
            <a:spLocks noChangeArrowheads="1"/>
          </p:cNvSpPr>
          <p:nvPr/>
        </p:nvSpPr>
        <p:spPr bwMode="auto">
          <a:xfrm>
            <a:off x="990600" y="6581775"/>
            <a:ext cx="6837363" cy="276225"/>
          </a:xfrm>
          <a:prstGeom prst="rect">
            <a:avLst/>
          </a:prstGeom>
          <a:noFill/>
          <a:ln w="9525">
            <a:noFill/>
            <a:miter lim="800000"/>
            <a:headEnd/>
            <a:tailEnd/>
          </a:ln>
        </p:spPr>
        <p:txBody>
          <a:bodyPr wrap="none">
            <a:spAutoFit/>
          </a:bodyPr>
          <a:lstStyle/>
          <a:p>
            <a:pPr algn="ctr" eaLnBrk="0" hangingPunct="0"/>
            <a:r>
              <a:rPr lang="en-US" sz="1200">
                <a:cs typeface="ＭＳ Ｐゴシック"/>
              </a:rPr>
              <a:t>2007 IEEE Nuclear Science Symposium Med. Imaging Conference Record , M13-5, 2838-2841</a:t>
            </a:r>
            <a:endParaRPr lang="en-US" sz="1400">
              <a:cs typeface="ＭＳ Ｐゴシック"/>
            </a:endParaRPr>
          </a:p>
        </p:txBody>
      </p:sp>
      <p:pic>
        <p:nvPicPr>
          <p:cNvPr id="285699" name="Picture 7" descr="Fig_R1c"/>
          <p:cNvPicPr>
            <a:picLocks noChangeAspect="1" noChangeArrowheads="1"/>
          </p:cNvPicPr>
          <p:nvPr/>
        </p:nvPicPr>
        <p:blipFill>
          <a:blip r:embed="rId3" cstate="print"/>
          <a:srcRect/>
          <a:stretch>
            <a:fillRect/>
          </a:stretch>
        </p:blipFill>
        <p:spPr bwMode="auto">
          <a:xfrm>
            <a:off x="228600" y="3200400"/>
            <a:ext cx="4343400" cy="3352800"/>
          </a:xfrm>
          <a:prstGeom prst="rect">
            <a:avLst/>
          </a:prstGeom>
          <a:noFill/>
          <a:ln w="9525">
            <a:noFill/>
            <a:miter lim="800000"/>
            <a:headEnd/>
            <a:tailEnd/>
          </a:ln>
        </p:spPr>
      </p:pic>
      <p:sp>
        <p:nvSpPr>
          <p:cNvPr id="285700" name="Text Box 5647"/>
          <p:cNvSpPr txBox="1">
            <a:spLocks noChangeArrowheads="1"/>
          </p:cNvSpPr>
          <p:nvPr/>
        </p:nvSpPr>
        <p:spPr bwMode="auto">
          <a:xfrm>
            <a:off x="990600" y="3624263"/>
            <a:ext cx="1060450" cy="455612"/>
          </a:xfrm>
          <a:prstGeom prst="rect">
            <a:avLst/>
          </a:prstGeom>
          <a:noFill/>
          <a:ln w="203200">
            <a:noFill/>
            <a:miter lim="800000"/>
            <a:headEnd/>
            <a:tailEnd/>
          </a:ln>
        </p:spPr>
        <p:txBody>
          <a:bodyPr wrap="none">
            <a:spAutoFit/>
          </a:bodyPr>
          <a:lstStyle/>
          <a:p>
            <a:pPr defTabSz="2665413" eaLnBrk="0" hangingPunct="0"/>
            <a:r>
              <a:rPr lang="en-US" sz="800">
                <a:solidFill>
                  <a:schemeClr val="bg1"/>
                </a:solidFill>
                <a:cs typeface="ＭＳ Ｐゴシック"/>
              </a:rPr>
              <a:t>Normalization</a:t>
            </a:r>
          </a:p>
          <a:p>
            <a:pPr defTabSz="2665413" eaLnBrk="0" hangingPunct="0"/>
            <a:r>
              <a:rPr lang="en-US" sz="800">
                <a:solidFill>
                  <a:schemeClr val="bg1"/>
                </a:solidFill>
                <a:cs typeface="ＭＳ Ｐゴシック"/>
              </a:rPr>
              <a:t>point</a:t>
            </a:r>
          </a:p>
        </p:txBody>
      </p:sp>
      <p:sp>
        <p:nvSpPr>
          <p:cNvPr id="285701" name="Line 5648"/>
          <p:cNvSpPr>
            <a:spLocks noChangeShapeType="1"/>
          </p:cNvSpPr>
          <p:nvPr/>
        </p:nvSpPr>
        <p:spPr bwMode="auto">
          <a:xfrm>
            <a:off x="1471613" y="4035425"/>
            <a:ext cx="26987" cy="1635125"/>
          </a:xfrm>
          <a:prstGeom prst="line">
            <a:avLst/>
          </a:prstGeom>
          <a:noFill/>
          <a:ln w="3810">
            <a:solidFill>
              <a:schemeClr val="bg1"/>
            </a:solidFill>
            <a:round/>
            <a:headEnd/>
            <a:tailEnd type="triangle" w="med" len="med"/>
          </a:ln>
        </p:spPr>
        <p:txBody>
          <a:bodyPr/>
          <a:lstStyle/>
          <a:p>
            <a:endParaRPr lang="en-US"/>
          </a:p>
        </p:txBody>
      </p:sp>
      <p:sp>
        <p:nvSpPr>
          <p:cNvPr id="285702" name="Text Box 5665"/>
          <p:cNvSpPr txBox="1">
            <a:spLocks noChangeArrowheads="1"/>
          </p:cNvSpPr>
          <p:nvPr/>
        </p:nvSpPr>
        <p:spPr bwMode="auto">
          <a:xfrm rot="-5400000">
            <a:off x="2070100" y="5397500"/>
            <a:ext cx="685800" cy="1016000"/>
          </a:xfrm>
          <a:prstGeom prst="rect">
            <a:avLst/>
          </a:prstGeom>
          <a:noFill/>
          <a:ln w="203200">
            <a:noFill/>
            <a:miter lim="800000"/>
            <a:headEnd/>
            <a:tailEnd/>
          </a:ln>
        </p:spPr>
        <p:txBody>
          <a:bodyPr>
            <a:spAutoFit/>
          </a:bodyPr>
          <a:lstStyle/>
          <a:p>
            <a:pPr defTabSz="2665413" eaLnBrk="0" hangingPunct="0"/>
            <a:r>
              <a:rPr lang="en-US" sz="1200">
                <a:solidFill>
                  <a:schemeClr val="bg1"/>
                </a:solidFill>
                <a:cs typeface="ＭＳ Ｐゴシック"/>
              </a:rPr>
              <a:t>Bone</a:t>
            </a:r>
          </a:p>
          <a:p>
            <a:pPr defTabSz="2665413" eaLnBrk="0" hangingPunct="0"/>
            <a:endParaRPr lang="en-US" sz="1200">
              <a:solidFill>
                <a:schemeClr val="bg1"/>
              </a:solidFill>
              <a:cs typeface="ＭＳ Ｐゴシック"/>
            </a:endParaRPr>
          </a:p>
          <a:p>
            <a:pPr defTabSz="2665413" eaLnBrk="0" hangingPunct="0"/>
            <a:r>
              <a:rPr lang="en-US" sz="1200">
                <a:solidFill>
                  <a:schemeClr val="bg1"/>
                </a:solidFill>
                <a:cs typeface="ＭＳ Ｐゴシック"/>
              </a:rPr>
              <a:t>Muscle</a:t>
            </a:r>
          </a:p>
          <a:p>
            <a:pPr defTabSz="2665413" eaLnBrk="0" hangingPunct="0"/>
            <a:endParaRPr lang="en-US" sz="1200">
              <a:solidFill>
                <a:schemeClr val="bg1"/>
              </a:solidFill>
              <a:cs typeface="ＭＳ Ｐゴシック"/>
            </a:endParaRPr>
          </a:p>
          <a:p>
            <a:pPr defTabSz="2665413" eaLnBrk="0" hangingPunct="0"/>
            <a:r>
              <a:rPr lang="en-US" sz="1200">
                <a:solidFill>
                  <a:schemeClr val="bg1"/>
                </a:solidFill>
                <a:cs typeface="ＭＳ Ｐゴシック"/>
              </a:rPr>
              <a:t>Lun</a:t>
            </a:r>
            <a:r>
              <a:rPr lang="en-US" sz="800">
                <a:solidFill>
                  <a:schemeClr val="bg1"/>
                </a:solidFill>
                <a:cs typeface="ＭＳ Ｐゴシック"/>
              </a:rPr>
              <a:t>g</a:t>
            </a:r>
          </a:p>
        </p:txBody>
      </p:sp>
      <p:sp>
        <p:nvSpPr>
          <p:cNvPr id="285703" name="Line 5677"/>
          <p:cNvSpPr>
            <a:spLocks noChangeShapeType="1"/>
          </p:cNvSpPr>
          <p:nvPr/>
        </p:nvSpPr>
        <p:spPr bwMode="auto">
          <a:xfrm>
            <a:off x="2127250" y="3816350"/>
            <a:ext cx="0" cy="2346325"/>
          </a:xfrm>
          <a:prstGeom prst="line">
            <a:avLst/>
          </a:prstGeom>
          <a:noFill/>
          <a:ln w="2540">
            <a:solidFill>
              <a:schemeClr val="bg1"/>
            </a:solidFill>
            <a:round/>
            <a:headEnd/>
            <a:tailEnd/>
          </a:ln>
        </p:spPr>
        <p:txBody>
          <a:bodyPr/>
          <a:lstStyle/>
          <a:p>
            <a:endParaRPr lang="en-US"/>
          </a:p>
        </p:txBody>
      </p:sp>
      <p:sp>
        <p:nvSpPr>
          <p:cNvPr id="285704" name="Line 5680"/>
          <p:cNvSpPr>
            <a:spLocks noChangeShapeType="1"/>
          </p:cNvSpPr>
          <p:nvPr/>
        </p:nvSpPr>
        <p:spPr bwMode="auto">
          <a:xfrm>
            <a:off x="2509838" y="4816475"/>
            <a:ext cx="0" cy="1341438"/>
          </a:xfrm>
          <a:prstGeom prst="line">
            <a:avLst/>
          </a:prstGeom>
          <a:noFill/>
          <a:ln w="2540">
            <a:solidFill>
              <a:schemeClr val="bg1"/>
            </a:solidFill>
            <a:round/>
            <a:headEnd/>
            <a:tailEnd/>
          </a:ln>
        </p:spPr>
        <p:txBody>
          <a:bodyPr/>
          <a:lstStyle/>
          <a:p>
            <a:endParaRPr lang="en-US"/>
          </a:p>
        </p:txBody>
      </p:sp>
      <p:sp>
        <p:nvSpPr>
          <p:cNvPr id="285705" name="Line 5681"/>
          <p:cNvSpPr>
            <a:spLocks noChangeShapeType="1"/>
          </p:cNvSpPr>
          <p:nvPr/>
        </p:nvSpPr>
        <p:spPr bwMode="auto">
          <a:xfrm>
            <a:off x="1946275" y="5797550"/>
            <a:ext cx="6350" cy="366713"/>
          </a:xfrm>
          <a:prstGeom prst="line">
            <a:avLst/>
          </a:prstGeom>
          <a:noFill/>
          <a:ln w="2540">
            <a:solidFill>
              <a:schemeClr val="bg1"/>
            </a:solidFill>
            <a:round/>
            <a:headEnd/>
            <a:tailEnd/>
          </a:ln>
        </p:spPr>
        <p:txBody>
          <a:bodyPr/>
          <a:lstStyle/>
          <a:p>
            <a:endParaRPr lang="en-US"/>
          </a:p>
        </p:txBody>
      </p:sp>
      <p:sp>
        <p:nvSpPr>
          <p:cNvPr id="285706" name="Line 5682"/>
          <p:cNvSpPr>
            <a:spLocks noChangeShapeType="1"/>
          </p:cNvSpPr>
          <p:nvPr/>
        </p:nvSpPr>
        <p:spPr bwMode="auto">
          <a:xfrm>
            <a:off x="2973388" y="5816600"/>
            <a:ext cx="6350" cy="354013"/>
          </a:xfrm>
          <a:prstGeom prst="line">
            <a:avLst/>
          </a:prstGeom>
          <a:noFill/>
          <a:ln w="2540">
            <a:solidFill>
              <a:schemeClr val="bg1"/>
            </a:solidFill>
            <a:round/>
            <a:headEnd/>
            <a:tailEnd/>
          </a:ln>
        </p:spPr>
        <p:txBody>
          <a:bodyPr/>
          <a:lstStyle/>
          <a:p>
            <a:endParaRPr lang="en-US"/>
          </a:p>
        </p:txBody>
      </p:sp>
      <p:pic>
        <p:nvPicPr>
          <p:cNvPr id="285707" name="Picture 16" descr="Fig_R1d"/>
          <p:cNvPicPr>
            <a:picLocks noChangeAspect="1" noChangeArrowheads="1"/>
          </p:cNvPicPr>
          <p:nvPr/>
        </p:nvPicPr>
        <p:blipFill>
          <a:blip r:embed="rId4" cstate="print"/>
          <a:srcRect/>
          <a:stretch>
            <a:fillRect/>
          </a:stretch>
        </p:blipFill>
        <p:spPr bwMode="auto">
          <a:xfrm>
            <a:off x="4762500" y="3162300"/>
            <a:ext cx="4191000" cy="3390900"/>
          </a:xfrm>
          <a:prstGeom prst="rect">
            <a:avLst/>
          </a:prstGeom>
          <a:noFill/>
          <a:ln w="9525">
            <a:noFill/>
            <a:miter lim="800000"/>
            <a:headEnd/>
            <a:tailEnd/>
          </a:ln>
        </p:spPr>
      </p:pic>
      <p:grpSp>
        <p:nvGrpSpPr>
          <p:cNvPr id="285708" name="Group 20"/>
          <p:cNvGrpSpPr>
            <a:grpSpLocks/>
          </p:cNvGrpSpPr>
          <p:nvPr/>
        </p:nvGrpSpPr>
        <p:grpSpPr bwMode="auto">
          <a:xfrm>
            <a:off x="6410325" y="4343400"/>
            <a:ext cx="1022350" cy="1816100"/>
            <a:chOff x="6437278" y="4559617"/>
            <a:chExt cx="1021898" cy="1816788"/>
          </a:xfrm>
        </p:grpSpPr>
        <p:sp>
          <p:nvSpPr>
            <p:cNvPr id="285714" name="Line 5698"/>
            <p:cNvSpPr>
              <a:spLocks noChangeShapeType="1"/>
            </p:cNvSpPr>
            <p:nvPr/>
          </p:nvSpPr>
          <p:spPr bwMode="auto">
            <a:xfrm>
              <a:off x="6656256" y="4559617"/>
              <a:ext cx="6082" cy="1816787"/>
            </a:xfrm>
            <a:prstGeom prst="line">
              <a:avLst/>
            </a:prstGeom>
            <a:noFill/>
            <a:ln w="2540">
              <a:solidFill>
                <a:schemeClr val="bg1"/>
              </a:solidFill>
              <a:round/>
              <a:headEnd/>
              <a:tailEnd/>
            </a:ln>
          </p:spPr>
          <p:txBody>
            <a:bodyPr/>
            <a:lstStyle/>
            <a:p>
              <a:endParaRPr lang="en-US"/>
            </a:p>
          </p:txBody>
        </p:sp>
        <p:sp>
          <p:nvSpPr>
            <p:cNvPr id="285715" name="Line 5699"/>
            <p:cNvSpPr>
              <a:spLocks noChangeShapeType="1"/>
            </p:cNvSpPr>
            <p:nvPr/>
          </p:nvSpPr>
          <p:spPr bwMode="auto">
            <a:xfrm>
              <a:off x="6437278" y="5976319"/>
              <a:ext cx="6082" cy="373851"/>
            </a:xfrm>
            <a:prstGeom prst="line">
              <a:avLst/>
            </a:prstGeom>
            <a:noFill/>
            <a:ln w="2540">
              <a:solidFill>
                <a:schemeClr val="bg1"/>
              </a:solidFill>
              <a:round/>
              <a:headEnd/>
              <a:tailEnd/>
            </a:ln>
          </p:spPr>
          <p:txBody>
            <a:bodyPr/>
            <a:lstStyle/>
            <a:p>
              <a:endParaRPr lang="en-US"/>
            </a:p>
          </p:txBody>
        </p:sp>
        <p:sp>
          <p:nvSpPr>
            <p:cNvPr id="285716" name="Line 5700"/>
            <p:cNvSpPr>
              <a:spLocks noChangeShapeType="1"/>
            </p:cNvSpPr>
            <p:nvPr/>
          </p:nvSpPr>
          <p:spPr bwMode="auto">
            <a:xfrm>
              <a:off x="6990806" y="5005616"/>
              <a:ext cx="0" cy="1364231"/>
            </a:xfrm>
            <a:prstGeom prst="line">
              <a:avLst/>
            </a:prstGeom>
            <a:noFill/>
            <a:ln w="2540">
              <a:solidFill>
                <a:schemeClr val="bg1"/>
              </a:solidFill>
              <a:round/>
              <a:headEnd/>
              <a:tailEnd/>
            </a:ln>
          </p:spPr>
          <p:txBody>
            <a:bodyPr/>
            <a:lstStyle/>
            <a:p>
              <a:endParaRPr lang="en-US"/>
            </a:p>
          </p:txBody>
        </p:sp>
        <p:sp>
          <p:nvSpPr>
            <p:cNvPr id="285717" name="Line 5701"/>
            <p:cNvSpPr>
              <a:spLocks noChangeShapeType="1"/>
            </p:cNvSpPr>
            <p:nvPr/>
          </p:nvSpPr>
          <p:spPr bwMode="auto">
            <a:xfrm>
              <a:off x="7453093" y="6015672"/>
              <a:ext cx="6083" cy="360733"/>
            </a:xfrm>
            <a:prstGeom prst="line">
              <a:avLst/>
            </a:prstGeom>
            <a:noFill/>
            <a:ln w="2540">
              <a:solidFill>
                <a:schemeClr val="bg1"/>
              </a:solidFill>
              <a:round/>
              <a:headEnd/>
              <a:tailEnd/>
            </a:ln>
          </p:spPr>
          <p:txBody>
            <a:bodyPr/>
            <a:lstStyle/>
            <a:p>
              <a:endParaRPr lang="en-US"/>
            </a:p>
          </p:txBody>
        </p:sp>
      </p:grpSp>
      <p:pic>
        <p:nvPicPr>
          <p:cNvPr id="80910" name="Picture 6"/>
          <p:cNvPicPr>
            <a:picLocks noChangeAspect="1" noChangeArrowheads="1"/>
          </p:cNvPicPr>
          <p:nvPr/>
        </p:nvPicPr>
        <p:blipFill>
          <a:blip r:embed="rId5" cstate="print"/>
          <a:srcRect/>
          <a:stretch>
            <a:fillRect/>
          </a:stretch>
        </p:blipFill>
        <p:spPr bwMode="auto">
          <a:xfrm>
            <a:off x="2971800" y="1028700"/>
            <a:ext cx="3048000" cy="2286000"/>
          </a:xfrm>
          <a:prstGeom prst="rect">
            <a:avLst/>
          </a:prstGeom>
          <a:noFill/>
          <a:ln w="9525">
            <a:noFill/>
            <a:miter lim="800000"/>
            <a:headEnd/>
            <a:tailEnd/>
          </a:ln>
          <a:effectLst>
            <a:outerShdw dist="17961" dir="2700000" algn="ctr" rotWithShape="0">
              <a:srgbClr val="808080">
                <a:alpha val="74997"/>
              </a:srgbClr>
            </a:outerShdw>
          </a:effectLst>
        </p:spPr>
      </p:pic>
      <p:sp>
        <p:nvSpPr>
          <p:cNvPr id="285710" name="Text Box 5665"/>
          <p:cNvSpPr txBox="1">
            <a:spLocks noChangeArrowheads="1"/>
          </p:cNvSpPr>
          <p:nvPr/>
        </p:nvSpPr>
        <p:spPr bwMode="auto">
          <a:xfrm rot="-5400000">
            <a:off x="6527800" y="5397500"/>
            <a:ext cx="685800" cy="1016000"/>
          </a:xfrm>
          <a:prstGeom prst="rect">
            <a:avLst/>
          </a:prstGeom>
          <a:noFill/>
          <a:ln w="203200">
            <a:noFill/>
            <a:miter lim="800000"/>
            <a:headEnd/>
            <a:tailEnd/>
          </a:ln>
        </p:spPr>
        <p:txBody>
          <a:bodyPr>
            <a:spAutoFit/>
          </a:bodyPr>
          <a:lstStyle/>
          <a:p>
            <a:pPr defTabSz="2665413" eaLnBrk="0" hangingPunct="0"/>
            <a:r>
              <a:rPr lang="en-US" sz="1200">
                <a:solidFill>
                  <a:schemeClr val="bg1"/>
                </a:solidFill>
                <a:cs typeface="ＭＳ Ｐゴシック"/>
              </a:rPr>
              <a:t>Bone</a:t>
            </a:r>
          </a:p>
          <a:p>
            <a:pPr defTabSz="2665413" eaLnBrk="0" hangingPunct="0"/>
            <a:endParaRPr lang="en-US" sz="1200">
              <a:solidFill>
                <a:schemeClr val="bg1"/>
              </a:solidFill>
              <a:cs typeface="ＭＳ Ｐゴシック"/>
            </a:endParaRPr>
          </a:p>
          <a:p>
            <a:pPr defTabSz="2665413" eaLnBrk="0" hangingPunct="0"/>
            <a:r>
              <a:rPr lang="en-US" sz="1200">
                <a:solidFill>
                  <a:schemeClr val="bg1"/>
                </a:solidFill>
                <a:cs typeface="ＭＳ Ｐゴシック"/>
              </a:rPr>
              <a:t>Muscle</a:t>
            </a:r>
          </a:p>
          <a:p>
            <a:pPr defTabSz="2665413" eaLnBrk="0" hangingPunct="0"/>
            <a:endParaRPr lang="en-US" sz="1200">
              <a:solidFill>
                <a:schemeClr val="bg1"/>
              </a:solidFill>
              <a:cs typeface="ＭＳ Ｐゴシック"/>
            </a:endParaRPr>
          </a:p>
          <a:p>
            <a:pPr defTabSz="2665413" eaLnBrk="0" hangingPunct="0"/>
            <a:r>
              <a:rPr lang="en-US" sz="1200">
                <a:solidFill>
                  <a:schemeClr val="bg1"/>
                </a:solidFill>
                <a:cs typeface="ＭＳ Ｐゴシック"/>
              </a:rPr>
              <a:t>Lun</a:t>
            </a:r>
            <a:r>
              <a:rPr lang="en-US" sz="800">
                <a:solidFill>
                  <a:schemeClr val="bg1"/>
                </a:solidFill>
                <a:cs typeface="ＭＳ Ｐゴシック"/>
              </a:rPr>
              <a:t>g</a:t>
            </a:r>
          </a:p>
        </p:txBody>
      </p:sp>
      <p:sp>
        <p:nvSpPr>
          <p:cNvPr id="20" name="Rectangle 19"/>
          <p:cNvSpPr/>
          <p:nvPr/>
        </p:nvSpPr>
        <p:spPr>
          <a:xfrm>
            <a:off x="1028700" y="2247900"/>
            <a:ext cx="1638300" cy="954088"/>
          </a:xfrm>
          <a:prstGeom prst="rect">
            <a:avLst/>
          </a:prstGeom>
        </p:spPr>
        <p:txBody>
          <a:bodyPr>
            <a:spAutoFit/>
          </a:bodyPr>
          <a:lstStyle/>
          <a:p>
            <a:pPr>
              <a:defRPr/>
            </a:pPr>
            <a:r>
              <a:rPr lang="en-US" kern="0" dirty="0">
                <a:latin typeface="Arial"/>
                <a:ea typeface="ＭＳ Ｐゴシック" pitchFamily="-106" charset="-128"/>
                <a:cs typeface="+mj-cs"/>
              </a:rPr>
              <a:t>Activity profiles </a:t>
            </a:r>
            <a:endParaRPr lang="en-US" dirty="0">
              <a:latin typeface="Arial" pitchFamily="34" charset="0"/>
              <a:ea typeface="ＭＳ Ｐゴシック" pitchFamily="-106" charset="-128"/>
              <a:cs typeface="+mn-cs"/>
            </a:endParaRPr>
          </a:p>
        </p:txBody>
      </p:sp>
      <p:sp>
        <p:nvSpPr>
          <p:cNvPr id="21" name="Rectangle 20"/>
          <p:cNvSpPr/>
          <p:nvPr/>
        </p:nvSpPr>
        <p:spPr>
          <a:xfrm>
            <a:off x="6362700" y="2247900"/>
            <a:ext cx="2286000" cy="954088"/>
          </a:xfrm>
          <a:prstGeom prst="rect">
            <a:avLst/>
          </a:prstGeom>
        </p:spPr>
        <p:txBody>
          <a:bodyPr>
            <a:spAutoFit/>
          </a:bodyPr>
          <a:lstStyle/>
          <a:p>
            <a:pPr>
              <a:defRPr/>
            </a:pPr>
            <a:r>
              <a:rPr lang="en-US" kern="0" dirty="0">
                <a:latin typeface="Arial"/>
                <a:ea typeface="ＭＳ Ｐゴシック" pitchFamily="-106" charset="-128"/>
                <a:cs typeface="+mj-cs"/>
              </a:rPr>
              <a:t>Recovery coefficients </a:t>
            </a:r>
            <a:endParaRPr lang="en-US" dirty="0">
              <a:latin typeface="Arial" pitchFamily="34" charset="0"/>
              <a:ea typeface="ＭＳ Ｐゴシック" pitchFamily="-106" charset="-128"/>
              <a:cs typeface="+mn-cs"/>
            </a:endParaRPr>
          </a:p>
        </p:txBody>
      </p:sp>
      <p:cxnSp>
        <p:nvCxnSpPr>
          <p:cNvPr id="285713" name="Straight Connector 22"/>
          <p:cNvCxnSpPr>
            <a:cxnSpLocks noChangeShapeType="1"/>
          </p:cNvCxnSpPr>
          <p:nvPr/>
        </p:nvCxnSpPr>
        <p:spPr bwMode="auto">
          <a:xfrm>
            <a:off x="3962400" y="2133600"/>
            <a:ext cx="1181100" cy="1588"/>
          </a:xfrm>
          <a:prstGeom prst="line">
            <a:avLst/>
          </a:prstGeom>
          <a:noFill/>
          <a:ln w="9525" algn="ctr">
            <a:solidFill>
              <a:schemeClr val="tx1"/>
            </a:solidFill>
            <a:round/>
            <a:headEnd/>
            <a:tailEnd/>
          </a:ln>
        </p:spPr>
      </p:cxnSp>
    </p:spTree>
  </p:cSld>
  <p:clrMapOvr>
    <a:masterClrMapping/>
  </p:clrMapOvr>
  <p:transition advTm="63875"/>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7505" name="Picture 16" descr="Fig6d"/>
          <p:cNvPicPr>
            <a:picLocks noChangeAspect="1" noChangeArrowheads="1"/>
          </p:cNvPicPr>
          <p:nvPr/>
        </p:nvPicPr>
        <p:blipFill>
          <a:blip r:embed="rId3" cstate="print"/>
          <a:srcRect/>
          <a:stretch>
            <a:fillRect/>
          </a:stretch>
        </p:blipFill>
        <p:spPr bwMode="auto">
          <a:xfrm>
            <a:off x="153988" y="1282700"/>
            <a:ext cx="8912225" cy="5141913"/>
          </a:xfrm>
          <a:prstGeom prst="rect">
            <a:avLst/>
          </a:prstGeom>
          <a:noFill/>
          <a:ln w="9525">
            <a:noFill/>
            <a:miter lim="800000"/>
            <a:headEnd/>
            <a:tailEnd/>
          </a:ln>
        </p:spPr>
      </p:pic>
      <p:sp>
        <p:nvSpPr>
          <p:cNvPr id="5" name="Rectangle 2"/>
          <p:cNvSpPr>
            <a:spLocks noGrp="1" noChangeArrowheads="1"/>
          </p:cNvSpPr>
          <p:nvPr>
            <p:ph type="title"/>
          </p:nvPr>
        </p:nvSpPr>
        <p:spPr>
          <a:xfrm>
            <a:off x="0" y="239713"/>
            <a:ext cx="9144000" cy="615950"/>
          </a:xfrm>
        </p:spPr>
        <p:txBody>
          <a:bodyPr/>
          <a:lstStyle/>
          <a:p>
            <a:pPr eaLnBrk="1" hangingPunct="1">
              <a:defRPr/>
            </a:pPr>
            <a:r>
              <a:rPr lang="en-US" sz="2400" smtClean="0">
                <a:cs typeface="+mj-cs"/>
              </a:rPr>
              <a:t>Threshold levels from different fixed threshold methods </a:t>
            </a:r>
            <a:br>
              <a:rPr lang="en-US" sz="2400" smtClean="0">
                <a:cs typeface="+mj-cs"/>
              </a:rPr>
            </a:br>
            <a:r>
              <a:rPr lang="en-US" sz="2400" smtClean="0">
                <a:cs typeface="+mj-cs"/>
              </a:rPr>
              <a:t>on top of  the activity profile of a lesion</a:t>
            </a:r>
          </a:p>
        </p:txBody>
      </p:sp>
      <p:sp>
        <p:nvSpPr>
          <p:cNvPr id="277507" name="TextBox 3"/>
          <p:cNvSpPr txBox="1">
            <a:spLocks noChangeArrowheads="1"/>
          </p:cNvSpPr>
          <p:nvPr/>
        </p:nvSpPr>
        <p:spPr bwMode="auto">
          <a:xfrm>
            <a:off x="5303838" y="6553200"/>
            <a:ext cx="3840162" cy="304800"/>
          </a:xfrm>
          <a:prstGeom prst="rect">
            <a:avLst/>
          </a:prstGeom>
          <a:noFill/>
          <a:ln w="9525">
            <a:noFill/>
            <a:miter lim="800000"/>
            <a:headEnd/>
            <a:tailEnd/>
          </a:ln>
        </p:spPr>
        <p:txBody>
          <a:bodyPr>
            <a:spAutoFit/>
          </a:bodyPr>
          <a:lstStyle/>
          <a:p>
            <a:pPr algn="ctr" eaLnBrk="0" hangingPunct="0"/>
            <a:r>
              <a:rPr lang="en-US" sz="1400">
                <a:cs typeface="ＭＳ Ｐゴシック"/>
              </a:rPr>
              <a:t>AAPM 2006, Med. Phys. </a:t>
            </a:r>
            <a:r>
              <a:rPr lang="en-US" sz="1400" b="1">
                <a:cs typeface="ＭＳ Ｐゴシック"/>
              </a:rPr>
              <a:t>33</a:t>
            </a:r>
            <a:r>
              <a:rPr lang="en-US" sz="1400">
                <a:cs typeface="ＭＳ Ｐゴシック"/>
              </a:rPr>
              <a:t>, p 2039,</a:t>
            </a:r>
          </a:p>
        </p:txBody>
      </p:sp>
    </p:spTree>
  </p:cSld>
  <p:clrMapOvr>
    <a:masterClrMapping/>
  </p:clrMapOvr>
  <p:transition advTm="35187"/>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3"/>
          <p:cNvGrpSpPr>
            <a:grpSpLocks/>
          </p:cNvGrpSpPr>
          <p:nvPr/>
        </p:nvGrpSpPr>
        <p:grpSpPr bwMode="auto">
          <a:xfrm>
            <a:off x="101600" y="897226"/>
            <a:ext cx="9042400" cy="2271712"/>
            <a:chOff x="27" y="59"/>
            <a:chExt cx="5696" cy="1431"/>
          </a:xfrm>
        </p:grpSpPr>
        <p:sp>
          <p:nvSpPr>
            <p:cNvPr id="39944" name="Text Box 4"/>
            <p:cNvSpPr txBox="1">
              <a:spLocks noChangeArrowheads="1"/>
            </p:cNvSpPr>
            <p:nvPr/>
          </p:nvSpPr>
          <p:spPr bwMode="auto">
            <a:xfrm>
              <a:off x="4261" y="65"/>
              <a:ext cx="1157" cy="155"/>
            </a:xfrm>
            <a:prstGeom prst="rect">
              <a:avLst/>
            </a:prstGeom>
            <a:noFill/>
            <a:ln w="9525">
              <a:noFill/>
              <a:miter lim="800000"/>
              <a:headEnd/>
              <a:tailEnd/>
            </a:ln>
          </p:spPr>
          <p:txBody>
            <a:bodyPr wrap="none">
              <a:spAutoFit/>
            </a:bodyPr>
            <a:lstStyle/>
            <a:p>
              <a:r>
                <a:rPr lang="en-US" sz="1000" b="1">
                  <a:solidFill>
                    <a:srgbClr val="000066"/>
                  </a:solidFill>
                </a:rPr>
                <a:t>Fractionated Radiotherapy</a:t>
              </a:r>
            </a:p>
          </p:txBody>
        </p:sp>
        <p:sp>
          <p:nvSpPr>
            <p:cNvPr id="39945" name="Line 5"/>
            <p:cNvSpPr>
              <a:spLocks noChangeShapeType="1"/>
            </p:cNvSpPr>
            <p:nvPr/>
          </p:nvSpPr>
          <p:spPr bwMode="auto">
            <a:xfrm>
              <a:off x="1268" y="707"/>
              <a:ext cx="144" cy="0"/>
            </a:xfrm>
            <a:prstGeom prst="line">
              <a:avLst/>
            </a:prstGeom>
            <a:noFill/>
            <a:ln w="44450">
              <a:solidFill>
                <a:srgbClr val="000066"/>
              </a:solidFill>
              <a:round/>
              <a:headEnd/>
              <a:tailEnd type="triangle" w="med" len="med"/>
            </a:ln>
          </p:spPr>
          <p:txBody>
            <a:bodyPr wrap="none" anchor="ctr"/>
            <a:lstStyle/>
            <a:p>
              <a:endParaRPr lang="en-US"/>
            </a:p>
          </p:txBody>
        </p:sp>
        <p:sp>
          <p:nvSpPr>
            <p:cNvPr id="39946" name="Text Box 6"/>
            <p:cNvSpPr txBox="1">
              <a:spLocks noChangeArrowheads="1"/>
            </p:cNvSpPr>
            <p:nvPr/>
          </p:nvSpPr>
          <p:spPr bwMode="auto">
            <a:xfrm>
              <a:off x="1928" y="72"/>
              <a:ext cx="546" cy="155"/>
            </a:xfrm>
            <a:prstGeom prst="rect">
              <a:avLst/>
            </a:prstGeom>
            <a:noFill/>
            <a:ln w="9525">
              <a:noFill/>
              <a:miter lim="800000"/>
              <a:headEnd/>
              <a:tailEnd/>
            </a:ln>
          </p:spPr>
          <p:txBody>
            <a:bodyPr wrap="none">
              <a:spAutoFit/>
            </a:bodyPr>
            <a:lstStyle/>
            <a:p>
              <a:r>
                <a:rPr lang="en-US" sz="1000" b="1">
                  <a:solidFill>
                    <a:srgbClr val="000066"/>
                  </a:solidFill>
                </a:rPr>
                <a:t>Simulation</a:t>
              </a:r>
            </a:p>
          </p:txBody>
        </p:sp>
        <p:grpSp>
          <p:nvGrpSpPr>
            <p:cNvPr id="3" name="Group 7"/>
            <p:cNvGrpSpPr>
              <a:grpSpLocks/>
            </p:cNvGrpSpPr>
            <p:nvPr/>
          </p:nvGrpSpPr>
          <p:grpSpPr bwMode="auto">
            <a:xfrm>
              <a:off x="1432" y="234"/>
              <a:ext cx="1200" cy="912"/>
              <a:chOff x="1584" y="96"/>
              <a:chExt cx="1200" cy="912"/>
            </a:xfrm>
          </p:grpSpPr>
          <p:pic>
            <p:nvPicPr>
              <p:cNvPr id="2064392" name="Picture 8" descr="patient-setup1"/>
              <p:cNvPicPr>
                <a:picLocks noChangeAspect="1" noChangeArrowheads="1"/>
              </p:cNvPicPr>
              <p:nvPr/>
            </p:nvPicPr>
            <p:blipFill>
              <a:blip r:embed="rId3" cstate="print">
                <a:lum bright="12000" contrast="28000"/>
              </a:blip>
              <a:srcRect/>
              <a:stretch>
                <a:fillRect/>
              </a:stretch>
            </p:blipFill>
            <p:spPr bwMode="auto">
              <a:xfrm>
                <a:off x="1674" y="158"/>
                <a:ext cx="1013" cy="770"/>
              </a:xfrm>
              <a:prstGeom prst="rect">
                <a:avLst/>
              </a:prstGeom>
              <a:noFill/>
              <a:ln w="38100">
                <a:solidFill>
                  <a:schemeClr val="accent1"/>
                </a:solidFill>
                <a:miter lim="800000"/>
                <a:headEnd/>
                <a:tailEnd/>
              </a:ln>
              <a:effectLst>
                <a:outerShdw blurRad="63500" dist="38099" dir="2700000" algn="ctr" rotWithShape="0">
                  <a:srgbClr val="000000">
                    <a:alpha val="74998"/>
                  </a:srgbClr>
                </a:outerShdw>
              </a:effectLst>
            </p:spPr>
          </p:pic>
          <p:sp>
            <p:nvSpPr>
              <p:cNvPr id="39972" name="Rectangle 9"/>
              <p:cNvSpPr>
                <a:spLocks noChangeArrowheads="1"/>
              </p:cNvSpPr>
              <p:nvPr/>
            </p:nvSpPr>
            <p:spPr bwMode="auto">
              <a:xfrm>
                <a:off x="1584" y="96"/>
                <a:ext cx="1200" cy="912"/>
              </a:xfrm>
              <a:prstGeom prst="rect">
                <a:avLst/>
              </a:prstGeom>
              <a:noFill/>
              <a:ln w="28575">
                <a:solidFill>
                  <a:srgbClr val="000066"/>
                </a:solidFill>
                <a:miter lim="800000"/>
                <a:headEnd/>
                <a:tailEnd/>
              </a:ln>
            </p:spPr>
            <p:txBody>
              <a:bodyPr wrap="none" anchor="ctr"/>
              <a:lstStyle/>
              <a:p>
                <a:endParaRPr lang="en-US"/>
              </a:p>
            </p:txBody>
          </p:sp>
        </p:grpSp>
        <p:sp>
          <p:nvSpPr>
            <p:cNvPr id="39948" name="Text Box 10"/>
            <p:cNvSpPr txBox="1">
              <a:spLocks noChangeArrowheads="1"/>
            </p:cNvSpPr>
            <p:nvPr/>
          </p:nvSpPr>
          <p:spPr bwMode="auto">
            <a:xfrm>
              <a:off x="3103" y="65"/>
              <a:ext cx="883" cy="155"/>
            </a:xfrm>
            <a:prstGeom prst="rect">
              <a:avLst/>
            </a:prstGeom>
            <a:noFill/>
            <a:ln w="9525">
              <a:noFill/>
              <a:miter lim="800000"/>
              <a:headEnd/>
              <a:tailEnd/>
            </a:ln>
          </p:spPr>
          <p:txBody>
            <a:bodyPr wrap="none">
              <a:spAutoFit/>
            </a:bodyPr>
            <a:lstStyle/>
            <a:p>
              <a:r>
                <a:rPr lang="en-US" sz="1000" b="1">
                  <a:solidFill>
                    <a:srgbClr val="000066"/>
                  </a:solidFill>
                </a:rPr>
                <a:t>Treatment Planning</a:t>
              </a:r>
            </a:p>
          </p:txBody>
        </p:sp>
        <p:grpSp>
          <p:nvGrpSpPr>
            <p:cNvPr id="4" name="Group 11"/>
            <p:cNvGrpSpPr>
              <a:grpSpLocks/>
            </p:cNvGrpSpPr>
            <p:nvPr/>
          </p:nvGrpSpPr>
          <p:grpSpPr bwMode="auto">
            <a:xfrm>
              <a:off x="2812" y="233"/>
              <a:ext cx="1200" cy="912"/>
              <a:chOff x="2908" y="144"/>
              <a:chExt cx="1200" cy="912"/>
            </a:xfrm>
          </p:grpSpPr>
          <p:pic>
            <p:nvPicPr>
              <p:cNvPr id="39969" name="Picture 12"/>
              <p:cNvPicPr>
                <a:picLocks noChangeArrowheads="1"/>
              </p:cNvPicPr>
              <p:nvPr/>
            </p:nvPicPr>
            <p:blipFill>
              <a:blip r:embed="rId4" cstate="print">
                <a:lum bright="12000"/>
              </a:blip>
              <a:srcRect/>
              <a:stretch>
                <a:fillRect/>
              </a:stretch>
            </p:blipFill>
            <p:spPr bwMode="auto">
              <a:xfrm>
                <a:off x="2975" y="192"/>
                <a:ext cx="1088" cy="830"/>
              </a:xfrm>
              <a:prstGeom prst="rect">
                <a:avLst/>
              </a:prstGeom>
              <a:noFill/>
              <a:ln w="12700">
                <a:solidFill>
                  <a:srgbClr val="3333CC"/>
                </a:solidFill>
                <a:miter lim="800000"/>
                <a:headEnd/>
                <a:tailEnd/>
              </a:ln>
            </p:spPr>
          </p:pic>
          <p:sp>
            <p:nvSpPr>
              <p:cNvPr id="39970" name="Rectangle 13"/>
              <p:cNvSpPr>
                <a:spLocks noChangeArrowheads="1"/>
              </p:cNvSpPr>
              <p:nvPr/>
            </p:nvSpPr>
            <p:spPr bwMode="auto">
              <a:xfrm>
                <a:off x="2908" y="144"/>
                <a:ext cx="1200" cy="912"/>
              </a:xfrm>
              <a:prstGeom prst="rect">
                <a:avLst/>
              </a:prstGeom>
              <a:noFill/>
              <a:ln w="28575">
                <a:solidFill>
                  <a:srgbClr val="000066"/>
                </a:solidFill>
                <a:miter lim="800000"/>
                <a:headEnd/>
                <a:tailEnd/>
              </a:ln>
            </p:spPr>
            <p:txBody>
              <a:bodyPr wrap="none" anchor="ctr"/>
              <a:lstStyle/>
              <a:p>
                <a:endParaRPr lang="en-US"/>
              </a:p>
            </p:txBody>
          </p:sp>
        </p:grpSp>
        <p:grpSp>
          <p:nvGrpSpPr>
            <p:cNvPr id="5" name="Group 14"/>
            <p:cNvGrpSpPr>
              <a:grpSpLocks/>
            </p:cNvGrpSpPr>
            <p:nvPr/>
          </p:nvGrpSpPr>
          <p:grpSpPr bwMode="auto">
            <a:xfrm>
              <a:off x="27" y="59"/>
              <a:ext cx="1200" cy="1080"/>
              <a:chOff x="123" y="59"/>
              <a:chExt cx="1200" cy="1080"/>
            </a:xfrm>
          </p:grpSpPr>
          <p:sp>
            <p:nvSpPr>
              <p:cNvPr id="39965" name="Rectangle 15"/>
              <p:cNvSpPr>
                <a:spLocks noChangeArrowheads="1"/>
              </p:cNvSpPr>
              <p:nvPr/>
            </p:nvSpPr>
            <p:spPr bwMode="auto">
              <a:xfrm>
                <a:off x="201" y="59"/>
                <a:ext cx="1007" cy="155"/>
              </a:xfrm>
              <a:prstGeom prst="rect">
                <a:avLst/>
              </a:prstGeom>
              <a:noFill/>
              <a:ln w="9525">
                <a:noFill/>
                <a:miter lim="800000"/>
                <a:headEnd/>
                <a:tailEnd/>
              </a:ln>
            </p:spPr>
            <p:txBody>
              <a:bodyPr wrap="none">
                <a:spAutoFit/>
              </a:bodyPr>
              <a:lstStyle/>
              <a:p>
                <a:pPr algn="ctr"/>
                <a:r>
                  <a:rPr lang="en-US" sz="1000" b="1" dirty="0">
                    <a:solidFill>
                      <a:srgbClr val="000066"/>
                    </a:solidFill>
                  </a:rPr>
                  <a:t>Diagnosis and Workup</a:t>
                </a:r>
              </a:p>
            </p:txBody>
          </p:sp>
          <p:grpSp>
            <p:nvGrpSpPr>
              <p:cNvPr id="6" name="Group 16"/>
              <p:cNvGrpSpPr>
                <a:grpSpLocks/>
              </p:cNvGrpSpPr>
              <p:nvPr/>
            </p:nvGrpSpPr>
            <p:grpSpPr bwMode="auto">
              <a:xfrm>
                <a:off x="123" y="227"/>
                <a:ext cx="1200" cy="912"/>
                <a:chOff x="123" y="157"/>
                <a:chExt cx="1200" cy="912"/>
              </a:xfrm>
            </p:grpSpPr>
            <p:pic>
              <p:nvPicPr>
                <p:cNvPr id="39967" name="Picture 17"/>
                <p:cNvPicPr>
                  <a:picLocks noChangeAspect="1" noChangeArrowheads="1"/>
                </p:cNvPicPr>
                <p:nvPr/>
              </p:nvPicPr>
              <p:blipFill>
                <a:blip r:embed="rId5" cstate="print"/>
                <a:srcRect/>
                <a:stretch>
                  <a:fillRect/>
                </a:stretch>
              </p:blipFill>
              <p:spPr bwMode="auto">
                <a:xfrm>
                  <a:off x="179" y="227"/>
                  <a:ext cx="1077" cy="787"/>
                </a:xfrm>
                <a:prstGeom prst="rect">
                  <a:avLst/>
                </a:prstGeom>
                <a:noFill/>
                <a:ln w="9525">
                  <a:noFill/>
                  <a:miter lim="800000"/>
                  <a:headEnd/>
                  <a:tailEnd/>
                </a:ln>
              </p:spPr>
            </p:pic>
            <p:sp>
              <p:nvSpPr>
                <p:cNvPr id="39968" name="Rectangle 18"/>
                <p:cNvSpPr>
                  <a:spLocks noChangeArrowheads="1"/>
                </p:cNvSpPr>
                <p:nvPr/>
              </p:nvSpPr>
              <p:spPr bwMode="auto">
                <a:xfrm>
                  <a:off x="123" y="157"/>
                  <a:ext cx="1200" cy="912"/>
                </a:xfrm>
                <a:prstGeom prst="rect">
                  <a:avLst/>
                </a:prstGeom>
                <a:noFill/>
                <a:ln w="28575">
                  <a:solidFill>
                    <a:srgbClr val="000066"/>
                  </a:solidFill>
                  <a:miter lim="800000"/>
                  <a:headEnd/>
                  <a:tailEnd/>
                </a:ln>
              </p:spPr>
              <p:txBody>
                <a:bodyPr wrap="none" anchor="ctr"/>
                <a:lstStyle/>
                <a:p>
                  <a:endParaRPr lang="en-US"/>
                </a:p>
              </p:txBody>
            </p:sp>
          </p:grpSp>
        </p:grpSp>
        <p:sp>
          <p:nvSpPr>
            <p:cNvPr id="39951" name="Line 19"/>
            <p:cNvSpPr>
              <a:spLocks noChangeShapeType="1"/>
            </p:cNvSpPr>
            <p:nvPr/>
          </p:nvSpPr>
          <p:spPr bwMode="auto">
            <a:xfrm>
              <a:off x="4032" y="707"/>
              <a:ext cx="144" cy="0"/>
            </a:xfrm>
            <a:prstGeom prst="line">
              <a:avLst/>
            </a:prstGeom>
            <a:noFill/>
            <a:ln w="44450">
              <a:solidFill>
                <a:srgbClr val="000066"/>
              </a:solidFill>
              <a:round/>
              <a:headEnd/>
              <a:tailEnd type="triangle" w="med" len="med"/>
            </a:ln>
          </p:spPr>
          <p:txBody>
            <a:bodyPr wrap="none" anchor="ctr"/>
            <a:lstStyle/>
            <a:p>
              <a:endParaRPr lang="en-US"/>
            </a:p>
          </p:txBody>
        </p:sp>
        <p:sp>
          <p:nvSpPr>
            <p:cNvPr id="39952" name="Line 20"/>
            <p:cNvSpPr>
              <a:spLocks noChangeShapeType="1"/>
            </p:cNvSpPr>
            <p:nvPr/>
          </p:nvSpPr>
          <p:spPr bwMode="auto">
            <a:xfrm>
              <a:off x="2660" y="706"/>
              <a:ext cx="144" cy="0"/>
            </a:xfrm>
            <a:prstGeom prst="line">
              <a:avLst/>
            </a:prstGeom>
            <a:noFill/>
            <a:ln w="44450">
              <a:solidFill>
                <a:srgbClr val="000066"/>
              </a:solidFill>
              <a:round/>
              <a:headEnd/>
              <a:tailEnd type="triangle" w="med" len="med"/>
            </a:ln>
          </p:spPr>
          <p:txBody>
            <a:bodyPr wrap="none" anchor="ctr"/>
            <a:lstStyle/>
            <a:p>
              <a:endParaRPr lang="en-US"/>
            </a:p>
          </p:txBody>
        </p:sp>
        <p:grpSp>
          <p:nvGrpSpPr>
            <p:cNvPr id="7" name="Group 21"/>
            <p:cNvGrpSpPr>
              <a:grpSpLocks/>
            </p:cNvGrpSpPr>
            <p:nvPr/>
          </p:nvGrpSpPr>
          <p:grpSpPr bwMode="auto">
            <a:xfrm>
              <a:off x="4190" y="234"/>
              <a:ext cx="1533" cy="1256"/>
              <a:chOff x="4199" y="234"/>
              <a:chExt cx="1533" cy="1256"/>
            </a:xfrm>
          </p:grpSpPr>
          <p:sp>
            <p:nvSpPr>
              <p:cNvPr id="39954" name="Rectangle 22"/>
              <p:cNvSpPr>
                <a:spLocks noChangeArrowheads="1"/>
              </p:cNvSpPr>
              <p:nvPr/>
            </p:nvSpPr>
            <p:spPr bwMode="auto">
              <a:xfrm>
                <a:off x="4199" y="234"/>
                <a:ext cx="1200" cy="912"/>
              </a:xfrm>
              <a:prstGeom prst="rect">
                <a:avLst/>
              </a:prstGeom>
              <a:solidFill>
                <a:schemeClr val="tx1"/>
              </a:solidFill>
              <a:ln w="28575">
                <a:solidFill>
                  <a:srgbClr val="000066"/>
                </a:solidFill>
                <a:miter lim="800000"/>
                <a:headEnd/>
                <a:tailEnd/>
              </a:ln>
            </p:spPr>
            <p:txBody>
              <a:bodyPr wrap="none" anchor="ctr"/>
              <a:lstStyle/>
              <a:p>
                <a:endParaRPr lang="en-US"/>
              </a:p>
            </p:txBody>
          </p:sp>
          <p:sp>
            <p:nvSpPr>
              <p:cNvPr id="39955" name="Rectangle 23"/>
              <p:cNvSpPr>
                <a:spLocks noChangeArrowheads="1"/>
              </p:cNvSpPr>
              <p:nvPr/>
            </p:nvSpPr>
            <p:spPr bwMode="auto">
              <a:xfrm>
                <a:off x="4240" y="269"/>
                <a:ext cx="1200" cy="912"/>
              </a:xfrm>
              <a:prstGeom prst="rect">
                <a:avLst/>
              </a:prstGeom>
              <a:solidFill>
                <a:schemeClr val="tx1"/>
              </a:solidFill>
              <a:ln w="28575">
                <a:solidFill>
                  <a:srgbClr val="000066"/>
                </a:solidFill>
                <a:miter lim="800000"/>
                <a:headEnd/>
                <a:tailEnd/>
              </a:ln>
            </p:spPr>
            <p:txBody>
              <a:bodyPr wrap="none" anchor="ctr"/>
              <a:lstStyle/>
              <a:p>
                <a:endParaRPr lang="en-US"/>
              </a:p>
            </p:txBody>
          </p:sp>
          <p:sp>
            <p:nvSpPr>
              <p:cNvPr id="39956" name="Rectangle 24"/>
              <p:cNvSpPr>
                <a:spLocks noChangeArrowheads="1"/>
              </p:cNvSpPr>
              <p:nvPr/>
            </p:nvSpPr>
            <p:spPr bwMode="auto">
              <a:xfrm>
                <a:off x="4280" y="305"/>
                <a:ext cx="1200" cy="912"/>
              </a:xfrm>
              <a:prstGeom prst="rect">
                <a:avLst/>
              </a:prstGeom>
              <a:solidFill>
                <a:schemeClr val="tx1"/>
              </a:solidFill>
              <a:ln w="28575">
                <a:solidFill>
                  <a:srgbClr val="000066"/>
                </a:solidFill>
                <a:miter lim="800000"/>
                <a:headEnd/>
                <a:tailEnd/>
              </a:ln>
            </p:spPr>
            <p:txBody>
              <a:bodyPr wrap="none" anchor="ctr"/>
              <a:lstStyle/>
              <a:p>
                <a:endParaRPr lang="en-US"/>
              </a:p>
            </p:txBody>
          </p:sp>
          <p:sp>
            <p:nvSpPr>
              <p:cNvPr id="39957" name="Rectangle 25"/>
              <p:cNvSpPr>
                <a:spLocks noChangeArrowheads="1"/>
              </p:cNvSpPr>
              <p:nvPr/>
            </p:nvSpPr>
            <p:spPr bwMode="auto">
              <a:xfrm>
                <a:off x="4313" y="345"/>
                <a:ext cx="1200" cy="912"/>
              </a:xfrm>
              <a:prstGeom prst="rect">
                <a:avLst/>
              </a:prstGeom>
              <a:solidFill>
                <a:schemeClr val="tx1"/>
              </a:solidFill>
              <a:ln w="28575">
                <a:solidFill>
                  <a:srgbClr val="000066"/>
                </a:solidFill>
                <a:miter lim="800000"/>
                <a:headEnd/>
                <a:tailEnd/>
              </a:ln>
            </p:spPr>
            <p:txBody>
              <a:bodyPr wrap="none" anchor="ctr"/>
              <a:lstStyle/>
              <a:p>
                <a:endParaRPr lang="en-US"/>
              </a:p>
            </p:txBody>
          </p:sp>
          <p:sp>
            <p:nvSpPr>
              <p:cNvPr id="39958" name="Rectangle 26"/>
              <p:cNvSpPr>
                <a:spLocks noChangeArrowheads="1"/>
              </p:cNvSpPr>
              <p:nvPr/>
            </p:nvSpPr>
            <p:spPr bwMode="auto">
              <a:xfrm>
                <a:off x="4346" y="385"/>
                <a:ext cx="1200" cy="912"/>
              </a:xfrm>
              <a:prstGeom prst="rect">
                <a:avLst/>
              </a:prstGeom>
              <a:solidFill>
                <a:schemeClr val="tx1"/>
              </a:solidFill>
              <a:ln w="28575">
                <a:solidFill>
                  <a:srgbClr val="000066"/>
                </a:solidFill>
                <a:miter lim="800000"/>
                <a:headEnd/>
                <a:tailEnd/>
              </a:ln>
            </p:spPr>
            <p:txBody>
              <a:bodyPr wrap="none" anchor="ctr"/>
              <a:lstStyle/>
              <a:p>
                <a:endParaRPr lang="en-US"/>
              </a:p>
            </p:txBody>
          </p:sp>
          <p:sp>
            <p:nvSpPr>
              <p:cNvPr id="39959" name="Rectangle 27"/>
              <p:cNvSpPr>
                <a:spLocks noChangeArrowheads="1"/>
              </p:cNvSpPr>
              <p:nvPr/>
            </p:nvSpPr>
            <p:spPr bwMode="auto">
              <a:xfrm>
                <a:off x="4386" y="425"/>
                <a:ext cx="1200" cy="912"/>
              </a:xfrm>
              <a:prstGeom prst="rect">
                <a:avLst/>
              </a:prstGeom>
              <a:solidFill>
                <a:schemeClr val="tx1"/>
              </a:solidFill>
              <a:ln w="28575">
                <a:solidFill>
                  <a:srgbClr val="000066"/>
                </a:solidFill>
                <a:miter lim="800000"/>
                <a:headEnd/>
                <a:tailEnd/>
              </a:ln>
            </p:spPr>
            <p:txBody>
              <a:bodyPr wrap="none" anchor="ctr"/>
              <a:lstStyle/>
              <a:p>
                <a:endParaRPr lang="en-US"/>
              </a:p>
            </p:txBody>
          </p:sp>
          <p:sp>
            <p:nvSpPr>
              <p:cNvPr id="39960" name="Rectangle 28"/>
              <p:cNvSpPr>
                <a:spLocks noChangeArrowheads="1"/>
              </p:cNvSpPr>
              <p:nvPr/>
            </p:nvSpPr>
            <p:spPr bwMode="auto">
              <a:xfrm>
                <a:off x="4426" y="465"/>
                <a:ext cx="1200" cy="912"/>
              </a:xfrm>
              <a:prstGeom prst="rect">
                <a:avLst/>
              </a:prstGeom>
              <a:solidFill>
                <a:schemeClr val="tx1"/>
              </a:solidFill>
              <a:ln w="28575">
                <a:solidFill>
                  <a:srgbClr val="000066"/>
                </a:solidFill>
                <a:miter lim="800000"/>
                <a:headEnd/>
                <a:tailEnd/>
              </a:ln>
            </p:spPr>
            <p:txBody>
              <a:bodyPr wrap="none" anchor="ctr"/>
              <a:lstStyle/>
              <a:p>
                <a:endParaRPr lang="en-US"/>
              </a:p>
            </p:txBody>
          </p:sp>
          <p:sp>
            <p:nvSpPr>
              <p:cNvPr id="39961" name="Rectangle 29"/>
              <p:cNvSpPr>
                <a:spLocks noChangeArrowheads="1"/>
              </p:cNvSpPr>
              <p:nvPr/>
            </p:nvSpPr>
            <p:spPr bwMode="auto">
              <a:xfrm>
                <a:off x="4459" y="505"/>
                <a:ext cx="1200" cy="912"/>
              </a:xfrm>
              <a:prstGeom prst="rect">
                <a:avLst/>
              </a:prstGeom>
              <a:solidFill>
                <a:schemeClr val="tx1"/>
              </a:solidFill>
              <a:ln w="28575">
                <a:solidFill>
                  <a:srgbClr val="000066"/>
                </a:solidFill>
                <a:miter lim="800000"/>
                <a:headEnd/>
                <a:tailEnd/>
              </a:ln>
            </p:spPr>
            <p:txBody>
              <a:bodyPr wrap="none" anchor="ctr"/>
              <a:lstStyle/>
              <a:p>
                <a:endParaRPr lang="en-US"/>
              </a:p>
            </p:txBody>
          </p:sp>
          <p:sp>
            <p:nvSpPr>
              <p:cNvPr id="39962" name="Rectangle 30"/>
              <p:cNvSpPr>
                <a:spLocks noChangeArrowheads="1"/>
              </p:cNvSpPr>
              <p:nvPr/>
            </p:nvSpPr>
            <p:spPr bwMode="auto">
              <a:xfrm>
                <a:off x="4499" y="545"/>
                <a:ext cx="1200" cy="912"/>
              </a:xfrm>
              <a:prstGeom prst="rect">
                <a:avLst/>
              </a:prstGeom>
              <a:solidFill>
                <a:schemeClr val="tx1"/>
              </a:solidFill>
              <a:ln w="28575">
                <a:solidFill>
                  <a:srgbClr val="000066"/>
                </a:solidFill>
                <a:miter lim="800000"/>
                <a:headEnd/>
                <a:tailEnd/>
              </a:ln>
            </p:spPr>
            <p:txBody>
              <a:bodyPr wrap="none" anchor="ctr"/>
              <a:lstStyle/>
              <a:p>
                <a:endParaRPr lang="en-US"/>
              </a:p>
            </p:txBody>
          </p:sp>
          <p:sp>
            <p:nvSpPr>
              <p:cNvPr id="39963" name="Rectangle 31"/>
              <p:cNvSpPr>
                <a:spLocks noChangeArrowheads="1"/>
              </p:cNvSpPr>
              <p:nvPr/>
            </p:nvSpPr>
            <p:spPr bwMode="auto">
              <a:xfrm>
                <a:off x="4532" y="578"/>
                <a:ext cx="1200" cy="912"/>
              </a:xfrm>
              <a:prstGeom prst="rect">
                <a:avLst/>
              </a:prstGeom>
              <a:solidFill>
                <a:schemeClr val="tx1"/>
              </a:solidFill>
              <a:ln w="28575">
                <a:solidFill>
                  <a:srgbClr val="000066"/>
                </a:solidFill>
                <a:miter lim="800000"/>
                <a:headEnd/>
                <a:tailEnd/>
              </a:ln>
            </p:spPr>
            <p:txBody>
              <a:bodyPr wrap="none" anchor="ctr"/>
              <a:lstStyle/>
              <a:p>
                <a:endParaRPr lang="en-US"/>
              </a:p>
            </p:txBody>
          </p:sp>
          <p:pic>
            <p:nvPicPr>
              <p:cNvPr id="39964" name="Picture 32"/>
              <p:cNvPicPr>
                <a:picLocks noChangeAspect="1" noChangeArrowheads="1"/>
              </p:cNvPicPr>
              <p:nvPr/>
            </p:nvPicPr>
            <p:blipFill>
              <a:blip r:embed="rId6" cstate="print"/>
              <a:srcRect/>
              <a:stretch>
                <a:fillRect/>
              </a:stretch>
            </p:blipFill>
            <p:spPr bwMode="auto">
              <a:xfrm>
                <a:off x="4578" y="626"/>
                <a:ext cx="1111" cy="823"/>
              </a:xfrm>
              <a:prstGeom prst="rect">
                <a:avLst/>
              </a:prstGeom>
              <a:noFill/>
              <a:ln w="12700">
                <a:noFill/>
                <a:miter lim="800000"/>
                <a:headEnd type="none" w="sm" len="sm"/>
                <a:tailEnd type="none" w="sm" len="sm"/>
              </a:ln>
            </p:spPr>
          </p:pic>
        </p:grpSp>
      </p:grpSp>
      <p:sp>
        <p:nvSpPr>
          <p:cNvPr id="2064417" name="Text Box 33"/>
          <p:cNvSpPr txBox="1">
            <a:spLocks noChangeArrowheads="1"/>
          </p:cNvSpPr>
          <p:nvPr/>
        </p:nvSpPr>
        <p:spPr bwMode="auto">
          <a:xfrm>
            <a:off x="0" y="3160165"/>
            <a:ext cx="6576291" cy="3000821"/>
          </a:xfrm>
          <a:prstGeom prst="rect">
            <a:avLst/>
          </a:prstGeom>
          <a:noFill/>
          <a:ln w="9525">
            <a:noFill/>
            <a:miter lim="800000"/>
            <a:headEnd/>
            <a:tailEnd/>
          </a:ln>
        </p:spPr>
        <p:txBody>
          <a:bodyPr wrap="square">
            <a:spAutoFit/>
          </a:bodyPr>
          <a:lstStyle/>
          <a:p>
            <a:pPr marL="230188" indent="-230188" algn="l">
              <a:spcAft>
                <a:spcPct val="45000"/>
              </a:spcAft>
              <a:buFont typeface="Arial" pitchFamily="34" charset="0"/>
              <a:buChar char="•"/>
            </a:pPr>
            <a:r>
              <a:rPr lang="en-US" sz="2000" b="1" dirty="0" smtClean="0"/>
              <a:t>At </a:t>
            </a:r>
            <a:r>
              <a:rPr lang="en-US" sz="2000" b="1" dirty="0"/>
              <a:t>the low dose range normal tissues repair radiation damage </a:t>
            </a:r>
            <a:r>
              <a:rPr lang="en-US" sz="2000" b="1" dirty="0" smtClean="0"/>
              <a:t>more </a:t>
            </a:r>
            <a:r>
              <a:rPr lang="en-US" sz="2000" b="1" dirty="0"/>
              <a:t>proficiently than tumors</a:t>
            </a:r>
          </a:p>
          <a:p>
            <a:pPr marL="230188" indent="-230188" algn="l">
              <a:buFont typeface="Arial" pitchFamily="34" charset="0"/>
              <a:buChar char="•"/>
            </a:pPr>
            <a:r>
              <a:rPr lang="en-US" sz="2000" b="1" dirty="0"/>
              <a:t> Fractionated radiation enables tumor dose </a:t>
            </a:r>
            <a:r>
              <a:rPr lang="en-US" sz="2000" b="1" dirty="0" smtClean="0"/>
              <a:t>buildup </a:t>
            </a:r>
            <a:r>
              <a:rPr lang="en-US" sz="2000" b="1" dirty="0"/>
              <a:t>with </a:t>
            </a:r>
            <a:r>
              <a:rPr lang="en-US" sz="2000" b="1" dirty="0" smtClean="0"/>
              <a:t>reduced normal </a:t>
            </a:r>
            <a:r>
              <a:rPr lang="en-US" sz="2000" b="1" dirty="0"/>
              <a:t>tissue </a:t>
            </a:r>
            <a:r>
              <a:rPr lang="en-US" sz="2000" b="1" dirty="0" smtClean="0"/>
              <a:t>toxicity</a:t>
            </a:r>
          </a:p>
          <a:p>
            <a:pPr marL="230188" indent="-230188" algn="l">
              <a:buFont typeface="Arial" pitchFamily="34" charset="0"/>
              <a:buChar char="•"/>
            </a:pPr>
            <a:endParaRPr lang="en-US" sz="2000" b="1" dirty="0" smtClean="0"/>
          </a:p>
          <a:p>
            <a:pPr marL="230188" indent="-230188" algn="l">
              <a:buFont typeface="Arial" pitchFamily="34" charset="0"/>
              <a:buChar char="•"/>
            </a:pPr>
            <a:r>
              <a:rPr lang="en-US" sz="2000" b="1" dirty="0" smtClean="0"/>
              <a:t>For Hypo- or Single- Fraction the </a:t>
            </a:r>
            <a:r>
              <a:rPr lang="en-US" sz="2000" b="1" dirty="0" smtClean="0">
                <a:solidFill>
                  <a:srgbClr val="99FF66"/>
                </a:solidFill>
              </a:rPr>
              <a:t>Normal</a:t>
            </a:r>
          </a:p>
          <a:p>
            <a:pPr marL="230188" indent="-230188" algn="l"/>
            <a:r>
              <a:rPr lang="en-US" sz="2000" b="1" dirty="0" smtClean="0">
                <a:solidFill>
                  <a:srgbClr val="99FF66"/>
                </a:solidFill>
              </a:rPr>
              <a:t> Tissue Complication Curve</a:t>
            </a:r>
            <a:r>
              <a:rPr lang="en-US" sz="2000" b="1" dirty="0" smtClean="0"/>
              <a:t> will move left</a:t>
            </a:r>
          </a:p>
          <a:p>
            <a:pPr marL="230188" indent="-230188" algn="l"/>
            <a:endParaRPr lang="en-US" sz="2000" b="1" dirty="0" smtClean="0"/>
          </a:p>
          <a:p>
            <a:pPr marL="230188" indent="-230188" algn="l">
              <a:buFont typeface="Arial" pitchFamily="34" charset="0"/>
              <a:buChar char="•"/>
            </a:pPr>
            <a:r>
              <a:rPr lang="en-US" sz="2000" b="1" dirty="0" smtClean="0"/>
              <a:t>Need to pull the two curves apart</a:t>
            </a:r>
            <a:endParaRPr lang="en-US" sz="2000" b="1" dirty="0"/>
          </a:p>
        </p:txBody>
      </p:sp>
      <p:sp>
        <p:nvSpPr>
          <p:cNvPr id="39942" name="Text Box 35"/>
          <p:cNvSpPr txBox="1">
            <a:spLocks noChangeArrowheads="1"/>
          </p:cNvSpPr>
          <p:nvPr/>
        </p:nvSpPr>
        <p:spPr bwMode="auto">
          <a:xfrm>
            <a:off x="1685718" y="87765"/>
            <a:ext cx="6042039" cy="830997"/>
          </a:xfrm>
          <a:prstGeom prst="rect">
            <a:avLst/>
          </a:prstGeom>
          <a:noFill/>
          <a:ln w="9525">
            <a:noFill/>
            <a:miter lim="800000"/>
            <a:headEnd/>
            <a:tailEnd/>
          </a:ln>
        </p:spPr>
        <p:txBody>
          <a:bodyPr wrap="none">
            <a:spAutoFit/>
          </a:bodyPr>
          <a:lstStyle/>
          <a:p>
            <a:r>
              <a:rPr lang="en-US" sz="2400" b="1" dirty="0" smtClean="0">
                <a:solidFill>
                  <a:srgbClr val="FFC000"/>
                </a:solidFill>
              </a:rPr>
              <a:t>How fast should the dose be delivered, </a:t>
            </a:r>
          </a:p>
          <a:p>
            <a:r>
              <a:rPr lang="en-US" sz="2400" b="1" dirty="0" smtClean="0">
                <a:solidFill>
                  <a:srgbClr val="FFC000"/>
                </a:solidFill>
              </a:rPr>
              <a:t>or in how many  fractions:   1, 3, … 36 ? </a:t>
            </a:r>
            <a:endParaRPr lang="en-US" sz="2400" b="1" dirty="0">
              <a:solidFill>
                <a:srgbClr val="FFC000"/>
              </a:solidFill>
            </a:endParaRPr>
          </a:p>
        </p:txBody>
      </p:sp>
      <p:sp>
        <p:nvSpPr>
          <p:cNvPr id="37" name="Rectangle 10"/>
          <p:cNvSpPr>
            <a:spLocks/>
          </p:cNvSpPr>
          <p:nvPr/>
        </p:nvSpPr>
        <p:spPr bwMode="auto">
          <a:xfrm>
            <a:off x="6185010" y="4081885"/>
            <a:ext cx="2562820" cy="1955602"/>
          </a:xfrm>
          <a:prstGeom prst="rect">
            <a:avLst/>
          </a:prstGeom>
          <a:solidFill>
            <a:srgbClr val="C0C0C0"/>
          </a:solidFill>
          <a:ln w="25400">
            <a:solidFill>
              <a:schemeClr val="tx1"/>
            </a:solidFill>
            <a:miter lim="800000"/>
            <a:headEnd/>
            <a:tailEnd/>
          </a:ln>
        </p:spPr>
        <p:txBody>
          <a:bodyPr lIns="0" tIns="0" rIns="0" bIns="0"/>
          <a:lstStyle/>
          <a:p>
            <a:endParaRPr lang="en-US"/>
          </a:p>
        </p:txBody>
      </p:sp>
      <p:sp>
        <p:nvSpPr>
          <p:cNvPr id="38" name="Freeform 11"/>
          <p:cNvSpPr>
            <a:spLocks/>
          </p:cNvSpPr>
          <p:nvPr/>
        </p:nvSpPr>
        <p:spPr bwMode="auto">
          <a:xfrm>
            <a:off x="6155857" y="4267200"/>
            <a:ext cx="1593452" cy="1706491"/>
          </a:xfrm>
          <a:custGeom>
            <a:avLst/>
            <a:gdLst>
              <a:gd name="T0" fmla="*/ 0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2147483647 w 21600"/>
              <a:gd name="T55" fmla="*/ 2147483647 h 21600"/>
              <a:gd name="T56" fmla="*/ 2147483647 w 21600"/>
              <a:gd name="T57" fmla="*/ 0 h 21600"/>
              <a:gd name="T58" fmla="*/ 2147483647 w 21600"/>
              <a:gd name="T59" fmla="*/ 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1600"/>
              <a:gd name="T91" fmla="*/ 0 h 21600"/>
              <a:gd name="T92" fmla="*/ 21600 w 21600"/>
              <a:gd name="T93" fmla="*/ 21600 h 216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1600" h="21600">
                <a:moveTo>
                  <a:pt x="0" y="21600"/>
                </a:moveTo>
                <a:lnTo>
                  <a:pt x="2712" y="21402"/>
                </a:lnTo>
                <a:lnTo>
                  <a:pt x="3834" y="21205"/>
                </a:lnTo>
                <a:lnTo>
                  <a:pt x="4675" y="20941"/>
                </a:lnTo>
                <a:lnTo>
                  <a:pt x="5423" y="20626"/>
                </a:lnTo>
                <a:lnTo>
                  <a:pt x="6155" y="20099"/>
                </a:lnTo>
                <a:lnTo>
                  <a:pt x="6855" y="19531"/>
                </a:lnTo>
                <a:lnTo>
                  <a:pt x="7668" y="18702"/>
                </a:lnTo>
                <a:lnTo>
                  <a:pt x="8757" y="17649"/>
                </a:lnTo>
                <a:lnTo>
                  <a:pt x="9960" y="16031"/>
                </a:lnTo>
                <a:lnTo>
                  <a:pt x="10847" y="14304"/>
                </a:lnTo>
                <a:lnTo>
                  <a:pt x="11424" y="12710"/>
                </a:lnTo>
                <a:lnTo>
                  <a:pt x="11875" y="11195"/>
                </a:lnTo>
                <a:lnTo>
                  <a:pt x="12156" y="9878"/>
                </a:lnTo>
                <a:lnTo>
                  <a:pt x="12343" y="8956"/>
                </a:lnTo>
                <a:lnTo>
                  <a:pt x="12530" y="8298"/>
                </a:lnTo>
                <a:lnTo>
                  <a:pt x="12810" y="7310"/>
                </a:lnTo>
                <a:lnTo>
                  <a:pt x="12997" y="6322"/>
                </a:lnTo>
                <a:lnTo>
                  <a:pt x="13371" y="5005"/>
                </a:lnTo>
                <a:lnTo>
                  <a:pt x="13652" y="4083"/>
                </a:lnTo>
                <a:lnTo>
                  <a:pt x="14026" y="3227"/>
                </a:lnTo>
                <a:lnTo>
                  <a:pt x="14494" y="2305"/>
                </a:lnTo>
                <a:lnTo>
                  <a:pt x="15242" y="1449"/>
                </a:lnTo>
                <a:lnTo>
                  <a:pt x="15896" y="922"/>
                </a:lnTo>
                <a:lnTo>
                  <a:pt x="16738" y="527"/>
                </a:lnTo>
                <a:lnTo>
                  <a:pt x="17392" y="395"/>
                </a:lnTo>
                <a:lnTo>
                  <a:pt x="17953" y="263"/>
                </a:lnTo>
                <a:lnTo>
                  <a:pt x="19262" y="66"/>
                </a:lnTo>
                <a:lnTo>
                  <a:pt x="20384" y="0"/>
                </a:lnTo>
                <a:lnTo>
                  <a:pt x="21600" y="0"/>
                </a:lnTo>
              </a:path>
            </a:pathLst>
          </a:custGeom>
          <a:noFill/>
          <a:ln w="50800">
            <a:solidFill>
              <a:srgbClr val="2E6FFD"/>
            </a:solidFill>
            <a:miter lim="800000"/>
            <a:headEnd/>
            <a:tailEnd/>
          </a:ln>
        </p:spPr>
        <p:txBody>
          <a:bodyPr lIns="0" tIns="0" rIns="0" bIns="0"/>
          <a:lstStyle/>
          <a:p>
            <a:endParaRPr lang="en-US"/>
          </a:p>
        </p:txBody>
      </p:sp>
      <p:sp>
        <p:nvSpPr>
          <p:cNvPr id="39" name="TextBox 38"/>
          <p:cNvSpPr txBox="1"/>
          <p:nvPr/>
        </p:nvSpPr>
        <p:spPr>
          <a:xfrm>
            <a:off x="6354618" y="6096000"/>
            <a:ext cx="2103582" cy="400110"/>
          </a:xfrm>
          <a:prstGeom prst="rect">
            <a:avLst/>
          </a:prstGeom>
          <a:noFill/>
        </p:spPr>
        <p:txBody>
          <a:bodyPr wrap="square" rtlCol="0">
            <a:spAutoFit/>
          </a:bodyPr>
          <a:lstStyle/>
          <a:p>
            <a:r>
              <a:rPr lang="en-US" sz="2000" b="1" dirty="0" smtClean="0"/>
              <a:t>Dose  =&gt;</a:t>
            </a:r>
            <a:endParaRPr lang="en-US" sz="2000" b="1" dirty="0"/>
          </a:p>
        </p:txBody>
      </p:sp>
      <p:sp>
        <p:nvSpPr>
          <p:cNvPr id="40" name="TextBox 39"/>
          <p:cNvSpPr txBox="1"/>
          <p:nvPr/>
        </p:nvSpPr>
        <p:spPr>
          <a:xfrm rot="16200000">
            <a:off x="4722075" y="4776720"/>
            <a:ext cx="2419514" cy="338554"/>
          </a:xfrm>
          <a:prstGeom prst="rect">
            <a:avLst/>
          </a:prstGeom>
          <a:noFill/>
        </p:spPr>
        <p:txBody>
          <a:bodyPr wrap="square" rtlCol="0">
            <a:spAutoFit/>
          </a:bodyPr>
          <a:lstStyle/>
          <a:p>
            <a:r>
              <a:rPr lang="en-US" sz="1600" b="1" dirty="0" smtClean="0">
                <a:solidFill>
                  <a:schemeClr val="accent1">
                    <a:lumMod val="20000"/>
                    <a:lumOff val="80000"/>
                  </a:schemeClr>
                </a:solidFill>
              </a:rPr>
              <a:t>Tumor Control Prob</a:t>
            </a:r>
            <a:endParaRPr lang="en-US" sz="1600" b="1" dirty="0">
              <a:solidFill>
                <a:schemeClr val="accent1">
                  <a:lumMod val="20000"/>
                  <a:lumOff val="80000"/>
                </a:schemeClr>
              </a:solidFill>
            </a:endParaRPr>
          </a:p>
        </p:txBody>
      </p:sp>
      <p:sp>
        <p:nvSpPr>
          <p:cNvPr id="41" name="TextBox 40"/>
          <p:cNvSpPr txBox="1"/>
          <p:nvPr/>
        </p:nvSpPr>
        <p:spPr>
          <a:xfrm rot="16200000">
            <a:off x="7812586" y="4767505"/>
            <a:ext cx="2324274" cy="338554"/>
          </a:xfrm>
          <a:prstGeom prst="rect">
            <a:avLst/>
          </a:prstGeom>
          <a:noFill/>
        </p:spPr>
        <p:txBody>
          <a:bodyPr wrap="square" rtlCol="0">
            <a:spAutoFit/>
          </a:bodyPr>
          <a:lstStyle/>
          <a:p>
            <a:r>
              <a:rPr lang="en-US" sz="1600" b="1" dirty="0" smtClean="0">
                <a:solidFill>
                  <a:srgbClr val="99FF66"/>
                </a:solidFill>
              </a:rPr>
              <a:t>Normal Tissue Comp</a:t>
            </a:r>
            <a:endParaRPr lang="en-US" sz="1600" b="1" dirty="0">
              <a:solidFill>
                <a:srgbClr val="99FF66"/>
              </a:solidFill>
            </a:endParaRPr>
          </a:p>
        </p:txBody>
      </p:sp>
      <p:sp>
        <p:nvSpPr>
          <p:cNvPr id="42" name="Freeform 11"/>
          <p:cNvSpPr>
            <a:spLocks/>
          </p:cNvSpPr>
          <p:nvPr/>
        </p:nvSpPr>
        <p:spPr bwMode="auto">
          <a:xfrm>
            <a:off x="6354439" y="4271819"/>
            <a:ext cx="1593452" cy="1706491"/>
          </a:xfrm>
          <a:custGeom>
            <a:avLst/>
            <a:gdLst>
              <a:gd name="T0" fmla="*/ 0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2147483647 w 21600"/>
              <a:gd name="T13" fmla="*/ 2147483647 h 21600"/>
              <a:gd name="T14" fmla="*/ 2147483647 w 21600"/>
              <a:gd name="T15" fmla="*/ 2147483647 h 21600"/>
              <a:gd name="T16" fmla="*/ 2147483647 w 21600"/>
              <a:gd name="T17" fmla="*/ 2147483647 h 21600"/>
              <a:gd name="T18" fmla="*/ 2147483647 w 21600"/>
              <a:gd name="T19" fmla="*/ 2147483647 h 21600"/>
              <a:gd name="T20" fmla="*/ 2147483647 w 21600"/>
              <a:gd name="T21" fmla="*/ 2147483647 h 21600"/>
              <a:gd name="T22" fmla="*/ 2147483647 w 21600"/>
              <a:gd name="T23" fmla="*/ 2147483647 h 21600"/>
              <a:gd name="T24" fmla="*/ 2147483647 w 21600"/>
              <a:gd name="T25" fmla="*/ 2147483647 h 21600"/>
              <a:gd name="T26" fmla="*/ 2147483647 w 21600"/>
              <a:gd name="T27" fmla="*/ 2147483647 h 21600"/>
              <a:gd name="T28" fmla="*/ 2147483647 w 21600"/>
              <a:gd name="T29" fmla="*/ 2147483647 h 21600"/>
              <a:gd name="T30" fmla="*/ 2147483647 w 21600"/>
              <a:gd name="T31" fmla="*/ 2147483647 h 21600"/>
              <a:gd name="T32" fmla="*/ 2147483647 w 21600"/>
              <a:gd name="T33" fmla="*/ 2147483647 h 21600"/>
              <a:gd name="T34" fmla="*/ 2147483647 w 21600"/>
              <a:gd name="T35" fmla="*/ 2147483647 h 21600"/>
              <a:gd name="T36" fmla="*/ 2147483647 w 21600"/>
              <a:gd name="T37" fmla="*/ 2147483647 h 21600"/>
              <a:gd name="T38" fmla="*/ 2147483647 w 21600"/>
              <a:gd name="T39" fmla="*/ 2147483647 h 21600"/>
              <a:gd name="T40" fmla="*/ 2147483647 w 21600"/>
              <a:gd name="T41" fmla="*/ 2147483647 h 21600"/>
              <a:gd name="T42" fmla="*/ 2147483647 w 21600"/>
              <a:gd name="T43" fmla="*/ 2147483647 h 21600"/>
              <a:gd name="T44" fmla="*/ 2147483647 w 21600"/>
              <a:gd name="T45" fmla="*/ 2147483647 h 21600"/>
              <a:gd name="T46" fmla="*/ 2147483647 w 21600"/>
              <a:gd name="T47" fmla="*/ 2147483647 h 21600"/>
              <a:gd name="T48" fmla="*/ 2147483647 w 21600"/>
              <a:gd name="T49" fmla="*/ 2147483647 h 21600"/>
              <a:gd name="T50" fmla="*/ 2147483647 w 21600"/>
              <a:gd name="T51" fmla="*/ 2147483647 h 21600"/>
              <a:gd name="T52" fmla="*/ 2147483647 w 21600"/>
              <a:gd name="T53" fmla="*/ 2147483647 h 21600"/>
              <a:gd name="T54" fmla="*/ 2147483647 w 21600"/>
              <a:gd name="T55" fmla="*/ 2147483647 h 21600"/>
              <a:gd name="T56" fmla="*/ 2147483647 w 21600"/>
              <a:gd name="T57" fmla="*/ 0 h 21600"/>
              <a:gd name="T58" fmla="*/ 2147483647 w 21600"/>
              <a:gd name="T59" fmla="*/ 0 h 21600"/>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1600"/>
              <a:gd name="T91" fmla="*/ 0 h 21600"/>
              <a:gd name="T92" fmla="*/ 21600 w 21600"/>
              <a:gd name="T93" fmla="*/ 21600 h 21600"/>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1600" h="21600">
                <a:moveTo>
                  <a:pt x="0" y="21600"/>
                </a:moveTo>
                <a:lnTo>
                  <a:pt x="2712" y="21402"/>
                </a:lnTo>
                <a:lnTo>
                  <a:pt x="3834" y="21205"/>
                </a:lnTo>
                <a:lnTo>
                  <a:pt x="4675" y="20941"/>
                </a:lnTo>
                <a:lnTo>
                  <a:pt x="5423" y="20626"/>
                </a:lnTo>
                <a:lnTo>
                  <a:pt x="6155" y="20099"/>
                </a:lnTo>
                <a:lnTo>
                  <a:pt x="6855" y="19531"/>
                </a:lnTo>
                <a:lnTo>
                  <a:pt x="7668" y="18702"/>
                </a:lnTo>
                <a:lnTo>
                  <a:pt x="8757" y="17649"/>
                </a:lnTo>
                <a:lnTo>
                  <a:pt x="9960" y="16031"/>
                </a:lnTo>
                <a:lnTo>
                  <a:pt x="10847" y="14304"/>
                </a:lnTo>
                <a:lnTo>
                  <a:pt x="11424" y="12710"/>
                </a:lnTo>
                <a:lnTo>
                  <a:pt x="11875" y="11195"/>
                </a:lnTo>
                <a:lnTo>
                  <a:pt x="12156" y="9878"/>
                </a:lnTo>
                <a:lnTo>
                  <a:pt x="12343" y="8956"/>
                </a:lnTo>
                <a:lnTo>
                  <a:pt x="12530" y="8298"/>
                </a:lnTo>
                <a:lnTo>
                  <a:pt x="12810" y="7310"/>
                </a:lnTo>
                <a:lnTo>
                  <a:pt x="12997" y="6322"/>
                </a:lnTo>
                <a:lnTo>
                  <a:pt x="13371" y="5005"/>
                </a:lnTo>
                <a:lnTo>
                  <a:pt x="13652" y="4083"/>
                </a:lnTo>
                <a:lnTo>
                  <a:pt x="14026" y="3227"/>
                </a:lnTo>
                <a:lnTo>
                  <a:pt x="14494" y="2305"/>
                </a:lnTo>
                <a:lnTo>
                  <a:pt x="15242" y="1449"/>
                </a:lnTo>
                <a:lnTo>
                  <a:pt x="15896" y="922"/>
                </a:lnTo>
                <a:lnTo>
                  <a:pt x="16738" y="527"/>
                </a:lnTo>
                <a:lnTo>
                  <a:pt x="17392" y="395"/>
                </a:lnTo>
                <a:lnTo>
                  <a:pt x="17953" y="263"/>
                </a:lnTo>
                <a:lnTo>
                  <a:pt x="19262" y="66"/>
                </a:lnTo>
                <a:lnTo>
                  <a:pt x="20384" y="0"/>
                </a:lnTo>
                <a:lnTo>
                  <a:pt x="21600" y="0"/>
                </a:lnTo>
              </a:path>
            </a:pathLst>
          </a:custGeom>
          <a:noFill/>
          <a:ln w="50800">
            <a:solidFill>
              <a:srgbClr val="00B050"/>
            </a:solidFill>
            <a:miter lim="800000"/>
            <a:headEnd/>
            <a:tailEnd/>
          </a:ln>
        </p:spPr>
        <p:txBody>
          <a:bodyPr lIns="0" tIns="0" rIns="0" bIns="0"/>
          <a:lstStyle/>
          <a:p>
            <a:endParaRPr lang="en-US"/>
          </a:p>
        </p:txBody>
      </p:sp>
      <p:cxnSp>
        <p:nvCxnSpPr>
          <p:cNvPr id="44" name="Straight Connector 43"/>
          <p:cNvCxnSpPr/>
          <p:nvPr/>
        </p:nvCxnSpPr>
        <p:spPr bwMode="auto">
          <a:xfrm rot="16200000" flipH="1">
            <a:off x="6502402" y="5430982"/>
            <a:ext cx="1219196" cy="1"/>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46" name="Straight Arrow Connector 45"/>
          <p:cNvCxnSpPr/>
          <p:nvPr/>
        </p:nvCxnSpPr>
        <p:spPr bwMode="auto">
          <a:xfrm rot="10800000">
            <a:off x="6068293" y="4812149"/>
            <a:ext cx="1062180" cy="1588"/>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cxnSp>
        <p:nvCxnSpPr>
          <p:cNvPr id="48" name="Straight Arrow Connector 47"/>
          <p:cNvCxnSpPr/>
          <p:nvPr/>
        </p:nvCxnSpPr>
        <p:spPr bwMode="auto">
          <a:xfrm>
            <a:off x="7102764" y="5532581"/>
            <a:ext cx="1732191" cy="8694"/>
          </a:xfrm>
          <a:prstGeom prst="straightConnector1">
            <a:avLst/>
          </a:prstGeom>
          <a:solidFill>
            <a:schemeClr val="accent1"/>
          </a:solidFill>
          <a:ln w="38100" cap="flat" cmpd="sng" algn="ctr">
            <a:solidFill>
              <a:schemeClr val="tx1"/>
            </a:solidFill>
            <a:prstDash val="solid"/>
            <a:round/>
            <a:headEnd type="none" w="med" len="med"/>
            <a:tailEnd type="arrow"/>
          </a:ln>
          <a:effectLst/>
        </p:spPr>
      </p:cxnSp>
      <p:sp>
        <p:nvSpPr>
          <p:cNvPr id="47" name="Rectangle 46"/>
          <p:cNvSpPr/>
          <p:nvPr/>
        </p:nvSpPr>
        <p:spPr>
          <a:xfrm>
            <a:off x="232235" y="6519446"/>
            <a:ext cx="2215671" cy="338554"/>
          </a:xfrm>
          <a:prstGeom prst="rect">
            <a:avLst/>
          </a:prstGeom>
        </p:spPr>
        <p:txBody>
          <a:bodyPr wrap="none">
            <a:spAutoFit/>
          </a:bodyPr>
          <a:lstStyle/>
          <a:p>
            <a:r>
              <a:rPr lang="en-US" sz="1600" dirty="0" smtClean="0"/>
              <a:t>Courtesy M. Lovelock </a:t>
            </a:r>
            <a:endParaRPr lang="en-US" sz="1600" dirty="0"/>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1346" name="Rectangle 2"/>
          <p:cNvSpPr>
            <a:spLocks noGrp="1" noChangeArrowheads="1"/>
          </p:cNvSpPr>
          <p:nvPr>
            <p:ph type="title"/>
          </p:nvPr>
        </p:nvSpPr>
        <p:spPr>
          <a:xfrm>
            <a:off x="0" y="298450"/>
            <a:ext cx="9144000" cy="865188"/>
          </a:xfrm>
        </p:spPr>
        <p:txBody>
          <a:bodyPr/>
          <a:lstStyle/>
          <a:p>
            <a:pPr eaLnBrk="1" hangingPunct="1">
              <a:defRPr/>
            </a:pPr>
            <a:r>
              <a:rPr lang="en-US" sz="2400" smtClean="0">
                <a:cs typeface="+mj-cs"/>
              </a:rPr>
              <a:t> Challenges for PET based tumor segmentation</a:t>
            </a:r>
            <a:br>
              <a:rPr lang="en-US" sz="2400" smtClean="0">
                <a:cs typeface="+mj-cs"/>
              </a:rPr>
            </a:br>
            <a:r>
              <a:rPr lang="en-US" sz="2400" smtClean="0">
                <a:cs typeface="+mj-cs"/>
              </a:rPr>
              <a:t/>
            </a:r>
            <a:br>
              <a:rPr lang="en-US" sz="2400" smtClean="0">
                <a:cs typeface="+mj-cs"/>
              </a:rPr>
            </a:br>
            <a:r>
              <a:rPr lang="en-US" sz="2400" smtClean="0">
                <a:cs typeface="+mj-cs"/>
              </a:rPr>
              <a:t> Ratios of volumes segmented with the same four protocols </a:t>
            </a:r>
          </a:p>
        </p:txBody>
      </p:sp>
      <p:pic>
        <p:nvPicPr>
          <p:cNvPr id="279554" name="Picture 6"/>
          <p:cNvPicPr>
            <a:picLocks noChangeAspect="1" noChangeArrowheads="1"/>
          </p:cNvPicPr>
          <p:nvPr/>
        </p:nvPicPr>
        <p:blipFill>
          <a:blip r:embed="rId3" cstate="print"/>
          <a:srcRect/>
          <a:stretch>
            <a:fillRect/>
          </a:stretch>
        </p:blipFill>
        <p:spPr bwMode="auto">
          <a:xfrm>
            <a:off x="1500188" y="1371600"/>
            <a:ext cx="6297612" cy="5000625"/>
          </a:xfrm>
          <a:prstGeom prst="rect">
            <a:avLst/>
          </a:prstGeom>
          <a:noFill/>
          <a:ln w="9525">
            <a:noFill/>
            <a:miter lim="800000"/>
            <a:headEnd/>
            <a:tailEnd/>
          </a:ln>
        </p:spPr>
      </p:pic>
      <p:sp>
        <p:nvSpPr>
          <p:cNvPr id="279555" name="TextBox 3"/>
          <p:cNvSpPr txBox="1">
            <a:spLocks noChangeArrowheads="1"/>
          </p:cNvSpPr>
          <p:nvPr/>
        </p:nvSpPr>
        <p:spPr bwMode="auto">
          <a:xfrm>
            <a:off x="5303838" y="6553200"/>
            <a:ext cx="3840162" cy="304800"/>
          </a:xfrm>
          <a:prstGeom prst="rect">
            <a:avLst/>
          </a:prstGeom>
          <a:noFill/>
          <a:ln w="9525">
            <a:noFill/>
            <a:miter lim="800000"/>
            <a:headEnd/>
            <a:tailEnd/>
          </a:ln>
        </p:spPr>
        <p:txBody>
          <a:bodyPr>
            <a:spAutoFit/>
          </a:bodyPr>
          <a:lstStyle/>
          <a:p>
            <a:pPr algn="ctr" eaLnBrk="0" hangingPunct="0"/>
            <a:r>
              <a:rPr lang="en-US" sz="1400">
                <a:cs typeface="ＭＳ Ｐゴシック"/>
              </a:rPr>
              <a:t>AAPM 2006, Med. Phys. </a:t>
            </a:r>
            <a:r>
              <a:rPr lang="en-US" sz="1400" b="1">
                <a:cs typeface="ＭＳ Ｐゴシック"/>
              </a:rPr>
              <a:t>33</a:t>
            </a:r>
            <a:r>
              <a:rPr lang="en-US" sz="1400">
                <a:cs typeface="ＭＳ Ｐゴシック"/>
              </a:rPr>
              <a:t>, p 2039,</a:t>
            </a:r>
          </a:p>
        </p:txBody>
      </p:sp>
    </p:spTree>
  </p:cSld>
  <p:clrMapOvr>
    <a:masterClrMapping/>
  </p:clrMapOvr>
  <p:transition advTm="42235"/>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1" name="TextBox 48"/>
          <p:cNvSpPr txBox="1">
            <a:spLocks noChangeArrowheads="1"/>
          </p:cNvSpPr>
          <p:nvPr/>
        </p:nvSpPr>
        <p:spPr bwMode="auto">
          <a:xfrm>
            <a:off x="152400" y="0"/>
            <a:ext cx="8991600" cy="1631950"/>
          </a:xfrm>
          <a:prstGeom prst="rect">
            <a:avLst/>
          </a:prstGeom>
          <a:noFill/>
          <a:ln w="9525">
            <a:noFill/>
            <a:miter lim="800000"/>
            <a:headEnd/>
            <a:tailEnd/>
          </a:ln>
        </p:spPr>
        <p:txBody>
          <a:bodyPr>
            <a:spAutoFit/>
          </a:bodyPr>
          <a:lstStyle/>
          <a:p>
            <a:pPr algn="ctr" eaLnBrk="0" hangingPunct="0"/>
            <a:r>
              <a:rPr lang="en-US" sz="2000">
                <a:solidFill>
                  <a:srgbClr val="FFC000"/>
                </a:solidFill>
                <a:latin typeface="Arial Unicode MS"/>
                <a:ea typeface="Arial Unicode MS"/>
                <a:cs typeface="Arial Unicode MS"/>
              </a:rPr>
              <a:t>M. Hatt et al, “A fuzzy locally adaptive Bayesian segmentation approach for volume determination in PET” </a:t>
            </a:r>
            <a:r>
              <a:rPr lang="en-US" sz="2000" i="1">
                <a:solidFill>
                  <a:srgbClr val="FFC000"/>
                </a:solidFill>
                <a:latin typeface="Arial Unicode MS"/>
                <a:ea typeface="Arial Unicode MS"/>
                <a:cs typeface="Arial Unicode MS"/>
              </a:rPr>
              <a:t>IEEE Transactions on Medical Imaging</a:t>
            </a:r>
            <a:r>
              <a:rPr lang="en-US" sz="2000">
                <a:solidFill>
                  <a:srgbClr val="FFC000"/>
                </a:solidFill>
                <a:latin typeface="Arial Unicode MS"/>
                <a:ea typeface="Arial Unicode MS"/>
                <a:cs typeface="Arial Unicode MS"/>
              </a:rPr>
              <a:t>, 2008</a:t>
            </a:r>
            <a:r>
              <a:rPr lang="en-US" sz="2000">
                <a:solidFill>
                  <a:srgbClr val="FFC000"/>
                </a:solidFill>
                <a:cs typeface="ＭＳ Ｐゴシック"/>
              </a:rPr>
              <a:t>, and 2007 IEEE NSS/MIC Conference Record, 3939-3945</a:t>
            </a:r>
          </a:p>
          <a:p>
            <a:pPr algn="ctr" eaLnBrk="0" hangingPunct="0"/>
            <a:endParaRPr lang="en-US" sz="2000">
              <a:solidFill>
                <a:srgbClr val="FFC000"/>
              </a:solidFill>
              <a:cs typeface="ＭＳ Ｐゴシック"/>
            </a:endParaRPr>
          </a:p>
          <a:p>
            <a:pPr algn="ctr" eaLnBrk="0" hangingPunct="0"/>
            <a:r>
              <a:rPr lang="en-US" sz="2000">
                <a:solidFill>
                  <a:srgbClr val="FFC000"/>
                </a:solidFill>
                <a:cs typeface="ＭＳ Ｐゴシック"/>
              </a:rPr>
              <a:t> Courtesy Dimitris Visvikis  (INSERM U650, Image proc. lab, Brest)</a:t>
            </a:r>
            <a:endParaRPr lang="fr-FR" sz="2000">
              <a:solidFill>
                <a:srgbClr val="FF9900"/>
              </a:solidFill>
              <a:latin typeface="Comic Sans MS" pitchFamily="66" charset="0"/>
              <a:cs typeface="ＭＳ Ｐゴシック"/>
            </a:endParaRPr>
          </a:p>
        </p:txBody>
      </p:sp>
      <p:grpSp>
        <p:nvGrpSpPr>
          <p:cNvPr id="281602" name="Group 49"/>
          <p:cNvGrpSpPr>
            <a:grpSpLocks/>
          </p:cNvGrpSpPr>
          <p:nvPr/>
        </p:nvGrpSpPr>
        <p:grpSpPr bwMode="auto">
          <a:xfrm>
            <a:off x="0" y="1676400"/>
            <a:ext cx="8990013" cy="5181600"/>
            <a:chOff x="0" y="1163638"/>
            <a:chExt cx="8990013" cy="5181600"/>
          </a:xfrm>
        </p:grpSpPr>
        <p:pic>
          <p:nvPicPr>
            <p:cNvPr id="281603" name="Picture 16" descr="tumeur3_FCM"/>
            <p:cNvPicPr>
              <a:picLocks noChangeAspect="1" noChangeArrowheads="1"/>
            </p:cNvPicPr>
            <p:nvPr/>
          </p:nvPicPr>
          <p:blipFill>
            <a:blip r:embed="rId3" cstate="print"/>
            <a:srcRect/>
            <a:stretch>
              <a:fillRect/>
            </a:stretch>
          </p:blipFill>
          <p:spPr bwMode="auto">
            <a:xfrm>
              <a:off x="5422900" y="1917700"/>
              <a:ext cx="722313" cy="719138"/>
            </a:xfrm>
            <a:prstGeom prst="rect">
              <a:avLst/>
            </a:prstGeom>
            <a:noFill/>
            <a:ln w="9525">
              <a:solidFill>
                <a:schemeClr val="tx1"/>
              </a:solidFill>
              <a:miter lim="800000"/>
              <a:headEnd/>
              <a:tailEnd/>
            </a:ln>
          </p:spPr>
        </p:pic>
        <p:sp>
          <p:nvSpPr>
            <p:cNvPr id="281604" name="Rectangle 23"/>
            <p:cNvSpPr>
              <a:spLocks noChangeArrowheads="1"/>
            </p:cNvSpPr>
            <p:nvPr/>
          </p:nvSpPr>
          <p:spPr bwMode="auto">
            <a:xfrm>
              <a:off x="5122863" y="1639888"/>
              <a:ext cx="1357312" cy="312737"/>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FCM</a:t>
              </a:r>
            </a:p>
          </p:txBody>
        </p:sp>
        <p:pic>
          <p:nvPicPr>
            <p:cNvPr id="281605" name="Picture 18" descr="tumeur3_FLAB_"/>
            <p:cNvPicPr>
              <a:picLocks noChangeAspect="1" noChangeArrowheads="1"/>
            </p:cNvPicPr>
            <p:nvPr/>
          </p:nvPicPr>
          <p:blipFill>
            <a:blip r:embed="rId4" cstate="print"/>
            <a:srcRect/>
            <a:stretch>
              <a:fillRect/>
            </a:stretch>
          </p:blipFill>
          <p:spPr bwMode="auto">
            <a:xfrm>
              <a:off x="7942263" y="1917700"/>
              <a:ext cx="719137" cy="719138"/>
            </a:xfrm>
            <a:prstGeom prst="rect">
              <a:avLst/>
            </a:prstGeom>
            <a:noFill/>
            <a:ln w="9525">
              <a:solidFill>
                <a:schemeClr val="tx1"/>
              </a:solidFill>
              <a:miter lim="800000"/>
              <a:headEnd/>
              <a:tailEnd/>
            </a:ln>
          </p:spPr>
        </p:pic>
        <p:sp>
          <p:nvSpPr>
            <p:cNvPr id="281606" name="Rectangle 23"/>
            <p:cNvSpPr>
              <a:spLocks noChangeArrowheads="1"/>
            </p:cNvSpPr>
            <p:nvPr/>
          </p:nvSpPr>
          <p:spPr bwMode="auto">
            <a:xfrm>
              <a:off x="7632700" y="1639888"/>
              <a:ext cx="1357313" cy="312737"/>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solidFill>
                    <a:srgbClr val="FFC000"/>
                  </a:solidFill>
                  <a:latin typeface="Arial Unicode MS"/>
                  <a:cs typeface="ＭＳ Ｐゴシック"/>
                </a:rPr>
                <a:t>FLAB</a:t>
              </a:r>
            </a:p>
          </p:txBody>
        </p:sp>
        <p:pic>
          <p:nvPicPr>
            <p:cNvPr id="281607" name="Picture 20" descr="tumeur3_GT"/>
            <p:cNvPicPr>
              <a:picLocks noChangeAspect="1" noChangeArrowheads="1"/>
            </p:cNvPicPr>
            <p:nvPr/>
          </p:nvPicPr>
          <p:blipFill>
            <a:blip r:embed="rId5" cstate="print"/>
            <a:srcRect/>
            <a:stretch>
              <a:fillRect/>
            </a:stretch>
          </p:blipFill>
          <p:spPr bwMode="auto">
            <a:xfrm>
              <a:off x="433388" y="1917700"/>
              <a:ext cx="715962" cy="719138"/>
            </a:xfrm>
            <a:prstGeom prst="rect">
              <a:avLst/>
            </a:prstGeom>
            <a:noFill/>
            <a:ln w="9525">
              <a:solidFill>
                <a:schemeClr val="tx1"/>
              </a:solidFill>
              <a:miter lim="800000"/>
              <a:headEnd/>
              <a:tailEnd/>
            </a:ln>
          </p:spPr>
        </p:pic>
        <p:sp>
          <p:nvSpPr>
            <p:cNvPr id="281608" name="Rectangle 23"/>
            <p:cNvSpPr>
              <a:spLocks noChangeArrowheads="1"/>
            </p:cNvSpPr>
            <p:nvPr/>
          </p:nvSpPr>
          <p:spPr bwMode="auto">
            <a:xfrm>
              <a:off x="163513" y="2708275"/>
              <a:ext cx="1357312" cy="312738"/>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Ground-truth</a:t>
              </a:r>
            </a:p>
          </p:txBody>
        </p:sp>
        <p:pic>
          <p:nvPicPr>
            <p:cNvPr id="281609" name="Picture 22" descr="tumeur3_T42"/>
            <p:cNvPicPr>
              <a:picLocks noChangeAspect="1" noChangeArrowheads="1"/>
            </p:cNvPicPr>
            <p:nvPr/>
          </p:nvPicPr>
          <p:blipFill>
            <a:blip r:embed="rId6" cstate="print"/>
            <a:srcRect/>
            <a:stretch>
              <a:fillRect/>
            </a:stretch>
          </p:blipFill>
          <p:spPr bwMode="auto">
            <a:xfrm>
              <a:off x="4125913" y="1917700"/>
              <a:ext cx="722312" cy="719138"/>
            </a:xfrm>
            <a:prstGeom prst="rect">
              <a:avLst/>
            </a:prstGeom>
            <a:noFill/>
            <a:ln w="9525">
              <a:solidFill>
                <a:schemeClr val="bg1"/>
              </a:solidFill>
              <a:miter lim="800000"/>
              <a:headEnd/>
              <a:tailEnd/>
            </a:ln>
          </p:spPr>
        </p:pic>
        <p:sp>
          <p:nvSpPr>
            <p:cNvPr id="281610" name="Rectangle 23"/>
            <p:cNvSpPr>
              <a:spLocks noChangeArrowheads="1"/>
            </p:cNvSpPr>
            <p:nvPr/>
          </p:nvSpPr>
          <p:spPr bwMode="auto">
            <a:xfrm>
              <a:off x="3662363" y="1628775"/>
              <a:ext cx="1668462" cy="312738"/>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T42</a:t>
              </a:r>
            </a:p>
          </p:txBody>
        </p:sp>
        <p:sp>
          <p:nvSpPr>
            <p:cNvPr id="281611" name="Rectangle 23"/>
            <p:cNvSpPr>
              <a:spLocks noChangeArrowheads="1"/>
            </p:cNvSpPr>
            <p:nvPr/>
          </p:nvSpPr>
          <p:spPr bwMode="auto">
            <a:xfrm>
              <a:off x="1933575" y="2638425"/>
              <a:ext cx="2590800" cy="312738"/>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Classif. error:</a:t>
              </a:r>
            </a:p>
          </p:txBody>
        </p:sp>
        <p:sp>
          <p:nvSpPr>
            <p:cNvPr id="281612" name="Rectangle 23"/>
            <p:cNvSpPr>
              <a:spLocks noChangeArrowheads="1"/>
            </p:cNvSpPr>
            <p:nvPr/>
          </p:nvSpPr>
          <p:spPr bwMode="auto">
            <a:xfrm>
              <a:off x="4886325" y="2652713"/>
              <a:ext cx="1800225" cy="312737"/>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20%</a:t>
              </a:r>
            </a:p>
          </p:txBody>
        </p:sp>
        <p:sp>
          <p:nvSpPr>
            <p:cNvPr id="281613" name="Rectangle 23"/>
            <p:cNvSpPr>
              <a:spLocks noChangeArrowheads="1"/>
            </p:cNvSpPr>
            <p:nvPr/>
          </p:nvSpPr>
          <p:spPr bwMode="auto">
            <a:xfrm>
              <a:off x="7696200" y="2652713"/>
              <a:ext cx="1150938" cy="312737"/>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solidFill>
                    <a:srgbClr val="FFC000"/>
                  </a:solidFill>
                  <a:latin typeface="Arial Unicode MS"/>
                  <a:cs typeface="ＭＳ Ｐゴシック"/>
                </a:rPr>
                <a:t>6%</a:t>
              </a:r>
            </a:p>
          </p:txBody>
        </p:sp>
        <p:pic>
          <p:nvPicPr>
            <p:cNvPr id="281614" name="Picture 27" descr="tumeur3_simu"/>
            <p:cNvPicPr>
              <a:picLocks noChangeAspect="1" noChangeArrowheads="1"/>
            </p:cNvPicPr>
            <p:nvPr/>
          </p:nvPicPr>
          <p:blipFill>
            <a:blip r:embed="rId7" cstate="print"/>
            <a:srcRect/>
            <a:stretch>
              <a:fillRect/>
            </a:stretch>
          </p:blipFill>
          <p:spPr bwMode="auto">
            <a:xfrm>
              <a:off x="1597025" y="1917700"/>
              <a:ext cx="715963" cy="719138"/>
            </a:xfrm>
            <a:prstGeom prst="rect">
              <a:avLst/>
            </a:prstGeom>
            <a:noFill/>
            <a:ln w="9525">
              <a:solidFill>
                <a:schemeClr val="tx1"/>
              </a:solidFill>
              <a:miter lim="800000"/>
              <a:headEnd/>
              <a:tailEnd/>
            </a:ln>
          </p:spPr>
        </p:pic>
        <p:sp>
          <p:nvSpPr>
            <p:cNvPr id="281615" name="Rectangle 23"/>
            <p:cNvSpPr>
              <a:spLocks noChangeArrowheads="1"/>
            </p:cNvSpPr>
            <p:nvPr/>
          </p:nvSpPr>
          <p:spPr bwMode="auto">
            <a:xfrm>
              <a:off x="3627438" y="2652713"/>
              <a:ext cx="1800225" cy="312737"/>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&gt; 100%</a:t>
              </a:r>
            </a:p>
          </p:txBody>
        </p:sp>
        <p:sp>
          <p:nvSpPr>
            <p:cNvPr id="281616" name="Rectangle 23"/>
            <p:cNvSpPr>
              <a:spLocks noChangeArrowheads="1"/>
            </p:cNvSpPr>
            <p:nvPr/>
          </p:nvSpPr>
          <p:spPr bwMode="auto">
            <a:xfrm>
              <a:off x="1171575" y="2679700"/>
              <a:ext cx="1512888" cy="533400"/>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Simulated PET</a:t>
              </a:r>
            </a:p>
          </p:txBody>
        </p:sp>
        <p:sp>
          <p:nvSpPr>
            <p:cNvPr id="281617" name="Rectangle 23"/>
            <p:cNvSpPr>
              <a:spLocks noChangeArrowheads="1"/>
            </p:cNvSpPr>
            <p:nvPr/>
          </p:nvSpPr>
          <p:spPr bwMode="auto">
            <a:xfrm>
              <a:off x="6397625" y="1628775"/>
              <a:ext cx="1357313" cy="312738"/>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SBR</a:t>
              </a:r>
            </a:p>
          </p:txBody>
        </p:sp>
        <p:pic>
          <p:nvPicPr>
            <p:cNvPr id="281618" name="Picture 40" descr="tumeur3GT_axial"/>
            <p:cNvPicPr>
              <a:picLocks noChangeAspect="1" noChangeArrowheads="1"/>
            </p:cNvPicPr>
            <p:nvPr/>
          </p:nvPicPr>
          <p:blipFill>
            <a:blip r:embed="rId8" cstate="print"/>
            <a:srcRect/>
            <a:stretch>
              <a:fillRect/>
            </a:stretch>
          </p:blipFill>
          <p:spPr bwMode="auto">
            <a:xfrm>
              <a:off x="234950" y="4024313"/>
              <a:ext cx="1254125" cy="1258887"/>
            </a:xfrm>
            <a:prstGeom prst="rect">
              <a:avLst/>
            </a:prstGeom>
            <a:noFill/>
            <a:ln w="9525">
              <a:solidFill>
                <a:schemeClr val="tx1"/>
              </a:solidFill>
              <a:miter lim="800000"/>
              <a:headEnd/>
              <a:tailEnd/>
            </a:ln>
          </p:spPr>
        </p:pic>
        <p:pic>
          <p:nvPicPr>
            <p:cNvPr id="281619" name="Picture 41" descr="tumeur3PETs_axial"/>
            <p:cNvPicPr>
              <a:picLocks noChangeAspect="1" noChangeArrowheads="1"/>
            </p:cNvPicPr>
            <p:nvPr/>
          </p:nvPicPr>
          <p:blipFill>
            <a:blip r:embed="rId9" cstate="print"/>
            <a:srcRect/>
            <a:stretch>
              <a:fillRect/>
            </a:stretch>
          </p:blipFill>
          <p:spPr bwMode="auto">
            <a:xfrm>
              <a:off x="1754188" y="4022725"/>
              <a:ext cx="1254125" cy="1258888"/>
            </a:xfrm>
            <a:prstGeom prst="rect">
              <a:avLst/>
            </a:prstGeom>
            <a:noFill/>
            <a:ln w="9525">
              <a:solidFill>
                <a:schemeClr val="tx1"/>
              </a:solidFill>
              <a:miter lim="800000"/>
              <a:headEnd/>
              <a:tailEnd/>
            </a:ln>
          </p:spPr>
        </p:pic>
        <p:pic>
          <p:nvPicPr>
            <p:cNvPr id="281620" name="Picture 42" descr="tumeur3_tranche3_3FLAB"/>
            <p:cNvPicPr>
              <a:picLocks noChangeAspect="1" noChangeArrowheads="1"/>
            </p:cNvPicPr>
            <p:nvPr/>
          </p:nvPicPr>
          <p:blipFill>
            <a:blip r:embed="rId10" cstate="print"/>
            <a:srcRect/>
            <a:stretch>
              <a:fillRect/>
            </a:stretch>
          </p:blipFill>
          <p:spPr bwMode="auto">
            <a:xfrm>
              <a:off x="5357813" y="4784725"/>
              <a:ext cx="1263650" cy="1258888"/>
            </a:xfrm>
            <a:prstGeom prst="rect">
              <a:avLst/>
            </a:prstGeom>
            <a:noFill/>
            <a:ln w="9525">
              <a:solidFill>
                <a:schemeClr val="tx1"/>
              </a:solidFill>
              <a:miter lim="800000"/>
              <a:headEnd/>
              <a:tailEnd/>
            </a:ln>
          </p:spPr>
        </p:pic>
        <p:pic>
          <p:nvPicPr>
            <p:cNvPr id="281621" name="Picture 43" descr="bigtumeurT42"/>
            <p:cNvPicPr>
              <a:picLocks noChangeAspect="1" noChangeArrowheads="1"/>
            </p:cNvPicPr>
            <p:nvPr/>
          </p:nvPicPr>
          <p:blipFill>
            <a:blip r:embed="rId11" cstate="print"/>
            <a:srcRect/>
            <a:stretch>
              <a:fillRect/>
            </a:stretch>
          </p:blipFill>
          <p:spPr bwMode="auto">
            <a:xfrm>
              <a:off x="3544888" y="3252788"/>
              <a:ext cx="1254125" cy="1258887"/>
            </a:xfrm>
            <a:prstGeom prst="rect">
              <a:avLst/>
            </a:prstGeom>
            <a:noFill/>
            <a:ln w="9525">
              <a:solidFill>
                <a:schemeClr val="tx1"/>
              </a:solidFill>
              <a:miter lim="800000"/>
              <a:headEnd/>
              <a:tailEnd/>
            </a:ln>
          </p:spPr>
        </p:pic>
        <p:pic>
          <p:nvPicPr>
            <p:cNvPr id="281622" name="Picture 44" descr="bigtumeur_nestle"/>
            <p:cNvPicPr>
              <a:picLocks noChangeAspect="1" noChangeArrowheads="1"/>
            </p:cNvPicPr>
            <p:nvPr/>
          </p:nvPicPr>
          <p:blipFill>
            <a:blip r:embed="rId12" cstate="print"/>
            <a:srcRect/>
            <a:stretch>
              <a:fillRect/>
            </a:stretch>
          </p:blipFill>
          <p:spPr bwMode="auto">
            <a:xfrm>
              <a:off x="6350000" y="3252788"/>
              <a:ext cx="1263650" cy="1258887"/>
            </a:xfrm>
            <a:prstGeom prst="rect">
              <a:avLst/>
            </a:prstGeom>
            <a:noFill/>
            <a:ln w="9525">
              <a:solidFill>
                <a:schemeClr val="tx1"/>
              </a:solidFill>
              <a:miter lim="800000"/>
              <a:headEnd/>
              <a:tailEnd/>
            </a:ln>
          </p:spPr>
        </p:pic>
        <p:sp>
          <p:nvSpPr>
            <p:cNvPr id="281623" name="Rectangle 23"/>
            <p:cNvSpPr>
              <a:spLocks noChangeArrowheads="1"/>
            </p:cNvSpPr>
            <p:nvPr/>
          </p:nvSpPr>
          <p:spPr bwMode="auto">
            <a:xfrm>
              <a:off x="6715125" y="5024438"/>
              <a:ext cx="1509713" cy="998537"/>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Classif. error</a:t>
              </a:r>
            </a:p>
            <a:p>
              <a:pPr algn="ctr" eaLnBrk="0" hangingPunct="0">
                <a:lnSpc>
                  <a:spcPct val="90000"/>
                </a:lnSpc>
                <a:spcBef>
                  <a:spcPct val="50000"/>
                </a:spcBef>
              </a:pPr>
              <a:r>
                <a:rPr lang="en-US" sz="1600">
                  <a:solidFill>
                    <a:srgbClr val="FFC000"/>
                  </a:solidFill>
                  <a:latin typeface="Arial Unicode MS"/>
                  <a:cs typeface="ＭＳ Ｐゴシック"/>
                </a:rPr>
                <a:t>C2: 4%</a:t>
              </a:r>
            </a:p>
            <a:p>
              <a:pPr algn="ctr" eaLnBrk="0" hangingPunct="0">
                <a:lnSpc>
                  <a:spcPct val="90000"/>
                </a:lnSpc>
                <a:spcBef>
                  <a:spcPct val="50000"/>
                </a:spcBef>
              </a:pPr>
              <a:r>
                <a:rPr lang="en-US" sz="1600">
                  <a:solidFill>
                    <a:srgbClr val="FFC000"/>
                  </a:solidFill>
                  <a:latin typeface="Arial Unicode MS"/>
                  <a:cs typeface="ＭＳ Ｐゴシック"/>
                </a:rPr>
                <a:t>C3: 2%</a:t>
              </a:r>
            </a:p>
          </p:txBody>
        </p:sp>
        <p:sp>
          <p:nvSpPr>
            <p:cNvPr id="281624" name="Rectangle 23"/>
            <p:cNvSpPr>
              <a:spLocks noChangeArrowheads="1"/>
            </p:cNvSpPr>
            <p:nvPr/>
          </p:nvSpPr>
          <p:spPr bwMode="auto">
            <a:xfrm>
              <a:off x="4845050" y="3440113"/>
              <a:ext cx="1089025" cy="876300"/>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Volume error</a:t>
              </a:r>
            </a:p>
            <a:p>
              <a:pPr algn="ctr" eaLnBrk="0" hangingPunct="0">
                <a:lnSpc>
                  <a:spcPct val="90000"/>
                </a:lnSpc>
                <a:spcBef>
                  <a:spcPct val="50000"/>
                </a:spcBef>
              </a:pPr>
              <a:r>
                <a:rPr lang="en-US" sz="1600">
                  <a:latin typeface="Arial Unicode MS"/>
                  <a:cs typeface="ＭＳ Ｐゴシック"/>
                </a:rPr>
                <a:t>-62%</a:t>
              </a:r>
            </a:p>
          </p:txBody>
        </p:sp>
        <p:sp>
          <p:nvSpPr>
            <p:cNvPr id="281625" name="Rectangle 23"/>
            <p:cNvSpPr>
              <a:spLocks noChangeArrowheads="1"/>
            </p:cNvSpPr>
            <p:nvPr/>
          </p:nvSpPr>
          <p:spPr bwMode="auto">
            <a:xfrm>
              <a:off x="7662863" y="3440113"/>
              <a:ext cx="1085850" cy="876300"/>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Volume error</a:t>
              </a:r>
            </a:p>
            <a:p>
              <a:pPr algn="ctr" eaLnBrk="0" hangingPunct="0">
                <a:lnSpc>
                  <a:spcPct val="90000"/>
                </a:lnSpc>
                <a:spcBef>
                  <a:spcPct val="50000"/>
                </a:spcBef>
              </a:pPr>
              <a:r>
                <a:rPr lang="en-US" sz="1600">
                  <a:latin typeface="Arial Unicode MS"/>
                  <a:cs typeface="ＭＳ Ｐゴシック"/>
                </a:rPr>
                <a:t>+37%</a:t>
              </a:r>
            </a:p>
          </p:txBody>
        </p:sp>
        <p:sp>
          <p:nvSpPr>
            <p:cNvPr id="281626" name="Rectangle 23"/>
            <p:cNvSpPr>
              <a:spLocks noChangeArrowheads="1"/>
            </p:cNvSpPr>
            <p:nvPr/>
          </p:nvSpPr>
          <p:spPr bwMode="auto">
            <a:xfrm>
              <a:off x="2509838" y="2132013"/>
              <a:ext cx="1439862" cy="312737"/>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Segmentation</a:t>
              </a:r>
            </a:p>
          </p:txBody>
        </p:sp>
        <p:sp>
          <p:nvSpPr>
            <p:cNvPr id="281627" name="Line 55"/>
            <p:cNvSpPr>
              <a:spLocks noChangeShapeType="1"/>
            </p:cNvSpPr>
            <p:nvPr/>
          </p:nvSpPr>
          <p:spPr bwMode="auto">
            <a:xfrm>
              <a:off x="2179638" y="5834063"/>
              <a:ext cx="936625" cy="0"/>
            </a:xfrm>
            <a:prstGeom prst="line">
              <a:avLst/>
            </a:prstGeom>
            <a:noFill/>
            <a:ln w="12700">
              <a:solidFill>
                <a:schemeClr val="tx1"/>
              </a:solidFill>
              <a:round/>
              <a:headEnd/>
              <a:tailEnd type="triangle" w="med" len="med"/>
            </a:ln>
          </p:spPr>
          <p:txBody>
            <a:bodyPr wrap="none">
              <a:spAutoFit/>
            </a:bodyPr>
            <a:lstStyle/>
            <a:p>
              <a:endParaRPr lang="en-US"/>
            </a:p>
          </p:txBody>
        </p:sp>
        <p:sp>
          <p:nvSpPr>
            <p:cNvPr id="281628" name="Rectangle 23"/>
            <p:cNvSpPr>
              <a:spLocks noChangeArrowheads="1"/>
            </p:cNvSpPr>
            <p:nvPr/>
          </p:nvSpPr>
          <p:spPr bwMode="auto">
            <a:xfrm>
              <a:off x="1747838" y="5935663"/>
              <a:ext cx="1439862" cy="312737"/>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Segmentation</a:t>
              </a:r>
            </a:p>
          </p:txBody>
        </p:sp>
        <p:sp>
          <p:nvSpPr>
            <p:cNvPr id="281629" name="Rectangle 23"/>
            <p:cNvSpPr>
              <a:spLocks noChangeArrowheads="1"/>
            </p:cNvSpPr>
            <p:nvPr/>
          </p:nvSpPr>
          <p:spPr bwMode="auto">
            <a:xfrm>
              <a:off x="6348413" y="4495800"/>
              <a:ext cx="1357312" cy="312738"/>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SBR</a:t>
              </a:r>
            </a:p>
          </p:txBody>
        </p:sp>
        <p:sp>
          <p:nvSpPr>
            <p:cNvPr id="281630" name="Rectangle 23"/>
            <p:cNvSpPr>
              <a:spLocks noChangeArrowheads="1"/>
            </p:cNvSpPr>
            <p:nvPr/>
          </p:nvSpPr>
          <p:spPr bwMode="auto">
            <a:xfrm>
              <a:off x="5357813" y="6032500"/>
              <a:ext cx="1357312" cy="312738"/>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solidFill>
                    <a:srgbClr val="FFC000"/>
                  </a:solidFill>
                  <a:latin typeface="Arial Unicode MS"/>
                  <a:cs typeface="ＭＳ Ｐゴシック"/>
                </a:rPr>
                <a:t>FLAB</a:t>
              </a:r>
            </a:p>
          </p:txBody>
        </p:sp>
        <p:sp>
          <p:nvSpPr>
            <p:cNvPr id="281631" name="Rectangle 23"/>
            <p:cNvSpPr>
              <a:spLocks noChangeArrowheads="1"/>
            </p:cNvSpPr>
            <p:nvPr/>
          </p:nvSpPr>
          <p:spPr bwMode="auto">
            <a:xfrm>
              <a:off x="3324225" y="4495800"/>
              <a:ext cx="1668463" cy="312738"/>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T42</a:t>
              </a:r>
            </a:p>
          </p:txBody>
        </p:sp>
        <p:sp>
          <p:nvSpPr>
            <p:cNvPr id="281632" name="Line 61"/>
            <p:cNvSpPr>
              <a:spLocks noChangeShapeType="1"/>
            </p:cNvSpPr>
            <p:nvPr/>
          </p:nvSpPr>
          <p:spPr bwMode="auto">
            <a:xfrm>
              <a:off x="2179638" y="5484813"/>
              <a:ext cx="0" cy="360362"/>
            </a:xfrm>
            <a:prstGeom prst="line">
              <a:avLst/>
            </a:prstGeom>
            <a:noFill/>
            <a:ln w="12700">
              <a:solidFill>
                <a:schemeClr val="tx1"/>
              </a:solidFill>
              <a:round/>
              <a:headEnd/>
              <a:tailEnd/>
            </a:ln>
          </p:spPr>
          <p:txBody>
            <a:bodyPr wrap="none">
              <a:spAutoFit/>
            </a:bodyPr>
            <a:lstStyle/>
            <a:p>
              <a:endParaRPr lang="en-US"/>
            </a:p>
          </p:txBody>
        </p:sp>
        <p:sp>
          <p:nvSpPr>
            <p:cNvPr id="281633" name="Rectangle 23"/>
            <p:cNvSpPr>
              <a:spLocks noChangeArrowheads="1"/>
            </p:cNvSpPr>
            <p:nvPr/>
          </p:nvSpPr>
          <p:spPr bwMode="auto">
            <a:xfrm>
              <a:off x="279400" y="3746500"/>
              <a:ext cx="1357313" cy="312738"/>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Ground-truth</a:t>
              </a:r>
            </a:p>
          </p:txBody>
        </p:sp>
        <p:sp>
          <p:nvSpPr>
            <p:cNvPr id="281634" name="Rectangle 23"/>
            <p:cNvSpPr>
              <a:spLocks noChangeArrowheads="1"/>
            </p:cNvSpPr>
            <p:nvPr/>
          </p:nvSpPr>
          <p:spPr bwMode="auto">
            <a:xfrm>
              <a:off x="1738313" y="3549650"/>
              <a:ext cx="1512887" cy="533400"/>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Simulated PET</a:t>
              </a:r>
            </a:p>
          </p:txBody>
        </p:sp>
        <p:pic>
          <p:nvPicPr>
            <p:cNvPr id="281635" name="Picture 67" descr="peteitetumeurSBR"/>
            <p:cNvPicPr>
              <a:picLocks noChangeAspect="1" noChangeArrowheads="1"/>
            </p:cNvPicPr>
            <p:nvPr/>
          </p:nvPicPr>
          <p:blipFill>
            <a:blip r:embed="rId13" cstate="print"/>
            <a:srcRect/>
            <a:stretch>
              <a:fillRect/>
            </a:stretch>
          </p:blipFill>
          <p:spPr bwMode="auto">
            <a:xfrm>
              <a:off x="6665913" y="1911350"/>
              <a:ext cx="723900" cy="719138"/>
            </a:xfrm>
            <a:prstGeom prst="rect">
              <a:avLst/>
            </a:prstGeom>
            <a:noFill/>
            <a:ln w="9525">
              <a:solidFill>
                <a:schemeClr val="tx1"/>
              </a:solidFill>
              <a:miter lim="800000"/>
              <a:headEnd/>
              <a:tailEnd/>
            </a:ln>
          </p:spPr>
        </p:pic>
        <p:sp>
          <p:nvSpPr>
            <p:cNvPr id="281636" name="Rectangle 23"/>
            <p:cNvSpPr>
              <a:spLocks noChangeArrowheads="1"/>
            </p:cNvSpPr>
            <p:nvPr/>
          </p:nvSpPr>
          <p:spPr bwMode="auto">
            <a:xfrm>
              <a:off x="6140450" y="2646363"/>
              <a:ext cx="1800225" cy="312737"/>
            </a:xfrm>
            <a:prstGeom prst="rect">
              <a:avLst/>
            </a:prstGeom>
            <a:noFill/>
            <a:ln w="9525">
              <a:noFill/>
              <a:miter lim="800000"/>
              <a:headEnd/>
              <a:tailEnd/>
            </a:ln>
          </p:spPr>
          <p:txBody>
            <a:bodyPr>
              <a:spAutoFit/>
            </a:bodyPr>
            <a:lstStyle/>
            <a:p>
              <a:pPr algn="ctr" eaLnBrk="0" hangingPunct="0">
                <a:lnSpc>
                  <a:spcPct val="90000"/>
                </a:lnSpc>
                <a:spcBef>
                  <a:spcPct val="50000"/>
                </a:spcBef>
              </a:pPr>
              <a:r>
                <a:rPr lang="en-US" sz="1600">
                  <a:latin typeface="Arial Unicode MS"/>
                  <a:cs typeface="ＭＳ Ｐゴシック"/>
                </a:rPr>
                <a:t>14%</a:t>
              </a:r>
            </a:p>
          </p:txBody>
        </p:sp>
        <p:sp>
          <p:nvSpPr>
            <p:cNvPr id="281637" name="Rectangle 48"/>
            <p:cNvSpPr>
              <a:spLocks noChangeArrowheads="1"/>
            </p:cNvSpPr>
            <p:nvPr/>
          </p:nvSpPr>
          <p:spPr bwMode="auto">
            <a:xfrm>
              <a:off x="3908425" y="1628775"/>
              <a:ext cx="5040313" cy="523875"/>
            </a:xfrm>
            <a:prstGeom prst="rect">
              <a:avLst/>
            </a:prstGeom>
            <a:noFill/>
            <a:ln w="9525">
              <a:noFill/>
              <a:prstDash val="dash"/>
              <a:miter lim="800000"/>
              <a:headEnd/>
              <a:tailEnd/>
            </a:ln>
          </p:spPr>
          <p:txBody>
            <a:bodyPr anchor="ctr">
              <a:spAutoFit/>
            </a:bodyPr>
            <a:lstStyle/>
            <a:p>
              <a:pPr algn="ctr" eaLnBrk="0" hangingPunct="0"/>
              <a:endParaRPr lang="en-US">
                <a:cs typeface="ＭＳ Ｐゴシック"/>
              </a:endParaRPr>
            </a:p>
          </p:txBody>
        </p:sp>
        <p:sp>
          <p:nvSpPr>
            <p:cNvPr id="281638" name="Line 51"/>
            <p:cNvSpPr>
              <a:spLocks noChangeShapeType="1"/>
            </p:cNvSpPr>
            <p:nvPr/>
          </p:nvSpPr>
          <p:spPr bwMode="auto">
            <a:xfrm>
              <a:off x="2755900" y="2492375"/>
              <a:ext cx="936625" cy="0"/>
            </a:xfrm>
            <a:prstGeom prst="line">
              <a:avLst/>
            </a:prstGeom>
            <a:noFill/>
            <a:ln w="12700">
              <a:solidFill>
                <a:schemeClr val="tx1"/>
              </a:solidFill>
              <a:round/>
              <a:headEnd/>
              <a:tailEnd type="triangle" w="med" len="med"/>
            </a:ln>
          </p:spPr>
          <p:txBody>
            <a:bodyPr wrap="none">
              <a:spAutoFit/>
            </a:bodyPr>
            <a:lstStyle/>
            <a:p>
              <a:endParaRPr lang="en-US"/>
            </a:p>
          </p:txBody>
        </p:sp>
        <p:sp>
          <p:nvSpPr>
            <p:cNvPr id="281639" name="ZoneTexte 50"/>
            <p:cNvSpPr txBox="1">
              <a:spLocks noChangeArrowheads="1"/>
            </p:cNvSpPr>
            <p:nvPr/>
          </p:nvSpPr>
          <p:spPr bwMode="auto">
            <a:xfrm>
              <a:off x="215900" y="3987800"/>
              <a:ext cx="284163" cy="307975"/>
            </a:xfrm>
            <a:prstGeom prst="rect">
              <a:avLst/>
            </a:prstGeom>
            <a:noFill/>
            <a:ln w="9525">
              <a:noFill/>
              <a:miter lim="800000"/>
              <a:headEnd/>
              <a:tailEnd/>
            </a:ln>
          </p:spPr>
          <p:txBody>
            <a:bodyPr wrap="none">
              <a:spAutoFit/>
            </a:bodyPr>
            <a:lstStyle/>
            <a:p>
              <a:pPr algn="ctr" eaLnBrk="0" hangingPunct="0"/>
              <a:r>
                <a:rPr lang="fr-FR" sz="1400">
                  <a:solidFill>
                    <a:srgbClr val="FF0000"/>
                  </a:solidFill>
                  <a:cs typeface="ＭＳ Ｐゴシック"/>
                </a:rPr>
                <a:t>1</a:t>
              </a:r>
            </a:p>
          </p:txBody>
        </p:sp>
        <p:sp>
          <p:nvSpPr>
            <p:cNvPr id="281640" name="ZoneTexte 51"/>
            <p:cNvSpPr txBox="1">
              <a:spLocks noChangeArrowheads="1"/>
            </p:cNvSpPr>
            <p:nvPr/>
          </p:nvSpPr>
          <p:spPr bwMode="auto">
            <a:xfrm>
              <a:off x="501650" y="4251325"/>
              <a:ext cx="284163" cy="307975"/>
            </a:xfrm>
            <a:prstGeom prst="rect">
              <a:avLst/>
            </a:prstGeom>
            <a:noFill/>
            <a:ln w="9525">
              <a:noFill/>
              <a:miter lim="800000"/>
              <a:headEnd/>
              <a:tailEnd/>
            </a:ln>
          </p:spPr>
          <p:txBody>
            <a:bodyPr wrap="none">
              <a:spAutoFit/>
            </a:bodyPr>
            <a:lstStyle/>
            <a:p>
              <a:pPr algn="ctr" eaLnBrk="0" hangingPunct="0"/>
              <a:r>
                <a:rPr lang="fr-FR" sz="1400">
                  <a:solidFill>
                    <a:srgbClr val="FF0000"/>
                  </a:solidFill>
                  <a:cs typeface="ＭＳ Ｐゴシック"/>
                </a:rPr>
                <a:t>2</a:t>
              </a:r>
            </a:p>
          </p:txBody>
        </p:sp>
        <p:sp>
          <p:nvSpPr>
            <p:cNvPr id="281641" name="ZoneTexte 52"/>
            <p:cNvSpPr txBox="1">
              <a:spLocks noChangeArrowheads="1"/>
            </p:cNvSpPr>
            <p:nvPr/>
          </p:nvSpPr>
          <p:spPr bwMode="auto">
            <a:xfrm>
              <a:off x="1000125" y="4322763"/>
              <a:ext cx="284163" cy="307975"/>
            </a:xfrm>
            <a:prstGeom prst="rect">
              <a:avLst/>
            </a:prstGeom>
            <a:noFill/>
            <a:ln w="9525">
              <a:noFill/>
              <a:miter lim="800000"/>
              <a:headEnd/>
              <a:tailEnd/>
            </a:ln>
          </p:spPr>
          <p:txBody>
            <a:bodyPr wrap="none">
              <a:spAutoFit/>
            </a:bodyPr>
            <a:lstStyle/>
            <a:p>
              <a:pPr algn="ctr" eaLnBrk="0" hangingPunct="0"/>
              <a:r>
                <a:rPr lang="fr-FR" sz="1400">
                  <a:solidFill>
                    <a:srgbClr val="FF0000"/>
                  </a:solidFill>
                  <a:cs typeface="ＭＳ Ｐゴシック"/>
                </a:rPr>
                <a:t>3</a:t>
              </a:r>
            </a:p>
          </p:txBody>
        </p:sp>
        <p:sp>
          <p:nvSpPr>
            <p:cNvPr id="281642" name="Rectangle 20"/>
            <p:cNvSpPr>
              <a:spLocks noChangeArrowheads="1"/>
            </p:cNvSpPr>
            <p:nvPr/>
          </p:nvSpPr>
          <p:spPr bwMode="auto">
            <a:xfrm>
              <a:off x="0" y="1163638"/>
              <a:ext cx="2586038" cy="369332"/>
            </a:xfrm>
            <a:prstGeom prst="rect">
              <a:avLst/>
            </a:prstGeom>
            <a:noFill/>
            <a:ln w="9525">
              <a:noFill/>
              <a:miter lim="800000"/>
              <a:headEnd/>
              <a:tailEnd/>
            </a:ln>
          </p:spPr>
          <p:txBody>
            <a:bodyPr>
              <a:spAutoFit/>
            </a:bodyPr>
            <a:lstStyle/>
            <a:p>
              <a:pPr algn="ctr" eaLnBrk="0" hangingPunct="0">
                <a:lnSpc>
                  <a:spcPct val="90000"/>
                </a:lnSpc>
                <a:spcBef>
                  <a:spcPts val="600"/>
                </a:spcBef>
              </a:pPr>
              <a:r>
                <a:rPr lang="en-US" sz="2000" b="1">
                  <a:cs typeface="ＭＳ Ｐゴシック"/>
                </a:rPr>
                <a:t>simulated tumors</a:t>
              </a:r>
            </a:p>
          </p:txBody>
        </p:sp>
        <p:sp>
          <p:nvSpPr>
            <p:cNvPr id="281643" name="Rectangle 49"/>
            <p:cNvSpPr>
              <a:spLocks noChangeArrowheads="1"/>
            </p:cNvSpPr>
            <p:nvPr/>
          </p:nvSpPr>
          <p:spPr bwMode="auto">
            <a:xfrm>
              <a:off x="3276600" y="3048000"/>
              <a:ext cx="5638800" cy="3238500"/>
            </a:xfrm>
            <a:prstGeom prst="rect">
              <a:avLst/>
            </a:prstGeom>
            <a:noFill/>
            <a:ln w="9525">
              <a:solidFill>
                <a:schemeClr val="tx1"/>
              </a:solidFill>
              <a:prstDash val="dash"/>
              <a:round/>
              <a:headEnd/>
              <a:tailEnd/>
            </a:ln>
          </p:spPr>
          <p:txBody>
            <a:bodyPr wrap="none" anchor="ctr"/>
            <a:lstStyle/>
            <a:p>
              <a:pPr algn="ctr" eaLnBrk="0" hangingPunct="0"/>
              <a:endParaRPr lang="en-US">
                <a:cs typeface="ＭＳ Ｐゴシック"/>
              </a:endParaRPr>
            </a:p>
          </p:txBody>
        </p:sp>
        <p:sp>
          <p:nvSpPr>
            <p:cNvPr id="281644" name="Rectangle 51"/>
            <p:cNvSpPr>
              <a:spLocks noChangeArrowheads="1"/>
            </p:cNvSpPr>
            <p:nvPr/>
          </p:nvSpPr>
          <p:spPr bwMode="auto">
            <a:xfrm>
              <a:off x="2476500" y="1600200"/>
              <a:ext cx="6324600" cy="1371600"/>
            </a:xfrm>
            <a:prstGeom prst="rect">
              <a:avLst/>
            </a:prstGeom>
            <a:noFill/>
            <a:ln w="9525">
              <a:solidFill>
                <a:schemeClr val="tx1"/>
              </a:solidFill>
              <a:prstDash val="dash"/>
              <a:round/>
              <a:headEnd/>
              <a:tailEnd/>
            </a:ln>
          </p:spPr>
          <p:txBody>
            <a:bodyPr wrap="none" anchor="ctr"/>
            <a:lstStyle/>
            <a:p>
              <a:pPr algn="ctr" eaLnBrk="0" hangingPunct="0"/>
              <a:endParaRPr lang="en-US">
                <a:cs typeface="ＭＳ Ｐゴシック"/>
              </a:endParaRPr>
            </a:p>
          </p:txBody>
        </p:sp>
      </p:grpSp>
    </p:spTree>
  </p:cSld>
  <p:clrMapOvr>
    <a:masterClrMapping/>
  </p:clrMapOvr>
  <p:transition advTm="655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2802" name="Rectangle 2"/>
          <p:cNvSpPr>
            <a:spLocks noGrp="1" noChangeArrowheads="1"/>
          </p:cNvSpPr>
          <p:nvPr>
            <p:ph type="title"/>
          </p:nvPr>
        </p:nvSpPr>
        <p:spPr>
          <a:xfrm>
            <a:off x="457200" y="0"/>
            <a:ext cx="8229600" cy="693738"/>
          </a:xfrm>
        </p:spPr>
        <p:txBody>
          <a:bodyPr/>
          <a:lstStyle/>
          <a:p>
            <a:pPr>
              <a:defRPr/>
            </a:pPr>
            <a:r>
              <a:rPr lang="en-US" sz="2400" smtClean="0">
                <a:cs typeface="+mj-cs"/>
              </a:rPr>
              <a:t>The problem: What would be PET assisted dose painting ?</a:t>
            </a:r>
            <a:br>
              <a:rPr lang="en-US" sz="2400" smtClean="0">
                <a:cs typeface="+mj-cs"/>
              </a:rPr>
            </a:br>
            <a:r>
              <a:rPr lang="en-US" sz="2400" smtClean="0">
                <a:solidFill>
                  <a:schemeClr val="tx1"/>
                </a:solidFill>
                <a:effectLst>
                  <a:outerShdw blurRad="38100" dist="38100" dir="2700000" algn="tl">
                    <a:srgbClr val="010199"/>
                  </a:outerShdw>
                </a:effectLst>
                <a:cs typeface="+mj-cs"/>
              </a:rPr>
              <a:t>(artists view)</a:t>
            </a:r>
          </a:p>
        </p:txBody>
      </p:sp>
      <p:sp>
        <p:nvSpPr>
          <p:cNvPr id="98308" name="Text Box 3"/>
          <p:cNvSpPr txBox="1">
            <a:spLocks noChangeArrowheads="1"/>
          </p:cNvSpPr>
          <p:nvPr/>
        </p:nvSpPr>
        <p:spPr bwMode="auto">
          <a:xfrm>
            <a:off x="155575" y="5387975"/>
            <a:ext cx="8832850" cy="366713"/>
          </a:xfrm>
          <a:prstGeom prst="rect">
            <a:avLst/>
          </a:prstGeom>
          <a:noFill/>
          <a:ln w="9525">
            <a:noFill/>
            <a:miter lim="800000"/>
            <a:headEnd/>
            <a:tailEnd/>
          </a:ln>
        </p:spPr>
        <p:txBody>
          <a:bodyPr>
            <a:spAutoFit/>
          </a:bodyPr>
          <a:lstStyle/>
          <a:p>
            <a:endParaRPr lang="en-US">
              <a:cs typeface="ＭＳ Ｐゴシック"/>
            </a:endParaRPr>
          </a:p>
        </p:txBody>
      </p:sp>
      <p:sp>
        <p:nvSpPr>
          <p:cNvPr id="98309" name="Text Box 4"/>
          <p:cNvSpPr txBox="1">
            <a:spLocks noChangeArrowheads="1"/>
          </p:cNvSpPr>
          <p:nvPr/>
        </p:nvSpPr>
        <p:spPr bwMode="auto">
          <a:xfrm>
            <a:off x="2190750" y="2738438"/>
            <a:ext cx="996950" cy="366712"/>
          </a:xfrm>
          <a:prstGeom prst="rect">
            <a:avLst/>
          </a:prstGeom>
          <a:noFill/>
          <a:ln w="9525">
            <a:noFill/>
            <a:miter lim="800000"/>
            <a:headEnd/>
            <a:tailEnd/>
          </a:ln>
        </p:spPr>
        <p:txBody>
          <a:bodyPr wrap="none">
            <a:spAutoFit/>
          </a:bodyPr>
          <a:lstStyle/>
          <a:p>
            <a:r>
              <a:rPr lang="en-US">
                <a:solidFill>
                  <a:schemeClr val="bg1"/>
                </a:solidFill>
                <a:cs typeface="ＭＳ Ｐゴシック"/>
              </a:rPr>
              <a:t>0.94 cm</a:t>
            </a:r>
          </a:p>
        </p:txBody>
      </p:sp>
      <p:graphicFrame>
        <p:nvGraphicFramePr>
          <p:cNvPr id="98306" name="Object 2"/>
          <p:cNvGraphicFramePr>
            <a:graphicFrameLocks noChangeAspect="1"/>
          </p:cNvGraphicFramePr>
          <p:nvPr>
            <p:ph sz="half" idx="2"/>
          </p:nvPr>
        </p:nvGraphicFramePr>
        <p:xfrm>
          <a:off x="885825" y="1047750"/>
          <a:ext cx="6489700" cy="4795838"/>
        </p:xfrm>
        <a:graphic>
          <a:graphicData uri="http://schemas.openxmlformats.org/presentationml/2006/ole">
            <p:oleObj spid="_x0000_s98306" name="CorelDRAW" r:id="rId4" imgW="7316280" imgH="5069160" progId="">
              <p:embed/>
            </p:oleObj>
          </a:graphicData>
        </a:graphic>
      </p:graphicFrame>
      <p:sp>
        <p:nvSpPr>
          <p:cNvPr id="98310" name="Text Box 6"/>
          <p:cNvSpPr txBox="1">
            <a:spLocks noChangeArrowheads="1"/>
          </p:cNvSpPr>
          <p:nvPr/>
        </p:nvSpPr>
        <p:spPr bwMode="auto">
          <a:xfrm>
            <a:off x="6667500" y="5638800"/>
            <a:ext cx="1504950" cy="366713"/>
          </a:xfrm>
          <a:prstGeom prst="rect">
            <a:avLst/>
          </a:prstGeom>
          <a:noFill/>
          <a:ln w="9525">
            <a:noFill/>
            <a:miter lim="800000"/>
            <a:headEnd/>
            <a:tailEnd/>
          </a:ln>
        </p:spPr>
        <p:txBody>
          <a:bodyPr wrap="none">
            <a:spAutoFit/>
          </a:bodyPr>
          <a:lstStyle/>
          <a:p>
            <a:r>
              <a:rPr lang="en-US" b="1">
                <a:solidFill>
                  <a:schemeClr val="accent1"/>
                </a:solidFill>
                <a:cs typeface="ＭＳ Ｐゴシック"/>
              </a:rPr>
              <a:t>Tumor Cells</a:t>
            </a:r>
          </a:p>
        </p:txBody>
      </p:sp>
      <p:sp>
        <p:nvSpPr>
          <p:cNvPr id="98311" name="Text Box 7"/>
          <p:cNvSpPr txBox="1">
            <a:spLocks noChangeArrowheads="1"/>
          </p:cNvSpPr>
          <p:nvPr/>
        </p:nvSpPr>
        <p:spPr bwMode="auto">
          <a:xfrm>
            <a:off x="4686300" y="5334000"/>
            <a:ext cx="1212850" cy="366713"/>
          </a:xfrm>
          <a:prstGeom prst="rect">
            <a:avLst/>
          </a:prstGeom>
          <a:noFill/>
          <a:ln w="9525">
            <a:noFill/>
            <a:miter lim="800000"/>
            <a:headEnd/>
            <a:tailEnd/>
          </a:ln>
        </p:spPr>
        <p:txBody>
          <a:bodyPr wrap="none">
            <a:spAutoFit/>
          </a:bodyPr>
          <a:lstStyle/>
          <a:p>
            <a:r>
              <a:rPr lang="en-US" b="1">
                <a:solidFill>
                  <a:srgbClr val="00FF00"/>
                </a:solidFill>
                <a:cs typeface="ＭＳ Ｐゴシック"/>
              </a:rPr>
              <a:t>HYPOXIA</a:t>
            </a:r>
          </a:p>
        </p:txBody>
      </p:sp>
      <p:sp>
        <p:nvSpPr>
          <p:cNvPr id="98312" name="Text Box 8"/>
          <p:cNvSpPr txBox="1">
            <a:spLocks noChangeArrowheads="1"/>
          </p:cNvSpPr>
          <p:nvPr/>
        </p:nvSpPr>
        <p:spPr bwMode="auto">
          <a:xfrm>
            <a:off x="6915150" y="2084388"/>
            <a:ext cx="1123950" cy="366712"/>
          </a:xfrm>
          <a:prstGeom prst="rect">
            <a:avLst/>
          </a:prstGeom>
          <a:noFill/>
          <a:ln w="9525">
            <a:noFill/>
            <a:miter lim="800000"/>
            <a:headEnd/>
            <a:tailEnd/>
          </a:ln>
        </p:spPr>
        <p:txBody>
          <a:bodyPr wrap="none">
            <a:spAutoFit/>
          </a:bodyPr>
          <a:lstStyle/>
          <a:p>
            <a:r>
              <a:rPr lang="en-US" b="1">
                <a:solidFill>
                  <a:srgbClr val="FF0066"/>
                </a:solidFill>
                <a:cs typeface="ＭＳ Ｐゴシック"/>
              </a:rPr>
              <a:t>UPTAKE</a:t>
            </a:r>
          </a:p>
        </p:txBody>
      </p:sp>
      <p:sp>
        <p:nvSpPr>
          <p:cNvPr id="98313" name="Text Box 9"/>
          <p:cNvSpPr txBox="1">
            <a:spLocks noChangeArrowheads="1"/>
          </p:cNvSpPr>
          <p:nvPr/>
        </p:nvSpPr>
        <p:spPr bwMode="auto">
          <a:xfrm>
            <a:off x="4267200" y="2552700"/>
            <a:ext cx="628650" cy="366713"/>
          </a:xfrm>
          <a:prstGeom prst="rect">
            <a:avLst/>
          </a:prstGeom>
          <a:noFill/>
          <a:ln w="9525">
            <a:noFill/>
            <a:miter lim="800000"/>
            <a:headEnd/>
            <a:tailEnd/>
          </a:ln>
        </p:spPr>
        <p:txBody>
          <a:bodyPr wrap="none">
            <a:spAutoFit/>
          </a:bodyPr>
          <a:lstStyle/>
          <a:p>
            <a:r>
              <a:rPr lang="en-US" b="1">
                <a:solidFill>
                  <a:srgbClr val="FFFF00"/>
                </a:solidFill>
                <a:cs typeface="ＭＳ Ｐゴシック"/>
              </a:rPr>
              <a:t>PET</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9360"/>
            <a:ext cx="8229600" cy="1139825"/>
          </a:xfrm>
        </p:spPr>
        <p:txBody>
          <a:bodyPr/>
          <a:lstStyle/>
          <a:p>
            <a:r>
              <a:rPr lang="en-US" dirty="0" smtClean="0"/>
              <a:t>Summary: </a:t>
            </a:r>
            <a:br>
              <a:rPr lang="en-US" dirty="0" smtClean="0"/>
            </a:br>
            <a:r>
              <a:rPr lang="en-US" dirty="0" smtClean="0"/>
              <a:t> Problems in Radiation Therapy</a:t>
            </a:r>
            <a:endParaRPr lang="en-US" dirty="0"/>
          </a:p>
        </p:txBody>
      </p:sp>
      <p:sp>
        <p:nvSpPr>
          <p:cNvPr id="3" name="Content Placeholder 2"/>
          <p:cNvSpPr>
            <a:spLocks noGrp="1"/>
          </p:cNvSpPr>
          <p:nvPr>
            <p:ph sz="half" idx="1"/>
          </p:nvPr>
        </p:nvSpPr>
        <p:spPr>
          <a:xfrm>
            <a:off x="457200" y="1239915"/>
            <a:ext cx="5036520" cy="4301360"/>
          </a:xfrm>
        </p:spPr>
        <p:txBody>
          <a:bodyPr/>
          <a:lstStyle/>
          <a:p>
            <a:pPr>
              <a:buNone/>
            </a:pPr>
            <a:r>
              <a:rPr lang="en-US" u="sng" dirty="0" smtClean="0"/>
              <a:t>Un- Resolved        </a:t>
            </a:r>
          </a:p>
          <a:p>
            <a:pPr>
              <a:buNone/>
            </a:pPr>
            <a:endParaRPr lang="en-US" u="sng" dirty="0" smtClean="0"/>
          </a:p>
          <a:p>
            <a:pPr>
              <a:buNone/>
            </a:pPr>
            <a:endParaRPr lang="en-US" u="sng" dirty="0" smtClean="0"/>
          </a:p>
          <a:p>
            <a:pPr>
              <a:buNone/>
            </a:pPr>
            <a:endParaRPr lang="en-US" u="sng" dirty="0" smtClean="0"/>
          </a:p>
          <a:p>
            <a:pPr>
              <a:buNone/>
            </a:pPr>
            <a:endParaRPr lang="en-US" u="sng" dirty="0" smtClean="0"/>
          </a:p>
          <a:p>
            <a:pPr>
              <a:buNone/>
            </a:pPr>
            <a:r>
              <a:rPr lang="en-US" dirty="0" smtClean="0"/>
              <a:t>         </a:t>
            </a:r>
          </a:p>
          <a:p>
            <a:pPr>
              <a:buNone/>
            </a:pPr>
            <a:r>
              <a:rPr lang="en-US" dirty="0" smtClean="0"/>
              <a:t>	</a:t>
            </a:r>
            <a:r>
              <a:rPr lang="en-US" dirty="0" smtClean="0"/>
              <a:t>	    Target definition</a:t>
            </a:r>
          </a:p>
          <a:p>
            <a:pPr>
              <a:buNone/>
            </a:pPr>
            <a:r>
              <a:rPr lang="en-US" dirty="0" smtClean="0"/>
              <a:t>           PET, </a:t>
            </a:r>
          </a:p>
          <a:p>
            <a:pPr>
              <a:buNone/>
            </a:pPr>
            <a:r>
              <a:rPr lang="en-US" dirty="0" smtClean="0"/>
              <a:t>       MRI, </a:t>
            </a:r>
          </a:p>
          <a:p>
            <a:pPr>
              <a:buNone/>
            </a:pPr>
            <a:r>
              <a:rPr lang="en-US" dirty="0" smtClean="0"/>
              <a:t>    SPECT ?</a:t>
            </a:r>
          </a:p>
          <a:p>
            <a:pPr>
              <a:buNone/>
            </a:pPr>
            <a:endParaRPr lang="en-US" dirty="0" smtClean="0"/>
          </a:p>
          <a:p>
            <a:pPr>
              <a:buNone/>
            </a:pPr>
            <a:endParaRPr lang="en-US" dirty="0" smtClean="0"/>
          </a:p>
          <a:p>
            <a:pPr>
              <a:buNone/>
            </a:pPr>
            <a:endParaRPr lang="en-US" dirty="0" smtClean="0"/>
          </a:p>
        </p:txBody>
      </p:sp>
      <p:sp>
        <p:nvSpPr>
          <p:cNvPr id="4" name="Content Placeholder 3"/>
          <p:cNvSpPr>
            <a:spLocks noGrp="1"/>
          </p:cNvSpPr>
          <p:nvPr>
            <p:ph sz="half" idx="2"/>
          </p:nvPr>
        </p:nvSpPr>
        <p:spPr>
          <a:xfrm>
            <a:off x="3419850" y="1239915"/>
            <a:ext cx="5266950" cy="4530725"/>
          </a:xfrm>
        </p:spPr>
        <p:txBody>
          <a:bodyPr/>
          <a:lstStyle/>
          <a:p>
            <a:pPr>
              <a:buNone/>
            </a:pPr>
            <a:r>
              <a:rPr lang="en-US" u="sng" dirty="0" smtClean="0"/>
              <a:t>                             Resolved</a:t>
            </a:r>
          </a:p>
          <a:p>
            <a:endParaRPr lang="en-US" u="sng" dirty="0" smtClean="0"/>
          </a:p>
          <a:p>
            <a:pPr>
              <a:buNone/>
            </a:pPr>
            <a:r>
              <a:rPr lang="en-US" dirty="0" smtClean="0"/>
              <a:t>           Accurate </a:t>
            </a:r>
            <a:r>
              <a:rPr lang="en-US" dirty="0" smtClean="0"/>
              <a:t>dose delivery</a:t>
            </a:r>
          </a:p>
          <a:p>
            <a:endParaRPr lang="en-US" dirty="0" smtClean="0"/>
          </a:p>
          <a:p>
            <a:pPr>
              <a:buNone/>
            </a:pPr>
            <a:r>
              <a:rPr lang="en-US" dirty="0" smtClean="0"/>
              <a:t>Patient </a:t>
            </a:r>
            <a:r>
              <a:rPr lang="en-US" dirty="0" smtClean="0"/>
              <a:t>and tumor tracking</a:t>
            </a:r>
          </a:p>
          <a:p>
            <a:endParaRPr lang="en-US" u="sng" dirty="0"/>
          </a:p>
        </p:txBody>
      </p:sp>
      <p:sp>
        <p:nvSpPr>
          <p:cNvPr id="5" name="TextBox 4"/>
          <p:cNvSpPr txBox="1"/>
          <p:nvPr/>
        </p:nvSpPr>
        <p:spPr>
          <a:xfrm>
            <a:off x="987807" y="6362230"/>
            <a:ext cx="7321235" cy="523220"/>
          </a:xfrm>
          <a:prstGeom prst="rect">
            <a:avLst/>
          </a:prstGeom>
          <a:noFill/>
        </p:spPr>
        <p:txBody>
          <a:bodyPr wrap="none" rtlCol="0">
            <a:spAutoFit/>
          </a:bodyPr>
          <a:lstStyle/>
          <a:p>
            <a:r>
              <a:rPr lang="en-US" dirty="0" smtClean="0">
                <a:solidFill>
                  <a:srgbClr val="FF0000"/>
                </a:solidFill>
              </a:rPr>
              <a:t>Are we doing the right thing with the tumor  ?</a:t>
            </a:r>
            <a:endParaRPr lang="en-US" dirty="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Grp="1" noChangeArrowheads="1"/>
          </p:cNvSpPr>
          <p:nvPr>
            <p:ph type="title"/>
          </p:nvPr>
        </p:nvSpPr>
        <p:spPr>
          <a:xfrm>
            <a:off x="462665" y="0"/>
            <a:ext cx="8229600" cy="693737"/>
          </a:xfrm>
        </p:spPr>
        <p:txBody>
          <a:bodyPr/>
          <a:lstStyle/>
          <a:p>
            <a:pPr>
              <a:defRPr/>
            </a:pPr>
            <a:r>
              <a:rPr lang="en-US" sz="3600" dirty="0" smtClean="0">
                <a:cs typeface="+mj-cs"/>
              </a:rPr>
              <a:t>People</a:t>
            </a:r>
          </a:p>
        </p:txBody>
      </p:sp>
      <p:sp>
        <p:nvSpPr>
          <p:cNvPr id="237571" name="Rectangle 3"/>
          <p:cNvSpPr>
            <a:spLocks noGrp="1" noChangeArrowheads="1"/>
          </p:cNvSpPr>
          <p:nvPr>
            <p:ph type="body" idx="1"/>
          </p:nvPr>
        </p:nvSpPr>
        <p:spPr>
          <a:xfrm>
            <a:off x="347450" y="587030"/>
            <a:ext cx="8572500" cy="4000500"/>
          </a:xfrm>
        </p:spPr>
        <p:txBody>
          <a:bodyPr/>
          <a:lstStyle/>
          <a:p>
            <a:pPr>
              <a:buFont typeface="Wingdings" pitchFamily="2" charset="2"/>
              <a:buNone/>
              <a:defRPr/>
            </a:pPr>
            <a:r>
              <a:rPr lang="en-US" dirty="0" smtClean="0">
                <a:ea typeface="ＭＳ Ｐゴシック"/>
              </a:rPr>
              <a:t>C. Ross Schmidtlein, Ph.D. </a:t>
            </a:r>
          </a:p>
          <a:p>
            <a:pPr>
              <a:buFont typeface="Wingdings" pitchFamily="2" charset="2"/>
              <a:buNone/>
              <a:defRPr/>
            </a:pPr>
            <a:r>
              <a:rPr lang="en-US" dirty="0" smtClean="0">
                <a:ea typeface="ＭＳ Ｐゴシック"/>
              </a:rPr>
              <a:t>Hyejoo Kang, Ph.D.</a:t>
            </a:r>
          </a:p>
          <a:p>
            <a:pPr>
              <a:buFont typeface="Wingdings" pitchFamily="2" charset="2"/>
              <a:buNone/>
              <a:defRPr/>
            </a:pPr>
            <a:r>
              <a:rPr lang="en-US" dirty="0" smtClean="0">
                <a:ea typeface="ＭＳ Ｐゴシック"/>
              </a:rPr>
              <a:t>Amols H., Ph.D.</a:t>
            </a:r>
          </a:p>
          <a:p>
            <a:pPr>
              <a:buFont typeface="Wingdings" pitchFamily="2" charset="2"/>
              <a:buNone/>
              <a:defRPr/>
            </a:pPr>
            <a:r>
              <a:rPr lang="en-US" dirty="0" smtClean="0">
                <a:ea typeface="ＭＳ Ｐゴシック"/>
              </a:rPr>
              <a:t>Nehmeh S, Ph.D.</a:t>
            </a:r>
          </a:p>
          <a:p>
            <a:pPr>
              <a:buFont typeface="Wingdings" pitchFamily="2" charset="2"/>
              <a:buNone/>
              <a:defRPr/>
            </a:pPr>
            <a:r>
              <a:rPr lang="en-US" dirty="0" smtClean="0">
                <a:ea typeface="ＭＳ Ｐゴシック"/>
              </a:rPr>
              <a:t>Humm J, Ph.D. </a:t>
            </a:r>
          </a:p>
          <a:p>
            <a:pPr>
              <a:buFont typeface="Wingdings" pitchFamily="2" charset="2"/>
              <a:buNone/>
              <a:defRPr/>
            </a:pPr>
            <a:r>
              <a:rPr lang="en-US" dirty="0" smtClean="0">
                <a:ea typeface="ＭＳ Ｐゴシック"/>
              </a:rPr>
              <a:t>Mageras, G.S. </a:t>
            </a:r>
          </a:p>
          <a:p>
            <a:pPr>
              <a:buFont typeface="Wingdings" pitchFamily="2" charset="2"/>
              <a:buNone/>
              <a:defRPr/>
            </a:pPr>
            <a:r>
              <a:rPr lang="en-US" dirty="0" smtClean="0">
                <a:ea typeface="ＭＳ Ｐゴシック"/>
              </a:rPr>
              <a:t>Lovelock, M</a:t>
            </a:r>
          </a:p>
          <a:p>
            <a:pPr>
              <a:buFont typeface="Wingdings" pitchFamily="2" charset="2"/>
              <a:buNone/>
              <a:defRPr/>
            </a:pPr>
            <a:r>
              <a:rPr lang="en-US" dirty="0" smtClean="0">
                <a:ea typeface="ＭＳ Ｐゴシック"/>
              </a:rPr>
              <a:t>	Joe Piao,   	</a:t>
            </a:r>
            <a:r>
              <a:rPr lang="en-US" dirty="0" smtClean="0">
                <a:solidFill>
                  <a:srgbClr val="99FF66"/>
                </a:solidFill>
                <a:effectLst>
                  <a:outerShdw blurRad="38100" dist="38100" dir="2700000" algn="tl">
                    <a:srgbClr val="FFFFFF"/>
                  </a:outerShdw>
                </a:effectLst>
                <a:ea typeface="ＭＳ Ｐゴシック"/>
              </a:rPr>
              <a:t>Cleveland Clinic Foundation</a:t>
            </a:r>
          </a:p>
          <a:p>
            <a:pPr>
              <a:buFont typeface="Wingdings" pitchFamily="2" charset="2"/>
              <a:buNone/>
              <a:defRPr/>
            </a:pPr>
            <a:r>
              <a:rPr lang="en-US" dirty="0" smtClean="0">
                <a:ea typeface="ＭＳ Ｐゴシック"/>
              </a:rPr>
              <a:t>	Chris Danford, </a:t>
            </a:r>
            <a:r>
              <a:rPr lang="en-US" b="1" dirty="0" smtClean="0">
                <a:solidFill>
                  <a:srgbClr val="92D050"/>
                </a:solidFill>
                <a:effectLst/>
                <a:ea typeface="ＭＳ Ｐゴシック"/>
              </a:rPr>
              <a:t>Duke Medical School</a:t>
            </a:r>
          </a:p>
          <a:p>
            <a:pPr>
              <a:buFont typeface="Wingdings" pitchFamily="2" charset="2"/>
              <a:buNone/>
              <a:defRPr/>
            </a:pPr>
            <a:r>
              <a:rPr lang="en-US" dirty="0" smtClean="0">
                <a:ea typeface="ＭＳ Ｐゴシック"/>
              </a:rPr>
              <a:t>   Krasimir Mitev Ph.D. , </a:t>
            </a:r>
            <a:r>
              <a:rPr lang="en-US" dirty="0" err="1" smtClean="0">
                <a:ea typeface="ＭＳ Ｐゴシック"/>
              </a:rPr>
              <a:t>Georgi</a:t>
            </a:r>
            <a:r>
              <a:rPr lang="en-US" dirty="0" smtClean="0">
                <a:ea typeface="ＭＳ Ｐゴシック"/>
              </a:rPr>
              <a:t> </a:t>
            </a:r>
            <a:r>
              <a:rPr lang="en-US" dirty="0" err="1" smtClean="0">
                <a:ea typeface="ＭＳ Ｐゴシック"/>
              </a:rPr>
              <a:t>Gerganov</a:t>
            </a:r>
            <a:r>
              <a:rPr lang="en-US" dirty="0" smtClean="0">
                <a:ea typeface="ＭＳ Ｐゴシック"/>
              </a:rPr>
              <a:t>, Jordan Madzhunkov :    </a:t>
            </a:r>
            <a:r>
              <a:rPr lang="en-US" dirty="0" smtClean="0">
                <a:solidFill>
                  <a:srgbClr val="99FF66"/>
                </a:solidFill>
                <a:effectLst>
                  <a:outerShdw blurRad="38100" dist="38100" dir="2700000" algn="tl">
                    <a:srgbClr val="FFFFFF"/>
                  </a:outerShdw>
                </a:effectLst>
                <a:ea typeface="ＭＳ Ｐゴシック"/>
              </a:rPr>
              <a:t>Sofia University</a:t>
            </a:r>
          </a:p>
          <a:p>
            <a:pPr>
              <a:buFont typeface="Wingdings" pitchFamily="2" charset="2"/>
              <a:buNone/>
              <a:defRPr/>
            </a:pPr>
            <a:endParaRPr lang="en-US" dirty="0" smtClean="0">
              <a:ea typeface="ＭＳ Ｐゴシック"/>
            </a:endParaRPr>
          </a:p>
          <a:p>
            <a:pPr>
              <a:buFont typeface="Wingdings" pitchFamily="2" charset="2"/>
              <a:buNone/>
              <a:defRPr/>
            </a:pPr>
            <a:endParaRPr lang="en-US" dirty="0" smtClean="0">
              <a:ea typeface="ＭＳ Ｐゴシック"/>
            </a:endParaRPr>
          </a:p>
        </p:txBody>
      </p:sp>
      <p:sp>
        <p:nvSpPr>
          <p:cNvPr id="291843" name="TextBox 3"/>
          <p:cNvSpPr txBox="1">
            <a:spLocks noChangeArrowheads="1"/>
          </p:cNvSpPr>
          <p:nvPr/>
        </p:nvSpPr>
        <p:spPr bwMode="auto">
          <a:xfrm>
            <a:off x="5301695" y="1700775"/>
            <a:ext cx="3373039" cy="1569660"/>
          </a:xfrm>
          <a:prstGeom prst="rect">
            <a:avLst/>
          </a:prstGeom>
          <a:noFill/>
          <a:ln w="9525">
            <a:noFill/>
            <a:miter lim="800000"/>
            <a:headEnd/>
            <a:tailEnd/>
          </a:ln>
        </p:spPr>
        <p:txBody>
          <a:bodyPr wrap="none">
            <a:spAutoFit/>
          </a:bodyPr>
          <a:lstStyle/>
          <a:p>
            <a:r>
              <a:rPr lang="en-US" sz="3200" dirty="0" smtClean="0">
                <a:solidFill>
                  <a:srgbClr val="99FF66"/>
                </a:solidFill>
                <a:cs typeface="ＭＳ Ｐゴシック"/>
              </a:rPr>
              <a:t>Memorial Sloan - </a:t>
            </a:r>
          </a:p>
          <a:p>
            <a:r>
              <a:rPr lang="en-US" sz="3200" dirty="0" smtClean="0">
                <a:solidFill>
                  <a:srgbClr val="99FF66"/>
                </a:solidFill>
                <a:cs typeface="ＭＳ Ｐゴシック"/>
              </a:rPr>
              <a:t>Kettering Cancer </a:t>
            </a:r>
          </a:p>
          <a:p>
            <a:r>
              <a:rPr lang="en-US" sz="3200" dirty="0" smtClean="0">
                <a:solidFill>
                  <a:srgbClr val="99FF66"/>
                </a:solidFill>
                <a:cs typeface="ＭＳ Ｐゴシック"/>
              </a:rPr>
              <a:t>Center</a:t>
            </a:r>
            <a:endParaRPr lang="en-US" sz="3200" dirty="0">
              <a:solidFill>
                <a:srgbClr val="99FF66"/>
              </a:solidFill>
              <a:cs typeface="ＭＳ Ｐゴシック"/>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39825"/>
          </a:xfrm>
        </p:spPr>
        <p:txBody>
          <a:bodyPr/>
          <a:lstStyle/>
          <a:p>
            <a:r>
              <a:rPr lang="en-US" dirty="0" smtClean="0"/>
              <a:t>What is required to deliver such high doses</a:t>
            </a:r>
            <a:br>
              <a:rPr lang="en-US" dirty="0" smtClean="0"/>
            </a:br>
            <a:r>
              <a:rPr lang="en-US" dirty="0" smtClean="0"/>
              <a:t> in a single fraction?</a:t>
            </a:r>
            <a:endParaRPr lang="en-US" dirty="0"/>
          </a:p>
        </p:txBody>
      </p:sp>
      <p:sp>
        <p:nvSpPr>
          <p:cNvPr id="3" name="Content Placeholder 2"/>
          <p:cNvSpPr>
            <a:spLocks noGrp="1"/>
          </p:cNvSpPr>
          <p:nvPr>
            <p:ph idx="1"/>
          </p:nvPr>
        </p:nvSpPr>
        <p:spPr>
          <a:xfrm>
            <a:off x="5029200" y="2438400"/>
            <a:ext cx="4806090" cy="2481685"/>
          </a:xfrm>
        </p:spPr>
        <p:txBody>
          <a:bodyPr/>
          <a:lstStyle/>
          <a:p>
            <a:r>
              <a:rPr lang="en-US" sz="2000" dirty="0" smtClean="0"/>
              <a:t>Accurate target definition</a:t>
            </a:r>
          </a:p>
          <a:p>
            <a:endParaRPr lang="en-US" sz="2000" dirty="0" smtClean="0"/>
          </a:p>
          <a:p>
            <a:r>
              <a:rPr lang="en-US" sz="2000" dirty="0" smtClean="0"/>
              <a:t>High treatment  delivery accuracy:</a:t>
            </a:r>
          </a:p>
          <a:p>
            <a:pPr>
              <a:buNone/>
            </a:pPr>
            <a:r>
              <a:rPr lang="en-US" sz="2000" dirty="0" smtClean="0"/>
              <a:t>           -   Dosimetric – under 3 %	</a:t>
            </a:r>
          </a:p>
          <a:p>
            <a:pPr>
              <a:buNone/>
            </a:pPr>
            <a:r>
              <a:rPr lang="en-US" sz="2000" dirty="0" smtClean="0"/>
              <a:t>           -   Spatial</a:t>
            </a:r>
          </a:p>
          <a:p>
            <a:pPr>
              <a:buNone/>
            </a:pPr>
            <a:r>
              <a:rPr lang="en-US" sz="1800" dirty="0" smtClean="0"/>
              <a:t>		    - stationary tumors  &lt; 1 mm</a:t>
            </a:r>
          </a:p>
          <a:p>
            <a:pPr>
              <a:buNone/>
            </a:pPr>
            <a:r>
              <a:rPr lang="en-US" sz="1800" dirty="0" smtClean="0"/>
              <a:t>		     </a:t>
            </a:r>
          </a:p>
        </p:txBody>
      </p:sp>
      <p:pic>
        <p:nvPicPr>
          <p:cNvPr id="4" name="Picture 3"/>
          <p:cNvPicPr>
            <a:picLocks noChangeAspect="1" noChangeArrowheads="1"/>
          </p:cNvPicPr>
          <p:nvPr/>
        </p:nvPicPr>
        <p:blipFill>
          <a:blip r:embed="rId3" cstate="print"/>
          <a:srcRect/>
          <a:stretch>
            <a:fillRect/>
          </a:stretch>
        </p:blipFill>
        <p:spPr bwMode="auto">
          <a:xfrm>
            <a:off x="228600" y="1752600"/>
            <a:ext cx="4668843" cy="3840500"/>
          </a:xfrm>
          <a:prstGeom prst="rect">
            <a:avLst/>
          </a:prstGeom>
          <a:noFill/>
          <a:ln w="12700">
            <a:noFill/>
            <a:miter lim="800000"/>
            <a:headEnd/>
            <a:tailEnd/>
          </a:ln>
          <a:effectLst/>
        </p:spPr>
      </p:pic>
      <p:sp>
        <p:nvSpPr>
          <p:cNvPr id="5" name="Rectangle 4"/>
          <p:cNvSpPr/>
          <p:nvPr/>
        </p:nvSpPr>
        <p:spPr>
          <a:xfrm>
            <a:off x="347450" y="6232565"/>
            <a:ext cx="2215671" cy="338554"/>
          </a:xfrm>
          <a:prstGeom prst="rect">
            <a:avLst/>
          </a:prstGeom>
        </p:spPr>
        <p:txBody>
          <a:bodyPr wrap="none">
            <a:spAutoFit/>
          </a:bodyPr>
          <a:lstStyle/>
          <a:p>
            <a:r>
              <a:rPr lang="en-US" sz="1600" dirty="0" smtClean="0"/>
              <a:t>Courtesy M. Lovelock </a:t>
            </a:r>
            <a:endParaRPr lang="en-US" sz="16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370" name="Picture 2" descr="Kueb_FK38calc"/>
          <p:cNvPicPr>
            <a:picLocks noGrp="1" noChangeAspect="1" noChangeArrowheads="1"/>
          </p:cNvPicPr>
          <p:nvPr>
            <p:ph sz="half" idx="1"/>
          </p:nvPr>
        </p:nvPicPr>
        <p:blipFill>
          <a:blip r:embed="rId3" cstate="print"/>
          <a:srcRect l="80000" r="8000"/>
          <a:stretch>
            <a:fillRect/>
          </a:stretch>
        </p:blipFill>
        <p:spPr>
          <a:xfrm>
            <a:off x="7529185" y="1239915"/>
            <a:ext cx="909637" cy="4656138"/>
          </a:xfrm>
          <a:noFill/>
          <a:ln/>
        </p:spPr>
      </p:pic>
      <p:pic>
        <p:nvPicPr>
          <p:cNvPr id="186372" name="Picture 4" descr="3rpo_colormap"/>
          <p:cNvPicPr>
            <a:picLocks noChangeAspect="1" noChangeArrowheads="1"/>
          </p:cNvPicPr>
          <p:nvPr/>
        </p:nvPicPr>
        <p:blipFill>
          <a:blip r:embed="rId4" cstate="print"/>
          <a:srcRect l="80000" r="3999"/>
          <a:stretch>
            <a:fillRect/>
          </a:stretch>
        </p:blipFill>
        <p:spPr bwMode="auto">
          <a:xfrm>
            <a:off x="392197" y="1239915"/>
            <a:ext cx="992188" cy="4656138"/>
          </a:xfrm>
          <a:prstGeom prst="rect">
            <a:avLst/>
          </a:prstGeom>
          <a:noFill/>
          <a:ln w="9525">
            <a:noFill/>
            <a:miter lim="800000"/>
            <a:headEnd/>
            <a:tailEnd/>
          </a:ln>
        </p:spPr>
      </p:pic>
      <p:pic>
        <p:nvPicPr>
          <p:cNvPr id="186373" name="Picture 5" descr="3rpo-C2"/>
          <p:cNvPicPr>
            <a:picLocks noChangeAspect="1" noChangeArrowheads="1"/>
          </p:cNvPicPr>
          <p:nvPr/>
        </p:nvPicPr>
        <p:blipFill>
          <a:blip r:embed="rId5" cstate="print"/>
          <a:srcRect l="24001" r="32001"/>
          <a:stretch>
            <a:fillRect/>
          </a:stretch>
        </p:blipFill>
        <p:spPr bwMode="auto">
          <a:xfrm>
            <a:off x="1535848" y="1239915"/>
            <a:ext cx="2728912" cy="4656138"/>
          </a:xfrm>
          <a:prstGeom prst="rect">
            <a:avLst/>
          </a:prstGeom>
          <a:noFill/>
          <a:ln w="9525">
            <a:noFill/>
            <a:miter lim="800000"/>
            <a:headEnd/>
            <a:tailEnd/>
          </a:ln>
        </p:spPr>
      </p:pic>
      <p:pic>
        <p:nvPicPr>
          <p:cNvPr id="186374" name="Picture 6" descr="Kueb_FK38calc2"/>
          <p:cNvPicPr>
            <a:picLocks noGrp="1" noChangeAspect="1" noChangeArrowheads="1"/>
          </p:cNvPicPr>
          <p:nvPr>
            <p:ph sz="half" idx="2"/>
          </p:nvPr>
        </p:nvPicPr>
        <p:blipFill>
          <a:blip r:embed="rId6" cstate="print"/>
          <a:srcRect l="26401" r="36000"/>
          <a:stretch>
            <a:fillRect/>
          </a:stretch>
        </p:blipFill>
        <p:spPr>
          <a:xfrm>
            <a:off x="4994455" y="1239915"/>
            <a:ext cx="2365375" cy="4656138"/>
          </a:xfrm>
          <a:noFill/>
          <a:ln/>
        </p:spPr>
      </p:pic>
      <p:sp>
        <p:nvSpPr>
          <p:cNvPr id="186375" name="Rectangle 7"/>
          <p:cNvSpPr>
            <a:spLocks noGrp="1" noChangeArrowheads="1"/>
          </p:cNvSpPr>
          <p:nvPr>
            <p:ph type="title"/>
          </p:nvPr>
        </p:nvSpPr>
        <p:spPr>
          <a:xfrm>
            <a:off x="1062038" y="146050"/>
            <a:ext cx="7324725" cy="633413"/>
          </a:xfrm>
        </p:spPr>
        <p:txBody>
          <a:bodyPr/>
          <a:lstStyle/>
          <a:p>
            <a:r>
              <a:rPr lang="en-US" dirty="0" smtClean="0"/>
              <a:t>High Dose Delivery Accuracy using </a:t>
            </a:r>
            <a:r>
              <a:rPr lang="en-US" dirty="0"/>
              <a:t>Intensity Modulated Radiation therapy</a:t>
            </a:r>
          </a:p>
        </p:txBody>
      </p:sp>
      <p:sp>
        <p:nvSpPr>
          <p:cNvPr id="186376" name="Text Box 8"/>
          <p:cNvSpPr txBox="1">
            <a:spLocks noChangeArrowheads="1"/>
          </p:cNvSpPr>
          <p:nvPr/>
        </p:nvSpPr>
        <p:spPr bwMode="auto">
          <a:xfrm>
            <a:off x="1496778" y="6078538"/>
            <a:ext cx="1846262" cy="477837"/>
          </a:xfrm>
          <a:prstGeom prst="rect">
            <a:avLst/>
          </a:prstGeom>
          <a:noFill/>
          <a:ln w="12700">
            <a:noFill/>
            <a:miter lim="800000"/>
            <a:headEnd/>
            <a:tailEnd/>
          </a:ln>
          <a:effectLst>
            <a:prstShdw prst="shdw17" dist="17961" dir="2700000">
              <a:schemeClr val="tx1">
                <a:gamma/>
                <a:shade val="60000"/>
                <a:invGamma/>
              </a:schemeClr>
            </a:prstShdw>
          </a:effectLst>
        </p:spPr>
        <p:txBody>
          <a:bodyPr wrap="none" lIns="91577" tIns="45789" rIns="91577" bIns="45789">
            <a:spAutoFit/>
          </a:bodyPr>
          <a:lstStyle/>
          <a:p>
            <a:pPr algn="l" defTabSz="915988">
              <a:lnSpc>
                <a:spcPct val="90000"/>
              </a:lnSpc>
            </a:pPr>
            <a:r>
              <a:rPr lang="en-US" sz="2800" b="1"/>
              <a:t>Film dose</a:t>
            </a:r>
          </a:p>
        </p:txBody>
      </p:sp>
      <p:sp>
        <p:nvSpPr>
          <p:cNvPr id="186377" name="Text Box 9"/>
          <p:cNvSpPr txBox="1">
            <a:spLocks noChangeArrowheads="1"/>
          </p:cNvSpPr>
          <p:nvPr/>
        </p:nvSpPr>
        <p:spPr bwMode="auto">
          <a:xfrm>
            <a:off x="5395883" y="6078538"/>
            <a:ext cx="3170237" cy="476250"/>
          </a:xfrm>
          <a:prstGeom prst="rect">
            <a:avLst/>
          </a:prstGeom>
          <a:noFill/>
          <a:ln w="12700">
            <a:noFill/>
            <a:miter lim="800000"/>
            <a:headEnd/>
            <a:tailEnd/>
          </a:ln>
          <a:effectLst>
            <a:prstShdw prst="shdw17" dist="17961" dir="2700000">
              <a:schemeClr val="tx1">
                <a:gamma/>
                <a:shade val="60000"/>
                <a:invGamma/>
              </a:schemeClr>
            </a:prstShdw>
          </a:effectLst>
        </p:spPr>
        <p:txBody>
          <a:bodyPr wrap="none" lIns="91577" tIns="45789" rIns="91577" bIns="45789">
            <a:spAutoFit/>
          </a:bodyPr>
          <a:lstStyle/>
          <a:p>
            <a:pPr algn="l" defTabSz="915988">
              <a:lnSpc>
                <a:spcPct val="90000"/>
              </a:lnSpc>
            </a:pPr>
            <a:r>
              <a:rPr lang="en-US" sz="2800" b="1" dirty="0"/>
              <a:t>Film – calculation</a:t>
            </a:r>
          </a:p>
        </p:txBody>
      </p:sp>
      <p:sp>
        <p:nvSpPr>
          <p:cNvPr id="186381" name="Text Box 13"/>
          <p:cNvSpPr txBox="1">
            <a:spLocks noChangeArrowheads="1"/>
          </p:cNvSpPr>
          <p:nvPr/>
        </p:nvSpPr>
        <p:spPr bwMode="auto">
          <a:xfrm>
            <a:off x="446602" y="1163105"/>
            <a:ext cx="592138" cy="339725"/>
          </a:xfrm>
          <a:prstGeom prst="rect">
            <a:avLst/>
          </a:prstGeom>
          <a:noFill/>
          <a:ln w="12700">
            <a:noFill/>
            <a:miter lim="800000"/>
            <a:headEnd/>
            <a:tailEnd/>
          </a:ln>
          <a:effectLst>
            <a:prstShdw prst="shdw17" dist="17961" dir="2700000">
              <a:schemeClr val="tx1">
                <a:gamma/>
                <a:shade val="60000"/>
                <a:invGamma/>
              </a:schemeClr>
            </a:prstShdw>
          </a:effectLst>
        </p:spPr>
        <p:txBody>
          <a:bodyPr wrap="none" lIns="91577" tIns="45789" rIns="91577" bIns="45789">
            <a:spAutoFit/>
          </a:bodyPr>
          <a:lstStyle/>
          <a:p>
            <a:pPr algn="l" defTabSz="915988">
              <a:lnSpc>
                <a:spcPct val="90000"/>
              </a:lnSpc>
            </a:pPr>
            <a:r>
              <a:rPr lang="en-US" dirty="0">
                <a:solidFill>
                  <a:schemeClr val="accent2"/>
                </a:solidFill>
              </a:rPr>
              <a:t>cGy</a:t>
            </a:r>
          </a:p>
        </p:txBody>
      </p:sp>
      <p:sp>
        <p:nvSpPr>
          <p:cNvPr id="186382" name="Text Box 14"/>
          <p:cNvSpPr txBox="1">
            <a:spLocks noChangeArrowheads="1"/>
          </p:cNvSpPr>
          <p:nvPr/>
        </p:nvSpPr>
        <p:spPr bwMode="auto">
          <a:xfrm>
            <a:off x="7644400" y="1163105"/>
            <a:ext cx="592137" cy="339725"/>
          </a:xfrm>
          <a:prstGeom prst="rect">
            <a:avLst/>
          </a:prstGeom>
          <a:noFill/>
          <a:ln w="12700">
            <a:noFill/>
            <a:miter lim="800000"/>
            <a:headEnd/>
            <a:tailEnd/>
          </a:ln>
          <a:effectLst>
            <a:prstShdw prst="shdw17" dist="17961" dir="2700000">
              <a:schemeClr val="tx1">
                <a:gamma/>
                <a:shade val="60000"/>
                <a:invGamma/>
              </a:schemeClr>
            </a:prstShdw>
          </a:effectLst>
        </p:spPr>
        <p:txBody>
          <a:bodyPr wrap="none" lIns="91577" tIns="45789" rIns="91577" bIns="45789">
            <a:spAutoFit/>
          </a:bodyPr>
          <a:lstStyle/>
          <a:p>
            <a:pPr algn="l" defTabSz="915988">
              <a:lnSpc>
                <a:spcPct val="90000"/>
              </a:lnSpc>
            </a:pPr>
            <a:r>
              <a:rPr lang="en-US" dirty="0">
                <a:solidFill>
                  <a:schemeClr val="accent2"/>
                </a:solidFill>
              </a:rPr>
              <a:t>cGy</a:t>
            </a:r>
          </a:p>
        </p:txBody>
      </p:sp>
      <p:sp>
        <p:nvSpPr>
          <p:cNvPr id="186383" name="Text Box 15"/>
          <p:cNvSpPr txBox="1">
            <a:spLocks noChangeArrowheads="1"/>
          </p:cNvSpPr>
          <p:nvPr/>
        </p:nvSpPr>
        <p:spPr bwMode="auto">
          <a:xfrm>
            <a:off x="6033195" y="6516118"/>
            <a:ext cx="3110805" cy="369332"/>
          </a:xfrm>
          <a:prstGeom prst="rect">
            <a:avLst/>
          </a:prstGeom>
          <a:noFill/>
          <a:ln w="9525">
            <a:noFill/>
            <a:miter lim="800000"/>
            <a:headEnd/>
            <a:tailEnd/>
          </a:ln>
          <a:effectLst/>
        </p:spPr>
        <p:txBody>
          <a:bodyPr wrap="square">
            <a:spAutoFit/>
          </a:bodyPr>
          <a:lstStyle/>
          <a:p>
            <a:pPr algn="l"/>
            <a:r>
              <a:rPr lang="en-US" sz="1800" dirty="0" smtClean="0"/>
              <a:t> </a:t>
            </a:r>
            <a:r>
              <a:rPr lang="en-US" sz="1800" dirty="0"/>
              <a:t>Med. Phys. 2006</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smtClean="0"/>
              <a:t>Patient set-up and positioning </a:t>
            </a:r>
            <a:br>
              <a:rPr lang="en-US" dirty="0" smtClean="0"/>
            </a:br>
            <a:r>
              <a:rPr lang="en-US" dirty="0" smtClean="0"/>
              <a:t>using planar imaging</a:t>
            </a:r>
            <a:endParaRPr lang="en-US" dirty="0"/>
          </a:p>
        </p:txBody>
      </p:sp>
      <p:sp>
        <p:nvSpPr>
          <p:cNvPr id="7" name="Content Placeholder 6"/>
          <p:cNvSpPr>
            <a:spLocks noGrp="1"/>
          </p:cNvSpPr>
          <p:nvPr>
            <p:ph idx="1"/>
          </p:nvPr>
        </p:nvSpPr>
        <p:spPr>
          <a:xfrm>
            <a:off x="457200" y="1600200"/>
            <a:ext cx="8229600" cy="2137611"/>
          </a:xfrm>
        </p:spPr>
        <p:txBody>
          <a:bodyPr>
            <a:normAutofit fontScale="70000" lnSpcReduction="20000"/>
          </a:bodyPr>
          <a:lstStyle/>
          <a:p>
            <a:pPr>
              <a:buNone/>
            </a:pPr>
            <a:r>
              <a:rPr lang="en-US" dirty="0" smtClean="0"/>
              <a:t>Electronic portal imaging, kV radiographs</a:t>
            </a:r>
          </a:p>
          <a:p>
            <a:r>
              <a:rPr lang="en-US" dirty="0" smtClean="0"/>
              <a:t>effective at correcting setup error (positioning of skeletal anatomy)</a:t>
            </a:r>
          </a:p>
          <a:p>
            <a:r>
              <a:rPr lang="en-US" dirty="0" smtClean="0"/>
              <a:t>Poor visualization of soft tissue</a:t>
            </a:r>
          </a:p>
          <a:p>
            <a:r>
              <a:rPr lang="en-US" dirty="0" smtClean="0"/>
              <a:t>Projection of anatomy onto a planar image: difficult to discriminate different structures</a:t>
            </a:r>
          </a:p>
        </p:txBody>
      </p:sp>
      <p:sp>
        <p:nvSpPr>
          <p:cNvPr id="4" name="Date Placeholder 3"/>
          <p:cNvSpPr>
            <a:spLocks noGrp="1"/>
          </p:cNvSpPr>
          <p:nvPr>
            <p:ph type="dt" sz="half" idx="10"/>
          </p:nvPr>
        </p:nvSpPr>
        <p:spPr>
          <a:xfrm>
            <a:off x="0" y="6528850"/>
            <a:ext cx="2882180" cy="471815"/>
          </a:xfrm>
        </p:spPr>
        <p:txBody>
          <a:bodyPr/>
          <a:lstStyle/>
          <a:p>
            <a:pPr>
              <a:defRPr/>
            </a:pPr>
            <a:r>
              <a:rPr lang="en-US" sz="1800" dirty="0" smtClean="0">
                <a:solidFill>
                  <a:prstClr val="white"/>
                </a:solidFill>
              </a:rPr>
              <a:t>Courtesy G. Mageras</a:t>
            </a:r>
            <a:endParaRPr lang="en-US" sz="1800" dirty="0">
              <a:solidFill>
                <a:prstClr val="white"/>
              </a:solidFill>
            </a:endParaRPr>
          </a:p>
        </p:txBody>
      </p:sp>
      <p:pic>
        <p:nvPicPr>
          <p:cNvPr id="164865" name="Picture 1"/>
          <p:cNvPicPr>
            <a:picLocks noChangeAspect="1" noChangeArrowheads="1"/>
          </p:cNvPicPr>
          <p:nvPr/>
        </p:nvPicPr>
        <p:blipFill>
          <a:blip r:embed="rId3" cstate="print"/>
          <a:srcRect l="1875" t="15000" r="1875" b="35000"/>
          <a:stretch>
            <a:fillRect/>
          </a:stretch>
        </p:blipFill>
        <p:spPr bwMode="auto">
          <a:xfrm>
            <a:off x="3160294" y="3721768"/>
            <a:ext cx="5695540" cy="2219042"/>
          </a:xfrm>
          <a:prstGeom prst="rect">
            <a:avLst/>
          </a:prstGeom>
          <a:noFill/>
          <a:ln w="9525">
            <a:noFill/>
            <a:miter lim="800000"/>
            <a:headEnd/>
            <a:tailEnd/>
          </a:ln>
        </p:spPr>
      </p:pic>
      <p:pic>
        <p:nvPicPr>
          <p:cNvPr id="9" name="Picture 4"/>
          <p:cNvPicPr>
            <a:picLocks noChangeAspect="1" noChangeArrowheads="1"/>
          </p:cNvPicPr>
          <p:nvPr/>
        </p:nvPicPr>
        <p:blipFill>
          <a:blip r:embed="rId4" cstate="print"/>
          <a:srcRect/>
          <a:stretch>
            <a:fillRect/>
          </a:stretch>
        </p:blipFill>
        <p:spPr bwMode="auto">
          <a:xfrm>
            <a:off x="0" y="3443121"/>
            <a:ext cx="2927768" cy="2025544"/>
          </a:xfrm>
          <a:prstGeom prst="rect">
            <a:avLst/>
          </a:prstGeom>
          <a:noFill/>
          <a:ln w="9525">
            <a:noFill/>
            <a:miter lim="800000"/>
            <a:headEnd/>
            <a:tailEnd/>
          </a:ln>
          <a:effectLst/>
        </p:spPr>
      </p:pic>
      <p:sp>
        <p:nvSpPr>
          <p:cNvPr id="10" name="Text Box 5"/>
          <p:cNvSpPr txBox="1">
            <a:spLocks noChangeArrowheads="1"/>
          </p:cNvSpPr>
          <p:nvPr/>
        </p:nvSpPr>
        <p:spPr bwMode="auto">
          <a:xfrm>
            <a:off x="256673" y="5962817"/>
            <a:ext cx="8318303" cy="400110"/>
          </a:xfrm>
          <a:prstGeom prst="rect">
            <a:avLst/>
          </a:prstGeom>
          <a:noFill/>
          <a:ln w="9525">
            <a:noFill/>
            <a:miter lim="800000"/>
            <a:headEnd/>
            <a:tailEnd/>
          </a:ln>
          <a:effectLst/>
        </p:spPr>
        <p:txBody>
          <a:bodyPr wrap="none">
            <a:spAutoFit/>
          </a:bodyPr>
          <a:lstStyle/>
          <a:p>
            <a:r>
              <a:rPr lang="en-US" sz="2000" dirty="0"/>
              <a:t>Varian </a:t>
            </a:r>
            <a:r>
              <a:rPr lang="en-US" sz="2000" dirty="0" smtClean="0"/>
              <a:t>kV imaging system    	DRR			kV radiograph</a:t>
            </a:r>
            <a:endParaRPr lang="en-US" sz="20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457200" y="533400"/>
            <a:ext cx="8229600" cy="1143000"/>
          </a:xfrm>
        </p:spPr>
        <p:txBody>
          <a:bodyPr>
            <a:normAutofit/>
          </a:bodyPr>
          <a:lstStyle/>
          <a:p>
            <a:r>
              <a:rPr lang="en-US" dirty="0" smtClean="0"/>
              <a:t>CBCT reveals tumor changes not seen in radiographs</a:t>
            </a:r>
            <a:endParaRPr lang="en-US" dirty="0"/>
          </a:p>
        </p:txBody>
      </p:sp>
      <p:sp>
        <p:nvSpPr>
          <p:cNvPr id="3" name="Date Placeholder 2"/>
          <p:cNvSpPr>
            <a:spLocks noGrp="1"/>
          </p:cNvSpPr>
          <p:nvPr>
            <p:ph type="dt" sz="half" idx="10"/>
          </p:nvPr>
        </p:nvSpPr>
        <p:spPr>
          <a:xfrm>
            <a:off x="6453845" y="6082605"/>
            <a:ext cx="2133600" cy="457200"/>
          </a:xfrm>
        </p:spPr>
        <p:txBody>
          <a:bodyPr/>
          <a:lstStyle/>
          <a:p>
            <a:r>
              <a:rPr lang="en-US" sz="2000" dirty="0" smtClean="0">
                <a:solidFill>
                  <a:prstClr val="white">
                    <a:tint val="75000"/>
                  </a:prstClr>
                </a:solidFill>
              </a:rPr>
              <a:t>10/13/2010</a:t>
            </a:r>
            <a:endParaRPr lang="en-US" sz="2000" dirty="0">
              <a:solidFill>
                <a:prstClr val="white">
                  <a:tint val="75000"/>
                </a:prstClr>
              </a:solidFill>
            </a:endParaRPr>
          </a:p>
        </p:txBody>
      </p:sp>
      <p:pic>
        <p:nvPicPr>
          <p:cNvPr id="5" name="Picture 7"/>
          <p:cNvPicPr>
            <a:picLocks noChangeAspect="1" noChangeArrowheads="1"/>
          </p:cNvPicPr>
          <p:nvPr/>
        </p:nvPicPr>
        <p:blipFill>
          <a:blip r:embed="rId3" cstate="print"/>
          <a:srcRect t="57268" r="48314"/>
          <a:stretch>
            <a:fillRect/>
          </a:stretch>
        </p:blipFill>
        <p:spPr bwMode="auto">
          <a:xfrm>
            <a:off x="2438400" y="1752600"/>
            <a:ext cx="5503449" cy="1791584"/>
          </a:xfrm>
          <a:prstGeom prst="rect">
            <a:avLst/>
          </a:prstGeom>
          <a:noFill/>
          <a:ln w="9525">
            <a:noFill/>
            <a:miter lim="800000"/>
            <a:headEnd/>
            <a:tailEnd/>
          </a:ln>
        </p:spPr>
      </p:pic>
      <p:sp>
        <p:nvSpPr>
          <p:cNvPr id="6" name="TextBox 5"/>
          <p:cNvSpPr txBox="1"/>
          <p:nvPr/>
        </p:nvSpPr>
        <p:spPr>
          <a:xfrm>
            <a:off x="2743200" y="3505200"/>
            <a:ext cx="5659113" cy="400110"/>
          </a:xfrm>
          <a:prstGeom prst="rect">
            <a:avLst/>
          </a:prstGeom>
          <a:noFill/>
        </p:spPr>
        <p:txBody>
          <a:bodyPr wrap="none" rtlCol="0">
            <a:spAutoFit/>
          </a:bodyPr>
          <a:lstStyle/>
          <a:p>
            <a:pPr fontAlgn="auto">
              <a:spcBef>
                <a:spcPts val="0"/>
              </a:spcBef>
              <a:spcAft>
                <a:spcPts val="0"/>
              </a:spcAft>
            </a:pPr>
            <a:r>
              <a:rPr lang="en-US" sz="2000" dirty="0" smtClean="0">
                <a:solidFill>
                  <a:prstClr val="white"/>
                </a:solidFill>
                <a:latin typeface="Calibri"/>
              </a:rPr>
              <a:t>RCCT (End exp.) 		</a:t>
            </a:r>
            <a:r>
              <a:rPr lang="en-US" sz="2000" dirty="0" err="1" smtClean="0">
                <a:solidFill>
                  <a:prstClr val="white"/>
                </a:solidFill>
                <a:latin typeface="Calibri"/>
              </a:rPr>
              <a:t>Tx</a:t>
            </a:r>
            <a:r>
              <a:rPr lang="en-US" sz="2000" dirty="0" smtClean="0">
                <a:solidFill>
                  <a:prstClr val="white"/>
                </a:solidFill>
                <a:latin typeface="Calibri"/>
              </a:rPr>
              <a:t> #1 CBCT – 19 days later</a:t>
            </a:r>
            <a:endParaRPr lang="en-US" sz="2000" dirty="0">
              <a:solidFill>
                <a:prstClr val="white"/>
              </a:solidFill>
              <a:latin typeface="Calibri"/>
            </a:endParaRPr>
          </a:p>
        </p:txBody>
      </p:sp>
      <p:pic>
        <p:nvPicPr>
          <p:cNvPr id="3075" name="Picture 3"/>
          <p:cNvPicPr>
            <a:picLocks noChangeAspect="1" noChangeArrowheads="1"/>
          </p:cNvPicPr>
          <p:nvPr/>
        </p:nvPicPr>
        <p:blipFill>
          <a:blip r:embed="rId4" cstate="print"/>
          <a:srcRect/>
          <a:stretch>
            <a:fillRect/>
          </a:stretch>
        </p:blipFill>
        <p:spPr bwMode="auto">
          <a:xfrm>
            <a:off x="2362200" y="4191000"/>
            <a:ext cx="2908300" cy="2268537"/>
          </a:xfrm>
          <a:prstGeom prst="rect">
            <a:avLst/>
          </a:prstGeom>
          <a:noFill/>
          <a:ln w="9525">
            <a:noFill/>
            <a:miter lim="800000"/>
            <a:headEnd/>
            <a:tailEnd/>
          </a:ln>
          <a:effectLst/>
        </p:spPr>
      </p:pic>
      <p:sp>
        <p:nvSpPr>
          <p:cNvPr id="12" name="TextBox 11"/>
          <p:cNvSpPr txBox="1"/>
          <p:nvPr/>
        </p:nvSpPr>
        <p:spPr>
          <a:xfrm>
            <a:off x="457201" y="2438400"/>
            <a:ext cx="1981200" cy="3416320"/>
          </a:xfrm>
          <a:prstGeom prst="rect">
            <a:avLst/>
          </a:prstGeom>
          <a:noFill/>
        </p:spPr>
        <p:txBody>
          <a:bodyPr wrap="square" rtlCol="0">
            <a:spAutoFit/>
          </a:bodyPr>
          <a:lstStyle/>
          <a:p>
            <a:pPr fontAlgn="auto">
              <a:spcBef>
                <a:spcPts val="0"/>
              </a:spcBef>
              <a:spcAft>
                <a:spcPts val="0"/>
              </a:spcAft>
            </a:pPr>
            <a:r>
              <a:rPr lang="en-US" sz="2400" dirty="0" smtClean="0">
                <a:solidFill>
                  <a:prstClr val="white"/>
                </a:solidFill>
                <a:latin typeface="Calibri"/>
              </a:rPr>
              <a:t>Pt 1</a:t>
            </a:r>
          </a:p>
          <a:p>
            <a:pPr fontAlgn="auto">
              <a:spcBef>
                <a:spcPts val="0"/>
              </a:spcBef>
              <a:spcAft>
                <a:spcPts val="0"/>
              </a:spcAft>
            </a:pPr>
            <a:r>
              <a:rPr lang="en-US" sz="2400" dirty="0" smtClean="0">
                <a:solidFill>
                  <a:prstClr val="white"/>
                </a:solidFill>
                <a:latin typeface="Calibri"/>
              </a:rPr>
              <a:t>Tumor growth</a:t>
            </a:r>
          </a:p>
          <a:p>
            <a:pPr fontAlgn="auto">
              <a:spcBef>
                <a:spcPts val="0"/>
              </a:spcBef>
              <a:spcAft>
                <a:spcPts val="0"/>
              </a:spcAft>
            </a:pPr>
            <a:endParaRPr lang="en-US" sz="2400" dirty="0" smtClean="0">
              <a:solidFill>
                <a:prstClr val="white"/>
              </a:solidFill>
              <a:latin typeface="Calibri"/>
            </a:endParaRPr>
          </a:p>
          <a:p>
            <a:pPr fontAlgn="auto">
              <a:spcBef>
                <a:spcPts val="0"/>
              </a:spcBef>
              <a:spcAft>
                <a:spcPts val="0"/>
              </a:spcAft>
            </a:pPr>
            <a:endParaRPr lang="en-US" sz="2400" dirty="0" smtClean="0">
              <a:solidFill>
                <a:prstClr val="white"/>
              </a:solidFill>
              <a:latin typeface="Calibri"/>
            </a:endParaRPr>
          </a:p>
          <a:p>
            <a:pPr fontAlgn="auto">
              <a:spcBef>
                <a:spcPts val="0"/>
              </a:spcBef>
              <a:spcAft>
                <a:spcPts val="0"/>
              </a:spcAft>
            </a:pPr>
            <a:endParaRPr lang="en-US" sz="2400" dirty="0" smtClean="0">
              <a:solidFill>
                <a:prstClr val="white"/>
              </a:solidFill>
              <a:latin typeface="Calibri"/>
            </a:endParaRPr>
          </a:p>
          <a:p>
            <a:pPr fontAlgn="auto">
              <a:spcBef>
                <a:spcPts val="0"/>
              </a:spcBef>
              <a:spcAft>
                <a:spcPts val="0"/>
              </a:spcAft>
            </a:pPr>
            <a:endParaRPr lang="en-US" sz="2400" dirty="0" smtClean="0">
              <a:solidFill>
                <a:prstClr val="white"/>
              </a:solidFill>
              <a:latin typeface="Calibri"/>
            </a:endParaRPr>
          </a:p>
          <a:p>
            <a:pPr fontAlgn="auto">
              <a:spcBef>
                <a:spcPts val="0"/>
              </a:spcBef>
              <a:spcAft>
                <a:spcPts val="0"/>
              </a:spcAft>
            </a:pPr>
            <a:r>
              <a:rPr lang="en-US" sz="2400" dirty="0" smtClean="0">
                <a:solidFill>
                  <a:prstClr val="white"/>
                </a:solidFill>
                <a:latin typeface="Calibri"/>
              </a:rPr>
              <a:t>Pt  7</a:t>
            </a:r>
          </a:p>
          <a:p>
            <a:pPr fontAlgn="auto">
              <a:spcBef>
                <a:spcPts val="0"/>
              </a:spcBef>
              <a:spcAft>
                <a:spcPts val="0"/>
              </a:spcAft>
            </a:pPr>
            <a:r>
              <a:rPr lang="en-US" sz="2400" dirty="0" smtClean="0">
                <a:solidFill>
                  <a:prstClr val="white"/>
                </a:solidFill>
                <a:latin typeface="Calibri"/>
              </a:rPr>
              <a:t>Shift in tumor position</a:t>
            </a:r>
            <a:endParaRPr lang="en-US" sz="2400" dirty="0">
              <a:solidFill>
                <a:prstClr val="white"/>
              </a:solidFill>
              <a:latin typeface="Calibri"/>
            </a:endParaRPr>
          </a:p>
        </p:txBody>
      </p:sp>
      <p:sp>
        <p:nvSpPr>
          <p:cNvPr id="13" name="TextBox 12"/>
          <p:cNvSpPr txBox="1"/>
          <p:nvPr/>
        </p:nvSpPr>
        <p:spPr>
          <a:xfrm>
            <a:off x="5486400" y="5029200"/>
            <a:ext cx="2622064" cy="369332"/>
          </a:xfrm>
          <a:prstGeom prst="rect">
            <a:avLst/>
          </a:prstGeom>
          <a:noFill/>
        </p:spPr>
        <p:txBody>
          <a:bodyPr wrap="none" rtlCol="0">
            <a:spAutoFit/>
          </a:bodyPr>
          <a:lstStyle/>
          <a:p>
            <a:pPr fontAlgn="auto">
              <a:spcBef>
                <a:spcPts val="0"/>
              </a:spcBef>
              <a:spcAft>
                <a:spcPts val="0"/>
              </a:spcAft>
            </a:pPr>
            <a:r>
              <a:rPr lang="en-US" dirty="0" err="1" smtClean="0">
                <a:solidFill>
                  <a:prstClr val="white"/>
                </a:solidFill>
                <a:latin typeface="Calibri"/>
              </a:rPr>
              <a:t>Tx</a:t>
            </a:r>
            <a:r>
              <a:rPr lang="en-US" dirty="0" smtClean="0">
                <a:solidFill>
                  <a:prstClr val="white"/>
                </a:solidFill>
                <a:latin typeface="Calibri"/>
              </a:rPr>
              <a:t> #1 CBCT – 12 days later</a:t>
            </a:r>
            <a:endParaRPr lang="en-US" dirty="0">
              <a:solidFill>
                <a:prstClr val="white"/>
              </a:solidFill>
              <a:latin typeface="Calibri"/>
            </a:endParaRPr>
          </a:p>
        </p:txBody>
      </p:sp>
      <p:sp>
        <p:nvSpPr>
          <p:cNvPr id="14" name="Right Arrow 13"/>
          <p:cNvSpPr/>
          <p:nvPr/>
        </p:nvSpPr>
        <p:spPr>
          <a:xfrm>
            <a:off x="6096000" y="2057400"/>
            <a:ext cx="228600" cy="228600"/>
          </a:xfrm>
          <a:prstGeom prst="rightArrow">
            <a:avLst/>
          </a:prstGeom>
          <a:solidFill>
            <a:srgbClr val="FF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15" name="Right Arrow 14"/>
          <p:cNvSpPr/>
          <p:nvPr/>
        </p:nvSpPr>
        <p:spPr>
          <a:xfrm>
            <a:off x="2590800" y="5791200"/>
            <a:ext cx="228600" cy="228600"/>
          </a:xfrm>
          <a:prstGeom prst="rightArrow">
            <a:avLst/>
          </a:prstGeom>
          <a:solidFill>
            <a:srgbClr val="FF0000"/>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auto">
              <a:spcBef>
                <a:spcPts val="0"/>
              </a:spcBef>
              <a:spcAft>
                <a:spcPts val="0"/>
              </a:spcAft>
            </a:pPr>
            <a:endParaRPr lang="en-US">
              <a:solidFill>
                <a:prstClr val="white"/>
              </a:solidFill>
            </a:endParaRPr>
          </a:p>
        </p:txBody>
      </p:sp>
      <p:sp>
        <p:nvSpPr>
          <p:cNvPr id="16" name="TextBox 15"/>
          <p:cNvSpPr txBox="1"/>
          <p:nvPr/>
        </p:nvSpPr>
        <p:spPr>
          <a:xfrm>
            <a:off x="3810000" y="2667000"/>
            <a:ext cx="529889" cy="338554"/>
          </a:xfrm>
          <a:prstGeom prst="rect">
            <a:avLst/>
          </a:prstGeom>
          <a:noFill/>
        </p:spPr>
        <p:txBody>
          <a:bodyPr wrap="none" rtlCol="0">
            <a:spAutoFit/>
          </a:bodyPr>
          <a:lstStyle/>
          <a:p>
            <a:pPr fontAlgn="auto">
              <a:spcBef>
                <a:spcPts val="0"/>
              </a:spcBef>
              <a:spcAft>
                <a:spcPts val="0"/>
              </a:spcAft>
            </a:pPr>
            <a:r>
              <a:rPr lang="en-US" sz="1600" dirty="0" smtClean="0">
                <a:solidFill>
                  <a:srgbClr val="1F497D">
                    <a:lumMod val="75000"/>
                  </a:srgbClr>
                </a:solidFill>
                <a:latin typeface="Calibri"/>
              </a:rPr>
              <a:t>GTV</a:t>
            </a:r>
            <a:endParaRPr lang="en-US" sz="1600" dirty="0">
              <a:solidFill>
                <a:srgbClr val="1F497D">
                  <a:lumMod val="75000"/>
                </a:srgbClr>
              </a:solidFill>
              <a:latin typeface="Calibri"/>
            </a:endParaRPr>
          </a:p>
        </p:txBody>
      </p:sp>
      <p:sp>
        <p:nvSpPr>
          <p:cNvPr id="17" name="TextBox 16"/>
          <p:cNvSpPr txBox="1"/>
          <p:nvPr/>
        </p:nvSpPr>
        <p:spPr>
          <a:xfrm>
            <a:off x="3810000" y="5105400"/>
            <a:ext cx="814647" cy="338554"/>
          </a:xfrm>
          <a:prstGeom prst="rect">
            <a:avLst/>
          </a:prstGeom>
          <a:noFill/>
        </p:spPr>
        <p:txBody>
          <a:bodyPr wrap="none" rtlCol="0">
            <a:spAutoFit/>
          </a:bodyPr>
          <a:lstStyle/>
          <a:p>
            <a:pPr fontAlgn="auto">
              <a:spcBef>
                <a:spcPts val="0"/>
              </a:spcBef>
              <a:spcAft>
                <a:spcPts val="0"/>
              </a:spcAft>
            </a:pPr>
            <a:r>
              <a:rPr lang="en-US" sz="1600" dirty="0" smtClean="0">
                <a:solidFill>
                  <a:srgbClr val="002060"/>
                </a:solidFill>
                <a:latin typeface="Calibri"/>
              </a:rPr>
              <a:t>GTV</a:t>
            </a:r>
            <a:r>
              <a:rPr lang="en-US" sz="1600" baseline="-25000" dirty="0" smtClean="0">
                <a:solidFill>
                  <a:srgbClr val="002060"/>
                </a:solidFill>
                <a:latin typeface="Calibri"/>
              </a:rPr>
              <a:t>RCCT</a:t>
            </a:r>
            <a:endParaRPr lang="en-US" sz="1600" dirty="0">
              <a:solidFill>
                <a:srgbClr val="002060"/>
              </a:solidFill>
              <a:latin typeface="Calibri"/>
            </a:endParaRPr>
          </a:p>
        </p:txBody>
      </p:sp>
      <p:sp>
        <p:nvSpPr>
          <p:cNvPr id="18" name="TextBox 17"/>
          <p:cNvSpPr txBox="1"/>
          <p:nvPr/>
        </p:nvSpPr>
        <p:spPr>
          <a:xfrm>
            <a:off x="3810000" y="5943600"/>
            <a:ext cx="814069" cy="338554"/>
          </a:xfrm>
          <a:prstGeom prst="rect">
            <a:avLst/>
          </a:prstGeom>
          <a:noFill/>
        </p:spPr>
        <p:txBody>
          <a:bodyPr wrap="none" rtlCol="0">
            <a:spAutoFit/>
          </a:bodyPr>
          <a:lstStyle/>
          <a:p>
            <a:pPr fontAlgn="auto">
              <a:spcBef>
                <a:spcPts val="0"/>
              </a:spcBef>
              <a:spcAft>
                <a:spcPts val="0"/>
              </a:spcAft>
            </a:pPr>
            <a:r>
              <a:rPr lang="en-US" sz="1600" dirty="0" smtClean="0">
                <a:solidFill>
                  <a:srgbClr val="002060"/>
                </a:solidFill>
                <a:latin typeface="Calibri"/>
              </a:rPr>
              <a:t>GTV</a:t>
            </a:r>
            <a:r>
              <a:rPr lang="en-US" sz="1600" baseline="-25000" dirty="0" smtClean="0">
                <a:solidFill>
                  <a:srgbClr val="002060"/>
                </a:solidFill>
                <a:latin typeface="Calibri"/>
              </a:rPr>
              <a:t>CBCT</a:t>
            </a:r>
            <a:endParaRPr lang="en-US" sz="1600" dirty="0">
              <a:solidFill>
                <a:srgbClr val="002060"/>
              </a:solidFill>
              <a:latin typeface="Calibri"/>
            </a:endParaRPr>
          </a:p>
        </p:txBody>
      </p:sp>
      <p:sp>
        <p:nvSpPr>
          <p:cNvPr id="19" name="Rectangle 18"/>
          <p:cNvSpPr/>
          <p:nvPr/>
        </p:nvSpPr>
        <p:spPr>
          <a:xfrm>
            <a:off x="175904" y="128994"/>
            <a:ext cx="8170314" cy="523220"/>
          </a:xfrm>
          <a:prstGeom prst="rect">
            <a:avLst/>
          </a:prstGeom>
        </p:spPr>
        <p:txBody>
          <a:bodyPr wrap="none">
            <a:spAutoFit/>
          </a:bodyPr>
          <a:lstStyle/>
          <a:p>
            <a:r>
              <a:rPr lang="en-US" dirty="0" smtClean="0"/>
              <a:t>Tumor tracking between simulation and treatment</a:t>
            </a:r>
            <a:r>
              <a:rPr lang="en-US" dirty="0" smtClean="0">
                <a:solidFill>
                  <a:schemeClr val="tx1"/>
                </a:solidFill>
              </a:rPr>
              <a:t> </a:t>
            </a:r>
            <a:endParaRPr lang="en-US" dirty="0">
              <a:solidFill>
                <a:schemeClr val="tx1"/>
              </a:solidFill>
            </a:endParaRPr>
          </a:p>
        </p:txBody>
      </p:sp>
      <p:sp>
        <p:nvSpPr>
          <p:cNvPr id="20" name="TextBox 19"/>
          <p:cNvSpPr txBox="1"/>
          <p:nvPr/>
        </p:nvSpPr>
        <p:spPr>
          <a:xfrm>
            <a:off x="6340294" y="6408530"/>
            <a:ext cx="2533066" cy="400110"/>
          </a:xfrm>
          <a:prstGeom prst="rect">
            <a:avLst/>
          </a:prstGeom>
          <a:noFill/>
        </p:spPr>
        <p:txBody>
          <a:bodyPr wrap="none" rtlCol="0">
            <a:spAutoFit/>
          </a:bodyPr>
          <a:lstStyle/>
          <a:p>
            <a:r>
              <a:rPr lang="en-US" sz="2000" dirty="0" smtClean="0">
                <a:solidFill>
                  <a:schemeClr val="tx1"/>
                </a:solidFill>
              </a:rPr>
              <a:t>(Santoro astro 2010)</a:t>
            </a:r>
            <a:endParaRPr lang="en-US" sz="2000" dirty="0">
              <a:solidFill>
                <a:schemeClr val="tx1"/>
              </a:solidFill>
            </a:endParaRPr>
          </a:p>
        </p:txBody>
      </p:sp>
      <p:sp>
        <p:nvSpPr>
          <p:cNvPr id="21" name="Date Placeholder 3"/>
          <p:cNvSpPr txBox="1">
            <a:spLocks/>
          </p:cNvSpPr>
          <p:nvPr/>
        </p:nvSpPr>
        <p:spPr>
          <a:xfrm>
            <a:off x="0" y="6528850"/>
            <a:ext cx="2882180" cy="471815"/>
          </a:xfrm>
          <a:prstGeom prst="rect">
            <a:avLst/>
          </a:prstGeom>
        </p:spPr>
        <p:txBody>
          <a:bodyPr vert="horz" wrap="square" lIns="91440" tIns="45720" rIns="91440" bIns="45720" numCol="1"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0" i="0" u="none" strike="noStrike" kern="1200" cap="none" spc="0" normalizeH="0" baseline="0" noProof="0" smtClean="0">
                <a:ln>
                  <a:noFill/>
                </a:ln>
                <a:solidFill>
                  <a:prstClr val="white"/>
                </a:solidFill>
                <a:effectLst/>
                <a:uLnTx/>
                <a:uFillTx/>
                <a:latin typeface="Arial" pitchFamily="34" charset="0"/>
                <a:ea typeface="ＭＳ Ｐゴシック" pitchFamily="-106" charset="-128"/>
                <a:cs typeface="+mn-cs"/>
              </a:rPr>
              <a:t>Courtesy G. Mageras</a:t>
            </a:r>
            <a:endParaRPr kumimoji="0" lang="en-US" sz="1800" b="0" i="0" u="none" strike="noStrike" kern="1200" cap="none" spc="0" normalizeH="0" baseline="0" noProof="0" dirty="0">
              <a:ln>
                <a:noFill/>
              </a:ln>
              <a:solidFill>
                <a:prstClr val="white"/>
              </a:solidFill>
              <a:effectLst/>
              <a:uLnTx/>
              <a:uFillTx/>
              <a:latin typeface="Arial" pitchFamily="34" charset="0"/>
              <a:ea typeface="ＭＳ Ｐゴシック" pitchFamily="-106" charset="-128"/>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6285" y="0"/>
            <a:ext cx="8229600" cy="702245"/>
          </a:xfrm>
        </p:spPr>
        <p:txBody>
          <a:bodyPr/>
          <a:lstStyle/>
          <a:p>
            <a:r>
              <a:rPr lang="en-US" dirty="0" smtClean="0"/>
              <a:t>Patient and target tracking during treatment</a:t>
            </a:r>
            <a:endParaRPr lang="en-US" dirty="0"/>
          </a:p>
        </p:txBody>
      </p:sp>
      <p:pic>
        <p:nvPicPr>
          <p:cNvPr id="3" name="Picture 2" descr="camera"/>
          <p:cNvPicPr>
            <a:picLocks noChangeAspect="1" noChangeArrowheads="1"/>
          </p:cNvPicPr>
          <p:nvPr/>
        </p:nvPicPr>
        <p:blipFill>
          <a:blip r:embed="rId3" cstate="print"/>
          <a:srcRect l="23660" t="28743" r="20667" b="19661"/>
          <a:stretch>
            <a:fillRect/>
          </a:stretch>
        </p:blipFill>
        <p:spPr bwMode="auto">
          <a:xfrm>
            <a:off x="1153955" y="1800991"/>
            <a:ext cx="3373438" cy="2093912"/>
          </a:xfrm>
          <a:prstGeom prst="rect">
            <a:avLst/>
          </a:prstGeom>
          <a:noFill/>
          <a:ln w="9525">
            <a:noFill/>
            <a:miter lim="800000"/>
            <a:headEnd/>
            <a:tailEnd/>
          </a:ln>
        </p:spPr>
      </p:pic>
      <p:pic>
        <p:nvPicPr>
          <p:cNvPr id="4" name="br2.avi">
            <a:hlinkClick r:id="" action="ppaction://media"/>
          </p:cNvPr>
          <p:cNvPicPr>
            <a:picLocks noRot="1" noChangeAspect="1"/>
          </p:cNvPicPr>
          <p:nvPr>
            <a:videoFile r:link="rId1"/>
          </p:nvPr>
        </p:nvPicPr>
        <p:blipFill>
          <a:blip r:embed="rId4" cstate="print"/>
          <a:srcRect/>
          <a:stretch>
            <a:fillRect/>
          </a:stretch>
        </p:blipFill>
        <p:spPr bwMode="auto">
          <a:xfrm>
            <a:off x="1805" y="4619555"/>
            <a:ext cx="4633804" cy="2457920"/>
          </a:xfrm>
          <a:prstGeom prst="rect">
            <a:avLst/>
          </a:prstGeom>
          <a:noFill/>
          <a:ln w="9525">
            <a:noFill/>
            <a:miter lim="800000"/>
            <a:headEnd/>
            <a:tailEnd/>
          </a:ln>
        </p:spPr>
      </p:pic>
      <p:sp>
        <p:nvSpPr>
          <p:cNvPr id="5" name="Text Box 6"/>
          <p:cNvSpPr txBox="1">
            <a:spLocks noChangeArrowheads="1"/>
          </p:cNvSpPr>
          <p:nvPr/>
        </p:nvSpPr>
        <p:spPr bwMode="auto">
          <a:xfrm>
            <a:off x="1691625" y="1839396"/>
            <a:ext cx="2638425" cy="641350"/>
          </a:xfrm>
          <a:prstGeom prst="rect">
            <a:avLst/>
          </a:prstGeom>
          <a:noFill/>
          <a:ln w="9525" algn="ctr">
            <a:noFill/>
            <a:miter lim="800000"/>
            <a:headEnd/>
            <a:tailEnd/>
          </a:ln>
        </p:spPr>
        <p:txBody>
          <a:bodyPr>
            <a:spAutoFit/>
          </a:bodyPr>
          <a:lstStyle/>
          <a:p>
            <a:pPr>
              <a:spcBef>
                <a:spcPct val="50000"/>
              </a:spcBef>
            </a:pPr>
            <a:r>
              <a:rPr lang="en-US" sz="1800" dirty="0"/>
              <a:t>Stereoscopic infra-red camera</a:t>
            </a:r>
          </a:p>
        </p:txBody>
      </p:sp>
      <p:pic>
        <p:nvPicPr>
          <p:cNvPr id="6" name="Picture 8" descr="DSC_0074"/>
          <p:cNvPicPr>
            <a:picLocks noChangeAspect="1" noChangeArrowheads="1"/>
          </p:cNvPicPr>
          <p:nvPr/>
        </p:nvPicPr>
        <p:blipFill>
          <a:blip r:embed="rId5" cstate="print"/>
          <a:srcRect/>
          <a:stretch>
            <a:fillRect/>
          </a:stretch>
        </p:blipFill>
        <p:spPr bwMode="auto">
          <a:xfrm>
            <a:off x="-305435" y="3106761"/>
            <a:ext cx="2535821" cy="1628009"/>
          </a:xfrm>
          <a:prstGeom prst="rect">
            <a:avLst/>
          </a:prstGeom>
          <a:noFill/>
          <a:ln w="9525">
            <a:noFill/>
            <a:miter lim="800000"/>
            <a:headEnd/>
            <a:tailEnd/>
          </a:ln>
        </p:spPr>
      </p:pic>
      <p:sp>
        <p:nvSpPr>
          <p:cNvPr id="7" name="Text Box 7"/>
          <p:cNvSpPr txBox="1">
            <a:spLocks noChangeArrowheads="1"/>
          </p:cNvSpPr>
          <p:nvPr/>
        </p:nvSpPr>
        <p:spPr bwMode="auto">
          <a:xfrm>
            <a:off x="2728560" y="4120290"/>
            <a:ext cx="2009775" cy="1328738"/>
          </a:xfrm>
          <a:prstGeom prst="rect">
            <a:avLst/>
          </a:prstGeom>
          <a:solidFill>
            <a:srgbClr val="000000"/>
          </a:solidFill>
          <a:ln w="9525" algn="ctr">
            <a:noFill/>
            <a:miter lim="800000"/>
            <a:headEnd/>
            <a:tailEnd/>
          </a:ln>
        </p:spPr>
        <p:txBody>
          <a:bodyPr>
            <a:spAutoFit/>
          </a:bodyPr>
          <a:lstStyle/>
          <a:p>
            <a:pPr>
              <a:spcBef>
                <a:spcPct val="50000"/>
              </a:spcBef>
            </a:pPr>
            <a:r>
              <a:rPr lang="en-US" sz="1800" dirty="0"/>
              <a:t>Marker Locations</a:t>
            </a:r>
          </a:p>
          <a:p>
            <a:pPr>
              <a:spcBef>
                <a:spcPct val="50000"/>
              </a:spcBef>
            </a:pPr>
            <a:r>
              <a:rPr lang="en-US" sz="1800" dirty="0">
                <a:solidFill>
                  <a:schemeClr val="accent1"/>
                </a:solidFill>
              </a:rPr>
              <a:t> - Left chest</a:t>
            </a:r>
            <a:br>
              <a:rPr lang="en-US" sz="1800" dirty="0">
                <a:solidFill>
                  <a:schemeClr val="accent1"/>
                </a:solidFill>
              </a:rPr>
            </a:br>
            <a:r>
              <a:rPr lang="en-US" sz="1800" dirty="0">
                <a:solidFill>
                  <a:srgbClr val="04FC1C"/>
                </a:solidFill>
              </a:rPr>
              <a:t> - Right chest</a:t>
            </a:r>
            <a:br>
              <a:rPr lang="en-US" sz="1800" dirty="0">
                <a:solidFill>
                  <a:srgbClr val="04FC1C"/>
                </a:solidFill>
              </a:rPr>
            </a:br>
            <a:r>
              <a:rPr lang="en-US" sz="1800" dirty="0">
                <a:solidFill>
                  <a:srgbClr val="FF3300"/>
                </a:solidFill>
              </a:rPr>
              <a:t> - Belly</a:t>
            </a:r>
          </a:p>
        </p:txBody>
      </p:sp>
      <p:sp>
        <p:nvSpPr>
          <p:cNvPr id="8" name="TextBox 7"/>
          <p:cNvSpPr txBox="1"/>
          <p:nvPr/>
        </p:nvSpPr>
        <p:spPr>
          <a:xfrm>
            <a:off x="602450" y="708263"/>
            <a:ext cx="3163045" cy="954107"/>
          </a:xfrm>
          <a:prstGeom prst="rect">
            <a:avLst/>
          </a:prstGeom>
          <a:noFill/>
        </p:spPr>
        <p:txBody>
          <a:bodyPr wrap="none" rtlCol="0">
            <a:spAutoFit/>
          </a:bodyPr>
          <a:lstStyle/>
          <a:p>
            <a:r>
              <a:rPr lang="en-US" dirty="0" smtClean="0"/>
              <a:t>Infrared or Optical </a:t>
            </a:r>
          </a:p>
          <a:p>
            <a:r>
              <a:rPr lang="en-US" dirty="0" smtClean="0"/>
              <a:t>monitoring system</a:t>
            </a:r>
            <a:endParaRPr lang="en-US" dirty="0"/>
          </a:p>
        </p:txBody>
      </p:sp>
      <p:sp>
        <p:nvSpPr>
          <p:cNvPr id="9" name="TextBox 8"/>
          <p:cNvSpPr txBox="1"/>
          <p:nvPr/>
        </p:nvSpPr>
        <p:spPr>
          <a:xfrm>
            <a:off x="5455315" y="779055"/>
            <a:ext cx="2884123" cy="1815882"/>
          </a:xfrm>
          <a:prstGeom prst="rect">
            <a:avLst/>
          </a:prstGeom>
          <a:noFill/>
        </p:spPr>
        <p:txBody>
          <a:bodyPr wrap="none" rtlCol="0">
            <a:spAutoFit/>
          </a:bodyPr>
          <a:lstStyle/>
          <a:p>
            <a:r>
              <a:rPr lang="en-US" dirty="0" smtClean="0"/>
              <a:t>Internal Markers </a:t>
            </a:r>
          </a:p>
          <a:p>
            <a:r>
              <a:rPr lang="en-US" dirty="0" smtClean="0"/>
              <a:t>Tracking</a:t>
            </a:r>
          </a:p>
          <a:p>
            <a:endParaRPr lang="en-US" dirty="0" smtClean="0"/>
          </a:p>
          <a:p>
            <a:r>
              <a:rPr lang="en-US" dirty="0" smtClean="0"/>
              <a:t>         </a:t>
            </a:r>
            <a:r>
              <a:rPr lang="en-US" sz="2400" dirty="0" smtClean="0"/>
              <a:t>Calypso</a:t>
            </a:r>
            <a:endParaRPr lang="en-US" sz="2400" dirty="0"/>
          </a:p>
        </p:txBody>
      </p:sp>
      <p:sp>
        <p:nvSpPr>
          <p:cNvPr id="10" name="Rectangle 9"/>
          <p:cNvSpPr/>
          <p:nvPr/>
        </p:nvSpPr>
        <p:spPr>
          <a:xfrm>
            <a:off x="2306105" y="5656490"/>
            <a:ext cx="2215671" cy="338554"/>
          </a:xfrm>
          <a:prstGeom prst="rect">
            <a:avLst/>
          </a:prstGeom>
        </p:spPr>
        <p:txBody>
          <a:bodyPr wrap="none">
            <a:spAutoFit/>
          </a:bodyPr>
          <a:lstStyle/>
          <a:p>
            <a:r>
              <a:rPr lang="en-US" sz="1600" dirty="0" smtClean="0"/>
              <a:t>Courtesy M. Lovelock </a:t>
            </a:r>
            <a:endParaRPr lang="en-US" sz="1600" dirty="0"/>
          </a:p>
        </p:txBody>
      </p:sp>
      <p:pic>
        <p:nvPicPr>
          <p:cNvPr id="48129" name="Picture 1"/>
          <p:cNvPicPr>
            <a:picLocks noChangeAspect="1" noChangeArrowheads="1"/>
          </p:cNvPicPr>
          <p:nvPr/>
        </p:nvPicPr>
        <p:blipFill>
          <a:blip r:embed="rId6" cstate="print"/>
          <a:srcRect/>
          <a:stretch>
            <a:fillRect/>
          </a:stretch>
        </p:blipFill>
        <p:spPr bwMode="auto">
          <a:xfrm>
            <a:off x="5522821" y="4497817"/>
            <a:ext cx="3621179" cy="2360183"/>
          </a:xfrm>
          <a:prstGeom prst="rect">
            <a:avLst/>
          </a:prstGeom>
          <a:noFill/>
          <a:ln w="9525">
            <a:noFill/>
            <a:miter lim="800000"/>
            <a:headEnd/>
            <a:tailEnd/>
          </a:ln>
        </p:spPr>
      </p:pic>
      <p:grpSp>
        <p:nvGrpSpPr>
          <p:cNvPr id="48227" name="Group 99"/>
          <p:cNvGrpSpPr>
            <a:grpSpLocks/>
          </p:cNvGrpSpPr>
          <p:nvPr/>
        </p:nvGrpSpPr>
        <p:grpSpPr bwMode="auto">
          <a:xfrm>
            <a:off x="5570530" y="2839850"/>
            <a:ext cx="2162175" cy="1165225"/>
            <a:chOff x="5504" y="3292"/>
            <a:chExt cx="3406" cy="1834"/>
          </a:xfrm>
          <a:solidFill>
            <a:schemeClr val="tx1"/>
          </a:solidFill>
        </p:grpSpPr>
        <p:grpSp>
          <p:nvGrpSpPr>
            <p:cNvPr id="48322" name="Group 194"/>
            <p:cNvGrpSpPr>
              <a:grpSpLocks/>
            </p:cNvGrpSpPr>
            <p:nvPr/>
          </p:nvGrpSpPr>
          <p:grpSpPr bwMode="auto">
            <a:xfrm>
              <a:off x="5507" y="3295"/>
              <a:ext cx="3400" cy="1828"/>
              <a:chOff x="5507" y="3295"/>
              <a:chExt cx="3400" cy="1828"/>
            </a:xfrm>
            <a:grpFill/>
          </p:grpSpPr>
          <p:sp>
            <p:nvSpPr>
              <p:cNvPr id="48323" name="Freeform 195"/>
              <p:cNvSpPr>
                <a:spLocks/>
              </p:cNvSpPr>
              <p:nvPr/>
            </p:nvSpPr>
            <p:spPr bwMode="auto">
              <a:xfrm>
                <a:off x="5507" y="3295"/>
                <a:ext cx="3400" cy="1828"/>
              </a:xfrm>
              <a:custGeom>
                <a:avLst/>
                <a:gdLst/>
                <a:ahLst/>
                <a:cxnLst>
                  <a:cxn ang="0">
                    <a:pos x="0" y="1828"/>
                  </a:cxn>
                  <a:cxn ang="0">
                    <a:pos x="3399" y="1828"/>
                  </a:cxn>
                  <a:cxn ang="0">
                    <a:pos x="3399" y="0"/>
                  </a:cxn>
                  <a:cxn ang="0">
                    <a:pos x="0" y="0"/>
                  </a:cxn>
                  <a:cxn ang="0">
                    <a:pos x="0" y="1828"/>
                  </a:cxn>
                </a:cxnLst>
                <a:rect l="0" t="0" r="r" b="b"/>
                <a:pathLst>
                  <a:path w="3400" h="1828">
                    <a:moveTo>
                      <a:pt x="0" y="1828"/>
                    </a:moveTo>
                    <a:lnTo>
                      <a:pt x="3399" y="1828"/>
                    </a:lnTo>
                    <a:lnTo>
                      <a:pt x="3399" y="0"/>
                    </a:lnTo>
                    <a:lnTo>
                      <a:pt x="0" y="0"/>
                    </a:lnTo>
                    <a:lnTo>
                      <a:pt x="0" y="1828"/>
                    </a:lnTo>
                    <a:close/>
                  </a:path>
                </a:pathLst>
              </a:custGeom>
              <a:grpFill/>
              <a:ln w="3866">
                <a:solidFill>
                  <a:srgbClr val="000000"/>
                </a:solidFill>
                <a:round/>
                <a:headEnd/>
                <a:tailEnd/>
              </a:ln>
            </p:spPr>
            <p:txBody>
              <a:bodyPr vert="horz" wrap="square" lIns="91440" tIns="45720" rIns="91440" bIns="45720" numCol="1" anchor="t" anchorCtr="0" compatLnSpc="1">
                <a:prstTxWarp prst="textNoShape">
                  <a:avLst/>
                </a:prstTxWarp>
              </a:bodyPr>
              <a:lstStyle/>
              <a:p>
                <a:r>
                  <a:rPr lang="en-US" dirty="0" smtClean="0"/>
                  <a:t>LE</a:t>
                </a:r>
                <a:endParaRPr lang="en-US" dirty="0"/>
              </a:p>
            </p:txBody>
          </p:sp>
        </p:grpSp>
        <p:grpSp>
          <p:nvGrpSpPr>
            <p:cNvPr id="48320" name="Group 192"/>
            <p:cNvGrpSpPr>
              <a:grpSpLocks/>
            </p:cNvGrpSpPr>
            <p:nvPr/>
          </p:nvGrpSpPr>
          <p:grpSpPr bwMode="auto">
            <a:xfrm>
              <a:off x="5896" y="4010"/>
              <a:ext cx="2317" cy="578"/>
              <a:chOff x="5896" y="4010"/>
              <a:chExt cx="2317" cy="578"/>
            </a:xfrm>
            <a:grpFill/>
          </p:grpSpPr>
          <p:sp>
            <p:nvSpPr>
              <p:cNvPr id="48321" name="Freeform 193"/>
              <p:cNvSpPr>
                <a:spLocks/>
              </p:cNvSpPr>
              <p:nvPr/>
            </p:nvSpPr>
            <p:spPr bwMode="auto">
              <a:xfrm>
                <a:off x="5896" y="4010"/>
                <a:ext cx="2317" cy="578"/>
              </a:xfrm>
              <a:custGeom>
                <a:avLst/>
                <a:gdLst/>
                <a:ahLst/>
                <a:cxnLst>
                  <a:cxn ang="0">
                    <a:pos x="219" y="0"/>
                  </a:cxn>
                  <a:cxn ang="0">
                    <a:pos x="184" y="4"/>
                  </a:cxn>
                  <a:cxn ang="0">
                    <a:pos x="163" y="10"/>
                  </a:cxn>
                  <a:cxn ang="0">
                    <a:pos x="141" y="17"/>
                  </a:cxn>
                  <a:cxn ang="0">
                    <a:pos x="121" y="26"/>
                  </a:cxn>
                  <a:cxn ang="0">
                    <a:pos x="102" y="36"/>
                  </a:cxn>
                  <a:cxn ang="0">
                    <a:pos x="84" y="50"/>
                  </a:cxn>
                  <a:cxn ang="0">
                    <a:pos x="67" y="63"/>
                  </a:cxn>
                  <a:cxn ang="0">
                    <a:pos x="52" y="78"/>
                  </a:cxn>
                  <a:cxn ang="0">
                    <a:pos x="39" y="96"/>
                  </a:cxn>
                  <a:cxn ang="0">
                    <a:pos x="18" y="132"/>
                  </a:cxn>
                  <a:cxn ang="0">
                    <a:pos x="9" y="153"/>
                  </a:cxn>
                  <a:cxn ang="0">
                    <a:pos x="2" y="184"/>
                  </a:cxn>
                  <a:cxn ang="0">
                    <a:pos x="0" y="372"/>
                  </a:cxn>
                  <a:cxn ang="0">
                    <a:pos x="18" y="447"/>
                  </a:cxn>
                  <a:cxn ang="0">
                    <a:pos x="52" y="500"/>
                  </a:cxn>
                  <a:cxn ang="0">
                    <a:pos x="67" y="515"/>
                  </a:cxn>
                  <a:cxn ang="0">
                    <a:pos x="93" y="536"/>
                  </a:cxn>
                  <a:cxn ang="0">
                    <a:pos x="163" y="569"/>
                  </a:cxn>
                  <a:cxn ang="0">
                    <a:pos x="2097" y="579"/>
                  </a:cxn>
                  <a:cxn ang="0">
                    <a:pos x="2185" y="557"/>
                  </a:cxn>
                  <a:cxn ang="0">
                    <a:pos x="2205" y="548"/>
                  </a:cxn>
                  <a:cxn ang="0">
                    <a:pos x="2223" y="536"/>
                  </a:cxn>
                  <a:cxn ang="0">
                    <a:pos x="2250" y="515"/>
                  </a:cxn>
                  <a:cxn ang="0">
                    <a:pos x="2264" y="500"/>
                  </a:cxn>
                  <a:cxn ang="0">
                    <a:pos x="2277" y="483"/>
                  </a:cxn>
                  <a:cxn ang="0">
                    <a:pos x="2306" y="426"/>
                  </a:cxn>
                  <a:cxn ang="0">
                    <a:pos x="2314" y="395"/>
                  </a:cxn>
                  <a:cxn ang="0">
                    <a:pos x="2317" y="372"/>
                  </a:cxn>
                  <a:cxn ang="0">
                    <a:pos x="2314" y="184"/>
                  </a:cxn>
                  <a:cxn ang="0">
                    <a:pos x="2306" y="153"/>
                  </a:cxn>
                  <a:cxn ang="0">
                    <a:pos x="2299" y="132"/>
                  </a:cxn>
                  <a:cxn ang="0">
                    <a:pos x="2277" y="96"/>
                  </a:cxn>
                  <a:cxn ang="0">
                    <a:pos x="2264" y="78"/>
                  </a:cxn>
                  <a:cxn ang="0">
                    <a:pos x="2250" y="63"/>
                  </a:cxn>
                  <a:cxn ang="0">
                    <a:pos x="2233" y="50"/>
                  </a:cxn>
                  <a:cxn ang="0">
                    <a:pos x="2215" y="36"/>
                  </a:cxn>
                  <a:cxn ang="0">
                    <a:pos x="2196" y="26"/>
                  </a:cxn>
                  <a:cxn ang="0">
                    <a:pos x="2175" y="17"/>
                  </a:cxn>
                  <a:cxn ang="0">
                    <a:pos x="2132" y="4"/>
                  </a:cxn>
                  <a:cxn ang="0">
                    <a:pos x="2109" y="2"/>
                  </a:cxn>
                </a:cxnLst>
                <a:rect l="0" t="0" r="r" b="b"/>
                <a:pathLst>
                  <a:path w="2317" h="578">
                    <a:moveTo>
                      <a:pt x="2097" y="0"/>
                    </a:moveTo>
                    <a:lnTo>
                      <a:pt x="219" y="0"/>
                    </a:lnTo>
                    <a:lnTo>
                      <a:pt x="195" y="3"/>
                    </a:lnTo>
                    <a:lnTo>
                      <a:pt x="184" y="4"/>
                    </a:lnTo>
                    <a:lnTo>
                      <a:pt x="174" y="6"/>
                    </a:lnTo>
                    <a:lnTo>
                      <a:pt x="163" y="10"/>
                    </a:lnTo>
                    <a:lnTo>
                      <a:pt x="151" y="14"/>
                    </a:lnTo>
                    <a:lnTo>
                      <a:pt x="141" y="17"/>
                    </a:lnTo>
                    <a:lnTo>
                      <a:pt x="130" y="21"/>
                    </a:lnTo>
                    <a:lnTo>
                      <a:pt x="121" y="26"/>
                    </a:lnTo>
                    <a:lnTo>
                      <a:pt x="111" y="32"/>
                    </a:lnTo>
                    <a:lnTo>
                      <a:pt x="102" y="36"/>
                    </a:lnTo>
                    <a:lnTo>
                      <a:pt x="93" y="42"/>
                    </a:lnTo>
                    <a:lnTo>
                      <a:pt x="84" y="50"/>
                    </a:lnTo>
                    <a:lnTo>
                      <a:pt x="75" y="56"/>
                    </a:lnTo>
                    <a:lnTo>
                      <a:pt x="67" y="63"/>
                    </a:lnTo>
                    <a:lnTo>
                      <a:pt x="60" y="71"/>
                    </a:lnTo>
                    <a:lnTo>
                      <a:pt x="52" y="78"/>
                    </a:lnTo>
                    <a:lnTo>
                      <a:pt x="46" y="87"/>
                    </a:lnTo>
                    <a:lnTo>
                      <a:pt x="39" y="96"/>
                    </a:lnTo>
                    <a:lnTo>
                      <a:pt x="27" y="113"/>
                    </a:lnTo>
                    <a:lnTo>
                      <a:pt x="18" y="132"/>
                    </a:lnTo>
                    <a:lnTo>
                      <a:pt x="14" y="142"/>
                    </a:lnTo>
                    <a:lnTo>
                      <a:pt x="9" y="153"/>
                    </a:lnTo>
                    <a:lnTo>
                      <a:pt x="7" y="162"/>
                    </a:lnTo>
                    <a:lnTo>
                      <a:pt x="2" y="184"/>
                    </a:lnTo>
                    <a:lnTo>
                      <a:pt x="0" y="206"/>
                    </a:lnTo>
                    <a:lnTo>
                      <a:pt x="0" y="372"/>
                    </a:lnTo>
                    <a:lnTo>
                      <a:pt x="14" y="437"/>
                    </a:lnTo>
                    <a:lnTo>
                      <a:pt x="18" y="447"/>
                    </a:lnTo>
                    <a:lnTo>
                      <a:pt x="46" y="491"/>
                    </a:lnTo>
                    <a:lnTo>
                      <a:pt x="52" y="500"/>
                    </a:lnTo>
                    <a:lnTo>
                      <a:pt x="60" y="508"/>
                    </a:lnTo>
                    <a:lnTo>
                      <a:pt x="67" y="515"/>
                    </a:lnTo>
                    <a:lnTo>
                      <a:pt x="84" y="530"/>
                    </a:lnTo>
                    <a:lnTo>
                      <a:pt x="93" y="536"/>
                    </a:lnTo>
                    <a:lnTo>
                      <a:pt x="102" y="542"/>
                    </a:lnTo>
                    <a:lnTo>
                      <a:pt x="163" y="569"/>
                    </a:lnTo>
                    <a:lnTo>
                      <a:pt x="219" y="579"/>
                    </a:lnTo>
                    <a:lnTo>
                      <a:pt x="2097" y="579"/>
                    </a:lnTo>
                    <a:lnTo>
                      <a:pt x="2175" y="562"/>
                    </a:lnTo>
                    <a:lnTo>
                      <a:pt x="2185" y="557"/>
                    </a:lnTo>
                    <a:lnTo>
                      <a:pt x="2196" y="552"/>
                    </a:lnTo>
                    <a:lnTo>
                      <a:pt x="2205" y="548"/>
                    </a:lnTo>
                    <a:lnTo>
                      <a:pt x="2215" y="542"/>
                    </a:lnTo>
                    <a:lnTo>
                      <a:pt x="2223" y="536"/>
                    </a:lnTo>
                    <a:lnTo>
                      <a:pt x="2233" y="530"/>
                    </a:lnTo>
                    <a:lnTo>
                      <a:pt x="2250" y="515"/>
                    </a:lnTo>
                    <a:lnTo>
                      <a:pt x="2256" y="508"/>
                    </a:lnTo>
                    <a:lnTo>
                      <a:pt x="2264" y="500"/>
                    </a:lnTo>
                    <a:lnTo>
                      <a:pt x="2270" y="491"/>
                    </a:lnTo>
                    <a:lnTo>
                      <a:pt x="2277" y="483"/>
                    </a:lnTo>
                    <a:lnTo>
                      <a:pt x="2283" y="474"/>
                    </a:lnTo>
                    <a:lnTo>
                      <a:pt x="2306" y="426"/>
                    </a:lnTo>
                    <a:lnTo>
                      <a:pt x="2310" y="417"/>
                    </a:lnTo>
                    <a:lnTo>
                      <a:pt x="2314" y="395"/>
                    </a:lnTo>
                    <a:lnTo>
                      <a:pt x="2316" y="384"/>
                    </a:lnTo>
                    <a:lnTo>
                      <a:pt x="2317" y="372"/>
                    </a:lnTo>
                    <a:lnTo>
                      <a:pt x="2317" y="206"/>
                    </a:lnTo>
                    <a:lnTo>
                      <a:pt x="2314" y="184"/>
                    </a:lnTo>
                    <a:lnTo>
                      <a:pt x="2310" y="162"/>
                    </a:lnTo>
                    <a:lnTo>
                      <a:pt x="2306" y="153"/>
                    </a:lnTo>
                    <a:lnTo>
                      <a:pt x="2302" y="142"/>
                    </a:lnTo>
                    <a:lnTo>
                      <a:pt x="2299" y="132"/>
                    </a:lnTo>
                    <a:lnTo>
                      <a:pt x="2289" y="113"/>
                    </a:lnTo>
                    <a:lnTo>
                      <a:pt x="2277" y="96"/>
                    </a:lnTo>
                    <a:lnTo>
                      <a:pt x="2270" y="87"/>
                    </a:lnTo>
                    <a:lnTo>
                      <a:pt x="2264" y="78"/>
                    </a:lnTo>
                    <a:lnTo>
                      <a:pt x="2256" y="71"/>
                    </a:lnTo>
                    <a:lnTo>
                      <a:pt x="2250" y="63"/>
                    </a:lnTo>
                    <a:lnTo>
                      <a:pt x="2241" y="56"/>
                    </a:lnTo>
                    <a:lnTo>
                      <a:pt x="2233" y="50"/>
                    </a:lnTo>
                    <a:lnTo>
                      <a:pt x="2223" y="42"/>
                    </a:lnTo>
                    <a:lnTo>
                      <a:pt x="2215" y="36"/>
                    </a:lnTo>
                    <a:lnTo>
                      <a:pt x="2205" y="32"/>
                    </a:lnTo>
                    <a:lnTo>
                      <a:pt x="2196" y="26"/>
                    </a:lnTo>
                    <a:lnTo>
                      <a:pt x="2185" y="21"/>
                    </a:lnTo>
                    <a:lnTo>
                      <a:pt x="2175" y="17"/>
                    </a:lnTo>
                    <a:lnTo>
                      <a:pt x="2143" y="6"/>
                    </a:lnTo>
                    <a:lnTo>
                      <a:pt x="2132" y="4"/>
                    </a:lnTo>
                    <a:lnTo>
                      <a:pt x="2120" y="3"/>
                    </a:lnTo>
                    <a:lnTo>
                      <a:pt x="2109" y="2"/>
                    </a:lnTo>
                    <a:lnTo>
                      <a:pt x="2097"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318" name="Group 190"/>
            <p:cNvGrpSpPr>
              <a:grpSpLocks/>
            </p:cNvGrpSpPr>
            <p:nvPr/>
          </p:nvGrpSpPr>
          <p:grpSpPr bwMode="auto">
            <a:xfrm>
              <a:off x="5896" y="4010"/>
              <a:ext cx="2317" cy="578"/>
              <a:chOff x="5896" y="4010"/>
              <a:chExt cx="2317" cy="578"/>
            </a:xfrm>
            <a:grpFill/>
          </p:grpSpPr>
          <p:sp>
            <p:nvSpPr>
              <p:cNvPr id="48319" name="Freeform 191"/>
              <p:cNvSpPr>
                <a:spLocks/>
              </p:cNvSpPr>
              <p:nvPr/>
            </p:nvSpPr>
            <p:spPr bwMode="auto">
              <a:xfrm>
                <a:off x="5896" y="4010"/>
                <a:ext cx="2317" cy="578"/>
              </a:xfrm>
              <a:custGeom>
                <a:avLst/>
                <a:gdLst/>
                <a:ahLst/>
                <a:cxnLst>
                  <a:cxn ang="0">
                    <a:pos x="2097" y="579"/>
                  </a:cxn>
                  <a:cxn ang="0">
                    <a:pos x="2175" y="562"/>
                  </a:cxn>
                  <a:cxn ang="0">
                    <a:pos x="2196" y="552"/>
                  </a:cxn>
                  <a:cxn ang="0">
                    <a:pos x="2215" y="542"/>
                  </a:cxn>
                  <a:cxn ang="0">
                    <a:pos x="2233" y="530"/>
                  </a:cxn>
                  <a:cxn ang="0">
                    <a:pos x="2256" y="508"/>
                  </a:cxn>
                  <a:cxn ang="0">
                    <a:pos x="2270" y="491"/>
                  </a:cxn>
                  <a:cxn ang="0">
                    <a:pos x="2283" y="474"/>
                  </a:cxn>
                  <a:cxn ang="0">
                    <a:pos x="2310" y="417"/>
                  </a:cxn>
                  <a:cxn ang="0">
                    <a:pos x="2314" y="395"/>
                  </a:cxn>
                  <a:cxn ang="0">
                    <a:pos x="2317" y="372"/>
                  </a:cxn>
                  <a:cxn ang="0">
                    <a:pos x="2316" y="195"/>
                  </a:cxn>
                  <a:cxn ang="0">
                    <a:pos x="2312" y="173"/>
                  </a:cxn>
                  <a:cxn ang="0">
                    <a:pos x="2306" y="153"/>
                  </a:cxn>
                  <a:cxn ang="0">
                    <a:pos x="2270" y="87"/>
                  </a:cxn>
                  <a:cxn ang="0">
                    <a:pos x="2256" y="71"/>
                  </a:cxn>
                  <a:cxn ang="0">
                    <a:pos x="2241" y="56"/>
                  </a:cxn>
                  <a:cxn ang="0">
                    <a:pos x="2223" y="42"/>
                  </a:cxn>
                  <a:cxn ang="0">
                    <a:pos x="2205" y="32"/>
                  </a:cxn>
                  <a:cxn ang="0">
                    <a:pos x="2185" y="21"/>
                  </a:cxn>
                  <a:cxn ang="0">
                    <a:pos x="2143" y="6"/>
                  </a:cxn>
                  <a:cxn ang="0">
                    <a:pos x="2120" y="3"/>
                  </a:cxn>
                  <a:cxn ang="0">
                    <a:pos x="2097" y="0"/>
                  </a:cxn>
                  <a:cxn ang="0">
                    <a:pos x="195" y="3"/>
                  </a:cxn>
                  <a:cxn ang="0">
                    <a:pos x="174" y="6"/>
                  </a:cxn>
                  <a:cxn ang="0">
                    <a:pos x="151" y="14"/>
                  </a:cxn>
                  <a:cxn ang="0">
                    <a:pos x="130" y="21"/>
                  </a:cxn>
                  <a:cxn ang="0">
                    <a:pos x="111" y="32"/>
                  </a:cxn>
                  <a:cxn ang="0">
                    <a:pos x="93" y="42"/>
                  </a:cxn>
                  <a:cxn ang="0">
                    <a:pos x="75" y="56"/>
                  </a:cxn>
                  <a:cxn ang="0">
                    <a:pos x="60" y="71"/>
                  </a:cxn>
                  <a:cxn ang="0">
                    <a:pos x="46" y="87"/>
                  </a:cxn>
                  <a:cxn ang="0">
                    <a:pos x="27" y="113"/>
                  </a:cxn>
                  <a:cxn ang="0">
                    <a:pos x="14" y="142"/>
                  </a:cxn>
                  <a:cxn ang="0">
                    <a:pos x="7" y="162"/>
                  </a:cxn>
                  <a:cxn ang="0">
                    <a:pos x="2" y="184"/>
                  </a:cxn>
                  <a:cxn ang="0">
                    <a:pos x="0" y="206"/>
                  </a:cxn>
                  <a:cxn ang="0">
                    <a:pos x="1" y="384"/>
                  </a:cxn>
                  <a:cxn ang="0">
                    <a:pos x="4" y="406"/>
                  </a:cxn>
                  <a:cxn ang="0">
                    <a:pos x="9" y="426"/>
                  </a:cxn>
                  <a:cxn ang="0">
                    <a:pos x="18" y="447"/>
                  </a:cxn>
                  <a:cxn ang="0">
                    <a:pos x="52" y="500"/>
                  </a:cxn>
                  <a:cxn ang="0">
                    <a:pos x="67" y="515"/>
                  </a:cxn>
                  <a:cxn ang="0">
                    <a:pos x="93" y="536"/>
                  </a:cxn>
                  <a:cxn ang="0">
                    <a:pos x="163" y="569"/>
                  </a:cxn>
                  <a:cxn ang="0">
                    <a:pos x="231" y="579"/>
                  </a:cxn>
                </a:cxnLst>
                <a:rect l="0" t="0" r="r" b="b"/>
                <a:pathLst>
                  <a:path w="2317" h="578">
                    <a:moveTo>
                      <a:pt x="231" y="579"/>
                    </a:moveTo>
                    <a:lnTo>
                      <a:pt x="2097" y="579"/>
                    </a:lnTo>
                    <a:lnTo>
                      <a:pt x="2109" y="578"/>
                    </a:lnTo>
                    <a:lnTo>
                      <a:pt x="2175" y="562"/>
                    </a:lnTo>
                    <a:lnTo>
                      <a:pt x="2185" y="557"/>
                    </a:lnTo>
                    <a:lnTo>
                      <a:pt x="2196" y="552"/>
                    </a:lnTo>
                    <a:lnTo>
                      <a:pt x="2205" y="548"/>
                    </a:lnTo>
                    <a:lnTo>
                      <a:pt x="2215" y="542"/>
                    </a:lnTo>
                    <a:lnTo>
                      <a:pt x="2223" y="536"/>
                    </a:lnTo>
                    <a:lnTo>
                      <a:pt x="2233" y="530"/>
                    </a:lnTo>
                    <a:lnTo>
                      <a:pt x="2250" y="515"/>
                    </a:lnTo>
                    <a:lnTo>
                      <a:pt x="2256" y="508"/>
                    </a:lnTo>
                    <a:lnTo>
                      <a:pt x="2264" y="500"/>
                    </a:lnTo>
                    <a:lnTo>
                      <a:pt x="2270" y="491"/>
                    </a:lnTo>
                    <a:lnTo>
                      <a:pt x="2277" y="483"/>
                    </a:lnTo>
                    <a:lnTo>
                      <a:pt x="2283" y="474"/>
                    </a:lnTo>
                    <a:lnTo>
                      <a:pt x="2306" y="426"/>
                    </a:lnTo>
                    <a:lnTo>
                      <a:pt x="2310" y="417"/>
                    </a:lnTo>
                    <a:lnTo>
                      <a:pt x="2312" y="406"/>
                    </a:lnTo>
                    <a:lnTo>
                      <a:pt x="2314" y="395"/>
                    </a:lnTo>
                    <a:lnTo>
                      <a:pt x="2316" y="384"/>
                    </a:lnTo>
                    <a:lnTo>
                      <a:pt x="2317" y="372"/>
                    </a:lnTo>
                    <a:lnTo>
                      <a:pt x="2317" y="206"/>
                    </a:lnTo>
                    <a:lnTo>
                      <a:pt x="2316" y="195"/>
                    </a:lnTo>
                    <a:lnTo>
                      <a:pt x="2314" y="184"/>
                    </a:lnTo>
                    <a:lnTo>
                      <a:pt x="2312" y="173"/>
                    </a:lnTo>
                    <a:lnTo>
                      <a:pt x="2310" y="162"/>
                    </a:lnTo>
                    <a:lnTo>
                      <a:pt x="2306" y="153"/>
                    </a:lnTo>
                    <a:lnTo>
                      <a:pt x="2277" y="96"/>
                    </a:lnTo>
                    <a:lnTo>
                      <a:pt x="2270" y="87"/>
                    </a:lnTo>
                    <a:lnTo>
                      <a:pt x="2264" y="78"/>
                    </a:lnTo>
                    <a:lnTo>
                      <a:pt x="2256" y="71"/>
                    </a:lnTo>
                    <a:lnTo>
                      <a:pt x="2250" y="63"/>
                    </a:lnTo>
                    <a:lnTo>
                      <a:pt x="2241" y="56"/>
                    </a:lnTo>
                    <a:lnTo>
                      <a:pt x="2233" y="50"/>
                    </a:lnTo>
                    <a:lnTo>
                      <a:pt x="2223" y="42"/>
                    </a:lnTo>
                    <a:lnTo>
                      <a:pt x="2215" y="36"/>
                    </a:lnTo>
                    <a:lnTo>
                      <a:pt x="2205" y="32"/>
                    </a:lnTo>
                    <a:lnTo>
                      <a:pt x="2196" y="26"/>
                    </a:lnTo>
                    <a:lnTo>
                      <a:pt x="2185" y="21"/>
                    </a:lnTo>
                    <a:lnTo>
                      <a:pt x="2175" y="17"/>
                    </a:lnTo>
                    <a:lnTo>
                      <a:pt x="2143" y="6"/>
                    </a:lnTo>
                    <a:lnTo>
                      <a:pt x="2132" y="4"/>
                    </a:lnTo>
                    <a:lnTo>
                      <a:pt x="2120" y="3"/>
                    </a:lnTo>
                    <a:lnTo>
                      <a:pt x="2109" y="2"/>
                    </a:lnTo>
                    <a:lnTo>
                      <a:pt x="2097" y="0"/>
                    </a:lnTo>
                    <a:lnTo>
                      <a:pt x="219" y="0"/>
                    </a:lnTo>
                    <a:lnTo>
                      <a:pt x="195" y="3"/>
                    </a:lnTo>
                    <a:lnTo>
                      <a:pt x="184" y="4"/>
                    </a:lnTo>
                    <a:lnTo>
                      <a:pt x="174" y="6"/>
                    </a:lnTo>
                    <a:lnTo>
                      <a:pt x="163" y="10"/>
                    </a:lnTo>
                    <a:lnTo>
                      <a:pt x="151" y="14"/>
                    </a:lnTo>
                    <a:lnTo>
                      <a:pt x="141" y="17"/>
                    </a:lnTo>
                    <a:lnTo>
                      <a:pt x="130" y="21"/>
                    </a:lnTo>
                    <a:lnTo>
                      <a:pt x="121" y="26"/>
                    </a:lnTo>
                    <a:lnTo>
                      <a:pt x="111" y="32"/>
                    </a:lnTo>
                    <a:lnTo>
                      <a:pt x="102" y="36"/>
                    </a:lnTo>
                    <a:lnTo>
                      <a:pt x="93" y="42"/>
                    </a:lnTo>
                    <a:lnTo>
                      <a:pt x="84" y="50"/>
                    </a:lnTo>
                    <a:lnTo>
                      <a:pt x="75" y="56"/>
                    </a:lnTo>
                    <a:lnTo>
                      <a:pt x="67" y="63"/>
                    </a:lnTo>
                    <a:lnTo>
                      <a:pt x="60" y="71"/>
                    </a:lnTo>
                    <a:lnTo>
                      <a:pt x="52" y="78"/>
                    </a:lnTo>
                    <a:lnTo>
                      <a:pt x="46" y="87"/>
                    </a:lnTo>
                    <a:lnTo>
                      <a:pt x="39" y="96"/>
                    </a:lnTo>
                    <a:lnTo>
                      <a:pt x="27" y="113"/>
                    </a:lnTo>
                    <a:lnTo>
                      <a:pt x="18" y="132"/>
                    </a:lnTo>
                    <a:lnTo>
                      <a:pt x="14" y="142"/>
                    </a:lnTo>
                    <a:lnTo>
                      <a:pt x="9" y="153"/>
                    </a:lnTo>
                    <a:lnTo>
                      <a:pt x="7" y="162"/>
                    </a:lnTo>
                    <a:lnTo>
                      <a:pt x="4" y="173"/>
                    </a:lnTo>
                    <a:lnTo>
                      <a:pt x="2" y="184"/>
                    </a:lnTo>
                    <a:lnTo>
                      <a:pt x="1" y="195"/>
                    </a:lnTo>
                    <a:lnTo>
                      <a:pt x="0" y="206"/>
                    </a:lnTo>
                    <a:lnTo>
                      <a:pt x="0" y="372"/>
                    </a:lnTo>
                    <a:lnTo>
                      <a:pt x="1" y="384"/>
                    </a:lnTo>
                    <a:lnTo>
                      <a:pt x="2" y="395"/>
                    </a:lnTo>
                    <a:lnTo>
                      <a:pt x="4" y="406"/>
                    </a:lnTo>
                    <a:lnTo>
                      <a:pt x="7" y="417"/>
                    </a:lnTo>
                    <a:lnTo>
                      <a:pt x="9" y="426"/>
                    </a:lnTo>
                    <a:lnTo>
                      <a:pt x="14" y="437"/>
                    </a:lnTo>
                    <a:lnTo>
                      <a:pt x="18" y="447"/>
                    </a:lnTo>
                    <a:lnTo>
                      <a:pt x="46" y="491"/>
                    </a:lnTo>
                    <a:lnTo>
                      <a:pt x="52" y="500"/>
                    </a:lnTo>
                    <a:lnTo>
                      <a:pt x="60" y="508"/>
                    </a:lnTo>
                    <a:lnTo>
                      <a:pt x="67" y="515"/>
                    </a:lnTo>
                    <a:lnTo>
                      <a:pt x="84" y="530"/>
                    </a:lnTo>
                    <a:lnTo>
                      <a:pt x="93" y="536"/>
                    </a:lnTo>
                    <a:lnTo>
                      <a:pt x="102" y="542"/>
                    </a:lnTo>
                    <a:lnTo>
                      <a:pt x="163" y="569"/>
                    </a:lnTo>
                    <a:lnTo>
                      <a:pt x="219" y="579"/>
                    </a:lnTo>
                    <a:lnTo>
                      <a:pt x="231" y="579"/>
                    </a:lnTo>
                  </a:path>
                </a:pathLst>
              </a:custGeom>
              <a:grpFill/>
              <a:ln w="3823">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316" name="Group 188"/>
            <p:cNvGrpSpPr>
              <a:grpSpLocks/>
            </p:cNvGrpSpPr>
            <p:nvPr/>
          </p:nvGrpSpPr>
          <p:grpSpPr bwMode="auto">
            <a:xfrm>
              <a:off x="8010" y="4084"/>
              <a:ext cx="5" cy="430"/>
              <a:chOff x="8010" y="4084"/>
              <a:chExt cx="5" cy="430"/>
            </a:xfrm>
            <a:grpFill/>
          </p:grpSpPr>
          <p:sp>
            <p:nvSpPr>
              <p:cNvPr id="48317" name="Freeform 189"/>
              <p:cNvSpPr>
                <a:spLocks/>
              </p:cNvSpPr>
              <p:nvPr/>
            </p:nvSpPr>
            <p:spPr bwMode="auto">
              <a:xfrm>
                <a:off x="8010" y="4084"/>
                <a:ext cx="5" cy="430"/>
              </a:xfrm>
              <a:custGeom>
                <a:avLst/>
                <a:gdLst/>
                <a:ahLst/>
                <a:cxnLst>
                  <a:cxn ang="0">
                    <a:pos x="0" y="0"/>
                  </a:cxn>
                  <a:cxn ang="0">
                    <a:pos x="5" y="429"/>
                  </a:cxn>
                </a:cxnLst>
                <a:rect l="0" t="0" r="r" b="b"/>
                <a:pathLst>
                  <a:path w="5" h="430">
                    <a:moveTo>
                      <a:pt x="0" y="0"/>
                    </a:moveTo>
                    <a:lnTo>
                      <a:pt x="5" y="429"/>
                    </a:lnTo>
                  </a:path>
                </a:pathLst>
              </a:custGeom>
              <a:grpFill/>
              <a:ln w="407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314" name="Group 186"/>
            <p:cNvGrpSpPr>
              <a:grpSpLocks/>
            </p:cNvGrpSpPr>
            <p:nvPr/>
          </p:nvGrpSpPr>
          <p:grpSpPr bwMode="auto">
            <a:xfrm>
              <a:off x="8095" y="4012"/>
              <a:ext cx="581" cy="2"/>
              <a:chOff x="8095" y="4012"/>
              <a:chExt cx="581" cy="2"/>
            </a:xfrm>
            <a:grpFill/>
          </p:grpSpPr>
          <p:sp>
            <p:nvSpPr>
              <p:cNvPr id="48315" name="Freeform 187"/>
              <p:cNvSpPr>
                <a:spLocks/>
              </p:cNvSpPr>
              <p:nvPr/>
            </p:nvSpPr>
            <p:spPr bwMode="auto">
              <a:xfrm>
                <a:off x="8095" y="4012"/>
                <a:ext cx="581" cy="2"/>
              </a:xfrm>
              <a:custGeom>
                <a:avLst/>
                <a:gdLst/>
                <a:ahLst/>
                <a:cxnLst>
                  <a:cxn ang="0">
                    <a:pos x="0" y="0"/>
                  </a:cxn>
                  <a:cxn ang="0">
                    <a:pos x="581" y="0"/>
                  </a:cxn>
                </a:cxnLst>
                <a:rect l="0" t="0" r="r" b="b"/>
                <a:pathLst>
                  <a:path w="581">
                    <a:moveTo>
                      <a:pt x="0" y="0"/>
                    </a:moveTo>
                    <a:lnTo>
                      <a:pt x="581" y="0"/>
                    </a:lnTo>
                  </a:path>
                </a:pathLst>
              </a:custGeom>
              <a:grpFill/>
              <a:ln w="114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312" name="Group 184"/>
            <p:cNvGrpSpPr>
              <a:grpSpLocks/>
            </p:cNvGrpSpPr>
            <p:nvPr/>
          </p:nvGrpSpPr>
          <p:grpSpPr bwMode="auto">
            <a:xfrm>
              <a:off x="8087" y="4589"/>
              <a:ext cx="589" cy="2"/>
              <a:chOff x="8087" y="4589"/>
              <a:chExt cx="589" cy="2"/>
            </a:xfrm>
            <a:grpFill/>
          </p:grpSpPr>
          <p:sp>
            <p:nvSpPr>
              <p:cNvPr id="48313" name="Freeform 185"/>
              <p:cNvSpPr>
                <a:spLocks/>
              </p:cNvSpPr>
              <p:nvPr/>
            </p:nvSpPr>
            <p:spPr bwMode="auto">
              <a:xfrm>
                <a:off x="8087" y="4589"/>
                <a:ext cx="589" cy="2"/>
              </a:xfrm>
              <a:custGeom>
                <a:avLst/>
                <a:gdLst/>
                <a:ahLst/>
                <a:cxnLst>
                  <a:cxn ang="0">
                    <a:pos x="0" y="0"/>
                  </a:cxn>
                  <a:cxn ang="0">
                    <a:pos x="589" y="0"/>
                  </a:cxn>
                </a:cxnLst>
                <a:rect l="0" t="0" r="r" b="b"/>
                <a:pathLst>
                  <a:path w="589">
                    <a:moveTo>
                      <a:pt x="0" y="0"/>
                    </a:moveTo>
                    <a:lnTo>
                      <a:pt x="589" y="0"/>
                    </a:lnTo>
                  </a:path>
                </a:pathLst>
              </a:custGeom>
              <a:grpFill/>
              <a:ln w="114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310" name="Group 182"/>
            <p:cNvGrpSpPr>
              <a:grpSpLocks/>
            </p:cNvGrpSpPr>
            <p:nvPr/>
          </p:nvGrpSpPr>
          <p:grpSpPr bwMode="auto">
            <a:xfrm>
              <a:off x="8521" y="4012"/>
              <a:ext cx="2" cy="216"/>
              <a:chOff x="8521" y="4012"/>
              <a:chExt cx="2" cy="216"/>
            </a:xfrm>
            <a:grpFill/>
          </p:grpSpPr>
          <p:sp>
            <p:nvSpPr>
              <p:cNvPr id="48311" name="Freeform 183"/>
              <p:cNvSpPr>
                <a:spLocks/>
              </p:cNvSpPr>
              <p:nvPr/>
            </p:nvSpPr>
            <p:spPr bwMode="auto">
              <a:xfrm>
                <a:off x="8521" y="4012"/>
                <a:ext cx="2" cy="216"/>
              </a:xfrm>
              <a:custGeom>
                <a:avLst/>
                <a:gdLst/>
                <a:ahLst/>
                <a:cxnLst>
                  <a:cxn ang="0">
                    <a:pos x="0" y="0"/>
                  </a:cxn>
                  <a:cxn ang="0">
                    <a:pos x="0" y="216"/>
                  </a:cxn>
                </a:cxnLst>
                <a:rect l="0" t="0" r="r" b="b"/>
                <a:pathLst>
                  <a:path h="216">
                    <a:moveTo>
                      <a:pt x="0" y="0"/>
                    </a:moveTo>
                    <a:lnTo>
                      <a:pt x="0" y="216"/>
                    </a:lnTo>
                  </a:path>
                </a:pathLst>
              </a:custGeom>
              <a:grpFill/>
              <a:ln w="122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308" name="Group 180"/>
            <p:cNvGrpSpPr>
              <a:grpSpLocks/>
            </p:cNvGrpSpPr>
            <p:nvPr/>
          </p:nvGrpSpPr>
          <p:grpSpPr bwMode="auto">
            <a:xfrm>
              <a:off x="8498" y="4012"/>
              <a:ext cx="47" cy="22"/>
              <a:chOff x="8498" y="4012"/>
              <a:chExt cx="47" cy="22"/>
            </a:xfrm>
            <a:grpFill/>
          </p:grpSpPr>
          <p:sp>
            <p:nvSpPr>
              <p:cNvPr id="48309" name="Freeform 181"/>
              <p:cNvSpPr>
                <a:spLocks/>
              </p:cNvSpPr>
              <p:nvPr/>
            </p:nvSpPr>
            <p:spPr bwMode="auto">
              <a:xfrm>
                <a:off x="8498" y="4012"/>
                <a:ext cx="47" cy="22"/>
              </a:xfrm>
              <a:custGeom>
                <a:avLst/>
                <a:gdLst/>
                <a:ahLst/>
                <a:cxnLst>
                  <a:cxn ang="0">
                    <a:pos x="47" y="21"/>
                  </a:cxn>
                  <a:cxn ang="0">
                    <a:pos x="23" y="0"/>
                  </a:cxn>
                  <a:cxn ang="0">
                    <a:pos x="0" y="21"/>
                  </a:cxn>
                </a:cxnLst>
                <a:rect l="0" t="0" r="r" b="b"/>
                <a:pathLst>
                  <a:path w="47" h="22">
                    <a:moveTo>
                      <a:pt x="47" y="21"/>
                    </a:moveTo>
                    <a:lnTo>
                      <a:pt x="23" y="0"/>
                    </a:lnTo>
                    <a:lnTo>
                      <a:pt x="0" y="21"/>
                    </a:lnTo>
                  </a:path>
                </a:pathLst>
              </a:custGeom>
              <a:grpFill/>
              <a:ln w="1156">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306" name="Group 178"/>
            <p:cNvGrpSpPr>
              <a:grpSpLocks/>
            </p:cNvGrpSpPr>
            <p:nvPr/>
          </p:nvGrpSpPr>
          <p:grpSpPr bwMode="auto">
            <a:xfrm>
              <a:off x="8521" y="4373"/>
              <a:ext cx="2" cy="216"/>
              <a:chOff x="8521" y="4373"/>
              <a:chExt cx="2" cy="216"/>
            </a:xfrm>
            <a:grpFill/>
          </p:grpSpPr>
          <p:sp>
            <p:nvSpPr>
              <p:cNvPr id="48307" name="Freeform 179"/>
              <p:cNvSpPr>
                <a:spLocks/>
              </p:cNvSpPr>
              <p:nvPr/>
            </p:nvSpPr>
            <p:spPr bwMode="auto">
              <a:xfrm>
                <a:off x="8521" y="4373"/>
                <a:ext cx="2" cy="216"/>
              </a:xfrm>
              <a:custGeom>
                <a:avLst/>
                <a:gdLst/>
                <a:ahLst/>
                <a:cxnLst>
                  <a:cxn ang="0">
                    <a:pos x="0" y="216"/>
                  </a:cxn>
                  <a:cxn ang="0">
                    <a:pos x="0" y="0"/>
                  </a:cxn>
                </a:cxnLst>
                <a:rect l="0" t="0" r="r" b="b"/>
                <a:pathLst>
                  <a:path h="216">
                    <a:moveTo>
                      <a:pt x="0" y="216"/>
                    </a:moveTo>
                    <a:lnTo>
                      <a:pt x="0" y="0"/>
                    </a:lnTo>
                  </a:path>
                </a:pathLst>
              </a:custGeom>
              <a:grpFill/>
              <a:ln w="122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304" name="Group 176"/>
            <p:cNvGrpSpPr>
              <a:grpSpLocks/>
            </p:cNvGrpSpPr>
            <p:nvPr/>
          </p:nvGrpSpPr>
          <p:grpSpPr bwMode="auto">
            <a:xfrm>
              <a:off x="8498" y="4566"/>
              <a:ext cx="47" cy="23"/>
              <a:chOff x="8498" y="4566"/>
              <a:chExt cx="47" cy="23"/>
            </a:xfrm>
            <a:grpFill/>
          </p:grpSpPr>
          <p:sp>
            <p:nvSpPr>
              <p:cNvPr id="48305" name="Freeform 177"/>
              <p:cNvSpPr>
                <a:spLocks/>
              </p:cNvSpPr>
              <p:nvPr/>
            </p:nvSpPr>
            <p:spPr bwMode="auto">
              <a:xfrm>
                <a:off x="8498" y="4566"/>
                <a:ext cx="47" cy="23"/>
              </a:xfrm>
              <a:custGeom>
                <a:avLst/>
                <a:gdLst/>
                <a:ahLst/>
                <a:cxnLst>
                  <a:cxn ang="0">
                    <a:pos x="47" y="0"/>
                  </a:cxn>
                  <a:cxn ang="0">
                    <a:pos x="23" y="23"/>
                  </a:cxn>
                  <a:cxn ang="0">
                    <a:pos x="0" y="0"/>
                  </a:cxn>
                </a:cxnLst>
                <a:rect l="0" t="0" r="r" b="b"/>
                <a:pathLst>
                  <a:path w="47" h="23">
                    <a:moveTo>
                      <a:pt x="47" y="0"/>
                    </a:moveTo>
                    <a:lnTo>
                      <a:pt x="23" y="23"/>
                    </a:lnTo>
                    <a:lnTo>
                      <a:pt x="0" y="0"/>
                    </a:lnTo>
                  </a:path>
                </a:pathLst>
              </a:custGeom>
              <a:grpFill/>
              <a:ln w="1157">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302" name="Group 174"/>
            <p:cNvGrpSpPr>
              <a:grpSpLocks/>
            </p:cNvGrpSpPr>
            <p:nvPr/>
          </p:nvGrpSpPr>
          <p:grpSpPr bwMode="auto">
            <a:xfrm>
              <a:off x="8213" y="4441"/>
              <a:ext cx="2" cy="510"/>
              <a:chOff x="8213" y="4441"/>
              <a:chExt cx="2" cy="510"/>
            </a:xfrm>
            <a:grpFill/>
          </p:grpSpPr>
          <p:sp>
            <p:nvSpPr>
              <p:cNvPr id="48303" name="Freeform 175"/>
              <p:cNvSpPr>
                <a:spLocks/>
              </p:cNvSpPr>
              <p:nvPr/>
            </p:nvSpPr>
            <p:spPr bwMode="auto">
              <a:xfrm>
                <a:off x="8213" y="4441"/>
                <a:ext cx="2" cy="510"/>
              </a:xfrm>
              <a:custGeom>
                <a:avLst/>
                <a:gdLst/>
                <a:ahLst/>
                <a:cxnLst>
                  <a:cxn ang="0">
                    <a:pos x="0" y="0"/>
                  </a:cxn>
                  <a:cxn ang="0">
                    <a:pos x="0" y="510"/>
                  </a:cxn>
                </a:cxnLst>
                <a:rect l="0" t="0" r="r" b="b"/>
                <a:pathLst>
                  <a:path h="510">
                    <a:moveTo>
                      <a:pt x="0" y="0"/>
                    </a:moveTo>
                    <a:lnTo>
                      <a:pt x="0" y="510"/>
                    </a:lnTo>
                  </a:path>
                </a:pathLst>
              </a:custGeom>
              <a:grpFill/>
              <a:ln w="122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300" name="Group 172"/>
            <p:cNvGrpSpPr>
              <a:grpSpLocks/>
            </p:cNvGrpSpPr>
            <p:nvPr/>
          </p:nvGrpSpPr>
          <p:grpSpPr bwMode="auto">
            <a:xfrm>
              <a:off x="5896" y="4435"/>
              <a:ext cx="2" cy="516"/>
              <a:chOff x="5896" y="4435"/>
              <a:chExt cx="2" cy="516"/>
            </a:xfrm>
            <a:grpFill/>
          </p:grpSpPr>
          <p:sp>
            <p:nvSpPr>
              <p:cNvPr id="48301" name="Freeform 173"/>
              <p:cNvSpPr>
                <a:spLocks/>
              </p:cNvSpPr>
              <p:nvPr/>
            </p:nvSpPr>
            <p:spPr bwMode="auto">
              <a:xfrm>
                <a:off x="5896" y="4435"/>
                <a:ext cx="2" cy="516"/>
              </a:xfrm>
              <a:custGeom>
                <a:avLst/>
                <a:gdLst/>
                <a:ahLst/>
                <a:cxnLst>
                  <a:cxn ang="0">
                    <a:pos x="0" y="0"/>
                  </a:cxn>
                  <a:cxn ang="0">
                    <a:pos x="0" y="516"/>
                  </a:cxn>
                </a:cxnLst>
                <a:rect l="0" t="0" r="r" b="b"/>
                <a:pathLst>
                  <a:path h="516">
                    <a:moveTo>
                      <a:pt x="0" y="0"/>
                    </a:moveTo>
                    <a:lnTo>
                      <a:pt x="0" y="516"/>
                    </a:lnTo>
                  </a:path>
                </a:pathLst>
              </a:custGeom>
              <a:grpFill/>
              <a:ln w="122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98" name="Group 170"/>
            <p:cNvGrpSpPr>
              <a:grpSpLocks/>
            </p:cNvGrpSpPr>
            <p:nvPr/>
          </p:nvGrpSpPr>
          <p:grpSpPr bwMode="auto">
            <a:xfrm>
              <a:off x="5896" y="4806"/>
              <a:ext cx="850" cy="2"/>
              <a:chOff x="5896" y="4806"/>
              <a:chExt cx="850" cy="2"/>
            </a:xfrm>
            <a:grpFill/>
          </p:grpSpPr>
          <p:sp>
            <p:nvSpPr>
              <p:cNvPr id="48299" name="Freeform 171"/>
              <p:cNvSpPr>
                <a:spLocks/>
              </p:cNvSpPr>
              <p:nvPr/>
            </p:nvSpPr>
            <p:spPr bwMode="auto">
              <a:xfrm>
                <a:off x="5896" y="4806"/>
                <a:ext cx="850" cy="2"/>
              </a:xfrm>
              <a:custGeom>
                <a:avLst/>
                <a:gdLst/>
                <a:ahLst/>
                <a:cxnLst>
                  <a:cxn ang="0">
                    <a:pos x="0" y="0"/>
                  </a:cxn>
                  <a:cxn ang="0">
                    <a:pos x="849" y="0"/>
                  </a:cxn>
                </a:cxnLst>
                <a:rect l="0" t="0" r="r" b="b"/>
                <a:pathLst>
                  <a:path w="850">
                    <a:moveTo>
                      <a:pt x="0" y="0"/>
                    </a:moveTo>
                    <a:lnTo>
                      <a:pt x="849" y="0"/>
                    </a:lnTo>
                  </a:path>
                </a:pathLst>
              </a:custGeom>
              <a:grpFill/>
              <a:ln w="114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96" name="Group 168"/>
            <p:cNvGrpSpPr>
              <a:grpSpLocks/>
            </p:cNvGrpSpPr>
            <p:nvPr/>
          </p:nvGrpSpPr>
          <p:grpSpPr bwMode="auto">
            <a:xfrm>
              <a:off x="5896" y="4784"/>
              <a:ext cx="24" cy="44"/>
              <a:chOff x="5896" y="4784"/>
              <a:chExt cx="24" cy="44"/>
            </a:xfrm>
            <a:grpFill/>
          </p:grpSpPr>
          <p:sp>
            <p:nvSpPr>
              <p:cNvPr id="48297" name="Freeform 169"/>
              <p:cNvSpPr>
                <a:spLocks/>
              </p:cNvSpPr>
              <p:nvPr/>
            </p:nvSpPr>
            <p:spPr bwMode="auto">
              <a:xfrm>
                <a:off x="5896" y="4784"/>
                <a:ext cx="24" cy="44"/>
              </a:xfrm>
              <a:custGeom>
                <a:avLst/>
                <a:gdLst/>
                <a:ahLst/>
                <a:cxnLst>
                  <a:cxn ang="0">
                    <a:pos x="24" y="0"/>
                  </a:cxn>
                  <a:cxn ang="0">
                    <a:pos x="0" y="22"/>
                  </a:cxn>
                  <a:cxn ang="0">
                    <a:pos x="24" y="45"/>
                  </a:cxn>
                </a:cxnLst>
                <a:rect l="0" t="0" r="r" b="b"/>
                <a:pathLst>
                  <a:path w="24" h="44">
                    <a:moveTo>
                      <a:pt x="24" y="0"/>
                    </a:moveTo>
                    <a:lnTo>
                      <a:pt x="0" y="22"/>
                    </a:lnTo>
                    <a:lnTo>
                      <a:pt x="24" y="45"/>
                    </a:lnTo>
                  </a:path>
                </a:pathLst>
              </a:custGeom>
              <a:grpFill/>
              <a:ln w="1204">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94" name="Group 166"/>
            <p:cNvGrpSpPr>
              <a:grpSpLocks/>
            </p:cNvGrpSpPr>
            <p:nvPr/>
          </p:nvGrpSpPr>
          <p:grpSpPr bwMode="auto">
            <a:xfrm>
              <a:off x="7363" y="4806"/>
              <a:ext cx="850" cy="2"/>
              <a:chOff x="7363" y="4806"/>
              <a:chExt cx="850" cy="2"/>
            </a:xfrm>
            <a:grpFill/>
          </p:grpSpPr>
          <p:sp>
            <p:nvSpPr>
              <p:cNvPr id="48295" name="Freeform 167"/>
              <p:cNvSpPr>
                <a:spLocks/>
              </p:cNvSpPr>
              <p:nvPr/>
            </p:nvSpPr>
            <p:spPr bwMode="auto">
              <a:xfrm>
                <a:off x="7363" y="4806"/>
                <a:ext cx="850" cy="2"/>
              </a:xfrm>
              <a:custGeom>
                <a:avLst/>
                <a:gdLst/>
                <a:ahLst/>
                <a:cxnLst>
                  <a:cxn ang="0">
                    <a:pos x="850" y="0"/>
                  </a:cxn>
                  <a:cxn ang="0">
                    <a:pos x="0" y="0"/>
                  </a:cxn>
                </a:cxnLst>
                <a:rect l="0" t="0" r="r" b="b"/>
                <a:pathLst>
                  <a:path w="850">
                    <a:moveTo>
                      <a:pt x="850" y="0"/>
                    </a:moveTo>
                    <a:lnTo>
                      <a:pt x="0" y="0"/>
                    </a:lnTo>
                  </a:path>
                </a:pathLst>
              </a:custGeom>
              <a:grpFill/>
              <a:ln w="1142">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92" name="Group 164"/>
            <p:cNvGrpSpPr>
              <a:grpSpLocks/>
            </p:cNvGrpSpPr>
            <p:nvPr/>
          </p:nvGrpSpPr>
          <p:grpSpPr bwMode="auto">
            <a:xfrm>
              <a:off x="8189" y="4784"/>
              <a:ext cx="24" cy="44"/>
              <a:chOff x="8189" y="4784"/>
              <a:chExt cx="24" cy="44"/>
            </a:xfrm>
            <a:grpFill/>
          </p:grpSpPr>
          <p:sp>
            <p:nvSpPr>
              <p:cNvPr id="48293" name="Freeform 165"/>
              <p:cNvSpPr>
                <a:spLocks/>
              </p:cNvSpPr>
              <p:nvPr/>
            </p:nvSpPr>
            <p:spPr bwMode="auto">
              <a:xfrm>
                <a:off x="8189" y="4784"/>
                <a:ext cx="24" cy="44"/>
              </a:xfrm>
              <a:custGeom>
                <a:avLst/>
                <a:gdLst/>
                <a:ahLst/>
                <a:cxnLst>
                  <a:cxn ang="0">
                    <a:pos x="0" y="0"/>
                  </a:cxn>
                  <a:cxn ang="0">
                    <a:pos x="24" y="22"/>
                  </a:cxn>
                  <a:cxn ang="0">
                    <a:pos x="0" y="45"/>
                  </a:cxn>
                </a:cxnLst>
                <a:rect l="0" t="0" r="r" b="b"/>
                <a:pathLst>
                  <a:path w="24" h="44">
                    <a:moveTo>
                      <a:pt x="0" y="0"/>
                    </a:moveTo>
                    <a:lnTo>
                      <a:pt x="24" y="22"/>
                    </a:lnTo>
                    <a:lnTo>
                      <a:pt x="0" y="45"/>
                    </a:lnTo>
                  </a:path>
                </a:pathLst>
              </a:custGeom>
              <a:grpFill/>
              <a:ln w="1204">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90" name="Group 162"/>
            <p:cNvGrpSpPr>
              <a:grpSpLocks/>
            </p:cNvGrpSpPr>
            <p:nvPr/>
          </p:nvGrpSpPr>
          <p:grpSpPr bwMode="auto">
            <a:xfrm>
              <a:off x="6088" y="4088"/>
              <a:ext cx="1927" cy="443"/>
              <a:chOff x="6088" y="4088"/>
              <a:chExt cx="1927" cy="443"/>
            </a:xfrm>
            <a:grpFill/>
          </p:grpSpPr>
          <p:sp>
            <p:nvSpPr>
              <p:cNvPr id="48291" name="Freeform 163"/>
              <p:cNvSpPr>
                <a:spLocks/>
              </p:cNvSpPr>
              <p:nvPr/>
            </p:nvSpPr>
            <p:spPr bwMode="auto">
              <a:xfrm>
                <a:off x="6088" y="4088"/>
                <a:ext cx="1927" cy="443"/>
              </a:xfrm>
              <a:custGeom>
                <a:avLst/>
                <a:gdLst/>
                <a:ahLst/>
                <a:cxnLst>
                  <a:cxn ang="0">
                    <a:pos x="1927" y="425"/>
                  </a:cxn>
                  <a:cxn ang="0">
                    <a:pos x="1917" y="430"/>
                  </a:cxn>
                  <a:cxn ang="0">
                    <a:pos x="1906" y="434"/>
                  </a:cxn>
                  <a:cxn ang="0">
                    <a:pos x="1885" y="438"/>
                  </a:cxn>
                  <a:cxn ang="0">
                    <a:pos x="1875" y="441"/>
                  </a:cxn>
                  <a:cxn ang="0">
                    <a:pos x="1854" y="443"/>
                  </a:cxn>
                  <a:cxn ang="0">
                    <a:pos x="79" y="443"/>
                  </a:cxn>
                  <a:cxn ang="0">
                    <a:pos x="15" y="430"/>
                  </a:cxn>
                  <a:cxn ang="0">
                    <a:pos x="6" y="425"/>
                  </a:cxn>
                  <a:cxn ang="0">
                    <a:pos x="8" y="422"/>
                  </a:cxn>
                  <a:cxn ang="0">
                    <a:pos x="12" y="417"/>
                  </a:cxn>
                  <a:cxn ang="0">
                    <a:pos x="15" y="413"/>
                  </a:cxn>
                  <a:cxn ang="0">
                    <a:pos x="18" y="410"/>
                  </a:cxn>
                  <a:cxn ang="0">
                    <a:pos x="20" y="405"/>
                  </a:cxn>
                  <a:cxn ang="0">
                    <a:pos x="24" y="400"/>
                  </a:cxn>
                  <a:cxn ang="0">
                    <a:pos x="26" y="395"/>
                  </a:cxn>
                  <a:cxn ang="0">
                    <a:pos x="28" y="389"/>
                  </a:cxn>
                  <a:cxn ang="0">
                    <a:pos x="31" y="384"/>
                  </a:cxn>
                  <a:cxn ang="0">
                    <a:pos x="33" y="378"/>
                  </a:cxn>
                  <a:cxn ang="0">
                    <a:pos x="36" y="372"/>
                  </a:cxn>
                  <a:cxn ang="0">
                    <a:pos x="38" y="366"/>
                  </a:cxn>
                  <a:cxn ang="0">
                    <a:pos x="40" y="360"/>
                  </a:cxn>
                  <a:cxn ang="0">
                    <a:pos x="43" y="354"/>
                  </a:cxn>
                  <a:cxn ang="0">
                    <a:pos x="44" y="347"/>
                  </a:cxn>
                  <a:cxn ang="0">
                    <a:pos x="45" y="341"/>
                  </a:cxn>
                  <a:cxn ang="0">
                    <a:pos x="50" y="327"/>
                  </a:cxn>
                  <a:cxn ang="0">
                    <a:pos x="52" y="311"/>
                  </a:cxn>
                  <a:cxn ang="0">
                    <a:pos x="55" y="297"/>
                  </a:cxn>
                  <a:cxn ang="0">
                    <a:pos x="57" y="281"/>
                  </a:cxn>
                  <a:cxn ang="0">
                    <a:pos x="60" y="264"/>
                  </a:cxn>
                  <a:cxn ang="0">
                    <a:pos x="61" y="249"/>
                  </a:cxn>
                  <a:cxn ang="0">
                    <a:pos x="61" y="197"/>
                  </a:cxn>
                  <a:cxn ang="0">
                    <a:pos x="60" y="179"/>
                  </a:cxn>
                  <a:cxn ang="0">
                    <a:pos x="58" y="162"/>
                  </a:cxn>
                  <a:cxn ang="0">
                    <a:pos x="56" y="147"/>
                  </a:cxn>
                  <a:cxn ang="0">
                    <a:pos x="55" y="131"/>
                  </a:cxn>
                  <a:cxn ang="0">
                    <a:pos x="51" y="116"/>
                  </a:cxn>
                  <a:cxn ang="0">
                    <a:pos x="50" y="107"/>
                  </a:cxn>
                  <a:cxn ang="0">
                    <a:pos x="49" y="100"/>
                  </a:cxn>
                  <a:cxn ang="0">
                    <a:pos x="46" y="93"/>
                  </a:cxn>
                  <a:cxn ang="0">
                    <a:pos x="44" y="86"/>
                  </a:cxn>
                  <a:cxn ang="0">
                    <a:pos x="43" y="78"/>
                  </a:cxn>
                  <a:cxn ang="0">
                    <a:pos x="40" y="72"/>
                  </a:cxn>
                  <a:cxn ang="0">
                    <a:pos x="38" y="65"/>
                  </a:cxn>
                  <a:cxn ang="0">
                    <a:pos x="36" y="59"/>
                  </a:cxn>
                  <a:cxn ang="0">
                    <a:pos x="33" y="53"/>
                  </a:cxn>
                  <a:cxn ang="0">
                    <a:pos x="30" y="47"/>
                  </a:cxn>
                  <a:cxn ang="0">
                    <a:pos x="27" y="41"/>
                  </a:cxn>
                  <a:cxn ang="0">
                    <a:pos x="25" y="36"/>
                  </a:cxn>
                  <a:cxn ang="0">
                    <a:pos x="22" y="30"/>
                  </a:cxn>
                  <a:cxn ang="0">
                    <a:pos x="15" y="21"/>
                  </a:cxn>
                  <a:cxn ang="0">
                    <a:pos x="13" y="16"/>
                  </a:cxn>
                  <a:cxn ang="0">
                    <a:pos x="9" y="12"/>
                  </a:cxn>
                  <a:cxn ang="0">
                    <a:pos x="6" y="8"/>
                  </a:cxn>
                  <a:cxn ang="0">
                    <a:pos x="2" y="4"/>
                  </a:cxn>
                  <a:cxn ang="0">
                    <a:pos x="0" y="0"/>
                  </a:cxn>
                </a:cxnLst>
                <a:rect l="0" t="0" r="r" b="b"/>
                <a:pathLst>
                  <a:path w="1927" h="443">
                    <a:moveTo>
                      <a:pt x="1927" y="425"/>
                    </a:moveTo>
                    <a:lnTo>
                      <a:pt x="1917" y="430"/>
                    </a:lnTo>
                    <a:lnTo>
                      <a:pt x="1906" y="434"/>
                    </a:lnTo>
                    <a:lnTo>
                      <a:pt x="1885" y="438"/>
                    </a:lnTo>
                    <a:lnTo>
                      <a:pt x="1875" y="441"/>
                    </a:lnTo>
                    <a:lnTo>
                      <a:pt x="1854" y="443"/>
                    </a:lnTo>
                    <a:lnTo>
                      <a:pt x="79" y="443"/>
                    </a:lnTo>
                    <a:lnTo>
                      <a:pt x="15" y="430"/>
                    </a:lnTo>
                    <a:lnTo>
                      <a:pt x="6" y="425"/>
                    </a:lnTo>
                    <a:lnTo>
                      <a:pt x="8" y="422"/>
                    </a:lnTo>
                    <a:lnTo>
                      <a:pt x="12" y="417"/>
                    </a:lnTo>
                    <a:lnTo>
                      <a:pt x="15" y="413"/>
                    </a:lnTo>
                    <a:lnTo>
                      <a:pt x="18" y="410"/>
                    </a:lnTo>
                    <a:lnTo>
                      <a:pt x="20" y="405"/>
                    </a:lnTo>
                    <a:lnTo>
                      <a:pt x="24" y="400"/>
                    </a:lnTo>
                    <a:lnTo>
                      <a:pt x="26" y="395"/>
                    </a:lnTo>
                    <a:lnTo>
                      <a:pt x="28" y="389"/>
                    </a:lnTo>
                    <a:lnTo>
                      <a:pt x="31" y="384"/>
                    </a:lnTo>
                    <a:lnTo>
                      <a:pt x="33" y="378"/>
                    </a:lnTo>
                    <a:lnTo>
                      <a:pt x="36" y="372"/>
                    </a:lnTo>
                    <a:lnTo>
                      <a:pt x="38" y="366"/>
                    </a:lnTo>
                    <a:lnTo>
                      <a:pt x="40" y="360"/>
                    </a:lnTo>
                    <a:lnTo>
                      <a:pt x="43" y="354"/>
                    </a:lnTo>
                    <a:lnTo>
                      <a:pt x="44" y="347"/>
                    </a:lnTo>
                    <a:lnTo>
                      <a:pt x="45" y="341"/>
                    </a:lnTo>
                    <a:lnTo>
                      <a:pt x="50" y="327"/>
                    </a:lnTo>
                    <a:lnTo>
                      <a:pt x="52" y="311"/>
                    </a:lnTo>
                    <a:lnTo>
                      <a:pt x="55" y="297"/>
                    </a:lnTo>
                    <a:lnTo>
                      <a:pt x="57" y="281"/>
                    </a:lnTo>
                    <a:lnTo>
                      <a:pt x="60" y="264"/>
                    </a:lnTo>
                    <a:lnTo>
                      <a:pt x="61" y="249"/>
                    </a:lnTo>
                    <a:lnTo>
                      <a:pt x="61" y="197"/>
                    </a:lnTo>
                    <a:lnTo>
                      <a:pt x="60" y="179"/>
                    </a:lnTo>
                    <a:lnTo>
                      <a:pt x="58" y="162"/>
                    </a:lnTo>
                    <a:lnTo>
                      <a:pt x="56" y="147"/>
                    </a:lnTo>
                    <a:lnTo>
                      <a:pt x="55" y="131"/>
                    </a:lnTo>
                    <a:lnTo>
                      <a:pt x="51" y="116"/>
                    </a:lnTo>
                    <a:lnTo>
                      <a:pt x="50" y="107"/>
                    </a:lnTo>
                    <a:lnTo>
                      <a:pt x="49" y="100"/>
                    </a:lnTo>
                    <a:lnTo>
                      <a:pt x="46" y="93"/>
                    </a:lnTo>
                    <a:lnTo>
                      <a:pt x="44" y="86"/>
                    </a:lnTo>
                    <a:lnTo>
                      <a:pt x="43" y="78"/>
                    </a:lnTo>
                    <a:lnTo>
                      <a:pt x="40" y="72"/>
                    </a:lnTo>
                    <a:lnTo>
                      <a:pt x="38" y="65"/>
                    </a:lnTo>
                    <a:lnTo>
                      <a:pt x="36" y="59"/>
                    </a:lnTo>
                    <a:lnTo>
                      <a:pt x="33" y="53"/>
                    </a:lnTo>
                    <a:lnTo>
                      <a:pt x="30" y="47"/>
                    </a:lnTo>
                    <a:lnTo>
                      <a:pt x="27" y="41"/>
                    </a:lnTo>
                    <a:lnTo>
                      <a:pt x="25" y="36"/>
                    </a:lnTo>
                    <a:lnTo>
                      <a:pt x="22" y="30"/>
                    </a:lnTo>
                    <a:lnTo>
                      <a:pt x="15" y="21"/>
                    </a:lnTo>
                    <a:lnTo>
                      <a:pt x="13" y="16"/>
                    </a:lnTo>
                    <a:lnTo>
                      <a:pt x="9" y="12"/>
                    </a:lnTo>
                    <a:lnTo>
                      <a:pt x="6" y="8"/>
                    </a:lnTo>
                    <a:lnTo>
                      <a:pt x="2" y="4"/>
                    </a:lnTo>
                    <a:lnTo>
                      <a:pt x="0" y="0"/>
                    </a:lnTo>
                  </a:path>
                </a:pathLst>
              </a:custGeom>
              <a:grpFill/>
              <a:ln w="3820">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88" name="Group 160"/>
            <p:cNvGrpSpPr>
              <a:grpSpLocks/>
            </p:cNvGrpSpPr>
            <p:nvPr/>
          </p:nvGrpSpPr>
          <p:grpSpPr bwMode="auto">
            <a:xfrm>
              <a:off x="6767" y="3748"/>
              <a:ext cx="212" cy="286"/>
              <a:chOff x="6767" y="3748"/>
              <a:chExt cx="212" cy="286"/>
            </a:xfrm>
            <a:grpFill/>
          </p:grpSpPr>
          <p:sp>
            <p:nvSpPr>
              <p:cNvPr id="48289" name="Freeform 161"/>
              <p:cNvSpPr>
                <a:spLocks/>
              </p:cNvSpPr>
              <p:nvPr/>
            </p:nvSpPr>
            <p:spPr bwMode="auto">
              <a:xfrm>
                <a:off x="6767" y="3748"/>
                <a:ext cx="212" cy="286"/>
              </a:xfrm>
              <a:custGeom>
                <a:avLst/>
                <a:gdLst/>
                <a:ahLst/>
                <a:cxnLst>
                  <a:cxn ang="0">
                    <a:pos x="0" y="285"/>
                  </a:cxn>
                  <a:cxn ang="0">
                    <a:pos x="116" y="0"/>
                  </a:cxn>
                  <a:cxn ang="0">
                    <a:pos x="212" y="0"/>
                  </a:cxn>
                </a:cxnLst>
                <a:rect l="0" t="0" r="r" b="b"/>
                <a:pathLst>
                  <a:path w="212" h="286">
                    <a:moveTo>
                      <a:pt x="0" y="285"/>
                    </a:moveTo>
                    <a:lnTo>
                      <a:pt x="116" y="0"/>
                    </a:lnTo>
                    <a:lnTo>
                      <a:pt x="212" y="0"/>
                    </a:lnTo>
                  </a:path>
                </a:pathLst>
              </a:custGeom>
              <a:grpFill/>
              <a:ln w="3978">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86" name="Group 158"/>
            <p:cNvGrpSpPr>
              <a:grpSpLocks/>
            </p:cNvGrpSpPr>
            <p:nvPr/>
          </p:nvGrpSpPr>
          <p:grpSpPr bwMode="auto">
            <a:xfrm>
              <a:off x="6739" y="4018"/>
              <a:ext cx="55" cy="83"/>
              <a:chOff x="6739" y="4018"/>
              <a:chExt cx="55" cy="83"/>
            </a:xfrm>
            <a:grpFill/>
          </p:grpSpPr>
          <p:sp>
            <p:nvSpPr>
              <p:cNvPr id="48287" name="Freeform 159"/>
              <p:cNvSpPr>
                <a:spLocks/>
              </p:cNvSpPr>
              <p:nvPr/>
            </p:nvSpPr>
            <p:spPr bwMode="auto">
              <a:xfrm>
                <a:off x="6739" y="4018"/>
                <a:ext cx="55" cy="83"/>
              </a:xfrm>
              <a:custGeom>
                <a:avLst/>
                <a:gdLst/>
                <a:ahLst/>
                <a:cxnLst>
                  <a:cxn ang="0">
                    <a:pos x="4" y="0"/>
                  </a:cxn>
                  <a:cxn ang="0">
                    <a:pos x="0" y="82"/>
                  </a:cxn>
                  <a:cxn ang="0">
                    <a:pos x="55" y="19"/>
                  </a:cxn>
                  <a:cxn ang="0">
                    <a:pos x="4" y="0"/>
                  </a:cxn>
                </a:cxnLst>
                <a:rect l="0" t="0" r="r" b="b"/>
                <a:pathLst>
                  <a:path w="55" h="83">
                    <a:moveTo>
                      <a:pt x="4" y="0"/>
                    </a:moveTo>
                    <a:lnTo>
                      <a:pt x="0" y="82"/>
                    </a:lnTo>
                    <a:lnTo>
                      <a:pt x="55" y="19"/>
                    </a:lnTo>
                    <a:lnTo>
                      <a:pt x="4"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84" name="Group 156"/>
            <p:cNvGrpSpPr>
              <a:grpSpLocks/>
            </p:cNvGrpSpPr>
            <p:nvPr/>
          </p:nvGrpSpPr>
          <p:grpSpPr bwMode="auto">
            <a:xfrm>
              <a:off x="7210" y="3892"/>
              <a:ext cx="50" cy="50"/>
              <a:chOff x="7210" y="3892"/>
              <a:chExt cx="50" cy="50"/>
            </a:xfrm>
            <a:grpFill/>
          </p:grpSpPr>
          <p:sp>
            <p:nvSpPr>
              <p:cNvPr id="48285" name="Freeform 157"/>
              <p:cNvSpPr>
                <a:spLocks/>
              </p:cNvSpPr>
              <p:nvPr/>
            </p:nvSpPr>
            <p:spPr bwMode="auto">
              <a:xfrm>
                <a:off x="7210" y="3892"/>
                <a:ext cx="50" cy="50"/>
              </a:xfrm>
              <a:custGeom>
                <a:avLst/>
                <a:gdLst/>
                <a:ahLst/>
                <a:cxnLst>
                  <a:cxn ang="0">
                    <a:pos x="0" y="50"/>
                  </a:cxn>
                  <a:cxn ang="0">
                    <a:pos x="19" y="0"/>
                  </a:cxn>
                  <a:cxn ang="0">
                    <a:pos x="50" y="0"/>
                  </a:cxn>
                </a:cxnLst>
                <a:rect l="0" t="0" r="r" b="b"/>
                <a:pathLst>
                  <a:path w="50" h="50">
                    <a:moveTo>
                      <a:pt x="0" y="50"/>
                    </a:moveTo>
                    <a:lnTo>
                      <a:pt x="19" y="0"/>
                    </a:lnTo>
                    <a:lnTo>
                      <a:pt x="50" y="0"/>
                    </a:lnTo>
                  </a:path>
                </a:pathLst>
              </a:custGeom>
              <a:grpFill/>
              <a:ln w="3938">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82" name="Group 154"/>
            <p:cNvGrpSpPr>
              <a:grpSpLocks/>
            </p:cNvGrpSpPr>
            <p:nvPr/>
          </p:nvGrpSpPr>
          <p:grpSpPr bwMode="auto">
            <a:xfrm>
              <a:off x="7183" y="3928"/>
              <a:ext cx="54" cy="83"/>
              <a:chOff x="7183" y="3928"/>
              <a:chExt cx="54" cy="83"/>
            </a:xfrm>
            <a:grpFill/>
          </p:grpSpPr>
          <p:sp>
            <p:nvSpPr>
              <p:cNvPr id="48283" name="Freeform 155"/>
              <p:cNvSpPr>
                <a:spLocks/>
              </p:cNvSpPr>
              <p:nvPr/>
            </p:nvSpPr>
            <p:spPr bwMode="auto">
              <a:xfrm>
                <a:off x="7183" y="3928"/>
                <a:ext cx="54" cy="83"/>
              </a:xfrm>
              <a:custGeom>
                <a:avLst/>
                <a:gdLst/>
                <a:ahLst/>
                <a:cxnLst>
                  <a:cxn ang="0">
                    <a:pos x="3" y="0"/>
                  </a:cxn>
                  <a:cxn ang="0">
                    <a:pos x="0" y="82"/>
                  </a:cxn>
                  <a:cxn ang="0">
                    <a:pos x="54" y="18"/>
                  </a:cxn>
                  <a:cxn ang="0">
                    <a:pos x="3" y="0"/>
                  </a:cxn>
                </a:cxnLst>
                <a:rect l="0" t="0" r="r" b="b"/>
                <a:pathLst>
                  <a:path w="54" h="83">
                    <a:moveTo>
                      <a:pt x="3" y="0"/>
                    </a:moveTo>
                    <a:lnTo>
                      <a:pt x="0" y="82"/>
                    </a:lnTo>
                    <a:lnTo>
                      <a:pt x="54" y="18"/>
                    </a:lnTo>
                    <a:lnTo>
                      <a:pt x="3"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80" name="Group 152"/>
            <p:cNvGrpSpPr>
              <a:grpSpLocks/>
            </p:cNvGrpSpPr>
            <p:nvPr/>
          </p:nvGrpSpPr>
          <p:grpSpPr bwMode="auto">
            <a:xfrm>
              <a:off x="6088" y="4068"/>
              <a:ext cx="1922" cy="20"/>
              <a:chOff x="6088" y="4068"/>
              <a:chExt cx="1922" cy="20"/>
            </a:xfrm>
            <a:grpFill/>
          </p:grpSpPr>
          <p:sp>
            <p:nvSpPr>
              <p:cNvPr id="48281" name="Freeform 153"/>
              <p:cNvSpPr>
                <a:spLocks/>
              </p:cNvSpPr>
              <p:nvPr/>
            </p:nvSpPr>
            <p:spPr bwMode="auto">
              <a:xfrm>
                <a:off x="6088" y="4068"/>
                <a:ext cx="1922" cy="20"/>
              </a:xfrm>
              <a:custGeom>
                <a:avLst/>
                <a:gdLst/>
                <a:ahLst/>
                <a:cxnLst>
                  <a:cxn ang="0">
                    <a:pos x="0" y="20"/>
                  </a:cxn>
                  <a:cxn ang="0">
                    <a:pos x="9" y="16"/>
                  </a:cxn>
                  <a:cxn ang="0">
                    <a:pos x="15" y="13"/>
                  </a:cxn>
                  <a:cxn ang="0">
                    <a:pos x="20" y="12"/>
                  </a:cxn>
                  <a:cxn ang="0">
                    <a:pos x="26" y="10"/>
                  </a:cxn>
                  <a:cxn ang="0">
                    <a:pos x="32" y="8"/>
                  </a:cxn>
                  <a:cxn ang="0">
                    <a:pos x="37" y="6"/>
                  </a:cxn>
                  <a:cxn ang="0">
                    <a:pos x="61" y="1"/>
                  </a:cxn>
                  <a:cxn ang="0">
                    <a:pos x="67" y="1"/>
                  </a:cxn>
                  <a:cxn ang="0">
                    <a:pos x="72" y="0"/>
                  </a:cxn>
                  <a:cxn ang="0">
                    <a:pos x="1863" y="0"/>
                  </a:cxn>
                  <a:cxn ang="0">
                    <a:pos x="1873" y="2"/>
                  </a:cxn>
                  <a:cxn ang="0">
                    <a:pos x="1884" y="4"/>
                  </a:cxn>
                  <a:cxn ang="0">
                    <a:pos x="1903" y="8"/>
                  </a:cxn>
                  <a:cxn ang="0">
                    <a:pos x="1922" y="16"/>
                  </a:cxn>
                </a:cxnLst>
                <a:rect l="0" t="0" r="r" b="b"/>
                <a:pathLst>
                  <a:path w="1922" h="20">
                    <a:moveTo>
                      <a:pt x="0" y="20"/>
                    </a:moveTo>
                    <a:lnTo>
                      <a:pt x="9" y="16"/>
                    </a:lnTo>
                    <a:lnTo>
                      <a:pt x="15" y="13"/>
                    </a:lnTo>
                    <a:lnTo>
                      <a:pt x="20" y="12"/>
                    </a:lnTo>
                    <a:lnTo>
                      <a:pt x="26" y="10"/>
                    </a:lnTo>
                    <a:lnTo>
                      <a:pt x="32" y="8"/>
                    </a:lnTo>
                    <a:lnTo>
                      <a:pt x="37" y="6"/>
                    </a:lnTo>
                    <a:lnTo>
                      <a:pt x="61" y="1"/>
                    </a:lnTo>
                    <a:lnTo>
                      <a:pt x="67" y="1"/>
                    </a:lnTo>
                    <a:lnTo>
                      <a:pt x="72" y="0"/>
                    </a:lnTo>
                    <a:lnTo>
                      <a:pt x="1863" y="0"/>
                    </a:lnTo>
                    <a:lnTo>
                      <a:pt x="1873" y="2"/>
                    </a:lnTo>
                    <a:lnTo>
                      <a:pt x="1884" y="4"/>
                    </a:lnTo>
                    <a:lnTo>
                      <a:pt x="1903" y="8"/>
                    </a:lnTo>
                    <a:lnTo>
                      <a:pt x="1922" y="16"/>
                    </a:lnTo>
                  </a:path>
                </a:pathLst>
              </a:custGeom>
              <a:grpFill/>
              <a:ln w="380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78" name="Group 150"/>
            <p:cNvGrpSpPr>
              <a:grpSpLocks/>
            </p:cNvGrpSpPr>
            <p:nvPr/>
          </p:nvGrpSpPr>
          <p:grpSpPr bwMode="auto">
            <a:xfrm>
              <a:off x="6106" y="4069"/>
              <a:ext cx="44" cy="43"/>
              <a:chOff x="6106" y="4069"/>
              <a:chExt cx="44" cy="43"/>
            </a:xfrm>
            <a:grpFill/>
          </p:grpSpPr>
          <p:sp>
            <p:nvSpPr>
              <p:cNvPr id="48279" name="Freeform 151"/>
              <p:cNvSpPr>
                <a:spLocks/>
              </p:cNvSpPr>
              <p:nvPr/>
            </p:nvSpPr>
            <p:spPr bwMode="auto">
              <a:xfrm>
                <a:off x="6106" y="4069"/>
                <a:ext cx="44" cy="43"/>
              </a:xfrm>
              <a:custGeom>
                <a:avLst/>
                <a:gdLst/>
                <a:ahLst/>
                <a:cxnLst>
                  <a:cxn ang="0">
                    <a:pos x="44" y="0"/>
                  </a:cxn>
                  <a:cxn ang="0">
                    <a:pos x="0" y="43"/>
                  </a:cxn>
                </a:cxnLst>
                <a:rect l="0" t="0" r="r" b="b"/>
                <a:pathLst>
                  <a:path w="44" h="43">
                    <a:moveTo>
                      <a:pt x="44" y="0"/>
                    </a:moveTo>
                    <a:lnTo>
                      <a:pt x="0" y="43"/>
                    </a:lnTo>
                  </a:path>
                </a:pathLst>
              </a:custGeom>
              <a:grpFill/>
              <a:ln w="39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76" name="Group 148"/>
            <p:cNvGrpSpPr>
              <a:grpSpLocks/>
            </p:cNvGrpSpPr>
            <p:nvPr/>
          </p:nvGrpSpPr>
          <p:grpSpPr bwMode="auto">
            <a:xfrm>
              <a:off x="6116" y="4068"/>
              <a:ext cx="68" cy="64"/>
              <a:chOff x="6116" y="4068"/>
              <a:chExt cx="68" cy="64"/>
            </a:xfrm>
            <a:grpFill/>
          </p:grpSpPr>
          <p:sp>
            <p:nvSpPr>
              <p:cNvPr id="48277" name="Freeform 149"/>
              <p:cNvSpPr>
                <a:spLocks/>
              </p:cNvSpPr>
              <p:nvPr/>
            </p:nvSpPr>
            <p:spPr bwMode="auto">
              <a:xfrm>
                <a:off x="6116" y="4068"/>
                <a:ext cx="68" cy="64"/>
              </a:xfrm>
              <a:custGeom>
                <a:avLst/>
                <a:gdLst/>
                <a:ahLst/>
                <a:cxnLst>
                  <a:cxn ang="0">
                    <a:pos x="69" y="0"/>
                  </a:cxn>
                  <a:cxn ang="0">
                    <a:pos x="0" y="64"/>
                  </a:cxn>
                </a:cxnLst>
                <a:rect l="0" t="0" r="r" b="b"/>
                <a:pathLst>
                  <a:path w="68" h="64">
                    <a:moveTo>
                      <a:pt x="69" y="0"/>
                    </a:moveTo>
                    <a:lnTo>
                      <a:pt x="0" y="64"/>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74" name="Group 146"/>
            <p:cNvGrpSpPr>
              <a:grpSpLocks/>
            </p:cNvGrpSpPr>
            <p:nvPr/>
          </p:nvGrpSpPr>
          <p:grpSpPr bwMode="auto">
            <a:xfrm>
              <a:off x="6127" y="4068"/>
              <a:ext cx="96" cy="90"/>
              <a:chOff x="6127" y="4068"/>
              <a:chExt cx="96" cy="90"/>
            </a:xfrm>
            <a:grpFill/>
          </p:grpSpPr>
          <p:sp>
            <p:nvSpPr>
              <p:cNvPr id="48275" name="Freeform 147"/>
              <p:cNvSpPr>
                <a:spLocks/>
              </p:cNvSpPr>
              <p:nvPr/>
            </p:nvSpPr>
            <p:spPr bwMode="auto">
              <a:xfrm>
                <a:off x="6127" y="4068"/>
                <a:ext cx="96" cy="90"/>
              </a:xfrm>
              <a:custGeom>
                <a:avLst/>
                <a:gdLst/>
                <a:ahLst/>
                <a:cxnLst>
                  <a:cxn ang="0">
                    <a:pos x="96" y="0"/>
                  </a:cxn>
                  <a:cxn ang="0">
                    <a:pos x="0" y="90"/>
                  </a:cxn>
                </a:cxnLst>
                <a:rect l="0" t="0" r="r" b="b"/>
                <a:pathLst>
                  <a:path w="96" h="90">
                    <a:moveTo>
                      <a:pt x="96" y="0"/>
                    </a:moveTo>
                    <a:lnTo>
                      <a:pt x="0" y="90"/>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72" name="Group 144"/>
            <p:cNvGrpSpPr>
              <a:grpSpLocks/>
            </p:cNvGrpSpPr>
            <p:nvPr/>
          </p:nvGrpSpPr>
          <p:grpSpPr bwMode="auto">
            <a:xfrm>
              <a:off x="6136" y="4068"/>
              <a:ext cx="127" cy="118"/>
              <a:chOff x="6136" y="4068"/>
              <a:chExt cx="127" cy="118"/>
            </a:xfrm>
            <a:grpFill/>
          </p:grpSpPr>
          <p:sp>
            <p:nvSpPr>
              <p:cNvPr id="48273" name="Freeform 145"/>
              <p:cNvSpPr>
                <a:spLocks/>
              </p:cNvSpPr>
              <p:nvPr/>
            </p:nvSpPr>
            <p:spPr bwMode="auto">
              <a:xfrm>
                <a:off x="6136" y="4068"/>
                <a:ext cx="127" cy="118"/>
              </a:xfrm>
              <a:custGeom>
                <a:avLst/>
                <a:gdLst/>
                <a:ahLst/>
                <a:cxnLst>
                  <a:cxn ang="0">
                    <a:pos x="127" y="0"/>
                  </a:cxn>
                  <a:cxn ang="0">
                    <a:pos x="0" y="118"/>
                  </a:cxn>
                </a:cxnLst>
                <a:rect l="0" t="0" r="r" b="b"/>
                <a:pathLst>
                  <a:path w="127" h="118">
                    <a:moveTo>
                      <a:pt x="127" y="0"/>
                    </a:moveTo>
                    <a:lnTo>
                      <a:pt x="0" y="118"/>
                    </a:lnTo>
                  </a:path>
                </a:pathLst>
              </a:custGeom>
              <a:grpFill/>
              <a:ln w="3928">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70" name="Group 142"/>
            <p:cNvGrpSpPr>
              <a:grpSpLocks/>
            </p:cNvGrpSpPr>
            <p:nvPr/>
          </p:nvGrpSpPr>
          <p:grpSpPr bwMode="auto">
            <a:xfrm>
              <a:off x="6142" y="4068"/>
              <a:ext cx="160" cy="149"/>
              <a:chOff x="6142" y="4068"/>
              <a:chExt cx="160" cy="149"/>
            </a:xfrm>
            <a:grpFill/>
          </p:grpSpPr>
          <p:sp>
            <p:nvSpPr>
              <p:cNvPr id="48271" name="Freeform 143"/>
              <p:cNvSpPr>
                <a:spLocks/>
              </p:cNvSpPr>
              <p:nvPr/>
            </p:nvSpPr>
            <p:spPr bwMode="auto">
              <a:xfrm>
                <a:off x="6142" y="4068"/>
                <a:ext cx="160" cy="149"/>
              </a:xfrm>
              <a:custGeom>
                <a:avLst/>
                <a:gdLst/>
                <a:ahLst/>
                <a:cxnLst>
                  <a:cxn ang="0">
                    <a:pos x="159" y="0"/>
                  </a:cxn>
                  <a:cxn ang="0">
                    <a:pos x="0" y="149"/>
                  </a:cxn>
                </a:cxnLst>
                <a:rect l="0" t="0" r="r" b="b"/>
                <a:pathLst>
                  <a:path w="160" h="149">
                    <a:moveTo>
                      <a:pt x="159" y="0"/>
                    </a:moveTo>
                    <a:lnTo>
                      <a:pt x="0" y="149"/>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68" name="Group 140"/>
            <p:cNvGrpSpPr>
              <a:grpSpLocks/>
            </p:cNvGrpSpPr>
            <p:nvPr/>
          </p:nvGrpSpPr>
          <p:grpSpPr bwMode="auto">
            <a:xfrm>
              <a:off x="6146" y="4068"/>
              <a:ext cx="193" cy="181"/>
              <a:chOff x="6146" y="4068"/>
              <a:chExt cx="193" cy="181"/>
            </a:xfrm>
            <a:grpFill/>
          </p:grpSpPr>
          <p:sp>
            <p:nvSpPr>
              <p:cNvPr id="48269" name="Freeform 141"/>
              <p:cNvSpPr>
                <a:spLocks/>
              </p:cNvSpPr>
              <p:nvPr/>
            </p:nvSpPr>
            <p:spPr bwMode="auto">
              <a:xfrm>
                <a:off x="6146" y="4068"/>
                <a:ext cx="193" cy="181"/>
              </a:xfrm>
              <a:custGeom>
                <a:avLst/>
                <a:gdLst/>
                <a:ahLst/>
                <a:cxnLst>
                  <a:cxn ang="0">
                    <a:pos x="194" y="0"/>
                  </a:cxn>
                  <a:cxn ang="0">
                    <a:pos x="0" y="181"/>
                  </a:cxn>
                </a:cxnLst>
                <a:rect l="0" t="0" r="r" b="b"/>
                <a:pathLst>
                  <a:path w="193" h="181">
                    <a:moveTo>
                      <a:pt x="194" y="0"/>
                    </a:moveTo>
                    <a:lnTo>
                      <a:pt x="0" y="181"/>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66" name="Group 138"/>
            <p:cNvGrpSpPr>
              <a:grpSpLocks/>
            </p:cNvGrpSpPr>
            <p:nvPr/>
          </p:nvGrpSpPr>
          <p:grpSpPr bwMode="auto">
            <a:xfrm>
              <a:off x="6383" y="4068"/>
              <a:ext cx="34" cy="32"/>
              <a:chOff x="6383" y="4068"/>
              <a:chExt cx="34" cy="32"/>
            </a:xfrm>
            <a:grpFill/>
          </p:grpSpPr>
          <p:sp>
            <p:nvSpPr>
              <p:cNvPr id="48267" name="Freeform 139"/>
              <p:cNvSpPr>
                <a:spLocks/>
              </p:cNvSpPr>
              <p:nvPr/>
            </p:nvSpPr>
            <p:spPr bwMode="auto">
              <a:xfrm>
                <a:off x="6383" y="4068"/>
                <a:ext cx="34" cy="32"/>
              </a:xfrm>
              <a:custGeom>
                <a:avLst/>
                <a:gdLst/>
                <a:ahLst/>
                <a:cxnLst>
                  <a:cxn ang="0">
                    <a:pos x="33" y="0"/>
                  </a:cxn>
                  <a:cxn ang="0">
                    <a:pos x="0" y="32"/>
                  </a:cxn>
                </a:cxnLst>
                <a:rect l="0" t="0" r="r" b="b"/>
                <a:pathLst>
                  <a:path w="34" h="32">
                    <a:moveTo>
                      <a:pt x="33" y="0"/>
                    </a:moveTo>
                    <a:lnTo>
                      <a:pt x="0" y="32"/>
                    </a:lnTo>
                  </a:path>
                </a:pathLst>
              </a:custGeom>
              <a:grpFill/>
              <a:ln w="39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64" name="Group 136"/>
            <p:cNvGrpSpPr>
              <a:grpSpLocks/>
            </p:cNvGrpSpPr>
            <p:nvPr/>
          </p:nvGrpSpPr>
          <p:grpSpPr bwMode="auto">
            <a:xfrm>
              <a:off x="6148" y="4177"/>
              <a:ext cx="173" cy="163"/>
              <a:chOff x="6148" y="4177"/>
              <a:chExt cx="173" cy="163"/>
            </a:xfrm>
            <a:grpFill/>
          </p:grpSpPr>
          <p:sp>
            <p:nvSpPr>
              <p:cNvPr id="48265" name="Freeform 137"/>
              <p:cNvSpPr>
                <a:spLocks/>
              </p:cNvSpPr>
              <p:nvPr/>
            </p:nvSpPr>
            <p:spPr bwMode="auto">
              <a:xfrm>
                <a:off x="6148" y="4177"/>
                <a:ext cx="173" cy="163"/>
              </a:xfrm>
              <a:custGeom>
                <a:avLst/>
                <a:gdLst/>
                <a:ahLst/>
                <a:cxnLst>
                  <a:cxn ang="0">
                    <a:pos x="172" y="0"/>
                  </a:cxn>
                  <a:cxn ang="0">
                    <a:pos x="0" y="163"/>
                  </a:cxn>
                </a:cxnLst>
                <a:rect l="0" t="0" r="r" b="b"/>
                <a:pathLst>
                  <a:path w="173" h="163">
                    <a:moveTo>
                      <a:pt x="172" y="0"/>
                    </a:moveTo>
                    <a:lnTo>
                      <a:pt x="0" y="163"/>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62" name="Group 134"/>
            <p:cNvGrpSpPr>
              <a:grpSpLocks/>
            </p:cNvGrpSpPr>
            <p:nvPr/>
          </p:nvGrpSpPr>
          <p:grpSpPr bwMode="auto">
            <a:xfrm>
              <a:off x="6137" y="4259"/>
              <a:ext cx="184" cy="172"/>
              <a:chOff x="6137" y="4259"/>
              <a:chExt cx="184" cy="172"/>
            </a:xfrm>
            <a:grpFill/>
          </p:grpSpPr>
          <p:sp>
            <p:nvSpPr>
              <p:cNvPr id="48263" name="Freeform 135"/>
              <p:cNvSpPr>
                <a:spLocks/>
              </p:cNvSpPr>
              <p:nvPr/>
            </p:nvSpPr>
            <p:spPr bwMode="auto">
              <a:xfrm>
                <a:off x="6137" y="4259"/>
                <a:ext cx="184" cy="172"/>
              </a:xfrm>
              <a:custGeom>
                <a:avLst/>
                <a:gdLst/>
                <a:ahLst/>
                <a:cxnLst>
                  <a:cxn ang="0">
                    <a:pos x="183" y="0"/>
                  </a:cxn>
                  <a:cxn ang="0">
                    <a:pos x="0" y="171"/>
                  </a:cxn>
                </a:cxnLst>
                <a:rect l="0" t="0" r="r" b="b"/>
                <a:pathLst>
                  <a:path w="184" h="172">
                    <a:moveTo>
                      <a:pt x="183" y="0"/>
                    </a:moveTo>
                    <a:lnTo>
                      <a:pt x="0" y="171"/>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60" name="Group 132"/>
            <p:cNvGrpSpPr>
              <a:grpSpLocks/>
            </p:cNvGrpSpPr>
            <p:nvPr/>
          </p:nvGrpSpPr>
          <p:grpSpPr bwMode="auto">
            <a:xfrm>
              <a:off x="6097" y="4300"/>
              <a:ext cx="223" cy="209"/>
              <a:chOff x="6097" y="4300"/>
              <a:chExt cx="223" cy="209"/>
            </a:xfrm>
            <a:grpFill/>
          </p:grpSpPr>
          <p:sp>
            <p:nvSpPr>
              <p:cNvPr id="48261" name="Freeform 133"/>
              <p:cNvSpPr>
                <a:spLocks/>
              </p:cNvSpPr>
              <p:nvPr/>
            </p:nvSpPr>
            <p:spPr bwMode="auto">
              <a:xfrm>
                <a:off x="6097" y="4300"/>
                <a:ext cx="223" cy="209"/>
              </a:xfrm>
              <a:custGeom>
                <a:avLst/>
                <a:gdLst/>
                <a:ahLst/>
                <a:cxnLst>
                  <a:cxn ang="0">
                    <a:pos x="223" y="0"/>
                  </a:cxn>
                  <a:cxn ang="0">
                    <a:pos x="0" y="208"/>
                  </a:cxn>
                </a:cxnLst>
                <a:rect l="0" t="0" r="r" b="b"/>
                <a:pathLst>
                  <a:path w="223" h="209">
                    <a:moveTo>
                      <a:pt x="223" y="0"/>
                    </a:moveTo>
                    <a:lnTo>
                      <a:pt x="0" y="208"/>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58" name="Group 130"/>
            <p:cNvGrpSpPr>
              <a:grpSpLocks/>
            </p:cNvGrpSpPr>
            <p:nvPr/>
          </p:nvGrpSpPr>
          <p:grpSpPr bwMode="auto">
            <a:xfrm>
              <a:off x="6121" y="4354"/>
              <a:ext cx="180" cy="169"/>
              <a:chOff x="6121" y="4354"/>
              <a:chExt cx="180" cy="169"/>
            </a:xfrm>
            <a:grpFill/>
          </p:grpSpPr>
          <p:sp>
            <p:nvSpPr>
              <p:cNvPr id="48259" name="Freeform 131"/>
              <p:cNvSpPr>
                <a:spLocks/>
              </p:cNvSpPr>
              <p:nvPr/>
            </p:nvSpPr>
            <p:spPr bwMode="auto">
              <a:xfrm>
                <a:off x="6121" y="4354"/>
                <a:ext cx="180" cy="169"/>
              </a:xfrm>
              <a:custGeom>
                <a:avLst/>
                <a:gdLst/>
                <a:ahLst/>
                <a:cxnLst>
                  <a:cxn ang="0">
                    <a:pos x="180" y="0"/>
                  </a:cxn>
                  <a:cxn ang="0">
                    <a:pos x="0" y="169"/>
                  </a:cxn>
                </a:cxnLst>
                <a:rect l="0" t="0" r="r" b="b"/>
                <a:pathLst>
                  <a:path w="180" h="169">
                    <a:moveTo>
                      <a:pt x="180" y="0"/>
                    </a:moveTo>
                    <a:lnTo>
                      <a:pt x="0" y="169"/>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56" name="Group 128"/>
            <p:cNvGrpSpPr>
              <a:grpSpLocks/>
            </p:cNvGrpSpPr>
            <p:nvPr/>
          </p:nvGrpSpPr>
          <p:grpSpPr bwMode="auto">
            <a:xfrm>
              <a:off x="6204" y="4408"/>
              <a:ext cx="131" cy="124"/>
              <a:chOff x="6204" y="4408"/>
              <a:chExt cx="131" cy="124"/>
            </a:xfrm>
            <a:grpFill/>
          </p:grpSpPr>
          <p:sp>
            <p:nvSpPr>
              <p:cNvPr id="48257" name="Freeform 129"/>
              <p:cNvSpPr>
                <a:spLocks/>
              </p:cNvSpPr>
              <p:nvPr/>
            </p:nvSpPr>
            <p:spPr bwMode="auto">
              <a:xfrm>
                <a:off x="6204" y="4408"/>
                <a:ext cx="131" cy="124"/>
              </a:xfrm>
              <a:custGeom>
                <a:avLst/>
                <a:gdLst/>
                <a:ahLst/>
                <a:cxnLst>
                  <a:cxn ang="0">
                    <a:pos x="131" y="0"/>
                  </a:cxn>
                  <a:cxn ang="0">
                    <a:pos x="0" y="123"/>
                  </a:cxn>
                </a:cxnLst>
                <a:rect l="0" t="0" r="r" b="b"/>
                <a:pathLst>
                  <a:path w="131" h="124">
                    <a:moveTo>
                      <a:pt x="131" y="0"/>
                    </a:moveTo>
                    <a:lnTo>
                      <a:pt x="0" y="123"/>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54" name="Group 126"/>
            <p:cNvGrpSpPr>
              <a:grpSpLocks/>
            </p:cNvGrpSpPr>
            <p:nvPr/>
          </p:nvGrpSpPr>
          <p:grpSpPr bwMode="auto">
            <a:xfrm>
              <a:off x="6247" y="4463"/>
              <a:ext cx="73" cy="68"/>
              <a:chOff x="6247" y="4463"/>
              <a:chExt cx="73" cy="68"/>
            </a:xfrm>
            <a:grpFill/>
          </p:grpSpPr>
          <p:sp>
            <p:nvSpPr>
              <p:cNvPr id="48255" name="Freeform 127"/>
              <p:cNvSpPr>
                <a:spLocks/>
              </p:cNvSpPr>
              <p:nvPr/>
            </p:nvSpPr>
            <p:spPr bwMode="auto">
              <a:xfrm>
                <a:off x="6247" y="4463"/>
                <a:ext cx="73" cy="68"/>
              </a:xfrm>
              <a:custGeom>
                <a:avLst/>
                <a:gdLst/>
                <a:ahLst/>
                <a:cxnLst>
                  <a:cxn ang="0">
                    <a:pos x="73" y="0"/>
                  </a:cxn>
                  <a:cxn ang="0">
                    <a:pos x="0" y="68"/>
                  </a:cxn>
                </a:cxnLst>
                <a:rect l="0" t="0" r="r" b="b"/>
                <a:pathLst>
                  <a:path w="73" h="68">
                    <a:moveTo>
                      <a:pt x="73" y="0"/>
                    </a:moveTo>
                    <a:lnTo>
                      <a:pt x="0" y="68"/>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52" name="Group 124"/>
            <p:cNvGrpSpPr>
              <a:grpSpLocks/>
            </p:cNvGrpSpPr>
            <p:nvPr/>
          </p:nvGrpSpPr>
          <p:grpSpPr bwMode="auto">
            <a:xfrm>
              <a:off x="6371" y="4506"/>
              <a:ext cx="26" cy="25"/>
              <a:chOff x="6371" y="4506"/>
              <a:chExt cx="26" cy="25"/>
            </a:xfrm>
            <a:grpFill/>
          </p:grpSpPr>
          <p:sp>
            <p:nvSpPr>
              <p:cNvPr id="48253" name="Freeform 125"/>
              <p:cNvSpPr>
                <a:spLocks/>
              </p:cNvSpPr>
              <p:nvPr/>
            </p:nvSpPr>
            <p:spPr bwMode="auto">
              <a:xfrm>
                <a:off x="6371" y="4506"/>
                <a:ext cx="26" cy="25"/>
              </a:xfrm>
              <a:custGeom>
                <a:avLst/>
                <a:gdLst/>
                <a:ahLst/>
                <a:cxnLst>
                  <a:cxn ang="0">
                    <a:pos x="26" y="0"/>
                  </a:cxn>
                  <a:cxn ang="0">
                    <a:pos x="0" y="25"/>
                  </a:cxn>
                </a:cxnLst>
                <a:rect l="0" t="0" r="r" b="b"/>
                <a:pathLst>
                  <a:path w="26" h="25">
                    <a:moveTo>
                      <a:pt x="26" y="0"/>
                    </a:moveTo>
                    <a:lnTo>
                      <a:pt x="0" y="25"/>
                    </a:lnTo>
                  </a:path>
                </a:pathLst>
              </a:custGeom>
              <a:grpFill/>
              <a:ln w="3933">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50" name="Group 122"/>
            <p:cNvGrpSpPr>
              <a:grpSpLocks/>
            </p:cNvGrpSpPr>
            <p:nvPr/>
          </p:nvGrpSpPr>
          <p:grpSpPr bwMode="auto">
            <a:xfrm>
              <a:off x="6332" y="4506"/>
              <a:ext cx="26" cy="25"/>
              <a:chOff x="6332" y="4506"/>
              <a:chExt cx="26" cy="25"/>
            </a:xfrm>
            <a:grpFill/>
          </p:grpSpPr>
          <p:sp>
            <p:nvSpPr>
              <p:cNvPr id="48251" name="Freeform 123"/>
              <p:cNvSpPr>
                <a:spLocks/>
              </p:cNvSpPr>
              <p:nvPr/>
            </p:nvSpPr>
            <p:spPr bwMode="auto">
              <a:xfrm>
                <a:off x="6332" y="4506"/>
                <a:ext cx="26" cy="25"/>
              </a:xfrm>
              <a:custGeom>
                <a:avLst/>
                <a:gdLst/>
                <a:ahLst/>
                <a:cxnLst>
                  <a:cxn ang="0">
                    <a:pos x="27" y="0"/>
                  </a:cxn>
                  <a:cxn ang="0">
                    <a:pos x="0" y="25"/>
                  </a:cxn>
                </a:cxnLst>
                <a:rect l="0" t="0" r="r" b="b"/>
                <a:pathLst>
                  <a:path w="26" h="25">
                    <a:moveTo>
                      <a:pt x="27" y="0"/>
                    </a:moveTo>
                    <a:lnTo>
                      <a:pt x="0" y="25"/>
                    </a:lnTo>
                  </a:path>
                </a:pathLst>
              </a:custGeom>
              <a:grpFill/>
              <a:ln w="3933">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48" name="Group 120"/>
            <p:cNvGrpSpPr>
              <a:grpSpLocks/>
            </p:cNvGrpSpPr>
            <p:nvPr/>
          </p:nvGrpSpPr>
          <p:grpSpPr bwMode="auto">
            <a:xfrm>
              <a:off x="6290" y="4499"/>
              <a:ext cx="35" cy="32"/>
              <a:chOff x="6290" y="4499"/>
              <a:chExt cx="35" cy="32"/>
            </a:xfrm>
            <a:grpFill/>
          </p:grpSpPr>
          <p:sp>
            <p:nvSpPr>
              <p:cNvPr id="48249" name="Freeform 121"/>
              <p:cNvSpPr>
                <a:spLocks/>
              </p:cNvSpPr>
              <p:nvPr/>
            </p:nvSpPr>
            <p:spPr bwMode="auto">
              <a:xfrm>
                <a:off x="6290" y="4499"/>
                <a:ext cx="35" cy="32"/>
              </a:xfrm>
              <a:custGeom>
                <a:avLst/>
                <a:gdLst/>
                <a:ahLst/>
                <a:cxnLst>
                  <a:cxn ang="0">
                    <a:pos x="35" y="0"/>
                  </a:cxn>
                  <a:cxn ang="0">
                    <a:pos x="0" y="32"/>
                  </a:cxn>
                </a:cxnLst>
                <a:rect l="0" t="0" r="r" b="b"/>
                <a:pathLst>
                  <a:path w="35" h="32">
                    <a:moveTo>
                      <a:pt x="35" y="0"/>
                    </a:moveTo>
                    <a:lnTo>
                      <a:pt x="0" y="32"/>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46" name="Group 118"/>
            <p:cNvGrpSpPr>
              <a:grpSpLocks/>
            </p:cNvGrpSpPr>
            <p:nvPr/>
          </p:nvGrpSpPr>
          <p:grpSpPr bwMode="auto">
            <a:xfrm>
              <a:off x="6149" y="4068"/>
              <a:ext cx="229" cy="220"/>
              <a:chOff x="6149" y="4068"/>
              <a:chExt cx="229" cy="220"/>
            </a:xfrm>
            <a:grpFill/>
          </p:grpSpPr>
          <p:sp>
            <p:nvSpPr>
              <p:cNvPr id="48247" name="Freeform 119"/>
              <p:cNvSpPr>
                <a:spLocks/>
              </p:cNvSpPr>
              <p:nvPr/>
            </p:nvSpPr>
            <p:spPr bwMode="auto">
              <a:xfrm>
                <a:off x="6149" y="4068"/>
                <a:ext cx="229" cy="220"/>
              </a:xfrm>
              <a:custGeom>
                <a:avLst/>
                <a:gdLst/>
                <a:ahLst/>
                <a:cxnLst>
                  <a:cxn ang="0">
                    <a:pos x="0" y="220"/>
                  </a:cxn>
                  <a:cxn ang="0">
                    <a:pos x="229" y="0"/>
                  </a:cxn>
                </a:cxnLst>
                <a:rect l="0" t="0" r="r" b="b"/>
                <a:pathLst>
                  <a:path w="229" h="220">
                    <a:moveTo>
                      <a:pt x="0" y="220"/>
                    </a:moveTo>
                    <a:lnTo>
                      <a:pt x="229" y="0"/>
                    </a:lnTo>
                  </a:path>
                </a:pathLst>
              </a:custGeom>
              <a:grpFill/>
              <a:ln w="3935">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44" name="Group 116"/>
            <p:cNvGrpSpPr>
              <a:grpSpLocks/>
            </p:cNvGrpSpPr>
            <p:nvPr/>
          </p:nvGrpSpPr>
          <p:grpSpPr bwMode="auto">
            <a:xfrm>
              <a:off x="6144" y="4218"/>
              <a:ext cx="176" cy="161"/>
              <a:chOff x="6144" y="4218"/>
              <a:chExt cx="176" cy="161"/>
            </a:xfrm>
            <a:grpFill/>
          </p:grpSpPr>
          <p:sp>
            <p:nvSpPr>
              <p:cNvPr id="48245" name="Freeform 117"/>
              <p:cNvSpPr>
                <a:spLocks/>
              </p:cNvSpPr>
              <p:nvPr/>
            </p:nvSpPr>
            <p:spPr bwMode="auto">
              <a:xfrm>
                <a:off x="6144" y="4218"/>
                <a:ext cx="176" cy="161"/>
              </a:xfrm>
              <a:custGeom>
                <a:avLst/>
                <a:gdLst/>
                <a:ahLst/>
                <a:cxnLst>
                  <a:cxn ang="0">
                    <a:pos x="0" y="161"/>
                  </a:cxn>
                  <a:cxn ang="0">
                    <a:pos x="176" y="0"/>
                  </a:cxn>
                </a:cxnLst>
                <a:rect l="0" t="0" r="r" b="b"/>
                <a:pathLst>
                  <a:path w="176" h="161">
                    <a:moveTo>
                      <a:pt x="0" y="161"/>
                    </a:moveTo>
                    <a:lnTo>
                      <a:pt x="176" y="0"/>
                    </a:lnTo>
                  </a:path>
                </a:pathLst>
              </a:custGeom>
              <a:grpFill/>
              <a:ln w="3928">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42" name="Group 114"/>
            <p:cNvGrpSpPr>
              <a:grpSpLocks/>
            </p:cNvGrpSpPr>
            <p:nvPr/>
          </p:nvGrpSpPr>
          <p:grpSpPr bwMode="auto">
            <a:xfrm>
              <a:off x="6184" y="3602"/>
              <a:ext cx="359" cy="442"/>
              <a:chOff x="6184" y="3602"/>
              <a:chExt cx="359" cy="442"/>
            </a:xfrm>
            <a:grpFill/>
          </p:grpSpPr>
          <p:sp>
            <p:nvSpPr>
              <p:cNvPr id="48243" name="Freeform 115"/>
              <p:cNvSpPr>
                <a:spLocks/>
              </p:cNvSpPr>
              <p:nvPr/>
            </p:nvSpPr>
            <p:spPr bwMode="auto">
              <a:xfrm>
                <a:off x="6184" y="3602"/>
                <a:ext cx="359" cy="442"/>
              </a:xfrm>
              <a:custGeom>
                <a:avLst/>
                <a:gdLst/>
                <a:ahLst/>
                <a:cxnLst>
                  <a:cxn ang="0">
                    <a:pos x="0" y="442"/>
                  </a:cxn>
                  <a:cxn ang="0">
                    <a:pos x="202" y="0"/>
                  </a:cxn>
                  <a:cxn ang="0">
                    <a:pos x="358" y="0"/>
                  </a:cxn>
                </a:cxnLst>
                <a:rect l="0" t="0" r="r" b="b"/>
                <a:pathLst>
                  <a:path w="359" h="442">
                    <a:moveTo>
                      <a:pt x="0" y="442"/>
                    </a:moveTo>
                    <a:lnTo>
                      <a:pt x="202" y="0"/>
                    </a:lnTo>
                    <a:lnTo>
                      <a:pt x="358" y="0"/>
                    </a:lnTo>
                  </a:path>
                </a:pathLst>
              </a:custGeom>
              <a:grpFill/>
              <a:ln w="3967">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40" name="Group 112"/>
            <p:cNvGrpSpPr>
              <a:grpSpLocks/>
            </p:cNvGrpSpPr>
            <p:nvPr/>
          </p:nvGrpSpPr>
          <p:grpSpPr bwMode="auto">
            <a:xfrm>
              <a:off x="6152" y="4027"/>
              <a:ext cx="59" cy="83"/>
              <a:chOff x="6152" y="4027"/>
              <a:chExt cx="59" cy="83"/>
            </a:xfrm>
            <a:grpFill/>
          </p:grpSpPr>
          <p:sp>
            <p:nvSpPr>
              <p:cNvPr id="48241" name="Freeform 113"/>
              <p:cNvSpPr>
                <a:spLocks/>
              </p:cNvSpPr>
              <p:nvPr/>
            </p:nvSpPr>
            <p:spPr bwMode="auto">
              <a:xfrm>
                <a:off x="6152" y="4027"/>
                <a:ext cx="59" cy="83"/>
              </a:xfrm>
              <a:custGeom>
                <a:avLst/>
                <a:gdLst/>
                <a:ahLst/>
                <a:cxnLst>
                  <a:cxn ang="0">
                    <a:pos x="8" y="0"/>
                  </a:cxn>
                  <a:cxn ang="0">
                    <a:pos x="0" y="83"/>
                  </a:cxn>
                  <a:cxn ang="0">
                    <a:pos x="59" y="21"/>
                  </a:cxn>
                  <a:cxn ang="0">
                    <a:pos x="8" y="0"/>
                  </a:cxn>
                </a:cxnLst>
                <a:rect l="0" t="0" r="r" b="b"/>
                <a:pathLst>
                  <a:path w="59" h="83">
                    <a:moveTo>
                      <a:pt x="8" y="0"/>
                    </a:moveTo>
                    <a:lnTo>
                      <a:pt x="0" y="83"/>
                    </a:lnTo>
                    <a:lnTo>
                      <a:pt x="59" y="21"/>
                    </a:lnTo>
                    <a:lnTo>
                      <a:pt x="8" y="0"/>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37" name="Group 109"/>
            <p:cNvGrpSpPr>
              <a:grpSpLocks/>
            </p:cNvGrpSpPr>
            <p:nvPr/>
          </p:nvGrpSpPr>
          <p:grpSpPr bwMode="auto">
            <a:xfrm>
              <a:off x="6160" y="4372"/>
              <a:ext cx="170" cy="160"/>
              <a:chOff x="6160" y="4372"/>
              <a:chExt cx="170" cy="160"/>
            </a:xfrm>
            <a:grpFill/>
          </p:grpSpPr>
          <p:sp>
            <p:nvSpPr>
              <p:cNvPr id="48239" name="Freeform 111"/>
              <p:cNvSpPr>
                <a:spLocks/>
              </p:cNvSpPr>
              <p:nvPr/>
            </p:nvSpPr>
            <p:spPr bwMode="auto">
              <a:xfrm>
                <a:off x="6160" y="4372"/>
                <a:ext cx="170" cy="160"/>
              </a:xfrm>
              <a:custGeom>
                <a:avLst/>
                <a:gdLst/>
                <a:ahLst/>
                <a:cxnLst>
                  <a:cxn ang="0">
                    <a:pos x="170" y="0"/>
                  </a:cxn>
                  <a:cxn ang="0">
                    <a:pos x="0" y="159"/>
                  </a:cxn>
                </a:cxnLst>
                <a:rect l="0" t="0" r="r" b="b"/>
                <a:pathLst>
                  <a:path w="170" h="160">
                    <a:moveTo>
                      <a:pt x="170" y="0"/>
                    </a:moveTo>
                    <a:lnTo>
                      <a:pt x="0" y="159"/>
                    </a:lnTo>
                  </a:path>
                </a:pathLst>
              </a:custGeom>
              <a:grpFill/>
              <a:ln w="3931">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48238" name="Picture 110"/>
              <p:cNvPicPr>
                <a:picLocks noChangeAspect="1" noChangeArrowheads="1"/>
              </p:cNvPicPr>
              <p:nvPr/>
            </p:nvPicPr>
            <p:blipFill>
              <a:blip r:embed="rId7" cstate="print">
                <a:grayscl/>
              </a:blip>
              <a:srcRect/>
              <a:stretch>
                <a:fillRect/>
              </a:stretch>
            </p:blipFill>
            <p:spPr bwMode="auto">
              <a:xfrm>
                <a:off x="6166" y="4154"/>
                <a:ext cx="155" cy="290"/>
              </a:xfrm>
              <a:prstGeom prst="rect">
                <a:avLst/>
              </a:prstGeom>
              <a:grpFill/>
            </p:spPr>
          </p:pic>
        </p:grpSp>
        <p:grpSp>
          <p:nvGrpSpPr>
            <p:cNvPr id="48234" name="Group 106"/>
            <p:cNvGrpSpPr>
              <a:grpSpLocks/>
            </p:cNvGrpSpPr>
            <p:nvPr/>
          </p:nvGrpSpPr>
          <p:grpSpPr bwMode="auto">
            <a:xfrm>
              <a:off x="6166" y="4154"/>
              <a:ext cx="155" cy="290"/>
              <a:chOff x="6166" y="4154"/>
              <a:chExt cx="155" cy="290"/>
            </a:xfrm>
            <a:grpFill/>
          </p:grpSpPr>
          <p:sp>
            <p:nvSpPr>
              <p:cNvPr id="48236" name="Freeform 108"/>
              <p:cNvSpPr>
                <a:spLocks/>
              </p:cNvSpPr>
              <p:nvPr/>
            </p:nvSpPr>
            <p:spPr bwMode="auto">
              <a:xfrm>
                <a:off x="6166" y="4154"/>
                <a:ext cx="155" cy="290"/>
              </a:xfrm>
              <a:custGeom>
                <a:avLst/>
                <a:gdLst/>
                <a:ahLst/>
                <a:cxnLst>
                  <a:cxn ang="0">
                    <a:pos x="0" y="291"/>
                  </a:cxn>
                  <a:cxn ang="0">
                    <a:pos x="154" y="291"/>
                  </a:cxn>
                  <a:cxn ang="0">
                    <a:pos x="154" y="0"/>
                  </a:cxn>
                  <a:cxn ang="0">
                    <a:pos x="0" y="0"/>
                  </a:cxn>
                  <a:cxn ang="0">
                    <a:pos x="0" y="291"/>
                  </a:cxn>
                </a:cxnLst>
                <a:rect l="0" t="0" r="r" b="b"/>
                <a:pathLst>
                  <a:path w="155" h="290">
                    <a:moveTo>
                      <a:pt x="0" y="291"/>
                    </a:moveTo>
                    <a:lnTo>
                      <a:pt x="154" y="291"/>
                    </a:lnTo>
                    <a:lnTo>
                      <a:pt x="154" y="0"/>
                    </a:lnTo>
                    <a:lnTo>
                      <a:pt x="0" y="0"/>
                    </a:lnTo>
                    <a:lnTo>
                      <a:pt x="0" y="291"/>
                    </a:lnTo>
                    <a:close/>
                  </a:path>
                </a:pathLst>
              </a:custGeom>
              <a:grpFill/>
              <a:ln w="4014">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pic>
            <p:nvPicPr>
              <p:cNvPr id="48235" name="Picture 107"/>
              <p:cNvPicPr>
                <a:picLocks noChangeAspect="1" noChangeArrowheads="1"/>
              </p:cNvPicPr>
              <p:nvPr/>
            </p:nvPicPr>
            <p:blipFill>
              <a:blip r:embed="rId8" cstate="print">
                <a:grayscl/>
              </a:blip>
              <a:srcRect/>
              <a:stretch>
                <a:fillRect/>
              </a:stretch>
            </p:blipFill>
            <p:spPr bwMode="auto">
              <a:xfrm>
                <a:off x="7709" y="4164"/>
                <a:ext cx="155" cy="289"/>
              </a:xfrm>
              <a:prstGeom prst="rect">
                <a:avLst/>
              </a:prstGeom>
              <a:grpFill/>
            </p:spPr>
          </p:pic>
        </p:grpSp>
        <p:grpSp>
          <p:nvGrpSpPr>
            <p:cNvPr id="48232" name="Group 104"/>
            <p:cNvGrpSpPr>
              <a:grpSpLocks/>
            </p:cNvGrpSpPr>
            <p:nvPr/>
          </p:nvGrpSpPr>
          <p:grpSpPr bwMode="auto">
            <a:xfrm>
              <a:off x="7709" y="4164"/>
              <a:ext cx="155" cy="289"/>
              <a:chOff x="7709" y="4164"/>
              <a:chExt cx="155" cy="289"/>
            </a:xfrm>
            <a:grpFill/>
          </p:grpSpPr>
          <p:sp>
            <p:nvSpPr>
              <p:cNvPr id="48233" name="Freeform 105"/>
              <p:cNvSpPr>
                <a:spLocks/>
              </p:cNvSpPr>
              <p:nvPr/>
            </p:nvSpPr>
            <p:spPr bwMode="auto">
              <a:xfrm>
                <a:off x="7709" y="4164"/>
                <a:ext cx="155" cy="289"/>
              </a:xfrm>
              <a:custGeom>
                <a:avLst/>
                <a:gdLst/>
                <a:ahLst/>
                <a:cxnLst>
                  <a:cxn ang="0">
                    <a:pos x="0" y="289"/>
                  </a:cxn>
                  <a:cxn ang="0">
                    <a:pos x="155" y="289"/>
                  </a:cxn>
                  <a:cxn ang="0">
                    <a:pos x="155" y="0"/>
                  </a:cxn>
                  <a:cxn ang="0">
                    <a:pos x="0" y="0"/>
                  </a:cxn>
                  <a:cxn ang="0">
                    <a:pos x="0" y="289"/>
                  </a:cxn>
                </a:cxnLst>
                <a:rect l="0" t="0" r="r" b="b"/>
                <a:pathLst>
                  <a:path w="155" h="289">
                    <a:moveTo>
                      <a:pt x="0" y="289"/>
                    </a:moveTo>
                    <a:lnTo>
                      <a:pt x="155" y="289"/>
                    </a:lnTo>
                    <a:lnTo>
                      <a:pt x="155" y="0"/>
                    </a:lnTo>
                    <a:lnTo>
                      <a:pt x="0" y="0"/>
                    </a:lnTo>
                    <a:lnTo>
                      <a:pt x="0" y="289"/>
                    </a:lnTo>
                    <a:close/>
                  </a:path>
                </a:pathLst>
              </a:custGeom>
              <a:grpFill/>
              <a:ln w="4014">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30" name="Group 102"/>
            <p:cNvGrpSpPr>
              <a:grpSpLocks/>
            </p:cNvGrpSpPr>
            <p:nvPr/>
          </p:nvGrpSpPr>
          <p:grpSpPr bwMode="auto">
            <a:xfrm>
              <a:off x="6320" y="4100"/>
              <a:ext cx="1391" cy="406"/>
              <a:chOff x="6320" y="4100"/>
              <a:chExt cx="1391" cy="406"/>
            </a:xfrm>
            <a:grpFill/>
          </p:grpSpPr>
          <p:sp>
            <p:nvSpPr>
              <p:cNvPr id="48231" name="Freeform 103"/>
              <p:cNvSpPr>
                <a:spLocks/>
              </p:cNvSpPr>
              <p:nvPr/>
            </p:nvSpPr>
            <p:spPr bwMode="auto">
              <a:xfrm>
                <a:off x="6320" y="4100"/>
                <a:ext cx="1391" cy="406"/>
              </a:xfrm>
              <a:custGeom>
                <a:avLst/>
                <a:gdLst/>
                <a:ahLst/>
                <a:cxnLst>
                  <a:cxn ang="0">
                    <a:pos x="0" y="406"/>
                  </a:cxn>
                  <a:cxn ang="0">
                    <a:pos x="1391" y="406"/>
                  </a:cxn>
                  <a:cxn ang="0">
                    <a:pos x="1391" y="0"/>
                  </a:cxn>
                  <a:cxn ang="0">
                    <a:pos x="0" y="0"/>
                  </a:cxn>
                  <a:cxn ang="0">
                    <a:pos x="0" y="406"/>
                  </a:cxn>
                </a:cxnLst>
                <a:rect l="0" t="0" r="r" b="b"/>
                <a:pathLst>
                  <a:path w="1391" h="406">
                    <a:moveTo>
                      <a:pt x="0" y="406"/>
                    </a:moveTo>
                    <a:lnTo>
                      <a:pt x="1391" y="406"/>
                    </a:lnTo>
                    <a:lnTo>
                      <a:pt x="1391" y="0"/>
                    </a:lnTo>
                    <a:lnTo>
                      <a:pt x="0" y="0"/>
                    </a:lnTo>
                    <a:lnTo>
                      <a:pt x="0" y="406"/>
                    </a:lnTo>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grpSp>
          <p:nvGrpSpPr>
            <p:cNvPr id="48228" name="Group 100"/>
            <p:cNvGrpSpPr>
              <a:grpSpLocks/>
            </p:cNvGrpSpPr>
            <p:nvPr/>
          </p:nvGrpSpPr>
          <p:grpSpPr bwMode="auto">
            <a:xfrm>
              <a:off x="6320" y="4100"/>
              <a:ext cx="1391" cy="406"/>
              <a:chOff x="6320" y="4100"/>
              <a:chExt cx="1391" cy="406"/>
            </a:xfrm>
            <a:grpFill/>
          </p:grpSpPr>
          <p:sp>
            <p:nvSpPr>
              <p:cNvPr id="48229" name="Freeform 101"/>
              <p:cNvSpPr>
                <a:spLocks/>
              </p:cNvSpPr>
              <p:nvPr/>
            </p:nvSpPr>
            <p:spPr bwMode="auto">
              <a:xfrm>
                <a:off x="6320" y="4100"/>
                <a:ext cx="1391" cy="406"/>
              </a:xfrm>
              <a:custGeom>
                <a:avLst/>
                <a:gdLst/>
                <a:ahLst/>
                <a:cxnLst>
                  <a:cxn ang="0">
                    <a:pos x="0" y="406"/>
                  </a:cxn>
                  <a:cxn ang="0">
                    <a:pos x="1391" y="406"/>
                  </a:cxn>
                  <a:cxn ang="0">
                    <a:pos x="1391" y="0"/>
                  </a:cxn>
                  <a:cxn ang="0">
                    <a:pos x="0" y="0"/>
                  </a:cxn>
                  <a:cxn ang="0">
                    <a:pos x="0" y="406"/>
                  </a:cxn>
                </a:cxnLst>
                <a:rect l="0" t="0" r="r" b="b"/>
                <a:pathLst>
                  <a:path w="1391" h="406">
                    <a:moveTo>
                      <a:pt x="0" y="406"/>
                    </a:moveTo>
                    <a:lnTo>
                      <a:pt x="1391" y="406"/>
                    </a:lnTo>
                    <a:lnTo>
                      <a:pt x="1391" y="0"/>
                    </a:lnTo>
                    <a:lnTo>
                      <a:pt x="0" y="0"/>
                    </a:lnTo>
                    <a:lnTo>
                      <a:pt x="0" y="406"/>
                    </a:lnTo>
                    <a:close/>
                  </a:path>
                </a:pathLst>
              </a:custGeom>
              <a:grpFill/>
              <a:ln w="3827">
                <a:solidFill>
                  <a:srgbClr val="000000"/>
                </a:solidFill>
                <a:round/>
                <a:headEnd/>
                <a:tailEnd/>
              </a:ln>
            </p:spPr>
            <p:txBody>
              <a:bodyPr vert="horz" wrap="square" lIns="91440" tIns="45720" rIns="91440" bIns="45720" numCol="1" anchor="t" anchorCtr="0" compatLnSpc="1">
                <a:prstTxWarp prst="textNoShape">
                  <a:avLst/>
                </a:prstTxWarp>
              </a:bodyPr>
              <a:lstStyle/>
              <a:p>
                <a:endParaRPr lang="en-US"/>
              </a:p>
            </p:txBody>
          </p:sp>
        </p:grpSp>
      </p:grpSp>
      <p:sp>
        <p:nvSpPr>
          <p:cNvPr id="111" name="TextBox 110"/>
          <p:cNvSpPr txBox="1"/>
          <p:nvPr/>
        </p:nvSpPr>
        <p:spPr>
          <a:xfrm>
            <a:off x="6338630" y="3674148"/>
            <a:ext cx="954107" cy="369332"/>
          </a:xfrm>
          <a:prstGeom prst="rect">
            <a:avLst/>
          </a:prstGeom>
          <a:noFill/>
        </p:spPr>
        <p:txBody>
          <a:bodyPr wrap="none" rtlCol="0">
            <a:spAutoFit/>
          </a:bodyPr>
          <a:lstStyle/>
          <a:p>
            <a:r>
              <a:rPr lang="en-US" sz="1800" dirty="0" smtClean="0">
                <a:solidFill>
                  <a:schemeClr val="bg1"/>
                </a:solidFill>
              </a:rPr>
              <a:t>8.7 mm</a:t>
            </a:r>
            <a:endParaRPr lang="en-US" sz="1800" dirty="0">
              <a:solidFill>
                <a:schemeClr val="bg1"/>
              </a:solidFill>
            </a:endParaRPr>
          </a:p>
        </p:txBody>
      </p:sp>
      <p:sp>
        <p:nvSpPr>
          <p:cNvPr id="112" name="TextBox 111"/>
          <p:cNvSpPr txBox="1"/>
          <p:nvPr/>
        </p:nvSpPr>
        <p:spPr>
          <a:xfrm>
            <a:off x="6408365" y="2867643"/>
            <a:ext cx="1120820" cy="369332"/>
          </a:xfrm>
          <a:prstGeom prst="rect">
            <a:avLst/>
          </a:prstGeom>
          <a:noFill/>
        </p:spPr>
        <p:txBody>
          <a:bodyPr wrap="none" rtlCol="0">
            <a:spAutoFit/>
          </a:bodyPr>
          <a:lstStyle/>
          <a:p>
            <a:r>
              <a:rPr lang="en-US" sz="1800" dirty="0" smtClean="0">
                <a:solidFill>
                  <a:schemeClr val="bg1"/>
                </a:solidFill>
              </a:rPr>
              <a:t>El. circuit</a:t>
            </a:r>
            <a:endParaRPr lang="en-US" sz="1800" dirty="0">
              <a:solidFill>
                <a:schemeClr val="bg1"/>
              </a:solidFill>
            </a:endParaRPr>
          </a:p>
        </p:txBody>
      </p:sp>
      <p:sp>
        <p:nvSpPr>
          <p:cNvPr id="113" name="TextBox 112"/>
          <p:cNvSpPr txBox="1"/>
          <p:nvPr/>
        </p:nvSpPr>
        <p:spPr>
          <a:xfrm>
            <a:off x="7714202" y="3328503"/>
            <a:ext cx="1082348" cy="369332"/>
          </a:xfrm>
          <a:prstGeom prst="rect">
            <a:avLst/>
          </a:prstGeom>
          <a:noFill/>
        </p:spPr>
        <p:txBody>
          <a:bodyPr wrap="none" rtlCol="0">
            <a:spAutoFit/>
          </a:bodyPr>
          <a:lstStyle/>
          <a:p>
            <a:r>
              <a:rPr lang="en-US" sz="1800" dirty="0" smtClean="0"/>
              <a:t>1.85 mm</a:t>
            </a:r>
            <a:endParaRPr lang="en-US" sz="1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33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p:cTn id="12" fill="hold" display="0">
                  <p:stCondLst>
                    <p:cond delay="indefinite"/>
                  </p:stCondLst>
                  <p:endCondLst>
                    <p:cond evt="onNext" delay="0">
                      <p:tgtEl>
                        <p:sldTgt/>
                      </p:tgtEl>
                    </p:cond>
                    <p:cond evt="onPrev" delay="0">
                      <p:tgtEl>
                        <p:sldTgt/>
                      </p:tgtEl>
                    </p:cond>
                  </p:endCondLst>
                </p:cTn>
                <p:tgtEl>
                  <p:spTgt spid="4"/>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1"/>
          <p:cNvSpPr>
            <a:spLocks noGrp="1" noChangeArrowheads="1"/>
          </p:cNvSpPr>
          <p:nvPr>
            <p:ph type="title"/>
          </p:nvPr>
        </p:nvSpPr>
        <p:spPr>
          <a:xfrm>
            <a:off x="456531" y="716694"/>
            <a:ext cx="8224242" cy="830461"/>
          </a:xfrm>
        </p:spPr>
        <p:txBody>
          <a:bodyPr>
            <a:normAutofit/>
          </a:bodyPr>
          <a:lstStyle/>
          <a:p>
            <a:pPr eaLnBrk="1" hangingPunct="1"/>
            <a:r>
              <a:rPr lang="en-US" sz="2800" dirty="0" smtClean="0"/>
              <a:t>To Treat Better you need to See Better</a:t>
            </a:r>
            <a:endParaRPr lang="en-US" sz="2800" dirty="0"/>
          </a:p>
        </p:txBody>
      </p:sp>
      <p:grpSp>
        <p:nvGrpSpPr>
          <p:cNvPr id="2" name="Group 12"/>
          <p:cNvGrpSpPr/>
          <p:nvPr/>
        </p:nvGrpSpPr>
        <p:grpSpPr>
          <a:xfrm>
            <a:off x="4635500" y="2218756"/>
            <a:ext cx="4254500" cy="2410884"/>
            <a:chOff x="266700" y="2406571"/>
            <a:chExt cx="4254500" cy="2410884"/>
          </a:xfrm>
          <a:effectLst>
            <a:outerShdw blurRad="50800" dist="38100" dir="2700000" algn="tl" rotWithShape="0">
              <a:srgbClr val="000000">
                <a:alpha val="43000"/>
              </a:srgbClr>
            </a:outerShdw>
          </a:effectLst>
        </p:grpSpPr>
        <p:pic>
          <p:nvPicPr>
            <p:cNvPr id="16" name="Picture 4"/>
            <p:cNvPicPr>
              <a:picLocks noChangeArrowheads="1"/>
            </p:cNvPicPr>
            <p:nvPr/>
          </p:nvPicPr>
          <p:blipFill>
            <a:blip r:embed="rId3" cstate="print"/>
            <a:srcRect l="14835" t="27812" r="5789" b="27344"/>
            <a:stretch>
              <a:fillRect/>
            </a:stretch>
          </p:blipFill>
          <p:spPr bwMode="auto">
            <a:xfrm>
              <a:off x="266700" y="2406571"/>
              <a:ext cx="4254500" cy="2410884"/>
            </a:xfrm>
            <a:prstGeom prst="rect">
              <a:avLst/>
            </a:prstGeom>
            <a:noFill/>
            <a:ln w="12700">
              <a:noFill/>
              <a:miter lim="800000"/>
              <a:headEnd/>
              <a:tailEnd/>
            </a:ln>
          </p:spPr>
        </p:pic>
        <p:sp>
          <p:nvSpPr>
            <p:cNvPr id="17" name="Rectangle 5"/>
            <p:cNvSpPr>
              <a:spLocks/>
            </p:cNvSpPr>
            <p:nvPr/>
          </p:nvSpPr>
          <p:spPr bwMode="auto">
            <a:xfrm>
              <a:off x="2637525" y="3086100"/>
              <a:ext cx="1659150" cy="369332"/>
            </a:xfrm>
            <a:prstGeom prst="rect">
              <a:avLst/>
            </a:prstGeom>
            <a:noFill/>
            <a:ln w="12700">
              <a:noFill/>
              <a:miter lim="800000"/>
              <a:headEnd/>
              <a:tailEnd/>
            </a:ln>
            <a:effectLst>
              <a:outerShdw blurRad="50800" dist="38100" dir="2700000">
                <a:srgbClr val="000000">
                  <a:alpha val="43000"/>
                </a:srgbClr>
              </a:outerShdw>
            </a:effectLst>
          </p:spPr>
          <p:txBody>
            <a:bodyPr wrap="square" lIns="0" tIns="0" rIns="57799" bIns="0">
              <a:prstTxWarp prst="textNoShape">
                <a:avLst/>
              </a:prstTxWarp>
              <a:spAutoFit/>
            </a:bodyPr>
            <a:lstStyle/>
            <a:p>
              <a:pPr marL="57150"/>
              <a:r>
                <a:rPr lang="en-US" dirty="0">
                  <a:solidFill>
                    <a:srgbClr val="FFFFFF"/>
                  </a:solidFill>
                  <a:latin typeface="Calibri"/>
                  <a:ea typeface="Arial" charset="0"/>
                  <a:cs typeface="Calibri"/>
                </a:rPr>
                <a:t>Prostate?</a:t>
              </a:r>
            </a:p>
          </p:txBody>
        </p:sp>
        <p:sp>
          <p:nvSpPr>
            <p:cNvPr id="18" name="Rectangle 6"/>
            <p:cNvSpPr>
              <a:spLocks/>
            </p:cNvSpPr>
            <p:nvPr/>
          </p:nvSpPr>
          <p:spPr bwMode="auto">
            <a:xfrm>
              <a:off x="824986" y="2933700"/>
              <a:ext cx="1915127" cy="369332"/>
            </a:xfrm>
            <a:prstGeom prst="rect">
              <a:avLst/>
            </a:prstGeom>
            <a:noFill/>
            <a:ln w="12700">
              <a:noFill/>
              <a:miter lim="800000"/>
              <a:headEnd/>
              <a:tailEnd/>
            </a:ln>
            <a:effectLst>
              <a:outerShdw blurRad="50800" dist="38100" dir="2700000">
                <a:srgbClr val="000000">
                  <a:alpha val="43000"/>
                </a:srgbClr>
              </a:outerShdw>
            </a:effectLst>
          </p:spPr>
          <p:txBody>
            <a:bodyPr wrap="square" lIns="0" tIns="0" rIns="57799" bIns="0">
              <a:prstTxWarp prst="textNoShape">
                <a:avLst/>
              </a:prstTxWarp>
              <a:spAutoFit/>
            </a:bodyPr>
            <a:lstStyle/>
            <a:p>
              <a:pPr marL="57150"/>
              <a:r>
                <a:rPr lang="en-US" dirty="0">
                  <a:solidFill>
                    <a:srgbClr val="FFFFFF"/>
                  </a:solidFill>
                  <a:latin typeface="Calibri"/>
                  <a:ea typeface="Arial" charset="0"/>
                  <a:cs typeface="Calibri"/>
                </a:rPr>
                <a:t>Bladder?</a:t>
              </a:r>
            </a:p>
          </p:txBody>
        </p:sp>
        <p:sp>
          <p:nvSpPr>
            <p:cNvPr id="19" name="Rectangle 7"/>
            <p:cNvSpPr>
              <a:spLocks/>
            </p:cNvSpPr>
            <p:nvPr/>
          </p:nvSpPr>
          <p:spPr bwMode="auto">
            <a:xfrm>
              <a:off x="1036954" y="4138405"/>
              <a:ext cx="2303146" cy="369332"/>
            </a:xfrm>
            <a:prstGeom prst="rect">
              <a:avLst/>
            </a:prstGeom>
            <a:noFill/>
            <a:ln w="12700">
              <a:noFill/>
              <a:miter lim="800000"/>
              <a:headEnd/>
              <a:tailEnd/>
            </a:ln>
            <a:effectLst>
              <a:outerShdw blurRad="50800" dist="38100" dir="2700000">
                <a:srgbClr val="000000">
                  <a:alpha val="43000"/>
                </a:srgbClr>
              </a:outerShdw>
            </a:effectLst>
          </p:spPr>
          <p:txBody>
            <a:bodyPr wrap="square" lIns="0" tIns="0" rIns="57799" bIns="0">
              <a:prstTxWarp prst="textNoShape">
                <a:avLst/>
              </a:prstTxWarp>
              <a:spAutoFit/>
            </a:bodyPr>
            <a:lstStyle/>
            <a:p>
              <a:pPr marL="57150"/>
              <a:r>
                <a:rPr lang="en-US" dirty="0">
                  <a:solidFill>
                    <a:srgbClr val="FFFFFF"/>
                  </a:solidFill>
                  <a:latin typeface="Calibri"/>
                  <a:ea typeface="Arial" charset="0"/>
                  <a:cs typeface="Calibri"/>
                </a:rPr>
                <a:t>Rectum?</a:t>
              </a:r>
            </a:p>
          </p:txBody>
        </p:sp>
      </p:grpSp>
      <p:pic>
        <p:nvPicPr>
          <p:cNvPr id="20" name="Picture 4"/>
          <p:cNvPicPr>
            <a:picLocks noChangeAspect="1" noChangeArrowheads="1"/>
          </p:cNvPicPr>
          <p:nvPr/>
        </p:nvPicPr>
        <p:blipFill>
          <a:blip r:embed="rId4" cstate="print">
            <a:lum bright="26000" contrast="29000"/>
          </a:blip>
          <a:srcRect/>
          <a:stretch>
            <a:fillRect/>
          </a:stretch>
        </p:blipFill>
        <p:spPr bwMode="auto">
          <a:xfrm>
            <a:off x="228600" y="2214033"/>
            <a:ext cx="4210128" cy="2410883"/>
          </a:xfrm>
          <a:prstGeom prst="rect">
            <a:avLst/>
          </a:prstGeom>
          <a:noFill/>
          <a:ln w="9525">
            <a:noFill/>
            <a:round/>
            <a:headEnd/>
            <a:tailEnd/>
          </a:ln>
          <a:effectLst>
            <a:outerShdw blurRad="50800" dist="38100" dir="2700000">
              <a:srgbClr val="000000">
                <a:alpha val="43000"/>
              </a:srgbClr>
            </a:outerShdw>
          </a:effectLst>
        </p:spPr>
      </p:pic>
      <p:sp>
        <p:nvSpPr>
          <p:cNvPr id="21" name="Rectangle 5"/>
          <p:cNvSpPr>
            <a:spLocks/>
          </p:cNvSpPr>
          <p:nvPr/>
        </p:nvSpPr>
        <p:spPr bwMode="auto">
          <a:xfrm>
            <a:off x="2784475" y="3262893"/>
            <a:ext cx="1518690" cy="430887"/>
          </a:xfrm>
          <a:prstGeom prst="rect">
            <a:avLst/>
          </a:prstGeom>
          <a:noFill/>
          <a:ln w="12700">
            <a:noFill/>
            <a:miter lim="800000"/>
            <a:headEnd/>
            <a:tailEnd/>
          </a:ln>
          <a:effectLst>
            <a:outerShdw blurRad="50800" dist="38100" dir="2700000">
              <a:srgbClr val="000000">
                <a:alpha val="43000"/>
              </a:srgbClr>
            </a:outerShdw>
          </a:effectLst>
        </p:spPr>
        <p:txBody>
          <a:bodyPr wrap="square" lIns="0" tIns="0" rIns="57799" bIns="0">
            <a:prstTxWarp prst="textNoShape">
              <a:avLst/>
            </a:prstTxWarp>
            <a:spAutoFit/>
          </a:bodyPr>
          <a:lstStyle/>
          <a:p>
            <a:pPr marL="57150"/>
            <a:r>
              <a:rPr lang="en-US" dirty="0" smtClean="0">
                <a:solidFill>
                  <a:srgbClr val="FFFFFF"/>
                </a:solidFill>
                <a:latin typeface="Calibri"/>
                <a:ea typeface="Arial" charset="0"/>
                <a:cs typeface="Calibri"/>
              </a:rPr>
              <a:t>Prostate</a:t>
            </a:r>
            <a:endParaRPr lang="en-US" dirty="0">
              <a:solidFill>
                <a:srgbClr val="FFFFFF"/>
              </a:solidFill>
              <a:latin typeface="Calibri"/>
              <a:ea typeface="Arial" charset="0"/>
              <a:cs typeface="Calibri"/>
            </a:endParaRPr>
          </a:p>
        </p:txBody>
      </p:sp>
      <p:sp>
        <p:nvSpPr>
          <p:cNvPr id="22" name="Rectangle 6"/>
          <p:cNvSpPr>
            <a:spLocks/>
          </p:cNvSpPr>
          <p:nvPr/>
        </p:nvSpPr>
        <p:spPr bwMode="auto">
          <a:xfrm>
            <a:off x="1111457" y="2925827"/>
            <a:ext cx="1368218" cy="369332"/>
          </a:xfrm>
          <a:prstGeom prst="rect">
            <a:avLst/>
          </a:prstGeom>
          <a:noFill/>
          <a:ln w="12700">
            <a:noFill/>
            <a:miter lim="800000"/>
            <a:headEnd/>
            <a:tailEnd/>
          </a:ln>
          <a:effectLst>
            <a:outerShdw blurRad="50800" dist="38100" dir="2700000">
              <a:srgbClr val="000000">
                <a:alpha val="43000"/>
              </a:srgbClr>
            </a:outerShdw>
          </a:effectLst>
        </p:spPr>
        <p:txBody>
          <a:bodyPr wrap="square" lIns="0" tIns="0" rIns="57799" bIns="0">
            <a:prstTxWarp prst="textNoShape">
              <a:avLst/>
            </a:prstTxWarp>
            <a:spAutoFit/>
          </a:bodyPr>
          <a:lstStyle/>
          <a:p>
            <a:pPr marL="57150"/>
            <a:r>
              <a:rPr lang="en-US" dirty="0" smtClean="0">
                <a:solidFill>
                  <a:srgbClr val="FFFFFF"/>
                </a:solidFill>
                <a:latin typeface="Calibri"/>
                <a:ea typeface="Arial" charset="0"/>
                <a:cs typeface="Calibri"/>
              </a:rPr>
              <a:t>Bladder</a:t>
            </a:r>
            <a:endParaRPr lang="en-US" dirty="0">
              <a:solidFill>
                <a:srgbClr val="FFFFFF"/>
              </a:solidFill>
              <a:latin typeface="Calibri"/>
              <a:ea typeface="Arial" charset="0"/>
              <a:cs typeface="Calibri"/>
            </a:endParaRPr>
          </a:p>
        </p:txBody>
      </p:sp>
      <p:sp>
        <p:nvSpPr>
          <p:cNvPr id="23" name="Rectangle 7"/>
          <p:cNvSpPr>
            <a:spLocks/>
          </p:cNvSpPr>
          <p:nvPr/>
        </p:nvSpPr>
        <p:spPr bwMode="auto">
          <a:xfrm>
            <a:off x="1202632" y="3565312"/>
            <a:ext cx="1454843" cy="369332"/>
          </a:xfrm>
          <a:prstGeom prst="rect">
            <a:avLst/>
          </a:prstGeom>
          <a:noFill/>
          <a:ln w="12700">
            <a:noFill/>
            <a:miter lim="800000"/>
            <a:headEnd/>
            <a:tailEnd/>
          </a:ln>
          <a:effectLst>
            <a:outerShdw blurRad="50800" dist="38100" dir="2700000">
              <a:srgbClr val="000000">
                <a:alpha val="43000"/>
              </a:srgbClr>
            </a:outerShdw>
          </a:effectLst>
        </p:spPr>
        <p:txBody>
          <a:bodyPr wrap="square" lIns="0" tIns="0" rIns="57799" bIns="0">
            <a:prstTxWarp prst="textNoShape">
              <a:avLst/>
            </a:prstTxWarp>
            <a:spAutoFit/>
          </a:bodyPr>
          <a:lstStyle/>
          <a:p>
            <a:pPr marL="57150"/>
            <a:r>
              <a:rPr lang="en-US" dirty="0" smtClean="0">
                <a:solidFill>
                  <a:srgbClr val="FFFFFF"/>
                </a:solidFill>
                <a:latin typeface="Calibri"/>
                <a:ea typeface="Arial" charset="0"/>
                <a:cs typeface="Calibri"/>
              </a:rPr>
              <a:t>Rectum</a:t>
            </a:r>
            <a:endParaRPr lang="en-US" dirty="0">
              <a:solidFill>
                <a:srgbClr val="FFFF00"/>
              </a:solidFill>
              <a:ea typeface="Arial" charset="0"/>
              <a:cs typeface="Arial" charset="0"/>
            </a:endParaRPr>
          </a:p>
        </p:txBody>
      </p:sp>
      <p:sp>
        <p:nvSpPr>
          <p:cNvPr id="12" name="TextBox 11"/>
          <p:cNvSpPr txBox="1"/>
          <p:nvPr/>
        </p:nvSpPr>
        <p:spPr>
          <a:xfrm>
            <a:off x="2048938" y="4741337"/>
            <a:ext cx="663313" cy="461665"/>
          </a:xfrm>
          <a:prstGeom prst="rect">
            <a:avLst/>
          </a:prstGeom>
          <a:noFill/>
        </p:spPr>
        <p:txBody>
          <a:bodyPr wrap="none" rtlCol="0">
            <a:spAutoFit/>
          </a:bodyPr>
          <a:lstStyle/>
          <a:p>
            <a:r>
              <a:rPr lang="en-US" dirty="0" smtClean="0">
                <a:solidFill>
                  <a:schemeClr val="bg1"/>
                </a:solidFill>
              </a:rPr>
              <a:t>MR</a:t>
            </a:r>
            <a:endParaRPr lang="en-US" dirty="0">
              <a:solidFill>
                <a:schemeClr val="bg1"/>
              </a:solidFill>
            </a:endParaRPr>
          </a:p>
        </p:txBody>
      </p:sp>
      <p:sp>
        <p:nvSpPr>
          <p:cNvPr id="14" name="TextBox 13"/>
          <p:cNvSpPr txBox="1"/>
          <p:nvPr/>
        </p:nvSpPr>
        <p:spPr>
          <a:xfrm>
            <a:off x="5492935" y="4741337"/>
            <a:ext cx="2300630" cy="461665"/>
          </a:xfrm>
          <a:prstGeom prst="rect">
            <a:avLst/>
          </a:prstGeom>
          <a:noFill/>
        </p:spPr>
        <p:txBody>
          <a:bodyPr wrap="none" rtlCol="0">
            <a:spAutoFit/>
          </a:bodyPr>
          <a:lstStyle/>
          <a:p>
            <a:r>
              <a:rPr lang="en-US" dirty="0" smtClean="0">
                <a:solidFill>
                  <a:srgbClr val="FFFFFF"/>
                </a:solidFill>
              </a:rPr>
              <a:t>Cone Beam CT</a:t>
            </a:r>
            <a:endParaRPr lang="en-US" dirty="0">
              <a:solidFill>
                <a:srgbClr val="FFFFFF"/>
              </a:solidFill>
            </a:endParaRPr>
          </a:p>
        </p:txBody>
      </p:sp>
      <p:sp>
        <p:nvSpPr>
          <p:cNvPr id="15" name="Rectangle 14"/>
          <p:cNvSpPr/>
          <p:nvPr/>
        </p:nvSpPr>
        <p:spPr>
          <a:xfrm>
            <a:off x="-1" y="6221921"/>
            <a:ext cx="9144001" cy="586719"/>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r>
              <a:rPr lang="en-US" sz="1600" dirty="0" smtClean="0"/>
              <a:t>Courtesy J Dempsey,  </a:t>
            </a:r>
            <a:r>
              <a:rPr lang="en-US" sz="1600" dirty="0" err="1" smtClean="0"/>
              <a:t>ViewRay</a:t>
            </a:r>
            <a:r>
              <a:rPr lang="en-US" sz="1600" dirty="0" smtClean="0"/>
              <a:t> Inc.</a:t>
            </a:r>
          </a:p>
          <a:p>
            <a:r>
              <a:rPr lang="en-US" sz="1400" kern="1200" dirty="0" smtClean="0">
                <a:solidFill>
                  <a:schemeClr val="lt1"/>
                </a:solidFill>
                <a:latin typeface="+mn-lt"/>
                <a:ea typeface="+mn-ea"/>
                <a:cs typeface="+mn-cs"/>
              </a:rPr>
              <a:t>	</a:t>
            </a:r>
            <a:r>
              <a:rPr lang="en-US" sz="1400" kern="1200" dirty="0" smtClean="0">
                <a:solidFill>
                  <a:schemeClr val="bg2">
                    <a:lumMod val="20000"/>
                    <a:lumOff val="80000"/>
                  </a:schemeClr>
                </a:solidFill>
                <a:latin typeface="+mn-lt"/>
                <a:ea typeface="+mn-ea"/>
                <a:cs typeface="+mn-cs"/>
              </a:rPr>
              <a:t>The </a:t>
            </a:r>
            <a:r>
              <a:rPr lang="en-US" sz="1400" kern="1200" dirty="0" err="1" smtClean="0">
                <a:solidFill>
                  <a:schemeClr val="bg2">
                    <a:lumMod val="20000"/>
                    <a:lumOff val="80000"/>
                  </a:schemeClr>
                </a:solidFill>
                <a:latin typeface="+mn-lt"/>
                <a:ea typeface="+mn-ea"/>
                <a:cs typeface="+mn-cs"/>
              </a:rPr>
              <a:t>ViewRay</a:t>
            </a:r>
            <a:r>
              <a:rPr lang="en-US" sz="1400" kern="1200" dirty="0" smtClean="0">
                <a:solidFill>
                  <a:schemeClr val="bg2">
                    <a:lumMod val="20000"/>
                    <a:lumOff val="80000"/>
                  </a:schemeClr>
                </a:solidFill>
                <a:latin typeface="+mn-lt"/>
                <a:ea typeface="+mn-ea"/>
                <a:cs typeface="+mn-cs"/>
              </a:rPr>
              <a:t> system has not been cleared by the U.S. Food and Drug Administration (FDA) for commercial distribution in the U.S.</a:t>
            </a:r>
          </a:p>
        </p:txBody>
      </p:sp>
      <p:sp>
        <p:nvSpPr>
          <p:cNvPr id="24" name="Rectangle 23"/>
          <p:cNvSpPr/>
          <p:nvPr/>
        </p:nvSpPr>
        <p:spPr>
          <a:xfrm>
            <a:off x="175904" y="128994"/>
            <a:ext cx="3304110" cy="523220"/>
          </a:xfrm>
          <a:prstGeom prst="rect">
            <a:avLst/>
          </a:prstGeom>
        </p:spPr>
        <p:txBody>
          <a:bodyPr wrap="none">
            <a:spAutoFit/>
          </a:bodyPr>
          <a:lstStyle/>
          <a:p>
            <a:r>
              <a:rPr lang="en-US" dirty="0" smtClean="0"/>
              <a:t>Set-up and tracking</a:t>
            </a:r>
            <a:endParaRPr lang="en-US" dirty="0">
              <a:solidFill>
                <a:schemeClr val="tx1"/>
              </a:solidFill>
            </a:endParaRPr>
          </a:p>
        </p:txBody>
      </p:sp>
    </p:spTree>
  </p:cSld>
  <p:clrMapOvr>
    <a:masterClrMapping/>
  </p:clrMapOvr>
  <p:transition/>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36.4"/>
</p:tagLst>
</file>

<file path=ppt/tags/tag2.xml><?xml version="1.0" encoding="utf-8"?>
<p:tagLst xmlns:a="http://schemas.openxmlformats.org/drawingml/2006/main" xmlns:r="http://schemas.openxmlformats.org/officeDocument/2006/relationships" xmlns:p="http://schemas.openxmlformats.org/presentationml/2006/main">
  <p:tag name="TIMING" val="|18"/>
</p:tagLst>
</file>

<file path=ppt/tags/tag3.xml><?xml version="1.0" encoding="utf-8"?>
<p:tagLst xmlns:a="http://schemas.openxmlformats.org/drawingml/2006/main" xmlns:r="http://schemas.openxmlformats.org/officeDocument/2006/relationships" xmlns:p="http://schemas.openxmlformats.org/presentationml/2006/main">
  <p:tag name="TIMING" val="|78.3"/>
</p:tagLst>
</file>

<file path=ppt/tags/tag4.xml><?xml version="1.0" encoding="utf-8"?>
<p:tagLst xmlns:a="http://schemas.openxmlformats.org/drawingml/2006/main" xmlns:r="http://schemas.openxmlformats.org/officeDocument/2006/relationships" xmlns:p="http://schemas.openxmlformats.org/presentationml/2006/main">
  <p:tag name="TIMING" val="|25.7|36.6"/>
</p:tagLst>
</file>

<file path=ppt/tags/tag5.xml><?xml version="1.0" encoding="utf-8"?>
<p:tagLst xmlns:a="http://schemas.openxmlformats.org/drawingml/2006/main" xmlns:r="http://schemas.openxmlformats.org/officeDocument/2006/relationships" xmlns:p="http://schemas.openxmlformats.org/presentationml/2006/main">
  <p:tag name="TIMING" val="|2.1"/>
</p:tagLst>
</file>

<file path=ppt/theme/theme1.xml><?xml version="1.0" encoding="utf-8"?>
<a:theme xmlns:a="http://schemas.openxmlformats.org/drawingml/2006/main" name="Orbit">
  <a:themeElements>
    <a:clrScheme name="Orbit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Orbi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bg1"/>
        </a:solid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2800" b="0" i="0" u="none" strike="noStrike" cap="none" normalizeH="0" baseline="0" smtClean="0">
            <a:ln>
              <a:noFill/>
            </a:ln>
            <a:solidFill>
              <a:schemeClr val="tx1"/>
            </a:solidFill>
            <a:effectLst/>
            <a:latin typeface="Arial" charset="0"/>
          </a:defRPr>
        </a:defPPr>
      </a:lstStyle>
    </a:lnDef>
  </a:objectDefaults>
  <a:extraClrSchemeLst>
    <a:extraClrScheme>
      <a:clrScheme name="Orbit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Orbit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Orbit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Orbit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rbit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Orbit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Orbit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Orbit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Orbit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Orbit</Template>
  <TotalTime>144492</TotalTime>
  <Words>4539</Words>
  <Application>Microsoft Office PowerPoint</Application>
  <PresentationFormat>On-screen Show (4:3)</PresentationFormat>
  <Paragraphs>678</Paragraphs>
  <Slides>34</Slides>
  <Notes>32</Notes>
  <HiddenSlides>0</HiddenSlides>
  <MMClips>1</MMClips>
  <ScaleCrop>false</ScaleCrop>
  <HeadingPairs>
    <vt:vector size="6" baseType="variant">
      <vt:variant>
        <vt:lpstr>Theme</vt:lpstr>
      </vt:variant>
      <vt:variant>
        <vt:i4>1</vt:i4>
      </vt:variant>
      <vt:variant>
        <vt:lpstr>Embedded OLE Servers</vt:lpstr>
      </vt:variant>
      <vt:variant>
        <vt:i4>4</vt:i4>
      </vt:variant>
      <vt:variant>
        <vt:lpstr>Slide Titles</vt:lpstr>
      </vt:variant>
      <vt:variant>
        <vt:i4>34</vt:i4>
      </vt:variant>
    </vt:vector>
  </HeadingPairs>
  <TitlesOfParts>
    <vt:vector size="39" baseType="lpstr">
      <vt:lpstr>Orbit</vt:lpstr>
      <vt:lpstr>Equation</vt:lpstr>
      <vt:lpstr>Chart</vt:lpstr>
      <vt:lpstr>PHOTO-PAINT</vt:lpstr>
      <vt:lpstr>CorelDRAW</vt:lpstr>
      <vt:lpstr>  International Conference on Physics Sofia, April, 10-12,2011   In Memoriam  Acad. Prof. Matey Mateev   Target Definition and  Target Tracking  in Radiation Therapy  – Resolved and Unresolved Problems     </vt:lpstr>
      <vt:lpstr>Introduction: A significant dose response has been observed in high dose single-fraction treatments</vt:lpstr>
      <vt:lpstr>Slide 3</vt:lpstr>
      <vt:lpstr>What is required to deliver such high doses  in a single fraction?</vt:lpstr>
      <vt:lpstr>High Dose Delivery Accuracy using Intensity Modulated Radiation therapy</vt:lpstr>
      <vt:lpstr>Patient set-up and positioning  using planar imaging</vt:lpstr>
      <vt:lpstr>CBCT reveals tumor changes not seen in radiographs</vt:lpstr>
      <vt:lpstr>Patient and target tracking during treatment</vt:lpstr>
      <vt:lpstr>To Treat Better you need to See Better</vt:lpstr>
      <vt:lpstr>Slide 10</vt:lpstr>
      <vt:lpstr>Target Definition &amp; Organ at Risk Delineation</vt:lpstr>
      <vt:lpstr>PET Modification of the GTV and Desired Accuracy</vt:lpstr>
      <vt:lpstr>Monte Carlo simulation of annihilation photons propagating in a PET scanner</vt:lpstr>
      <vt:lpstr>Attenuation Correction</vt:lpstr>
      <vt:lpstr>CT-based Attenuation Correction Challenge</vt:lpstr>
      <vt:lpstr>CT - based Attenuation Correction artifacts: Contrast</vt:lpstr>
      <vt:lpstr>Example of CT -based Attenuation Correction Artifact: Leg prosthesis</vt:lpstr>
      <vt:lpstr>Photon scatter</vt:lpstr>
      <vt:lpstr> Spectra of coincident photons for 3D PET</vt:lpstr>
      <vt:lpstr>Effect of scatter correction</vt:lpstr>
      <vt:lpstr>Random coincidences and corrections for randoms</vt:lpstr>
      <vt:lpstr>Effect of Scatter and Random Counts on the image quality: Image Quality Phantom - simulated</vt:lpstr>
      <vt:lpstr>Effect of Scatter and Random Counts on the image quality: Image Quality Phantom - simulated</vt:lpstr>
      <vt:lpstr>PET resolution components</vt:lpstr>
      <vt:lpstr>Resolution Correction methods: Classification of Soret et al. JNM, 48, 2007</vt:lpstr>
      <vt:lpstr>Partial volume effect correction</vt:lpstr>
      <vt:lpstr>Partial Volume Effect Correction</vt:lpstr>
      <vt:lpstr>12 cm non-uniform activity and non-uniform attenuation cube inserted in a 30 cm diameter water cylinder</vt:lpstr>
      <vt:lpstr>Threshold levels from different fixed threshold methods  on top of  the activity profile of a lesion</vt:lpstr>
      <vt:lpstr> Challenges for PET based tumor segmentation   Ratios of volumes segmented with the same four protocols </vt:lpstr>
      <vt:lpstr>Slide 31</vt:lpstr>
      <vt:lpstr>The problem: What would be PET assisted dose painting ? (artists view)</vt:lpstr>
      <vt:lpstr>Summary:   Problems in Radiation Therapy</vt:lpstr>
      <vt:lpstr>People</vt:lpstr>
    </vt:vector>
  </TitlesOfParts>
  <Company>MSKCC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Experimental and Monte Carlo Characterization of Positron Range Artifacts in PET Near Body Cavities</dc:title>
  <dc:creator>schmidtr</dc:creator>
  <cp:lastModifiedBy>Assen</cp:lastModifiedBy>
  <cp:revision>2142</cp:revision>
  <dcterms:created xsi:type="dcterms:W3CDTF">2011-03-22T22:31:08Z</dcterms:created>
  <dcterms:modified xsi:type="dcterms:W3CDTF">2011-04-11T17:01:07Z</dcterms:modified>
</cp:coreProperties>
</file>