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5"/>
  </p:notesMasterIdLst>
  <p:handoutMasterIdLst>
    <p:handoutMasterId r:id="rId46"/>
  </p:handoutMasterIdLst>
  <p:sldIdLst>
    <p:sldId id="263" r:id="rId5"/>
    <p:sldId id="459" r:id="rId6"/>
    <p:sldId id="380" r:id="rId7"/>
    <p:sldId id="460" r:id="rId8"/>
    <p:sldId id="462" r:id="rId9"/>
    <p:sldId id="463" r:id="rId10"/>
    <p:sldId id="464" r:id="rId11"/>
    <p:sldId id="491" r:id="rId12"/>
    <p:sldId id="465" r:id="rId13"/>
    <p:sldId id="466" r:id="rId14"/>
    <p:sldId id="467" r:id="rId15"/>
    <p:sldId id="468" r:id="rId16"/>
    <p:sldId id="469" r:id="rId17"/>
    <p:sldId id="474" r:id="rId18"/>
    <p:sldId id="476" r:id="rId19"/>
    <p:sldId id="477" r:id="rId20"/>
    <p:sldId id="475" r:id="rId21"/>
    <p:sldId id="478" r:id="rId22"/>
    <p:sldId id="479" r:id="rId23"/>
    <p:sldId id="480" r:id="rId24"/>
    <p:sldId id="481" r:id="rId25"/>
    <p:sldId id="483" r:id="rId26"/>
    <p:sldId id="485" r:id="rId27"/>
    <p:sldId id="450" r:id="rId28"/>
    <p:sldId id="442" r:id="rId29"/>
    <p:sldId id="492" r:id="rId30"/>
    <p:sldId id="486" r:id="rId31"/>
    <p:sldId id="448" r:id="rId32"/>
    <p:sldId id="484" r:id="rId33"/>
    <p:sldId id="441" r:id="rId34"/>
    <p:sldId id="446" r:id="rId35"/>
    <p:sldId id="487" r:id="rId36"/>
    <p:sldId id="488" r:id="rId37"/>
    <p:sldId id="489" r:id="rId38"/>
    <p:sldId id="490" r:id="rId39"/>
    <p:sldId id="454" r:id="rId40"/>
    <p:sldId id="455" r:id="rId41"/>
    <p:sldId id="456" r:id="rId42"/>
    <p:sldId id="457" r:id="rId43"/>
    <p:sldId id="458" r:id="rId4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Objects="1" showGuides="1">
      <p:cViewPr varScale="1">
        <p:scale>
          <a:sx n="71" d="100"/>
          <a:sy n="71" d="100"/>
        </p:scale>
        <p:origin x="-784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commentAuthors" Target="commentAuthors.xml"/><Relationship Id="rId49" Type="http://schemas.openxmlformats.org/officeDocument/2006/relationships/presProps" Target="pres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13.01.23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13.01.23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4.JPG"/><Relationship Id="rId6" Type="http://schemas.openxmlformats.org/officeDocument/2006/relationships/image" Target="../media/image5.gif"/><Relationship Id="rId7" Type="http://schemas.openxmlformats.org/officeDocument/2006/relationships/image" Target="../media/image7.jpg"/><Relationship Id="rId8" Type="http://schemas.openxmlformats.org/officeDocument/2006/relationships/image" Target="../media/image2.jp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6.JPG"/><Relationship Id="rId6" Type="http://schemas.openxmlformats.org/officeDocument/2006/relationships/image" Target="../media/image25.png"/><Relationship Id="rId7" Type="http://schemas.openxmlformats.org/officeDocument/2006/relationships/image" Target="../media/image7.jpg"/><Relationship Id="rId8" Type="http://schemas.openxmlformats.org/officeDocument/2006/relationships/image" Target="../media/image5.gif"/><Relationship Id="rId9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7.jpg"/><Relationship Id="rId5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5.gif"/><Relationship Id="rId5" Type="http://schemas.openxmlformats.org/officeDocument/2006/relationships/image" Target="../media/image27.jpe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emf"/><Relationship Id="rId3" Type="http://schemas.openxmlformats.org/officeDocument/2006/relationships/image" Target="../media/image4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jpg"/><Relationship Id="rId3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Relationship Id="rId3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2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8.png"/><Relationship Id="rId7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59.png"/><Relationship Id="rId5" Type="http://schemas.openxmlformats.org/officeDocument/2006/relationships/image" Target="../media/image60.jpeg"/><Relationship Id="rId6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8.png"/><Relationship Id="rId5" Type="http://schemas.openxmlformats.org/officeDocument/2006/relationships/image" Target="../media/image61.jpeg"/><Relationship Id="rId6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6.gif"/><Relationship Id="rId5" Type="http://schemas.openxmlformats.org/officeDocument/2006/relationships/image" Target="../media/image63.png"/><Relationship Id="rId6" Type="http://schemas.openxmlformats.org/officeDocument/2006/relationships/image" Target="../media/image6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4" Type="http://schemas.openxmlformats.org/officeDocument/2006/relationships/image" Target="../media/image68.jpeg"/><Relationship Id="rId5" Type="http://schemas.openxmlformats.org/officeDocument/2006/relationships/image" Target="../media/image69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jpg"/><Relationship Id="rId6" Type="http://schemas.openxmlformats.org/officeDocument/2006/relationships/image" Target="../media/image77.jpg"/><Relationship Id="rId7" Type="http://schemas.openxmlformats.org/officeDocument/2006/relationships/image" Target="../media/image78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jpeg"/><Relationship Id="rId5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  <a:latin typeface="Times"/>
                <a:cs typeface="Times"/>
              </a:rPr>
              <a:t>Status of interaction region magnets (WP3) </a:t>
            </a:r>
            <a:br>
              <a:rPr lang="en-US" b="0" dirty="0" smtClean="0">
                <a:solidFill>
                  <a:schemeClr val="tx1"/>
                </a:solidFill>
                <a:latin typeface="Times"/>
                <a:cs typeface="Times"/>
              </a:rPr>
            </a:br>
            <a:r>
              <a:rPr lang="en-US" b="0" dirty="0" smtClean="0">
                <a:solidFill>
                  <a:schemeClr val="tx1"/>
                </a:solidFill>
                <a:latin typeface="Times"/>
                <a:cs typeface="Times"/>
              </a:rPr>
              <a:t>with focus on MQXF</a:t>
            </a:r>
            <a:endParaRPr lang="en-GB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379585"/>
            <a:ext cx="7632848" cy="1051570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Times"/>
                <a:cs typeface="Times"/>
              </a:rPr>
              <a:t>E. Todesco, </a:t>
            </a:r>
            <a:r>
              <a:rPr lang="fr-CH" sz="1600" dirty="0" smtClean="0">
                <a:solidFill>
                  <a:schemeClr val="tx1"/>
                </a:solidFill>
                <a:latin typeface="Times"/>
                <a:cs typeface="Times"/>
              </a:rPr>
              <a:t>on behalf of HL-LHC WP3</a:t>
            </a:r>
          </a:p>
          <a:p>
            <a:endParaRPr lang="fr-CH" sz="16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300186"/>
            <a:ext cx="648000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KEK, Tsukuba, 13 January 2023</a:t>
            </a:r>
            <a:endParaRPr lang="en-GB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637" y="1649327"/>
            <a:ext cx="1005691" cy="43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041" y="1671276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3478"/>
            <a:ext cx="1495466" cy="4628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669" y="1202203"/>
            <a:ext cx="1069343" cy="4690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642" y="586360"/>
            <a:ext cx="821201" cy="615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Triplet: from 70 mm aperture Nb-Ti quadrupoles (8.4 T peak field, two types MQXA and MQXB) to 150 mm aperture Nb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quadrupoles (11.3 T peak field, two lengths with same cross-section, made at CERN and in the US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to Nb</a:t>
            </a:r>
            <a:r>
              <a:rPr lang="fr-CH" sz="12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the triplet is only 19 m longer than in the LHC – space is given thanks to D1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3506"/>
            <a:ext cx="6192688" cy="1739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964" y="698287"/>
            <a:ext cx="1842593" cy="14918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716" y="3103547"/>
            <a:ext cx="1959788" cy="15678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06946" y="4628730"/>
            <a:ext cx="1385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MQXA cross-section</a:t>
            </a:r>
            <a:endParaRPr lang="en-GB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5329" y="2210151"/>
            <a:ext cx="1361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MQXF cross-section</a:t>
            </a:r>
            <a:endParaRPr lang="en-GB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27584" y="974836"/>
            <a:ext cx="432048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979712" y="971040"/>
            <a:ext cx="432048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331640" y="966448"/>
            <a:ext cx="648072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93998" y="3753025"/>
            <a:ext cx="432048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688976" y="3753025"/>
            <a:ext cx="432048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788" y="3484149"/>
            <a:ext cx="502844" cy="21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676" y="3484148"/>
            <a:ext cx="502844" cy="21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30" y="712583"/>
            <a:ext cx="593809" cy="18379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728823"/>
            <a:ext cx="593809" cy="18379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345" y="619145"/>
            <a:ext cx="331649" cy="326156"/>
          </a:xfrm>
          <a:prstGeom prst="rect">
            <a:avLst/>
          </a:prstGeom>
        </p:spPr>
      </p:pic>
      <p:pic>
        <p:nvPicPr>
          <p:cNvPr id="23" name="Picture 2" descr="Fermilab (@Fermilab) / Twitt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433" y="3416984"/>
            <a:ext cx="345554" cy="34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71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of LARP HQ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from 120 to 150 mm, Al ring structure with B&amp;K loading, operating ≈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of short sample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 MPa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accumulated stress due to e.m. forces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2014,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 is developed at CERN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provides protection with redundancy together with the QH </a:t>
            </a:r>
            <a:r>
              <a:rPr lang="fr-CH" sz="1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(G. Kirby, E. Ravaioli, et al.)</a:t>
            </a:r>
            <a:endParaRPr lang="fr-CH" sz="1100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23738"/>
            <a:ext cx="6120680" cy="1719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964" y="698287"/>
            <a:ext cx="1842593" cy="14918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25685" y="4628730"/>
            <a:ext cx="13773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MQXB cross-section</a:t>
            </a:r>
            <a:endParaRPr lang="en-GB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5329" y="2210151"/>
            <a:ext cx="1361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MQXF cross-section</a:t>
            </a:r>
            <a:endParaRPr lang="en-GB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598" y="3403506"/>
            <a:ext cx="1238355" cy="121358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212740" y="3762538"/>
            <a:ext cx="478940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 descr="Fermilab (@Fermilab) / Twit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433" y="3416984"/>
            <a:ext cx="345554" cy="34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30" y="712583"/>
            <a:ext cx="593809" cy="1837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728823"/>
            <a:ext cx="593809" cy="183798"/>
          </a:xfrm>
          <a:prstGeom prst="rect">
            <a:avLst/>
          </a:prstGeom>
        </p:spPr>
      </p:pic>
      <p:pic>
        <p:nvPicPr>
          <p:cNvPr id="17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788" y="3484149"/>
            <a:ext cx="502844" cy="21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676" y="3484148"/>
            <a:ext cx="502844" cy="21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345" y="619145"/>
            <a:ext cx="331649" cy="32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263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LARP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already build 3.4 m long magnets, and proposed 4.2 m long magnets – a project of 8.5 m long magnet would have not been approved by DOE (16 magnets to install plus 4 spares)</a:t>
            </a: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decided to go for 7 m long magnets to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a way for the final scaling to 15 m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 magnets to install plus 2 spares)</a:t>
            </a:r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017" y="771550"/>
            <a:ext cx="1842593" cy="1491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30" y="712583"/>
            <a:ext cx="593809" cy="1837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728823"/>
            <a:ext cx="593809" cy="1837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345" y="619145"/>
            <a:ext cx="331649" cy="32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57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resistive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6 module 3.4 m long, 1.28 T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10 m longer triplet makes use of this space, since the magnet is replaced by a Nb-Ti dipole with 5.6 T field, provided by KEK, Japan – very challenging magnet with 100 MPa e.m. stress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3506"/>
            <a:ext cx="6192688" cy="173999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176627" y="3794471"/>
            <a:ext cx="1008112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652885" y="964745"/>
            <a:ext cx="406947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2031" y="611919"/>
            <a:ext cx="708654" cy="30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BXF_cross-sec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166" y="635722"/>
            <a:ext cx="2257900" cy="16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3794" y="2929723"/>
            <a:ext cx="1656643" cy="221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48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short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interaction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HL LHC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short model program of MQXF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 contribution (MQXFA)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CERN contribution (MQXFB)</a:t>
            </a:r>
          </a:p>
        </p:txBody>
      </p:sp>
    </p:spTree>
    <p:extLst>
      <p:ext uri="{BB962C8B-B14F-4D97-AF65-F5344CB8AC3E}">
        <p14:creationId xmlns:p14="http://schemas.microsoft.com/office/powerpoint/2010/main" val="356602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7380312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synoptic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short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fr-CH" sz="20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</a:t>
            </a:r>
            <a:endParaRPr lang="fr-CH" sz="20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71689"/>
            <a:ext cx="726034" cy="714009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52219" y="3867894"/>
            <a:ext cx="8594581" cy="432048"/>
          </a:xfrm>
          <a:prstGeom prst="rightArrow">
            <a:avLst/>
          </a:prstGeom>
          <a:gradFill flip="none" rotWithShape="1">
            <a:gsLst>
              <a:gs pos="0">
                <a:schemeClr val="accent3"/>
              </a:gs>
              <a:gs pos="100000">
                <a:srgbClr val="FFFFFF"/>
              </a:gs>
            </a:gsLst>
            <a:lin ang="105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26034" y="1203598"/>
            <a:ext cx="0" cy="295232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279261" y="2381884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 smtClean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24498" y="4228282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79712" y="4228282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50423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16128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71342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17356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72570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27784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2021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935506" y="987574"/>
            <a:ext cx="0" cy="3178197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41433" y="996993"/>
            <a:ext cx="1743687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  <a:latin typeface="Times"/>
                <a:cs typeface="Times"/>
              </a:rPr>
              <a:t>MQXFS1: ≥12.9 T 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347864" y="1419622"/>
            <a:ext cx="0" cy="274614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46262" y="1418167"/>
            <a:ext cx="174208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/>
                <a:cs typeface="Times"/>
              </a:rPr>
              <a:t>MQXFS3</a:t>
            </a:r>
            <a:r>
              <a:rPr lang="en-US" sz="1600" dirty="0">
                <a:latin typeface="Times"/>
                <a:cs typeface="Times"/>
              </a:rPr>
              <a:t>: </a:t>
            </a:r>
            <a:r>
              <a:rPr lang="en-US" sz="1600" dirty="0" smtClean="0">
                <a:latin typeface="Times"/>
                <a:cs typeface="Times"/>
              </a:rPr>
              <a:t>~10.6 </a:t>
            </a:r>
            <a:r>
              <a:rPr lang="en-US" sz="1600" dirty="0">
                <a:latin typeface="Times"/>
                <a:cs typeface="Times"/>
              </a:rPr>
              <a:t>T </a:t>
            </a:r>
            <a:endParaRPr lang="en-US" sz="1600" dirty="0" smtClean="0">
              <a:latin typeface="Times"/>
              <a:cs typeface="Time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923928" y="1848603"/>
            <a:ext cx="10335" cy="2317169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34263" y="1848603"/>
            <a:ext cx="1743687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  <a:latin typeface="Times"/>
                <a:cs typeface="Times"/>
              </a:rPr>
              <a:t>MQXFS5: ≥12.7 </a:t>
            </a:r>
            <a:r>
              <a:rPr lang="en-US" sz="16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  <a:endParaRPr lang="en-US" sz="1600" dirty="0" smtClean="0">
              <a:solidFill>
                <a:schemeClr val="accent3"/>
              </a:solidFill>
              <a:latin typeface="Times"/>
              <a:cs typeface="Times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716016" y="2246331"/>
            <a:ext cx="5739" cy="1909597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721755" y="2246331"/>
            <a:ext cx="2513851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  <a:latin typeface="Times"/>
                <a:cs typeface="Times"/>
              </a:rPr>
              <a:t>MQXFS4: ≥13.1 </a:t>
            </a:r>
            <a:r>
              <a:rPr lang="en-US" sz="16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  <a:endParaRPr lang="en-US" sz="1600" dirty="0" smtClean="0">
              <a:solidFill>
                <a:schemeClr val="accent3"/>
              </a:solidFill>
              <a:latin typeface="Times"/>
              <a:cs typeface="Times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5652120" y="2651112"/>
            <a:ext cx="0" cy="1580381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54187" y="2651112"/>
            <a:ext cx="1743687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  <a:latin typeface="Times"/>
                <a:cs typeface="Times"/>
              </a:rPr>
              <a:t>MQXFS6: ≥13.4 </a:t>
            </a:r>
            <a:r>
              <a:rPr lang="en-US" sz="16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  <a:endParaRPr lang="en-US" sz="1600" dirty="0" smtClean="0">
              <a:solidFill>
                <a:schemeClr val="accent3"/>
              </a:solidFill>
              <a:latin typeface="Times"/>
              <a:cs typeface="Times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6388289" y="3047141"/>
            <a:ext cx="8681" cy="118435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396250" y="3047142"/>
            <a:ext cx="1743687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  <a:latin typeface="Times"/>
                <a:cs typeface="Times"/>
              </a:rPr>
              <a:t>MQXFS7: ≥12.7 </a:t>
            </a:r>
            <a:r>
              <a:rPr lang="en-US" sz="16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  <a:endParaRPr lang="en-US" sz="1600" dirty="0" smtClean="0">
              <a:solidFill>
                <a:schemeClr val="accent3"/>
              </a:solidFill>
              <a:latin typeface="Times"/>
              <a:cs typeface="Time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34936" y="4637153"/>
            <a:ext cx="699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 smtClean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 smtClean="0">
                <a:solidFill>
                  <a:srgbClr val="5A5A5A"/>
                </a:solidFill>
                <a:latin typeface="Times"/>
                <a:cs typeface="Times"/>
              </a:rPr>
              <a:t>+3</a:t>
            </a:r>
          </a:p>
        </p:txBody>
      </p:sp>
      <p:sp>
        <p:nvSpPr>
          <p:cNvPr id="36" name="TextBox 35"/>
          <p:cNvSpPr txBox="1"/>
          <p:nvPr/>
        </p:nvSpPr>
        <p:spPr>
          <a:xfrm rot="2257198">
            <a:off x="3742288" y="3028869"/>
            <a:ext cx="21226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RED indicates    conform magnets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82998" y="4235207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2022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8157964" y="3529559"/>
            <a:ext cx="14024" cy="70565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172610" y="3506741"/>
            <a:ext cx="791878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MQXFS8</a:t>
            </a:r>
          </a:p>
        </p:txBody>
      </p:sp>
      <p:pic>
        <p:nvPicPr>
          <p:cNvPr id="1026" name="Picture 2" descr="151013_final_asssemb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4679"/>
            <a:ext cx="2849372" cy="21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6986" y="1294086"/>
            <a:ext cx="1495466" cy="46288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038212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46989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0" grpId="0" animBg="1"/>
      <p:bldP spid="47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 model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nominal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1.9 K and at 4.5 K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argin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to 2 T </a:t>
            </a:r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memory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no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retraining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thermal cycle up to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out of 6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&gt;7.5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 (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slides)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485" y="2166130"/>
            <a:ext cx="4752527" cy="26905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1547664" y="3229838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547664" y="3050292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8044" y="2733767"/>
            <a:ext cx="838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7.5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endParaRPr lang="en-GB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90024" y="328537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11.3 T </a:t>
            </a:r>
            <a:r>
              <a:rPr lang="fr-CH" dirty="0" err="1" smtClean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peak</a:t>
            </a:r>
            <a:r>
              <a:rPr lang="fr-CH" dirty="0" smtClean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field</a:t>
            </a:r>
            <a:endParaRPr lang="en-GB" dirty="0" smtClean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990024" y="329183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67302" y="3200832"/>
            <a:ext cx="684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 </a:t>
            </a:r>
            <a:r>
              <a:rPr lang="fr-CH" sz="1600" dirty="0" err="1" smtClean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endParaRPr lang="en-GB" sz="1600" dirty="0" smtClean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990024" y="277601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83012" y="2406682"/>
            <a:ext cx="174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13.4 T </a:t>
            </a:r>
            <a:r>
              <a:rPr lang="fr-CH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peak</a:t>
            </a:r>
            <a:r>
              <a:rPr lang="fr-CH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field</a:t>
            </a:r>
            <a:endParaRPr lang="en-GB" dirty="0" smtClean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8476" y="4856683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Times"/>
                <a:cs typeface="Times"/>
              </a:rPr>
              <a:t>Preload experiment on MQXFS6</a:t>
            </a:r>
            <a:r>
              <a:rPr lang="en-US" sz="1050" dirty="0">
                <a:latin typeface="Times"/>
                <a:cs typeface="Times"/>
              </a:rPr>
              <a:t> 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r>
              <a:rPr lang="en-US" sz="1050" dirty="0" smtClean="0">
                <a:latin typeface="Times"/>
                <a:cs typeface="Time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629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short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interaction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HL LHC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short model program of MQXF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 contribution (MQXFA)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CERN contribution (MQXFB)</a:t>
            </a:r>
          </a:p>
        </p:txBody>
      </p:sp>
    </p:spTree>
    <p:extLst>
      <p:ext uri="{BB962C8B-B14F-4D97-AF65-F5344CB8AC3E}">
        <p14:creationId xmlns:p14="http://schemas.microsoft.com/office/powerpoint/2010/main" val="3265830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466029" y="1448834"/>
            <a:ext cx="0" cy="272912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711302" y="1784642"/>
            <a:ext cx="0" cy="239332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770730" y="3659541"/>
            <a:ext cx="4944" cy="514025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7300311" y="877415"/>
            <a:ext cx="13317" cy="311398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8820472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MQXFA synoptic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out of 22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V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prototypes)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fr-CH" sz="16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</a:t>
            </a:r>
            <a:endParaRPr lang="fr-CH" sz="16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fr-CH" sz="16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166" y="210890"/>
            <a:ext cx="1495466" cy="46288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733744" y="2326669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 smtClean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: </a:t>
            </a:r>
            <a:r>
              <a:rPr lang="en-US" sz="1600" smtClean="0">
                <a:solidFill>
                  <a:srgbClr val="5A5A5A"/>
                </a:solidFill>
                <a:latin typeface="Times"/>
                <a:cs typeface="Times"/>
              </a:rPr>
              <a:t>aperture and cable selection</a:t>
            </a:r>
            <a:endParaRPr lang="en-US" sz="1600" dirty="0" smtClean="0">
              <a:solidFill>
                <a:srgbClr val="5A5A5A"/>
              </a:solidFill>
              <a:latin typeface="Times"/>
              <a:cs typeface="Time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858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2317" y="4228282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97531" y="4228282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33700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99405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54619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00633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55847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11061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2021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579213" y="1187224"/>
            <a:ext cx="0" cy="297854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81599" y="1187224"/>
            <a:ext cx="2455125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"/>
                <a:cs typeface="Times"/>
              </a:rPr>
              <a:t>MQXFAP1: ≥11.6 T, but electrical short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4385910" y="1514523"/>
            <a:ext cx="14926" cy="2641405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385910" y="1515963"/>
            <a:ext cx="222417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"/>
                <a:cs typeface="Times"/>
              </a:rPr>
              <a:t>MQXFAP2: ~10 T, broken structure</a:t>
            </a:r>
            <a:endParaRPr lang="en-US" sz="1100" dirty="0">
              <a:latin typeface="Times"/>
              <a:cs typeface="Time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282508" y="1851670"/>
            <a:ext cx="0" cy="231410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94618" y="1856851"/>
            <a:ext cx="14414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3"/>
                </a:solidFill>
                <a:latin typeface="Times"/>
                <a:cs typeface="Times"/>
              </a:rPr>
              <a:t>MQXFA03: ≥11.6 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904355" y="2211710"/>
            <a:ext cx="15215" cy="195406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315517" y="2616573"/>
            <a:ext cx="1985" cy="154919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15517" y="2616573"/>
            <a:ext cx="14414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3"/>
                </a:solidFill>
                <a:latin typeface="Times"/>
                <a:cs typeface="Times"/>
              </a:rPr>
              <a:t>MQXFA05: ≥11.6 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6452476" y="2959292"/>
            <a:ext cx="1" cy="120647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55757" y="2959405"/>
            <a:ext cx="14414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3"/>
                </a:solidFill>
                <a:latin typeface="Times"/>
                <a:cs typeface="Times"/>
              </a:rPr>
              <a:t>MQXFA06: ≥11.6 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3408754" y="348276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 smtClean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 smtClean="0">
                <a:solidFill>
                  <a:srgbClr val="5A5A5A"/>
                </a:solidFill>
                <a:latin typeface="Times"/>
                <a:cs typeface="Times"/>
              </a:rPr>
              <a:t>+4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579594" y="3305701"/>
            <a:ext cx="144387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MQXFA07: ~10.7 </a:t>
            </a:r>
            <a:r>
              <a:rPr lang="en-US" sz="1200" dirty="0">
                <a:latin typeface="Times"/>
                <a:cs typeface="Times"/>
              </a:rPr>
              <a:t>T 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570922" y="3314859"/>
            <a:ext cx="4106" cy="863102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5437469" y="3267265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  <a:latin typeface="Times"/>
                <a:cs typeface="Times"/>
              </a:rPr>
              <a:t>DOE approval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410" y="2561105"/>
            <a:ext cx="280993" cy="28099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099406" y="4623698"/>
            <a:ext cx="595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10 magnet tested, 13 more new magnets to test (9 and 12-23), plus re-assemblies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872418" y="4236725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780833" y="3648377"/>
            <a:ext cx="142449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MQXFA08: &lt;6 </a:t>
            </a:r>
            <a:r>
              <a:rPr lang="en-US" sz="1200" dirty="0" err="1" smtClean="0">
                <a:latin typeface="Times"/>
                <a:cs typeface="Times"/>
              </a:rPr>
              <a:t>TeV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30327" y="4236725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13628" y="867656"/>
            <a:ext cx="1338828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MQXFA10: ≥11.6 </a:t>
            </a:r>
            <a:r>
              <a:rPr lang="en-US" sz="11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27036" y="2211710"/>
            <a:ext cx="14414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3"/>
                </a:solidFill>
                <a:latin typeface="Times"/>
                <a:cs typeface="Times"/>
              </a:rPr>
              <a:t>MQXFA04: ≥11.6 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5496" y="3867894"/>
            <a:ext cx="8494251" cy="432048"/>
          </a:xfrm>
          <a:prstGeom prst="rightArrow">
            <a:avLst/>
          </a:prstGeom>
          <a:gradFill flip="none" rotWithShape="1">
            <a:gsLst>
              <a:gs pos="0">
                <a:schemeClr val="accent3"/>
              </a:gs>
              <a:gs pos="100000">
                <a:srgbClr val="FFFFFF"/>
              </a:gs>
            </a:gsLst>
            <a:lin ang="105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477751" y="1451576"/>
            <a:ext cx="1782766" cy="26161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MQXFA11: ≥11.6 </a:t>
            </a:r>
            <a:r>
              <a:rPr lang="en-US" sz="1100" dirty="0">
                <a:solidFill>
                  <a:schemeClr val="accent3"/>
                </a:solidFill>
                <a:latin typeface="Times"/>
                <a:cs typeface="Times"/>
              </a:rPr>
              <a:t>T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716488" y="1788016"/>
            <a:ext cx="959968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MQXFA08b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91554" y="3225926"/>
            <a:ext cx="242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Times"/>
                <a:cs typeface="Times"/>
              </a:rPr>
              <a:t>Red: conform</a:t>
            </a:r>
            <a:endParaRPr lang="en-US" sz="1200" dirty="0" smtClean="0">
              <a:latin typeface="Times"/>
              <a:cs typeface="Times"/>
            </a:endParaRPr>
          </a:p>
          <a:p>
            <a:r>
              <a:rPr lang="en-US" sz="1200" dirty="0" smtClean="0">
                <a:latin typeface="Times"/>
                <a:cs typeface="Times"/>
              </a:rPr>
              <a:t>Black: non conform </a:t>
            </a:r>
          </a:p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coming in 2022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382846" y="4240980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2024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3175" y="2216013"/>
            <a:ext cx="673595" cy="80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1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40" grpId="0" animBg="1"/>
      <p:bldP spid="47" grpId="0" animBg="1"/>
      <p:bldP spid="39" grpId="0" animBg="1"/>
      <p:bldP spid="35" grpId="0"/>
      <p:bldP spid="44" grpId="0" animBg="1"/>
      <p:bldP spid="49" grpId="0" animBg="1"/>
      <p:bldP spid="37" grpId="0" animBg="1"/>
      <p:bldP spid="67" grpId="0" animBg="1"/>
      <p:bldP spid="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MQXFA conform magnets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program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confirms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</a:t>
            </a:r>
            <a:r>
              <a:rPr lang="fr-CH" sz="14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plus 300 A, </a:t>
            </a:r>
            <a:r>
              <a:rPr lang="fr-CH" sz="14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1.9 K and 4.5 K</a:t>
            </a:r>
            <a:endParaRPr lang="fr-CH" sz="1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memory, i.e.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retraining, </a:t>
            </a:r>
            <a:r>
              <a:rPr lang="fr-CH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robustness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326717"/>
            <a:ext cx="5203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Powering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test of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MQXFA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(J. </a:t>
            </a:r>
            <a:r>
              <a:rPr lang="fr-CH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 et al.)</a:t>
            </a:r>
            <a:endParaRPr lang="en-GB" sz="12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91630"/>
            <a:ext cx="4608512" cy="2835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166" y="627534"/>
            <a:ext cx="1495466" cy="4628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84168" y="4465216"/>
            <a:ext cx="2326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Non conform MQXFA11 transport</a:t>
            </a:r>
            <a:endParaRPr lang="en-GB" sz="12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738B581B-CCC8-48DE-9F0B-5F17A905AB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9" b="20364"/>
          <a:stretch/>
        </p:blipFill>
        <p:spPr bwMode="auto">
          <a:xfrm>
            <a:off x="4986020" y="2715746"/>
            <a:ext cx="2012558" cy="161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="" xmlns:a16="http://schemas.microsoft.com/office/drawing/2014/main" id="{271459FE-72AA-4DA5-8A90-4FA06E4920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7" b="9643"/>
          <a:stretch/>
        </p:blipFill>
        <p:spPr bwMode="auto">
          <a:xfrm>
            <a:off x="6402534" y="1504332"/>
            <a:ext cx="2644266" cy="268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288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 of contributors (from East to West)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KEK: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T. Nakamoto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Sugano, K. Suzuki, N. Kimura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IHEP: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Q. Xu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Y.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Wang,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Ni,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Wu, L. Li, Q. Peng,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FREIA: K. Pepitone, R. Ruber, et al.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-LASA: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M. Statera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Sorbi,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Prioli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Mariotto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INFN-Genova: P. Fabbricatore,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Farinon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Caiffi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Bersani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Cereseto,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Izquierdo Bermudez,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 </a:t>
            </a:r>
            <a:r>
              <a:rPr lang="fr-CH" sz="1400" dirty="0" err="1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Gautheron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Kirby, A. Foussat, J. Carlos Perez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Rodriguez Mateos,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N- Lusa, E.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Ravaioli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Bednarek, J.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Mangiarotti, M. Bajko,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Devred,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H. Felice, </a:t>
            </a:r>
            <a:r>
              <a:rPr lang="fr-CH" sz="1400" dirty="0">
                <a:solidFill>
                  <a:srgbClr val="CA11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Perini,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Willering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Ferradas Troitino,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Prin,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Milanese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Takala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Principe, A. Ballarino,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Tommasini, B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Bordini, J. Fleiter,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C. Barth, S. Hopkins, F. Savary,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Duarte Ramos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Y. Leclercq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Struik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L. Fiscarelli, S. Russenschuck, C.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Petrone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de Rijk,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Rossi, P. Fessia,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Riebe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Garcia Gavela, L. Carlos, S. Fleury, G. Vandoni, L.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Quain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Solis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Dallocchio, P.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Moyret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M.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Bulat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Guinchard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team, et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CEA: H. Felice, D. Simon, et al.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CIEMAT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 Toral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C.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Martins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Garcia Matos,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Ambrosio, S. Feher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Carcagno, G. Apollinari,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P. Joshi, K.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Amm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Nobrega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Schmalzle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Anarella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Vouris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Chlachidze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Stoynev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Bossert,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Ferracin, D. Cheng, S. Prestemon,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L.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Sabbi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Cooley, V. Lombardo  et al.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0" indent="0" algn="r">
              <a:buNone/>
            </a:pPr>
            <a:r>
              <a:rPr lang="fr-CH" sz="14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red: management at CERN and in collaborations   </a:t>
            </a:r>
            <a:endParaRPr lang="fr-CH" sz="105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24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MQXFA performance limitations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MQXFA07 and MQXFA08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 </a:t>
            </a:r>
            <a:r>
              <a:rPr lang="fr-CH" sz="18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reverse </a:t>
            </a:r>
            <a:r>
              <a:rPr lang="fr-CH" sz="18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endParaRPr lang="fr-CH" sz="18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asymmetry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at the transition straight part-end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MQXFA07 limiting coil has been inspected via tomography/mterialography at CERN: large number of longitudinal cracks in the filaments in that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on the assembly procedures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implemented starting from MQXFA10 that reached performance</a:t>
            </a:r>
          </a:p>
          <a:p>
            <a:pPr lvl="1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380" y="2787774"/>
            <a:ext cx="3487480" cy="19209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FCB4D91-B108-F541-38B3-C71976F66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50" y="1916456"/>
            <a:ext cx="1645291" cy="27871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2264" y="4686757"/>
            <a:ext cx="4594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Presence</a:t>
            </a:r>
            <a:r>
              <a:rPr lang="fr-CH" sz="1050" dirty="0" smtClean="0">
                <a:latin typeface="Times" panose="02020603050405020304" pitchFamily="18" charset="0"/>
                <a:cs typeface="Times" panose="02020603050405020304" pitchFamily="18" charset="0"/>
              </a:rPr>
              <a:t> of cracks (</a:t>
            </a:r>
            <a:r>
              <a:rPr lang="fr-CH" sz="105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red</a:t>
            </a:r>
            <a:r>
              <a:rPr lang="fr-CH" sz="1050" dirty="0" smtClean="0">
                <a:latin typeface="Times" panose="02020603050405020304" pitchFamily="18" charset="0"/>
                <a:cs typeface="Times" panose="02020603050405020304" pitchFamily="18" charset="0"/>
              </a:rPr>
              <a:t> crosses) in </a:t>
            </a:r>
            <a:r>
              <a:rPr lang="fr-CH" sz="105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050" dirty="0" smtClean="0">
                <a:latin typeface="Times" panose="02020603050405020304" pitchFamily="18" charset="0"/>
                <a:cs typeface="Times" panose="02020603050405020304" pitchFamily="18" charset="0"/>
              </a:rPr>
              <a:t> 214 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Moros, S. </a:t>
            </a:r>
            <a:r>
              <a:rPr lang="fr-CH" sz="105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05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2139702"/>
            <a:ext cx="3573144" cy="22072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9405" y="4338903"/>
            <a:ext cx="3876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smtClean="0">
                <a:latin typeface="Times" panose="02020603050405020304" pitchFamily="18" charset="0"/>
                <a:cs typeface="Times" panose="02020603050405020304" pitchFamily="18" charset="0"/>
              </a:rPr>
              <a:t>Power test of MQXFA07 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(J. </a:t>
            </a:r>
            <a:r>
              <a:rPr lang="fr-CH" sz="105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Feher, G. Ambrosio et al.)</a:t>
            </a:r>
            <a:endParaRPr lang="en-GB" sz="105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3552" y="210890"/>
            <a:ext cx="1346080" cy="41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5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short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interaction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HL LHC </a:t>
            </a:r>
            <a:r>
              <a:rPr lang="fr-CH" sz="1800" dirty="0" err="1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short model program of MQXF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 contribution (MQXFA)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CERN contribution (MQXFB)</a:t>
            </a:r>
          </a:p>
        </p:txBody>
      </p:sp>
    </p:spTree>
    <p:extLst>
      <p:ext uri="{BB962C8B-B14F-4D97-AF65-F5344CB8AC3E}">
        <p14:creationId xmlns:p14="http://schemas.microsoft.com/office/powerpoint/2010/main" val="82980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synoptic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prototypes and 1 series horizontally tested,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directly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cold mass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496" y="3867894"/>
            <a:ext cx="8784976" cy="432048"/>
          </a:xfrm>
          <a:prstGeom prst="rightArrow">
            <a:avLst/>
          </a:prstGeom>
          <a:gradFill flip="none" rotWithShape="1">
            <a:gsLst>
              <a:gs pos="0">
                <a:schemeClr val="accent3"/>
              </a:gs>
              <a:gs pos="100000">
                <a:srgbClr val="FFFFFF"/>
              </a:gs>
            </a:gsLst>
            <a:lin ang="105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09311" y="1203598"/>
            <a:ext cx="15391" cy="3024684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858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2317" y="4228282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97531" y="4228282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33700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99405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54619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00633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55847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11061" y="4231491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2021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811461" y="1011944"/>
            <a:ext cx="0" cy="3168822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11461" y="1017731"/>
            <a:ext cx="14580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MQXFBP1: ~10.5 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6301900" y="1372453"/>
            <a:ext cx="0" cy="2808313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01900" y="1372453"/>
            <a:ext cx="145424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MQXFBP2: ~11.2 T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439823" y="4604539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 smtClean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 smtClean="0">
                <a:solidFill>
                  <a:srgbClr val="5A5A5A"/>
                </a:solidFill>
                <a:latin typeface="Times"/>
                <a:cs typeface="Times"/>
              </a:rPr>
              <a:t>+7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47111" y="4623297"/>
            <a:ext cx="1927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9</a:t>
            </a:r>
            <a:r>
              <a:rPr lang="en-US" sz="1200" dirty="0" smtClean="0">
                <a:latin typeface="Times"/>
                <a:cs typeface="Times"/>
              </a:rPr>
              <a:t> to 11 more magnets to test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866275" y="4235207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2022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695984" y="2381884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 smtClean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V="1">
            <a:off x="7323629" y="1707654"/>
            <a:ext cx="0" cy="247311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33980" y="4235207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2023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23629" y="1699180"/>
            <a:ext cx="1492716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Times"/>
                <a:cs typeface="Times"/>
              </a:rPr>
              <a:t>MQXFBP3</a:t>
            </a:r>
            <a:r>
              <a:rPr lang="en-US" sz="1200" dirty="0">
                <a:solidFill>
                  <a:schemeClr val="accent2"/>
                </a:solidFill>
                <a:latin typeface="Times"/>
                <a:cs typeface="Times"/>
              </a:rPr>
              <a:t>: </a:t>
            </a:r>
            <a:r>
              <a:rPr lang="en-US" sz="1200" dirty="0" smtClean="0">
                <a:solidFill>
                  <a:schemeClr val="accent2"/>
                </a:solidFill>
                <a:latin typeface="Times"/>
                <a:cs typeface="Times"/>
              </a:rPr>
              <a:t>≥ 11.6 </a:t>
            </a:r>
            <a:r>
              <a:rPr lang="en-US" sz="1200" dirty="0">
                <a:solidFill>
                  <a:schemeClr val="accent2"/>
                </a:solidFill>
                <a:latin typeface="Times"/>
                <a:cs typeface="Times"/>
              </a:rPr>
              <a:t>T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542224" y="2139702"/>
            <a:ext cx="0" cy="204106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542224" y="2139702"/>
            <a:ext cx="15183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Times"/>
                <a:cs typeface="Times"/>
              </a:rPr>
              <a:t>MQXFB02: </a:t>
            </a:r>
            <a:r>
              <a:rPr lang="en-US" sz="1200" dirty="0">
                <a:solidFill>
                  <a:schemeClr val="accent2"/>
                </a:solidFill>
                <a:latin typeface="Times"/>
                <a:cs typeface="Times"/>
              </a:rPr>
              <a:t>≥ 11.6 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86" y="1274151"/>
            <a:ext cx="3351412" cy="250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154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and MQXFBP2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nominal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fr-CH" sz="18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Contrary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MQXFA, no reverse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i.e., 4.5 K performance consistent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1.9 K (70% and 74% of short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quenches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straight part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was disassembled, and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longitudinally broken filaments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found in the limiting coil, in agreement with quench antenna and voltage tap locations</a:t>
            </a:r>
            <a:endParaRPr lang="fr-CH" sz="14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4443958"/>
            <a:ext cx="31794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MQXFBP1 and MQXFBP2 prototype performance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Izquierdo Bermudez, et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9" y="1923678"/>
            <a:ext cx="371101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4714998" y="2386065"/>
            <a:ext cx="3934328" cy="205789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Broken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filaments in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108,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limiting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MQXFBP1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S.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31839" y="2067694"/>
            <a:ext cx="864097" cy="18947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79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April 2021, date of the test of second prototype,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(MQXFBP3)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(MQXFB02)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production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paused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 plan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addressing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possible causes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addressed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803" y="1523594"/>
            <a:ext cx="6435389" cy="361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674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MQXFBP3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weld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vessel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minimizing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plus 300 A reached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first powering with one training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4.5 K, we see the same type of limitation observed in MQXFBP1 and P2 but at much higher levels</a:t>
            </a:r>
          </a:p>
          <a:p>
            <a:pPr lvl="1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fr-CH" sz="14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cool-</a:t>
            </a:r>
            <a:r>
              <a:rPr lang="fr-CH" sz="1400" dirty="0" err="1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downs</a:t>
            </a:r>
            <a:endParaRPr lang="fr-CH" sz="14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4636458"/>
            <a:ext cx="67255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Test results of MQXFBP3 and comparison to MQXFBP1 and MQXFBP2, and short models</a:t>
            </a:r>
          </a:p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(PE: S. Izquierdo Bermudez,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.: F. Mangiarotti,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2039610"/>
            <a:ext cx="3456384" cy="25049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065397"/>
            <a:ext cx="3888432" cy="245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10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 temperature margin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/>
            <a:r>
              <a:rPr lang="fr-CH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collision debris coming from the interaction point heat locally the magnet </a:t>
            </a:r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2.2 K: therefore a temperature margin larger than 0.3 </a:t>
            </a:r>
            <a:r>
              <a:rPr lang="fr-CH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fr-CH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 for operation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nominal current is at 78% of the loadline,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to temperature margin of 5.0 K</a:t>
            </a:r>
            <a:endParaRPr lang="fr-CH" sz="14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presence of a temparture margin &gt;2.6 K is checked for all magnets via a test at 4.5 K</a:t>
            </a:r>
          </a:p>
          <a:p>
            <a:pPr lvl="1"/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has 2.0 K temperature margin, all short models and US magnets have &gt;2.6 K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4636458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Peak po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wer density on the coil</a:t>
            </a:r>
          </a:p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(F: Cerutti,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4A874D0-A05C-6184-C490-B7742512F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023241"/>
            <a:ext cx="4104456" cy="261321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60FFCEF-D189-59DE-6BAB-5A3B4D4D95E8}"/>
              </a:ext>
            </a:extLst>
          </p:cNvPr>
          <p:cNvGrpSpPr/>
          <p:nvPr/>
        </p:nvGrpSpPr>
        <p:grpSpPr>
          <a:xfrm>
            <a:off x="5192351" y="1870802"/>
            <a:ext cx="3684804" cy="2765656"/>
            <a:chOff x="6501188" y="1079850"/>
            <a:chExt cx="6164233" cy="468966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B6B72716-0B86-1EE9-B6A9-D458FCFA3D65}"/>
                </a:ext>
              </a:extLst>
            </p:cNvPr>
            <p:cNvSpPr/>
            <p:nvPr/>
          </p:nvSpPr>
          <p:spPr>
            <a:xfrm>
              <a:off x="10973986" y="18936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 descr="Chart, sunburst chart&#10;&#10;Description automatically generated">
              <a:extLst>
                <a:ext uri="{FF2B5EF4-FFF2-40B4-BE49-F238E27FC236}">
                  <a16:creationId xmlns:a16="http://schemas.microsoft.com/office/drawing/2014/main" xmlns="" id="{ED3F2C67-F31E-CC1E-EAE0-EBEE00404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30" t="11576" b="11993"/>
            <a:stretch/>
          </p:blipFill>
          <p:spPr>
            <a:xfrm>
              <a:off x="6501188" y="1079850"/>
              <a:ext cx="6164233" cy="4689666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5364304" y="4600987"/>
            <a:ext cx="27360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Temperture map 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in the coil</a:t>
            </a:r>
          </a:p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De Sousa, R. van Weelderen,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74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MQXFB02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used a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revised procedure to assemble the magnet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reducing the peak stress 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lus the LHe vessel welding procedure already implemented in MQXFBP3)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stress during assembly is now below 100 MPa, note that succesful short models were asselbmed with peak stresses up to 140 MPa –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margin in terms of prestress for the long magnets</a:t>
            </a:r>
          </a:p>
          <a:p>
            <a:pPr lvl="1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A reached during first powering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two training quench, 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4.5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type of limitation observed in MQXFBP1 and P2 but with 2.6 K temperature margin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4636458"/>
            <a:ext cx="67255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Test results of MQXFB02 (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left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) and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peak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stress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(right)</a:t>
            </a:r>
          </a:p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(PE: S. Izquierdo Bermudez,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.: F. Mangiarotti,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3" y="2221805"/>
            <a:ext cx="3888432" cy="245701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067944" y="2271920"/>
            <a:ext cx="5040560" cy="2460070"/>
            <a:chOff x="2411760" y="2140146"/>
            <a:chExt cx="5193999" cy="249893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1760" y="2140146"/>
              <a:ext cx="5112568" cy="249893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915816" y="2546489"/>
              <a:ext cx="12733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5A5A5A"/>
                  </a:solidFill>
                  <a:latin typeface="Times"/>
                  <a:cs typeface="Times"/>
                </a:rPr>
                <a:t>Short models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858456" y="2403998"/>
              <a:ext cx="576064" cy="1656184"/>
            </a:xfrm>
            <a:prstGeom prst="roundRect">
              <a:avLst/>
            </a:prstGeom>
            <a:solidFill>
              <a:schemeClr val="bg1">
                <a:lumMod val="65000"/>
                <a:alpha val="3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527570" y="2439677"/>
              <a:ext cx="576064" cy="1656184"/>
            </a:xfrm>
            <a:prstGeom prst="roundRect">
              <a:avLst/>
            </a:prstGeom>
            <a:solidFill>
              <a:schemeClr val="bg1">
                <a:lumMod val="65000"/>
                <a:alpha val="3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202250" y="2437793"/>
              <a:ext cx="576064" cy="1656184"/>
            </a:xfrm>
            <a:prstGeom prst="roundRect">
              <a:avLst/>
            </a:prstGeom>
            <a:solidFill>
              <a:schemeClr val="bg1">
                <a:lumMod val="65000"/>
                <a:alpha val="3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860297" y="2427734"/>
              <a:ext cx="576064" cy="1656184"/>
            </a:xfrm>
            <a:prstGeom prst="roundRect">
              <a:avLst/>
            </a:prstGeom>
            <a:solidFill>
              <a:schemeClr val="bg1">
                <a:lumMod val="65000"/>
                <a:alpha val="3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15944" y="2398840"/>
              <a:ext cx="8353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5A5A5A"/>
                  </a:solidFill>
                  <a:latin typeface="Times"/>
                  <a:cs typeface="Times"/>
                </a:rPr>
                <a:t>MQXFBP1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09050" y="2551240"/>
              <a:ext cx="8353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5A5A5A"/>
                  </a:solidFill>
                  <a:latin typeface="Times"/>
                  <a:cs typeface="Times"/>
                </a:rPr>
                <a:t>MQXFBP2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88127" y="2682045"/>
              <a:ext cx="8353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5A5A5A"/>
                  </a:solidFill>
                  <a:latin typeface="Times"/>
                  <a:cs typeface="Times"/>
                </a:rPr>
                <a:t>MQXFBP3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78314" y="3697456"/>
              <a:ext cx="8274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5A5A5A"/>
                  </a:solidFill>
                  <a:latin typeface="Times"/>
                  <a:cs typeface="Times"/>
                </a:rPr>
                <a:t>MQXFB02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 rot="19570323">
            <a:off x="2095433" y="2924078"/>
            <a:ext cx="1950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A1100"/>
                </a:solidFill>
                <a:latin typeface="Times"/>
                <a:cs typeface="Times"/>
              </a:rPr>
              <a:t>TEST ONGOING</a:t>
            </a:r>
            <a:endParaRPr lang="en-US" dirty="0" smtClean="0">
              <a:solidFill>
                <a:srgbClr val="CA11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70219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manufacturing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actions ongoing to improve the coil manufacturing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108 (limiting coil of MQXFBP1) shows that breakages are close to pole transitions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126 shows that (few) events are also present in a virgin coil (not tested)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Efforts are focusing on the «hump» 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Fast-tracks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been defined to assess the performance of the two coils manufactured after the 1 year long pause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MQXFBMT4 and MQXFBMT5, where new coils are assembled with existing coils – to be tested in April and August 2023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MQXFB03, the first magnet using 4 coils manufactured after the pause, will be tested at the end of the year 2023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145BC7A-9118-979D-1095-CB1104156C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283" y="1419622"/>
            <a:ext cx="2913923" cy="1805780"/>
          </a:xfrm>
          <a:prstGeom prst="rect">
            <a:avLst/>
          </a:prstGeom>
        </p:spPr>
      </p:pic>
      <p:pic>
        <p:nvPicPr>
          <p:cNvPr id="9" name="Picture 8" descr="A picture containing text, indoor, kitchen, counter&#10;&#10;Description automatically generated">
            <a:extLst>
              <a:ext uri="{FF2B5EF4-FFF2-40B4-BE49-F238E27FC236}">
                <a16:creationId xmlns="" xmlns:a16="http://schemas.microsoft.com/office/drawing/2014/main" id="{F76A3456-2A9F-F1B8-7B26-F644959720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5871" y="1707654"/>
            <a:ext cx="3312368" cy="1412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3514" y="3071513"/>
            <a:ext cx="4796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5A5A5A"/>
                </a:solidFill>
                <a:latin typeface="Times"/>
                <a:cs typeface="Times"/>
              </a:rPr>
              <a:t>The hump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(S.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Izquierdo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Bermudez, A. Milanese, N.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Lusa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</a:p>
        </p:txBody>
      </p:sp>
    </p:spTree>
    <p:extLst>
      <p:ext uri="{BB962C8B-B14F-4D97-AF65-F5344CB8AC3E}">
        <p14:creationId xmlns:p14="http://schemas.microsoft.com/office/powerpoint/2010/main" val="266709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Endurance tests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thermal cycle has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major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concern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2018-2020 of the 11 T long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short models succesfully went through endurance tests: MQXFS1, MQXFS4, MQXFS6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full-length MQXFA magnet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(without integration in the LHe vessel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succesfully went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 endurance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 – no degradation observed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thermal cycles and 50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quenches</a:t>
            </a:r>
            <a:endParaRPr lang="fr-CH" sz="14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4609975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Long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endurance test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(B.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Feher, G. Ambrosio,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735" y="2001958"/>
            <a:ext cx="3888432" cy="247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001958"/>
            <a:ext cx="3936767" cy="25945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3688" y="459077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Short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endurance test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erracin, F. Mangiarotti 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951" y="164652"/>
            <a:ext cx="1495466" cy="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short review of the interaction region magnets in the HL-LHC project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short model program of MQXF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 contribution (MQXFA)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CERN contribution (MQXFB)</a:t>
            </a:r>
          </a:p>
        </p:txBody>
      </p:sp>
    </p:spTree>
    <p:extLst>
      <p:ext uri="{BB962C8B-B14F-4D97-AF65-F5344CB8AC3E}">
        <p14:creationId xmlns:p14="http://schemas.microsoft.com/office/powerpoint/2010/main" val="2017827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 COMING SOON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56191" y="3851870"/>
            <a:ext cx="27382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MQXFBP2 on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bench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ctr"/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nested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corrector MCBXFBP1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(H. Prin,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string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assemble Q1 to D1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cryomagnets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test the system, to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2024  </a:t>
            </a:r>
            <a:r>
              <a:rPr lang="fr-CH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(M. Bajko)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31" y="1659397"/>
            <a:ext cx="2824574" cy="21140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309" y="1659397"/>
            <a:ext cx="2887382" cy="21610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7815" y="3898393"/>
            <a:ext cx="24192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First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cryostating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of MQXFB cold mass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(D. Duarte Ramos,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896" y="1659397"/>
            <a:ext cx="2875364" cy="21565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13112" y="3898393"/>
            <a:ext cx="23727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Alignment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of first MQXFA cold mass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Feher, et al.)</a:t>
            </a:r>
            <a:endParaRPr lang="en-GB" sz="11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365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MQXFS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model program proved ability to reach 1-2 T in excess of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requirements, and endurance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Successful endurance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of the first Nb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full length magnet – major milestone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cold mass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 with MQXFA07 and MQXFA08 performance seem to be understood and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MQXFA10 is conform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critical steps before end of the year: test of the first cold mass in horizontal position and validation of coil replacement in MQXFA08b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redundant protection has been proved  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 has achieved nominal plus 300 A, with memory and no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 – first Nb</a:t>
            </a:r>
            <a:r>
              <a:rPr lang="fr-CH" sz="1400" baseline="-25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 in a cold mass configuration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Repeatability of this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test of MQXFB02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Efforts still ongoing to improve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have 7 m long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full performance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short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69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Nb-Ti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2.8/3.5 T, 9.5 m long (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BNL,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of BNL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in HL-LHC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Nb-Ti 4.5 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7.9 m long (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INFN-Ge,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to SIS-300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INFN-Ge and ASG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cold mass,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horizontal test made at CERN</a:t>
            </a:r>
            <a:endParaRPr lang="fr-CH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3506"/>
            <a:ext cx="6192688" cy="173999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508104" y="3769476"/>
            <a:ext cx="57606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957141" y="940043"/>
            <a:ext cx="406947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204" y="801504"/>
            <a:ext cx="2349614" cy="14110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064" y="3335328"/>
            <a:ext cx="2245781" cy="14422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576" y="508799"/>
            <a:ext cx="1069343" cy="469073"/>
          </a:xfrm>
          <a:prstGeom prst="rect">
            <a:avLst/>
          </a:prstGeom>
        </p:spPr>
      </p:pic>
      <p:pic>
        <p:nvPicPr>
          <p:cNvPr id="2054" name="Picture 6" descr="Brookhaven National Laboratory | Inclusive Graduate Education Networ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13790"/>
            <a:ext cx="878431" cy="32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90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MCBX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Nb-Ti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 T m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 and V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MCBXF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Nb-Ti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2.1 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2.5/4.5 T m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 and V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collared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structure,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large aperture and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made in CIEMAT/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Elytt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cold mass,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 and H test at CERN</a:t>
            </a:r>
          </a:p>
          <a:p>
            <a:endParaRPr lang="fr-CH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3506"/>
            <a:ext cx="6192688" cy="173999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254400" y="962293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107" y="898256"/>
            <a:ext cx="2014315" cy="144607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912557" y="960961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467223" y="962293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1112709" y="3784888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388534" y="3784888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944395" y="3784888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6" name="Picture 4" descr="IMG_798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940" y="3159818"/>
            <a:ext cx="2120883" cy="159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4505" y="536676"/>
            <a:ext cx="1058340" cy="42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929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 correctors,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Nb-Ti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superferric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nine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gathered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corrector package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S-LHC, CIEMAT, and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INFN-LASA</a:t>
            </a:r>
          </a:p>
          <a:p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cold mass,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 test at CERN</a:t>
            </a:r>
          </a:p>
          <a:p>
            <a:endParaRPr lang="fr-CH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3506"/>
            <a:ext cx="6192688" cy="1739994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2555776" y="960961"/>
            <a:ext cx="13413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9322" y="925868"/>
            <a:ext cx="193127" cy="84716"/>
          </a:xfrm>
          <a:prstGeom prst="rect">
            <a:avLst/>
          </a:prstGeom>
        </p:spPr>
      </p:pic>
      <p:pic>
        <p:nvPicPr>
          <p:cNvPr id="8194" name="Picture 2" descr="2022_corr_align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878" y="3136099"/>
            <a:ext cx="2201922" cy="16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2022_03_pole_alternance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349" y="775275"/>
            <a:ext cx="1944695" cy="160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357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correctors (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merged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Q4 in LHC) are 2.8 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4.5 T m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CCT design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adopted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prima for CERN – design and prototypes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927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 in-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 (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V test),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D2 cold mass in 180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3506"/>
            <a:ext cx="6192688" cy="1739994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5292080" y="946256"/>
            <a:ext cx="21602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4505" y="536676"/>
            <a:ext cx="1058340" cy="42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6593" y="549078"/>
            <a:ext cx="2037895" cy="1705736"/>
          </a:xfrm>
          <a:prstGeom prst="rect">
            <a:avLst/>
          </a:prstGeom>
        </p:spPr>
      </p:pic>
      <p:pic>
        <p:nvPicPr>
          <p:cNvPr id="7170" name="Picture 2" descr="171001_windin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616" y="2493393"/>
            <a:ext cx="1647119" cy="219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2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GB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T. Nakamoto talk)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574120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the test of the prototype in vertical KEK test station (May 2021), past year has been dedicated to </a:t>
            </a:r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manufacturing and test facility upgrade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Shipping to CERN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end of 2022, and horizontal test in SM18 in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2023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winding at Hitachi of the coils of first (MXBF5) and second (MBXF1) 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 magnet has been completed (1/3 of total production!)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fine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cross-section to </a:t>
            </a:r>
          </a:p>
          <a:p>
            <a:pPr marL="457200" lvl="1" indent="0">
              <a:buNone/>
            </a:pP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 5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-5 of 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Collaring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MBXF5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issue 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procedures has been found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decollaring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test of MBXF1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end of 2022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9" y="4866501"/>
            <a:ext cx="5376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Cold mass of MBXFP1 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(T. Nakamoto, M. Sugano, K. Suzuki, H. </a:t>
            </a:r>
            <a:r>
              <a:rPr lang="en-US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Felice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al)</a:t>
            </a:r>
          </a:p>
        </p:txBody>
      </p:sp>
      <p:pic>
        <p:nvPicPr>
          <p:cNvPr id="11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2301" y="174469"/>
            <a:ext cx="1005691" cy="43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994989"/>
            <a:ext cx="893699" cy="8936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0481" y="2137789"/>
            <a:ext cx="3561411" cy="275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66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D2 </a:t>
            </a:r>
            <a:r>
              <a:rPr lang="en-GB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B. </a:t>
            </a:r>
            <a:r>
              <a:rPr lang="en-GB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Caiffi</a:t>
            </a:r>
            <a:r>
              <a:rPr lang="en-GB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talk)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251520" y="627534"/>
            <a:ext cx="8625635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prototype (fully made in ASG) test at 1.9 K in SM18 </a:t>
            </a:r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ongoing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cold mass configuration,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one D2 corrector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CERN and one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in-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</a:t>
            </a:r>
          </a:p>
          <a:p>
            <a:pPr lvl="1"/>
            <a:r>
              <a:rPr lang="fr-CH" sz="14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use of cryostating tooling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HL-LHC at CERN</a:t>
            </a: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first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cross-section to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 in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2023,</a:t>
            </a:r>
          </a:p>
          <a:p>
            <a:pPr marL="457200" lvl="1" indent="0">
              <a:buNone/>
            </a:pP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in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821" y="4669844"/>
            <a:ext cx="6937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D2 cold mass on the test bench in SM18 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Farinon, B. </a:t>
            </a:r>
            <a:r>
              <a:rPr lang="en-US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Caiffi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en-US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Bersani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Foussat, et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1003"/>
            <a:ext cx="1359908" cy="5965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861" y="205355"/>
            <a:ext cx="1071234" cy="2768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896" y="1462918"/>
            <a:ext cx="4241904" cy="317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675" y="2561069"/>
            <a:ext cx="2746156" cy="206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9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Nested correctors </a:t>
            </a:r>
            <a:r>
              <a:rPr lang="en-GB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F. Toral talk)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performance limitation seen on the retraining after change of torque in prototype MCBXFBP1 and MCBXFBP2 (short nested correctors) was overcome after a design iteration executed on MCBXFB01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prototype had the inner layer changed with a new inner layer made by Elytt, both to validate the first production coils and to verify the reproducibility of the design change</a:t>
            </a:r>
          </a:p>
          <a:p>
            <a:pPr lvl="1"/>
            <a:r>
              <a:rPr lang="fr-CH" sz="1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at 7.5 </a:t>
            </a:r>
            <a:r>
              <a:rPr lang="fr-CH" sz="1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equivalent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retraining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thermal cycle – second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</a:t>
            </a:r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short corrector fully manufactured in Elytt is being completed (MCBXFB02)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tested in October 2022 at CERN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long prototype to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1061"/>
            <a:ext cx="1125401" cy="6034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9576" y="4640751"/>
            <a:ext cx="403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Test results of MCBXFP2c </a:t>
            </a:r>
          </a:p>
          <a:p>
            <a:pPr algn="ctr"/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</a:t>
            </a:r>
            <a:r>
              <a:rPr lang="en-US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Toral, J. C. Perez, C. Martins, et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031" y="2506785"/>
            <a:ext cx="2066417" cy="20781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36054"/>
            <a:ext cx="1107904" cy="1107904"/>
          </a:xfrm>
          <a:prstGeom prst="rect">
            <a:avLst/>
          </a:prstGeom>
        </p:spPr>
      </p:pic>
      <p:pic>
        <p:nvPicPr>
          <p:cNvPr id="15" name="Picture 14" descr="A group of people standing around a table with a model airplane on it&#10;&#10;Description automatically generated with medium confidence">
            <a:extLst>
              <a:ext uri="{FF2B5EF4-FFF2-40B4-BE49-F238E27FC236}">
                <a16:creationId xmlns="" xmlns:a16="http://schemas.microsoft.com/office/drawing/2014/main" id="{9E24AFAA-ADFC-CD44-9FAC-7C169F07B42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113057"/>
            <a:ext cx="2652478" cy="198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88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673224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D2 correctors (see Q. Xu) talk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correctors (</a:t>
            </a:r>
            <a:r>
              <a:rPr lang="fr-CH" sz="1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A. Foussat talk on </a:t>
            </a:r>
            <a:r>
              <a:rPr lang="fr-CH" sz="1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fr-CH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9h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of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long training at 4.5 K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 in inital production at BAMA has been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solved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(iteration on impregnation prodecures, and size of the channel gap)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training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MCBRD03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MCBRD01 and 02 reached performance at 4.5 K in IMP (non conformity in retraining and HV test)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MCBRD01 retested at CERN at 1.9 K and achieved training requirements – pending issue on insulation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MCBRD02 to be tested at CERN in October 2022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magnet completed at CERN (MCBRDP4)  - </a:t>
            </a:r>
            <a:r>
              <a:rPr lang="fr-CH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92111"/>
            <a:ext cx="821201" cy="6159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810" y="111485"/>
            <a:ext cx="708027" cy="6319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62" y="115072"/>
            <a:ext cx="1174315" cy="5463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9604" y="4710171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MCBRD01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(PE: Q. Xu, test: W. Wu, G. Willering et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948" y="2771802"/>
            <a:ext cx="3116264" cy="19490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" y="2771802"/>
            <a:ext cx="2992927" cy="1949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72" y="2774080"/>
            <a:ext cx="2992928" cy="19490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94684" y="4703753"/>
            <a:ext cx="3496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MCBRDP4 </a:t>
            </a:r>
          </a:p>
          <a:p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(WPE: A. Foussat, G. Kirby, test: G. Willering et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al)</a:t>
            </a:r>
          </a:p>
        </p:txBody>
      </p:sp>
    </p:spTree>
    <p:extLst>
      <p:ext uri="{BB962C8B-B14F-4D97-AF65-F5344CB8AC3E}">
        <p14:creationId xmlns:p14="http://schemas.microsoft.com/office/powerpoint/2010/main" val="131305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 to the 90’s: LHC vs SSC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90’s,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competition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SSC and LHC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compensate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3 times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(7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rather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times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</a:t>
            </a:r>
            <a:r>
              <a:rPr lang="fr-CH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fr-CH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CH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10</a:t>
            </a:r>
            <a:r>
              <a:rPr lang="fr-CH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fr-CH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fr-CH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SSC ring: 83 km, 6 T Nb-Ti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4.5 K, 20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CH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fr-CH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CH" sz="14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ring: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km,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1.9 K, 7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CH" sz="14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fr-CH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CH" sz="14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escalation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lead the US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congress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cancel SSC in 1993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is approved in 1994</a:t>
            </a:r>
            <a:endParaRPr lang="fr-CH" sz="1400" baseline="30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design in terms of luminosity was considered extremely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challenging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top of this,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also had an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 luminosity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defined as twice the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nominal: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800" dirty="0" smtClean="0">
                <a:solidFill>
                  <a:schemeClr val="tx1"/>
                </a:solidFill>
                <a:latin typeface="ＭＳ ゴシック"/>
                <a:ea typeface="ＭＳ ゴシック"/>
                <a:cs typeface="ＭＳ ゴシック"/>
                <a:sym typeface="Zapf Dingbats"/>
              </a:rPr>
              <a:t>×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CH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fr-CH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fr-CH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1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8028384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order correctors (see M. Statera talk)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SAES-RIAL vacuum (54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 </a:t>
            </a:r>
            <a:r>
              <a:rPr lang="fr-CH" sz="14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4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accepted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(2/3)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361" y="111945"/>
            <a:ext cx="1388239" cy="6089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690" y="948375"/>
            <a:ext cx="1060659" cy="4868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07704" y="4671430"/>
            <a:ext cx="6349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The nine high order correctors assembled in the prototype cold mass</a:t>
            </a:r>
          </a:p>
          <a:p>
            <a:pPr algn="ctr"/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Statera, E. </a:t>
            </a:r>
            <a:r>
              <a:rPr lang="en-US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Gautheron</a:t>
            </a:r>
            <a:r>
              <a:rPr lang="en-US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Prin, et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54" y="1878471"/>
            <a:ext cx="2997046" cy="28113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026" y="1944290"/>
            <a:ext cx="3643778" cy="272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8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fr-CH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more light …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Notwithstanding the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challenging design,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beginning of the 21</a:t>
            </a:r>
            <a:r>
              <a:rPr lang="fr-CH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century plans for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increasing LHC luminosity started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fr-CH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fuel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protons per bunch)</a:t>
            </a:r>
          </a:p>
          <a:p>
            <a:pPr lvl="1"/>
            <a:r>
              <a:rPr lang="fr-CH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Burning more </a:t>
            </a:r>
            <a:r>
              <a:rPr lang="fr-CH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rapidly</a:t>
            </a:r>
            <a:r>
              <a:rPr lang="fr-CH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smaller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size)</a:t>
            </a: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Target: gather 10 times more data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fr-CH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 5 times increase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Zapf Dingbats"/>
              </a:rPr>
              <a:t> 1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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Zapf Dingbats"/>
              </a:rPr>
              <a:t>5</a:t>
            </a:r>
            <a:r>
              <a:rPr lang="fr-CH" sz="1600" dirty="0" smtClean="0">
                <a:solidFill>
                  <a:schemeClr val="tx1"/>
                </a:solidFill>
                <a:latin typeface="ＭＳ ゴシック"/>
                <a:ea typeface="ＭＳ ゴシック"/>
                <a:cs typeface="ＭＳ ゴシック"/>
                <a:sym typeface="Zapf Dingbats"/>
              </a:rPr>
              <a:t>×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Smaller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size in the interaction </a:t>
            </a:r>
          </a:p>
          <a:p>
            <a:pPr marL="0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interaction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aperture,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size,</a:t>
            </a:r>
          </a:p>
          <a:p>
            <a:pPr marL="0" indent="0">
              <a:buNone/>
            </a:pP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four times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the keyword of higher luminosity is </a:t>
            </a:r>
          </a:p>
          <a:p>
            <a:pPr marL="0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aperture triplet and IR magnets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809" y="1514009"/>
            <a:ext cx="4032448" cy="32218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767263"/>
            <a:ext cx="879380" cy="12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7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 program for the </a:t>
            </a:r>
            <a:r>
              <a:rPr lang="fr-CH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upgrade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00’s, the US DOE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launches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massive program to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LHC upgrade (LARP)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structures to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subscale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radiation hard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protection, …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eight years (2003-2011) LARP proves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mm and 120 mm aperture quadrupoles reaching</a:t>
            </a:r>
          </a:p>
          <a:p>
            <a:pPr marL="457200" lvl="1" indent="0">
              <a:buNone/>
            </a:pP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&gt;80% short sample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1.5 m long</a:t>
            </a:r>
          </a:p>
          <a:p>
            <a:pPr lvl="1"/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Preference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</a:t>
            </a:r>
            <a:r>
              <a:rPr lang="fr-CH" sz="12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ring structure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b&amp;k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loading</a:t>
            </a:r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2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is at the edge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not redundant as needed for operation</a:t>
            </a:r>
          </a:p>
          <a:p>
            <a:pPr lvl="1"/>
            <a:r>
              <a:rPr lang="fr-CH" sz="12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to 3.4 m long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 structure,</a:t>
            </a:r>
          </a:p>
          <a:p>
            <a:pPr marL="457200" lvl="1" indent="0">
              <a:buNone/>
            </a:pP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but without integration in cold mass </a:t>
            </a:r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954190"/>
            <a:ext cx="3880614" cy="21378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1524136"/>
            <a:ext cx="1944216" cy="13729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1043" y="1588601"/>
            <a:ext cx="1651611" cy="1341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8594" y="3147814"/>
            <a:ext cx="2653406" cy="183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17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S-LHC and </a:t>
            </a:r>
            <a:r>
              <a:rPr lang="fr-CH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PhaseI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upgrade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4407813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upgrade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initially split in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haseI with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Nb-Ti,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2-3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×10</a:t>
            </a:r>
            <a:r>
              <a:rPr lang="fr-CH" sz="12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fr-CH" sz="12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fr-CH" sz="12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CH" sz="12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PhaseII with Nb</a:t>
            </a:r>
            <a:r>
              <a:rPr lang="fr-CH" sz="12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5×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CH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fr-CH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fr-CH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CH" sz="12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MQXC, 120 mm and 120 T/m Nb-Ti magnet was succesfully built </a:t>
            </a:r>
            <a:r>
              <a:rPr lang="fr-CH" sz="12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(G. Kirby, P. Fessia, S. Russenschuck, J. C. Perez, et al.)</a:t>
            </a:r>
          </a:p>
          <a:p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ideas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taken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HL-LHC, as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grouping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correctors in the CP ,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collars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MCBX,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superferric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for HO correctors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PhaseI upgrade was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canceled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2011</a:t>
            </a:r>
          </a:p>
          <a:p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371" y="549078"/>
            <a:ext cx="3970784" cy="34941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4157629"/>
            <a:ext cx="1149451" cy="1423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1" y="3075806"/>
            <a:ext cx="3414398" cy="20322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4135" y="3503195"/>
            <a:ext cx="6976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LHC</a:t>
            </a:r>
          </a:p>
          <a:p>
            <a:pPr algn="ctr"/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layout</a:t>
            </a:r>
            <a:endParaRPr lang="en-US" sz="1600" dirty="0" smtClean="0">
              <a:solidFill>
                <a:srgbClr val="5A5A5A"/>
              </a:solidFill>
              <a:latin typeface="Times"/>
              <a:cs typeface="Time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4143" y="4597985"/>
            <a:ext cx="14438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5A5A5A"/>
                </a:solidFill>
                <a:latin typeface="Times"/>
                <a:cs typeface="Times"/>
              </a:rPr>
              <a:t>PhaseI</a:t>
            </a:r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 upgrade</a:t>
            </a:r>
          </a:p>
          <a:p>
            <a:pPr algn="ctr"/>
            <a:r>
              <a:rPr lang="en-US" sz="1600" dirty="0" smtClean="0">
                <a:solidFill>
                  <a:srgbClr val="5A5A5A"/>
                </a:solidFill>
                <a:latin typeface="Times"/>
                <a:cs typeface="Times"/>
              </a:rPr>
              <a:t>layout</a:t>
            </a:r>
            <a:endParaRPr lang="en-US" sz="1600" dirty="0" smtClean="0">
              <a:solidFill>
                <a:srgbClr val="5A5A5A"/>
              </a:solidFill>
              <a:latin typeface="Times"/>
              <a:cs typeface="Times"/>
            </a:endParaRPr>
          </a:p>
        </p:txBody>
      </p:sp>
      <p:sp>
        <p:nvSpPr>
          <p:cNvPr id="6" name="Oval 5"/>
          <p:cNvSpPr/>
          <p:nvPr/>
        </p:nvSpPr>
        <p:spPr>
          <a:xfrm>
            <a:off x="5364088" y="3503195"/>
            <a:ext cx="861419" cy="436707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5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luminosity in the 10’s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10’s,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 LHC luminosity was achieved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(3.5 TeV, then 4 TeV, then 6.5 TeV) – the accelerator performs according to the most optimistic plans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PhaseI upgrade targets achieved in LHC operation in 2018</a:t>
            </a:r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2022, first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3,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6.8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B1DE67E-050D-C04D-B329-F2B57B61D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579" y="1674140"/>
            <a:ext cx="4406215" cy="2992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3728" y="4671015"/>
            <a:ext cx="5650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LHC luminosity ramp up  in the 10’s </a:t>
            </a:r>
            <a:r>
              <a:rPr lang="en-US" sz="1200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Lamont, J. </a:t>
            </a:r>
            <a:r>
              <a:rPr lang="en-US" sz="1200" dirty="0" err="1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Wenninger</a:t>
            </a:r>
            <a:r>
              <a:rPr lang="en-US" sz="1200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and many many others)</a:t>
            </a:r>
            <a:endParaRPr lang="en-US" sz="1200" dirty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0196" y="3071892"/>
            <a:ext cx="142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Nominal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luminosity</a:t>
            </a:r>
            <a:endParaRPr lang="en-GB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8904" y="1957518"/>
            <a:ext cx="1468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luminosity</a:t>
            </a:r>
            <a:endParaRPr lang="en-GB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06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5292080" cy="540000"/>
          </a:xfrm>
          <a:noFill/>
        </p:spPr>
        <p:txBody>
          <a:bodyPr/>
          <a:lstStyle/>
          <a:p>
            <a:pPr algn="l"/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HL-LHC project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fr-CH" sz="20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upgrade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LHC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 BCHF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CERN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flagship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Rossi steers the efforts from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2011,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and O. Bruning from 2021</a:t>
            </a:r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HiLumi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studies in 2012-2014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approved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2015 </a:t>
            </a:r>
          </a:p>
          <a:p>
            <a:pPr lvl="1"/>
            <a:r>
              <a:rPr lang="fr-CH" sz="16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in 2026-28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aperture triplet and crab cavities are the enabling technologies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 technologies: </a:t>
            </a:r>
            <a:r>
              <a:rPr lang="fr-CH" sz="16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 (this talk)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MgB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link to power the main magnets </a:t>
            </a:r>
            <a:r>
              <a:rPr lang="fr-CH" sz="16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(A. Ballarino)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11 T dipoles (</a:t>
            </a:r>
            <a:r>
              <a:rPr lang="fr-CH" sz="16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Devred, D. Perini,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on hold)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magnets: replacing magnets in the 160 m left and right of ATLAS and CMS with larger (double) aperture magnets</a:t>
            </a:r>
          </a:p>
          <a:p>
            <a:pPr lvl="1"/>
            <a:r>
              <a:rPr lang="fr-CH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 MCHF budget (w/o personnel)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including 8 collaborations/in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778" y="123478"/>
            <a:ext cx="4691917" cy="263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09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13388</TotalTime>
  <Words>4195</Words>
  <Application>Microsoft Macintosh PowerPoint</Application>
  <PresentationFormat>On-screen Show (16:9)</PresentationFormat>
  <Paragraphs>505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Thème Office</vt:lpstr>
      <vt:lpstr>Status of interaction region magnets (WP3)  with focus on MQXF</vt:lpstr>
      <vt:lpstr>List of contributors (from East to West)</vt:lpstr>
      <vt:lpstr>CONTENTS</vt:lpstr>
      <vt:lpstr>Back to the 90’s: LHC vs SSC</vt:lpstr>
      <vt:lpstr>Let be even more light …</vt:lpstr>
      <vt:lpstr>The US program for the luminosity upgrade</vt:lpstr>
      <vt:lpstr>S-LHC and PhaseI upgrade</vt:lpstr>
      <vt:lpstr>LHC luminosity in the 10’s</vt:lpstr>
      <vt:lpstr>The HL-LHC project</vt:lpstr>
      <vt:lpstr>Interaction region magnets: from LHC to HL-LHC</vt:lpstr>
      <vt:lpstr>Interaction region magnets: from LHC to HL-LHC</vt:lpstr>
      <vt:lpstr>Interaction region magnets: from LHC to HL-LHC</vt:lpstr>
      <vt:lpstr>Interaction region magnets: from LHC to HL-LHC</vt:lpstr>
      <vt:lpstr>CONTENTS</vt:lpstr>
      <vt:lpstr>MQXF short model synoptic</vt:lpstr>
      <vt:lpstr>MQXF short model results</vt:lpstr>
      <vt:lpstr>CONTENTS</vt:lpstr>
      <vt:lpstr>MQXFA synoptic</vt:lpstr>
      <vt:lpstr>MQXFA conform magnets</vt:lpstr>
      <vt:lpstr>MQXFA performance limitations</vt:lpstr>
      <vt:lpstr>CONTENTS</vt:lpstr>
      <vt:lpstr>MQXFB synoptic</vt:lpstr>
      <vt:lpstr>MQXFB performance limitations</vt:lpstr>
      <vt:lpstr>MQXFB performance limitations</vt:lpstr>
      <vt:lpstr>MQXFBP3</vt:lpstr>
      <vt:lpstr>MQXF temperature margin</vt:lpstr>
      <vt:lpstr>MQXFB02</vt:lpstr>
      <vt:lpstr>Coil manufacturing</vt:lpstr>
      <vt:lpstr>Endurance tests</vt:lpstr>
      <vt:lpstr>THE STRING COMING SOON</vt:lpstr>
      <vt:lpstr>CONCLUSIONS</vt:lpstr>
      <vt:lpstr>Interaction region magnets: from LHC to HL-LHC</vt:lpstr>
      <vt:lpstr>Interaction region magnets: from LHC to HL-LHC</vt:lpstr>
      <vt:lpstr>Interaction region magnets: from LHC to HL-LHC</vt:lpstr>
      <vt:lpstr>Interaction region magnets: from LHC to HL-LHC</vt:lpstr>
      <vt:lpstr>D1 (see T. Nakamoto talk)</vt:lpstr>
      <vt:lpstr>D2 (see B. Caiffi talk)</vt:lpstr>
      <vt:lpstr>Nested correctors (see F. Toral talk)</vt:lpstr>
      <vt:lpstr>D2 correctors (see Q. Xu) talk</vt:lpstr>
      <vt:lpstr>High order correctors (see M. Statera talk)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Ezio Todesco</cp:lastModifiedBy>
  <cp:revision>1120</cp:revision>
  <dcterms:created xsi:type="dcterms:W3CDTF">2016-02-11T10:47:23Z</dcterms:created>
  <dcterms:modified xsi:type="dcterms:W3CDTF">2023-01-13T04:52:36Z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