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908" r:id="rId3"/>
    <p:sldId id="306" r:id="rId4"/>
    <p:sldId id="307" r:id="rId5"/>
    <p:sldId id="308" r:id="rId6"/>
    <p:sldId id="30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20" y="4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6B1F6-D3B5-49FA-B108-6E68CDDAD9F2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184CB-CC74-4D26-B502-815B77E4A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496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93304-7FDB-4041-AD1B-BC3C70BD6AC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253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34A7C-5604-3E9A-5960-4BAC49509D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BAEE1B-C769-4E59-D21C-DD88D1025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BACF9-F7FE-9466-5CB6-1C092D499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6B43F-6AB3-C498-6171-9C42247A1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128D8-09BC-F866-FFC4-FA7E1B046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4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A090B-0F74-1263-7877-D776808A0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561C4A-C5C4-960A-2B3A-AF2D380402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66E7F-951B-D911-CA3E-1D89EC1AD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E6B0D-D782-EC98-5698-00CCC3ADB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132BC-FE0E-D0C4-5F17-727B67FD1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6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29DA08-8906-4E84-86DC-E65698BCCF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D7AF13-0393-AB07-12DE-D77FBD24A5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7A8CA-72C2-C6F3-1DFD-F8CF544BB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3E593-4484-9B38-159F-FDED3C5E3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457F7-311F-3E9F-C66F-5AC6CF5E6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106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H="1">
            <a:off x="317354" y="3826444"/>
            <a:ext cx="63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17353" y="2269130"/>
            <a:ext cx="63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826" y="2707485"/>
            <a:ext cx="6444111" cy="629894"/>
          </a:xfrm>
          <a:prstGeom prst="rect">
            <a:avLst/>
          </a:prstGeom>
        </p:spPr>
        <p:txBody>
          <a:bodyPr/>
          <a:lstStyle>
            <a:lvl1pPr algn="ctr" defTabSz="582061" rtl="0" eaLnBrk="1" latinLnBrk="0" hangingPunct="1">
              <a:spcBef>
                <a:spcPct val="0"/>
              </a:spcBef>
              <a:buNone/>
              <a:defRPr lang="en-US" sz="40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26" y="3857137"/>
            <a:ext cx="6444111" cy="973807"/>
          </a:xfrm>
          <a:prstGeom prst="rect">
            <a:avLst/>
          </a:prstGeom>
        </p:spPr>
        <p:txBody>
          <a:bodyPr/>
          <a:lstStyle>
            <a:lvl1pPr marL="0" indent="0" algn="ctr" defTabSz="582061" rtl="0" eaLnBrk="1" latinLnBrk="0" hangingPunct="1">
              <a:spcBef>
                <a:spcPts val="1512"/>
              </a:spcBef>
              <a:buFont typeface="Arial"/>
              <a:buNone/>
              <a:defRPr lang="en-US" sz="320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582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64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46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28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10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92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74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56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23852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H="1" flipV="1">
            <a:off x="313927" y="1519277"/>
            <a:ext cx="1018766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34281" y="2163758"/>
            <a:ext cx="7854950" cy="3208337"/>
          </a:xfrm>
          <a:prstGeom prst="rect">
            <a:avLst/>
          </a:prstGeom>
        </p:spPr>
        <p:txBody>
          <a:bodyPr/>
          <a:lstStyle>
            <a:lvl1pPr marL="514350" indent="-5143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2pPr>
            <a:lvl3pPr marL="12001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20435" y="99604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rPr>
              <a:t>Outline</a:t>
            </a:r>
            <a:endParaRPr lang="en-GB" sz="2800" b="0" kern="1200" dirty="0">
              <a:solidFill>
                <a:schemeClr val="accent1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7A0591-ABF1-4848-9A8C-C824F876BD65}"/>
              </a:ext>
            </a:extLst>
          </p:cNvPr>
          <p:cNvSpPr txBox="1"/>
          <p:nvPr userDrawn="1"/>
        </p:nvSpPr>
        <p:spPr>
          <a:xfrm>
            <a:off x="9764405" y="1314025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48F793-4F59-4919-B70C-FE37B836B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34281" y="1530164"/>
            <a:ext cx="1016730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en-GB" sz="2800" b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Content Placeholder 12">
            <a:extLst>
              <a:ext uri="{FF2B5EF4-FFF2-40B4-BE49-F238E27FC236}">
                <a16:creationId xmlns:a16="http://schemas.microsoft.com/office/drawing/2014/main" id="{5A39C576-26CA-484F-BB71-68C74816E3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9793" y="1257656"/>
            <a:ext cx="505488" cy="506195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D831297A-2E7F-47CF-A6BD-6353F76CA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AD90930-17D2-42B1-87C9-0B093158C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C2F65E39-D693-41AC-AC8B-8A1FDFD9DB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219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H="1" flipV="1">
            <a:off x="313927" y="1519277"/>
            <a:ext cx="1018766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2168525" y="3086100"/>
            <a:ext cx="7854950" cy="485775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Font typeface="Wingdings" panose="05000000000000000000" pitchFamily="2" charset="2"/>
              <a:buNone/>
              <a:defRPr sz="2000">
                <a:solidFill>
                  <a:srgbClr val="4F81BD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F7A40B-83F3-4DEA-BD2E-3E075940CCC7}"/>
              </a:ext>
            </a:extLst>
          </p:cNvPr>
          <p:cNvSpPr txBox="1"/>
          <p:nvPr userDrawn="1"/>
        </p:nvSpPr>
        <p:spPr>
          <a:xfrm>
            <a:off x="9764405" y="1314025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9" name="Content Placeholder 12">
            <a:extLst>
              <a:ext uri="{FF2B5EF4-FFF2-40B4-BE49-F238E27FC236}">
                <a16:creationId xmlns:a16="http://schemas.microsoft.com/office/drawing/2014/main" id="{ACE9715C-3F9B-40BE-BE0C-1C4E634E78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9793" y="1257656"/>
            <a:ext cx="505488" cy="506195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DE04292-A201-4E84-BFBA-30200AB7B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BFFB351-1E8A-4612-8335-3EC7E8384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23158A8-83B8-4BF9-A89E-F566973539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248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3925" y="568411"/>
            <a:ext cx="10700635" cy="2151141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B050"/>
              </a:buClr>
              <a:buSzPct val="100000"/>
              <a:buFont typeface="Arial" panose="020B0604020202020204" pitchFamily="34" charset="0"/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6B10E5F-E42F-4313-B80C-AAE1AABE5EAC}"/>
              </a:ext>
            </a:extLst>
          </p:cNvPr>
          <p:cNvSpPr txBox="1"/>
          <p:nvPr userDrawn="1"/>
        </p:nvSpPr>
        <p:spPr>
          <a:xfrm>
            <a:off x="10269207" y="321309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5E79326-8392-473D-A8CC-0A7102BE35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5170" y="250075"/>
            <a:ext cx="431396" cy="432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38D6A30-68BC-4762-B893-A8FF3E662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03536DE-5CA8-4FEF-8E41-16F0A9FD4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E8D7C3FB-F4BE-468B-9660-F0371F0780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072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023C3CE-3A4D-4694-868E-BC55471B873D}"/>
              </a:ext>
            </a:extLst>
          </p:cNvPr>
          <p:cNvSpPr txBox="1"/>
          <p:nvPr userDrawn="1"/>
        </p:nvSpPr>
        <p:spPr>
          <a:xfrm>
            <a:off x="10269207" y="321309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28DF938-E884-4C50-9212-F6EA84E7CE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5170" y="250075"/>
            <a:ext cx="431396" cy="432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94EB2E7-867B-422B-85C7-3C2543F36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523629F-33D6-4608-8DF5-6D0337380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5103CFB-6D49-4737-ABB9-ABBDFBABD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30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53A8B-412B-50DC-538B-8AB2C6A10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CE3B6-BBD8-E001-684C-A42F5B597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3DE19-CC73-1693-DD9E-76D2240CC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F646E-984C-8056-AA75-F5C2F1404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CEFBF-CC9B-BA7E-744C-A40EFF8CE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646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59634-09C8-FD78-39D3-6709EB2D2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37936-8D39-CA55-C51A-A70E10252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DA941-BDB3-CBD8-FA94-85D1FB014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F39C1-B2F1-9F52-B463-4D0B043FD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14D82-AEEC-DA9A-202A-156435A34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602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FB6EC-FDA6-99F5-EEE9-32BBCED78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C4A2C-DDC5-ACF0-361A-7E1A38A12D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404AB7-BE79-7AA5-FC3B-38870D407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C79022-5354-371E-0E47-913746DD3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418A39-80E1-101C-B389-A3784E88A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1D6D2E-8C24-07CD-C04B-01C82F4E8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067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540A7-2CD5-2F84-1378-878AA4B00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B16020-0450-6558-9989-E0A06EFB1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090E36-029B-EDFF-7701-685540484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08B969-D4B0-A28D-BD97-77A8510E44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5AD502-47A0-BF92-9897-861CF6BE82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9E25DC-3209-CA54-12AD-5702C4131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6AA6EF-2C15-AB32-785E-467DF38CB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1C29C-92B8-B24B-BC08-DD43645F4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1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E40B9-D315-338D-7EFE-5F1B14B3E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0904A6-2D8B-FB69-30F4-6D910248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FC244-077E-9254-890A-839B03681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4B994C-8767-BCA3-7D61-55883BEF0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39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0C04F1-D42C-CBE0-6542-EA5B5FC49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8080EA-750F-F173-111E-70C92BE37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C88FD-E837-A060-FBB0-1F909240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12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111DA-CBCB-A89F-8B3B-782067452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7A473-9DF1-04F4-D5E1-588662E8B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D3EC7B-3DD5-8ECE-48F0-C00093BAF4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29828A-94A8-489D-BB2F-3C2ECA27E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7F629-AB67-3219-6177-6AB70D3FB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1745A-5E46-6197-4EF3-CA884EE66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336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5F7A3-5FBC-4763-9F60-90BCD6B74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ACA376-D61A-6FD9-8529-9C40FB963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E00E75-6375-CEDA-4FE0-8186150E2B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AE1050-CB7D-EA93-0A3C-5D5D11FF7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6F89FB-28EA-4D3C-099B-C9CB3201E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78D0E7-60C0-47D7-B082-1AC0F8974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68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BE1DB3-9274-F84D-4EAD-7A06C26A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77ADE-D091-688C-DB9C-A8EC525B7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0CE3F-E37B-73A1-9D91-EF25653399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A092B-C353-4740-8B02-505B5125AA1C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27CDE-1632-497D-EDA2-CDF5C49793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247C7-24E0-DA59-82A9-75FC85CD89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B7A96-4845-4444-876E-8C2CDE7C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24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936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41" y="2479189"/>
            <a:ext cx="6226966" cy="873125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UPDATE ON BBM3 FLOW DISTRIBUTION SYSTEM</a:t>
            </a:r>
            <a:br>
              <a:rPr lang="en-US" b="1" dirty="0">
                <a:solidFill>
                  <a:schemeClr val="tx1"/>
                </a:solidFill>
                <a:latin typeface="+mn-lt"/>
              </a:rPr>
            </a:br>
            <a:endParaRPr lang="en-GB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3133B5-87D1-4B31-80DD-49879FABE29B}"/>
              </a:ext>
            </a:extLst>
          </p:cNvPr>
          <p:cNvSpPr/>
          <p:nvPr/>
        </p:nvSpPr>
        <p:spPr>
          <a:xfrm>
            <a:off x="2523692" y="1938587"/>
            <a:ext cx="3363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Tuesday </a:t>
            </a:r>
            <a:r>
              <a:rPr lang="en-GB" sz="2000" dirty="0">
                <a:solidFill>
                  <a:prstClr val="white">
                    <a:lumMod val="75000"/>
                  </a:prstClr>
                </a:solidFill>
                <a:latin typeface="Calibri Light" panose="020F0302020204030204"/>
              </a:rPr>
              <a:t>17</a:t>
            </a:r>
            <a:r>
              <a:rPr lang="en-GB" sz="2000" baseline="30000" dirty="0">
                <a:solidFill>
                  <a:prstClr val="white">
                    <a:lumMod val="75000"/>
                  </a:prstClr>
                </a:solidFill>
                <a:latin typeface="Calibri Light" panose="020F0302020204030204"/>
              </a:rPr>
              <a:t>th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January 2023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06BF82-CD24-4DB9-A506-8A0029A472D2}"/>
              </a:ext>
            </a:extLst>
          </p:cNvPr>
          <p:cNvSpPr/>
          <p:nvPr/>
        </p:nvSpPr>
        <p:spPr>
          <a:xfrm>
            <a:off x="245337" y="1877032"/>
            <a:ext cx="168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ITS3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plenary</a:t>
            </a:r>
          </a:p>
        </p:txBody>
      </p:sp>
      <p:pic>
        <p:nvPicPr>
          <p:cNvPr id="12" name="Picture 11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ADD18A18-0F3A-4162-9CE9-0A8C34174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37" y="224810"/>
            <a:ext cx="744304" cy="10064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20A29A-7E70-40BB-A301-65F906DB3815}"/>
              </a:ext>
            </a:extLst>
          </p:cNvPr>
          <p:cNvSpPr txBox="1"/>
          <p:nvPr/>
        </p:nvSpPr>
        <p:spPr>
          <a:xfrm>
            <a:off x="2215635" y="3955733"/>
            <a:ext cx="1832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Aitor Amatriain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2954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egnaposto numero diapositiva 79"/>
          <p:cNvSpPr>
            <a:spLocks noGrp="1"/>
          </p:cNvSpPr>
          <p:nvPr>
            <p:ph type="sldNum" sz="quarter" idx="12"/>
          </p:nvPr>
        </p:nvSpPr>
        <p:spPr>
          <a:xfrm>
            <a:off x="9120336" y="6453336"/>
            <a:ext cx="2844800" cy="365125"/>
          </a:xfrm>
        </p:spPr>
        <p:txBody>
          <a:bodyPr/>
          <a:lstStyle/>
          <a:p>
            <a:fld id="{E91C07A5-AD8F-4219-8BF4-059932313AA9}" type="slidenum">
              <a:rPr lang="it-IT" sz="1000" smtClean="0"/>
              <a:pPr/>
              <a:t>2</a:t>
            </a:fld>
            <a:endParaRPr lang="it-IT" sz="1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FB3D613-1FCD-BFA6-7242-AA61C9FD1525}"/>
              </a:ext>
            </a:extLst>
          </p:cNvPr>
          <p:cNvGrpSpPr>
            <a:grpSpLocks noChangeAspect="1"/>
          </p:cNvGrpSpPr>
          <p:nvPr/>
        </p:nvGrpSpPr>
        <p:grpSpPr>
          <a:xfrm>
            <a:off x="1236495" y="189000"/>
            <a:ext cx="10127409" cy="3240000"/>
            <a:chOff x="359664" y="684091"/>
            <a:chExt cx="11998185" cy="3838506"/>
          </a:xfrm>
        </p:grpSpPr>
        <p:pic>
          <p:nvPicPr>
            <p:cNvPr id="8" name="Picture 7" descr="Diagram&#10;&#10;Description automatically generated">
              <a:extLst>
                <a:ext uri="{FF2B5EF4-FFF2-40B4-BE49-F238E27FC236}">
                  <a16:creationId xmlns:a16="http://schemas.microsoft.com/office/drawing/2014/main" id="{7E0FF837-65FD-2203-6222-1D89A7D439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6" t="32423" r="1364" b="11605"/>
            <a:stretch/>
          </p:blipFill>
          <p:spPr>
            <a:xfrm>
              <a:off x="359664" y="684091"/>
              <a:ext cx="11655552" cy="383850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0B2800F-E875-1C8F-A634-C3C9269BBE1C}"/>
                </a:ext>
              </a:extLst>
            </p:cNvPr>
            <p:cNvSpPr txBox="1"/>
            <p:nvPr/>
          </p:nvSpPr>
          <p:spPr>
            <a:xfrm>
              <a:off x="11169211" y="684091"/>
              <a:ext cx="1188638" cy="307651"/>
            </a:xfrm>
            <a:prstGeom prst="rect">
              <a:avLst/>
            </a:prstGeom>
            <a:noFill/>
          </p:spPr>
          <p:txBody>
            <a:bodyPr wrap="square" lIns="91320" tIns="45658" rIns="91320" bIns="45658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0070C0"/>
                  </a:solidFill>
                  <a:latin typeface="Arial Black" panose="020B0A04020102020204" pitchFamily="34" charset="0"/>
                  <a:cs typeface="ＭＳ Ｐゴシック" charset="0"/>
                </a:defRPr>
              </a:lvl1pPr>
            </a:lstStyle>
            <a:p>
              <a:r>
                <a:rPr lang="fr-FR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Air </a:t>
              </a:r>
              <a:r>
                <a:rPr lang="en-GB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filter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DCFA37-1FBD-F047-7BCC-3843CC7A832E}"/>
                </a:ext>
              </a:extLst>
            </p:cNvPr>
            <p:cNvCxnSpPr>
              <a:cxnSpLocks/>
            </p:cNvCxnSpPr>
            <p:nvPr/>
          </p:nvCxnSpPr>
          <p:spPr>
            <a:xfrm>
              <a:off x="11712624" y="991742"/>
              <a:ext cx="0" cy="15011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ACEAE4E-6FF3-D256-160F-ACCD9B8EA0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47528" y="837917"/>
              <a:ext cx="9289032" cy="39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9DEF72F-4501-4E07-9D35-DBF2536F3B4B}"/>
                </a:ext>
              </a:extLst>
            </p:cNvPr>
            <p:cNvSpPr txBox="1"/>
            <p:nvPr/>
          </p:nvSpPr>
          <p:spPr>
            <a:xfrm>
              <a:off x="8287320" y="913511"/>
              <a:ext cx="1296143" cy="307651"/>
            </a:xfrm>
            <a:prstGeom prst="rect">
              <a:avLst/>
            </a:prstGeom>
            <a:noFill/>
          </p:spPr>
          <p:txBody>
            <a:bodyPr wrap="square" lIns="91320" tIns="45658" rIns="91320" bIns="45658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0070C0"/>
                  </a:solidFill>
                  <a:latin typeface="Arial Black" panose="020B0A04020102020204" pitchFamily="34" charset="0"/>
                  <a:cs typeface="ＭＳ Ｐゴシック" charset="0"/>
                </a:defRPr>
              </a:lvl1pPr>
            </a:lstStyle>
            <a:p>
              <a:r>
                <a:rPr lang="fr-FR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Fan</a:t>
              </a:r>
              <a:endParaRPr lang="en-GB" sz="14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77DB7B5-9083-0EDA-25DF-408C6ECE1F14}"/>
                </a:ext>
              </a:extLst>
            </p:cNvPr>
            <p:cNvCxnSpPr>
              <a:cxnSpLocks/>
            </p:cNvCxnSpPr>
            <p:nvPr/>
          </p:nvCxnSpPr>
          <p:spPr>
            <a:xfrm>
              <a:off x="8400256" y="1208407"/>
              <a:ext cx="0" cy="7625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A90A17D-CAFE-3530-51EF-D2EEB2D33EFC}"/>
                </a:ext>
              </a:extLst>
            </p:cNvPr>
            <p:cNvSpPr txBox="1"/>
            <p:nvPr/>
          </p:nvSpPr>
          <p:spPr>
            <a:xfrm>
              <a:off x="6750816" y="871816"/>
              <a:ext cx="1188638" cy="307651"/>
            </a:xfrm>
            <a:prstGeom prst="rect">
              <a:avLst/>
            </a:prstGeom>
            <a:noFill/>
          </p:spPr>
          <p:txBody>
            <a:bodyPr wrap="square" lIns="91320" tIns="45658" rIns="91320" bIns="45658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0070C0"/>
                  </a:solidFill>
                  <a:latin typeface="Arial Black" panose="020B0A04020102020204" pitchFamily="34" charset="0"/>
                  <a:cs typeface="ＭＳ Ｐゴシック" charset="0"/>
                </a:defRPr>
              </a:lvl1pPr>
            </a:lstStyle>
            <a:p>
              <a:r>
                <a:rPr lang="en-GB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Distributor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4C951CE-F4F7-4422-3EBC-3FA1FAB912DF}"/>
                </a:ext>
              </a:extLst>
            </p:cNvPr>
            <p:cNvSpPr txBox="1"/>
            <p:nvPr/>
          </p:nvSpPr>
          <p:spPr>
            <a:xfrm>
              <a:off x="5281724" y="866788"/>
              <a:ext cx="1656184" cy="307651"/>
            </a:xfrm>
            <a:prstGeom prst="rect">
              <a:avLst/>
            </a:prstGeom>
            <a:noFill/>
          </p:spPr>
          <p:txBody>
            <a:bodyPr wrap="square" lIns="91320" tIns="45658" rIns="91320" bIns="45658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0070C0"/>
                  </a:solidFill>
                  <a:latin typeface="Arial Black" panose="020B0A04020102020204" pitchFamily="34" charset="0"/>
                  <a:cs typeface="ＭＳ Ｐゴシック" charset="0"/>
                </a:defRPr>
              </a:lvl1pPr>
            </a:lstStyle>
            <a:p>
              <a:r>
                <a:rPr lang="fr-FR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Setup frame</a:t>
              </a:r>
              <a:endParaRPr lang="en-GB" sz="14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BF5CC02-331A-AD0A-DFCE-02F20D0695E4}"/>
                </a:ext>
              </a:extLst>
            </p:cNvPr>
            <p:cNvCxnSpPr>
              <a:cxnSpLocks/>
            </p:cNvCxnSpPr>
            <p:nvPr/>
          </p:nvCxnSpPr>
          <p:spPr>
            <a:xfrm>
              <a:off x="5375920" y="1174439"/>
              <a:ext cx="0" cy="4152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5224DBD-8416-AAD2-AE0D-41C5E1794AF4}"/>
                </a:ext>
              </a:extLst>
            </p:cNvPr>
            <p:cNvCxnSpPr>
              <a:cxnSpLocks/>
            </p:cNvCxnSpPr>
            <p:nvPr/>
          </p:nvCxnSpPr>
          <p:spPr>
            <a:xfrm>
              <a:off x="6816080" y="1174439"/>
              <a:ext cx="0" cy="23985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 descr="A picture containing farm machine">
            <a:extLst>
              <a:ext uri="{FF2B5EF4-FFF2-40B4-BE49-F238E27FC236}">
                <a16:creationId xmlns:a16="http://schemas.microsoft.com/office/drawing/2014/main" id="{0B457963-DCCA-E5C6-06A3-373FCADE2D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9"/>
          <a:stretch/>
        </p:blipFill>
        <p:spPr>
          <a:xfrm>
            <a:off x="1442639" y="3321168"/>
            <a:ext cx="9632056" cy="324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DC3552-640D-E7A7-83BA-232AC6652491}"/>
              </a:ext>
            </a:extLst>
          </p:cNvPr>
          <p:cNvSpPr txBox="1"/>
          <p:nvPr/>
        </p:nvSpPr>
        <p:spPr>
          <a:xfrm>
            <a:off x="226864" y="1333588"/>
            <a:ext cx="628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OLD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C59C22-F5EE-F302-13EE-B9CBF1B3D67A}"/>
              </a:ext>
            </a:extLst>
          </p:cNvPr>
          <p:cNvSpPr txBox="1"/>
          <p:nvPr/>
        </p:nvSpPr>
        <p:spPr>
          <a:xfrm>
            <a:off x="185987" y="3840227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</a:rPr>
              <a:t>NEW</a:t>
            </a:r>
            <a:endParaRPr lang="en-GB" sz="2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521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C11E0C-362D-0605-7EE6-0E836C0EDA52}"/>
              </a:ext>
            </a:extLst>
          </p:cNvPr>
          <p:cNvGrpSpPr/>
          <p:nvPr/>
        </p:nvGrpSpPr>
        <p:grpSpPr>
          <a:xfrm>
            <a:off x="2221756" y="157324"/>
            <a:ext cx="7564882" cy="3021979"/>
            <a:chOff x="10818" y="3719389"/>
            <a:chExt cx="7564882" cy="302197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1DE5C69-BA05-D16A-0200-F52C196CDB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81" b="20714"/>
            <a:stretch/>
          </p:blipFill>
          <p:spPr>
            <a:xfrm>
              <a:off x="10818" y="4173412"/>
              <a:ext cx="7021286" cy="256795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14B4B94-B7B8-2AD0-FA00-03B9A1136BA8}"/>
                </a:ext>
              </a:extLst>
            </p:cNvPr>
            <p:cNvSpPr txBox="1"/>
            <p:nvPr/>
          </p:nvSpPr>
          <p:spPr>
            <a:xfrm>
              <a:off x="1253209" y="3719389"/>
              <a:ext cx="1188638" cy="307651"/>
            </a:xfrm>
            <a:prstGeom prst="rect">
              <a:avLst/>
            </a:prstGeom>
            <a:noFill/>
          </p:spPr>
          <p:txBody>
            <a:bodyPr wrap="square" lIns="91320" tIns="45658" rIns="91320" bIns="45658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0070C0"/>
                  </a:solidFill>
                  <a:latin typeface="Arial Black" panose="020B0A04020102020204" pitchFamily="34" charset="0"/>
                  <a:cs typeface="ＭＳ Ｐゴシック" charset="0"/>
                </a:defRPr>
              </a:lvl1pPr>
            </a:lstStyle>
            <a:p>
              <a:r>
                <a:rPr lang="fr-FR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Manifold</a:t>
              </a:r>
              <a:endParaRPr lang="en-GB" sz="14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E0A6D1A-F835-28F1-4199-197111853458}"/>
                </a:ext>
              </a:extLst>
            </p:cNvPr>
            <p:cNvSpPr txBox="1"/>
            <p:nvPr/>
          </p:nvSpPr>
          <p:spPr>
            <a:xfrm>
              <a:off x="4075243" y="4221088"/>
              <a:ext cx="1188638" cy="307651"/>
            </a:xfrm>
            <a:prstGeom prst="rect">
              <a:avLst/>
            </a:prstGeom>
            <a:noFill/>
          </p:spPr>
          <p:txBody>
            <a:bodyPr wrap="square" lIns="91320" tIns="45658" rIns="91320" bIns="45658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0070C0"/>
                  </a:solidFill>
                  <a:latin typeface="Arial Black" panose="020B0A04020102020204" pitchFamily="34" charset="0"/>
                  <a:cs typeface="ＭＳ Ｐゴシック" charset="0"/>
                </a:defRPr>
              </a:lvl1pPr>
            </a:lstStyle>
            <a:p>
              <a:r>
                <a:rPr lang="fr-FR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Flow </a:t>
              </a:r>
              <a:r>
                <a:rPr lang="en-GB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meter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96706A8-65F5-5D28-391F-4C251A0996BA}"/>
                </a:ext>
              </a:extLst>
            </p:cNvPr>
            <p:cNvSpPr txBox="1"/>
            <p:nvPr/>
          </p:nvSpPr>
          <p:spPr>
            <a:xfrm>
              <a:off x="5919516" y="4564169"/>
              <a:ext cx="1656184" cy="307651"/>
            </a:xfrm>
            <a:prstGeom prst="rect">
              <a:avLst/>
            </a:prstGeom>
            <a:noFill/>
          </p:spPr>
          <p:txBody>
            <a:bodyPr wrap="square" lIns="91320" tIns="45658" rIns="91320" bIns="45658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0070C0"/>
                  </a:solidFill>
                  <a:latin typeface="Arial Black" panose="020B0A04020102020204" pitchFamily="34" charset="0"/>
                  <a:cs typeface="ＭＳ Ｐゴシック" charset="0"/>
                </a:defRPr>
              </a:lvl1pPr>
            </a:lstStyle>
            <a:p>
              <a:r>
                <a:rPr lang="fr-FR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Flow control valve</a:t>
              </a:r>
              <a:endParaRPr lang="en-GB" sz="14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89A3267-9764-2BD3-3556-3BAA1BFD1AFE}"/>
                </a:ext>
              </a:extLst>
            </p:cNvPr>
            <p:cNvCxnSpPr>
              <a:cxnSpLocks/>
            </p:cNvCxnSpPr>
            <p:nvPr/>
          </p:nvCxnSpPr>
          <p:spPr>
            <a:xfrm>
              <a:off x="1343472" y="4019585"/>
              <a:ext cx="0" cy="4297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C72C50C-3D8F-5ECB-B3E1-DA436AC3895A}"/>
                </a:ext>
              </a:extLst>
            </p:cNvPr>
            <p:cNvCxnSpPr>
              <a:cxnSpLocks/>
            </p:cNvCxnSpPr>
            <p:nvPr/>
          </p:nvCxnSpPr>
          <p:spPr>
            <a:xfrm>
              <a:off x="4176688" y="4511372"/>
              <a:ext cx="0" cy="4297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71DFCCD-6E8C-92E7-50BA-9E61D5D7E157}"/>
                </a:ext>
              </a:extLst>
            </p:cNvPr>
            <p:cNvCxnSpPr>
              <a:cxnSpLocks/>
            </p:cNvCxnSpPr>
            <p:nvPr/>
          </p:nvCxnSpPr>
          <p:spPr>
            <a:xfrm>
              <a:off x="6023992" y="4859415"/>
              <a:ext cx="0" cy="4297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ACD623C-C096-7696-6E63-3FCC4FF4DAA3}"/>
              </a:ext>
            </a:extLst>
          </p:cNvPr>
          <p:cNvSpPr txBox="1"/>
          <p:nvPr/>
        </p:nvSpPr>
        <p:spPr>
          <a:xfrm>
            <a:off x="1035994" y="1290096"/>
            <a:ext cx="628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OLD</a:t>
            </a:r>
            <a:endParaRPr lang="en-GB" sz="2000" b="1" dirty="0">
              <a:solidFill>
                <a:srgbClr val="C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A4B89D-03A2-7E03-EFA9-456809FC85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5" t="9104" r="8904"/>
          <a:stretch/>
        </p:blipFill>
        <p:spPr>
          <a:xfrm>
            <a:off x="2159390" y="3072537"/>
            <a:ext cx="7453494" cy="360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882EA5F-6033-0850-003B-D963414D273B}"/>
              </a:ext>
            </a:extLst>
          </p:cNvPr>
          <p:cNvSpPr txBox="1"/>
          <p:nvPr/>
        </p:nvSpPr>
        <p:spPr>
          <a:xfrm>
            <a:off x="1035994" y="3924633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</a:rPr>
              <a:t>NEW</a:t>
            </a:r>
            <a:endParaRPr lang="en-GB" sz="2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240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08DC6A7-7C52-8988-3D55-88571F5115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5" t="9104" r="8904"/>
          <a:stretch/>
        </p:blipFill>
        <p:spPr>
          <a:xfrm>
            <a:off x="499142" y="476417"/>
            <a:ext cx="5217446" cy="2520000"/>
          </a:xfrm>
          <a:prstGeom prst="rect">
            <a:avLst/>
          </a:prstGeom>
        </p:spPr>
      </p:pic>
      <p:pic>
        <p:nvPicPr>
          <p:cNvPr id="4" name="Picture 3" descr="A picture containing indoor, dining table&#10;&#10;Description automatically generated">
            <a:extLst>
              <a:ext uri="{FF2B5EF4-FFF2-40B4-BE49-F238E27FC236}">
                <a16:creationId xmlns:a16="http://schemas.microsoft.com/office/drawing/2014/main" id="{0A0043AB-BCFE-1D9E-FC34-0EA0FB0BA7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0564" r="32456" b="18052"/>
          <a:stretch/>
        </p:blipFill>
        <p:spPr>
          <a:xfrm>
            <a:off x="8924909" y="476417"/>
            <a:ext cx="2862776" cy="48955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E50F5F-1079-DF79-BC9E-127B90507119}"/>
              </a:ext>
            </a:extLst>
          </p:cNvPr>
          <p:cNvSpPr txBox="1"/>
          <p:nvPr/>
        </p:nvSpPr>
        <p:spPr>
          <a:xfrm>
            <a:off x="5164460" y="676688"/>
            <a:ext cx="1188638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defRPr>
            </a:lvl1pPr>
          </a:lstStyle>
          <a:p>
            <a:r>
              <a:rPr lang="fr-FR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Adaptors</a:t>
            </a:r>
            <a:endParaRPr lang="en-GB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C1A1A40-5C98-A163-64D1-670C139F3166}"/>
              </a:ext>
            </a:extLst>
          </p:cNvPr>
          <p:cNvCxnSpPr>
            <a:cxnSpLocks/>
          </p:cNvCxnSpPr>
          <p:nvPr/>
        </p:nvCxnSpPr>
        <p:spPr>
          <a:xfrm>
            <a:off x="389180" y="307651"/>
            <a:ext cx="109962" cy="290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324CDB3-8415-51C2-129D-C4E2FA4556F5}"/>
              </a:ext>
            </a:extLst>
          </p:cNvPr>
          <p:cNvSpPr txBox="1"/>
          <p:nvPr/>
        </p:nvSpPr>
        <p:spPr>
          <a:xfrm>
            <a:off x="9370233" y="5566116"/>
            <a:ext cx="1188638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defRPr>
            </a:lvl1pPr>
          </a:lstStyle>
          <a:p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Manifold</a:t>
            </a:r>
            <a:endParaRPr lang="en-GB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E6890F-1848-9EFF-87C7-6CFDFA8B16CE}"/>
              </a:ext>
            </a:extLst>
          </p:cNvPr>
          <p:cNvCxnSpPr>
            <a:cxnSpLocks/>
          </p:cNvCxnSpPr>
          <p:nvPr/>
        </p:nvCxnSpPr>
        <p:spPr>
          <a:xfrm flipV="1">
            <a:off x="9791087" y="5247249"/>
            <a:ext cx="105535" cy="328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BB16673-6FF2-0AFA-4A69-234C71915CCD}"/>
              </a:ext>
            </a:extLst>
          </p:cNvPr>
          <p:cNvSpPr txBox="1"/>
          <p:nvPr/>
        </p:nvSpPr>
        <p:spPr>
          <a:xfrm>
            <a:off x="2518825" y="229314"/>
            <a:ext cx="1188638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defRPr>
            </a:lvl1pPr>
          </a:lstStyle>
          <a:p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Valves</a:t>
            </a:r>
            <a:endParaRPr lang="en-GB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D305991-F766-F7AB-FA9D-F45B4ACB1D5B}"/>
              </a:ext>
            </a:extLst>
          </p:cNvPr>
          <p:cNvCxnSpPr>
            <a:cxnSpLocks/>
          </p:cNvCxnSpPr>
          <p:nvPr/>
        </p:nvCxnSpPr>
        <p:spPr>
          <a:xfrm flipH="1">
            <a:off x="2124222" y="430514"/>
            <a:ext cx="469576" cy="121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, gear&#10;&#10;Description automatically generated">
            <a:extLst>
              <a:ext uri="{FF2B5EF4-FFF2-40B4-BE49-F238E27FC236}">
                <a16:creationId xmlns:a16="http://schemas.microsoft.com/office/drawing/2014/main" id="{64FCBE51-3F3F-CA85-35AC-E829C2A5A6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1" t="13128" r="35595" b="38256"/>
          <a:stretch/>
        </p:blipFill>
        <p:spPr>
          <a:xfrm>
            <a:off x="879232" y="2996417"/>
            <a:ext cx="1713417" cy="288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A54A7DE-2434-77FB-F6ED-7235E71E6F66}"/>
              </a:ext>
            </a:extLst>
          </p:cNvPr>
          <p:cNvSpPr txBox="1"/>
          <p:nvPr/>
        </p:nvSpPr>
        <p:spPr>
          <a:xfrm>
            <a:off x="953056" y="5909975"/>
            <a:ext cx="1639593" cy="523095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defRPr>
            </a:lvl1pPr>
          </a:lstStyle>
          <a:p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        Valve</a:t>
            </a:r>
          </a:p>
          <a:p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(o-ring </a:t>
            </a:r>
            <a:r>
              <a:rPr lang="fr-FR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missing</a:t>
            </a:r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GB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 descr="A picture containing wall, indoor, floor&#10;&#10;Description automatically generated">
            <a:extLst>
              <a:ext uri="{FF2B5EF4-FFF2-40B4-BE49-F238E27FC236}">
                <a16:creationId xmlns:a16="http://schemas.microsoft.com/office/drawing/2014/main" id="{08BFDEA7-05EE-43F1-97D6-708003F3E9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t="12512" r="29441"/>
          <a:stretch/>
        </p:blipFill>
        <p:spPr>
          <a:xfrm rot="16200000">
            <a:off x="4080672" y="2916610"/>
            <a:ext cx="2067620" cy="360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34D1A98-7F79-799D-DDD6-67F942CC873F}"/>
              </a:ext>
            </a:extLst>
          </p:cNvPr>
          <p:cNvSpPr txBox="1"/>
          <p:nvPr/>
        </p:nvSpPr>
        <p:spPr>
          <a:xfrm>
            <a:off x="3256192" y="298720"/>
            <a:ext cx="3549248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defRPr>
            </a:lvl1pPr>
          </a:lstStyle>
          <a:p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3D-printed pipes, fan, and supports</a:t>
            </a:r>
            <a:endParaRPr lang="en-GB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A04389-E05B-38BB-3C16-1C38EE23069B}"/>
              </a:ext>
            </a:extLst>
          </p:cNvPr>
          <p:cNvCxnSpPr>
            <a:cxnSpLocks/>
          </p:cNvCxnSpPr>
          <p:nvPr/>
        </p:nvCxnSpPr>
        <p:spPr>
          <a:xfrm flipH="1">
            <a:off x="2440745" y="513933"/>
            <a:ext cx="873737" cy="2069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74C634C-6DDA-0E14-E8A0-C74AA65DF011}"/>
              </a:ext>
            </a:extLst>
          </p:cNvPr>
          <p:cNvCxnSpPr>
            <a:cxnSpLocks/>
          </p:cNvCxnSpPr>
          <p:nvPr/>
        </p:nvCxnSpPr>
        <p:spPr>
          <a:xfrm flipH="1">
            <a:off x="2910321" y="513779"/>
            <a:ext cx="404160" cy="224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A64194F-DEE5-1032-D2D8-C682D798A798}"/>
              </a:ext>
            </a:extLst>
          </p:cNvPr>
          <p:cNvCxnSpPr>
            <a:cxnSpLocks/>
          </p:cNvCxnSpPr>
          <p:nvPr/>
        </p:nvCxnSpPr>
        <p:spPr>
          <a:xfrm flipH="1">
            <a:off x="3197905" y="518541"/>
            <a:ext cx="116575" cy="388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EE1E598-33BD-1A96-2911-EA9A3122DFCF}"/>
              </a:ext>
            </a:extLst>
          </p:cNvPr>
          <p:cNvSpPr txBox="1"/>
          <p:nvPr/>
        </p:nvSpPr>
        <p:spPr>
          <a:xfrm>
            <a:off x="3473098" y="5858488"/>
            <a:ext cx="3282768" cy="523095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defRPr>
            </a:lvl1pPr>
          </a:lstStyle>
          <a:p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3D-printed pipes, fan, and supports (</a:t>
            </a:r>
            <a:r>
              <a:rPr lang="fr-FR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 as in the </a:t>
            </a:r>
            <a:r>
              <a:rPr lang="fr-FR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 setup)</a:t>
            </a:r>
            <a:endParaRPr lang="en-GB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CA1E51-859D-567D-2818-4945C10315E6}"/>
              </a:ext>
            </a:extLst>
          </p:cNvPr>
          <p:cNvSpPr txBox="1"/>
          <p:nvPr/>
        </p:nvSpPr>
        <p:spPr>
          <a:xfrm>
            <a:off x="226233" y="152400"/>
            <a:ext cx="1188638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defRPr>
            </a:lvl1pPr>
          </a:lstStyle>
          <a:p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Manifold</a:t>
            </a:r>
            <a:endParaRPr lang="en-GB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A3D2408-0AA1-0889-CB88-685F0C48FFF0}"/>
              </a:ext>
            </a:extLst>
          </p:cNvPr>
          <p:cNvCxnSpPr>
            <a:cxnSpLocks/>
          </p:cNvCxnSpPr>
          <p:nvPr/>
        </p:nvCxnSpPr>
        <p:spPr>
          <a:xfrm flipH="1">
            <a:off x="3713938" y="879959"/>
            <a:ext cx="1450522" cy="104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8BEC3F6-2F11-51C4-DFCE-C7B43BB258F5}"/>
              </a:ext>
            </a:extLst>
          </p:cNvPr>
          <p:cNvCxnSpPr>
            <a:cxnSpLocks/>
          </p:cNvCxnSpPr>
          <p:nvPr/>
        </p:nvCxnSpPr>
        <p:spPr>
          <a:xfrm flipH="1">
            <a:off x="4972929" y="948515"/>
            <a:ext cx="488865" cy="277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7EB2EA4-1A90-2A7B-B81B-D42D380156E2}"/>
              </a:ext>
            </a:extLst>
          </p:cNvPr>
          <p:cNvSpPr txBox="1"/>
          <p:nvPr/>
        </p:nvSpPr>
        <p:spPr>
          <a:xfrm>
            <a:off x="7270856" y="994240"/>
            <a:ext cx="1188638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defRPr>
            </a:lvl1pPr>
          </a:lstStyle>
          <a:p>
            <a:r>
              <a:rPr lang="fr-FR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Adaptors</a:t>
            </a:r>
            <a:endParaRPr lang="en-GB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74EC5B-95AB-165E-6D8A-8A106103706C}"/>
              </a:ext>
            </a:extLst>
          </p:cNvPr>
          <p:cNvCxnSpPr>
            <a:cxnSpLocks/>
          </p:cNvCxnSpPr>
          <p:nvPr/>
        </p:nvCxnSpPr>
        <p:spPr>
          <a:xfrm flipV="1">
            <a:off x="8203076" y="948515"/>
            <a:ext cx="2153221" cy="138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3962087-C029-09F0-18FC-9599EEE1ADFA}"/>
              </a:ext>
            </a:extLst>
          </p:cNvPr>
          <p:cNvCxnSpPr>
            <a:cxnSpLocks/>
          </p:cNvCxnSpPr>
          <p:nvPr/>
        </p:nvCxnSpPr>
        <p:spPr>
          <a:xfrm>
            <a:off x="8203076" y="1208927"/>
            <a:ext cx="2321366" cy="472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33C770A-CC74-100E-E1DA-F2BE4F7F2276}"/>
              </a:ext>
            </a:extLst>
          </p:cNvPr>
          <p:cNvSpPr txBox="1"/>
          <p:nvPr/>
        </p:nvSpPr>
        <p:spPr>
          <a:xfrm>
            <a:off x="4885539" y="2073087"/>
            <a:ext cx="2459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Blue transparent tubes are silicon tubes (received in December)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24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0C2FD41-10BC-706F-34C9-7E525DFEC0EC}"/>
              </a:ext>
            </a:extLst>
          </p:cNvPr>
          <p:cNvSpPr txBox="1"/>
          <p:nvPr/>
        </p:nvSpPr>
        <p:spPr>
          <a:xfrm>
            <a:off x="5043267" y="302455"/>
            <a:ext cx="1317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SUMMARY</a:t>
            </a:r>
            <a:endParaRPr lang="en-GB" sz="2000" u="sng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71D06F-8D33-DB06-D471-20E2CDF45E8D}"/>
              </a:ext>
            </a:extLst>
          </p:cNvPr>
          <p:cNvSpPr txBox="1"/>
          <p:nvPr/>
        </p:nvSpPr>
        <p:spPr>
          <a:xfrm>
            <a:off x="1005840" y="1005841"/>
            <a:ext cx="78889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Valves expected to be finished tomorrow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distribution system can be assembled in one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Next week the distribution system will be installed in the composite 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Tests expected to start at the end of next week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3908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19_ALICE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9_ALICE_theme" id="{CFEAEBA0-8B3F-493C-BA27-6C4E461A4DA0}" vid="{0F95B629-1D85-4CF2-9F03-57B1CEB7159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115</Words>
  <Application>Microsoft Office PowerPoint</Application>
  <PresentationFormat>Widescreen</PresentationFormat>
  <Paragraphs>32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2019_ALICE_theme</vt:lpstr>
      <vt:lpstr>UPDATE ON BBM3 FLOW DISTRIBUTION SYSTEM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BBM3 FLOW DISTRIBUTION SYSTEM </dc:title>
  <dc:creator>Aitor Amatriain Carballo</dc:creator>
  <cp:lastModifiedBy>Aitor Amatriain Carballo</cp:lastModifiedBy>
  <cp:revision>1</cp:revision>
  <dcterms:created xsi:type="dcterms:W3CDTF">2023-01-17T14:09:48Z</dcterms:created>
  <dcterms:modified xsi:type="dcterms:W3CDTF">2023-01-17T14:58:14Z</dcterms:modified>
</cp:coreProperties>
</file>