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60" d="100"/>
          <a:sy n="160" d="100"/>
        </p:scale>
        <p:origin x="342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1DD6C5-E77F-05DF-C24C-401C15980A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9D9647F-4B6F-6A3B-BE7C-2BAD8C0FD89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CC2B80-9F23-6690-1B75-198510844D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3845B-8AB4-4806-AE6D-E1A2DEFC1E15}" type="datetimeFigureOut">
              <a:rPr lang="en-GB" smtClean="0"/>
              <a:t>07/03/2023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A0C4A7-176B-00AB-2EBE-E82D0956F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91C2D4-9B11-51EC-CF7A-D9E7743F57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ED922-98DD-4D73-8BE3-A6BB2DB10D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17136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DC670E-EEBA-B3F3-1BD5-CFDFB15A74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15F3B1C-2BDA-C4C6-09DC-06002FB8CD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E30A65-124D-D463-71C4-A66277DA83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3845B-8AB4-4806-AE6D-E1A2DEFC1E15}" type="datetimeFigureOut">
              <a:rPr lang="en-GB" smtClean="0"/>
              <a:t>07/03/2023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4C9E88-0E6D-81FA-4B14-E375FDD9FD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123946-7AA7-3302-D6E5-93D97CEF4A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ED922-98DD-4D73-8BE3-A6BB2DB10D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6120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C568964-5C78-F0A5-143A-17125DB223A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6CD77B0-920B-E640-B521-6E35D09B11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85DBDF-892B-9681-76DB-245B92D9DE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3845B-8AB4-4806-AE6D-E1A2DEFC1E15}" type="datetimeFigureOut">
              <a:rPr lang="en-GB" smtClean="0"/>
              <a:t>07/03/2023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28F918-D8E6-5D02-D4AF-315ADACA1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EFBB01-C50C-A204-8CED-D3637EBDFE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ED922-98DD-4D73-8BE3-A6BB2DB10D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18316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A4916F-8DB5-9AF6-1581-C58CA99DCB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3AED6B-8C52-A62A-C743-507C2F02AE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849423-06EE-7783-3FC2-4EF17BA256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3845B-8AB4-4806-AE6D-E1A2DEFC1E15}" type="datetimeFigureOut">
              <a:rPr lang="en-GB" smtClean="0"/>
              <a:t>07/03/2023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A3E6A2-B585-B6F7-2BD3-2D26661F9D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2AE0A9-0879-71D6-C801-C79166A974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ED922-98DD-4D73-8BE3-A6BB2DB10D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78389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3EB6B2-F02B-1FB7-C8A3-948F5B6A05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583133-B432-D79F-2A01-D75CDF6A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1E481A-DADE-021B-9A0C-BAB1778AF6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3845B-8AB4-4806-AE6D-E1A2DEFC1E15}" type="datetimeFigureOut">
              <a:rPr lang="en-GB" smtClean="0"/>
              <a:t>07/03/2023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E240F7-98CB-8B72-FCB1-B24C4D80D3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10928C-4DF7-3D0F-78F5-61E6D9AD24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ED922-98DD-4D73-8BE3-A6BB2DB10D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63748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A52C83-14D6-6B3D-BCE8-89DAA0BBDA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E74301-8591-3031-940E-9E4D6189E39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7BD3BC-1C15-EB1F-12F7-DE83A5A3C9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11D2A4-0F71-14C6-D81C-DC62775FB4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3845B-8AB4-4806-AE6D-E1A2DEFC1E15}" type="datetimeFigureOut">
              <a:rPr lang="en-GB" smtClean="0"/>
              <a:t>07/03/2023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B450F05-EF64-5916-ABD8-FEC576C527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6D8573-A588-72FB-FBB5-9CDD9D0F3C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ED922-98DD-4D73-8BE3-A6BB2DB10D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54457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1FD184-162E-61CD-6490-425889AA19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DFEF9D-4D09-23AF-1E6D-6751AA2BBC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5C318D-CB1A-7560-85CB-AB9351F67C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FA0708A-070B-E34D-09AF-5A011A55AC5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EB7179D-A04C-A88E-3135-D8BCFAF02BD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E5A7863-A7A7-6B62-88F1-21B98E9B1E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3845B-8AB4-4806-AE6D-E1A2DEFC1E15}" type="datetimeFigureOut">
              <a:rPr lang="en-GB" smtClean="0"/>
              <a:t>07/03/2023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595403F-D78F-808B-16E9-E3D60FAC34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21B1F00-6297-80F1-0264-F23EEDCD02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ED922-98DD-4D73-8BE3-A6BB2DB10D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95446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CF010B-F470-BA3E-0602-BE33610923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57FF34-2AA7-88D4-01BC-F83270762D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3845B-8AB4-4806-AE6D-E1A2DEFC1E15}" type="datetimeFigureOut">
              <a:rPr lang="en-GB" smtClean="0"/>
              <a:t>07/03/2023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716498B-1C78-95AB-C5C4-879D0DB777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904A92E-FA5A-3087-F0D4-BFF08AD41C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ED922-98DD-4D73-8BE3-A6BB2DB10D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0463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CE6874B-AB0E-01EF-B2D4-8E367D4005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3845B-8AB4-4806-AE6D-E1A2DEFC1E15}" type="datetimeFigureOut">
              <a:rPr lang="en-GB" smtClean="0"/>
              <a:t>07/03/2023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E4D090C-1185-F67C-D29F-DC37608005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1D5DE6-4C4E-F193-2927-4CEF6269F5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ED922-98DD-4D73-8BE3-A6BB2DB10D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8991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816B81-9303-64DF-2321-EA04788661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91D046-C09E-5BB5-F1D2-3ABB56EE2F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F50232-5C92-7001-B2CA-75A61C33F3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6A8470-A5C1-4858-8FF6-31D53374F3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3845B-8AB4-4806-AE6D-E1A2DEFC1E15}" type="datetimeFigureOut">
              <a:rPr lang="en-GB" smtClean="0"/>
              <a:t>07/03/2023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C10001-3678-49D8-E410-1F35A48355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DE9F94-93DF-0657-8F6F-B8B5927B43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ED922-98DD-4D73-8BE3-A6BB2DB10D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04868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A1D417-287E-43B9-B52E-875470C48A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5877CBA-0B78-6A00-6506-A52BA556D3B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94B3ECF-9927-46F5-CCD6-C685C0F7F7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4DE64F-6BFD-4C17-815C-78629F98A0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3845B-8AB4-4806-AE6D-E1A2DEFC1E15}" type="datetimeFigureOut">
              <a:rPr lang="en-GB" smtClean="0"/>
              <a:t>07/03/2023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8C37C1-289C-E544-02D1-7478E46DCE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B8FE89-BD22-84B3-084A-3495053F5C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ED922-98DD-4D73-8BE3-A6BB2DB10D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3876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303448C-F49A-8704-C387-65DD632EB6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0ADF1B-6515-6276-8EB2-6314606E9A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1123F6-7F68-CB32-B110-23B02009E53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43845B-8AB4-4806-AE6D-E1A2DEFC1E15}" type="datetimeFigureOut">
              <a:rPr lang="en-GB" smtClean="0"/>
              <a:t>07/03/2023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2E0CD0-D500-FD64-B5C7-EAC809BE395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C6D0A3-8A63-57C4-95A7-4C164AAC714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6ED922-98DD-4D73-8BE3-A6BB2DB10D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820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0" name="Picture 159">
            <a:extLst>
              <a:ext uri="{FF2B5EF4-FFF2-40B4-BE49-F238E27FC236}">
                <a16:creationId xmlns:a16="http://schemas.microsoft.com/office/drawing/2014/main" id="{70629A49-91ED-C9AB-1739-1E062F1CB7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316" y="-156058"/>
            <a:ext cx="6359781" cy="938975"/>
          </a:xfrm>
          <a:prstGeom prst="rect">
            <a:avLst/>
          </a:prstGeom>
        </p:spPr>
      </p:pic>
      <p:pic>
        <p:nvPicPr>
          <p:cNvPr id="162" name="Picture 161">
            <a:extLst>
              <a:ext uri="{FF2B5EF4-FFF2-40B4-BE49-F238E27FC236}">
                <a16:creationId xmlns:a16="http://schemas.microsoft.com/office/drawing/2014/main" id="{6E6DA0E4-5F9D-179A-4C69-9CB02A5ED1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25943" y="149478"/>
            <a:ext cx="2416979" cy="1698523"/>
          </a:xfrm>
          <a:prstGeom prst="rect">
            <a:avLst/>
          </a:prstGeom>
        </p:spPr>
      </p:pic>
      <p:sp>
        <p:nvSpPr>
          <p:cNvPr id="163" name="TextBox 162">
            <a:extLst>
              <a:ext uri="{FF2B5EF4-FFF2-40B4-BE49-F238E27FC236}">
                <a16:creationId xmlns:a16="http://schemas.microsoft.com/office/drawing/2014/main" id="{017CED9F-802B-0102-9DDE-4217404017E6}"/>
              </a:ext>
            </a:extLst>
          </p:cNvPr>
          <p:cNvSpPr txBox="1"/>
          <p:nvPr/>
        </p:nvSpPr>
        <p:spPr>
          <a:xfrm>
            <a:off x="2046012" y="586870"/>
            <a:ext cx="9761057" cy="652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/>
              <a:t>Positionnement relatif des </a:t>
            </a:r>
            <a:r>
              <a:rPr lang="fr-FR" sz="1100" dirty="0" err="1"/>
              <a:t>stiffeners</a:t>
            </a:r>
            <a:r>
              <a:rPr lang="fr-FR" sz="1100" dirty="0"/>
              <a:t> entre eux : </a:t>
            </a:r>
          </a:p>
          <a:p>
            <a:pPr marL="285750" indent="-285750">
              <a:buFontTx/>
              <a:buChar char="-"/>
            </a:pPr>
            <a:r>
              <a:rPr lang="fr-FR" sz="1100" dirty="0"/>
              <a:t>Horizontalement : </a:t>
            </a:r>
          </a:p>
          <a:p>
            <a:pPr marL="742950" lvl="1" indent="-285750">
              <a:buFontTx/>
              <a:buChar char="-"/>
            </a:pPr>
            <a:r>
              <a:rPr lang="fr-FR" sz="1100" dirty="0"/>
              <a:t>Goupille du </a:t>
            </a:r>
            <a:r>
              <a:rPr lang="fr-FR" sz="1100" dirty="0" err="1"/>
              <a:t>stiffener</a:t>
            </a:r>
            <a:r>
              <a:rPr lang="fr-FR" sz="1100" dirty="0"/>
              <a:t> localisée à 0.1mm donc 0.05mm de défaut max</a:t>
            </a:r>
          </a:p>
          <a:p>
            <a:pPr marL="742950" lvl="1" indent="-285750">
              <a:buFontTx/>
              <a:buChar char="-"/>
            </a:pPr>
            <a:r>
              <a:rPr lang="fr-FR" sz="1100" dirty="0"/>
              <a:t>Goupille du </a:t>
            </a:r>
            <a:r>
              <a:rPr lang="fr-FR" sz="1100" dirty="0" err="1"/>
              <a:t>housing</a:t>
            </a:r>
            <a:r>
              <a:rPr lang="fr-FR" sz="1100" dirty="0"/>
              <a:t> localisée à 0.1mm donc 0.05mm de défaut max</a:t>
            </a:r>
          </a:p>
          <a:p>
            <a:pPr marL="285750" indent="-285750">
              <a:buFontTx/>
              <a:buChar char="-"/>
            </a:pPr>
            <a:r>
              <a:rPr lang="fr-FR" sz="1100" dirty="0"/>
              <a:t>Défaut max relative = (0.05+0.05)x2 = 0.2mm (car deux </a:t>
            </a:r>
            <a:r>
              <a:rPr lang="fr-FR" sz="1100" dirty="0" err="1"/>
              <a:t>stiffeners</a:t>
            </a:r>
            <a:r>
              <a:rPr lang="fr-FR" sz="1100" dirty="0"/>
              <a:t>) </a:t>
            </a:r>
          </a:p>
          <a:p>
            <a:pPr marL="742950" lvl="1" indent="-285750">
              <a:buFontTx/>
              <a:buChar char="-"/>
            </a:pPr>
            <a:endParaRPr lang="fr-FR" sz="1100" dirty="0"/>
          </a:p>
          <a:p>
            <a:pPr marL="285750" indent="-285750">
              <a:buFontTx/>
              <a:buChar char="-"/>
            </a:pPr>
            <a:r>
              <a:rPr lang="fr-FR" sz="1100" dirty="0"/>
              <a:t>Verticalement : </a:t>
            </a:r>
          </a:p>
          <a:p>
            <a:pPr marL="742950" lvl="1" indent="-285750">
              <a:buFontTx/>
              <a:buChar char="-"/>
            </a:pPr>
            <a:r>
              <a:rPr lang="fr-FR" sz="1100" dirty="0"/>
              <a:t>Positionnement grâce à des cales étalon, tolérance partie inférieur 0.2mm donc 0.1mm de défaut max (réalité -0.02mm)</a:t>
            </a:r>
          </a:p>
          <a:p>
            <a:pPr marL="742950" lvl="1" indent="-285750">
              <a:buFontTx/>
              <a:buChar char="-"/>
            </a:pPr>
            <a:r>
              <a:rPr lang="fr-FR" sz="1100" dirty="0"/>
              <a:t>Positionnement du oblong par rapport au D36 : </a:t>
            </a:r>
            <a:r>
              <a:rPr lang="fr-FR" sz="1100" dirty="0" err="1"/>
              <a:t>loca</a:t>
            </a:r>
            <a:r>
              <a:rPr lang="fr-FR" sz="1100" dirty="0"/>
              <a:t> 0.05mm soit +/-0.025</a:t>
            </a:r>
          </a:p>
          <a:p>
            <a:pPr marL="285750" indent="-285750">
              <a:buFontTx/>
              <a:buChar char="-"/>
            </a:pPr>
            <a:r>
              <a:rPr lang="fr-FR" sz="1100" dirty="0"/>
              <a:t>Défaut max relatif = 0.1+0.1 = 0.2mm</a:t>
            </a:r>
          </a:p>
          <a:p>
            <a:endParaRPr lang="fr-FR" sz="1100" dirty="0"/>
          </a:p>
          <a:p>
            <a:r>
              <a:rPr lang="fr-FR" sz="1100" dirty="0"/>
              <a:t>Positionnement des mâchoires dans le tank (considérant plot identiques et </a:t>
            </a:r>
            <a:r>
              <a:rPr lang="fr-FR" sz="1100" dirty="0" err="1"/>
              <a:t>sferax</a:t>
            </a:r>
            <a:r>
              <a:rPr lang="fr-FR" sz="1100" dirty="0"/>
              <a:t> alignés) :</a:t>
            </a:r>
          </a:p>
          <a:p>
            <a:pPr marL="285750" indent="-285750">
              <a:buFontTx/>
              <a:buChar char="-"/>
            </a:pPr>
            <a:r>
              <a:rPr lang="fr-FR" sz="1100" dirty="0"/>
              <a:t>Axes pas parfaitement perpendiculaires (</a:t>
            </a:r>
            <a:r>
              <a:rPr lang="fr-FR" sz="1100" dirty="0" err="1"/>
              <a:t>perp</a:t>
            </a:r>
            <a:r>
              <a:rPr lang="fr-FR" sz="1100" dirty="0"/>
              <a:t>. 0.02mm)</a:t>
            </a:r>
          </a:p>
          <a:p>
            <a:pPr marL="285750" indent="-285750">
              <a:buFontTx/>
              <a:buChar char="-"/>
            </a:pPr>
            <a:r>
              <a:rPr lang="fr-FR" sz="1100" dirty="0"/>
              <a:t>Table mobile où repose l’axe pas parfaitement perpendiculaire à l’axe (para 0.02mm)</a:t>
            </a:r>
          </a:p>
          <a:p>
            <a:pPr marL="285750" indent="-285750">
              <a:buFontTx/>
              <a:buChar char="-"/>
            </a:pPr>
            <a:r>
              <a:rPr lang="fr-FR" sz="1100" dirty="0"/>
              <a:t>Bar de posage des tables pas parfaitement parallèle (para 0.05mm) + </a:t>
            </a:r>
            <a:r>
              <a:rPr lang="fr-FR" sz="1100" dirty="0" err="1"/>
              <a:t>loca</a:t>
            </a:r>
            <a:r>
              <a:rPr lang="fr-FR" sz="1100" dirty="0"/>
              <a:t> a +/-0.05</a:t>
            </a:r>
          </a:p>
          <a:p>
            <a:pPr marL="285750" indent="-285750">
              <a:buFontTx/>
              <a:buChar char="-"/>
            </a:pPr>
            <a:r>
              <a:rPr lang="fr-FR" sz="1100" dirty="0"/>
              <a:t>Total : 1.24 mm max</a:t>
            </a:r>
          </a:p>
          <a:p>
            <a:pPr marL="285750" indent="-285750">
              <a:buFontTx/>
              <a:buChar char="-"/>
            </a:pPr>
            <a:endParaRPr lang="fr-FR" sz="1100" dirty="0"/>
          </a:p>
          <a:p>
            <a:r>
              <a:rPr lang="fr-FR" sz="1100" dirty="0"/>
              <a:t>DEFAUT MAX RELATIF DANS LES DEUX AXES : 1.44mm</a:t>
            </a:r>
          </a:p>
          <a:p>
            <a:pPr marL="285750" indent="-285750">
              <a:buFontTx/>
              <a:buChar char="-"/>
            </a:pPr>
            <a:endParaRPr lang="fr-FR" sz="1100" dirty="0"/>
          </a:p>
          <a:p>
            <a:r>
              <a:rPr lang="fr-FR" sz="1100" dirty="0"/>
              <a:t>Résultats : Bien supérieur à la tolérance H7g6 : 0.029mm </a:t>
            </a:r>
          </a:p>
          <a:p>
            <a:endParaRPr lang="fr-FR" sz="1100" dirty="0"/>
          </a:p>
          <a:p>
            <a:r>
              <a:rPr lang="fr-FR" sz="1100" dirty="0"/>
              <a:t>Pour le proto : </a:t>
            </a:r>
          </a:p>
          <a:p>
            <a:pPr marL="285750" indent="-285750">
              <a:buFontTx/>
              <a:buChar char="-"/>
            </a:pPr>
            <a:r>
              <a:rPr lang="fr-FR" sz="1100" dirty="0"/>
              <a:t>Utilisation de limes (scotch </a:t>
            </a:r>
            <a:r>
              <a:rPr lang="fr-FR" sz="1100" dirty="0" err="1"/>
              <a:t>bright</a:t>
            </a:r>
            <a:r>
              <a:rPr lang="fr-FR" sz="1100" dirty="0"/>
              <a:t> pas conseillé sur cuivre) pour positionner la </a:t>
            </a:r>
            <a:r>
              <a:rPr lang="fr-FR" sz="1100" dirty="0" err="1"/>
              <a:t>machoire</a:t>
            </a:r>
            <a:endParaRPr lang="fr-FR" sz="1100" dirty="0"/>
          </a:p>
          <a:p>
            <a:pPr marL="285750" indent="-285750">
              <a:buFontTx/>
              <a:buChar char="-"/>
            </a:pPr>
            <a:r>
              <a:rPr lang="fr-FR" sz="1100" dirty="0"/>
              <a:t>OU limer avec papier de verre le bout d’axe</a:t>
            </a:r>
          </a:p>
          <a:p>
            <a:endParaRPr lang="fr-FR" sz="1100" dirty="0"/>
          </a:p>
          <a:p>
            <a:r>
              <a:rPr lang="fr-FR" sz="1100" dirty="0"/>
              <a:t>Pour la série si on veut 100% de réussite : </a:t>
            </a:r>
          </a:p>
          <a:p>
            <a:pPr marL="285750" indent="-285750">
              <a:buFontTx/>
              <a:buChar char="-"/>
            </a:pPr>
            <a:r>
              <a:rPr lang="fr-FR" sz="1100" dirty="0"/>
              <a:t>Passer de H7g6 à 1.44 mm mini de jeu entre axe et trous + oblongs</a:t>
            </a:r>
          </a:p>
          <a:p>
            <a:r>
              <a:rPr lang="fr-FR" sz="1100" dirty="0"/>
              <a:t>OU</a:t>
            </a:r>
          </a:p>
          <a:p>
            <a:pPr marL="285750" indent="-285750">
              <a:buFontTx/>
              <a:buChar char="-"/>
            </a:pPr>
            <a:r>
              <a:rPr lang="fr-FR" sz="1100" dirty="0"/>
              <a:t>Passer la </a:t>
            </a:r>
            <a:r>
              <a:rPr lang="fr-FR" sz="1100" dirty="0" err="1"/>
              <a:t>loca</a:t>
            </a:r>
            <a:r>
              <a:rPr lang="fr-FR" sz="1100" dirty="0"/>
              <a:t> goupilles à 0.05mm </a:t>
            </a:r>
          </a:p>
          <a:p>
            <a:pPr marL="285750" indent="-285750">
              <a:buFontTx/>
              <a:buChar char="-"/>
            </a:pPr>
            <a:r>
              <a:rPr lang="fr-FR" sz="1100" dirty="0"/>
              <a:t>Réduire la </a:t>
            </a:r>
            <a:r>
              <a:rPr lang="fr-FR" sz="1100" dirty="0" err="1"/>
              <a:t>loca</a:t>
            </a:r>
            <a:r>
              <a:rPr lang="fr-FR" sz="1100" dirty="0"/>
              <a:t> de la fixing bar a 0.05 et para a 0.02</a:t>
            </a:r>
          </a:p>
          <a:p>
            <a:pPr marL="285750" indent="-285750">
              <a:buFontTx/>
              <a:buChar char="-"/>
            </a:pPr>
            <a:r>
              <a:rPr lang="fr-FR" sz="1100" dirty="0"/>
              <a:t>Passer la </a:t>
            </a:r>
            <a:r>
              <a:rPr lang="fr-FR" sz="1100" dirty="0" err="1"/>
              <a:t>loca</a:t>
            </a:r>
            <a:r>
              <a:rPr lang="fr-FR" sz="1100" dirty="0"/>
              <a:t> surface inférieure à 0.05mm (2x0.04+0.025&lt;0.112) ou goupiller les </a:t>
            </a:r>
            <a:r>
              <a:rPr lang="fr-FR" sz="1100" dirty="0" err="1"/>
              <a:t>stiffeners</a:t>
            </a:r>
            <a:r>
              <a:rPr lang="fr-FR" sz="1100" dirty="0"/>
              <a:t> entre eux à 0.05</a:t>
            </a:r>
          </a:p>
          <a:p>
            <a:pPr marL="285750" indent="-285750">
              <a:buFontTx/>
              <a:buChar char="-"/>
            </a:pPr>
            <a:r>
              <a:rPr lang="fr-FR" sz="1100" dirty="0"/>
              <a:t>Ajouter une enveloppe à l’axe (garantir maxi matière)</a:t>
            </a:r>
          </a:p>
          <a:p>
            <a:pPr marL="285750" indent="-285750">
              <a:buFontTx/>
              <a:buChar char="-"/>
            </a:pPr>
            <a:r>
              <a:rPr lang="fr-FR" sz="1100" dirty="0"/>
              <a:t>Passer de H7g6 a 0.85mm de jeu mini entre axe et trous + oblongs</a:t>
            </a:r>
          </a:p>
          <a:p>
            <a:pPr marL="285750" indent="-285750">
              <a:buFontTx/>
              <a:buChar char="-"/>
            </a:pPr>
            <a:r>
              <a:rPr lang="fr-FR" sz="1100" dirty="0"/>
              <a:t>(Augmenter le D </a:t>
            </a:r>
            <a:r>
              <a:rPr lang="fr-FR" sz="1100" dirty="0" err="1"/>
              <a:t>int</a:t>
            </a:r>
            <a:r>
              <a:rPr lang="fr-FR" sz="1100" dirty="0"/>
              <a:t> de l’arbre de 0.5mm?) -&gt; Concerne les </a:t>
            </a:r>
            <a:r>
              <a:rPr lang="fr-FR" sz="1100" dirty="0" err="1"/>
              <a:t>coolings</a:t>
            </a:r>
            <a:r>
              <a:rPr lang="fr-FR" sz="1100" dirty="0"/>
              <a:t> </a:t>
            </a:r>
          </a:p>
          <a:p>
            <a:pPr marL="285750" indent="-285750">
              <a:buFontTx/>
              <a:buChar char="-"/>
            </a:pPr>
            <a:endParaRPr lang="fr-FR" sz="1100" dirty="0"/>
          </a:p>
          <a:p>
            <a:r>
              <a:rPr lang="fr-FR" sz="1100" dirty="0"/>
              <a:t>TCDIL même outils, même design, même tolérance pour fixing bar et </a:t>
            </a:r>
            <a:r>
              <a:rPr lang="fr-FR" sz="1100" dirty="0" err="1"/>
              <a:t>shafts</a:t>
            </a:r>
            <a:r>
              <a:rPr lang="fr-FR" sz="1100" dirty="0"/>
              <a:t> et plaquettes</a:t>
            </a:r>
          </a:p>
          <a:p>
            <a:r>
              <a:rPr lang="fr-FR" sz="1100" dirty="0"/>
              <a:t>Pour TCSPM ? Même design </a:t>
            </a:r>
          </a:p>
        </p:txBody>
      </p:sp>
      <p:pic>
        <p:nvPicPr>
          <p:cNvPr id="165" name="Picture 164">
            <a:extLst>
              <a:ext uri="{FF2B5EF4-FFF2-40B4-BE49-F238E27FC236}">
                <a16:creationId xmlns:a16="http://schemas.microsoft.com/office/drawing/2014/main" id="{EAE1FB41-AE9A-D898-048D-BCB473D25F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8251" y="854280"/>
            <a:ext cx="1757761" cy="938975"/>
          </a:xfrm>
          <a:prstGeom prst="rect">
            <a:avLst/>
          </a:prstGeom>
        </p:spPr>
      </p:pic>
      <p:pic>
        <p:nvPicPr>
          <p:cNvPr id="167" name="Picture 166">
            <a:extLst>
              <a:ext uri="{FF2B5EF4-FFF2-40B4-BE49-F238E27FC236}">
                <a16:creationId xmlns:a16="http://schemas.microsoft.com/office/drawing/2014/main" id="{E520007E-5DEE-E60F-2853-AA585A0395A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4524" y="2042182"/>
            <a:ext cx="1304925" cy="647700"/>
          </a:xfrm>
          <a:prstGeom prst="rect">
            <a:avLst/>
          </a:prstGeom>
        </p:spPr>
      </p:pic>
      <p:pic>
        <p:nvPicPr>
          <p:cNvPr id="171" name="Picture 170">
            <a:extLst>
              <a:ext uri="{FF2B5EF4-FFF2-40B4-BE49-F238E27FC236}">
                <a16:creationId xmlns:a16="http://schemas.microsoft.com/office/drawing/2014/main" id="{E1F2F3BD-A10A-D7A1-3DEB-13FADFFCE43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08260" y="3181075"/>
            <a:ext cx="941189" cy="570885"/>
          </a:xfrm>
          <a:prstGeom prst="rect">
            <a:avLst/>
          </a:prstGeom>
        </p:spPr>
      </p:pic>
      <p:pic>
        <p:nvPicPr>
          <p:cNvPr id="173" name="Picture 172">
            <a:extLst>
              <a:ext uri="{FF2B5EF4-FFF2-40B4-BE49-F238E27FC236}">
                <a16:creationId xmlns:a16="http://schemas.microsoft.com/office/drawing/2014/main" id="{49DB21B7-3360-495B-2F1E-FB3037EE90E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2962" y="2803593"/>
            <a:ext cx="1543050" cy="447675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FE87F447-87A4-7A75-B389-7A492282EA9A}"/>
              </a:ext>
            </a:extLst>
          </p:cNvPr>
          <p:cNvCxnSpPr>
            <a:cxnSpLocks/>
          </p:cNvCxnSpPr>
          <p:nvPr/>
        </p:nvCxnSpPr>
        <p:spPr>
          <a:xfrm>
            <a:off x="9777506" y="4351753"/>
            <a:ext cx="1356659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02ABCA42-79BA-F0E6-9A74-6EDB2DD7337E}"/>
              </a:ext>
            </a:extLst>
          </p:cNvPr>
          <p:cNvCxnSpPr>
            <a:cxnSpLocks/>
          </p:cNvCxnSpPr>
          <p:nvPr/>
        </p:nvCxnSpPr>
        <p:spPr>
          <a:xfrm>
            <a:off x="10440894" y="2599765"/>
            <a:ext cx="0" cy="175198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5BB09A6-620A-1A8E-D0A2-B3D48839C178}"/>
              </a:ext>
            </a:extLst>
          </p:cNvPr>
          <p:cNvCxnSpPr>
            <a:cxnSpLocks/>
          </p:cNvCxnSpPr>
          <p:nvPr/>
        </p:nvCxnSpPr>
        <p:spPr>
          <a:xfrm flipV="1">
            <a:off x="9777506" y="4351753"/>
            <a:ext cx="1356659" cy="88765"/>
          </a:xfrm>
          <a:prstGeom prst="line">
            <a:avLst/>
          </a:prstGeom>
          <a:ln w="19050">
            <a:solidFill>
              <a:srgbClr val="92D05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53BBDC5-1334-BDD6-1AAC-A9888C50C419}"/>
              </a:ext>
            </a:extLst>
          </p:cNvPr>
          <p:cNvCxnSpPr>
            <a:cxnSpLocks/>
          </p:cNvCxnSpPr>
          <p:nvPr/>
        </p:nvCxnSpPr>
        <p:spPr>
          <a:xfrm>
            <a:off x="10273553" y="2599765"/>
            <a:ext cx="167341" cy="1796370"/>
          </a:xfrm>
          <a:prstGeom prst="line">
            <a:avLst/>
          </a:prstGeom>
          <a:ln w="19050">
            <a:solidFill>
              <a:srgbClr val="92D05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6FCF0DD2-4BE1-B153-F6E7-621B48929DEB}"/>
              </a:ext>
            </a:extLst>
          </p:cNvPr>
          <p:cNvCxnSpPr>
            <a:cxnSpLocks/>
          </p:cNvCxnSpPr>
          <p:nvPr/>
        </p:nvCxnSpPr>
        <p:spPr>
          <a:xfrm>
            <a:off x="10095406" y="2641600"/>
            <a:ext cx="345488" cy="1754536"/>
          </a:xfrm>
          <a:prstGeom prst="line">
            <a:avLst/>
          </a:prstGeom>
          <a:ln w="28575">
            <a:solidFill>
              <a:srgbClr val="FFC000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D701D15F-268B-B250-82AA-1AA51950B868}"/>
              </a:ext>
            </a:extLst>
          </p:cNvPr>
          <p:cNvCxnSpPr/>
          <p:nvPr/>
        </p:nvCxnSpPr>
        <p:spPr>
          <a:xfrm>
            <a:off x="10095406" y="2731249"/>
            <a:ext cx="360429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2804C63E-A368-77E6-8CA3-683EDA71779A}"/>
              </a:ext>
            </a:extLst>
          </p:cNvPr>
          <p:cNvCxnSpPr/>
          <p:nvPr/>
        </p:nvCxnSpPr>
        <p:spPr>
          <a:xfrm>
            <a:off x="9980706" y="2803593"/>
            <a:ext cx="723153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FC7172E8-1E58-7197-7A8A-2908AD674E65}"/>
              </a:ext>
            </a:extLst>
          </p:cNvPr>
          <p:cNvCxnSpPr/>
          <p:nvPr/>
        </p:nvCxnSpPr>
        <p:spPr>
          <a:xfrm>
            <a:off x="9995646" y="3172739"/>
            <a:ext cx="723153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6DBF5888-BB28-6BEA-4C7A-55ECBF4D9A12}"/>
              </a:ext>
            </a:extLst>
          </p:cNvPr>
          <p:cNvSpPr txBox="1"/>
          <p:nvPr/>
        </p:nvSpPr>
        <p:spPr>
          <a:xfrm>
            <a:off x="8433016" y="2702834"/>
            <a:ext cx="1497108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err="1"/>
              <a:t>Defaut</a:t>
            </a:r>
            <a:r>
              <a:rPr lang="en-US" sz="1050" dirty="0"/>
              <a:t> max = 0.14°</a:t>
            </a:r>
          </a:p>
          <a:p>
            <a:r>
              <a:rPr lang="en-US" sz="1050" dirty="0"/>
              <a:t>X = 0.62mm</a:t>
            </a:r>
          </a:p>
          <a:p>
            <a:endParaRPr lang="en-US" sz="1050" dirty="0"/>
          </a:p>
          <a:p>
            <a:r>
              <a:rPr lang="en-US" sz="1050" dirty="0"/>
              <a:t>X*2 car deux axes </a:t>
            </a:r>
            <a:r>
              <a:rPr lang="en-US" sz="1050" dirty="0" err="1"/>
              <a:t>possiblement</a:t>
            </a:r>
            <a:r>
              <a:rPr lang="en-US" sz="1050" dirty="0"/>
              <a:t> opposes = 1.24mm</a:t>
            </a:r>
            <a:endParaRPr lang="en-GB" sz="105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BAD3DD9-097C-4E01-95B6-C0758697466B}"/>
              </a:ext>
            </a:extLst>
          </p:cNvPr>
          <p:cNvSpPr txBox="1"/>
          <p:nvPr/>
        </p:nvSpPr>
        <p:spPr>
          <a:xfrm>
            <a:off x="10153739" y="2337942"/>
            <a:ext cx="9338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X</a:t>
            </a:r>
            <a:endParaRPr lang="en-GB" sz="1200" dirty="0"/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F15039A2-57A2-40E3-451B-41E1C078AB67}"/>
              </a:ext>
            </a:extLst>
          </p:cNvPr>
          <p:cNvCxnSpPr/>
          <p:nvPr/>
        </p:nvCxnSpPr>
        <p:spPr>
          <a:xfrm>
            <a:off x="11087547" y="2803593"/>
            <a:ext cx="0" cy="146360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F6F8FFE1-D721-B406-C395-EE2F4CF8E0AF}"/>
              </a:ext>
            </a:extLst>
          </p:cNvPr>
          <p:cNvSpPr txBox="1"/>
          <p:nvPr/>
        </p:nvSpPr>
        <p:spPr>
          <a:xfrm>
            <a:off x="11075594" y="3405617"/>
            <a:ext cx="512830" cy="184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600" dirty="0"/>
              <a:t>256mm</a:t>
            </a:r>
            <a:endParaRPr lang="en-GB" sz="6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5D922D8-8B43-6D3B-CA19-3CB90975F596}"/>
              </a:ext>
            </a:extLst>
          </p:cNvPr>
          <p:cNvSpPr txBox="1"/>
          <p:nvPr/>
        </p:nvSpPr>
        <p:spPr>
          <a:xfrm>
            <a:off x="9835751" y="4118159"/>
            <a:ext cx="512830" cy="184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600" dirty="0"/>
              <a:t>60mm</a:t>
            </a:r>
            <a:endParaRPr lang="en-GB" sz="600" dirty="0"/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BBDE1BBA-C68C-3374-AE2F-84F10939B0F4}"/>
              </a:ext>
            </a:extLst>
          </p:cNvPr>
          <p:cNvCxnSpPr>
            <a:cxnSpLocks/>
          </p:cNvCxnSpPr>
          <p:nvPr/>
        </p:nvCxnSpPr>
        <p:spPr>
          <a:xfrm>
            <a:off x="9748771" y="4276165"/>
            <a:ext cx="633771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Picture 32">
            <a:extLst>
              <a:ext uri="{FF2B5EF4-FFF2-40B4-BE49-F238E27FC236}">
                <a16:creationId xmlns:a16="http://schemas.microsoft.com/office/drawing/2014/main" id="{4218EE5D-2E1E-C42E-771E-D3336D9F8E7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95521" y="3672697"/>
            <a:ext cx="838109" cy="570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21133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TextBox 162">
            <a:extLst>
              <a:ext uri="{FF2B5EF4-FFF2-40B4-BE49-F238E27FC236}">
                <a16:creationId xmlns:a16="http://schemas.microsoft.com/office/drawing/2014/main" id="{017CED9F-802B-0102-9DDE-4217404017E6}"/>
              </a:ext>
            </a:extLst>
          </p:cNvPr>
          <p:cNvSpPr txBox="1"/>
          <p:nvPr/>
        </p:nvSpPr>
        <p:spPr>
          <a:xfrm>
            <a:off x="811653" y="574653"/>
            <a:ext cx="9761057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Positionnement relatif des plaquettes entre elles : </a:t>
            </a:r>
          </a:p>
          <a:p>
            <a:pPr marL="285750" indent="-285750">
              <a:buFontTx/>
              <a:buChar char="-"/>
            </a:pPr>
            <a:r>
              <a:rPr lang="fr-FR" sz="1200" dirty="0"/>
              <a:t>Entre 0 et 0.019mm</a:t>
            </a:r>
          </a:p>
          <a:p>
            <a:endParaRPr lang="fr-FR" sz="1200" dirty="0"/>
          </a:p>
          <a:p>
            <a:r>
              <a:rPr lang="fr-FR" sz="1200" dirty="0"/>
              <a:t>Positionnement des mâchoires dans le tank (considérant plot identiques et </a:t>
            </a:r>
            <a:r>
              <a:rPr lang="fr-FR" sz="1200" dirty="0" err="1"/>
              <a:t>sferax</a:t>
            </a:r>
            <a:r>
              <a:rPr lang="fr-FR" sz="1200" dirty="0"/>
              <a:t> alignés) :</a:t>
            </a:r>
          </a:p>
          <a:p>
            <a:pPr marL="285750" indent="-285750">
              <a:buFontTx/>
              <a:buChar char="-"/>
            </a:pPr>
            <a:r>
              <a:rPr lang="fr-FR" sz="1200" dirty="0"/>
              <a:t>Axes pas parfaitement perpendiculaires (</a:t>
            </a:r>
            <a:r>
              <a:rPr lang="fr-FR" sz="1200" dirty="0" err="1"/>
              <a:t>perp</a:t>
            </a:r>
            <a:r>
              <a:rPr lang="fr-FR" sz="1200" dirty="0"/>
              <a:t>. 0.02mm)</a:t>
            </a:r>
          </a:p>
          <a:p>
            <a:pPr marL="285750" indent="-285750">
              <a:buFontTx/>
              <a:buChar char="-"/>
            </a:pPr>
            <a:r>
              <a:rPr lang="fr-FR" sz="1200" dirty="0"/>
              <a:t>Table mobile où repose l’axe pas parfaitement perpendiculaire à l’axe (para 0.02mm)</a:t>
            </a:r>
          </a:p>
          <a:p>
            <a:pPr marL="285750" indent="-285750">
              <a:buFontTx/>
              <a:buChar char="-"/>
            </a:pPr>
            <a:r>
              <a:rPr lang="fr-FR" sz="1200" dirty="0"/>
              <a:t>Bar de posage des tables pas parfaitement parallèle (para 0.05mm) + </a:t>
            </a:r>
            <a:r>
              <a:rPr lang="fr-FR" sz="1200" dirty="0" err="1"/>
              <a:t>loca</a:t>
            </a:r>
            <a:r>
              <a:rPr lang="fr-FR" sz="1200" dirty="0"/>
              <a:t> a +/-0.05</a:t>
            </a:r>
          </a:p>
          <a:p>
            <a:pPr marL="285750" indent="-285750">
              <a:buFontTx/>
              <a:buChar char="-"/>
            </a:pPr>
            <a:r>
              <a:rPr lang="fr-FR" sz="1200" dirty="0"/>
              <a:t>Total : 1.24 mm max</a:t>
            </a:r>
          </a:p>
          <a:p>
            <a:pPr marL="285750" indent="-285750">
              <a:buFontTx/>
              <a:buChar char="-"/>
            </a:pPr>
            <a:endParaRPr lang="fr-FR" sz="1200" dirty="0"/>
          </a:p>
          <a:p>
            <a:r>
              <a:rPr lang="fr-FR" sz="1200" dirty="0"/>
              <a:t>DEFAUT MAX DANS LES DEUX AXES : 1.44mm</a:t>
            </a:r>
          </a:p>
          <a:p>
            <a:pPr marL="285750" indent="-285750">
              <a:buFontTx/>
              <a:buChar char="-"/>
            </a:pPr>
            <a:endParaRPr lang="fr-FR" sz="1200" dirty="0"/>
          </a:p>
          <a:p>
            <a:r>
              <a:rPr lang="fr-FR" sz="1200" dirty="0"/>
              <a:t>Résultats : Bien supérieur à la tolérance H7g6 : 0.029mm </a:t>
            </a:r>
          </a:p>
          <a:p>
            <a:endParaRPr lang="fr-FR" sz="1200" dirty="0"/>
          </a:p>
          <a:p>
            <a:r>
              <a:rPr lang="fr-FR" sz="1200" dirty="0"/>
              <a:t>Pour le proto : </a:t>
            </a:r>
          </a:p>
          <a:p>
            <a:pPr marL="285750" indent="-285750">
              <a:buFontTx/>
              <a:buChar char="-"/>
            </a:pPr>
            <a:r>
              <a:rPr lang="fr-FR" sz="1200" dirty="0"/>
              <a:t>Correction semaine pro avec Emilien et son équipe (avant jeudi?) + centrage du palonnier </a:t>
            </a:r>
          </a:p>
          <a:p>
            <a:r>
              <a:rPr lang="fr-FR" sz="1200" dirty="0"/>
              <a:t>Si non concluant :</a:t>
            </a:r>
          </a:p>
          <a:p>
            <a:pPr marL="285750" indent="-285750">
              <a:buFontTx/>
              <a:buChar char="-"/>
            </a:pPr>
            <a:r>
              <a:rPr lang="fr-FR" sz="1200" dirty="0"/>
              <a:t>Mesure des outillages d’Emilien pour vérifier la perpendicularité du l’ensemble axe + soufflets</a:t>
            </a:r>
          </a:p>
          <a:p>
            <a:pPr marL="285750" indent="-285750">
              <a:buFontTx/>
              <a:buChar char="-"/>
            </a:pPr>
            <a:r>
              <a:rPr lang="fr-FR" sz="1200" dirty="0"/>
              <a:t>Métrologie des axes réels  </a:t>
            </a:r>
          </a:p>
          <a:p>
            <a:pPr marL="285750" indent="-285750">
              <a:buFontTx/>
              <a:buChar char="-"/>
            </a:pPr>
            <a:r>
              <a:rPr lang="fr-FR" sz="1200" dirty="0"/>
              <a:t>Calage des </a:t>
            </a:r>
            <a:r>
              <a:rPr lang="fr-FR" sz="1200" dirty="0" err="1"/>
              <a:t>mechanical</a:t>
            </a:r>
            <a:r>
              <a:rPr lang="fr-FR" sz="1200" dirty="0"/>
              <a:t> tables</a:t>
            </a:r>
          </a:p>
          <a:p>
            <a:r>
              <a:rPr lang="fr-FR" sz="1200" dirty="0" err="1"/>
              <a:t>Oi</a:t>
            </a:r>
            <a:r>
              <a:rPr lang="fr-FR" sz="1200" dirty="0"/>
              <a:t> : </a:t>
            </a:r>
          </a:p>
          <a:p>
            <a:pPr marL="285750" indent="-285750">
              <a:buFontTx/>
              <a:buChar char="-"/>
            </a:pPr>
            <a:r>
              <a:rPr lang="fr-FR" sz="1200" dirty="0"/>
              <a:t>Utilisation de limes pour positionner la mâchoire (uniquement sur trous oblong supérieurs)</a:t>
            </a:r>
          </a:p>
          <a:p>
            <a:pPr marL="285750" indent="-285750">
              <a:buFontTx/>
              <a:buChar char="-"/>
            </a:pPr>
            <a:r>
              <a:rPr lang="fr-FR" sz="1200" dirty="0"/>
              <a:t>OU limer avec papier de verre le bout d’axe</a:t>
            </a:r>
          </a:p>
          <a:p>
            <a:endParaRPr lang="fr-FR" sz="1200" dirty="0"/>
          </a:p>
          <a:p>
            <a:r>
              <a:rPr lang="fr-FR" sz="1200" dirty="0"/>
              <a:t>Pour la série si on veut 100% de réussite : </a:t>
            </a:r>
          </a:p>
          <a:p>
            <a:pPr marL="285750" indent="-285750">
              <a:buFontTx/>
              <a:buChar char="-"/>
            </a:pPr>
            <a:r>
              <a:rPr lang="fr-FR" sz="1200" dirty="0"/>
              <a:t>1. Contraindre davantage l’ensemble tank (difficile)</a:t>
            </a:r>
          </a:p>
          <a:p>
            <a:pPr marL="285750" indent="-285750">
              <a:buFontTx/>
              <a:buChar char="-"/>
            </a:pPr>
            <a:r>
              <a:rPr lang="fr-FR" sz="1200" dirty="0"/>
              <a:t>2. Enlever les plaquettes, laisser un jeu de 1.44mm mini et mettre une </a:t>
            </a:r>
            <a:r>
              <a:rPr lang="fr-FR" sz="1200" dirty="0" err="1"/>
              <a:t>tensionning</a:t>
            </a:r>
            <a:r>
              <a:rPr lang="fr-FR" sz="1200" dirty="0"/>
              <a:t> plate comme TCTPXH </a:t>
            </a:r>
          </a:p>
          <a:p>
            <a:pPr marL="285750" indent="-285750">
              <a:buFontTx/>
              <a:buChar char="-"/>
            </a:pPr>
            <a:r>
              <a:rPr lang="fr-FR" sz="1200" dirty="0"/>
              <a:t>(Ajouter une enveloppe à l’axe (garantir maxi matière))</a:t>
            </a:r>
          </a:p>
          <a:p>
            <a:pPr marL="285750" indent="-285750">
              <a:buFontTx/>
              <a:buChar char="-"/>
            </a:pPr>
            <a:endParaRPr lang="fr-FR" sz="1200" dirty="0"/>
          </a:p>
        </p:txBody>
      </p:sp>
      <p:pic>
        <p:nvPicPr>
          <p:cNvPr id="175" name="Picture 174">
            <a:extLst>
              <a:ext uri="{FF2B5EF4-FFF2-40B4-BE49-F238E27FC236}">
                <a16:creationId xmlns:a16="http://schemas.microsoft.com/office/drawing/2014/main" id="{CD839858-C9FB-5ED8-7DAA-2627FEA192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79447" y="436282"/>
            <a:ext cx="4903244" cy="639856"/>
          </a:xfrm>
          <a:prstGeom prst="rect">
            <a:avLst/>
          </a:prstGeom>
        </p:spPr>
      </p:pic>
      <p:pic>
        <p:nvPicPr>
          <p:cNvPr id="177" name="Picture 176">
            <a:extLst>
              <a:ext uri="{FF2B5EF4-FFF2-40B4-BE49-F238E27FC236}">
                <a16:creationId xmlns:a16="http://schemas.microsoft.com/office/drawing/2014/main" id="{00FF0A28-57C4-5447-1603-4AB7D16699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61531" y="1709271"/>
            <a:ext cx="2822357" cy="2008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64500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14413</TotalTime>
  <Words>549</Words>
  <Application>Microsoft Office PowerPoint</Application>
  <PresentationFormat>Widescreen</PresentationFormat>
  <Paragraphs>71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Dylan Baillard</dc:creator>
  <cp:lastModifiedBy>Dylan Baillard</cp:lastModifiedBy>
  <cp:revision>30</cp:revision>
  <dcterms:created xsi:type="dcterms:W3CDTF">2023-03-07T12:31:57Z</dcterms:created>
  <dcterms:modified xsi:type="dcterms:W3CDTF">2023-03-17T12:45:34Z</dcterms:modified>
</cp:coreProperties>
</file>