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651" r:id="rId2"/>
  </p:sldMasterIdLst>
  <p:notesMasterIdLst>
    <p:notesMasterId r:id="rId49"/>
  </p:notesMasterIdLst>
  <p:handoutMasterIdLst>
    <p:handoutMasterId r:id="rId50"/>
  </p:handoutMasterIdLst>
  <p:sldIdLst>
    <p:sldId id="256" r:id="rId3"/>
    <p:sldId id="374" r:id="rId4"/>
    <p:sldId id="361" r:id="rId5"/>
    <p:sldId id="330" r:id="rId6"/>
    <p:sldId id="263" r:id="rId7"/>
    <p:sldId id="274" r:id="rId8"/>
    <p:sldId id="302" r:id="rId9"/>
    <p:sldId id="275" r:id="rId10"/>
    <p:sldId id="338" r:id="rId11"/>
    <p:sldId id="268" r:id="rId12"/>
    <p:sldId id="331" r:id="rId13"/>
    <p:sldId id="269" r:id="rId14"/>
    <p:sldId id="270" r:id="rId15"/>
    <p:sldId id="307" r:id="rId16"/>
    <p:sldId id="291" r:id="rId17"/>
    <p:sldId id="325" r:id="rId18"/>
    <p:sldId id="322" r:id="rId19"/>
    <p:sldId id="329" r:id="rId20"/>
    <p:sldId id="303" r:id="rId21"/>
    <p:sldId id="304" r:id="rId22"/>
    <p:sldId id="308" r:id="rId23"/>
    <p:sldId id="309" r:id="rId24"/>
    <p:sldId id="310" r:id="rId25"/>
    <p:sldId id="311" r:id="rId26"/>
    <p:sldId id="312" r:id="rId27"/>
    <p:sldId id="313" r:id="rId28"/>
    <p:sldId id="335" r:id="rId29"/>
    <p:sldId id="283" r:id="rId30"/>
    <p:sldId id="314" r:id="rId31"/>
    <p:sldId id="357" r:id="rId32"/>
    <p:sldId id="365" r:id="rId33"/>
    <p:sldId id="349" r:id="rId34"/>
    <p:sldId id="364" r:id="rId35"/>
    <p:sldId id="353" r:id="rId36"/>
    <p:sldId id="373" r:id="rId37"/>
    <p:sldId id="351" r:id="rId38"/>
    <p:sldId id="355" r:id="rId39"/>
    <p:sldId id="366" r:id="rId40"/>
    <p:sldId id="370" r:id="rId41"/>
    <p:sldId id="367" r:id="rId42"/>
    <p:sldId id="317" r:id="rId43"/>
    <p:sldId id="356" r:id="rId44"/>
    <p:sldId id="340" r:id="rId45"/>
    <p:sldId id="315" r:id="rId46"/>
    <p:sldId id="333" r:id="rId47"/>
    <p:sldId id="372" r:id="rId48"/>
  </p:sldIdLst>
  <p:sldSz cx="9144000" cy="6858000" type="screen4x3"/>
  <p:notesSz cx="6858000" cy="9144000"/>
  <p:custShowLst>
    <p:custShow name="Basic" id="0">
      <p:sldLst>
        <p:sld r:id="rId3"/>
        <p:sld r:id="rId7"/>
        <p:sld r:id="rId8"/>
        <p:sld r:id="rId10"/>
        <p:sld r:id="rId12"/>
        <p:sld r:id="rId14"/>
        <p:sld r:id="rId15"/>
        <p:sld r:id="rId17"/>
        <p:sld r:id="rId30"/>
      </p:sldLst>
    </p:custShow>
    <p:custShow name="PhysicsEmphasis" id="1">
      <p:sldLst>
        <p:sld r:id="rId3"/>
        <p:sld r:id="rId7"/>
        <p:sld r:id="rId8"/>
        <p:sld r:id="rId9"/>
        <p:sld r:id="rId10"/>
        <p:sld r:id="rId12"/>
        <p:sld r:id="rId14"/>
        <p:sld r:id="rId15"/>
        <p:sld r:id="rId30"/>
      </p:sldLst>
    </p:custShow>
    <p:custShow name="AccelleratorEmphasis" id="2">
      <p:sldLst>
        <p:sld r:id="rId3"/>
        <p:sld r:id="rId7"/>
        <p:sld r:id="rId8"/>
        <p:sld r:id="rId10"/>
        <p:sld r:id="rId12"/>
        <p:sld r:id="rId14"/>
        <p:sld r:id="rId15"/>
        <p:sld r:id="rId17"/>
        <p:sld r:id="rId30"/>
      </p:sldLst>
    </p:custShow>
    <p:custShow name="DetectorEmphasis" id="3">
      <p:sldLst>
        <p:sld r:id="rId3"/>
        <p:sld r:id="rId7"/>
        <p:sld r:id="rId8"/>
        <p:sld r:id="rId10"/>
        <p:sld r:id="rId12"/>
        <p:sld r:id="rId14"/>
        <p:sld r:id="rId15"/>
        <p:sld r:id="rId17"/>
        <p:sld r:id="rId30"/>
      </p:sldLst>
    </p:custShow>
    <p:custShow name="ComputingEmphasis" id="4">
      <p:sldLst>
        <p:sld r:id="rId3"/>
        <p:sld r:id="rId7"/>
        <p:sld r:id="rId8"/>
        <p:sld r:id="rId10"/>
        <p:sld r:id="rId12"/>
        <p:sld r:id="rId14"/>
        <p:sld r:id="rId15"/>
        <p:sld r:id="rId17"/>
        <p:sld r:id="rId30"/>
      </p:sldLst>
    </p:custShow>
    <p:custShow name="CompleteShort" id="5">
      <p:sldLst>
        <p:sld r:id="rId3"/>
        <p:sld r:id="rId7"/>
        <p:sld r:id="rId8"/>
        <p:sld r:id="rId10"/>
        <p:sld r:id="rId12"/>
        <p:sld r:id="rId14"/>
        <p:sld r:id="rId15"/>
        <p:sld r:id="rId17"/>
        <p:sld r:id="rId30"/>
      </p:sldLst>
    </p:custShow>
    <p:custShow name="CompleteLong" id="6">
      <p:sldLst>
        <p:sld r:id="rId3"/>
        <p:sld r:id="rId7"/>
        <p:sld r:id="rId8"/>
        <p:sld r:id="rId10"/>
        <p:sld r:id="rId12"/>
        <p:sld r:id="rId14"/>
        <p:sld r:id="rId15"/>
        <p:sld r:id="rId17"/>
        <p:sld r:id="rId30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4080"/>
    <a:srgbClr val="9999CC"/>
    <a:srgbClr val="6B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21" autoAdjust="0"/>
    <p:restoredTop sz="94674"/>
  </p:normalViewPr>
  <p:slideViewPr>
    <p:cSldViewPr>
      <p:cViewPr varScale="1">
        <p:scale>
          <a:sx n="124" d="100"/>
          <a:sy n="124" d="100"/>
        </p:scale>
        <p:origin x="13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0"/>
    </p:cViewPr>
  </p:sorterViewPr>
  <p:notesViewPr>
    <p:cSldViewPr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/C:\Users\Marcello\Documents\BUDGETS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autoTitleDeleted val="0"/>
    <c:view3D>
      <c:rotX val="4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231644260599797"/>
          <c:y val="0.122033898305085"/>
          <c:w val="0.60392967942089404"/>
          <c:h val="0.74406779661016997"/>
        </c:manualLayout>
      </c:layout>
      <c:pie3DChart>
        <c:varyColors val="1"/>
        <c:ser>
          <c:idx val="0"/>
          <c:order val="0"/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2B7-BE4A-AB40-EE73B3DB4D81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72B7-BE4A-AB40-EE73B3DB4D81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72B7-BE4A-AB40-EE73B3DB4D81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72B7-BE4A-AB40-EE73B3DB4D81}"/>
              </c:ext>
            </c:extLst>
          </c:dPt>
          <c:dPt>
            <c:idx val="5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72B7-BE4A-AB40-EE73B3DB4D81}"/>
              </c:ext>
            </c:extLst>
          </c:dPt>
          <c:dPt>
            <c:idx val="6"/>
            <c:bubble3D val="0"/>
            <c:explosion val="7"/>
            <c:spPr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72B7-BE4A-AB40-EE73B3DB4D81}"/>
              </c:ext>
            </c:extLst>
          </c:dPt>
          <c:dPt>
            <c:idx val="7"/>
            <c:bubble3D val="0"/>
            <c:spPr>
              <a:pattFill prst="pct50">
                <a:fgClr>
                  <a:srgbClr val="FFFF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72B7-BE4A-AB40-EE73B3DB4D81}"/>
              </c:ext>
            </c:extLst>
          </c:dPt>
          <c:dPt>
            <c:idx val="8"/>
            <c:bubble3D val="0"/>
            <c:spPr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72B7-BE4A-AB40-EE73B3DB4D81}"/>
              </c:ext>
            </c:extLst>
          </c:dPt>
          <c:dPt>
            <c:idx val="9"/>
            <c:bubble3D val="0"/>
            <c:spPr>
              <a:pattFill prst="pct50">
                <a:fgClr>
                  <a:srgbClr val="00FFFF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72B7-BE4A-AB40-EE73B3DB4D81}"/>
              </c:ext>
            </c:extLst>
          </c:dPt>
          <c:dPt>
            <c:idx val="10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72B7-BE4A-AB40-EE73B3DB4D81}"/>
              </c:ext>
            </c:extLst>
          </c:dPt>
          <c:dPt>
            <c:idx val="11"/>
            <c:bubble3D val="0"/>
            <c:spPr>
              <a:pattFill prst="pct50">
                <a:fgClr>
                  <a:srgbClr val="00FF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72B7-BE4A-AB40-EE73B3DB4D81}"/>
              </c:ext>
            </c:extLst>
          </c:dPt>
          <c:dPt>
            <c:idx val="12"/>
            <c:bubble3D val="0"/>
            <c:spPr>
              <a:solidFill>
                <a:srgbClr val="C0C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7-72B7-BE4A-AB40-EE73B3DB4D81}"/>
              </c:ext>
            </c:extLst>
          </c:dPt>
          <c:dPt>
            <c:idx val="13"/>
            <c:bubble3D val="0"/>
            <c:spPr>
              <a:pattFill prst="pct50">
                <a:fgClr>
                  <a:srgbClr val="FF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9-72B7-BE4A-AB40-EE73B3DB4D81}"/>
              </c:ext>
            </c:extLst>
          </c:dPt>
          <c:dPt>
            <c:idx val="14"/>
            <c:bubble3D val="0"/>
            <c:spPr>
              <a:solidFill>
                <a:srgbClr val="808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B-72B7-BE4A-AB40-EE73B3DB4D81}"/>
              </c:ext>
            </c:extLst>
          </c:dPt>
          <c:dPt>
            <c:idx val="15"/>
            <c:bubble3D val="0"/>
            <c:spPr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D-72B7-BE4A-AB40-EE73B3DB4D81}"/>
              </c:ext>
            </c:extLst>
          </c:dPt>
          <c:dPt>
            <c:idx val="16"/>
            <c:bubble3D val="0"/>
            <c:spPr>
              <a:solidFill>
                <a:srgbClr val="FFFF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F-72B7-BE4A-AB40-EE73B3DB4D81}"/>
              </c:ext>
            </c:extLst>
          </c:dPt>
          <c:dPt>
            <c:idx val="17"/>
            <c:bubble3D val="0"/>
            <c:spPr>
              <a:solidFill>
                <a:srgbClr val="A0E0E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21-72B7-BE4A-AB40-EE73B3DB4D81}"/>
              </c:ext>
            </c:extLst>
          </c:dPt>
          <c:dPt>
            <c:idx val="18"/>
            <c:bubble3D val="0"/>
            <c:spPr>
              <a:pattFill prst="pct50">
                <a:fgClr>
                  <a:srgbClr val="FFFFFF"/>
                </a:fgClr>
                <a:bgClr>
                  <a:srgbClr val="FFFF00"/>
                </a:bgClr>
              </a:patt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23-72B7-BE4A-AB40-EE73B3DB4D81}"/>
              </c:ext>
            </c:extLst>
          </c:dPt>
          <c:dPt>
            <c:idx val="19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25-72B7-BE4A-AB40-EE73B3DB4D81}"/>
              </c:ext>
            </c:extLst>
          </c:dPt>
          <c:dLbls>
            <c:dLbl>
              <c:idx val="0"/>
              <c:layout>
                <c:manualLayout>
                  <c:x val="-6.0147600474449601E-4"/>
                  <c:y val="-1.32020107656034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72B7-BE4A-AB40-EE73B3DB4D81}"/>
                </c:ext>
              </c:extLst>
            </c:dLbl>
            <c:dLbl>
              <c:idx val="1"/>
              <c:layout>
                <c:manualLayout>
                  <c:x val="9.3910055451962605E-3"/>
                  <c:y val="-8.605898838916370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2B7-BE4A-AB40-EE73B3DB4D81}"/>
                </c:ext>
              </c:extLst>
            </c:dLbl>
            <c:dLbl>
              <c:idx val="2"/>
              <c:layout>
                <c:manualLayout>
                  <c:x val="2.2196310259563E-2"/>
                  <c:y val="-1.256942034788030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2B7-BE4A-AB40-EE73B3DB4D81}"/>
                </c:ext>
              </c:extLst>
            </c:dLbl>
            <c:dLbl>
              <c:idx val="3"/>
              <c:layout>
                <c:manualLayout>
                  <c:x val="3.73528794515354E-3"/>
                  <c:y val="-4.7959272064014196E-3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0" i="0" u="none" strike="noStrike" baseline="0">
                      <a:solidFill>
                        <a:srgbClr val="FF0000"/>
                      </a:solidFill>
                      <a:latin typeface="Arial" pitchFamily="34" charset="0"/>
                      <a:ea typeface="MS Sans Serif"/>
                      <a:cs typeface="MS Sans Serif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2B7-BE4A-AB40-EE73B3DB4D81}"/>
                </c:ext>
              </c:extLst>
            </c:dLbl>
            <c:dLbl>
              <c:idx val="4"/>
              <c:layout>
                <c:manualLayout>
                  <c:x val="-7.6250111962478401E-3"/>
                  <c:y val="-1.30409715734685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2B7-BE4A-AB40-EE73B3DB4D81}"/>
                </c:ext>
              </c:extLst>
            </c:dLbl>
            <c:dLbl>
              <c:idx val="5"/>
              <c:layout>
                <c:manualLayout>
                  <c:x val="-3.2386877183268499E-3"/>
                  <c:y val="-1.3427109746874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2B7-BE4A-AB40-EE73B3DB4D81}"/>
                </c:ext>
              </c:extLst>
            </c:dLbl>
            <c:dLbl>
              <c:idx val="6"/>
              <c:layout>
                <c:manualLayout>
                  <c:x val="-7.9035466998890105E-3"/>
                  <c:y val="4.0167267227189897E-3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0" i="0" u="none" strike="noStrike" baseline="0">
                      <a:solidFill>
                        <a:srgbClr val="FF0000"/>
                      </a:solidFill>
                      <a:latin typeface="Arial" pitchFamily="34" charset="0"/>
                      <a:ea typeface="MS Sans Serif"/>
                      <a:cs typeface="MS Sans Serif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2B7-BE4A-AB40-EE73B3DB4D81}"/>
                </c:ext>
              </c:extLst>
            </c:dLbl>
            <c:dLbl>
              <c:idx val="7"/>
              <c:layout>
                <c:manualLayout>
                  <c:x val="-1.39381749980323E-2"/>
                  <c:y val="-1.11480048044841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2B7-BE4A-AB40-EE73B3DB4D81}"/>
                </c:ext>
              </c:extLst>
            </c:dLbl>
            <c:dLbl>
              <c:idx val="8"/>
              <c:layout>
                <c:manualLayout>
                  <c:x val="-2.1146332923482801E-2"/>
                  <c:y val="-1.5600871924907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2B7-BE4A-AB40-EE73B3DB4D81}"/>
                </c:ext>
              </c:extLst>
            </c:dLbl>
            <c:dLbl>
              <c:idx val="9"/>
              <c:layout>
                <c:manualLayout>
                  <c:x val="-2.12707537721178E-2"/>
                  <c:y val="-2.764019751768340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2B7-BE4A-AB40-EE73B3DB4D81}"/>
                </c:ext>
              </c:extLst>
            </c:dLbl>
            <c:dLbl>
              <c:idx val="10"/>
              <c:layout>
                <c:manualLayout>
                  <c:x val="-1.07128956346848E-2"/>
                  <c:y val="-3.85876595933982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2B7-BE4A-AB40-EE73B3DB4D81}"/>
                </c:ext>
              </c:extLst>
            </c:dLbl>
            <c:dLbl>
              <c:idx val="11"/>
              <c:layout>
                <c:manualLayout>
                  <c:x val="-2.4956911409858801E-3"/>
                  <c:y val="-4.4787935406379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2B7-BE4A-AB40-EE73B3DB4D81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72B7-BE4A-AB40-EE73B3DB4D81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72B7-BE4A-AB40-EE73B3DB4D81}"/>
                </c:ext>
              </c:extLst>
            </c:dLbl>
            <c:dLbl>
              <c:idx val="14"/>
              <c:layout>
                <c:manualLayout>
                  <c:x val="-4.9072407831131501E-3"/>
                  <c:y val="-5.0603318652964802E-2"/>
                </c:manualLayout>
              </c:layout>
              <c:tx>
                <c:rich>
                  <a:bodyPr/>
                  <a:lstStyle/>
                  <a:p>
                    <a:pPr>
                      <a:defRPr sz="1400" b="0" i="0" u="none" strike="noStrike" baseline="0">
                        <a:solidFill>
                          <a:srgbClr val="FFFFFF"/>
                        </a:solidFill>
                        <a:latin typeface="Arial" pitchFamily="34" charset="0"/>
                        <a:ea typeface="MS Sans Serif"/>
                        <a:cs typeface="MS Sans Serif"/>
                      </a:defRPr>
                    </a:pPr>
                    <a:r>
                      <a:rPr lang="en-US" sz="1400" baseline="0">
                        <a:latin typeface="Arial" pitchFamily="34" charset="0"/>
                      </a:rPr>
                      <a:t>&lt; 2 %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72B7-BE4A-AB40-EE73B3DB4D81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72B7-BE4A-AB40-EE73B3DB4D81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72B7-BE4A-AB40-EE73B3DB4D81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72B7-BE4A-AB40-EE73B3DB4D81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72B7-BE4A-AB40-EE73B3DB4D81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72B7-BE4A-AB40-EE73B3DB4D81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FFFFFF"/>
                    </a:solidFill>
                    <a:latin typeface="Arial" pitchFamily="34" charset="0"/>
                    <a:ea typeface="MS Sans Serif"/>
                    <a:cs typeface="MS Sans Serif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CERN11!$A$1:$A$20</c:f>
              <c:strCache>
                <c:ptCount val="20"/>
                <c:pt idx="0">
                  <c:v>Germany</c:v>
                </c:pt>
                <c:pt idx="1">
                  <c:v>France</c:v>
                </c:pt>
                <c:pt idx="2">
                  <c:v>United Kingdom</c:v>
                </c:pt>
                <c:pt idx="3">
                  <c:v>Italy</c:v>
                </c:pt>
                <c:pt idx="4">
                  <c:v>Spain</c:v>
                </c:pt>
                <c:pt idx="5">
                  <c:v>Netherlands</c:v>
                </c:pt>
                <c:pt idx="6">
                  <c:v>Switzerland</c:v>
                </c:pt>
                <c:pt idx="7">
                  <c:v>Poland</c:v>
                </c:pt>
                <c:pt idx="8">
                  <c:v>Belgium</c:v>
                </c:pt>
                <c:pt idx="9">
                  <c:v>Norway</c:v>
                </c:pt>
                <c:pt idx="10">
                  <c:v>Sweden</c:v>
                </c:pt>
                <c:pt idx="11">
                  <c:v>Austria</c:v>
                </c:pt>
                <c:pt idx="12">
                  <c:v>Greece</c:v>
                </c:pt>
                <c:pt idx="13">
                  <c:v>Denmark</c:v>
                </c:pt>
                <c:pt idx="14">
                  <c:v>Finland</c:v>
                </c:pt>
                <c:pt idx="15">
                  <c:v>Portugal</c:v>
                </c:pt>
                <c:pt idx="16">
                  <c:v>Czech Republic</c:v>
                </c:pt>
                <c:pt idx="17">
                  <c:v>Hungary</c:v>
                </c:pt>
                <c:pt idx="18">
                  <c:v>Slovak Republic</c:v>
                </c:pt>
                <c:pt idx="19">
                  <c:v>Bulgaria</c:v>
                </c:pt>
              </c:strCache>
            </c:strRef>
          </c:cat>
          <c:val>
            <c:numRef>
              <c:f>CERN11!$B$1:$B$20</c:f>
              <c:numCache>
                <c:formatCode>0.00%</c:formatCode>
                <c:ptCount val="20"/>
                <c:pt idx="0">
                  <c:v>0.19439999999999999</c:v>
                </c:pt>
                <c:pt idx="1">
                  <c:v>0.154200000000001</c:v>
                </c:pt>
                <c:pt idx="2">
                  <c:v>0.15</c:v>
                </c:pt>
                <c:pt idx="3">
                  <c:v>0.1119</c:v>
                </c:pt>
                <c:pt idx="4">
                  <c:v>8.8200000000000195E-2</c:v>
                </c:pt>
                <c:pt idx="5">
                  <c:v>4.2800000000000199E-2</c:v>
                </c:pt>
                <c:pt idx="6">
                  <c:v>3.79000000000001E-2</c:v>
                </c:pt>
                <c:pt idx="7">
                  <c:v>3.15E-2</c:v>
                </c:pt>
                <c:pt idx="8">
                  <c:v>2.7800000000000099E-2</c:v>
                </c:pt>
                <c:pt idx="9">
                  <c:v>2.6100000000000002E-2</c:v>
                </c:pt>
                <c:pt idx="10">
                  <c:v>2.46E-2</c:v>
                </c:pt>
                <c:pt idx="11">
                  <c:v>2.1800000000000101E-2</c:v>
                </c:pt>
                <c:pt idx="12">
                  <c:v>1.9E-2</c:v>
                </c:pt>
                <c:pt idx="13">
                  <c:v>1.79000000000001E-2</c:v>
                </c:pt>
                <c:pt idx="14">
                  <c:v>1.26E-2</c:v>
                </c:pt>
                <c:pt idx="15">
                  <c:v>1.26E-2</c:v>
                </c:pt>
                <c:pt idx="16">
                  <c:v>1.1299999999999999E-2</c:v>
                </c:pt>
                <c:pt idx="17">
                  <c:v>6.7000000000000202E-3</c:v>
                </c:pt>
                <c:pt idx="18">
                  <c:v>5.5000000000000196E-3</c:v>
                </c:pt>
                <c:pt idx="19">
                  <c:v>3.2000000000000101E-3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72B7-BE4A-AB40-EE73B3DB4D8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l"/>
      <c:legendEntry>
        <c:idx val="3"/>
        <c:txPr>
          <a:bodyPr/>
          <a:lstStyle/>
          <a:p>
            <a:pPr>
              <a:defRPr sz="1200" b="0" i="0" u="none" strike="noStrike" baseline="0">
                <a:solidFill>
                  <a:srgbClr val="FF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egendEntry>
        <c:idx val="6"/>
        <c:txPr>
          <a:bodyPr/>
          <a:lstStyle/>
          <a:p>
            <a:pPr>
              <a:defRPr sz="1200" b="0" i="0" u="none" strike="noStrike" baseline="0">
                <a:solidFill>
                  <a:srgbClr val="FF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legendEntry>
      <c:layout>
        <c:manualLayout>
          <c:xMode val="edge"/>
          <c:yMode val="edge"/>
          <c:x val="2.6247916334780401E-2"/>
          <c:y val="6.99639880167328E-2"/>
          <c:w val="0.14374353671147999"/>
          <c:h val="0.85917822597818005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FFFFFF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0"/>
    <c:dispBlanksAs val="zero"/>
    <c:showDLblsOverMax val="0"/>
  </c:chart>
  <c:spPr>
    <a:solidFill>
      <a:srgbClr val="333399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MS Sans Serif"/>
          <a:ea typeface="MS Sans Serif"/>
          <a:cs typeface="MS Sans Serif"/>
        </a:defRPr>
      </a:pPr>
      <a:endParaRPr lang="en-US"/>
    </a:p>
  </c:tx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0.05879</cdr:x>
      <cdr:y>0.92929</cdr:y>
    </cdr:from>
    <cdr:to>
      <cdr:x>0.55542</cdr:x>
      <cdr:y>0.9892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539552" y="4752529"/>
          <a:ext cx="4557712" cy="30638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GB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FFFFFF"/>
              </a:solidFill>
              <a:latin typeface="Book Antiqua" pitchFamily="18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FFFFFF"/>
              </a:solidFill>
              <a:latin typeface="Book Antiqua" pitchFamily="18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FFFFFF"/>
              </a:solidFill>
              <a:latin typeface="Book Antiqua" pitchFamily="18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FFFFFF"/>
              </a:solidFill>
              <a:latin typeface="Book Antiqua" pitchFamily="18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FFFFFF"/>
              </a:solidFill>
              <a:latin typeface="Book Antiqua" pitchFamily="18" charset="0"/>
            </a:defRPr>
          </a:lvl5pPr>
          <a:lvl6pPr marL="2286000" algn="l" defTabSz="914400" rtl="0" eaLnBrk="1" latinLnBrk="0" hangingPunct="1">
            <a:defRPr sz="2400" kern="1200">
              <a:solidFill>
                <a:srgbClr val="FFFFFF"/>
              </a:solidFill>
              <a:latin typeface="Book Antiqua" pitchFamily="18" charset="0"/>
            </a:defRPr>
          </a:lvl6pPr>
          <a:lvl7pPr marL="2743200" algn="l" defTabSz="914400" rtl="0" eaLnBrk="1" latinLnBrk="0" hangingPunct="1">
            <a:defRPr sz="2400" kern="1200">
              <a:solidFill>
                <a:srgbClr val="FFFFFF"/>
              </a:solidFill>
              <a:latin typeface="Book Antiqua" pitchFamily="18" charset="0"/>
            </a:defRPr>
          </a:lvl7pPr>
          <a:lvl8pPr marL="3200400" algn="l" defTabSz="914400" rtl="0" eaLnBrk="1" latinLnBrk="0" hangingPunct="1">
            <a:defRPr sz="2400" kern="1200">
              <a:solidFill>
                <a:srgbClr val="FFFFFF"/>
              </a:solidFill>
              <a:latin typeface="Book Antiqua" pitchFamily="18" charset="0"/>
            </a:defRPr>
          </a:lvl8pPr>
          <a:lvl9pPr marL="3657600" algn="l" defTabSz="914400" rtl="0" eaLnBrk="1" latinLnBrk="0" hangingPunct="1">
            <a:defRPr sz="2400" kern="1200">
              <a:solidFill>
                <a:srgbClr val="FFFFFF"/>
              </a:solidFill>
              <a:latin typeface="Book Antiqua" pitchFamily="18" charset="0"/>
            </a:defRPr>
          </a:lvl9pPr>
        </a:lstStyle>
        <a:p xmlns:a="http://schemas.openxmlformats.org/drawingml/2006/main">
          <a:pPr>
            <a:defRPr/>
          </a:pPr>
          <a:r>
            <a:rPr lang="en-US" sz="1400" dirty="0">
              <a:solidFill>
                <a:srgbClr val="00CCCC">
                  <a:lumMod val="40000"/>
                  <a:lumOff val="60000"/>
                </a:srgbClr>
              </a:solidFill>
              <a:latin typeface="Arial" pitchFamily="34" charset="0"/>
              <a:cs typeface="Arial" pitchFamily="34" charset="0"/>
            </a:rPr>
            <a:t>Romania (as Candidate for Accession) : + 4.212 MCHF</a:t>
          </a:r>
          <a:endParaRPr lang="de-CH" sz="1400" dirty="0">
            <a:solidFill>
              <a:srgbClr val="00CCCC">
                <a:lumMod val="40000"/>
                <a:lumOff val="60000"/>
              </a:srgb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10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10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10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C20AD4-A64E-D444-B833-982CA08BBB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5C3AFC-5046-4D40-9107-198D7164A9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6C1C13-B3C3-B345-9659-E84731E9BF20}" type="slidenum">
              <a:rPr lang="en-US"/>
              <a:pPr/>
              <a:t>1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220513-BCC8-F442-880A-7118250D98BA}" type="slidenum">
              <a:rPr lang="en-US"/>
              <a:pPr/>
              <a:t>12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7D084B-F932-1F4A-8124-4C1A0A72BE6F}" type="slidenum">
              <a:rPr lang="en-US"/>
              <a:pPr/>
              <a:t>13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B9BD67-A383-9E4E-AB7D-6B1BE8935D61}" type="slidenum">
              <a:rPr lang="en-US"/>
              <a:pPr/>
              <a:t>14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AA25B1-E669-1544-A174-38D76526741F}" type="slidenum">
              <a:rPr lang="en-US"/>
              <a:pPr/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A2157-1084-F54B-BE75-125BF073CE07}" type="slidenum">
              <a:rPr lang="en-US"/>
              <a:pPr/>
              <a:t>17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385045-E367-E945-A81E-9142C9D1E8A9}" type="slidenum">
              <a:rPr lang="en-US"/>
              <a:pPr/>
              <a:t>22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441EE9-47D1-0A42-95B5-D0780081A9B5}" type="slidenum">
              <a:rPr lang="en-US"/>
              <a:pPr/>
              <a:t>28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B9BD67-A383-9E4E-AB7D-6B1BE8935D61}" type="slidenum">
              <a:rPr lang="en-US"/>
              <a:pPr/>
              <a:t>30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7F4F6A-BD54-484E-A988-F17F0BD26614}" type="slidenum">
              <a:rPr lang="en-US" sz="1200">
                <a:latin typeface="Arial" pitchFamily="34" charset="0"/>
              </a:rPr>
              <a:pPr algn="r" eaLnBrk="1" hangingPunct="1"/>
              <a:t>31</a:t>
            </a:fld>
            <a:endParaRPr lang="en-US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 eaLnBrk="1" fontAlgn="t" latinLnBrk="0" hangingPunct="1"/>
            <a:r>
              <a:rPr lang="en-US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Injection		Ramp		Squeeze		Collisions		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Rampdown</a:t>
            </a:r>
            <a:endParaRPr lang="en-US" sz="1200" b="0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schemes	Dynamic effects	Optics		Beam steering	Ramp rates</a:t>
            </a:r>
          </a:p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Injection channel	</a:t>
            </a:r>
            <a:r>
              <a:rPr lang="en-US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Feedbacks		Collimators		Beam-beam		Reproducibility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56B4D-7107-4105-8451-F90A2BCFECB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15381166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E875F2-011E-0E40-8E10-629C4490C01B}" type="slidenum">
              <a:rPr lang="en-US"/>
              <a:pPr/>
              <a:t>44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5E873-4E04-4557-81D8-AC9A4C0F5B8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4F9E46-8D08-9D4B-8303-13663F3EA76A}" type="slidenum">
              <a:rPr lang="en-US"/>
              <a:pPr/>
              <a:t>5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52B57F-0467-C84A-99CF-8ED59F489008}" type="slidenum">
              <a:rPr lang="en-US"/>
              <a:pPr/>
              <a:t>6</a:t>
            </a:fld>
            <a:endParaRPr lang="en-US"/>
          </a:p>
        </p:txBody>
      </p:sp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4CD408-0A0F-2146-A5C7-8365897FCE7E}" type="slidenum">
              <a:rPr lang="en-US"/>
              <a:pPr/>
              <a:t>7</a:t>
            </a:fld>
            <a:endParaRPr lang="en-US"/>
          </a:p>
        </p:txBody>
      </p:sp>
      <p:sp>
        <p:nvSpPr>
          <p:cNvPr id="34818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1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F823D9-E341-AA42-8E00-06D548669362}" type="slidenum">
              <a:rPr lang="en-US"/>
              <a:pPr/>
              <a:t>8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E84F7-A2D9-D44F-AB1E-47FD2CB3E58F}" type="slidenum">
              <a:rPr lang="en-US"/>
              <a:pPr/>
              <a:t>9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117B0C-5CA9-EA45-A9C9-60852D311FA8}" type="slidenum">
              <a:rPr lang="en-US"/>
              <a:pPr/>
              <a:t>10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345FE-4DBD-AA41-BB19-7DFAE79B4C97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36015-C687-8149-855A-3D0675BC0A19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DA514-AC0C-2343-A51F-41C1E83FC0CC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82D6B-E7B1-AD48-A95C-0743399C7A88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04092-8721-5547-8D76-93744362077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9713E-B42A-BB45-8FAF-C7A0C171C175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449DB-DC76-1943-A6AB-F266C4B2E5A5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34536-555C-F94F-B287-23EB286C53AA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EC922-FDDA-0942-9378-AC7A748EEA31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6C589-4946-6B4E-8297-D8757A8B8302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8BEAC-B8EE-DE4E-B552-87F5BDAD7289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EEC42-D5F6-BA41-9D9D-15C9916EC8E7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80FDA-A03E-AB49-AAC6-86B2A239A461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E395D-87DF-3943-9437-C6A7AE624149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B09E7-0654-5848-8D32-B2E92CDECFB1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5375396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A7850-952C-0648-87B0-6BC8EA512F27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C2432-1BB1-D34C-99CD-165B04088DB7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744BF-85E7-654A-9241-6EA9F690EAD0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1CE00-2569-AB41-A99A-97B28415FFFA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BC02C-7213-DC4F-ACB1-47F0412C3CA9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712BC-7F53-CA4D-BFEB-C04637F05554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3E4E-9084-3447-9F2B-9894B5DD0FC5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2777681-48A6-E64B-8EA9-5A9971CBE200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EABE035E-E433-7748-BE3A-7752E136C12C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13318" name="Picture 6" descr="Blue-banner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19812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5" r:id="rId14"/>
    <p:sldLayoutId id="2147483766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png"/><Relationship Id="rId4" Type="http://schemas.openxmlformats.org/officeDocument/2006/relationships/hyperlink" Target="http://elogbook.cern.ch/eLogbook/attach_viewer.jsp?attach_id=1025394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file:////Users/giachino/Documents/Videos%20for%20Rossano/CCC_V1-1.mov" TargetMode="External"/><Relationship Id="rId1" Type="http://schemas.microsoft.com/office/2007/relationships/media" Target="file:////Users/giachino/Documents/Videos%20for%20Rossano/CCC_V1-1.mov" TargetMode="External"/><Relationship Id="rId4" Type="http://schemas.openxmlformats.org/officeDocument/2006/relationships/image" Target="../media/image8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5.png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png"/><Relationship Id="rId18" Type="http://schemas.openxmlformats.org/officeDocument/2006/relationships/image" Target="../media/image104.png"/><Relationship Id="rId26" Type="http://schemas.openxmlformats.org/officeDocument/2006/relationships/image" Target="../media/image112.png"/><Relationship Id="rId3" Type="http://schemas.openxmlformats.org/officeDocument/2006/relationships/image" Target="../media/image89.png"/><Relationship Id="rId21" Type="http://schemas.openxmlformats.org/officeDocument/2006/relationships/image" Target="../media/image107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17" Type="http://schemas.openxmlformats.org/officeDocument/2006/relationships/image" Target="../media/image103.png"/><Relationship Id="rId25" Type="http://schemas.openxmlformats.org/officeDocument/2006/relationships/image" Target="../media/image111.png"/><Relationship Id="rId2" Type="http://schemas.openxmlformats.org/officeDocument/2006/relationships/image" Target="../media/image88.png"/><Relationship Id="rId16" Type="http://schemas.openxmlformats.org/officeDocument/2006/relationships/image" Target="../media/image102.png"/><Relationship Id="rId20" Type="http://schemas.openxmlformats.org/officeDocument/2006/relationships/image" Target="../media/image106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24" Type="http://schemas.openxmlformats.org/officeDocument/2006/relationships/image" Target="../media/image110.png"/><Relationship Id="rId5" Type="http://schemas.openxmlformats.org/officeDocument/2006/relationships/image" Target="../media/image91.png"/><Relationship Id="rId15" Type="http://schemas.openxmlformats.org/officeDocument/2006/relationships/image" Target="../media/image101.png"/><Relationship Id="rId23" Type="http://schemas.openxmlformats.org/officeDocument/2006/relationships/image" Target="../media/image109.png"/><Relationship Id="rId28" Type="http://schemas.openxmlformats.org/officeDocument/2006/relationships/image" Target="../media/image114.png"/><Relationship Id="rId10" Type="http://schemas.openxmlformats.org/officeDocument/2006/relationships/image" Target="../media/image96.png"/><Relationship Id="rId19" Type="http://schemas.openxmlformats.org/officeDocument/2006/relationships/image" Target="../media/image105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Relationship Id="rId14" Type="http://schemas.openxmlformats.org/officeDocument/2006/relationships/image" Target="../media/image100.png"/><Relationship Id="rId22" Type="http://schemas.openxmlformats.org/officeDocument/2006/relationships/image" Target="../media/image108.png"/><Relationship Id="rId27" Type="http://schemas.openxmlformats.org/officeDocument/2006/relationships/image" Target="../media/image1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file:////Users/giachino/Documents/Videos%20for%20Rossano/WIRE_SCANNER_V1-1_2.mov" TargetMode="External"/><Relationship Id="rId1" Type="http://schemas.microsoft.com/office/2007/relationships/media" Target="file:////Users/giachino/Documents/Videos%20for%20Rossano/WIRE_SCANNER_V1-1_2.mov" TargetMode="External"/><Relationship Id="rId4" Type="http://schemas.openxmlformats.org/officeDocument/2006/relationships/image" Target="../media/image1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hyperlink" Target="http://elogbook.cern.ch/eLogbook/attach_viewer.jsp?attach_id=1025394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3" Type="http://schemas.openxmlformats.org/officeDocument/2006/relationships/image" Target="../media/image117.jpeg"/><Relationship Id="rId7" Type="http://schemas.openxmlformats.org/officeDocument/2006/relationships/image" Target="../media/image121.jpeg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7.png"/><Relationship Id="rId5" Type="http://schemas.openxmlformats.org/officeDocument/2006/relationships/image" Target="../media/image126.jpeg"/><Relationship Id="rId4" Type="http://schemas.openxmlformats.org/officeDocument/2006/relationships/image" Target="../media/image12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13" Type="http://schemas.openxmlformats.org/officeDocument/2006/relationships/image" Target="../media/image141.png"/><Relationship Id="rId3" Type="http://schemas.openxmlformats.org/officeDocument/2006/relationships/image" Target="../media/image131.jpeg"/><Relationship Id="rId7" Type="http://schemas.openxmlformats.org/officeDocument/2006/relationships/image" Target="../media/image135.png"/><Relationship Id="rId12" Type="http://schemas.openxmlformats.org/officeDocument/2006/relationships/image" Target="../media/image140.pn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4.jpeg"/><Relationship Id="rId11" Type="http://schemas.openxmlformats.org/officeDocument/2006/relationships/image" Target="../media/image139.jpeg"/><Relationship Id="rId5" Type="http://schemas.openxmlformats.org/officeDocument/2006/relationships/image" Target="../media/image133.jpeg"/><Relationship Id="rId15" Type="http://schemas.openxmlformats.org/officeDocument/2006/relationships/image" Target="../media/image143.png"/><Relationship Id="rId10" Type="http://schemas.openxmlformats.org/officeDocument/2006/relationships/image" Target="../media/image138.jpeg"/><Relationship Id="rId4" Type="http://schemas.openxmlformats.org/officeDocument/2006/relationships/image" Target="../media/image132.jpeg"/><Relationship Id="rId9" Type="http://schemas.openxmlformats.org/officeDocument/2006/relationships/image" Target="../media/image137.jpeg"/><Relationship Id="rId14" Type="http://schemas.openxmlformats.org/officeDocument/2006/relationships/image" Target="../media/image14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5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13" Type="http://schemas.openxmlformats.org/officeDocument/2006/relationships/image" Target="../media/image139.jpeg"/><Relationship Id="rId3" Type="http://schemas.openxmlformats.org/officeDocument/2006/relationships/image" Target="../media/image131.jpeg"/><Relationship Id="rId7" Type="http://schemas.openxmlformats.org/officeDocument/2006/relationships/image" Target="../media/image140.png"/><Relationship Id="rId12" Type="http://schemas.openxmlformats.org/officeDocument/2006/relationships/image" Target="../media/image138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4.jpeg"/><Relationship Id="rId11" Type="http://schemas.openxmlformats.org/officeDocument/2006/relationships/image" Target="../media/image143.png"/><Relationship Id="rId5" Type="http://schemas.openxmlformats.org/officeDocument/2006/relationships/image" Target="../media/image133.jpeg"/><Relationship Id="rId10" Type="http://schemas.openxmlformats.org/officeDocument/2006/relationships/image" Target="../media/image137.jpeg"/><Relationship Id="rId4" Type="http://schemas.openxmlformats.org/officeDocument/2006/relationships/image" Target="../media/image132.jpeg"/><Relationship Id="rId9" Type="http://schemas.openxmlformats.org/officeDocument/2006/relationships/image" Target="../media/image1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video" Target="file:////Users/giachino/Documents/Videos%20for%20Rossano/COLLIMATEUR_V1-1.mov" TargetMode="External"/><Relationship Id="rId1" Type="http://schemas.microsoft.com/office/2007/relationships/media" Target="file:////Users/giachino/Documents/Videos%20for%20Rossano/COLLIMATEUR_V1-1.mov" TargetMode="External"/><Relationship Id="rId4" Type="http://schemas.openxmlformats.org/officeDocument/2006/relationships/image" Target="../media/image1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6"/>
          <p:cNvSpPr txBox="1">
            <a:spLocks noChangeArrowheads="1"/>
          </p:cNvSpPr>
          <p:nvPr/>
        </p:nvSpPr>
        <p:spPr bwMode="auto">
          <a:xfrm>
            <a:off x="0" y="2819400"/>
            <a:ext cx="914400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solidFill>
                  <a:schemeClr val="bg2"/>
                </a:solidFill>
              </a:rPr>
              <a:t>The LHC: Citius, Altius, Fortius…</a:t>
            </a:r>
          </a:p>
          <a:p>
            <a:pPr algn="ctr">
              <a:spcBef>
                <a:spcPct val="50000"/>
              </a:spcBef>
            </a:pPr>
            <a:endParaRPr lang="en-US" sz="36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bg2"/>
                </a:solidFill>
              </a:rPr>
              <a:t>James Gillies, Head, communication group, CERN</a:t>
            </a:r>
          </a:p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bg2"/>
                </a:solidFill>
              </a:rPr>
              <a:t>27 November 2006</a:t>
            </a:r>
            <a:endParaRPr lang="en-US" sz="1800"/>
          </a:p>
        </p:txBody>
      </p:sp>
      <p:pic>
        <p:nvPicPr>
          <p:cNvPr id="27650" name="Picture 7" descr="9105065"/>
          <p:cNvPicPr>
            <a:picLocks noChangeAspect="1" noChangeArrowheads="1"/>
          </p:cNvPicPr>
          <p:nvPr/>
        </p:nvPicPr>
        <p:blipFill>
          <a:blip r:embed="rId3">
            <a:lum contrast="-12000"/>
          </a:blip>
          <a:srcRect/>
          <a:stretch>
            <a:fillRect/>
          </a:stretch>
        </p:blipFill>
        <p:spPr bwMode="auto">
          <a:xfrm>
            <a:off x="0" y="18288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7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09800"/>
            <a:ext cx="9144000" cy="685800"/>
          </a:xfrm>
          <a:noFill/>
          <a:ln>
            <a:round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263" eaLnBrk="1" hangingPunct="1">
              <a:buClr>
                <a:srgbClr val="FFFF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>
                <a:solidFill>
                  <a:schemeClr val="bg1"/>
                </a:solidFill>
              </a:rPr>
              <a:t>Il </a:t>
            </a:r>
            <a:r>
              <a:rPr lang="en-GB" sz="3600" dirty="0" err="1">
                <a:solidFill>
                  <a:schemeClr val="bg1"/>
                </a:solidFill>
              </a:rPr>
              <a:t>piu</a:t>
            </a:r>
            <a:r>
              <a:rPr lang="en-GB" sz="3600" dirty="0">
                <a:solidFill>
                  <a:schemeClr val="bg1"/>
                </a:solidFill>
              </a:rPr>
              <a:t> </a:t>
            </a:r>
            <a:r>
              <a:rPr lang="en-GB" sz="3600" dirty="0" err="1">
                <a:solidFill>
                  <a:schemeClr val="bg1"/>
                </a:solidFill>
              </a:rPr>
              <a:t>grande</a:t>
            </a:r>
            <a:r>
              <a:rPr lang="en-GB" sz="3600" dirty="0">
                <a:solidFill>
                  <a:schemeClr val="bg1"/>
                </a:solidFill>
              </a:rPr>
              <a:t> </a:t>
            </a:r>
            <a:r>
              <a:rPr lang="en-GB" sz="3600" dirty="0" err="1">
                <a:solidFill>
                  <a:schemeClr val="bg1"/>
                </a:solidFill>
              </a:rPr>
              <a:t>laboratorio</a:t>
            </a:r>
            <a:r>
              <a:rPr lang="en-GB" sz="3600" dirty="0">
                <a:solidFill>
                  <a:schemeClr val="bg1"/>
                </a:solidFill>
              </a:rPr>
              <a:t> di </a:t>
            </a:r>
            <a:r>
              <a:rPr lang="en-GB" sz="3600" dirty="0" err="1">
                <a:solidFill>
                  <a:schemeClr val="bg1"/>
                </a:solidFill>
              </a:rPr>
              <a:t>particelle</a:t>
            </a:r>
            <a:r>
              <a:rPr lang="en-GB" sz="36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39938" name="Picture 5" descr="gr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676400"/>
            <a:ext cx="6019800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8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5800" y="1066800"/>
            <a:ext cx="7772400" cy="6096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Una rete di </a:t>
            </a:r>
            <a:r>
              <a:rPr lang="en-GB" sz="2400" dirty="0" err="1"/>
              <a:t>dati</a:t>
            </a:r>
            <a:r>
              <a:rPr lang="en-GB" sz="2400" dirty="0"/>
              <a:t> </a:t>
            </a:r>
            <a:r>
              <a:rPr lang="en-GB" sz="2800" dirty="0" err="1">
                <a:solidFill>
                  <a:srgbClr val="7F7F7F"/>
                </a:solidFill>
              </a:rPr>
              <a:t>intorno</a:t>
            </a:r>
            <a:r>
              <a:rPr lang="en-GB" sz="2800" dirty="0">
                <a:solidFill>
                  <a:srgbClr val="7F7F7F"/>
                </a:solidFill>
              </a:rPr>
              <a:t> al </a:t>
            </a:r>
            <a:r>
              <a:rPr lang="en-GB" sz="2800" dirty="0" err="1">
                <a:solidFill>
                  <a:srgbClr val="7F7F7F"/>
                </a:solidFill>
              </a:rPr>
              <a:t>Pianeta</a:t>
            </a:r>
            <a:r>
              <a:rPr lang="en-GB" sz="2400" dirty="0"/>
              <a:t>...</a:t>
            </a:r>
          </a:p>
        </p:txBody>
      </p:sp>
      <p:sp>
        <p:nvSpPr>
          <p:cNvPr id="39940" name="Text Box 9"/>
          <p:cNvSpPr txBox="1">
            <a:spLocks noChangeArrowheads="1"/>
          </p:cNvSpPr>
          <p:nvPr/>
        </p:nvSpPr>
        <p:spPr bwMode="auto">
          <a:xfrm>
            <a:off x="685800" y="5486400"/>
            <a:ext cx="8001000" cy="1325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Per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analizzare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I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dati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dell’LHC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,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c’e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bisogno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di </a:t>
            </a:r>
            <a:r>
              <a:rPr lang="en-GB" sz="1600" b="1" dirty="0">
                <a:solidFill>
                  <a:srgbClr val="FF0000"/>
                </a:solidFill>
                <a:latin typeface="Helvetica" charset="0"/>
              </a:rPr>
              <a:t>100,000 Computer </a:t>
            </a:r>
            <a:r>
              <a:rPr lang="en-GB" sz="1600" b="1" dirty="0" err="1">
                <a:solidFill>
                  <a:srgbClr val="FF0000"/>
                </a:solidFill>
                <a:latin typeface="Helvetica" charset="0"/>
              </a:rPr>
              <a:t>connessi</a:t>
            </a:r>
            <a:r>
              <a:rPr lang="en-GB" sz="1600" b="1" dirty="0">
                <a:solidFill>
                  <a:srgbClr val="FF0000"/>
                </a:solidFill>
                <a:latin typeface="Helvetica" charset="0"/>
              </a:rPr>
              <a:t> in un rete </a:t>
            </a:r>
            <a:r>
              <a:rPr lang="en-GB" sz="1600" b="1" dirty="0" err="1">
                <a:solidFill>
                  <a:srgbClr val="FF0000"/>
                </a:solidFill>
                <a:latin typeface="Helvetica" charset="0"/>
              </a:rPr>
              <a:t>globale</a:t>
            </a:r>
            <a:r>
              <a:rPr lang="en-GB" sz="1600" b="1" dirty="0">
                <a:solidFill>
                  <a:srgbClr val="FF0000"/>
                </a:solidFill>
                <a:latin typeface="Helvetica" charset="0"/>
              </a:rPr>
              <a:t>. 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Dopo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la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scoperta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del WWW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il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CERN e’ la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forza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trainante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dello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sviluppo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della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decentralizzazzione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dei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Helvetica" charset="0"/>
              </a:rPr>
              <a:t>dati</a:t>
            </a:r>
            <a:r>
              <a:rPr lang="en-GB" sz="1600" dirty="0">
                <a:solidFill>
                  <a:srgbClr val="000000"/>
                </a:solidFill>
                <a:latin typeface="Helvetica" charset="0"/>
              </a:rPr>
              <a:t>.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solidFill>
                <a:srgbClr val="000000"/>
              </a:solidFill>
              <a:latin typeface="Helvetic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524000"/>
            <a:ext cx="5226050" cy="38959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1524000"/>
            <a:ext cx="5261546" cy="3910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6"/>
          <p:cNvSpPr txBox="1">
            <a:spLocks noChangeArrowheads="1"/>
          </p:cNvSpPr>
          <p:nvPr/>
        </p:nvSpPr>
        <p:spPr bwMode="auto">
          <a:xfrm>
            <a:off x="304800" y="8382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rgbClr val="808080"/>
                </a:solidFill>
              </a:rPr>
              <a:t>CERN </a:t>
            </a:r>
            <a:r>
              <a:rPr lang="en-GB" sz="2800" dirty="0" err="1">
                <a:solidFill>
                  <a:srgbClr val="808080"/>
                </a:solidFill>
              </a:rPr>
              <a:t>Membri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932930"/>
              </p:ext>
            </p:extLst>
          </p:nvPr>
        </p:nvGraphicFramePr>
        <p:xfrm>
          <a:off x="0" y="1524000"/>
          <a:ext cx="9177338" cy="5114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44034" name="Rectangle 7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09600" y="3048000"/>
            <a:ext cx="7772400" cy="11430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err="1"/>
              <a:t>Perche</a:t>
            </a:r>
            <a:r>
              <a:rPr lang="en-GB" sz="4000" dirty="0"/>
              <a:t>’?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411">
            <a:off x="160338" y="1987550"/>
            <a:ext cx="16541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10" descr="0701190946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1654175"/>
            <a:ext cx="32766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1" descr="0002010_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51796">
            <a:off x="1905000" y="2003425"/>
            <a:ext cx="37401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Rectangle 1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52400" y="914400"/>
            <a:ext cx="8839200" cy="6096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Per </a:t>
            </a:r>
            <a:r>
              <a:rPr lang="en-GB" sz="2400" dirty="0" err="1"/>
              <a:t>superare</a:t>
            </a:r>
            <a:r>
              <a:rPr lang="en-GB" sz="2400" dirty="0"/>
              <a:t> I </a:t>
            </a:r>
            <a:r>
              <a:rPr lang="en-GB" sz="2400" dirty="0" err="1"/>
              <a:t>limiti</a:t>
            </a:r>
            <a:r>
              <a:rPr lang="en-GB" sz="2400" dirty="0"/>
              <a:t> </a:t>
            </a:r>
            <a:r>
              <a:rPr lang="en-GB" sz="2400" dirty="0" err="1"/>
              <a:t>della</a:t>
            </a:r>
            <a:r>
              <a:rPr lang="en-GB" sz="2400" dirty="0"/>
              <a:t> </a:t>
            </a:r>
            <a:r>
              <a:rPr lang="en-GB" sz="2800" dirty="0">
                <a:solidFill>
                  <a:schemeClr val="bg2"/>
                </a:solidFill>
              </a:rPr>
              <a:t>nostra </a:t>
            </a:r>
            <a:r>
              <a:rPr lang="en-GB" sz="2800" dirty="0" err="1">
                <a:solidFill>
                  <a:schemeClr val="bg2"/>
                </a:solidFill>
              </a:rPr>
              <a:t>conoscenza</a:t>
            </a:r>
            <a:endParaRPr lang="en-GB" sz="2400" dirty="0"/>
          </a:p>
        </p:txBody>
      </p:sp>
      <p:sp>
        <p:nvSpPr>
          <p:cNvPr id="46085" name="Text Box 15"/>
          <p:cNvSpPr txBox="1">
            <a:spLocks noChangeArrowheads="1"/>
          </p:cNvSpPr>
          <p:nvPr/>
        </p:nvSpPr>
        <p:spPr bwMode="auto">
          <a:xfrm>
            <a:off x="1066800" y="5181600"/>
            <a:ext cx="8223250" cy="12486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Newtons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 ...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Cos’e’la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  </a:t>
            </a:r>
            <a:r>
              <a:rPr lang="en-GB" sz="1500" b="1" dirty="0">
                <a:solidFill>
                  <a:srgbClr val="000000"/>
                </a:solidFill>
                <a:latin typeface="Helvetica" charset="0"/>
              </a:rPr>
              <a:t>Massa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? </a:t>
            </a:r>
          </a:p>
          <a:p>
            <a:pPr defTabSz="44926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Di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cos’e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’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fatto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500" b="1" dirty="0">
                <a:solidFill>
                  <a:srgbClr val="000000"/>
                </a:solidFill>
                <a:latin typeface="Helvetica" charset="0"/>
              </a:rPr>
              <a:t>96% des </a:t>
            </a:r>
            <a:r>
              <a:rPr lang="en-GB" sz="1500" b="1" dirty="0" err="1">
                <a:solidFill>
                  <a:srgbClr val="000000"/>
                </a:solidFill>
                <a:latin typeface="Helvetica" charset="0"/>
              </a:rPr>
              <a:t>Universo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? </a:t>
            </a:r>
          </a:p>
          <a:p>
            <a:pPr defTabSz="44926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Perche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’ non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c’e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’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piu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500" b="1" dirty="0" err="1">
                <a:solidFill>
                  <a:srgbClr val="000000"/>
                </a:solidFill>
                <a:latin typeface="Helvetica" charset="0"/>
              </a:rPr>
              <a:t>Antimaterie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 ? </a:t>
            </a:r>
          </a:p>
          <a:p>
            <a:pPr defTabSz="44926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Il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segreto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 del big bang... </a:t>
            </a:r>
            <a:r>
              <a:rPr lang="en-US" sz="1500" dirty="0" err="1">
                <a:solidFill>
                  <a:srgbClr val="000000"/>
                </a:solidFill>
                <a:latin typeface="Helvetica" charset="0"/>
              </a:rPr>
              <a:t>nei</a:t>
            </a:r>
            <a:r>
              <a:rPr lang="en-US" sz="15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Helvetica" charset="0"/>
              </a:rPr>
              <a:t>momenti</a:t>
            </a:r>
            <a:r>
              <a:rPr lang="en-US" sz="15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Helvetica" charset="0"/>
              </a:rPr>
              <a:t>iniziali</a:t>
            </a:r>
            <a:r>
              <a:rPr lang="en-US" sz="15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GB" sz="1500" dirty="0" err="1">
                <a:solidFill>
                  <a:srgbClr val="000000"/>
                </a:solidFill>
                <a:latin typeface="Helvetica" charset="0"/>
              </a:rPr>
              <a:t>dell’Universo</a:t>
            </a:r>
            <a:r>
              <a:rPr lang="en-GB" sz="1500" dirty="0">
                <a:solidFill>
                  <a:srgbClr val="000000"/>
                </a:solidFill>
                <a:latin typeface="Helvetica" charset="0"/>
              </a:rPr>
              <a:t>?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026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48130" name="Rectangle 1029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09600" y="3200400"/>
            <a:ext cx="7772400" cy="11430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/>
              <a:t>Come?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2"/>
          <p:cNvSpPr>
            <a:spLocks noChangeArrowheads="1"/>
          </p:cNvSpPr>
          <p:nvPr/>
        </p:nvSpPr>
        <p:spPr bwMode="auto">
          <a:xfrm>
            <a:off x="152400" y="5181600"/>
            <a:ext cx="3657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609600" indent="-609600" eaLnBrk="1" hangingPunct="1">
              <a:spcBef>
                <a:spcPct val="20000"/>
              </a:spcBef>
            </a:pPr>
            <a:endParaRPr lang="fr-FR" sz="1600"/>
          </a:p>
        </p:txBody>
      </p:sp>
      <p:pic>
        <p:nvPicPr>
          <p:cNvPr id="21506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743200"/>
            <a:ext cx="47244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2" name="Oval 22"/>
          <p:cNvSpPr>
            <a:spLocks noChangeArrowheads="1"/>
          </p:cNvSpPr>
          <p:nvPr/>
        </p:nvSpPr>
        <p:spPr bwMode="auto">
          <a:xfrm>
            <a:off x="5410200" y="6096000"/>
            <a:ext cx="7620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5063" name="Oval 23"/>
          <p:cNvSpPr>
            <a:spLocks noChangeArrowheads="1"/>
          </p:cNvSpPr>
          <p:nvPr/>
        </p:nvSpPr>
        <p:spPr bwMode="auto">
          <a:xfrm>
            <a:off x="7543800" y="5486400"/>
            <a:ext cx="6096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5064" name="Oval 24"/>
          <p:cNvSpPr>
            <a:spLocks noChangeArrowheads="1"/>
          </p:cNvSpPr>
          <p:nvPr/>
        </p:nvSpPr>
        <p:spPr bwMode="auto">
          <a:xfrm>
            <a:off x="5791200" y="5257800"/>
            <a:ext cx="5334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5065" name="Oval 25"/>
          <p:cNvSpPr>
            <a:spLocks noChangeArrowheads="1"/>
          </p:cNvSpPr>
          <p:nvPr/>
        </p:nvSpPr>
        <p:spPr bwMode="auto">
          <a:xfrm>
            <a:off x="6781800" y="5257800"/>
            <a:ext cx="5334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215066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5425" y="2057400"/>
            <a:ext cx="51085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4" name="Rectangle 28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err="1"/>
              <a:t>Gli</a:t>
            </a:r>
            <a:r>
              <a:rPr lang="en-GB" sz="2400" dirty="0"/>
              <a:t> </a:t>
            </a:r>
            <a:r>
              <a:rPr lang="en-GB" sz="2400" dirty="0" err="1"/>
              <a:t>strumenti</a:t>
            </a:r>
            <a:endParaRPr lang="en-GB" sz="2800" dirty="0">
              <a:solidFill>
                <a:srgbClr val="808080"/>
              </a:solidFill>
            </a:endParaRPr>
          </a:p>
        </p:txBody>
      </p:sp>
      <p:sp>
        <p:nvSpPr>
          <p:cNvPr id="215069" name="Rectangle 29"/>
          <p:cNvSpPr>
            <a:spLocks noChangeArrowheads="1"/>
          </p:cNvSpPr>
          <p:nvPr/>
        </p:nvSpPr>
        <p:spPr bwMode="auto">
          <a:xfrm>
            <a:off x="152400" y="1981200"/>
            <a:ext cx="41148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marL="342900" indent="-342900" defTabSz="44926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Arial" charset="0"/>
              <a:buAutoNum type="arabicPeriod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err="1">
                <a:solidFill>
                  <a:srgbClr val="FF0000"/>
                </a:solidFill>
              </a:rPr>
              <a:t>Acceleratore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5070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32004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0000"/>
                </a:solidFill>
              </a:rPr>
              <a:t>2. </a:t>
            </a:r>
            <a:r>
              <a:rPr lang="en-GB" b="1" dirty="0" err="1">
                <a:solidFill>
                  <a:srgbClr val="0000FF"/>
                </a:solidFill>
              </a:rPr>
              <a:t>Rivelatori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215071" name="Text Box 31"/>
          <p:cNvSpPr txBox="1">
            <a:spLocks noChangeArrowheads="1"/>
          </p:cNvSpPr>
          <p:nvPr/>
        </p:nvSpPr>
        <p:spPr bwMode="auto">
          <a:xfrm>
            <a:off x="76200" y="5105400"/>
            <a:ext cx="3673475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0000"/>
                </a:solidFill>
              </a:rPr>
              <a:t>3. </a:t>
            </a:r>
            <a:r>
              <a:rPr lang="en-GB" b="1" dirty="0">
                <a:solidFill>
                  <a:srgbClr val="008000"/>
                </a:solidFill>
              </a:rPr>
              <a:t>Computer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50188" name="Rectangle 16"/>
          <p:cNvSpPr>
            <a:spLocks noChangeArrowheads="1"/>
          </p:cNvSpPr>
          <p:nvPr/>
        </p:nvSpPr>
        <p:spPr bwMode="auto">
          <a:xfrm>
            <a:off x="304800" y="4114800"/>
            <a:ext cx="3505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defTabSz="44926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err="1">
                <a:solidFill>
                  <a:srgbClr val="000000"/>
                </a:solidFill>
              </a:rPr>
              <a:t>Sono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strumenti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giganteschi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che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permettono</a:t>
            </a:r>
            <a:r>
              <a:rPr lang="en-US" sz="1600" dirty="0">
                <a:solidFill>
                  <a:srgbClr val="000000"/>
                </a:solidFill>
              </a:rPr>
              <a:t> di </a:t>
            </a:r>
            <a:r>
              <a:rPr lang="en-US" sz="1600" dirty="0" err="1">
                <a:solidFill>
                  <a:srgbClr val="000000"/>
                </a:solidFill>
              </a:rPr>
              <a:t>misurare</a:t>
            </a:r>
            <a:r>
              <a:rPr lang="en-US" sz="1600" dirty="0">
                <a:solidFill>
                  <a:srgbClr val="000000"/>
                </a:solidFill>
              </a:rPr>
              <a:t> con </a:t>
            </a:r>
            <a:r>
              <a:rPr lang="en-US" sz="1600" dirty="0" err="1">
                <a:solidFill>
                  <a:srgbClr val="000000"/>
                </a:solidFill>
              </a:rPr>
              <a:t>estrema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precisione</a:t>
            </a:r>
            <a:r>
              <a:rPr lang="en-US" sz="1600" dirty="0">
                <a:solidFill>
                  <a:srgbClr val="000000"/>
                </a:solidFill>
              </a:rPr>
              <a:t> le </a:t>
            </a:r>
            <a:r>
              <a:rPr lang="en-US" sz="1600" dirty="0" err="1">
                <a:solidFill>
                  <a:srgbClr val="000000"/>
                </a:solidFill>
              </a:rPr>
              <a:t>collisioni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0189" name="Rectangle 17"/>
          <p:cNvSpPr>
            <a:spLocks noChangeArrowheads="1"/>
          </p:cNvSpPr>
          <p:nvPr/>
        </p:nvSpPr>
        <p:spPr bwMode="auto">
          <a:xfrm>
            <a:off x="304800" y="2514600"/>
            <a:ext cx="3505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defTabSz="44926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err="1">
                <a:solidFill>
                  <a:srgbClr val="000000"/>
                </a:solidFill>
              </a:rPr>
              <a:t>Permettono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alle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particelle</a:t>
            </a:r>
            <a:r>
              <a:rPr lang="en-US" sz="1600" dirty="0">
                <a:solidFill>
                  <a:srgbClr val="000000"/>
                </a:solidFill>
              </a:rPr>
              <a:t> di </a:t>
            </a:r>
            <a:r>
              <a:rPr lang="en-US" sz="1600" dirty="0" err="1">
                <a:solidFill>
                  <a:srgbClr val="000000"/>
                </a:solidFill>
              </a:rPr>
              <a:t>muoversi</a:t>
            </a:r>
            <a:r>
              <a:rPr lang="en-US" sz="1600" dirty="0">
                <a:solidFill>
                  <a:srgbClr val="000000"/>
                </a:solidFill>
              </a:rPr>
              <a:t> ad </a:t>
            </a:r>
            <a:r>
              <a:rPr lang="en-US" sz="1600" dirty="0" err="1">
                <a:solidFill>
                  <a:srgbClr val="000000"/>
                </a:solidFill>
              </a:rPr>
              <a:t>altissime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energia</a:t>
            </a:r>
            <a:r>
              <a:rPr lang="en-US" sz="1600" dirty="0">
                <a:solidFill>
                  <a:srgbClr val="000000"/>
                </a:solidFill>
              </a:rPr>
              <a:t> e </a:t>
            </a:r>
            <a:r>
              <a:rPr lang="en-US" sz="1600" dirty="0" err="1">
                <a:solidFill>
                  <a:srgbClr val="000000"/>
                </a:solidFill>
              </a:rPr>
              <a:t>collidere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0190" name="Rectangle 19"/>
          <p:cNvSpPr>
            <a:spLocks noChangeArrowheads="1"/>
          </p:cNvSpPr>
          <p:nvPr/>
        </p:nvSpPr>
        <p:spPr bwMode="auto">
          <a:xfrm>
            <a:off x="304800" y="5638800"/>
            <a:ext cx="3505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pPr defTabSz="44926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err="1">
                <a:solidFill>
                  <a:srgbClr val="000000"/>
                </a:solidFill>
              </a:rPr>
              <a:t>Raccolgono</a:t>
            </a:r>
            <a:r>
              <a:rPr lang="en-US" sz="1600" dirty="0">
                <a:solidFill>
                  <a:srgbClr val="000000"/>
                </a:solidFill>
              </a:rPr>
              <a:t> e </a:t>
            </a:r>
            <a:r>
              <a:rPr lang="en-US" sz="1600" dirty="0" err="1">
                <a:solidFill>
                  <a:srgbClr val="000000"/>
                </a:solidFill>
              </a:rPr>
              <a:t>memorizzano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enorme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quantita</a:t>
            </a:r>
            <a:r>
              <a:rPr lang="en-US" sz="1600" dirty="0">
                <a:solidFill>
                  <a:srgbClr val="000000"/>
                </a:solidFill>
              </a:rPr>
              <a:t> di </a:t>
            </a:r>
            <a:r>
              <a:rPr lang="en-US" sz="1600" dirty="0" err="1">
                <a:solidFill>
                  <a:srgbClr val="000000"/>
                </a:solidFill>
              </a:rPr>
              <a:t>dati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provenienti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dai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rivelatori</a:t>
            </a:r>
            <a:r>
              <a:rPr lang="en-US" sz="1600" dirty="0">
                <a:solidFill>
                  <a:srgbClr val="000000"/>
                </a:solidFill>
              </a:rPr>
              <a:t> e </a:t>
            </a:r>
            <a:r>
              <a:rPr lang="en-US" sz="1600" dirty="0" err="1">
                <a:solidFill>
                  <a:srgbClr val="000000"/>
                </a:solidFill>
              </a:rPr>
              <a:t>analizzarli</a:t>
            </a:r>
            <a:r>
              <a:rPr lang="en-US" sz="1600" dirty="0">
                <a:solidFill>
                  <a:srgbClr val="000000"/>
                </a:solidFill>
              </a:rPr>
              <a:t> per </a:t>
            </a:r>
            <a:r>
              <a:rPr lang="en-US" sz="1600" dirty="0" err="1">
                <a:solidFill>
                  <a:srgbClr val="000000"/>
                </a:solidFill>
              </a:rPr>
              <a:t>evidenziare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gli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eventi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interessanti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2" grpId="0" animBg="1"/>
      <p:bldP spid="215063" grpId="0" animBg="1"/>
      <p:bldP spid="215064" grpId="0" animBg="1"/>
      <p:bldP spid="2150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7"/>
          <p:cNvSpPr txBox="1">
            <a:spLocks noChangeArrowheads="1"/>
          </p:cNvSpPr>
          <p:nvPr/>
        </p:nvSpPr>
        <p:spPr bwMode="auto">
          <a:xfrm>
            <a:off x="228600" y="9144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2"/>
                </a:solidFill>
              </a:rPr>
              <a:t>CERN</a:t>
            </a:r>
            <a:r>
              <a:rPr lang="en-GB" sz="2800" dirty="0">
                <a:solidFill>
                  <a:srgbClr val="808080"/>
                </a:solidFill>
              </a:rPr>
              <a:t> </a:t>
            </a:r>
            <a:r>
              <a:rPr lang="en-GB" sz="2800" dirty="0" err="1">
                <a:solidFill>
                  <a:srgbClr val="808080"/>
                </a:solidFill>
              </a:rPr>
              <a:t>acceleratori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95288" y="1465263"/>
            <a:ext cx="8305800" cy="5240337"/>
            <a:chOff x="395288" y="1465263"/>
            <a:chExt cx="8305800" cy="5240337"/>
          </a:xfrm>
        </p:grpSpPr>
        <p:pic>
          <p:nvPicPr>
            <p:cNvPr id="19" name="Picture 2" descr="aerial-view"/>
            <p:cNvPicPr>
              <a:picLocks noChangeAspect="1" noChangeArrowheads="1"/>
            </p:cNvPicPr>
            <p:nvPr/>
          </p:nvPicPr>
          <p:blipFill>
            <a:blip r:embed="rId2" cstate="print"/>
            <a:srcRect t="14427"/>
            <a:stretch>
              <a:fillRect/>
            </a:stretch>
          </p:blipFill>
          <p:spPr bwMode="auto">
            <a:xfrm>
              <a:off x="395288" y="1465263"/>
              <a:ext cx="8305800" cy="5240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4241802" y="5267331"/>
              <a:ext cx="2130426" cy="922338"/>
              <a:chOff x="2672" y="3318"/>
              <a:chExt cx="1342" cy="581"/>
            </a:xfrm>
          </p:grpSpPr>
          <p:sp>
            <p:nvSpPr>
              <p:cNvPr id="30" name="Text Box 4"/>
              <p:cNvSpPr txBox="1">
                <a:spLocks noChangeArrowheads="1"/>
              </p:cNvSpPr>
              <p:nvPr/>
            </p:nvSpPr>
            <p:spPr bwMode="auto">
              <a:xfrm>
                <a:off x="2832" y="3611"/>
                <a:ext cx="1109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66FF33"/>
                    </a:solidFill>
                    <a:latin typeface="Arial" charset="0"/>
                  </a:rPr>
                  <a:t>CH: 490 ha</a:t>
                </a:r>
                <a:endParaRPr lang="en-GB" b="1">
                  <a:solidFill>
                    <a:srgbClr val="66FF33"/>
                  </a:solidFill>
                  <a:latin typeface="Arial" charset="0"/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2672" y="3318"/>
                <a:ext cx="1342" cy="363"/>
              </a:xfrm>
              <a:custGeom>
                <a:avLst/>
                <a:gdLst>
                  <a:gd name="T0" fmla="*/ 0 w 1342"/>
                  <a:gd name="T1" fmla="*/ 205 h 363"/>
                  <a:gd name="T2" fmla="*/ 1342 w 1342"/>
                  <a:gd name="T3" fmla="*/ 363 h 363"/>
                  <a:gd name="T4" fmla="*/ 1251 w 1342"/>
                  <a:gd name="T5" fmla="*/ 0 h 363"/>
                  <a:gd name="T6" fmla="*/ 0 w 1342"/>
                  <a:gd name="T7" fmla="*/ 205 h 3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42"/>
                  <a:gd name="T13" fmla="*/ 0 h 363"/>
                  <a:gd name="T14" fmla="*/ 1342 w 1342"/>
                  <a:gd name="T15" fmla="*/ 363 h 3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42" h="363">
                    <a:moveTo>
                      <a:pt x="0" y="205"/>
                    </a:moveTo>
                    <a:lnTo>
                      <a:pt x="1342" y="363"/>
                    </a:lnTo>
                    <a:lnTo>
                      <a:pt x="1251" y="0"/>
                    </a:lnTo>
                    <a:lnTo>
                      <a:pt x="0" y="205"/>
                    </a:lnTo>
                    <a:close/>
                  </a:path>
                </a:pathLst>
              </a:custGeom>
              <a:solidFill>
                <a:srgbClr val="66FF33">
                  <a:alpha val="34901"/>
                </a:srgbClr>
              </a:solidFill>
              <a:ln w="12700">
                <a:solidFill>
                  <a:srgbClr val="66FF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" name="Group 6"/>
            <p:cNvGrpSpPr>
              <a:grpSpLocks/>
            </p:cNvGrpSpPr>
            <p:nvPr/>
          </p:nvGrpSpPr>
          <p:grpSpPr bwMode="auto">
            <a:xfrm>
              <a:off x="3124200" y="3522663"/>
              <a:ext cx="1952625" cy="939800"/>
              <a:chOff x="1968" y="2219"/>
              <a:chExt cx="1230" cy="592"/>
            </a:xfrm>
          </p:grpSpPr>
          <p:sp>
            <p:nvSpPr>
              <p:cNvPr id="28" name="Text Box 7"/>
              <p:cNvSpPr txBox="1">
                <a:spLocks noChangeArrowheads="1"/>
              </p:cNvSpPr>
              <p:nvPr/>
            </p:nvSpPr>
            <p:spPr bwMode="auto">
              <a:xfrm>
                <a:off x="1968" y="2219"/>
                <a:ext cx="94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66FF33"/>
                    </a:solidFill>
                    <a:latin typeface="Arial" charset="0"/>
                  </a:rPr>
                  <a:t>F: 112 ha</a:t>
                </a:r>
                <a:endParaRPr lang="en-GB" b="1">
                  <a:solidFill>
                    <a:srgbClr val="66FF33"/>
                  </a:solidFill>
                  <a:latin typeface="Arial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2752" y="2366"/>
                <a:ext cx="446" cy="445"/>
              </a:xfrm>
              <a:custGeom>
                <a:avLst/>
                <a:gdLst>
                  <a:gd name="T0" fmla="*/ 173 w 446"/>
                  <a:gd name="T1" fmla="*/ 0 h 445"/>
                  <a:gd name="T2" fmla="*/ 446 w 446"/>
                  <a:gd name="T3" fmla="*/ 0 h 445"/>
                  <a:gd name="T4" fmla="*/ 355 w 446"/>
                  <a:gd name="T5" fmla="*/ 226 h 445"/>
                  <a:gd name="T6" fmla="*/ 173 w 446"/>
                  <a:gd name="T7" fmla="*/ 226 h 445"/>
                  <a:gd name="T8" fmla="*/ 0 w 446"/>
                  <a:gd name="T9" fmla="*/ 445 h 445"/>
                  <a:gd name="T10" fmla="*/ 173 w 446"/>
                  <a:gd name="T11" fmla="*/ 0 h 4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6"/>
                  <a:gd name="T19" fmla="*/ 0 h 445"/>
                  <a:gd name="T20" fmla="*/ 446 w 446"/>
                  <a:gd name="T21" fmla="*/ 445 h 4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6" h="445">
                    <a:moveTo>
                      <a:pt x="173" y="0"/>
                    </a:moveTo>
                    <a:lnTo>
                      <a:pt x="446" y="0"/>
                    </a:lnTo>
                    <a:lnTo>
                      <a:pt x="355" y="226"/>
                    </a:lnTo>
                    <a:lnTo>
                      <a:pt x="173" y="226"/>
                    </a:lnTo>
                    <a:lnTo>
                      <a:pt x="0" y="445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66FF33">
                  <a:alpha val="32941"/>
                </a:srgbClr>
              </a:solidFill>
              <a:ln w="12700">
                <a:solidFill>
                  <a:srgbClr val="66FF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9"/>
            <p:cNvGrpSpPr>
              <a:grpSpLocks/>
            </p:cNvGrpSpPr>
            <p:nvPr/>
          </p:nvGrpSpPr>
          <p:grpSpPr bwMode="auto">
            <a:xfrm>
              <a:off x="1403350" y="1882776"/>
              <a:ext cx="6264275" cy="3532187"/>
              <a:chOff x="884" y="1186"/>
              <a:chExt cx="3946" cy="2225"/>
            </a:xfrm>
          </p:grpSpPr>
          <p:sp>
            <p:nvSpPr>
              <p:cNvPr id="26" name="Oval 10"/>
              <p:cNvSpPr>
                <a:spLocks noChangeArrowheads="1"/>
              </p:cNvSpPr>
              <p:nvPr/>
            </p:nvSpPr>
            <p:spPr bwMode="auto">
              <a:xfrm rot="21420000">
                <a:off x="884" y="1458"/>
                <a:ext cx="3946" cy="1953"/>
              </a:xfrm>
              <a:prstGeom prst="ellipse">
                <a:avLst/>
              </a:prstGeom>
              <a:noFill/>
              <a:ln w="762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7" name="Text Box 11"/>
              <p:cNvSpPr txBox="1">
                <a:spLocks noChangeArrowheads="1"/>
              </p:cNvSpPr>
              <p:nvPr/>
            </p:nvSpPr>
            <p:spPr bwMode="auto">
              <a:xfrm>
                <a:off x="3424" y="1186"/>
                <a:ext cx="627" cy="327"/>
              </a:xfrm>
              <a:prstGeom prst="rect">
                <a:avLst/>
              </a:prstGeom>
              <a:noFill/>
              <a:ln w="5715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b="1">
                    <a:solidFill>
                      <a:srgbClr val="FF0000"/>
                    </a:solidFill>
                    <a:latin typeface="Arial Black" pitchFamily="34" charset="0"/>
                  </a:rPr>
                  <a:t>LHC</a:t>
                </a:r>
              </a:p>
            </p:txBody>
          </p:sp>
        </p:grpSp>
        <p:grpSp>
          <p:nvGrpSpPr>
            <p:cNvPr id="23" name="Group 12"/>
            <p:cNvGrpSpPr>
              <a:grpSpLocks/>
            </p:cNvGrpSpPr>
            <p:nvPr/>
          </p:nvGrpSpPr>
          <p:grpSpPr bwMode="auto">
            <a:xfrm>
              <a:off x="4356100" y="3683000"/>
              <a:ext cx="2162175" cy="1584325"/>
              <a:chOff x="2744" y="2320"/>
              <a:chExt cx="1362" cy="998"/>
            </a:xfrm>
          </p:grpSpPr>
          <p:sp>
            <p:nvSpPr>
              <p:cNvPr id="24" name="Oval 13"/>
              <p:cNvSpPr>
                <a:spLocks noChangeArrowheads="1"/>
              </p:cNvSpPr>
              <p:nvPr/>
            </p:nvSpPr>
            <p:spPr bwMode="auto">
              <a:xfrm>
                <a:off x="2744" y="2502"/>
                <a:ext cx="1270" cy="816"/>
              </a:xfrm>
              <a:prstGeom prst="ellipse">
                <a:avLst/>
              </a:prstGeom>
              <a:noFill/>
              <a:ln w="63500" algn="ctr">
                <a:solidFill>
                  <a:srgbClr val="66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5" name="Text Box 14"/>
              <p:cNvSpPr txBox="1">
                <a:spLocks noChangeArrowheads="1"/>
              </p:cNvSpPr>
              <p:nvPr/>
            </p:nvSpPr>
            <p:spPr bwMode="auto">
              <a:xfrm>
                <a:off x="3606" y="2320"/>
                <a:ext cx="500" cy="288"/>
              </a:xfrm>
              <a:prstGeom prst="rect">
                <a:avLst/>
              </a:prstGeom>
              <a:noFill/>
              <a:ln w="5715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66FFFF"/>
                    </a:solidFill>
                    <a:latin typeface="Arial" charset="0"/>
                  </a:rPr>
                  <a:t>SPS</a:t>
                </a: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346" y="1710044"/>
            <a:ext cx="5354121" cy="4017447"/>
          </a:xfrm>
          <a:prstGeom prst="rect">
            <a:avLst/>
          </a:prstGeom>
          <a:noFill/>
          <a:ln w="25400">
            <a:solidFill>
              <a:schemeClr val="tx2"/>
            </a:solidFill>
          </a:ln>
          <a:effectLst/>
        </p:spPr>
      </p:pic>
      <p:sp>
        <p:nvSpPr>
          <p:cNvPr id="6" name="Textplatzhalter 2"/>
          <p:cNvSpPr txBox="1">
            <a:spLocks/>
          </p:cNvSpPr>
          <p:nvPr/>
        </p:nvSpPr>
        <p:spPr bwMode="auto">
          <a:xfrm>
            <a:off x="137160" y="1219200"/>
            <a:ext cx="3457186" cy="521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31775" marR="0" lvl="0" indent="-231775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3550" algn="l"/>
              </a:tabLst>
              <a:defRPr/>
            </a:pPr>
            <a:r>
              <a:rPr lang="de-DE" sz="2000" kern="0" dirty="0" err="1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rPr>
              <a:t>Circonferenza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: 26,7 km.</a:t>
            </a:r>
          </a:p>
          <a:p>
            <a:pPr marL="231775" marR="0" lvl="0" indent="-231775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3550" algn="l"/>
              </a:tabLst>
              <a:defRPr/>
            </a:pPr>
            <a:r>
              <a:rPr lang="de-DE" sz="2000" kern="0" dirty="0" err="1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rPr>
              <a:t>Profondita</a:t>
            </a:r>
            <a:r>
              <a:rPr lang="de-DE" sz="200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rPr>
              <a:t>‘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: 70-140 m.</a:t>
            </a:r>
          </a:p>
          <a:p>
            <a:pPr marL="231775" marR="0" lvl="0" indent="-231775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3550" algn="l"/>
              </a:tabLst>
              <a:defRPr/>
            </a:pP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Energia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lang="de-DE" sz="2000" b="1" kern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6.5</a:t>
            </a: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000" b="1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TeV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</a:p>
          <a:p>
            <a:pPr marL="231775" marR="0" lvl="0" indent="-231775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3550" algn="l"/>
              </a:tabLst>
              <a:defRPr/>
            </a:pPr>
            <a:r>
              <a:rPr lang="de-DE" sz="2000" kern="0" dirty="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rPr>
              <a:t>6.5 Billion eV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231775" marR="0" lvl="0" indent="-231775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3550" algn="l"/>
              </a:tabLst>
              <a:defRPr/>
            </a:pPr>
            <a:r>
              <a:rPr lang="de-DE" sz="2000" b="1" kern="0" dirty="0">
                <a:solidFill>
                  <a:srgbClr val="FF0000"/>
                </a:solidFill>
                <a:latin typeface="Arial" pitchFamily="34" charset="0"/>
                <a:ea typeface="+mn-ea"/>
                <a:cs typeface="+mn-cs"/>
              </a:rPr>
              <a:t>(6.5 000 000 000 000 eV)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231775" marR="0" lvl="0" indent="-231775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3550" algn="l"/>
              </a:tabLst>
              <a:defRPr/>
            </a:pP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600 Millionen </a:t>
            </a:r>
            <a:r>
              <a:rPr kumimoji="0" lang="de-DE" sz="2000" b="1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Collisione</a:t>
            </a: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al </a:t>
            </a:r>
            <a:r>
              <a:rPr lang="de-DE" sz="2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S</a:t>
            </a:r>
            <a:r>
              <a:rPr kumimoji="0" lang="de-DE" sz="2000" b="1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econdo</a:t>
            </a: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per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Experimento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  <a:b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</a:b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itle 14"/>
          <p:cNvSpPr txBox="1">
            <a:spLocks/>
          </p:cNvSpPr>
          <p:nvPr/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CERN LHC </a:t>
            </a:r>
            <a:r>
              <a:rPr lang="de-DE" sz="3200" b="1" kern="0" dirty="0" err="1">
                <a:solidFill>
                  <a:schemeClr val="tx2"/>
                </a:solidFill>
                <a:latin typeface="Cambria" pitchFamily="18" charset="0"/>
                <a:ea typeface="+mj-ea"/>
                <a:cs typeface="+mj-cs"/>
              </a:rPr>
              <a:t>Acceleratore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7"/>
          <p:cNvSpPr txBox="1">
            <a:spLocks noChangeArrowheads="1"/>
          </p:cNvSpPr>
          <p:nvPr/>
        </p:nvSpPr>
        <p:spPr bwMode="auto">
          <a:xfrm>
            <a:off x="228600" y="9144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err="1">
                <a:solidFill>
                  <a:schemeClr val="tx2"/>
                </a:solidFill>
              </a:rPr>
              <a:t>Energia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295400" y="6015335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dirty="0" err="1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Energia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nei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Magneti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:</a:t>
            </a:r>
            <a:r>
              <a:rPr lang="en-US" sz="2400" b="1" dirty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9 Giga Joule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2727912" y="5645447"/>
            <a:ext cx="45977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dirty="0" err="1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Energie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 per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Fascio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pitchFamily="34" charset="0"/>
              </a:rPr>
              <a:t>: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360 Mega Joule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-533400" y="4807247"/>
            <a:ext cx="6096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latin typeface="Calibri" pitchFamily="34" charset="0"/>
              </a:rPr>
              <a:t>Energie</a:t>
            </a:r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latin typeface="Calibri" pitchFamily="34" charset="0"/>
              </a:rPr>
              <a:t>Cinetica</a:t>
            </a:r>
            <a:endParaRPr lang="en-US" sz="1800" dirty="0">
              <a:solidFill>
                <a:schemeClr val="tx2"/>
              </a:solidFill>
              <a:latin typeface="Calibri" pitchFamily="34" charset="0"/>
            </a:endParaRPr>
          </a:p>
          <a:p>
            <a:pPr marL="342900" indent="-342900" algn="ctr" eaLnBrk="0" hangingPunct="0"/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 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</a:rPr>
              <a:t>Treno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</a:rPr>
              <a:t> ad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</a:rPr>
              <a:t>alta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alibri" pitchFamily="34" charset="0"/>
              </a:rPr>
              <a:t>velocità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(200m, 155km/h)</a:t>
            </a:r>
            <a:endParaRPr lang="en-US" sz="1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1" name="Picture 4" descr="USSKittyHaw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9247"/>
            <a:ext cx="4343400" cy="295007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648200" y="4807248"/>
            <a:ext cx="472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lang="en-US" sz="1800" dirty="0" err="1">
                <a:solidFill>
                  <a:schemeClr val="tx2"/>
                </a:solidFill>
                <a:latin typeface="Calibri" pitchFamily="34" charset="0"/>
              </a:rPr>
              <a:t>Energie</a:t>
            </a:r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latin typeface="Calibri" pitchFamily="34" charset="0"/>
              </a:rPr>
              <a:t>Cinetica</a:t>
            </a:r>
            <a:endParaRPr lang="en-US" sz="1800" dirty="0">
              <a:solidFill>
                <a:schemeClr val="tx2"/>
              </a:solidFill>
              <a:latin typeface="Calibri" pitchFamily="34" charset="0"/>
            </a:endParaRPr>
          </a:p>
          <a:p>
            <a:pPr marL="342900" indent="-342900" algn="ctr" eaLnBrk="0" hangingPunct="0"/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Calibri" pitchFamily="34" charset="0"/>
              </a:rPr>
              <a:t>Portaerei</a:t>
            </a:r>
            <a:r>
              <a:rPr lang="en-US" sz="18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Calibri" pitchFamily="34" charset="0"/>
              </a:rPr>
              <a:t>(50km/h)</a:t>
            </a:r>
            <a:endParaRPr lang="en-US" sz="1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3" name="Picture 22" descr="800px-Alstom_AGV_Cerhenice_img_03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759247"/>
            <a:ext cx="4419600" cy="294455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6" descr="ATL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0"/>
            <a:ext cx="7772400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Text Box 7"/>
          <p:cNvSpPr txBox="1">
            <a:spLocks noChangeArrowheads="1"/>
          </p:cNvSpPr>
          <p:nvPr/>
        </p:nvSpPr>
        <p:spPr bwMode="auto">
          <a:xfrm>
            <a:off x="228600" y="9144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err="1">
                <a:solidFill>
                  <a:srgbClr val="808080"/>
                </a:solidFill>
              </a:rPr>
              <a:t>Rivelatori</a:t>
            </a:r>
            <a:r>
              <a:rPr lang="en-GB" sz="2800" dirty="0">
                <a:solidFill>
                  <a:srgbClr val="808080"/>
                </a:solidFill>
              </a:rPr>
              <a:t> ATLAS</a:t>
            </a:r>
            <a:r>
              <a:rPr lang="en-GB" dirty="0">
                <a:solidFill>
                  <a:srgbClr val="000000"/>
                </a:solidFill>
              </a:rPr>
              <a:t>: </a:t>
            </a:r>
            <a:r>
              <a:rPr lang="en-GB" dirty="0" err="1">
                <a:solidFill>
                  <a:srgbClr val="000000"/>
                </a:solidFill>
              </a:rPr>
              <a:t>grande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quanto</a:t>
            </a:r>
            <a:r>
              <a:rPr lang="en-GB" dirty="0">
                <a:solidFill>
                  <a:srgbClr val="000000"/>
                </a:solidFill>
              </a:rPr>
              <a:t> un palazzo di 5 </a:t>
            </a:r>
            <a:r>
              <a:rPr lang="en-GB" dirty="0" err="1">
                <a:solidFill>
                  <a:srgbClr val="000000"/>
                </a:solidFill>
              </a:rPr>
              <a:t>piani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524000"/>
            <a:ext cx="73914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4419600" y="5029200"/>
            <a:ext cx="457200" cy="990600"/>
          </a:xfrm>
          <a:prstGeom prst="ellipse">
            <a:avLst/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1562100"/>
            <a:ext cx="6383347" cy="50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1" hangingPunct="1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 eaLnBrk="1" hangingPunct="1"/>
              <a:t>2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4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 “Science for Peace”</a:t>
            </a:r>
          </a:p>
          <a:p>
            <a:pPr eaLnBrk="1" hangingPunct="1">
              <a:defRPr/>
            </a:pP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20 Member States</a:t>
            </a:r>
            <a:endParaRPr lang="en-GB" sz="3200" dirty="0">
              <a:solidFill>
                <a:schemeClr val="tx2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408856" y="4114800"/>
            <a:ext cx="8430344" cy="2743200"/>
          </a:xfrm>
          <a:prstGeom prst="rect">
            <a:avLst/>
          </a:prstGeom>
          <a:solidFill>
            <a:schemeClr val="tx1">
              <a:lumMod val="50000"/>
              <a:lumOff val="50000"/>
              <a:alpha val="27000"/>
            </a:schemeClr>
          </a:soli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the Czech Republic, Denmark, Finland, France, Germany, Greece, Hungary, Italy, the Netherlands, Norway, Poland, Portugal, Slovakia, Spain, Sweden, Switzerland and the United Kingdom 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Candidate for Accession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Members in Pre-Stage to Membership: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Serbia</a:t>
            </a: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Applicant States for 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Cyprus, Pakistan, Russia, Slovenia, Turkey, Ukraine </a:t>
            </a:r>
            <a:endParaRPr lang="en-GB" sz="1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 eaLnBrk="1" hangingPunct="1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Japan, Russia, Turkey, United States of America; European Commission 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57200" y="2590800"/>
            <a:ext cx="3810000" cy="1371600"/>
          </a:xfrm>
          <a:prstGeom prst="rect">
            <a:avLst/>
          </a:prstGeom>
          <a:solidFill>
            <a:schemeClr val="tx1">
              <a:lumMod val="50000"/>
              <a:lumOff val="50000"/>
              <a:alpha val="22000"/>
            </a:schemeClr>
          </a:soli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b="1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2300 staff</a:t>
            </a: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b="1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1280 other paid personnel</a:t>
            </a:r>
          </a:p>
          <a:p>
            <a:pPr marL="171450" indent="-171450" eaLnBrk="1" hangingPunct="1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b="1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11000 users</a:t>
            </a:r>
          </a:p>
          <a:p>
            <a:pPr marL="171450" indent="-171450" eaLnBrk="1" hangingPunct="1">
              <a:spcBef>
                <a:spcPct val="20000"/>
              </a:spcBef>
              <a:buSzPct val="65000"/>
              <a:defRPr/>
            </a:pPr>
            <a:r>
              <a:rPr lang="en-GB" sz="2000" b="1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(2018) ~1000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pic>
        <p:nvPicPr>
          <p:cNvPr id="10" name="Picture 9" descr="CERN nations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5" y="3926152"/>
            <a:ext cx="4306365" cy="2931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2" name="Object 8"/>
          <p:cNvGraphicFramePr>
            <a:graphicFrameLocks noChangeAspect="1"/>
          </p:cNvGraphicFramePr>
          <p:nvPr>
            <p:extLst/>
          </p:nvPr>
        </p:nvGraphicFramePr>
        <p:xfrm>
          <a:off x="4876800" y="3962400"/>
          <a:ext cx="4191000" cy="297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Bitmap Image" r:id="rId7" imgW="6935168" imgH="4552381" progId="">
                  <p:embed/>
                </p:oleObj>
              </mc:Choice>
              <mc:Fallback>
                <p:oleObj name="Bitmap Image" r:id="rId7" imgW="6935168" imgH="45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962400"/>
                        <a:ext cx="4191000" cy="2973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1347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5" descr="C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0"/>
            <a:ext cx="7772400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Text Box 6"/>
          <p:cNvSpPr txBox="1">
            <a:spLocks noChangeArrowheads="1"/>
          </p:cNvSpPr>
          <p:nvPr/>
        </p:nvSpPr>
        <p:spPr bwMode="auto">
          <a:xfrm>
            <a:off x="304800" y="9144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err="1">
                <a:solidFill>
                  <a:srgbClr val="808080"/>
                </a:solidFill>
              </a:rPr>
              <a:t>Rivelatori</a:t>
            </a:r>
            <a:r>
              <a:rPr lang="en-GB" sz="2800" dirty="0">
                <a:solidFill>
                  <a:srgbClr val="808080"/>
                </a:solidFill>
              </a:rPr>
              <a:t> CMS</a:t>
            </a:r>
            <a:r>
              <a:rPr lang="en-GB" dirty="0">
                <a:solidFill>
                  <a:srgbClr val="000000"/>
                </a:solidFill>
              </a:rPr>
              <a:t>: </a:t>
            </a:r>
            <a:r>
              <a:rPr lang="en-GB" dirty="0" err="1">
                <a:solidFill>
                  <a:srgbClr val="000000"/>
                </a:solidFill>
              </a:rPr>
              <a:t>piu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pesante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della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torre</a:t>
            </a:r>
            <a:r>
              <a:rPr lang="en-GB" dirty="0">
                <a:solidFill>
                  <a:srgbClr val="000000"/>
                </a:solidFill>
              </a:rPr>
              <a:t> Eiffel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85900"/>
            <a:ext cx="7823200" cy="521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941" y="1447800"/>
            <a:ext cx="5362259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AutoShape 5"/>
          <p:cNvSpPr>
            <a:spLocks noChangeArrowheads="1"/>
          </p:cNvSpPr>
          <p:nvPr/>
        </p:nvSpPr>
        <p:spPr bwMode="auto">
          <a:xfrm>
            <a:off x="4800600" y="3048000"/>
            <a:ext cx="990600" cy="533400"/>
          </a:xfrm>
          <a:custGeom>
            <a:avLst/>
            <a:gdLst>
              <a:gd name="T0" fmla="*/ 34072513 w 21600"/>
              <a:gd name="T1" fmla="*/ 0 h 21600"/>
              <a:gd name="T2" fmla="*/ 0 w 21600"/>
              <a:gd name="T3" fmla="*/ 6586008 h 21600"/>
              <a:gd name="T4" fmla="*/ 34072513 w 21600"/>
              <a:gd name="T5" fmla="*/ 13172017 h 21600"/>
              <a:gd name="T6" fmla="*/ 45430017 w 21600"/>
              <a:gd name="T7" fmla="*/ 6586008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8370" name="Picture 8" descr="ant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47244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9" descr="ant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6764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Text Box 11"/>
          <p:cNvSpPr txBox="1">
            <a:spLocks noChangeArrowheads="1"/>
          </p:cNvSpPr>
          <p:nvPr/>
        </p:nvSpPr>
        <p:spPr bwMode="auto">
          <a:xfrm>
            <a:off x="609600" y="10668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rgbClr val="808080"/>
                </a:solidFill>
              </a:rPr>
              <a:t>Computer</a:t>
            </a:r>
            <a:r>
              <a:rPr lang="en-GB" dirty="0">
                <a:solidFill>
                  <a:srgbClr val="000000"/>
                </a:solidFill>
              </a:rPr>
              <a:t>: non </a:t>
            </a:r>
            <a:r>
              <a:rPr lang="en-GB" dirty="0" err="1">
                <a:solidFill>
                  <a:srgbClr val="000000"/>
                </a:solidFill>
              </a:rPr>
              <a:t>funziona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senza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una</a:t>
            </a:r>
            <a:r>
              <a:rPr lang="en-GB" dirty="0">
                <a:solidFill>
                  <a:srgbClr val="000000"/>
                </a:solidFill>
              </a:rPr>
              <a:t> rete </a:t>
            </a:r>
            <a:r>
              <a:rPr lang="en-GB" dirty="0" err="1">
                <a:solidFill>
                  <a:srgbClr val="000000"/>
                </a:solidFill>
              </a:rPr>
              <a:t>globale</a:t>
            </a:r>
            <a:r>
              <a:rPr lang="en-GB" dirty="0">
                <a:solidFill>
                  <a:srgbClr val="000000"/>
                </a:solidFill>
              </a:rPr>
              <a:t>! </a:t>
            </a:r>
          </a:p>
        </p:txBody>
      </p:sp>
      <p:sp>
        <p:nvSpPr>
          <p:cNvPr id="58373" name="Text Box 12"/>
          <p:cNvSpPr txBox="1">
            <a:spLocks noChangeArrowheads="1"/>
          </p:cNvSpPr>
          <p:nvPr/>
        </p:nvSpPr>
        <p:spPr bwMode="auto">
          <a:xfrm>
            <a:off x="0" y="4953000"/>
            <a:ext cx="9144000" cy="1325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solidFill>
                  <a:srgbClr val="000000"/>
                </a:solidFill>
              </a:rPr>
              <a:t>Ogni</a:t>
            </a:r>
            <a:r>
              <a:rPr lang="en-GB" sz="2000" dirty="0">
                <a:solidFill>
                  <a:srgbClr val="000000"/>
                </a:solidFill>
              </a:rPr>
              <a:t> anno </a:t>
            </a:r>
            <a:r>
              <a:rPr lang="en-GB" sz="2000" dirty="0" err="1">
                <a:solidFill>
                  <a:srgbClr val="000000"/>
                </a:solidFill>
              </a:rPr>
              <a:t>gli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esperiementi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dell’LHC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producono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solidFill>
                  <a:srgbClr val="FF0000"/>
                </a:solidFill>
              </a:rPr>
              <a:t>15 Petabyte di </a:t>
            </a:r>
            <a:r>
              <a:rPr lang="en-GB" sz="2000" dirty="0" err="1">
                <a:solidFill>
                  <a:srgbClr val="FF0000"/>
                </a:solidFill>
              </a:rPr>
              <a:t>Dati</a:t>
            </a:r>
            <a:r>
              <a:rPr lang="en-GB" sz="2000" dirty="0">
                <a:solidFill>
                  <a:srgbClr val="FF0000"/>
                </a:solidFill>
              </a:rPr>
              <a:t>, </a:t>
            </a:r>
            <a:r>
              <a:rPr lang="en-US" sz="2000" dirty="0"/>
              <a:t>(PB) 10</a:t>
            </a:r>
            <a:r>
              <a:rPr lang="en-US" sz="2000" baseline="30000" dirty="0"/>
              <a:t>15</a:t>
            </a:r>
            <a:r>
              <a:rPr lang="en-US" sz="2000" dirty="0"/>
              <a:t> Byte = 1.000.000.000.000.000 Byte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solidFill>
                  <a:srgbClr val="FF0000"/>
                </a:solidFill>
              </a:rPr>
              <a:t>100 volte di </a:t>
            </a:r>
            <a:r>
              <a:rPr lang="en-GB" sz="2000" dirty="0" err="1">
                <a:solidFill>
                  <a:srgbClr val="FF0000"/>
                </a:solidFill>
              </a:rPr>
              <a:t>piu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err="1">
                <a:solidFill>
                  <a:srgbClr val="FF0000"/>
                </a:solidFill>
              </a:rPr>
              <a:t>dell’informazione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err="1">
                <a:solidFill>
                  <a:srgbClr val="FF0000"/>
                </a:solidFill>
              </a:rPr>
              <a:t>contenuta</a:t>
            </a:r>
            <a:r>
              <a:rPr lang="en-GB" sz="2000" dirty="0">
                <a:solidFill>
                  <a:srgbClr val="FF0000"/>
                </a:solidFill>
              </a:rPr>
              <a:t> in </a:t>
            </a:r>
            <a:r>
              <a:rPr lang="en-GB" sz="2000" dirty="0" err="1">
                <a:solidFill>
                  <a:srgbClr val="FF0000"/>
                </a:solidFill>
              </a:rPr>
              <a:t>tutti</a:t>
            </a:r>
            <a:r>
              <a:rPr lang="en-GB" sz="2000" dirty="0">
                <a:solidFill>
                  <a:srgbClr val="FF0000"/>
                </a:solidFill>
              </a:rPr>
              <a:t> I </a:t>
            </a:r>
            <a:r>
              <a:rPr lang="en-GB" sz="2000" dirty="0" err="1">
                <a:solidFill>
                  <a:srgbClr val="FF0000"/>
                </a:solidFill>
              </a:rPr>
              <a:t>libri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err="1">
                <a:solidFill>
                  <a:srgbClr val="FF0000"/>
                </a:solidFill>
              </a:rPr>
              <a:t>stampati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err="1">
                <a:solidFill>
                  <a:srgbClr val="FF0000"/>
                </a:solidFill>
              </a:rPr>
              <a:t>fino</a:t>
            </a:r>
            <a:r>
              <a:rPr lang="en-GB" sz="2000" dirty="0">
                <a:solidFill>
                  <a:srgbClr val="FF0000"/>
                </a:solidFill>
              </a:rPr>
              <a:t> ad </a:t>
            </a:r>
            <a:r>
              <a:rPr lang="en-GB" sz="2000" dirty="0" err="1">
                <a:solidFill>
                  <a:srgbClr val="FF0000"/>
                </a:solidFill>
              </a:rPr>
              <a:t>oggi</a:t>
            </a:r>
            <a:r>
              <a:rPr lang="en-GB" sz="2000" dirty="0">
                <a:solidFill>
                  <a:srgbClr val="FF0000"/>
                </a:solidFill>
              </a:rPr>
              <a:t>!!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solidFill>
                  <a:srgbClr val="000000"/>
                </a:solidFill>
              </a:rPr>
              <a:t>Queste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enormi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quantita</a:t>
            </a:r>
            <a:r>
              <a:rPr lang="en-GB" sz="2000" dirty="0">
                <a:solidFill>
                  <a:srgbClr val="000000"/>
                </a:solidFill>
              </a:rPr>
              <a:t> di </a:t>
            </a:r>
            <a:r>
              <a:rPr lang="en-GB" sz="2000" dirty="0" err="1">
                <a:solidFill>
                  <a:srgbClr val="000000"/>
                </a:solidFill>
              </a:rPr>
              <a:t>dati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posso</a:t>
            </a:r>
            <a:r>
              <a:rPr lang="en-GB" sz="2000" dirty="0">
                <a:solidFill>
                  <a:srgbClr val="000000"/>
                </a:solidFill>
              </a:rPr>
              <a:t> solo </a:t>
            </a:r>
            <a:r>
              <a:rPr lang="en-GB" sz="2000" dirty="0" err="1">
                <a:solidFill>
                  <a:srgbClr val="000000"/>
                </a:solidFill>
              </a:rPr>
              <a:t>essere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trattati</a:t>
            </a:r>
            <a:r>
              <a:rPr lang="en-GB" sz="2000" dirty="0">
                <a:solidFill>
                  <a:srgbClr val="000000"/>
                </a:solidFill>
              </a:rPr>
              <a:t> con </a:t>
            </a:r>
            <a:r>
              <a:rPr lang="en-GB" sz="2000" dirty="0" err="1">
                <a:solidFill>
                  <a:srgbClr val="000000"/>
                </a:solidFill>
              </a:rPr>
              <a:t>l’aiuto</a:t>
            </a:r>
            <a:r>
              <a:rPr lang="en-GB" sz="2000" dirty="0">
                <a:solidFill>
                  <a:srgbClr val="000000"/>
                </a:solidFill>
              </a:rPr>
              <a:t> del GRID.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59394" name="Rectangle 5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533400" y="1524000"/>
            <a:ext cx="7772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err="1"/>
              <a:t>Quali</a:t>
            </a:r>
            <a:r>
              <a:rPr lang="en-GB" sz="2800" dirty="0"/>
              <a:t> </a:t>
            </a:r>
            <a:r>
              <a:rPr lang="en-GB" sz="2800" dirty="0" err="1"/>
              <a:t>sono</a:t>
            </a:r>
            <a:r>
              <a:rPr lang="en-GB" sz="2800" dirty="0"/>
              <a:t> le </a:t>
            </a:r>
            <a:r>
              <a:rPr lang="en-GB" sz="2800" dirty="0" err="1"/>
              <a:t>ricadute</a:t>
            </a:r>
            <a:r>
              <a:rPr lang="en-GB" sz="2800" dirty="0"/>
              <a:t> 	</a:t>
            </a: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	- CERN</a:t>
            </a:r>
            <a:br>
              <a:rPr lang="en-GB" sz="2800" dirty="0"/>
            </a:br>
            <a:r>
              <a:rPr lang="en-GB" sz="2800" dirty="0"/>
              <a:t>	- </a:t>
            </a:r>
            <a:r>
              <a:rPr lang="en-GB" sz="2800" dirty="0" err="1"/>
              <a:t>Particelle</a:t>
            </a:r>
            <a:r>
              <a:rPr lang="en-GB" sz="2800" dirty="0"/>
              <a:t>  </a:t>
            </a:r>
            <a:br>
              <a:rPr lang="en-GB" sz="2800" dirty="0"/>
            </a:br>
            <a:r>
              <a:rPr lang="en-GB" sz="2800" dirty="0"/>
              <a:t>	- </a:t>
            </a:r>
            <a:r>
              <a:rPr lang="en-GB" sz="2800" dirty="0" err="1"/>
              <a:t>Acceleratori</a:t>
            </a:r>
            <a:r>
              <a:rPr lang="en-GB" sz="2800" dirty="0"/>
              <a:t> </a:t>
            </a:r>
            <a:br>
              <a:rPr lang="en-GB" sz="2800" dirty="0"/>
            </a:br>
            <a:r>
              <a:rPr lang="en-GB" sz="2800" dirty="0"/>
              <a:t>	- </a:t>
            </a:r>
            <a:r>
              <a:rPr lang="en-GB" sz="2800" dirty="0" err="1"/>
              <a:t>Rivelatori</a:t>
            </a:r>
            <a:r>
              <a:rPr lang="en-GB" sz="2800" dirty="0"/>
              <a:t> 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			</a:t>
            </a:r>
            <a:r>
              <a:rPr lang="en-GB" sz="3200" dirty="0" err="1">
                <a:solidFill>
                  <a:schemeClr val="bg2"/>
                </a:solidFill>
              </a:rPr>
              <a:t>nella</a:t>
            </a:r>
            <a:r>
              <a:rPr lang="en-GB" sz="3200" dirty="0">
                <a:solidFill>
                  <a:schemeClr val="bg2"/>
                </a:solidFill>
              </a:rPr>
              <a:t> vita </a:t>
            </a:r>
            <a:r>
              <a:rPr lang="en-GB" sz="3200" dirty="0" err="1">
                <a:solidFill>
                  <a:schemeClr val="bg2"/>
                </a:solidFill>
              </a:rPr>
              <a:t>quotidiana</a:t>
            </a:r>
            <a:r>
              <a:rPr lang="en-GB" sz="2800" dirty="0"/>
              <a:t>?</a:t>
            </a:r>
            <a:r>
              <a:rPr lang="en-GB" sz="4000" dirty="0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9411">
            <a:off x="1285875" y="1752600"/>
            <a:ext cx="2420938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Oval 5"/>
          <p:cNvSpPr>
            <a:spLocks noChangeArrowheads="1"/>
          </p:cNvSpPr>
          <p:nvPr/>
        </p:nvSpPr>
        <p:spPr bwMode="auto">
          <a:xfrm>
            <a:off x="1143000" y="6019800"/>
            <a:ext cx="1828800" cy="838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3" name="Line 6"/>
          <p:cNvSpPr>
            <a:spLocks noChangeShapeType="1"/>
          </p:cNvSpPr>
          <p:nvPr/>
        </p:nvSpPr>
        <p:spPr bwMode="auto">
          <a:xfrm flipV="1">
            <a:off x="2971800" y="3505200"/>
            <a:ext cx="2209800" cy="2895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4" name="Text Box 8"/>
          <p:cNvSpPr txBox="1">
            <a:spLocks noChangeArrowheads="1"/>
          </p:cNvSpPr>
          <p:nvPr/>
        </p:nvSpPr>
        <p:spPr bwMode="auto">
          <a:xfrm>
            <a:off x="304800" y="9144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solidFill>
                  <a:srgbClr val="000000"/>
                </a:solidFill>
              </a:rPr>
              <a:t>Noi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siamo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fatti</a:t>
            </a:r>
            <a:r>
              <a:rPr lang="en-GB" dirty="0">
                <a:solidFill>
                  <a:srgbClr val="000000"/>
                </a:solidFill>
              </a:rPr>
              <a:t> di </a:t>
            </a:r>
            <a:r>
              <a:rPr lang="en-GB" sz="2800" dirty="0" err="1">
                <a:solidFill>
                  <a:schemeClr val="bg2"/>
                </a:solidFill>
              </a:rPr>
              <a:t>Particelle</a:t>
            </a:r>
            <a:r>
              <a:rPr lang="en-GB" sz="2800" dirty="0">
                <a:solidFill>
                  <a:schemeClr val="bg2"/>
                </a:solidFill>
              </a:rPr>
              <a:t>!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1445" name="Text Box 9"/>
          <p:cNvSpPr txBox="1">
            <a:spLocks noChangeArrowheads="1"/>
          </p:cNvSpPr>
          <p:nvPr/>
        </p:nvSpPr>
        <p:spPr bwMode="auto">
          <a:xfrm>
            <a:off x="5257800" y="2895600"/>
            <a:ext cx="3429000" cy="32338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 err="1">
                <a:solidFill>
                  <a:srgbClr val="000000"/>
                </a:solidFill>
              </a:rPr>
              <a:t>Voi</a:t>
            </a:r>
            <a:r>
              <a:rPr lang="en-GB" sz="3600" dirty="0">
                <a:solidFill>
                  <a:srgbClr val="000000"/>
                </a:solidFill>
              </a:rPr>
              <a:t>! ….</a:t>
            </a:r>
            <a:endParaRPr lang="en-GB" sz="4800" dirty="0">
              <a:solidFill>
                <a:srgbClr val="000000"/>
              </a:solidFill>
            </a:endParaRP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solidFill>
                <a:srgbClr val="000000"/>
              </a:solidFill>
            </a:endParaRP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…e 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	- </a:t>
            </a:r>
            <a:r>
              <a:rPr lang="en-GB" dirty="0" err="1">
                <a:solidFill>
                  <a:srgbClr val="000000"/>
                </a:solidFill>
              </a:rPr>
              <a:t>l’aria</a:t>
            </a:r>
            <a:endParaRPr lang="en-GB" dirty="0">
              <a:solidFill>
                <a:srgbClr val="000000"/>
              </a:solidFill>
            </a:endParaRP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	- </a:t>
            </a:r>
            <a:r>
              <a:rPr lang="en-GB" dirty="0" err="1">
                <a:solidFill>
                  <a:srgbClr val="000000"/>
                </a:solidFill>
              </a:rPr>
              <a:t>l’acqua</a:t>
            </a:r>
            <a:endParaRPr lang="en-GB" dirty="0">
              <a:solidFill>
                <a:srgbClr val="000000"/>
              </a:solidFill>
            </a:endParaRP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	- la terra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	- </a:t>
            </a:r>
            <a:r>
              <a:rPr lang="en-GB" dirty="0" err="1">
                <a:solidFill>
                  <a:srgbClr val="000000"/>
                </a:solidFill>
              </a:rPr>
              <a:t>il</a:t>
            </a:r>
            <a:r>
              <a:rPr lang="en-GB" dirty="0">
                <a:solidFill>
                  <a:srgbClr val="000000"/>
                </a:solidFill>
              </a:rPr>
              <a:t> sole</a:t>
            </a:r>
          </a:p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	- le </a:t>
            </a:r>
            <a:r>
              <a:rPr lang="en-GB" dirty="0" err="1">
                <a:solidFill>
                  <a:srgbClr val="000000"/>
                </a:solidFill>
              </a:rPr>
              <a:t>stelle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Group 9"/>
          <p:cNvGrpSpPr>
            <a:grpSpLocks/>
          </p:cNvGrpSpPr>
          <p:nvPr/>
        </p:nvGrpSpPr>
        <p:grpSpPr bwMode="auto">
          <a:xfrm>
            <a:off x="2438400" y="2209800"/>
            <a:ext cx="4572000" cy="3733800"/>
            <a:chOff x="606" y="636"/>
            <a:chExt cx="3968" cy="3081"/>
          </a:xfrm>
        </p:grpSpPr>
        <p:pic>
          <p:nvPicPr>
            <p:cNvPr id="62469" name="Picture 10" descr="figur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6" y="636"/>
              <a:ext cx="3968" cy="3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70" name="Text Box 11"/>
            <p:cNvSpPr txBox="1">
              <a:spLocks noChangeArrowheads="1"/>
            </p:cNvSpPr>
            <p:nvPr/>
          </p:nvSpPr>
          <p:spPr bwMode="auto">
            <a:xfrm>
              <a:off x="3357" y="3465"/>
              <a:ext cx="99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1" hangingPunct="1"/>
              <a:r>
                <a:rPr lang="en-GB" sz="1000" b="1">
                  <a:solidFill>
                    <a:schemeClr val="bg1"/>
                  </a:solidFill>
                </a:rPr>
                <a:t>Courtesy of IBA</a:t>
              </a:r>
            </a:p>
          </p:txBody>
        </p:sp>
      </p:grpSp>
      <p:sp>
        <p:nvSpPr>
          <p:cNvPr id="62466" name="Text Box 12"/>
          <p:cNvSpPr txBox="1">
            <a:spLocks noChangeArrowheads="1"/>
          </p:cNvSpPr>
          <p:nvPr/>
        </p:nvSpPr>
        <p:spPr bwMode="auto">
          <a:xfrm>
            <a:off x="2438400" y="5410200"/>
            <a:ext cx="262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Hadronentherapie</a:t>
            </a:r>
          </a:p>
        </p:txBody>
      </p:sp>
      <p:sp>
        <p:nvSpPr>
          <p:cNvPr id="62467" name="Text Box 14"/>
          <p:cNvSpPr txBox="1">
            <a:spLocks noChangeArrowheads="1"/>
          </p:cNvSpPr>
          <p:nvPr/>
        </p:nvSpPr>
        <p:spPr bwMode="auto">
          <a:xfrm>
            <a:off x="304800" y="914400"/>
            <a:ext cx="8534400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 err="1">
                <a:solidFill>
                  <a:srgbClr val="808080"/>
                </a:solidFill>
              </a:rPr>
              <a:t>Acceleratori</a:t>
            </a:r>
            <a:r>
              <a:rPr lang="en-GB" dirty="0">
                <a:solidFill>
                  <a:srgbClr val="000000"/>
                </a:solidFill>
              </a:rPr>
              <a:t>: </a:t>
            </a:r>
          </a:p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solidFill>
                  <a:srgbClr val="000000"/>
                </a:solidFill>
              </a:rPr>
              <a:t>Sviluppo</a:t>
            </a:r>
            <a:r>
              <a:rPr lang="en-GB" dirty="0">
                <a:solidFill>
                  <a:srgbClr val="000000"/>
                </a:solidFill>
              </a:rPr>
              <a:t> per la </a:t>
            </a:r>
            <a:r>
              <a:rPr lang="en-GB" dirty="0" err="1">
                <a:solidFill>
                  <a:srgbClr val="000000"/>
                </a:solidFill>
              </a:rPr>
              <a:t>fisica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delle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particelle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dirty="0" err="1">
                <a:solidFill>
                  <a:srgbClr val="000000"/>
                </a:solidFill>
              </a:rPr>
              <a:t>Utilizzato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negli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Ospedali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2468" name="Rectangle 15"/>
          <p:cNvSpPr>
            <a:spLocks noChangeArrowheads="1"/>
          </p:cNvSpPr>
          <p:nvPr/>
        </p:nvSpPr>
        <p:spPr bwMode="auto">
          <a:xfrm>
            <a:off x="1524000" y="6019800"/>
            <a:ext cx="617220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err="1">
                <a:solidFill>
                  <a:srgbClr val="000000"/>
                </a:solidFill>
              </a:rPr>
              <a:t>Nel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mondo</a:t>
            </a:r>
            <a:r>
              <a:rPr lang="en-GB" sz="1800" dirty="0">
                <a:solidFill>
                  <a:srgbClr val="000000"/>
                </a:solidFill>
              </a:rPr>
              <a:t> ci </a:t>
            </a:r>
            <a:r>
              <a:rPr lang="en-GB" sz="1800" dirty="0" err="1">
                <a:solidFill>
                  <a:srgbClr val="000000"/>
                </a:solidFill>
              </a:rPr>
              <a:t>sono</a:t>
            </a:r>
            <a:r>
              <a:rPr lang="en-GB" sz="1800" dirty="0">
                <a:solidFill>
                  <a:srgbClr val="000000"/>
                </a:solidFill>
              </a:rPr>
              <a:t> 17 000 </a:t>
            </a:r>
            <a:r>
              <a:rPr lang="en-GB" sz="1800" dirty="0" err="1">
                <a:solidFill>
                  <a:srgbClr val="000000"/>
                </a:solidFill>
              </a:rPr>
              <a:t>acceleratori</a:t>
            </a:r>
            <a:r>
              <a:rPr lang="en-GB" sz="1800" dirty="0">
                <a:solidFill>
                  <a:srgbClr val="000000"/>
                </a:solidFill>
              </a:rPr>
              <a:t>, </a:t>
            </a:r>
          </a:p>
          <a:p>
            <a:pPr algn="ctr"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di cui  </a:t>
            </a:r>
            <a:r>
              <a:rPr lang="en-GB" sz="1800" b="1" dirty="0">
                <a:solidFill>
                  <a:srgbClr val="FF0000"/>
                </a:solidFill>
              </a:rPr>
              <a:t>9000 </a:t>
            </a:r>
            <a:r>
              <a:rPr lang="en-GB" sz="1800" b="1" dirty="0" err="1">
                <a:solidFill>
                  <a:srgbClr val="FF0000"/>
                </a:solidFill>
              </a:rPr>
              <a:t>medicali</a:t>
            </a:r>
            <a:r>
              <a:rPr lang="en-GB" sz="1800" b="1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5" descr="9803011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05000"/>
            <a:ext cx="449580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Text Box 7"/>
          <p:cNvSpPr txBox="1">
            <a:spLocks noChangeArrowheads="1"/>
          </p:cNvSpPr>
          <p:nvPr/>
        </p:nvSpPr>
        <p:spPr bwMode="auto">
          <a:xfrm>
            <a:off x="381000" y="1066800"/>
            <a:ext cx="8534400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err="1">
                <a:solidFill>
                  <a:srgbClr val="808080"/>
                </a:solidFill>
              </a:rPr>
              <a:t>Detettori</a:t>
            </a:r>
            <a:r>
              <a:rPr lang="en-GB" sz="3600" dirty="0">
                <a:solidFill>
                  <a:srgbClr val="80808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per </a:t>
            </a:r>
            <a:r>
              <a:rPr lang="en-GB" dirty="0" err="1">
                <a:solidFill>
                  <a:srgbClr val="000000"/>
                </a:solidFill>
              </a:rPr>
              <a:t>rilevare</a:t>
            </a:r>
            <a:r>
              <a:rPr lang="en-GB" dirty="0">
                <a:solidFill>
                  <a:srgbClr val="000000"/>
                </a:solidFill>
              </a:rPr>
              <a:t> le </a:t>
            </a:r>
            <a:r>
              <a:rPr lang="en-GB" dirty="0" err="1">
                <a:solidFill>
                  <a:srgbClr val="000000"/>
                </a:solidFill>
              </a:rPr>
              <a:t>immagini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medicali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3491" name="Text Box 8"/>
          <p:cNvSpPr txBox="1">
            <a:spLocks noChangeArrowheads="1"/>
          </p:cNvSpPr>
          <p:nvPr/>
        </p:nvSpPr>
        <p:spPr bwMode="auto">
          <a:xfrm>
            <a:off x="762000" y="5491422"/>
            <a:ext cx="792480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just" defTabSz="44926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00FF"/>
                </a:solidFill>
              </a:rPr>
              <a:t>PET</a:t>
            </a:r>
            <a:r>
              <a:rPr lang="en-GB" sz="1600" dirty="0">
                <a:solidFill>
                  <a:srgbClr val="000000"/>
                </a:solidFill>
              </a:rPr>
              <a:t> (Positrons-Emissions-Tomography), </a:t>
            </a:r>
            <a:r>
              <a:rPr lang="en-GB" sz="1600" dirty="0" err="1">
                <a:solidFill>
                  <a:srgbClr val="000000"/>
                </a:solidFill>
              </a:rPr>
              <a:t>uno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strumento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importantissimo</a:t>
            </a:r>
            <a:r>
              <a:rPr lang="en-GB" sz="1600" dirty="0">
                <a:solidFill>
                  <a:srgbClr val="000000"/>
                </a:solidFill>
              </a:rPr>
              <a:t> per </a:t>
            </a:r>
            <a:r>
              <a:rPr lang="en-GB" sz="1600" dirty="0" err="1">
                <a:solidFill>
                  <a:srgbClr val="000000"/>
                </a:solidFill>
              </a:rPr>
              <a:t>scoprire</a:t>
            </a:r>
            <a:r>
              <a:rPr lang="en-GB" sz="1600" dirty="0">
                <a:solidFill>
                  <a:srgbClr val="000000"/>
                </a:solidFill>
              </a:rPr>
              <a:t> e </a:t>
            </a:r>
            <a:r>
              <a:rPr lang="en-GB" sz="1600" dirty="0" err="1">
                <a:solidFill>
                  <a:srgbClr val="000000"/>
                </a:solidFill>
              </a:rPr>
              <a:t>localizzare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il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tumore</a:t>
            </a:r>
            <a:r>
              <a:rPr lang="en-GB" sz="1600" dirty="0">
                <a:solidFill>
                  <a:srgbClr val="00000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828800"/>
            <a:ext cx="6781800" cy="456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04800" y="1143000"/>
            <a:ext cx="8534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solidFill>
                  <a:srgbClr val="000000"/>
                </a:solidFill>
              </a:rPr>
              <a:t>Alla</a:t>
            </a:r>
            <a:r>
              <a:rPr lang="en-GB" dirty="0">
                <a:solidFill>
                  <a:srgbClr val="000000"/>
                </a:solidFill>
              </a:rPr>
              <a:t> fine ... </a:t>
            </a:r>
            <a:r>
              <a:rPr lang="en-GB" dirty="0" err="1">
                <a:solidFill>
                  <a:srgbClr val="000000"/>
                </a:solidFill>
              </a:rPr>
              <a:t>conoscete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>
                <a:solidFill>
                  <a:srgbClr val="808080"/>
                </a:solidFill>
              </a:rPr>
              <a:t>WWW (internet)</a:t>
            </a:r>
            <a:r>
              <a:rPr lang="en-GB" dirty="0">
                <a:solidFill>
                  <a:srgbClr val="000000"/>
                </a:solidFill>
              </a:rPr>
              <a:t>?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Higgs!!!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</a:rPr>
              <a:t>July 2012 :</a:t>
            </a:r>
          </a:p>
          <a:p>
            <a:r>
              <a:rPr lang="de-DE" sz="1800" b="1" dirty="0">
                <a:solidFill>
                  <a:srgbClr val="000000"/>
                </a:solidFill>
              </a:rPr>
              <a:t>CERN </a:t>
            </a:r>
            <a:r>
              <a:rPr lang="de-DE" sz="1800" b="1" dirty="0" err="1">
                <a:solidFill>
                  <a:srgbClr val="000000"/>
                </a:solidFill>
              </a:rPr>
              <a:t>Esperimenti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osservano</a:t>
            </a:r>
            <a:r>
              <a:rPr lang="de-DE" sz="1800" b="1" dirty="0">
                <a:solidFill>
                  <a:srgbClr val="000000"/>
                </a:solidFill>
              </a:rPr>
              <a:t> la </a:t>
            </a:r>
            <a:r>
              <a:rPr lang="de-DE" sz="1800" b="1" dirty="0" err="1">
                <a:solidFill>
                  <a:srgbClr val="000000"/>
                </a:solidFill>
              </a:rPr>
              <a:t>particella</a:t>
            </a:r>
            <a:r>
              <a:rPr lang="de-DE" sz="1800" b="1" dirty="0">
                <a:solidFill>
                  <a:srgbClr val="000000"/>
                </a:solidFill>
              </a:rPr>
              <a:t> di </a:t>
            </a:r>
            <a:r>
              <a:rPr lang="de-DE" sz="1800" b="1" dirty="0" err="1">
                <a:solidFill>
                  <a:srgbClr val="000000"/>
                </a:solidFill>
              </a:rPr>
              <a:t>Higgs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endParaRPr lang="de-DE" sz="1800" i="1" dirty="0">
              <a:solidFill>
                <a:srgbClr val="000000"/>
              </a:solidFill>
            </a:endParaRPr>
          </a:p>
          <a:p>
            <a:r>
              <a:rPr lang="en-US" sz="1800" i="1" dirty="0">
                <a:solidFill>
                  <a:srgbClr val="000000"/>
                </a:solidFill>
              </a:rPr>
              <a:t>    </a:t>
            </a:r>
            <a:r>
              <a:rPr lang="en-US" sz="1800" i="1" dirty="0">
                <a:solidFill>
                  <a:srgbClr val="FF0000"/>
                </a:solidFill>
              </a:rPr>
              <a:t>“ We observe in our data clear signs of a </a:t>
            </a:r>
            <a:r>
              <a:rPr lang="en-US" sz="1800" b="1" i="1" dirty="0">
                <a:solidFill>
                  <a:srgbClr val="FF0000"/>
                </a:solidFill>
              </a:rPr>
              <a:t>new particle</a:t>
            </a:r>
            <a:r>
              <a:rPr lang="en-US" sz="1800" i="1" dirty="0">
                <a:solidFill>
                  <a:srgbClr val="FF0000"/>
                </a:solidFill>
              </a:rPr>
              <a:t>, at the level of </a:t>
            </a:r>
            <a:r>
              <a:rPr lang="en-US" sz="1800" b="1" i="1" dirty="0">
                <a:solidFill>
                  <a:srgbClr val="FF0000"/>
                </a:solidFill>
              </a:rPr>
              <a:t>5 sigma</a:t>
            </a:r>
            <a:r>
              <a:rPr lang="en-US" sz="1800" i="1" dirty="0">
                <a:solidFill>
                  <a:srgbClr val="FF0000"/>
                </a:solidFill>
              </a:rPr>
              <a:t>, in the mass region around </a:t>
            </a:r>
            <a:r>
              <a:rPr lang="en-US" sz="1800" b="1" i="1" dirty="0">
                <a:solidFill>
                  <a:srgbClr val="FF0000"/>
                </a:solidFill>
              </a:rPr>
              <a:t>126 </a:t>
            </a:r>
            <a:r>
              <a:rPr lang="en-US" sz="1800" b="1" i="1" dirty="0" err="1">
                <a:solidFill>
                  <a:srgbClr val="FF0000"/>
                </a:solidFill>
              </a:rPr>
              <a:t>GeV</a:t>
            </a:r>
            <a:r>
              <a:rPr lang="en-US" sz="1800" b="1" i="1" dirty="0">
                <a:solidFill>
                  <a:srgbClr val="FF0000"/>
                </a:solidFill>
              </a:rPr>
              <a:t>. </a:t>
            </a:r>
            <a:r>
              <a:rPr lang="en-US" sz="1800" i="1" dirty="0">
                <a:solidFill>
                  <a:srgbClr val="FF0000"/>
                </a:solidFill>
                <a:cs typeface="American Typewriter"/>
              </a:rPr>
              <a:t>The outstanding performance of the LHC and ATLAS and the huge efforts of many people have brought us to this exciting stage,”</a:t>
            </a:r>
            <a:r>
              <a:rPr lang="en-US" sz="1800" dirty="0">
                <a:solidFill>
                  <a:srgbClr val="FF0000"/>
                </a:solidFill>
                <a:cs typeface="American Typewriter"/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said ATLAS experiment spokesperson </a:t>
            </a:r>
            <a:r>
              <a:rPr lang="en-US" sz="1800" dirty="0" err="1">
                <a:solidFill>
                  <a:srgbClr val="FF0000"/>
                </a:solidFill>
              </a:rPr>
              <a:t>Fabiola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Gianotti</a:t>
            </a:r>
            <a:r>
              <a:rPr lang="en-US" sz="1800" dirty="0">
                <a:solidFill>
                  <a:srgbClr val="FF0000"/>
                </a:solidFill>
              </a:rPr>
              <a:t>, </a:t>
            </a:r>
            <a:r>
              <a:rPr lang="en-US" sz="1800" i="1" dirty="0">
                <a:solidFill>
                  <a:srgbClr val="FF0000"/>
                </a:solidFill>
              </a:rPr>
              <a:t>“</a:t>
            </a:r>
          </a:p>
          <a:p>
            <a:endParaRPr lang="en-US" sz="1800" i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964160"/>
            <a:ext cx="2927537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64" y="2957247"/>
            <a:ext cx="2932836" cy="1911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104" y="4913571"/>
            <a:ext cx="2696496" cy="18998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1" y="2960870"/>
            <a:ext cx="3276600" cy="19082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000" y="76200"/>
            <a:ext cx="18288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2"/>
          <p:cNvSpPr txBox="1">
            <a:spLocks noChangeArrowheads="1"/>
          </p:cNvSpPr>
          <p:nvPr/>
        </p:nvSpPr>
        <p:spPr bwMode="auto">
          <a:xfrm>
            <a:off x="0" y="2819400"/>
            <a:ext cx="914400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solidFill>
                  <a:schemeClr val="bg2"/>
                </a:solidFill>
              </a:rPr>
              <a:t>The LHC: Citius, Altius, Fortius…</a:t>
            </a:r>
          </a:p>
          <a:p>
            <a:pPr algn="ctr">
              <a:spcBef>
                <a:spcPct val="50000"/>
              </a:spcBef>
            </a:pPr>
            <a:endParaRPr lang="en-US" sz="3600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bg2"/>
                </a:solidFill>
              </a:rPr>
              <a:t>James Gillies, Head, communication group, CERN</a:t>
            </a:r>
          </a:p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bg2"/>
                </a:solidFill>
              </a:rPr>
              <a:t>27 November 2006</a:t>
            </a:r>
            <a:endParaRPr lang="en-US" sz="1800"/>
          </a:p>
        </p:txBody>
      </p:sp>
      <p:pic>
        <p:nvPicPr>
          <p:cNvPr id="66562" name="Picture 3" descr="91050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8838"/>
            <a:ext cx="9144000" cy="487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1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762000" y="1066800"/>
            <a:ext cx="7772400" cy="685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>
                <a:solidFill>
                  <a:schemeClr val="bg1"/>
                </a:solidFill>
              </a:rPr>
              <a:t>CERN...</a:t>
            </a:r>
            <a:br>
              <a:rPr lang="en-GB" sz="3600" dirty="0">
                <a:solidFill>
                  <a:schemeClr val="bg1"/>
                </a:solidFill>
              </a:rPr>
            </a:b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66564" name="Rectangle 14"/>
          <p:cNvSpPr>
            <a:spLocks noChangeArrowheads="1"/>
          </p:cNvSpPr>
          <p:nvPr/>
        </p:nvSpPr>
        <p:spPr bwMode="auto">
          <a:xfrm>
            <a:off x="495300" y="1846344"/>
            <a:ext cx="8305800" cy="3857600"/>
          </a:xfrm>
          <a:prstGeom prst="rect">
            <a:avLst/>
          </a:prstGeom>
          <a:solidFill>
            <a:srgbClr val="0000FF">
              <a:alpha val="49000"/>
            </a:srgbClr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marL="184150" indent="-184150" defTabSz="449263">
              <a:spcAft>
                <a:spcPts val="3000"/>
              </a:spcAft>
              <a:buSzPct val="100000"/>
              <a:buFont typeface="Arial" charset="0"/>
              <a:buChar char="•"/>
              <a:tabLst>
                <a:tab pos="184150" algn="l"/>
                <a:tab pos="1098550" algn="l"/>
                <a:tab pos="2012950" algn="l"/>
                <a:tab pos="2927350" algn="l"/>
                <a:tab pos="3841750" algn="l"/>
                <a:tab pos="4756150" algn="l"/>
                <a:tab pos="5670550" algn="l"/>
                <a:tab pos="6584950" algn="l"/>
                <a:tab pos="7499350" algn="l"/>
                <a:tab pos="8413750" algn="l"/>
                <a:tab pos="9328150" algn="l"/>
                <a:tab pos="10242550" algn="l"/>
              </a:tabLst>
            </a:pPr>
            <a:r>
              <a:rPr lang="en-GB" altLang="ja-JP" sz="2000">
                <a:solidFill>
                  <a:schemeClr val="bg1"/>
                </a:solidFill>
              </a:rPr>
              <a:t>CERCA </a:t>
            </a:r>
            <a:r>
              <a:rPr lang="en-GB" altLang="ja-JP" sz="2000" dirty="0">
                <a:solidFill>
                  <a:schemeClr val="bg1"/>
                </a:solidFill>
              </a:rPr>
              <a:t>DI RISOLVERE IL PUZZLE DELL’UNIVERSO</a:t>
            </a:r>
          </a:p>
          <a:p>
            <a:pPr marL="184150" indent="-184150" defTabSz="449263">
              <a:spcAft>
                <a:spcPts val="3000"/>
              </a:spcAft>
              <a:buSzPct val="100000"/>
              <a:buFont typeface="Arial" charset="0"/>
              <a:buChar char="•"/>
              <a:tabLst>
                <a:tab pos="184150" algn="l"/>
                <a:tab pos="1098550" algn="l"/>
                <a:tab pos="2012950" algn="l"/>
                <a:tab pos="2927350" algn="l"/>
                <a:tab pos="3841750" algn="l"/>
                <a:tab pos="4756150" algn="l"/>
                <a:tab pos="5670550" algn="l"/>
                <a:tab pos="6584950" algn="l"/>
                <a:tab pos="7499350" algn="l"/>
                <a:tab pos="8413750" algn="l"/>
                <a:tab pos="9328150" algn="l"/>
                <a:tab pos="10242550" algn="l"/>
              </a:tabLst>
            </a:pPr>
            <a:r>
              <a:rPr lang="en-GB" altLang="ja-JP" sz="2000" dirty="0">
                <a:solidFill>
                  <a:schemeClr val="bg1"/>
                </a:solidFill>
              </a:rPr>
              <a:t>CERCA DI SPINGERE PIU IN ALTO I LIMITI DELLA TECNOLOGIA</a:t>
            </a:r>
            <a:endParaRPr lang="en-GB" sz="2000" dirty="0">
              <a:solidFill>
                <a:schemeClr val="bg1"/>
              </a:solidFill>
            </a:endParaRPr>
          </a:p>
          <a:p>
            <a:pPr marL="184150" indent="-184150" defTabSz="449263">
              <a:spcAft>
                <a:spcPts val="3000"/>
              </a:spcAft>
              <a:buSzPct val="100000"/>
              <a:buFont typeface="Arial" charset="0"/>
              <a:buChar char="•"/>
              <a:tabLst>
                <a:tab pos="184150" algn="l"/>
                <a:tab pos="1098550" algn="l"/>
                <a:tab pos="2012950" algn="l"/>
                <a:tab pos="2927350" algn="l"/>
                <a:tab pos="3841750" algn="l"/>
                <a:tab pos="4756150" algn="l"/>
                <a:tab pos="5670550" algn="l"/>
                <a:tab pos="6584950" algn="l"/>
                <a:tab pos="7499350" algn="l"/>
                <a:tab pos="8413750" algn="l"/>
                <a:tab pos="9328150" algn="l"/>
                <a:tab pos="1024255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FORMARE I RICERCATORI E GLI INGENIERI PER IL FUTURO</a:t>
            </a:r>
          </a:p>
          <a:p>
            <a:pPr marL="184150" indent="-184150" defTabSz="449263">
              <a:spcAft>
                <a:spcPts val="3000"/>
              </a:spcAft>
              <a:buSzPct val="100000"/>
              <a:buFont typeface="Arial" charset="0"/>
              <a:buChar char="•"/>
              <a:tabLst>
                <a:tab pos="184150" algn="l"/>
                <a:tab pos="1098550" algn="l"/>
                <a:tab pos="2012950" algn="l"/>
                <a:tab pos="2927350" algn="l"/>
                <a:tab pos="3841750" algn="l"/>
                <a:tab pos="4756150" algn="l"/>
                <a:tab pos="5670550" algn="l"/>
                <a:tab pos="6584950" algn="l"/>
                <a:tab pos="7499350" algn="l"/>
                <a:tab pos="8413750" algn="l"/>
                <a:tab pos="9328150" algn="l"/>
                <a:tab pos="10242550" algn="l"/>
              </a:tabLst>
            </a:pPr>
            <a:r>
              <a:rPr lang="en-GB" sz="2000" dirty="0">
                <a:solidFill>
                  <a:schemeClr val="bg1"/>
                </a:solidFill>
              </a:rPr>
              <a:t>RIUNISCE E UNISCE GLI SCIENZIATI DI TUTTO IL MONDO</a:t>
            </a:r>
          </a:p>
        </p:txBody>
      </p:sp>
      <p:sp>
        <p:nvSpPr>
          <p:cNvPr id="66565" name="Text Box 8"/>
          <p:cNvSpPr txBox="1">
            <a:spLocks noChangeArrowheads="1"/>
          </p:cNvSpPr>
          <p:nvPr/>
        </p:nvSpPr>
        <p:spPr bwMode="auto">
          <a:xfrm>
            <a:off x="3200400" y="5943600"/>
            <a:ext cx="35082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BENVENUTI AL CERN 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29"/>
          <p:cNvSpPr txBox="1">
            <a:spLocks noChangeArrowheads="1"/>
          </p:cNvSpPr>
          <p:nvPr/>
        </p:nvSpPr>
        <p:spPr bwMode="auto">
          <a:xfrm>
            <a:off x="304800" y="5897562"/>
            <a:ext cx="1047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J.C. Maxwell</a:t>
            </a:r>
          </a:p>
        </p:txBody>
      </p:sp>
      <p:sp>
        <p:nvSpPr>
          <p:cNvPr id="65538" name="Text Box 30"/>
          <p:cNvSpPr txBox="1">
            <a:spLocks noChangeArrowheads="1"/>
          </p:cNvSpPr>
          <p:nvPr/>
        </p:nvSpPr>
        <p:spPr bwMode="auto">
          <a:xfrm>
            <a:off x="152400" y="2209800"/>
            <a:ext cx="912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A. Einstein</a:t>
            </a:r>
          </a:p>
        </p:txBody>
      </p:sp>
      <p:sp>
        <p:nvSpPr>
          <p:cNvPr id="65539" name="Text Box 32"/>
          <p:cNvSpPr txBox="1">
            <a:spLocks noChangeArrowheads="1"/>
          </p:cNvSpPr>
          <p:nvPr/>
        </p:nvSpPr>
        <p:spPr bwMode="auto">
          <a:xfrm>
            <a:off x="228600" y="1143000"/>
            <a:ext cx="853440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rgbClr val="808080"/>
                </a:solidFill>
              </a:rPr>
              <a:t>Grundlagenforschung =</a:t>
            </a:r>
            <a:r>
              <a:rPr lang="en-GB" sz="2800">
                <a:solidFill>
                  <a:srgbClr val="000000"/>
                </a:solidFill>
              </a:rPr>
              <a:t>  </a:t>
            </a:r>
            <a:r>
              <a:rPr lang="en-GB" sz="2800">
                <a:solidFill>
                  <a:srgbClr val="808080"/>
                </a:solidFill>
              </a:rPr>
              <a:t>Innovations</a:t>
            </a:r>
            <a:r>
              <a:rPr lang="en-GB" sz="2800">
                <a:solidFill>
                  <a:schemeClr val="bg2"/>
                </a:solidFill>
              </a:rPr>
              <a:t>motor</a:t>
            </a:r>
            <a:r>
              <a:rPr lang="en-GB">
                <a:solidFill>
                  <a:schemeClr val="bg2"/>
                </a:solidFill>
              </a:rPr>
              <a:t> </a:t>
            </a:r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65540" name="Group 21"/>
          <p:cNvGrpSpPr>
            <a:grpSpLocks/>
          </p:cNvGrpSpPr>
          <p:nvPr/>
        </p:nvGrpSpPr>
        <p:grpSpPr bwMode="auto">
          <a:xfrm>
            <a:off x="228600" y="1905000"/>
            <a:ext cx="7086600" cy="1703388"/>
            <a:chOff x="96" y="1392"/>
            <a:chExt cx="4464" cy="1073"/>
          </a:xfrm>
        </p:grpSpPr>
        <p:pic>
          <p:nvPicPr>
            <p:cNvPr id="65550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" y="1392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551" name="Group 20"/>
            <p:cNvGrpSpPr>
              <a:grpSpLocks/>
            </p:cNvGrpSpPr>
            <p:nvPr/>
          </p:nvGrpSpPr>
          <p:grpSpPr bwMode="auto">
            <a:xfrm>
              <a:off x="1104" y="1440"/>
              <a:ext cx="3456" cy="1025"/>
              <a:chOff x="1104" y="1440"/>
              <a:chExt cx="3456" cy="1025"/>
            </a:xfrm>
          </p:grpSpPr>
          <p:sp>
            <p:nvSpPr>
              <p:cNvPr id="65552" name="AutoShape 5"/>
              <p:cNvSpPr>
                <a:spLocks noChangeArrowheads="1"/>
              </p:cNvSpPr>
              <p:nvPr/>
            </p:nvSpPr>
            <p:spPr bwMode="auto">
              <a:xfrm>
                <a:off x="1104" y="1728"/>
                <a:ext cx="576" cy="144"/>
              </a:xfrm>
              <a:prstGeom prst="rightArrow">
                <a:avLst>
                  <a:gd name="adj1" fmla="val 50000"/>
                  <a:gd name="adj2" fmla="val 10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53" name="AutoShape 12"/>
              <p:cNvSpPr>
                <a:spLocks noChangeArrowheads="1"/>
              </p:cNvSpPr>
              <p:nvPr/>
            </p:nvSpPr>
            <p:spPr bwMode="auto">
              <a:xfrm>
                <a:off x="2736" y="1728"/>
                <a:ext cx="576" cy="144"/>
              </a:xfrm>
              <a:prstGeom prst="rightArrow">
                <a:avLst>
                  <a:gd name="adj1" fmla="val 50000"/>
                  <a:gd name="adj2" fmla="val 10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65554" name="Picture 1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312" y="1440"/>
                <a:ext cx="1248" cy="9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5555" name="Text Box 34"/>
              <p:cNvSpPr txBox="1">
                <a:spLocks noChangeArrowheads="1"/>
              </p:cNvSpPr>
              <p:nvPr/>
            </p:nvSpPr>
            <p:spPr bwMode="auto">
              <a:xfrm rot="-960000">
                <a:off x="1274" y="1937"/>
                <a:ext cx="1481" cy="528"/>
              </a:xfrm>
              <a:prstGeom prst="rect">
                <a:avLst/>
              </a:prstGeom>
              <a:solidFill>
                <a:srgbClr val="9999CC"/>
              </a:solidFill>
              <a:ln w="158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 defTabSz="449263">
                  <a:buClr>
                    <a:srgbClr val="000000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>
                    <a:solidFill>
                      <a:srgbClr val="000000"/>
                    </a:solidFill>
                  </a:rPr>
                  <a:t>100% Wissenschaft</a:t>
                </a:r>
              </a:p>
            </p:txBody>
          </p:sp>
          <p:sp>
            <p:nvSpPr>
              <p:cNvPr id="65556" name="Text Box 35"/>
              <p:cNvSpPr txBox="1">
                <a:spLocks noChangeArrowheads="1"/>
              </p:cNvSpPr>
              <p:nvPr/>
            </p:nvSpPr>
            <p:spPr bwMode="auto">
              <a:xfrm>
                <a:off x="1701" y="1450"/>
                <a:ext cx="1134" cy="51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defTabSz="449263">
                  <a:spcBef>
                    <a:spcPts val="1500"/>
                  </a:spcBef>
                  <a:buClr>
                    <a:srgbClr val="000000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>
                    <a:solidFill>
                      <a:srgbClr val="000000"/>
                    </a:solidFill>
                  </a:rPr>
                  <a:t>Relativitäts-Theorie</a:t>
                </a:r>
              </a:p>
            </p:txBody>
          </p:sp>
        </p:grpSp>
      </p:grpSp>
      <p:sp>
        <p:nvSpPr>
          <p:cNvPr id="65541" name="Text Box 36"/>
          <p:cNvSpPr txBox="1">
            <a:spLocks noChangeArrowheads="1"/>
          </p:cNvSpPr>
          <p:nvPr/>
        </p:nvSpPr>
        <p:spPr bwMode="auto">
          <a:xfrm>
            <a:off x="4876800" y="3581400"/>
            <a:ext cx="40386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solidFill>
                  <a:srgbClr val="000000"/>
                </a:solidFill>
              </a:rPr>
              <a:t>Ohne Korrektur f</a:t>
            </a:r>
            <a:r>
              <a:rPr lang="en-GB" altLang="ja-JP" sz="1600">
                <a:solidFill>
                  <a:srgbClr val="000000"/>
                </a:solidFill>
              </a:rPr>
              <a:t>ür die </a:t>
            </a:r>
            <a:r>
              <a:rPr lang="en-GB" altLang="ja-JP" sz="1600" b="1">
                <a:solidFill>
                  <a:srgbClr val="000000"/>
                </a:solidFill>
              </a:rPr>
              <a:t>Zeitdilatation</a:t>
            </a:r>
            <a:r>
              <a:rPr lang="en-GB" sz="1600">
                <a:solidFill>
                  <a:srgbClr val="000000"/>
                </a:solidFill>
              </a:rPr>
              <a:t>  h</a:t>
            </a:r>
            <a:r>
              <a:rPr lang="en-GB" altLang="ja-JP" sz="1600">
                <a:solidFill>
                  <a:srgbClr val="000000"/>
                </a:solidFill>
              </a:rPr>
              <a:t>ätte ein </a:t>
            </a:r>
            <a:r>
              <a:rPr lang="en-GB" sz="1600">
                <a:solidFill>
                  <a:srgbClr val="000000"/>
                </a:solidFill>
              </a:rPr>
              <a:t>GPS-Gerät einen Positionsfehler von ca. 10 m nach nur 5 Minuten Fahrt! </a:t>
            </a:r>
          </a:p>
        </p:txBody>
      </p:sp>
      <p:grpSp>
        <p:nvGrpSpPr>
          <p:cNvPr id="65542" name="Group 22"/>
          <p:cNvGrpSpPr>
            <a:grpSpLocks/>
          </p:cNvGrpSpPr>
          <p:nvPr/>
        </p:nvGrpSpPr>
        <p:grpSpPr bwMode="auto">
          <a:xfrm>
            <a:off x="228600" y="4341814"/>
            <a:ext cx="7315200" cy="1982788"/>
            <a:chOff x="144" y="2735"/>
            <a:chExt cx="4608" cy="1249"/>
          </a:xfrm>
        </p:grpSpPr>
        <p:pic>
          <p:nvPicPr>
            <p:cNvPr id="65544" name="Picture 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4" y="2735"/>
              <a:ext cx="838" cy="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45" name="AutoShape 17"/>
            <p:cNvSpPr>
              <a:spLocks noChangeArrowheads="1"/>
            </p:cNvSpPr>
            <p:nvPr/>
          </p:nvSpPr>
          <p:spPr bwMode="auto">
            <a:xfrm>
              <a:off x="960" y="3216"/>
              <a:ext cx="417" cy="108"/>
            </a:xfrm>
            <a:prstGeom prst="rightArrow">
              <a:avLst>
                <a:gd name="adj1" fmla="val 50000"/>
                <a:gd name="adj2" fmla="val 96528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46" name="AutoShape 20"/>
            <p:cNvSpPr>
              <a:spLocks noChangeArrowheads="1"/>
            </p:cNvSpPr>
            <p:nvPr/>
          </p:nvSpPr>
          <p:spPr bwMode="auto">
            <a:xfrm>
              <a:off x="3216" y="3216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5547" name="Picture 2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4" y="2903"/>
              <a:ext cx="1248" cy="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48" name="Text Box 37"/>
            <p:cNvSpPr txBox="1">
              <a:spLocks noChangeArrowheads="1"/>
            </p:cNvSpPr>
            <p:nvPr/>
          </p:nvSpPr>
          <p:spPr bwMode="auto">
            <a:xfrm rot="-960000">
              <a:off x="1419" y="3456"/>
              <a:ext cx="1423" cy="528"/>
            </a:xfrm>
            <a:prstGeom prst="rect">
              <a:avLst/>
            </a:prstGeom>
            <a:solidFill>
              <a:srgbClr val="9999CC"/>
            </a:solidFill>
            <a:ln w="15840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defTabSz="449263"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</a:rPr>
                <a:t>100% Wissenschaft</a:t>
              </a:r>
            </a:p>
          </p:txBody>
        </p:sp>
        <p:sp>
          <p:nvSpPr>
            <p:cNvPr id="65549" name="Text Box 38"/>
            <p:cNvSpPr txBox="1">
              <a:spLocks noChangeArrowheads="1"/>
            </p:cNvSpPr>
            <p:nvPr/>
          </p:nvSpPr>
          <p:spPr bwMode="auto">
            <a:xfrm>
              <a:off x="1392" y="3120"/>
              <a:ext cx="1968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 defTabSz="449263">
                <a:spcBef>
                  <a:spcPts val="1500"/>
                </a:spcBef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</a:rPr>
                <a:t>Elektromagnetismus</a:t>
              </a:r>
            </a:p>
          </p:txBody>
        </p:sp>
      </p:grpSp>
      <p:sp>
        <p:nvSpPr>
          <p:cNvPr id="65543" name="Text Box 39"/>
          <p:cNvSpPr txBox="1">
            <a:spLocks noChangeArrowheads="1"/>
          </p:cNvSpPr>
          <p:nvPr/>
        </p:nvSpPr>
        <p:spPr bwMode="auto">
          <a:xfrm>
            <a:off x="4953000" y="5791200"/>
            <a:ext cx="38100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solidFill>
                  <a:srgbClr val="000000"/>
                </a:solidFill>
              </a:rPr>
              <a:t>Zur Übertragung benutzen Mobiltelephone elektromagnetische Wellen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ERN Meyrin Aerial View 9809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8838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-914400" y="12954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</a:rPr>
              <a:t>              CERN – </a:t>
            </a:r>
            <a:r>
              <a:rPr lang="en-US" dirty="0" err="1">
                <a:solidFill>
                  <a:schemeClr val="bg1"/>
                </a:solidFill>
              </a:rPr>
              <a:t>laboratorio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52941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026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48130" name="Rectangle 1029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3200400"/>
            <a:ext cx="9144000" cy="11430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dirty="0" err="1"/>
              <a:t>Cern</a:t>
            </a:r>
            <a:r>
              <a:rPr lang="en-GB" sz="4000" dirty="0"/>
              <a:t> Control Centre</a:t>
            </a:r>
            <a:br>
              <a:rPr lang="en-GB" sz="4000" dirty="0"/>
            </a:br>
            <a:r>
              <a:rPr lang="en-GB" sz="4000" dirty="0" err="1"/>
              <a:t>Controllo</a:t>
            </a:r>
            <a:r>
              <a:rPr lang="en-GB" sz="4000" dirty="0"/>
              <a:t> </a:t>
            </a:r>
            <a:r>
              <a:rPr lang="en-GB" sz="4000" dirty="0" err="1"/>
              <a:t>dei</a:t>
            </a:r>
            <a:r>
              <a:rPr lang="en-GB" sz="4000" dirty="0"/>
              <a:t> </a:t>
            </a:r>
            <a:r>
              <a:rPr lang="en-GB" sz="4000" dirty="0" err="1"/>
              <a:t>fasci</a:t>
            </a:r>
            <a:endParaRPr lang="en-GB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2057400" y="190500"/>
            <a:ext cx="7086600" cy="7159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September 10</a:t>
            </a:r>
            <a:r>
              <a:rPr lang="en-US" baseline="30000" dirty="0">
                <a:solidFill>
                  <a:schemeClr val="bg1"/>
                </a:solidFill>
                <a:cs typeface="Arial" pitchFamily="34" charset="0"/>
              </a:rPr>
              <a:t>th</a:t>
            </a: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 - control (show) room</a:t>
            </a:r>
          </a:p>
        </p:txBody>
      </p:sp>
      <p:sp>
        <p:nvSpPr>
          <p:cNvPr id="33797" name="Slide Number Placeholder 4"/>
          <p:cNvSpPr txBox="1">
            <a:spLocks noGrp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E7B01247-2A14-4755-9290-7197BAA9EADD}" type="slidenum">
              <a:rPr lang="en-US" sz="1400">
                <a:latin typeface="Arial" pitchFamily="34" charset="0"/>
                <a:cs typeface="Arial" pitchFamily="34" charset="0"/>
              </a:rPr>
              <a:pPr algn="r" eaLnBrk="1" hangingPunct="1"/>
              <a:t>31</a:t>
            </a:fld>
            <a:endParaRPr lang="en-US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8" name="Picture 3" descr="0809002_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772976"/>
            <a:ext cx="9144000" cy="608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attach_reader?attach_id=1025394&amp;height=1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50" y="822605"/>
            <a:ext cx="4298950" cy="162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10100" y="1219200"/>
            <a:ext cx="4114800" cy="83026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00FF"/>
                </a:solidFill>
                <a:latin typeface="+mj-lt"/>
              </a:rPr>
              <a:t>For 3 days all went perfectly well with beam…  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046788" y="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slide by Jörg Wenninger</a:t>
            </a:r>
          </a:p>
        </p:txBody>
      </p:sp>
    </p:spTree>
    <p:extLst>
      <p:ext uri="{BB962C8B-B14F-4D97-AF65-F5344CB8AC3E}">
        <p14:creationId xmlns:p14="http://schemas.microsoft.com/office/powerpoint/2010/main" val="137479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hc tunn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465"/>
            <a:ext cx="9144000" cy="612053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Dipole,Quadrupole</a:t>
            </a:r>
            <a:r>
              <a:rPr lang="en-US" dirty="0"/>
              <a:t>, and RF Cavity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8712"/>
            <a:ext cx="4495800" cy="25288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00" y="3962400"/>
            <a:ext cx="5067300" cy="289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066800"/>
            <a:ext cx="4648200" cy="26146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979944"/>
            <a:ext cx="3962400" cy="2677656"/>
          </a:xfrm>
          <a:prstGeom prst="rect">
            <a:avLst/>
          </a:prstGeom>
          <a:solidFill>
            <a:srgbClr val="0000FF">
              <a:alpha val="1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Dipole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990600"/>
            <a:ext cx="4191000" cy="2667000"/>
          </a:xfrm>
          <a:prstGeom prst="rect">
            <a:avLst/>
          </a:prstGeom>
          <a:solidFill>
            <a:srgbClr val="FF0000">
              <a:alpha val="9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Quadrupole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3733800"/>
            <a:ext cx="5410200" cy="3416320"/>
          </a:xfrm>
          <a:prstGeom prst="rect">
            <a:avLst/>
          </a:prstGeom>
          <a:solidFill>
            <a:srgbClr val="008000">
              <a:alpha val="9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 RF Cavity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3652" name="Picture 4" descr="L:\MyReports\Images\CERN accelerator complex.JPG"/>
          <p:cNvPicPr>
            <a:picLocks noChangeAspect="1" noChangeArrowheads="1"/>
          </p:cNvPicPr>
          <p:nvPr/>
        </p:nvPicPr>
        <p:blipFill>
          <a:blip r:embed="rId2" cstate="print"/>
          <a:srcRect b="21101"/>
          <a:stretch>
            <a:fillRect/>
          </a:stretch>
        </p:blipFill>
        <p:spPr bwMode="auto">
          <a:xfrm>
            <a:off x="807038" y="1051560"/>
            <a:ext cx="4413575" cy="281434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Vorbeschleuniger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283655" idx="0"/>
          </p:cNvCxnSpPr>
          <p:nvPr/>
        </p:nvCxnSpPr>
        <p:spPr bwMode="auto">
          <a:xfrm rot="5400000" flipH="1" flipV="1">
            <a:off x="2037008" y="3180007"/>
            <a:ext cx="1371599" cy="8027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/>
          </a:ln>
          <a:effectLst/>
        </p:spPr>
      </p:cxnSp>
      <p:pic>
        <p:nvPicPr>
          <p:cNvPr id="283654" name="Picture 6"/>
          <p:cNvPicPr>
            <a:picLocks noChangeAspect="1" noChangeArrowheads="1"/>
          </p:cNvPicPr>
          <p:nvPr/>
        </p:nvPicPr>
        <p:blipFill>
          <a:blip r:embed="rId3" cstate="print"/>
          <a:srcRect l="20000" t="16490" r="21227" b="24324"/>
          <a:stretch>
            <a:fillRect/>
          </a:stretch>
        </p:blipFill>
        <p:spPr bwMode="auto">
          <a:xfrm>
            <a:off x="5029200" y="4191000"/>
            <a:ext cx="3276600" cy="2474718"/>
          </a:xfrm>
          <a:prstGeom prst="rect">
            <a:avLst/>
          </a:prstGeom>
          <a:noFill/>
          <a:ln w="25400">
            <a:solidFill>
              <a:srgbClr val="C5168B"/>
            </a:solidFill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 bwMode="auto">
          <a:xfrm rot="10800000">
            <a:off x="3733802" y="3429002"/>
            <a:ext cx="2362199" cy="22097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429000" y="2209800"/>
            <a:ext cx="2590800" cy="762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pic>
        <p:nvPicPr>
          <p:cNvPr id="283655" name="Picture 7"/>
          <p:cNvPicPr>
            <a:picLocks noChangeAspect="1" noChangeArrowheads="1"/>
          </p:cNvPicPr>
          <p:nvPr/>
        </p:nvPicPr>
        <p:blipFill>
          <a:blip r:embed="rId4" cstate="print"/>
          <a:srcRect l="19797" t="16861" r="21017" b="24418"/>
          <a:stretch>
            <a:fillRect/>
          </a:stretch>
        </p:blipFill>
        <p:spPr bwMode="auto">
          <a:xfrm>
            <a:off x="685800" y="4267199"/>
            <a:ext cx="3271228" cy="2434141"/>
          </a:xfrm>
          <a:prstGeom prst="rect">
            <a:avLst/>
          </a:prstGeom>
          <a:noFill/>
          <a:ln w="25400">
            <a:solidFill>
              <a:srgbClr val="C590BE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1" t="10547" r="18774" b="31159"/>
          <a:stretch/>
        </p:blipFill>
        <p:spPr bwMode="auto">
          <a:xfrm>
            <a:off x="5717342" y="973456"/>
            <a:ext cx="3295736" cy="247198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1" y="4191001"/>
            <a:ext cx="3962399" cy="25246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3800" y="4171950"/>
            <a:ext cx="3378200" cy="25336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5800" y="914400"/>
            <a:ext cx="4622799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8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>
                <a:solidFill>
                  <a:srgbClr val="FFFFFF"/>
                </a:solidFill>
              </a:rPr>
              <a:t>Strahl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beschleunigung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CCC_V1-1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6634" y="1125538"/>
            <a:ext cx="8830732" cy="49672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2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“</a:t>
            </a:r>
            <a:r>
              <a:rPr lang="en-US" dirty="0" err="1"/>
              <a:t>Routine”betrieb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grpSp>
        <p:nvGrpSpPr>
          <p:cNvPr id="4" name="Group 30"/>
          <p:cNvGrpSpPr>
            <a:grpSpLocks noChangeAspect="1"/>
          </p:cNvGrpSpPr>
          <p:nvPr/>
        </p:nvGrpSpPr>
        <p:grpSpPr>
          <a:xfrm>
            <a:off x="508000" y="2819400"/>
            <a:ext cx="8255000" cy="2667000"/>
            <a:chOff x="2864084" y="3212057"/>
            <a:chExt cx="5219592" cy="1686330"/>
          </a:xfrm>
        </p:grpSpPr>
        <p:pic>
          <p:nvPicPr>
            <p:cNvPr id="39" name="Picture 4" descr="http://cs-ccr-www3.cern.ch/vistar_capture/lhc3.png?0.7902660504328953"/>
            <p:cNvPicPr>
              <a:picLocks noChangeAspect="1" noChangeArrowheads="1"/>
            </p:cNvPicPr>
            <p:nvPr/>
          </p:nvPicPr>
          <p:blipFill>
            <a:blip r:embed="rId3" cstate="print"/>
            <a:srcRect l="30311" t="45326" r="14448" b="30878"/>
            <a:stretch>
              <a:fillRect/>
            </a:stretch>
          </p:blipFill>
          <p:spPr bwMode="auto">
            <a:xfrm>
              <a:off x="2864084" y="3212057"/>
              <a:ext cx="5219592" cy="1686330"/>
            </a:xfrm>
            <a:prstGeom prst="rect">
              <a:avLst/>
            </a:prstGeom>
            <a:noFill/>
          </p:spPr>
        </p:pic>
        <p:pic>
          <p:nvPicPr>
            <p:cNvPr id="40" name="Picture 39" descr="http://cs-ccr-www3.cern.ch/vistar_capture/lhc3.png?0.7902660504328953"/>
            <p:cNvPicPr>
              <a:picLocks noChangeAspect="1" noChangeArrowheads="1"/>
            </p:cNvPicPr>
            <p:nvPr/>
          </p:nvPicPr>
          <p:blipFill>
            <a:blip r:embed="rId3" cstate="print"/>
            <a:srcRect l="74279" t="46459" r="15323" b="34409"/>
            <a:stretch>
              <a:fillRect/>
            </a:stretch>
          </p:blipFill>
          <p:spPr bwMode="auto">
            <a:xfrm>
              <a:off x="2864084" y="3292358"/>
              <a:ext cx="982492" cy="1355842"/>
            </a:xfrm>
            <a:prstGeom prst="rect">
              <a:avLst/>
            </a:prstGeom>
            <a:noFill/>
          </p:spPr>
        </p:pic>
      </p:grpSp>
      <p:pic>
        <p:nvPicPr>
          <p:cNvPr id="103" name="Picture 4" descr="http://cs-ccr-www3.cern.ch/vistar_capture/lhc3.png?0.7902660504328953"/>
          <p:cNvPicPr>
            <a:picLocks noChangeAspect="1" noChangeArrowheads="1"/>
          </p:cNvPicPr>
          <p:nvPr/>
        </p:nvPicPr>
        <p:blipFill>
          <a:blip r:embed="rId3" cstate="print"/>
          <a:srcRect l="833" t="68422" r="79167" b="27778"/>
          <a:stretch>
            <a:fillRect/>
          </a:stretch>
        </p:blipFill>
        <p:spPr bwMode="auto">
          <a:xfrm>
            <a:off x="502920" y="5378163"/>
            <a:ext cx="1828800" cy="260637"/>
          </a:xfrm>
          <a:prstGeom prst="rect">
            <a:avLst/>
          </a:prstGeom>
          <a:noFill/>
        </p:spPr>
      </p:pic>
      <p:grpSp>
        <p:nvGrpSpPr>
          <p:cNvPr id="5" name="Group 30"/>
          <p:cNvGrpSpPr>
            <a:grpSpLocks noChangeAspect="1"/>
          </p:cNvGrpSpPr>
          <p:nvPr/>
        </p:nvGrpSpPr>
        <p:grpSpPr>
          <a:xfrm>
            <a:off x="1097280" y="1062990"/>
            <a:ext cx="6949440" cy="5212080"/>
            <a:chOff x="1133856" y="1098423"/>
            <a:chExt cx="7181088" cy="5385816"/>
          </a:xfrm>
        </p:grpSpPr>
        <p:pic>
          <p:nvPicPr>
            <p:cNvPr id="42" name="Picture 4" descr="http://cs-ccr-www3.cern.ch/vistar_capture/lhc3.png?0.790266050432895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3856" y="1098423"/>
              <a:ext cx="7181088" cy="5385816"/>
            </a:xfrm>
            <a:prstGeom prst="rect">
              <a:avLst/>
            </a:prstGeom>
            <a:noFill/>
          </p:spPr>
        </p:pic>
        <p:pic>
          <p:nvPicPr>
            <p:cNvPr id="43" name="Picture 42" descr="http://cs-ccr-www3.cern.ch/vistar_capture/lhc3.png?0.7902660504328953"/>
            <p:cNvPicPr>
              <a:picLocks noChangeAspect="1" noChangeArrowheads="1"/>
            </p:cNvPicPr>
            <p:nvPr/>
          </p:nvPicPr>
          <p:blipFill>
            <a:blip r:embed="rId3" cstate="print"/>
            <a:srcRect l="51613" t="45161" r="15323" b="34409"/>
            <a:stretch>
              <a:fillRect/>
            </a:stretch>
          </p:blipFill>
          <p:spPr bwMode="auto">
            <a:xfrm>
              <a:off x="1676115" y="3534096"/>
              <a:ext cx="2356710" cy="1104406"/>
            </a:xfrm>
            <a:prstGeom prst="rect">
              <a:avLst/>
            </a:prstGeom>
            <a:noFill/>
          </p:spPr>
        </p:pic>
      </p:grpSp>
      <p:grpSp>
        <p:nvGrpSpPr>
          <p:cNvPr id="6" name="Group 43"/>
          <p:cNvGrpSpPr/>
          <p:nvPr/>
        </p:nvGrpSpPr>
        <p:grpSpPr>
          <a:xfrm>
            <a:off x="6400800" y="838200"/>
            <a:ext cx="2286000" cy="1714500"/>
            <a:chOff x="381000" y="1295400"/>
            <a:chExt cx="2286000" cy="1714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7" name="Picture 2" descr="http://cs-ccr-www3.cern.ch/vistar_capture/lhc1.png?0.619525649551129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1295400"/>
              <a:ext cx="2286000" cy="171450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685800" y="2145268"/>
              <a:ext cx="1712442" cy="3693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Beams dumped</a:t>
              </a:r>
            </a:p>
          </p:txBody>
        </p:sp>
      </p:grpSp>
      <p:pic>
        <p:nvPicPr>
          <p:cNvPr id="33794" name="Picture 2" descr="http://www.insigncreativelab.com/img/freccia0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43992">
            <a:off x="7615450" y="2177630"/>
            <a:ext cx="623067" cy="94038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oup 100"/>
          <p:cNvGrpSpPr/>
          <p:nvPr/>
        </p:nvGrpSpPr>
        <p:grpSpPr>
          <a:xfrm>
            <a:off x="5343896" y="3048006"/>
            <a:ext cx="2619590" cy="3208260"/>
            <a:chOff x="6067210" y="2582940"/>
            <a:chExt cx="2619590" cy="3208260"/>
          </a:xfrm>
        </p:grpSpPr>
        <p:grpSp>
          <p:nvGrpSpPr>
            <p:cNvPr id="8" name="Group 77"/>
            <p:cNvGrpSpPr/>
            <p:nvPr/>
          </p:nvGrpSpPr>
          <p:grpSpPr>
            <a:xfrm>
              <a:off x="6400800" y="4053840"/>
              <a:ext cx="2286000" cy="1737360"/>
              <a:chOff x="6400800" y="3733800"/>
              <a:chExt cx="2286000" cy="173736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98308" name="Picture 4" descr="http://cms.web.cern.ch/cms/News/2010/QCD-10-002/ispy-run139779-evt4994190-v1-Copyright-hires.png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400800" y="3733800"/>
                <a:ext cx="2286000" cy="1737360"/>
              </a:xfrm>
              <a:prstGeom prst="rect">
                <a:avLst/>
              </a:prstGeom>
              <a:noFill/>
            </p:spPr>
          </p:pic>
          <p:sp>
            <p:nvSpPr>
              <p:cNvPr id="77" name="TextBox 76"/>
              <p:cNvSpPr txBox="1"/>
              <p:nvPr/>
            </p:nvSpPr>
            <p:spPr>
              <a:xfrm>
                <a:off x="6532947" y="5029200"/>
                <a:ext cx="202170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Lucida Handwriting" pitchFamily="66" charset="0"/>
                  </a:rPr>
                  <a:t>STABLE BEAMS</a:t>
                </a:r>
              </a:p>
            </p:txBody>
          </p:sp>
        </p:grpSp>
        <p:cxnSp>
          <p:nvCxnSpPr>
            <p:cNvPr id="80" name="Straight Arrow Connector 79"/>
            <p:cNvCxnSpPr/>
            <p:nvPr/>
          </p:nvCxnSpPr>
          <p:spPr>
            <a:xfrm flipH="1" flipV="1">
              <a:off x="6067210" y="2582940"/>
              <a:ext cx="562190" cy="1455660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ieren 19"/>
          <p:cNvGrpSpPr/>
          <p:nvPr/>
        </p:nvGrpSpPr>
        <p:grpSpPr>
          <a:xfrm>
            <a:off x="3048000" y="4267200"/>
            <a:ext cx="2399714" cy="754737"/>
            <a:chOff x="3048000" y="4267200"/>
            <a:chExt cx="2399714" cy="754737"/>
          </a:xfrm>
        </p:grpSpPr>
        <p:cxnSp>
          <p:nvCxnSpPr>
            <p:cNvPr id="65" name="Straight Arrow Connector 64"/>
            <p:cNvCxnSpPr>
              <a:stCxn id="49" idx="1"/>
            </p:cNvCxnSpPr>
            <p:nvPr/>
          </p:nvCxnSpPr>
          <p:spPr>
            <a:xfrm flipH="1" flipV="1">
              <a:off x="3048000" y="4267200"/>
              <a:ext cx="457200" cy="533400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ounded Rectangle 98"/>
            <p:cNvSpPr/>
            <p:nvPr/>
          </p:nvSpPr>
          <p:spPr bwMode="auto">
            <a:xfrm>
              <a:off x="3505200" y="4579263"/>
              <a:ext cx="1942514" cy="442674"/>
            </a:xfrm>
            <a:prstGeom prst="roundRect">
              <a:avLst/>
            </a:prstGeom>
            <a:solidFill>
              <a:srgbClr val="FFFF00">
                <a:alpha val="90000"/>
              </a:srgb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1" i="0" u="none" strike="noStrike" cap="none" normalizeH="0" baseline="0" dirty="0" err="1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Energy</a:t>
              </a:r>
              <a:r>
                <a:rPr kumimoji="0" lang="de-DE" sz="2000" b="1" i="0" u="none" strike="noStrike" cap="none" normalizeH="0" dirty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kumimoji="0" lang="de-DE" sz="2000" b="1" i="0" u="none" strike="noStrike" cap="none" normalizeH="0" baseline="0" dirty="0" err="1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ramp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0" name="Gruppieren 18"/>
          <p:cNvGrpSpPr/>
          <p:nvPr/>
        </p:nvGrpSpPr>
        <p:grpSpPr>
          <a:xfrm>
            <a:off x="1160562" y="2106067"/>
            <a:ext cx="1506438" cy="1703933"/>
            <a:chOff x="1160562" y="2106067"/>
            <a:chExt cx="1506438" cy="1703933"/>
          </a:xfrm>
        </p:grpSpPr>
        <p:cxnSp>
          <p:nvCxnSpPr>
            <p:cNvPr id="60" name="Straight Arrow Connector 59"/>
            <p:cNvCxnSpPr>
              <a:stCxn id="51" idx="2"/>
            </p:cNvCxnSpPr>
            <p:nvPr/>
          </p:nvCxnSpPr>
          <p:spPr>
            <a:xfrm>
              <a:off x="1845514" y="2548741"/>
              <a:ext cx="821486" cy="1261259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ounded Rectangle 98"/>
            <p:cNvSpPr/>
            <p:nvPr/>
          </p:nvSpPr>
          <p:spPr bwMode="auto">
            <a:xfrm>
              <a:off x="1160562" y="2106067"/>
              <a:ext cx="1369904" cy="442674"/>
            </a:xfrm>
            <a:prstGeom prst="roundRect">
              <a:avLst/>
            </a:prstGeom>
            <a:solidFill>
              <a:srgbClr val="FFFF00">
                <a:alpha val="90000"/>
              </a:srgb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000" b="1" dirty="0" err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Filling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1" name="Gruppieren 16"/>
          <p:cNvGrpSpPr/>
          <p:nvPr/>
        </p:nvGrpSpPr>
        <p:grpSpPr>
          <a:xfrm>
            <a:off x="226272" y="3763089"/>
            <a:ext cx="1868579" cy="1037511"/>
            <a:chOff x="226272" y="3763089"/>
            <a:chExt cx="1868579" cy="1037511"/>
          </a:xfrm>
        </p:grpSpPr>
        <p:cxnSp>
          <p:nvCxnSpPr>
            <p:cNvPr id="48" name="Straight Arrow Connector 47"/>
            <p:cNvCxnSpPr>
              <a:stCxn id="54" idx="2"/>
            </p:cNvCxnSpPr>
            <p:nvPr/>
          </p:nvCxnSpPr>
          <p:spPr>
            <a:xfrm>
              <a:off x="1160562" y="4205763"/>
              <a:ext cx="592038" cy="594837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ounded Rectangle 98"/>
            <p:cNvSpPr/>
            <p:nvPr/>
          </p:nvSpPr>
          <p:spPr bwMode="auto">
            <a:xfrm>
              <a:off x="226272" y="3763089"/>
              <a:ext cx="1868579" cy="442674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000" b="1" dirty="0" err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Preparation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2" name="Gruppieren 17"/>
          <p:cNvGrpSpPr/>
          <p:nvPr/>
        </p:nvGrpSpPr>
        <p:grpSpPr>
          <a:xfrm>
            <a:off x="1676400" y="4838688"/>
            <a:ext cx="1868579" cy="1242786"/>
            <a:chOff x="1676400" y="4838688"/>
            <a:chExt cx="1868579" cy="1242786"/>
          </a:xfrm>
        </p:grpSpPr>
        <p:cxnSp>
          <p:nvCxnSpPr>
            <p:cNvPr id="55" name="Straight Arrow Connector 54"/>
            <p:cNvCxnSpPr>
              <a:stCxn id="56" idx="0"/>
            </p:cNvCxnSpPr>
            <p:nvPr/>
          </p:nvCxnSpPr>
          <p:spPr>
            <a:xfrm flipH="1" flipV="1">
              <a:off x="2267068" y="4838688"/>
              <a:ext cx="343622" cy="800112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ounded Rectangle 98"/>
            <p:cNvSpPr/>
            <p:nvPr/>
          </p:nvSpPr>
          <p:spPr bwMode="auto">
            <a:xfrm>
              <a:off x="1676400" y="5638800"/>
              <a:ext cx="1868579" cy="442674"/>
            </a:xfrm>
            <a:prstGeom prst="roundRect">
              <a:avLst/>
            </a:prstGeom>
            <a:solidFill>
              <a:srgbClr val="FFFF00">
                <a:alpha val="90000"/>
              </a:srgb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1" i="0" u="none" strike="noStrike" cap="none" normalizeH="0" baseline="0" dirty="0" err="1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Injektions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3" name="Gruppieren 20"/>
          <p:cNvGrpSpPr/>
          <p:nvPr/>
        </p:nvGrpSpPr>
        <p:grpSpPr>
          <a:xfrm>
            <a:off x="3015855" y="3048006"/>
            <a:ext cx="1299358" cy="883557"/>
            <a:chOff x="3015855" y="3048006"/>
            <a:chExt cx="1299358" cy="883557"/>
          </a:xfrm>
        </p:grpSpPr>
        <p:cxnSp>
          <p:nvCxnSpPr>
            <p:cNvPr id="74" name="Straight Arrow Connector 73"/>
            <p:cNvCxnSpPr/>
            <p:nvPr/>
          </p:nvCxnSpPr>
          <p:spPr>
            <a:xfrm flipH="1" flipV="1">
              <a:off x="3200402" y="3048006"/>
              <a:ext cx="465132" cy="440883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ounded Rectangle 98"/>
            <p:cNvSpPr/>
            <p:nvPr/>
          </p:nvSpPr>
          <p:spPr bwMode="auto">
            <a:xfrm>
              <a:off x="3015855" y="3488889"/>
              <a:ext cx="1299358" cy="442674"/>
            </a:xfrm>
            <a:prstGeom prst="roundRect">
              <a:avLst/>
            </a:prstGeom>
            <a:solidFill>
              <a:srgbClr val="FFFF00">
                <a:alpha val="90000"/>
              </a:srgb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1" i="0" u="none" strike="noStrike" cap="none" normalizeH="0" baseline="0" dirty="0" err="1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Squeeze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4" name="Gruppieren 21"/>
          <p:cNvGrpSpPr/>
          <p:nvPr/>
        </p:nvGrpSpPr>
        <p:grpSpPr>
          <a:xfrm>
            <a:off x="3048000" y="1769507"/>
            <a:ext cx="2553286" cy="1202293"/>
            <a:chOff x="3048000" y="1769507"/>
            <a:chExt cx="2553286" cy="1202293"/>
          </a:xfrm>
        </p:grpSpPr>
        <p:cxnSp>
          <p:nvCxnSpPr>
            <p:cNvPr id="70" name="Straight Arrow Connector 69"/>
            <p:cNvCxnSpPr>
              <a:stCxn id="63" idx="2"/>
            </p:cNvCxnSpPr>
            <p:nvPr/>
          </p:nvCxnSpPr>
          <p:spPr>
            <a:xfrm flipH="1">
              <a:off x="3581401" y="2212181"/>
              <a:ext cx="743242" cy="759619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98"/>
            <p:cNvSpPr/>
            <p:nvPr/>
          </p:nvSpPr>
          <p:spPr bwMode="auto">
            <a:xfrm>
              <a:off x="3048000" y="1769507"/>
              <a:ext cx="2553286" cy="442674"/>
            </a:xfrm>
            <a:prstGeom prst="roundRect">
              <a:avLst/>
            </a:prstGeom>
            <a:solidFill>
              <a:srgbClr val="FF0000">
                <a:alpha val="90000"/>
              </a:srgb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000" b="1" dirty="0" err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Beams</a:t>
              </a:r>
              <a:r>
                <a:rPr kumimoji="0" lang="de-DE" sz="20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  <a:r>
                <a:rPr kumimoji="0" lang="de-DE" sz="20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Collision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5" name="Gruppieren 23"/>
          <p:cNvGrpSpPr/>
          <p:nvPr/>
        </p:nvGrpSpPr>
        <p:grpSpPr>
          <a:xfrm>
            <a:off x="6802236" y="3510490"/>
            <a:ext cx="1379863" cy="783193"/>
            <a:chOff x="6802236" y="3510490"/>
            <a:chExt cx="1379863" cy="783193"/>
          </a:xfrm>
        </p:grpSpPr>
        <p:cxnSp>
          <p:nvCxnSpPr>
            <p:cNvPr id="52" name="Straight Arrow Connector 51"/>
            <p:cNvCxnSpPr/>
            <p:nvPr/>
          </p:nvCxnSpPr>
          <p:spPr>
            <a:xfrm>
              <a:off x="7831340" y="3902086"/>
              <a:ext cx="350759" cy="82340"/>
            </a:xfrm>
            <a:prstGeom prst="straightConnector1">
              <a:avLst/>
            </a:prstGeom>
            <a:ln w="12700"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98"/>
            <p:cNvSpPr/>
            <p:nvPr/>
          </p:nvSpPr>
          <p:spPr bwMode="auto">
            <a:xfrm>
              <a:off x="6802236" y="3510490"/>
              <a:ext cx="1010852" cy="783193"/>
            </a:xfrm>
            <a:prstGeom prst="roundRect">
              <a:avLst/>
            </a:prstGeom>
            <a:solidFill>
              <a:srgbClr val="008000">
                <a:alpha val="90000"/>
              </a:srgb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000" b="1" i="0" u="none" strike="noStrike" cap="none" normalizeH="0" baseline="0" dirty="0" err="1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Ramp</a:t>
              </a:r>
              <a:r>
                <a:rPr kumimoji="0" lang="de-DE" sz="2000" b="1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down</a:t>
              </a:r>
              <a:endParaRPr lang="de-DE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58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Strahlpositionsmonitore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de-DE" sz="2400" dirty="0"/>
          </a:p>
          <a:p>
            <a:pPr>
              <a:buFont typeface="Arial" pitchFamily="34" charset="0"/>
              <a:buChar char="•"/>
            </a:pPr>
            <a:r>
              <a:rPr lang="de-DE" sz="2400" dirty="0"/>
              <a:t>Über 500 Strahlpositionsmonitore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/>
              <a:t>Über 250 </a:t>
            </a:r>
            <a:r>
              <a:rPr lang="de-DE" sz="2400" dirty="0" err="1"/>
              <a:t>Orbitkorrekturmagnete</a:t>
            </a:r>
            <a:br>
              <a:rPr lang="de-DE" sz="2400" dirty="0"/>
            </a:br>
            <a:r>
              <a:rPr lang="de-DE" sz="2400" dirty="0"/>
              <a:t>	</a:t>
            </a:r>
            <a:r>
              <a:rPr lang="de-DE" sz="2000" dirty="0"/>
              <a:t>(Jeweils pro Strahl und Ebene)</a:t>
            </a:r>
            <a:endParaRPr lang="de-DE" sz="2400" dirty="0"/>
          </a:p>
        </p:txBody>
      </p:sp>
      <p:pic>
        <p:nvPicPr>
          <p:cNvPr id="284674" name="Picture 2"/>
          <p:cNvPicPr>
            <a:picLocks noChangeAspect="1" noChangeArrowheads="1"/>
          </p:cNvPicPr>
          <p:nvPr/>
        </p:nvPicPr>
        <p:blipFill>
          <a:blip r:embed="rId2" cstate="print"/>
          <a:srcRect l="3628" t="41833" r="3377" b="9623"/>
          <a:stretch>
            <a:fillRect/>
          </a:stretch>
        </p:blipFill>
        <p:spPr bwMode="auto">
          <a:xfrm>
            <a:off x="305076" y="3261816"/>
            <a:ext cx="7633215" cy="2976474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0" t="8000" r="3250" b="11111"/>
          <a:stretch/>
        </p:blipFill>
        <p:spPr bwMode="auto">
          <a:xfrm>
            <a:off x="5536312" y="1113480"/>
            <a:ext cx="3484177" cy="2856398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6642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762000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                 </a:t>
            </a:r>
            <a:r>
              <a:rPr lang="en-US" dirty="0" err="1">
                <a:solidFill>
                  <a:srgbClr val="FFFFFF"/>
                </a:solidFill>
              </a:rPr>
              <a:t>Strahl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iniection</a:t>
            </a:r>
            <a:r>
              <a:rPr lang="en-US" dirty="0">
                <a:solidFill>
                  <a:srgbClr val="FFFFFF"/>
                </a:solidFill>
              </a:rPr>
              <a:t> orbit </a:t>
            </a:r>
          </a:p>
        </p:txBody>
      </p:sp>
      <p:pic>
        <p:nvPicPr>
          <p:cNvPr id="13" name="Picture 12" descr="Threading.1.TDI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hreading.2.IR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Threading.3.IR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Threading.4.IR6c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Threading.5.IR5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Threading.6.IR5c1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Threading.7.IR5c2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Threading.8.IR5c3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Threading.9.IR5c4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Threading.10.IR5c5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Threading.11.IR4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Threading.12.IR3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Threading.13.IR3c1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Threading.14.IR3c2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Threading.15.IR3c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Threading.16.IR3c4.gi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Threading.17.IR3c5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5" descr="Threading.18.IR2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Threading.19.IR2c1.gif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Threading.20.IR2c2.gif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 descr="Threading.21.IR2c3.gif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3" descr="Threading.22.IR1.gif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 descr="Threading.23.IR1c1.gif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Threading.24.IR1c2.gif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Threading.25.IR1c3.gif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7" descr="Threading.26.IR1c4.gif"/>
          <p:cNvPicPr>
            <a:picLocks noChangeAspect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0" y="2795588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Threading.27.IR8.gif"/>
          <p:cNvPicPr>
            <a:picLocks noChangeAspect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28194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41"/>
          <p:cNvSpPr/>
          <p:nvPr/>
        </p:nvSpPr>
        <p:spPr>
          <a:xfrm>
            <a:off x="228600" y="838200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endParaRPr lang="en-US" sz="24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8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Wire scanner</a:t>
            </a:r>
          </a:p>
        </p:txBody>
      </p:sp>
      <p:pic>
        <p:nvPicPr>
          <p:cNvPr id="5" name="WIRE_SCANNER_V1-1_2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6634" y="1125538"/>
            <a:ext cx="8830732" cy="49672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6"/>
          <p:cNvSpPr txBox="1">
            <a:spLocks noChangeArrowheads="1"/>
          </p:cNvSpPr>
          <p:nvPr/>
        </p:nvSpPr>
        <p:spPr bwMode="auto">
          <a:xfrm>
            <a:off x="304800" y="838200"/>
            <a:ext cx="8534400" cy="894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rgbClr val="808080"/>
                </a:solidFill>
              </a:rPr>
              <a:t>LHC</a:t>
            </a:r>
            <a:r>
              <a:rPr lang="en-GB" sz="2800" dirty="0">
                <a:solidFill>
                  <a:srgbClr val="000000"/>
                </a:solidFill>
              </a:rPr>
              <a:t> timeline</a:t>
            </a:r>
            <a:endParaRPr lang="en-GB" dirty="0">
              <a:solidFill>
                <a:srgbClr val="000000"/>
              </a:solidFill>
            </a:endParaRPr>
          </a:p>
          <a:p>
            <a:pPr algn="ctr"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4" name="Group 77"/>
          <p:cNvGrpSpPr/>
          <p:nvPr/>
        </p:nvGrpSpPr>
        <p:grpSpPr>
          <a:xfrm>
            <a:off x="797080" y="2165350"/>
            <a:ext cx="2695660" cy="2361808"/>
            <a:chOff x="546555" y="1917709"/>
            <a:chExt cx="3001080" cy="2349096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1052381" y="3963351"/>
              <a:ext cx="605141" cy="1768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355836" y="3054556"/>
              <a:ext cx="2102466" cy="734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September 2008</a:t>
              </a:r>
            </a:p>
            <a:p>
              <a:r>
                <a:rPr lang="en-US" sz="1400" dirty="0"/>
                <a:t>Both beams circulating</a:t>
              </a:r>
            </a:p>
          </p:txBody>
        </p:sp>
        <p:pic>
          <p:nvPicPr>
            <p:cNvPr id="7" name="Picture 7" descr="attach_reader?attach_id=1025394&amp;height=150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55" y="1917709"/>
              <a:ext cx="3001080" cy="113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9"/>
          <p:cNvGrpSpPr/>
          <p:nvPr/>
        </p:nvGrpSpPr>
        <p:grpSpPr>
          <a:xfrm>
            <a:off x="1" y="2348449"/>
            <a:ext cx="1523999" cy="2179895"/>
            <a:chOff x="-61460" y="1810114"/>
            <a:chExt cx="1769834" cy="2369561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933703" y="3847463"/>
              <a:ext cx="663503" cy="922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76"/>
            <p:cNvGrpSpPr/>
            <p:nvPr/>
          </p:nvGrpSpPr>
          <p:grpSpPr>
            <a:xfrm>
              <a:off x="-61460" y="1810114"/>
              <a:ext cx="1769834" cy="1612163"/>
              <a:chOff x="-61460" y="1810114"/>
              <a:chExt cx="1769834" cy="1612163"/>
            </a:xfrm>
          </p:grpSpPr>
          <p:pic>
            <p:nvPicPr>
              <p:cNvPr id="11" name="Picture 10" descr="Screen shot 2009-11-25 at 9.20.42 PM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-61460" y="1810114"/>
                <a:ext cx="1415868" cy="960590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-12381" y="2853533"/>
                <a:ext cx="1720755" cy="568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August 2008</a:t>
                </a:r>
              </a:p>
              <a:p>
                <a:r>
                  <a:rPr lang="en-US" sz="1400" dirty="0"/>
                  <a:t>First Injection </a:t>
                </a:r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152400" y="4527550"/>
            <a:ext cx="8839200" cy="3103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5"/>
          <p:cNvGrpSpPr/>
          <p:nvPr/>
        </p:nvGrpSpPr>
        <p:grpSpPr>
          <a:xfrm>
            <a:off x="81191" y="4833143"/>
            <a:ext cx="2052409" cy="1828008"/>
            <a:chOff x="389194" y="4484801"/>
            <a:chExt cx="2058539" cy="1629607"/>
          </a:xfrm>
        </p:grpSpPr>
        <p:cxnSp>
          <p:nvCxnSpPr>
            <p:cNvPr id="15" name="Straight Connector 14"/>
            <p:cNvCxnSpPr/>
            <p:nvPr/>
          </p:nvCxnSpPr>
          <p:spPr>
            <a:xfrm rot="5400000">
              <a:off x="1752166" y="4721802"/>
              <a:ext cx="474801" cy="799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89194" y="4552024"/>
              <a:ext cx="2058539" cy="658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September 2008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Incident</a:t>
              </a:r>
              <a:br>
                <a:rPr lang="en-US" sz="1400" dirty="0">
                  <a:solidFill>
                    <a:srgbClr val="FF0000"/>
                  </a:solidFill>
                </a:rPr>
              </a:br>
              <a:endParaRPr lang="en-US" sz="1400" dirty="0">
                <a:solidFill>
                  <a:srgbClr val="FF0000"/>
                </a:solidFill>
              </a:endParaRP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94"/>
            <a:stretch/>
          </p:blipFill>
          <p:spPr bwMode="auto">
            <a:xfrm>
              <a:off x="919181" y="5010846"/>
              <a:ext cx="1452124" cy="110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6"/>
          <p:cNvGrpSpPr/>
          <p:nvPr/>
        </p:nvGrpSpPr>
        <p:grpSpPr>
          <a:xfrm>
            <a:off x="3048000" y="2165351"/>
            <a:ext cx="1729840" cy="2362993"/>
            <a:chOff x="3733800" y="1756976"/>
            <a:chExt cx="1729840" cy="2362993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3886200" y="3814375"/>
              <a:ext cx="609600" cy="1588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733800" y="2899975"/>
              <a:ext cx="1729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November  2009</a:t>
              </a:r>
            </a:p>
            <a:p>
              <a:r>
                <a:rPr lang="en-US" sz="1400" b="1" dirty="0">
                  <a:solidFill>
                    <a:srgbClr val="FF0000"/>
                  </a:solidFill>
                </a:rPr>
                <a:t>Beams back</a:t>
              </a:r>
            </a:p>
          </p:txBody>
        </p:sp>
        <p:pic>
          <p:nvPicPr>
            <p:cNvPr id="21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1756976"/>
              <a:ext cx="156417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18"/>
          <p:cNvGrpSpPr/>
          <p:nvPr/>
        </p:nvGrpSpPr>
        <p:grpSpPr>
          <a:xfrm>
            <a:off x="4267200" y="2144999"/>
            <a:ext cx="1918142" cy="2387719"/>
            <a:chOff x="4267200" y="1884649"/>
            <a:chExt cx="1918142" cy="2387719"/>
          </a:xfrm>
        </p:grpSpPr>
        <p:cxnSp>
          <p:nvCxnSpPr>
            <p:cNvPr id="23" name="Straight Connector 22"/>
            <p:cNvCxnSpPr/>
            <p:nvPr/>
          </p:nvCxnSpPr>
          <p:spPr>
            <a:xfrm rot="5400000">
              <a:off x="5256407" y="3964587"/>
              <a:ext cx="613975" cy="1588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67200" y="3048000"/>
              <a:ext cx="191814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/>
                <a:t>October  2010</a:t>
              </a:r>
            </a:p>
            <a:p>
              <a:pPr algn="r"/>
              <a:r>
                <a:rPr lang="en-US" sz="1400" dirty="0"/>
                <a:t>248 bunches</a:t>
              </a:r>
            </a:p>
            <a:p>
              <a:pPr algn="r"/>
              <a:endParaRPr lang="en-US" sz="1400" dirty="0"/>
            </a:p>
          </p:txBody>
        </p:sp>
        <p:pic>
          <p:nvPicPr>
            <p:cNvPr id="25" name="Picture 24" descr="Screen shot 2011-09-01 at 8.24.05 A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00" y="1884649"/>
              <a:ext cx="1227799" cy="1220150"/>
            </a:xfrm>
            <a:prstGeom prst="rect">
              <a:avLst/>
            </a:prstGeom>
          </p:spPr>
        </p:pic>
      </p:grpSp>
      <p:grpSp>
        <p:nvGrpSpPr>
          <p:cNvPr id="26" name="Group 19"/>
          <p:cNvGrpSpPr/>
          <p:nvPr/>
        </p:nvGrpSpPr>
        <p:grpSpPr>
          <a:xfrm>
            <a:off x="4495800" y="4833143"/>
            <a:ext cx="1573699" cy="1828007"/>
            <a:chOff x="5410200" y="4409020"/>
            <a:chExt cx="1573699" cy="1828007"/>
          </a:xfrm>
        </p:grpSpPr>
        <p:cxnSp>
          <p:nvCxnSpPr>
            <p:cNvPr id="27" name="Straight Connector 26"/>
            <p:cNvCxnSpPr/>
            <p:nvPr/>
          </p:nvCxnSpPr>
          <p:spPr>
            <a:xfrm rot="5400000">
              <a:off x="6439694" y="4674927"/>
              <a:ext cx="532609" cy="79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410200" y="4484427"/>
              <a:ext cx="15736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November 2010</a:t>
              </a:r>
            </a:p>
            <a:p>
              <a:r>
                <a:rPr lang="en-US" sz="1400" dirty="0"/>
                <a:t>Ion run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91761" y="5029201"/>
              <a:ext cx="1442439" cy="1207826"/>
            </a:xfrm>
            <a:prstGeom prst="rect">
              <a:avLst/>
            </a:prstGeom>
          </p:spPr>
        </p:pic>
      </p:grpSp>
      <p:grpSp>
        <p:nvGrpSpPr>
          <p:cNvPr id="30" name="Group 13"/>
          <p:cNvGrpSpPr/>
          <p:nvPr/>
        </p:nvGrpSpPr>
        <p:grpSpPr>
          <a:xfrm>
            <a:off x="2209800" y="4832349"/>
            <a:ext cx="2286001" cy="1828801"/>
            <a:chOff x="2779632" y="4427363"/>
            <a:chExt cx="2286001" cy="1828801"/>
          </a:xfrm>
        </p:grpSpPr>
        <p:cxnSp>
          <p:nvCxnSpPr>
            <p:cNvPr id="31" name="Straight Connector 30"/>
            <p:cNvCxnSpPr/>
            <p:nvPr/>
          </p:nvCxnSpPr>
          <p:spPr>
            <a:xfrm rot="16200000" flipH="1">
              <a:off x="4785748" y="4707247"/>
              <a:ext cx="559769" cy="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779632" y="4503564"/>
              <a:ext cx="20908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/>
                <a:t>March  2010</a:t>
              </a:r>
            </a:p>
            <a:p>
              <a:pPr algn="r"/>
              <a:r>
                <a:rPr lang="en-US" sz="1400" dirty="0"/>
                <a:t>First collisions at 3.5 TeV</a:t>
              </a:r>
            </a:p>
          </p:txBody>
        </p:sp>
        <p:pic>
          <p:nvPicPr>
            <p:cNvPr id="33" name="Picture 32" descr="Screen shot 2011-09-01 at 10.12.37 A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7205" y="5035042"/>
              <a:ext cx="1466027" cy="1221122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6173446" y="2165351"/>
            <a:ext cx="1522754" cy="2362198"/>
            <a:chOff x="6173446" y="1905001"/>
            <a:chExt cx="1522754" cy="2362198"/>
          </a:xfrm>
        </p:grpSpPr>
        <p:sp>
          <p:nvSpPr>
            <p:cNvPr id="35" name="TextBox 34"/>
            <p:cNvSpPr txBox="1"/>
            <p:nvPr/>
          </p:nvSpPr>
          <p:spPr>
            <a:xfrm>
              <a:off x="6173446" y="3048000"/>
              <a:ext cx="1522754" cy="741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November, 2011</a:t>
              </a:r>
            </a:p>
            <a:p>
              <a:r>
                <a:rPr lang="en-US" sz="1400" dirty="0"/>
                <a:t>Higgs candidates</a:t>
              </a:r>
              <a:endParaRPr lang="en-US" sz="1400" baseline="30000" dirty="0"/>
            </a:p>
          </p:txBody>
        </p:sp>
        <p:pic>
          <p:nvPicPr>
            <p:cNvPr id="36" name="Picture 5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48400" y="1905001"/>
              <a:ext cx="1209470" cy="1197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Straight Connector 36"/>
            <p:cNvCxnSpPr/>
            <p:nvPr/>
          </p:nvCxnSpPr>
          <p:spPr>
            <a:xfrm rot="5400000">
              <a:off x="7009609" y="3961607"/>
              <a:ext cx="609597" cy="158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543800" y="4832350"/>
            <a:ext cx="1783031" cy="1752600"/>
            <a:chOff x="7543800" y="4572000"/>
            <a:chExt cx="1783031" cy="1752600"/>
          </a:xfrm>
        </p:grpSpPr>
        <p:cxnSp>
          <p:nvCxnSpPr>
            <p:cNvPr id="39" name="Straight Connector 38"/>
            <p:cNvCxnSpPr/>
            <p:nvPr/>
          </p:nvCxnSpPr>
          <p:spPr>
            <a:xfrm rot="5400000">
              <a:off x="7886697" y="4837905"/>
              <a:ext cx="532607" cy="79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84"/>
            <p:cNvGrpSpPr/>
            <p:nvPr/>
          </p:nvGrpSpPr>
          <p:grpSpPr>
            <a:xfrm>
              <a:off x="7543800" y="4662606"/>
              <a:ext cx="1783031" cy="1661994"/>
              <a:chOff x="7543800" y="4662606"/>
              <a:chExt cx="1783031" cy="1661994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8077200" y="4662606"/>
                <a:ext cx="1249631" cy="1661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 July, 2012</a:t>
                </a:r>
              </a:p>
              <a:p>
                <a:r>
                  <a:rPr lang="en-US" sz="1400" dirty="0"/>
                  <a:t> 5 fb</a:t>
                </a:r>
                <a:r>
                  <a:rPr lang="en-US" sz="1400" baseline="30000" dirty="0"/>
                  <a:t>-1</a:t>
                </a:r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b="1" dirty="0"/>
              </a:p>
              <a:p>
                <a:endParaRPr lang="en-US" sz="1400" b="1" dirty="0"/>
              </a:p>
              <a:p>
                <a:endParaRPr lang="en-US" sz="1400" dirty="0"/>
              </a:p>
              <a:p>
                <a:br>
                  <a:rPr lang="en-US" sz="1400" dirty="0"/>
                </a:br>
                <a:endParaRPr lang="en-US" sz="1400" dirty="0"/>
              </a:p>
            </p:txBody>
          </p:sp>
          <p:grpSp>
            <p:nvGrpSpPr>
              <p:cNvPr id="42" name="Group 83"/>
              <p:cNvGrpSpPr/>
              <p:nvPr/>
            </p:nvGrpSpPr>
            <p:grpSpPr>
              <a:xfrm>
                <a:off x="7543800" y="5181600"/>
                <a:ext cx="1447800" cy="767447"/>
                <a:chOff x="7543800" y="5181600"/>
                <a:chExt cx="1447800" cy="767447"/>
              </a:xfrm>
            </p:grpSpPr>
            <p:pic>
              <p:nvPicPr>
                <p:cNvPr id="43" name="Picture 5"/>
                <p:cNvPicPr>
                  <a:picLocks noChangeAspect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8077200" y="5181600"/>
                  <a:ext cx="914400" cy="7674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4" name="Rectangle 43"/>
                <p:cNvSpPr/>
                <p:nvPr/>
              </p:nvSpPr>
              <p:spPr>
                <a:xfrm>
                  <a:off x="7543800" y="5336266"/>
                  <a:ext cx="835522" cy="34698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/>
                    <a:t>5 fb</a:t>
                  </a:r>
                  <a:r>
                    <a:rPr lang="en-US" sz="1400" baseline="30000" dirty="0"/>
                    <a:t>-1</a:t>
                  </a:r>
                  <a:endParaRPr lang="en-US" sz="1400" dirty="0">
                    <a:solidFill>
                      <a:schemeClr val="tx2"/>
                    </a:solidFill>
                  </a:endParaRPr>
                </a:p>
              </p:txBody>
            </p:sp>
          </p:grpSp>
        </p:grpSp>
      </p:grpSp>
      <p:grpSp>
        <p:nvGrpSpPr>
          <p:cNvPr id="45" name="Group 44"/>
          <p:cNvGrpSpPr/>
          <p:nvPr/>
        </p:nvGrpSpPr>
        <p:grpSpPr>
          <a:xfrm>
            <a:off x="6248401" y="4800600"/>
            <a:ext cx="1828815" cy="1905000"/>
            <a:chOff x="6248401" y="4800600"/>
            <a:chExt cx="1828815" cy="1905000"/>
          </a:xfrm>
        </p:grpSpPr>
        <p:cxnSp>
          <p:nvCxnSpPr>
            <p:cNvPr id="46" name="Straight Connector 45"/>
            <p:cNvCxnSpPr/>
            <p:nvPr/>
          </p:nvCxnSpPr>
          <p:spPr>
            <a:xfrm rot="5400000">
              <a:off x="6362698" y="5066505"/>
              <a:ext cx="532607" cy="79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85"/>
            <p:cNvGrpSpPr/>
            <p:nvPr/>
          </p:nvGrpSpPr>
          <p:grpSpPr>
            <a:xfrm>
              <a:off x="6248401" y="4953003"/>
              <a:ext cx="1828815" cy="1752597"/>
              <a:chOff x="6248401" y="4953003"/>
              <a:chExt cx="1828815" cy="1752597"/>
            </a:xfrm>
          </p:grpSpPr>
          <p:grpSp>
            <p:nvGrpSpPr>
              <p:cNvPr id="48" name="Group 20"/>
              <p:cNvGrpSpPr/>
              <p:nvPr/>
            </p:nvGrpSpPr>
            <p:grpSpPr>
              <a:xfrm>
                <a:off x="6324601" y="4953003"/>
                <a:ext cx="1752615" cy="914398"/>
                <a:chOff x="7744101" y="3274538"/>
                <a:chExt cx="2074732" cy="838198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8066233" y="3274538"/>
                  <a:ext cx="1752600" cy="677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/>
                    <a:t>June  2011</a:t>
                  </a:r>
                </a:p>
                <a:p>
                  <a:r>
                    <a:rPr lang="en-US" sz="1400" dirty="0"/>
                    <a:t>1380 bunches</a:t>
                  </a:r>
                  <a:br>
                    <a:rPr lang="en-US" sz="1400" dirty="0"/>
                  </a:br>
                  <a:endParaRPr lang="en-US" sz="1400" dirty="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7744101" y="3763485"/>
                  <a:ext cx="1172665" cy="34925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2"/>
                      </a:solidFill>
                    </a:rPr>
                    <a:t>1380</a:t>
                  </a:r>
                </a:p>
              </p:txBody>
            </p:sp>
          </p:grp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248401" y="5802738"/>
                <a:ext cx="1143000" cy="902862"/>
              </a:xfrm>
              <a:prstGeom prst="rect">
                <a:avLst/>
              </a:prstGeom>
            </p:spPr>
          </p:pic>
        </p:grpSp>
      </p:grpSp>
      <p:grpSp>
        <p:nvGrpSpPr>
          <p:cNvPr id="52" name="Group 51"/>
          <p:cNvGrpSpPr/>
          <p:nvPr/>
        </p:nvGrpSpPr>
        <p:grpSpPr>
          <a:xfrm>
            <a:off x="7543800" y="1784350"/>
            <a:ext cx="1751354" cy="2743200"/>
            <a:chOff x="7543800" y="1524000"/>
            <a:chExt cx="1751354" cy="2743200"/>
          </a:xfrm>
        </p:grpSpPr>
        <p:cxnSp>
          <p:nvCxnSpPr>
            <p:cNvPr id="53" name="Straight Connector 52"/>
            <p:cNvCxnSpPr/>
            <p:nvPr/>
          </p:nvCxnSpPr>
          <p:spPr>
            <a:xfrm rot="5400000">
              <a:off x="7543008" y="3961608"/>
              <a:ext cx="609597" cy="158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86"/>
            <p:cNvGrpSpPr/>
            <p:nvPr/>
          </p:nvGrpSpPr>
          <p:grpSpPr>
            <a:xfrm>
              <a:off x="7543800" y="1524000"/>
              <a:ext cx="1751354" cy="2190849"/>
              <a:chOff x="7543800" y="1524000"/>
              <a:chExt cx="1751354" cy="2190849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7924800" y="1524000"/>
                <a:ext cx="835522" cy="3048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4 </a:t>
                </a:r>
                <a:r>
                  <a:rPr lang="en-US" sz="1400" dirty="0" err="1">
                    <a:solidFill>
                      <a:schemeClr val="tx2"/>
                    </a:solidFill>
                  </a:rPr>
                  <a:t>TeV</a:t>
                </a:r>
                <a:endParaRPr lang="en-US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772400" y="3048000"/>
                <a:ext cx="1522754" cy="66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February, 2012 </a:t>
                </a:r>
                <a:r>
                  <a:rPr lang="en-US" sz="1400" dirty="0"/>
                  <a:t>highest energy</a:t>
                </a:r>
              </a:p>
              <a:p>
                <a:endParaRPr lang="en-US" sz="1400" baseline="30000" dirty="0"/>
              </a:p>
            </p:txBody>
          </p:sp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543800" y="1905000"/>
                <a:ext cx="1526683" cy="1219199"/>
              </a:xfrm>
              <a:prstGeom prst="rect">
                <a:avLst/>
              </a:prstGeom>
            </p:spPr>
          </p:pic>
        </p:grpSp>
      </p:grpSp>
      <p:pic>
        <p:nvPicPr>
          <p:cNvPr id="58" name="Picture 5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43800" y="5975350"/>
            <a:ext cx="1460697" cy="806450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-457200" y="121920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1400" b="1" dirty="0"/>
              <a:t> Prima </a:t>
            </a:r>
            <a:r>
              <a:rPr lang="en-US" sz="1400" b="1" dirty="0" err="1"/>
              <a:t>bozza</a:t>
            </a:r>
            <a:r>
              <a:rPr lang="en-US" sz="1400" b="1" dirty="0"/>
              <a:t> LHC 1982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b="1" dirty="0">
                <a:solidFill>
                  <a:srgbClr val="FF0000"/>
                </a:solidFill>
              </a:rPr>
              <a:t>CERN Council </a:t>
            </a:r>
            <a:r>
              <a:rPr lang="en-US" sz="1400" b="1" dirty="0" err="1">
                <a:solidFill>
                  <a:srgbClr val="FF0000"/>
                </a:solidFill>
              </a:rPr>
              <a:t>vota</a:t>
            </a:r>
            <a:r>
              <a:rPr lang="en-US" sz="1400" b="1" dirty="0">
                <a:solidFill>
                  <a:srgbClr val="FF0000"/>
                </a:solidFill>
              </a:rPr>
              <a:t> la </a:t>
            </a:r>
            <a:r>
              <a:rPr lang="en-US" sz="1400" b="1" dirty="0" err="1">
                <a:solidFill>
                  <a:srgbClr val="FF0000"/>
                </a:solidFill>
              </a:rPr>
              <a:t>costruzione</a:t>
            </a:r>
            <a:r>
              <a:rPr lang="en-US" sz="1400" b="1" dirty="0">
                <a:solidFill>
                  <a:srgbClr val="FF0000"/>
                </a:solidFill>
              </a:rPr>
              <a:t> LHC 1996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/>
              <a:t> </a:t>
            </a:r>
            <a:r>
              <a:rPr lang="en-US" sz="1400" b="1" dirty="0" err="1">
                <a:solidFill>
                  <a:srgbClr val="008000"/>
                </a:solidFill>
              </a:rPr>
              <a:t>Inizio</a:t>
            </a:r>
            <a:r>
              <a:rPr lang="en-US" sz="1400" b="1" dirty="0">
                <a:solidFill>
                  <a:srgbClr val="008000"/>
                </a:solidFill>
              </a:rPr>
              <a:t> </a:t>
            </a:r>
            <a:r>
              <a:rPr lang="en-US" sz="1400" b="1" dirty="0" err="1">
                <a:solidFill>
                  <a:srgbClr val="008000"/>
                </a:solidFill>
              </a:rPr>
              <a:t>costruzione</a:t>
            </a:r>
            <a:r>
              <a:rPr lang="en-US" sz="1400" b="1" dirty="0">
                <a:solidFill>
                  <a:srgbClr val="008000"/>
                </a:solidFill>
              </a:rPr>
              <a:t> 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daily.pdf"/>
          <p:cNvPicPr>
            <a:picLocks noChangeAspect="1"/>
          </p:cNvPicPr>
          <p:nvPr/>
        </p:nvPicPr>
        <p:blipFill>
          <a:blip r:embed="rId2" cstate="screen">
            <a:lum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36" y="-1"/>
            <a:ext cx="2821271" cy="2115953"/>
          </a:xfrm>
          <a:prstGeom prst="rect">
            <a:avLst/>
          </a:prstGeom>
        </p:spPr>
      </p:pic>
      <p:pic>
        <p:nvPicPr>
          <p:cNvPr id="2" name="Picture 1" descr="01-crop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33415">
            <a:off x="-54307" y="877648"/>
            <a:ext cx="5255842" cy="2803280"/>
          </a:xfrm>
          <a:prstGeom prst="rect">
            <a:avLst/>
          </a:prstGeom>
        </p:spPr>
      </p:pic>
      <p:pic>
        <p:nvPicPr>
          <p:cNvPr id="4" name="Picture 3" descr="02-crop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97680">
            <a:off x="3195548" y="706822"/>
            <a:ext cx="6900752" cy="3679960"/>
          </a:xfrm>
          <a:prstGeom prst="rect">
            <a:avLst/>
          </a:prstGeom>
        </p:spPr>
      </p:pic>
      <p:pic>
        <p:nvPicPr>
          <p:cNvPr id="5" name="Picture 4" descr="03-crop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5273"/>
            <a:ext cx="4932040" cy="2631639"/>
          </a:xfrm>
          <a:prstGeom prst="rect">
            <a:avLst/>
          </a:prstGeom>
        </p:spPr>
      </p:pic>
      <p:pic>
        <p:nvPicPr>
          <p:cNvPr id="6" name="Picture 5" descr="04-crop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24944"/>
            <a:ext cx="6075004" cy="3240360"/>
          </a:xfrm>
          <a:prstGeom prst="rect">
            <a:avLst/>
          </a:prstGeom>
        </p:spPr>
      </p:pic>
      <p:pic>
        <p:nvPicPr>
          <p:cNvPr id="7" name="Picture 6" descr="05-crop5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2253" y="2924944"/>
            <a:ext cx="6021748" cy="3212976"/>
          </a:xfrm>
          <a:prstGeom prst="rect">
            <a:avLst/>
          </a:prstGeom>
        </p:spPr>
      </p:pic>
      <p:pic>
        <p:nvPicPr>
          <p:cNvPr id="8" name="Picture 7" descr="06-crop6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352" y="-27384"/>
            <a:ext cx="4351159" cy="23204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6239053"/>
            <a:ext cx="8316416" cy="646331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4. </a:t>
            </a:r>
            <a:r>
              <a:rPr lang="fr-CH" sz="3600" b="1" dirty="0" err="1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Juli</a:t>
            </a:r>
            <a:r>
              <a:rPr lang="fr-CH" sz="3600" b="1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 2012: CERN </a:t>
            </a:r>
            <a:r>
              <a:rPr lang="fr-CH" sz="3600" b="1" dirty="0" err="1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Pressekonferenz</a:t>
            </a:r>
            <a:endParaRPr lang="en-GB" sz="3600" b="1" dirty="0">
              <a:solidFill>
                <a:srgbClr val="0000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332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 Beschleuniger Komplex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Cern_complex.jpg"/>
          <p:cNvPicPr>
            <a:picLocks noChangeAspect="1"/>
          </p:cNvPicPr>
          <p:nvPr/>
        </p:nvPicPr>
        <p:blipFill>
          <a:blip r:embed="rId2" cstate="print">
            <a:lum/>
          </a:blip>
          <a:srcRect l="14167" t="10608" r="10000" b="23385"/>
          <a:stretch>
            <a:fillRect/>
          </a:stretch>
        </p:blipFill>
        <p:spPr>
          <a:xfrm>
            <a:off x="533400" y="1043872"/>
            <a:ext cx="8296275" cy="5105400"/>
          </a:xfrm>
          <a:prstGeom prst="rect">
            <a:avLst/>
          </a:prstGeom>
        </p:spPr>
      </p:pic>
      <p:pic>
        <p:nvPicPr>
          <p:cNvPr id="7" name="Picture 6" descr="Cern_complex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rcRect l="14167" t="80151" r="10000" b="2168"/>
          <a:stretch>
            <a:fillRect/>
          </a:stretch>
        </p:blipFill>
        <p:spPr>
          <a:xfrm>
            <a:off x="2057400" y="6125672"/>
            <a:ext cx="5257800" cy="73232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191000" y="5387272"/>
            <a:ext cx="76200" cy="762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194048" y="5387272"/>
            <a:ext cx="73152" cy="7315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1" descr="MCDD00942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7460" y="3164045"/>
            <a:ext cx="875540" cy="69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Atl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424872"/>
            <a:ext cx="7681591" cy="4343400"/>
          </a:xfrm>
          <a:prstGeom prst="rect">
            <a:avLst/>
          </a:prstGeom>
        </p:spPr>
      </p:pic>
      <p:pic>
        <p:nvPicPr>
          <p:cNvPr id="12" name="Picture 11" descr="Collision_pres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604240">
            <a:off x="2705315" y="1965410"/>
            <a:ext cx="3505200" cy="3182330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8991600" y="3845795"/>
            <a:ext cx="152400" cy="1524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6200" y="3167685"/>
            <a:ext cx="152400" cy="1524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fik 2"/>
          <p:cNvPicPr/>
          <p:nvPr/>
        </p:nvPicPr>
        <p:blipFill>
          <a:blip r:embed="rId6" cstate="print"/>
          <a:srcRect t="4314" b="3275"/>
          <a:stretch>
            <a:fillRect/>
          </a:stretch>
        </p:blipFill>
        <p:spPr bwMode="auto">
          <a:xfrm>
            <a:off x="76200" y="4114800"/>
            <a:ext cx="2180940" cy="2421053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09600" y="5943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Die </a:t>
            </a:r>
            <a:r>
              <a:rPr lang="en-US" sz="2000" dirty="0" err="1">
                <a:solidFill>
                  <a:srgbClr val="FF0000"/>
                </a:solidFill>
              </a:rPr>
              <a:t>Praezision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bei</a:t>
            </a:r>
            <a:r>
              <a:rPr lang="en-US" sz="2000" dirty="0">
                <a:solidFill>
                  <a:srgbClr val="FF0000"/>
                </a:solidFill>
              </a:rPr>
              <a:t> den </a:t>
            </a:r>
            <a:r>
              <a:rPr lang="en-US" sz="2000" dirty="0" err="1">
                <a:solidFill>
                  <a:srgbClr val="FF0000"/>
                </a:solidFill>
              </a:rPr>
              <a:t>Kollisionen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ist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vergleichbar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mit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zwei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Nadeln</a:t>
            </a:r>
            <a:r>
              <a:rPr lang="en-US" sz="2000" dirty="0">
                <a:solidFill>
                  <a:srgbClr val="FF0000"/>
                </a:solidFill>
              </a:rPr>
              <a:t>, die </a:t>
            </a:r>
            <a:r>
              <a:rPr lang="en-US" sz="2000" dirty="0" err="1">
                <a:solidFill>
                  <a:srgbClr val="FF0000"/>
                </a:solidFill>
              </a:rPr>
              <a:t>ueber</a:t>
            </a:r>
            <a:r>
              <a:rPr lang="en-US" sz="2000" dirty="0">
                <a:solidFill>
                  <a:srgbClr val="FF0000"/>
                </a:solidFill>
              </a:rPr>
              <a:t> den </a:t>
            </a:r>
            <a:r>
              <a:rPr lang="en-US" sz="2000" dirty="0" err="1">
                <a:solidFill>
                  <a:srgbClr val="FF0000"/>
                </a:solidFill>
              </a:rPr>
              <a:t>Atlantik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geschossen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werden</a:t>
            </a:r>
            <a:r>
              <a:rPr lang="en-US" sz="2000" dirty="0">
                <a:solidFill>
                  <a:srgbClr val="FF0000"/>
                </a:solidFill>
              </a:rPr>
              <a:t> um </a:t>
            </a:r>
            <a:r>
              <a:rPr lang="en-US" sz="2000" dirty="0" err="1">
                <a:solidFill>
                  <a:srgbClr val="FF0000"/>
                </a:solidFill>
              </a:rPr>
              <a:t>sich</a:t>
            </a:r>
            <a:r>
              <a:rPr lang="en-US" sz="2000" dirty="0">
                <a:solidFill>
                  <a:srgbClr val="FF0000"/>
                </a:solidFill>
              </a:rPr>
              <a:t> in </a:t>
            </a:r>
            <a:r>
              <a:rPr lang="en-US" sz="2000" dirty="0" err="1">
                <a:solidFill>
                  <a:srgbClr val="FF0000"/>
                </a:solidFill>
              </a:rPr>
              <a:t>der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Mitte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zu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treffen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0.00486 -0.01041 0.00972 -0.02083 0.01458 -0.0294 C 0.01944 -0.0375 0.02291 -0.04259 0.02916 -0.05 C 0.03524 -0.05764 0.04548 -0.06875 0.05191 -0.075 C 0.05868 -0.08125 0.06198 -0.08426 0.06875 -0.08703 C 0.07517 -0.08981 0.08333 -0.09028 0.09114 -0.09213 C 0.09896 -0.09398 0.10902 -0.0956 0.11441 -0.09815 C 0.11996 -0.10069 0.12309 -0.10416 0.12361 -0.10694 C 0.12448 -0.10972 0.12257 -0.11203 0.11875 -0.11435 C 0.11475 -0.11666 0.10902 -0.11991 0.10104 -0.12129 C 0.09305 -0.12268 0.07951 -0.12315 0.07083 -0.12222 C 0.06198 -0.12129 0.0533 -0.11852 0.0493 -0.11574 C 0.04496 -0.11296 0.04357 -0.10926 0.04461 -0.10555 C 0.046 -0.10208 0.04896 -0.09768 0.05659 -0.09537 C 0.06389 -0.09305 0.0809 -0.09166 0.09097 -0.09213 C 0.10104 -0.09259 0.11198 -0.09514 0.11736 -0.09815 C 0.12257 -0.10116 0.12361 -0.10648 0.12257 -0.10972 C 0.12118 -0.11296 0.11805 -0.11597 0.11076 -0.11805 C 0.10347 -0.12014 0.08871 -0.12268 0.07951 -0.12268 C 0.07014 -0.12268 0.05989 -0.12083 0.05416 -0.11805 C 0.04826 -0.11528 0.04357 -0.10926 0.04409 -0.10555 C 0.04409 -0.10185 0.04948 -0.09768 0.05659 -0.09537 C 0.06354 -0.09305 0.08003 -0.09236 0.0868 -0.09213 C 0.09357 -0.0919 0.09392 -0.09491 0.09739 -0.09352 C 0.10086 -0.09213 0.10173 -0.08588 0.10659 -0.08333 C 0.11146 -0.08078 0.11875 -0.07986 0.12621 -0.0787 C 0.13402 -0.07754 0.14566 -0.07708 0.15243 -0.07592 C 0.1592 -0.07477 0.16267 -0.07338 0.16649 -0.07222 C 0.17048 -0.07106 0.17291 -0.06967 0.17569 -0.06852 C 0.17812 -0.06736 0.17274 -0.06666 0.18194 -0.06481 C 0.19114 -0.06296 0.2184 -0.06065 0.2309 -0.05787 C 0.24375 -0.05509 0.25139 -0.05278 0.25868 -0.04861 C 0.26597 -0.04444 0.27187 -0.03727 0.275 -0.03333 C 0.27812 -0.0294 0.27916 -0.02893 0.27777 -0.02453 C 0.27639 -0.02037 0.27534 -0.01227 0.26632 -0.00648 C 0.25729 -0.00069 0.23836 0.00648 0.22378 0.01019 C 0.20937 0.01389 0.19427 0.01482 0.17968 0.01505 C 0.1651 0.01574 0.14965 0.01435 0.13646 0.0125 C 0.12309 0.01065 0.10902 0.00834 0.09896 0.00417 C 0.08871 -2.22222E-6 0.07951 -0.00671 0.075 -0.0125 C 0.07014 -0.01828 0.06961 -0.02616 0.06979 -0.03055 C 0.06979 -0.03518 0.07083 -0.03634 0.07639 -0.04028 C 0.08194 -0.04421 0.09166 -0.05069 0.10277 -0.05463 C 0.11389 -0.05856 0.12847 -0.0618 0.14288 -0.06342 C 0.15746 -0.06504 0.17569 -0.06528 0.19027 -0.06435 C 0.20451 -0.06342 0.21753 -0.06134 0.22916 -0.05833 C 0.2408 -0.05532 0.25139 -0.05116 0.26007 -0.04629 C 0.26788 -0.04143 0.27378 -0.03472 0.27639 -0.02963 C 0.27899 -0.02453 0.27986 -0.02153 0.27534 -0.0162 C 0.27083 -0.01088 0.26041 -0.00208 0.24896 0.00278 C 0.23732 0.00764 0.22048 0.01088 0.20642 0.01297 C 0.19236 0.01505 0.17864 0.01597 0.16354 0.01505 C 0.14809 0.01459 0.12656 0.01134 0.11336 0.00834 C 0.09982 0.00533 0.09062 0.00255 0.08333 -0.00278 C 0.07569 -0.0081 0.06909 -0.01713 0.0684 -0.02361 C 0.06771 -0.03009 0.07257 -0.0368 0.07899 -0.04213 C 0.08576 -0.04745 0.096 -0.05254 0.10764 -0.05602 C 0.11927 -0.05949 0.1342 -0.06203 0.14861 -0.06342 C 0.16284 -0.06481 0.17968 -0.06597 0.19409 -0.06481 C 0.20833 -0.06366 0.22291 -0.05995 0.23437 -0.05694 C 0.24514 -0.05393 0.25434 -0.05069 0.26111 -0.04676 C 0.26788 -0.04282 0.27326 -0.03842 0.27534 -0.03287 C 0.27743 -0.02778 0.27986 -0.02106 0.27326 -0.01458 C 0.26666 -0.00764 0.24982 0.00232 0.23576 0.00695 C 0.2217 0.01158 0.20399 0.01273 0.18836 0.01389 C 0.17291 0.01505 0.15781 0.01574 0.14271 0.01389 C 0.12743 0.01181 0.10798 0.00718 0.09652 0.00278 C 0.08472 -0.00162 0.08003 -0.0081 0.07413 -0.0125 C 0.0684 -0.0169 0.06736 -0.01944 0.0625 -0.02361 C 0.05729 -0.02778 0.05121 -0.03379 0.04548 -0.0375 C 0.03975 -0.0412 0.03524 -0.04259 0.0276 -0.04537 C 0.02031 -0.04815 0.01527 -0.05162 0.00104 -0.05416 C -0.0132 -0.05671 -0.04011 -0.05741 -0.05764 -0.06065 C -0.07518 -0.06412 -0.09219 -0.06991 -0.104 -0.07546 C -0.11563 -0.08125 -0.12049 -0.08565 -0.12726 -0.09444 C -0.13368 -0.10324 -0.14011 -0.11597 -0.14393 -0.12778 C -0.14809 -0.13958 -0.14983 -0.15254 -0.15104 -0.16528 C -0.15243 -0.17801 -0.15295 -0.18819 -0.15209 -0.20463 C -0.15174 -0.22106 -0.14931 -0.24722 -0.14809 -0.26389 C -0.14688 -0.28055 -0.14566 -0.29143 -0.14323 -0.30416 C -0.14063 -0.3169 -0.14011 -0.32986 -0.13351 -0.34028 C -0.12691 -0.35069 -0.11459 -0.35995 -0.1033 -0.36713 C -0.09184 -0.3743 -0.08108 -0.37847 -0.06563 -0.38333 C -0.05018 -0.38819 -0.03073 -0.39259 -0.01042 -0.39583 C 0.00989 -0.39907 0.03333 -0.40208 0.05607 -0.40278 C 0.07882 -0.40347 0.10364 -0.40185 0.12552 -0.39953 C 0.14739 -0.39722 0.16892 -0.39305 0.18646 -0.38842 C 0.20347 -0.38379 0.21736 -0.37847 0.23021 -0.37176 C 0.24271 -0.36504 0.25573 -0.35694 0.26319 -0.34861 C 0.27066 -0.34028 0.27343 -0.3287 0.275 -0.32222 C 0.27656 -0.31574 0.27656 -0.31528 0.27291 -0.30879 C 0.26927 -0.30231 0.26284 -0.29051 0.25295 -0.28333 C 0.24323 -0.27616 0.22673 -0.27037 0.21458 -0.26528 C 0.20208 -0.26018 0.19566 -0.25625 0.18003 -0.25278 C 0.16423 -0.2493 0.13593 -0.24653 0.11979 -0.24444 C 0.10347 -0.24236 0.09878 -0.24051 0.08194 -0.24028 C 0.06493 -0.24004 0.03732 -0.24166 0.01944 -0.24305 C 0.00139 -0.24444 -0.01007 -0.24583 -0.02604 -0.24907 C -0.04202 -0.25231 -0.06337 -0.25787 -0.07674 -0.2625 C -0.09011 -0.26713 -0.09757 -0.27129 -0.10643 -0.27685 C -0.11511 -0.28241 -0.12361 -0.28842 -0.12917 -0.29583 C -0.1349 -0.30324 -0.14063 -0.31273 -0.14098 -0.32083 C -0.1415 -0.32893 -0.1382 -0.33634 -0.13229 -0.34398 C -0.12657 -0.35162 -0.11459 -0.36065 -0.10643 -0.3662 C -0.09792 -0.37176 -0.09497 -0.37245 -0.08229 -0.37685 C -0.06962 -0.38125 -0.04792 -0.38912 -0.03021 -0.39305 C -0.0125 -0.39699 0.00764 -0.39838 0.02396 -0.4 C 0.04027 -0.40162 0.05173 -0.40231 0.06771 -0.40231 C 0.08333 -0.40231 0.10416 -0.40139 0.11996 -0.4 C 0.13524 -0.39861 0.14861 -0.39629 0.16111 -0.39398 C 0.17326 -0.39166 0.18194 -0.38889 0.19288 -0.38565 C 0.20399 -0.38241 0.21649 -0.3794 0.22673 -0.37407 C 0.23836 -0.36875 0.25034 -0.36157 0.25833 -0.3537 C 0.26632 -0.34583 0.27291 -0.33449 0.275 -0.32639 C 0.27708 -0.31852 0.27482 -0.31157 0.27118 -0.30463 C 0.26753 -0.29768 0.2651 -0.29259 0.25295 -0.28472 C 0.24114 -0.27685 0.21649 -0.26319 0.19965 -0.25694 C 0.18264 -0.25069 0.16944 -0.25 0.15104 -0.24722 C 0.13177 -0.24444 0.10416 -0.24143 0.08611 -0.24028 C 0.0684 -0.23912 0.05729 -0.24028 0.04271 -0.24028 C 0.0276 -0.24028 0.01527 -0.24028 -0.00313 -0.24028 C -0.02153 -0.24028 -0.05018 -0.24028 -0.06771 -0.24028 C -0.08525 -0.24028 -0.09983 -0.24028 -0.10834 -0.24028 C -0.11736 -0.24028 -0.11528 -0.2419 -0.11997 -0.24028 C -0.12448 -0.23866 -0.12778 -0.23449 -0.13611 -0.23055 C -0.14462 -0.22662 -0.15782 -0.2206 -0.16945 -0.21713 C -0.18125 -0.21366 -0.19289 -0.20995 -0.20695 -0.21018 C -0.22101 -0.21041 -0.23993 -0.21319 -0.25348 -0.21852 C -0.26702 -0.22384 -0.27934 -0.23403 -0.28854 -0.24166 C -0.29775 -0.2493 -0.30157 -0.25393 -0.30834 -0.26389 C -0.31511 -0.27384 -0.32379 -0.28889 -0.32952 -0.30139 C -0.33525 -0.31389 -0.33872 -0.32708 -0.34236 -0.33842 C -0.34601 -0.34977 -0.34931 -0.35972 -0.35174 -0.36991 C -0.35417 -0.38009 -0.35591 -0.3912 -0.35729 -0.39953 C -0.35868 -0.40787 -0.3599 -0.41065 -0.36042 -0.41944 C -0.36094 -0.42824 -0.3625 -0.44236 -0.36042 -0.45278 C -0.35834 -0.46319 -0.35799 -0.46991 -0.34792 -0.48194 C -0.33785 -0.49398 -0.32188 -0.51134 -0.3 -0.525 C -0.27813 -0.53866 -0.24705 -0.55347 -0.21667 -0.56389 C -0.18629 -0.5743 -0.14514 -0.58194 -0.11754 -0.58703 C -0.08993 -0.59213 -0.07778 -0.59259 -0.05104 -0.59444 C -0.02431 -0.59629 0.01354 -0.59884 0.04271 -0.59861 C 0.0717 -0.59838 0.09253 -0.59768 0.1243 -0.59352 C 0.1559 -0.58935 0.20573 -0.5787 0.23194 -0.57315 C 0.25816 -0.56759 0.26232 -0.56736 0.28125 -0.55972 C 0.30017 -0.55208 0.32847 -0.53773 0.34514 -0.52778 C 0.3618 -0.51782 0.37152 -0.50949 0.38125 -0.5 C 0.39097 -0.49051 0.39809 -0.47986 0.40312 -0.47083 C 0.40816 -0.4618 0.41007 -0.45278 0.41146 -0.44583 C 0.41284 -0.43889 0.41354 -0.43773 0.41146 -0.42916 C 0.40937 -0.4206 0.4059 -0.40555 0.39896 -0.39444 C 0.39201 -0.38333 0.38489 -0.37338 0.37014 -0.36203 C 0.35538 -0.35069 0.32795 -0.33565 0.31076 -0.32685 C 0.29357 -0.31805 0.28455 -0.31528 0.26666 -0.30972 C 0.24861 -0.30416 0.2217 -0.29745 0.20295 -0.29305 C 0.18368 -0.28866 0.17048 -0.28565 0.15243 -0.28287 C 0.1342 -0.28009 0.11701 -0.27778 0.09444 -0.27639 C 0.0717 -0.275 0.04652 -0.27338 0.01701 -0.27407 C -0.0125 -0.27477 -0.05278 -0.27708 -0.08299 -0.28055 C -0.1132 -0.28403 -0.13889 -0.28819 -0.16493 -0.29444 C -0.19063 -0.30069 -0.21754 -0.30995 -0.23854 -0.31805 C -0.25955 -0.32616 -0.27448 -0.33264 -0.29098 -0.34259 C -0.30747 -0.35254 -0.32604 -0.36597 -0.3375 -0.37778 C -0.34896 -0.38958 -0.35556 -0.40393 -0.35973 -0.41389 C -0.36389 -0.42384 -0.36302 -0.42847 -0.3625 -0.4375 C -0.36198 -0.44653 -0.36268 -0.45694 -0.35625 -0.46852 C -0.34983 -0.48009 -0.33854 -0.49467 -0.32396 -0.50694 C -0.30938 -0.51921 -0.28907 -0.53241 -0.26875 -0.54259 C -0.24844 -0.55278 -0.22622 -0.56134 -0.20209 -0.56852 C -0.17795 -0.57569 -0.14705 -0.58171 -0.12414 -0.58611 C -0.10104 -0.59051 -0.08698 -0.59236 -0.0632 -0.59444 C -0.03941 -0.59653 -0.00452 -0.59791 0.01875 -0.59861 C 0.04201 -0.5993 0.05191 -0.60046 0.07604 -0.59861 C 0.09982 -0.59676 0.13889 -0.5919 0.16371 -0.58796 C 0.18889 -0.58403 0.20382 -0.58102 0.22621 -0.575 C 0.24861 -0.56898 0.27691 -0.56041 0.29791 -0.55185 C 0.31892 -0.54328 0.33698 -0.5331 0.35208 -0.52315 C 0.36718 -0.51319 0.37882 -0.50278 0.38819 -0.49259 C 0.39757 -0.48241 0.40434 -0.47176 0.40833 -0.4625 C 0.41232 -0.45324 0.41267 -0.44629 0.4125 -0.4375 C 0.41232 -0.4287 0.41128 -0.41991 0.40694 -0.41018 C 0.4026 -0.40046 0.39375 -0.38819 0.38646 -0.37916 C 0.37916 -0.37014 0.38125 -0.36736 0.36319 -0.35648 C 0.34514 -0.3456 0.30312 -0.32361 0.27847 -0.31342 C 0.25382 -0.30324 0.24461 -0.30185 0.2151 -0.29583 C 0.18559 -0.28981 0.13368 -0.28055 0.10173 -0.27685 C 0.06961 -0.27315 0.0533 -0.27315 0.02291 -0.27361 C -0.00747 -0.27407 -0.04723 -0.27616 -0.08021 -0.28009 C -0.1132 -0.28403 -0.14688 -0.29004 -0.175 -0.29722 C -0.20348 -0.3044 -0.22848 -0.31389 -0.25104 -0.32361 C -0.27361 -0.33333 -0.2941 -0.34398 -0.31042 -0.35555 C -0.32674 -0.36713 -0.34063 -0.38125 -0.34931 -0.39352 C -0.35799 -0.40578 -0.36233 -0.41504 -0.3625 -0.42916 C -0.36268 -0.44328 -0.36354 -0.46111 -0.3507 -0.4787 C -0.33785 -0.49629 -0.30851 -0.52014 -0.28542 -0.53472 C -0.26233 -0.5493 -0.23941 -0.55694 -0.21181 -0.56574 C -0.1842 -0.57453 -0.14809 -0.5831 -0.12014 -0.58796 C -0.09219 -0.59282 -0.06841 -0.59259 -0.04375 -0.59444 C -0.0191 -0.59629 0.00538 -0.59815 0.02812 -0.59861 C 0.05086 -0.59907 0.06979 -0.59861 0.09201 -0.59722 C 0.11493 -0.59583 0.13784 -0.59467 0.16354 -0.59028 C 0.18923 -0.58588 0.22378 -0.57731 0.24652 -0.57083 C 0.26996 -0.56435 0.28593 -0.55833 0.30208 -0.55139 C 0.31823 -0.54444 0.33003 -0.53796 0.34375 -0.5287 C 0.35746 -0.51944 0.37326 -0.50972 0.38437 -0.49583 C 0.39548 -0.48194 0.40659 -0.45995 0.41041 -0.44583 C 0.41423 -0.43171 0.41093 -0.42153 0.40764 -0.41111 C 0.40434 -0.40069 0.39896 -0.39282 0.39062 -0.38333 C 0.38229 -0.37384 0.36961 -0.36342 0.35764 -0.35463 C 0.34566 -0.34583 0.3335 -0.33842 0.31875 -0.33055 C 0.30399 -0.32268 0.28993 -0.31366 0.26875 -0.30694 C 0.24757 -0.30023 0.21701 -0.29514 0.19166 -0.29028 C 0.16614 -0.28541 0.13663 -0.28078 0.1158 -0.27824 C 0.09496 -0.27569 0.08246 -0.27616 0.06736 -0.27546 C 0.05191 -0.27477 0.03333 -0.2743 0.0243 -0.27407 " pathEditMode="relative" rAng="0" ptsTypes="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2" dur="15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292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7 -0.00092 C 0.0026 -0.00833 0.00607 -0.01551 0.01041 -0.02315 C 0.01475 -0.03078 0.01961 -0.03912 0.02569 -0.04722 C 0.03177 -0.05532 0.03993 -0.06458 0.04687 -0.07129 C 0.05434 -0.07801 0.06128 -0.08356 0.06805 -0.08703 C 0.07448 -0.09051 0.07986 -0.09028 0.0868 -0.09166 C 0.09357 -0.09305 0.10243 -0.09421 0.10833 -0.09537 C 0.11389 -0.09653 0.11753 -0.09745 0.12014 -0.09907 C 0.12274 -0.10069 0.12291 -0.10347 0.12343 -0.10555 C 0.12413 -0.10764 0.12465 -0.10903 0.12343 -0.11111 C 0.12205 -0.11319 0.12031 -0.11574 0.11666 -0.11759 C 0.11267 -0.11944 0.10538 -0.12129 0.0993 -0.12222 C 0.09323 -0.12315 0.08819 -0.12407 0.07986 -0.12315 C 0.07152 -0.12222 0.05555 -0.11921 0.04965 -0.11666 C 0.04375 -0.11412 0.04461 -0.11134 0.04392 -0.10833 C 0.04392 -0.10532 0.04496 -0.10208 0.0493 -0.09907 C 0.0533 -0.09606 0.06215 -0.09143 0.06979 -0.09074 C 0.07812 -0.09004 0.08906 -0.09328 0.09722 -0.09444 C 0.10521 -0.0956 0.11371 -0.09606 0.11805 -0.09815 C 0.12205 -0.10023 0.12291 -0.1037 0.12343 -0.10648 C 0.12378 -0.10926 0.12465 -0.11203 0.11944 -0.11481 C 0.11406 -0.11759 0.09878 -0.12199 0.09097 -0.12315 C 0.08316 -0.1243 0.07951 -0.12315 0.07257 -0.12222 C 0.06614 -0.12129 0.05607 -0.11967 0.05121 -0.11759 C 0.04635 -0.11551 0.04479 -0.1118 0.04375 -0.10926 C 0.04271 -0.10671 0.04305 -0.10486 0.04514 -0.10278 C 0.04687 -0.10069 0.05 -0.09815 0.05416 -0.09629 C 0.05798 -0.09444 0.06406 -0.09236 0.06944 -0.09166 C 0.07448 -0.09097 0.08177 -0.09166 0.0868 -0.09166 C 0.09149 -0.09166 0.09531 -0.09236 0.09791 -0.09166 C 0.10017 -0.09097 0.10017 -0.08958 0.10243 -0.08796 C 0.10486 -0.08634 0.10659 -0.08403 0.11093 -0.08241 C 0.11545 -0.08078 0.12309 -0.07986 0.12916 -0.0787 C 0.13524 -0.07754 0.14271 -0.07662 0.14774 -0.07592 C 0.15277 -0.07523 0.15503 -0.07569 0.15937 -0.07453 C 0.16371 -0.07338 0.16718 -0.07153 0.17361 -0.06944 C 0.18003 -0.06736 0.19027 -0.06366 0.19843 -0.06203 C 0.20659 -0.06041 0.21389 -0.06041 0.22152 -0.05926 C 0.22864 -0.0581 0.23316 -0.05787 0.24062 -0.05463 C 0.24861 -0.05139 0.26267 -0.04398 0.26875 -0.03981 C 0.27482 -0.03565 0.27569 -0.03287 0.27708 -0.02963 C 0.27847 -0.02639 0.27864 -0.02407 0.27708 -0.02037 C 0.27552 -0.01666 0.27465 -0.01227 0.26736 -0.00741 C 0.26007 -0.00254 0.24409 0.00579 0.23333 0.00926 C 0.22239 0.01273 0.21371 0.01297 0.20173 0.01389 C 0.18975 0.01482 0.17552 0.01551 0.1618 0.01482 C 0.14791 0.01412 0.13159 0.01181 0.11944 0.00926 C 0.10729 0.00672 0.09705 0.00324 0.08871 -0.00092 C 0.08073 -0.00509 0.07378 -0.01018 0.07083 -0.01574 C 0.06771 -0.02129 0.06909 -0.0294 0.07152 -0.03426 C 0.07378 -0.03912 0.07934 -0.0419 0.08541 -0.04537 C 0.09149 -0.04884 0.09878 -0.05254 0.10833 -0.05555 C 0.11771 -0.05856 0.13073 -0.06134 0.14305 -0.06296 C 0.15503 -0.06458 0.16927 -0.06597 0.1809 -0.06574 C 0.19271 -0.06551 0.20104 -0.06412 0.2125 -0.06203 C 0.22396 -0.05995 0.24045 -0.05648 0.25 -0.05278 C 0.25955 -0.04907 0.26545 -0.04421 0.27014 -0.03981 C 0.27482 -0.03541 0.27708 -0.03125 0.27777 -0.02685 C 0.27847 -0.02245 0.27951 -0.01805 0.2743 -0.01296 C 0.26909 -0.00787 0.25607 -0.00046 0.24635 0.00371 C 0.23646 0.00787 0.22795 0.00996 0.21597 0.01204 C 0.20399 0.01412 0.18836 0.01574 0.1743 0.01574 C 0.15989 0.01574 0.14305 0.01459 0.12951 0.01204 C 0.11666 0.00949 0.10451 0.00486 0.09514 0.00093 C 0.08559 -0.00301 0.07795 -0.00694 0.07343 -0.01111 C 0.06892 -0.01528 0.06771 -0.01921 0.06857 -0.02407 C 0.06927 -0.02893 0.07205 -0.03541 0.07777 -0.04074 C 0.0835 -0.04606 0.09184 -0.05162 0.10277 -0.05555 C 0.11371 -0.05949 0.13055 -0.06227 0.14305 -0.06389 C 0.15555 -0.06551 0.16527 -0.0662 0.17777 -0.06574 C 0.19027 -0.06528 0.20538 -0.06366 0.21788 -0.06111 C 0.23073 -0.05856 0.24409 -0.05393 0.25347 -0.05 C 0.26267 -0.04606 0.26979 -0.0412 0.27361 -0.03703 C 0.27743 -0.03287 0.27777 -0.0294 0.27708 -0.025 C 0.27639 -0.0206 0.27552 -0.01551 0.26944 -0.01018 C 0.26336 -0.00486 0.25173 0.00255 0.23993 0.00648 C 0.22882 0.01042 0.21475 0.01227 0.20034 0.01389 C 0.18663 0.01551 0.16944 0.01667 0.15538 0.01574 C 0.14132 0.01482 0.12708 0.01181 0.11545 0.0088 C 0.10382 0.00579 0.09305 0.00185 0.08541 -0.00278 C 0.07777 -0.00741 0.07448 -0.01389 0.06944 -0.01852 C 0.06441 -0.02315 0.06232 -0.02569 0.05555 -0.03055 C 0.04843 -0.03541 0.03593 -0.04328 0.02621 -0.04722 C 0.01684 -0.05116 0.00746 -0.05278 -0.00209 -0.05463 C -0.01164 -0.05648 -0.01615 -0.05578 -0.03056 -0.05833 C -0.04497 -0.06088 -0.07379 -0.06458 -0.08889 -0.06944 C -0.104 -0.0743 -0.11198 -0.0787 -0.12101 -0.08796 C -0.12986 -0.09722 -0.13681 -0.11273 -0.14167 -0.125 C -0.1467 -0.13727 -0.14861 -0.14907 -0.15 -0.16203 C -0.15174 -0.175 -0.15261 -0.18541 -0.15226 -0.20278 C -0.15209 -0.22014 -0.14983 -0.24745 -0.14792 -0.26666 C -0.14601 -0.28588 -0.14427 -0.30509 -0.14115 -0.31852 C -0.13802 -0.33194 -0.13716 -0.33819 -0.12917 -0.34722 C -0.12153 -0.35625 -0.10625 -0.36643 -0.09375 -0.37315 C -0.08143 -0.37986 -0.07049 -0.3831 -0.05556 -0.38703 C -0.04063 -0.39097 -0.01858 -0.39491 -0.00417 -0.39722 C 0.01024 -0.39953 0.01736 -0.40023 0.03055 -0.40092 C 0.04375 -0.40162 0.05885 -0.40208 0.07482 -0.40185 C 0.09097 -0.40162 0.10659 -0.40254 0.12639 -0.4 C 0.14618 -0.39745 0.1743 -0.3919 0.19427 -0.38611 C 0.21389 -0.38032 0.23385 -0.37222 0.24635 -0.36481 C 0.2592 -0.35741 0.26597 -0.34977 0.27083 -0.34166 C 0.27569 -0.33356 0.27639 -0.32477 0.275 -0.31666 C 0.27361 -0.30856 0.27413 -0.30208 0.2625 -0.29259 C 0.25086 -0.2831 0.22586 -0.26736 0.20538 -0.25926 C 0.18489 -0.25116 0.16666 -0.24745 0.13958 -0.24444 C 0.11215 -0.24143 0.06857 -0.24004 0.04236 -0.24074 C 0.01614 -0.24143 0.00382 -0.24398 -0.01736 -0.24815 C -0.03854 -0.25231 -0.06615 -0.25787 -0.08473 -0.26574 C -0.10365 -0.27361 -0.1191 -0.28565 -0.12848 -0.29537 C -0.13802 -0.30509 -0.14393 -0.31227 -0.14115 -0.32407 C -0.13802 -0.33588 -0.12622 -0.35486 -0.11042 -0.36574 C -0.09462 -0.37662 -0.06702 -0.38403 -0.04584 -0.38981 C -0.02466 -0.3956 -0.00122 -0.39768 0.01736 -0.4 C 0.03593 -0.40231 0.0493 -0.40347 0.06597 -0.4037 C 0.08264 -0.40393 0.10017 -0.40393 0.11736 -0.40185 C 0.13437 -0.39977 0.15416 -0.39467 0.16875 -0.39166 C 0.18264 -0.38866 0.19166 -0.38403 0.20295 -0.38333 C 0.21423 -0.38264 0.22708 -0.38727 0.23611 -0.38703 C 0.24496 -0.3868 0.25121 -0.38495 0.25764 -0.38148 C 0.26389 -0.37801 0.26875 -0.3706 0.27361 -0.36666 C 0.27847 -0.36273 0.28125 -0.35949 0.2868 -0.35741 C 0.29236 -0.35532 0.29948 -0.3544 0.30694 -0.3537 C 0.31441 -0.35301 0.32413 -0.35347 0.33194 -0.3537 C 0.33975 -0.35393 0.34705 -0.35393 0.35347 -0.35555 C 0.35989 -0.35717 0.36562 -0.35926 0.37083 -0.36296 C 0.37604 -0.36666 0.38073 -0.37315 0.38472 -0.37778 C 0.38871 -0.38241 0.38975 -0.38148 0.39444 -0.39074 C 0.39913 -0.4 0.4125 -0.41898 0.41319 -0.43333 C 0.41389 -0.44768 0.40295 -0.4669 0.39861 -0.47685 C 0.39427 -0.4868 0.38993 -0.48842 0.3868 -0.49259 C 0.38368 -0.49676 0.38507 -0.49722 0.37986 -0.50185 C 0.37465 -0.50648 0.36475 -0.51458 0.35555 -0.52037 C 0.34635 -0.52616 0.33923 -0.52986 0.325 -0.53703 C 0.31076 -0.54421 0.29652 -0.55486 0.27014 -0.56296 C 0.24357 -0.57106 0.20364 -0.58032 0.16632 -0.58611 C 0.12951 -0.5919 0.08316 -0.59653 0.04757 -0.59815 C 0.01267 -0.59977 -0.0132 -0.59884 -0.04445 -0.59629 C -0.0757 -0.59375 -0.11129 -0.58866 -0.13976 -0.58333 C -0.16789 -0.57801 -0.18872 -0.57291 -0.21459 -0.56389 C -0.24045 -0.55486 -0.27552 -0.53958 -0.29514 -0.5287 C -0.31476 -0.51782 -0.32292 -0.50741 -0.33264 -0.49815 C -0.34236 -0.48889 -0.34844 -0.48356 -0.35348 -0.47315 C -0.35851 -0.46273 -0.36302 -0.44791 -0.3632 -0.43611 C -0.36337 -0.4243 -0.35973 -0.41273 -0.35417 -0.40185 C -0.34861 -0.39097 -0.34393 -0.3831 -0.32986 -0.37129 C -0.3158 -0.35949 -0.29202 -0.34213 -0.26945 -0.33055 C -0.24688 -0.31898 -0.22275 -0.30972 -0.19445 -0.30185 C -0.16615 -0.29398 -0.13299 -0.28773 -0.1 -0.28333 C -0.06702 -0.27893 -0.02657 -0.27662 0.00347 -0.275 C 0.0335 -0.27338 0.05416 -0.27268 0.07986 -0.27407 C 0.10555 -0.27546 0.13316 -0.2794 0.15746 -0.28333 C 0.18177 -0.28727 0.20364 -0.29097 0.22604 -0.29722 C 0.24896 -0.30347 0.27048 -0.30995 0.29375 -0.32037 C 0.31701 -0.33078 0.34982 -0.34861 0.36597 -0.35926 C 0.38211 -0.36991 0.38264 -0.37384 0.39027 -0.38426 C 0.39791 -0.39467 0.40798 -0.41227 0.4118 -0.42222 C 0.41562 -0.43217 0.41371 -0.43727 0.41319 -0.44352 C 0.41267 -0.44977 0.41146 -0.45301 0.40833 -0.46018 C 0.40521 -0.46736 0.40017 -0.47847 0.39444 -0.48611 C 0.38871 -0.49375 0.38541 -0.49768 0.37361 -0.50648 C 0.3618 -0.51528 0.3408 -0.52986 0.32361 -0.53889 C 0.30642 -0.54791 0.29479 -0.55254 0.27014 -0.56018 C 0.24531 -0.56782 0.20659 -0.57847 0.17552 -0.58426 C 0.14427 -0.59004 0.11302 -0.59305 0.08402 -0.59537 C 0.05486 -0.59768 0.02934 -0.59907 0.00069 -0.59815 C -0.02795 -0.59722 -0.05955 -0.59328 -0.0882 -0.58981 C -0.11684 -0.58634 -0.14236 -0.58495 -0.17153 -0.57778 C -0.2007 -0.5706 -0.23629 -0.55949 -0.2632 -0.54629 C -0.29011 -0.5331 -0.31684 -0.51481 -0.33334 -0.49815 C -0.34983 -0.48148 -0.35816 -0.46065 -0.3625 -0.44629 C -0.36684 -0.43194 -0.36598 -0.42616 -0.35903 -0.41203 C -0.35209 -0.39791 -0.33542 -0.37477 -0.32084 -0.36111 C -0.30625 -0.34745 -0.29358 -0.34004 -0.27153 -0.32963 C -0.24948 -0.31921 -0.21493 -0.30671 -0.1882 -0.29907 C -0.16146 -0.29143 -0.13438 -0.2868 -0.11129 -0.28333 C -0.08785 -0.27986 -0.07153 -0.27916 -0.04861 -0.27778 C -0.0257 -0.27639 -0.00365 -0.2743 0.02621 -0.275 C 0.05607 -0.27569 0.096 -0.27731 0.13125 -0.28148 C 0.16632 -0.28565 0.2059 -0.2912 0.23767 -0.3 C 0.27031 -0.30879 0.30052 -0.32268 0.32361 -0.33426 C 0.3467 -0.34583 0.3625 -0.3581 0.37569 -0.36944 C 0.38889 -0.38078 0.39652 -0.39097 0.40277 -0.40278 C 0.40902 -0.41458 0.41302 -0.42986 0.41319 -0.44074 C 0.41336 -0.45162 0.4092 -0.4581 0.40347 -0.46852 C 0.39774 -0.47893 0.39774 -0.48912 0.37847 -0.5037 C 0.3592 -0.51828 0.32517 -0.54143 0.2875 -0.55555 C 0.24982 -0.56967 0.19392 -0.58102 0.15208 -0.58796 C 0.11024 -0.59491 0.07708 -0.59699 0.0368 -0.59722 C -0.00365 -0.59745 -0.05209 -0.59467 -0.09098 -0.58981 C -0.12986 -0.58495 -0.16598 -0.57662 -0.19653 -0.56852 C -0.22743 -0.56041 -0.25539 -0.55046 -0.27639 -0.54074 C -0.2974 -0.53102 -0.3092 -0.52153 -0.32223 -0.51018 C -0.33525 -0.49884 -0.34809 -0.48657 -0.35486 -0.47315 C -0.36164 -0.45972 -0.36511 -0.44398 -0.3632 -0.42963 C -0.36129 -0.41528 -0.35295 -0.40023 -0.34375 -0.38703 C -0.33455 -0.37384 -0.32587 -0.3625 -0.30834 -0.35092 C -0.2908 -0.33935 -0.26302 -0.32731 -0.2382 -0.31759 C -0.21337 -0.30787 -0.18403 -0.29861 -0.15903 -0.29259 C -0.13403 -0.28657 -0.1099 -0.28403 -0.0882 -0.28148 C -0.0665 -0.27893 -0.04792 -0.27801 -0.02917 -0.27685 C -0.01042 -0.27569 0.00694 -0.275 0.0243 -0.27407 " pathEditMode="relative" rAng="0" ptsTypes="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4" dur="12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2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1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6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600"/>
                            </p:stCondLst>
                            <p:childTnLst>
                              <p:par>
                                <p:cTn id="41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60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50468 -0.0550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-28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47084 0.0442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00" y="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600"/>
                            </p:stCondLst>
                            <p:childTnLst>
                              <p:par>
                                <p:cTn id="5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16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1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cost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 l="4644" r="1093"/>
          <a:stretch>
            <a:fillRect/>
          </a:stretch>
        </p:blipFill>
        <p:spPr bwMode="auto">
          <a:xfrm>
            <a:off x="238000" y="1491565"/>
            <a:ext cx="8046191" cy="476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572000" y="5494901"/>
            <a:ext cx="357835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err="1">
                <a:latin typeface="Book Antiqua" pitchFamily="18" charset="0"/>
              </a:rPr>
              <a:t>Magnet+cryogenics</a:t>
            </a:r>
            <a:r>
              <a:rPr lang="en-US" b="1" dirty="0">
                <a:latin typeface="Book Antiqua" pitchFamily="18" charset="0"/>
              </a:rPr>
              <a:t> = 66%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9272" y="3766785"/>
            <a:ext cx="2987680" cy="2112538"/>
          </a:xfrm>
          <a:prstGeom prst="rect">
            <a:avLst/>
          </a:prstGeom>
          <a:noFill/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3906982" y="1100198"/>
            <a:ext cx="4821382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Book Antiqua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03865" y="1100198"/>
            <a:ext cx="46788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kern="10" dirty="0">
                <a:ln w="9525">
                  <a:noFill/>
                  <a:round/>
                  <a:headEnd/>
                  <a:tailEnd/>
                </a:ln>
              </a:rPr>
              <a:t>LHC </a:t>
            </a:r>
            <a:r>
              <a:rPr lang="en-US" b="1" kern="10" dirty="0" err="1">
                <a:ln w="9525">
                  <a:noFill/>
                  <a:round/>
                  <a:headEnd/>
                  <a:tailEnd/>
                </a:ln>
              </a:rPr>
              <a:t>Maschine</a:t>
            </a:r>
            <a:r>
              <a:rPr lang="en-US" b="1" kern="10" dirty="0">
                <a:ln w="9525">
                  <a:noFill/>
                  <a:round/>
                  <a:headEnd/>
                  <a:tailEnd/>
                </a:ln>
              </a:rPr>
              <a:t>: 2.2G€ (</a:t>
            </a:r>
            <a:r>
              <a:rPr lang="en-US" b="1" kern="10" dirty="0" err="1">
                <a:ln w="9525">
                  <a:noFill/>
                  <a:round/>
                  <a:headEnd/>
                  <a:tailEnd/>
                </a:ln>
              </a:rPr>
              <a:t>material+external</a:t>
            </a:r>
            <a:r>
              <a:rPr lang="en-US" b="1" kern="10" dirty="0">
                <a:ln w="9525">
                  <a:noFill/>
                  <a:round/>
                  <a:headEnd/>
                  <a:tailEnd/>
                </a:ln>
              </a:rPr>
              <a:t> work)</a:t>
            </a:r>
          </a:p>
          <a:p>
            <a:r>
              <a:rPr lang="en-US" b="1" kern="10" dirty="0">
                <a:ln w="9525">
                  <a:noFill/>
                  <a:round/>
                  <a:headEnd/>
                  <a:tailEnd/>
                </a:ln>
              </a:rPr>
              <a:t>Manpower + detector: ca. 4G€</a:t>
            </a:r>
          </a:p>
          <a:p>
            <a:r>
              <a:rPr lang="en-US" b="1" kern="10" dirty="0" err="1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Aufträge</a:t>
            </a:r>
            <a:r>
              <a:rPr lang="en-US" b="1" kern="10" dirty="0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kern="10" dirty="0" err="1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</a:t>
            </a:r>
            <a:r>
              <a:rPr lang="en-US" b="1" kern="10" dirty="0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kern="10" dirty="0" err="1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Umfang</a:t>
            </a:r>
            <a:r>
              <a:rPr lang="en-US" b="1" kern="10" dirty="0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von 600M€ an ca. 400 deutsche </a:t>
            </a:r>
            <a:r>
              <a:rPr lang="en-US" b="1" kern="10" dirty="0" err="1">
                <a:ln w="9525">
                  <a:noFill/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Unternehmen</a:t>
            </a:r>
            <a:endParaRPr lang="en-US" b="1" kern="10" dirty="0">
              <a:ln w="9525">
                <a:noFill/>
                <a:round/>
                <a:headEnd/>
                <a:tailEnd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err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9"/>
          <p:cNvGrpSpPr/>
          <p:nvPr/>
        </p:nvGrpSpPr>
        <p:grpSpPr>
          <a:xfrm>
            <a:off x="970825" y="3377456"/>
            <a:ext cx="1562490" cy="1085694"/>
            <a:chOff x="1600200" y="3638706"/>
            <a:chExt cx="1562490" cy="1085694"/>
          </a:xfrm>
        </p:grpSpPr>
        <p:pic>
          <p:nvPicPr>
            <p:cNvPr id="18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600200" y="39433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71" name="TextBox 70"/>
            <p:cNvSpPr txBox="1"/>
            <p:nvPr/>
          </p:nvSpPr>
          <p:spPr>
            <a:xfrm>
              <a:off x="1771226" y="3638706"/>
              <a:ext cx="139146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  <a:p>
              <a:endParaRPr lang="en-US" dirty="0"/>
            </a:p>
          </p:txBody>
        </p:sp>
      </p:grpSp>
      <p:grpSp>
        <p:nvGrpSpPr>
          <p:cNvPr id="5" name="Group 88"/>
          <p:cNvGrpSpPr/>
          <p:nvPr/>
        </p:nvGrpSpPr>
        <p:grpSpPr>
          <a:xfrm>
            <a:off x="6324600" y="3493824"/>
            <a:ext cx="1447800" cy="1154376"/>
            <a:chOff x="6324600" y="3493824"/>
            <a:chExt cx="1447800" cy="1154376"/>
          </a:xfrm>
        </p:grpSpPr>
        <p:pic>
          <p:nvPicPr>
            <p:cNvPr id="25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24600" y="38671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72" name="TextBox 71"/>
            <p:cNvSpPr txBox="1"/>
            <p:nvPr/>
          </p:nvSpPr>
          <p:spPr>
            <a:xfrm>
              <a:off x="6380936" y="3493824"/>
              <a:ext cx="139146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  <a:p>
              <a:endParaRPr lang="en-US" dirty="0"/>
            </a:p>
          </p:txBody>
        </p:sp>
      </p:grpSp>
      <p:grpSp>
        <p:nvGrpSpPr>
          <p:cNvPr id="7" name="Group 87"/>
          <p:cNvGrpSpPr/>
          <p:nvPr/>
        </p:nvGrpSpPr>
        <p:grpSpPr>
          <a:xfrm>
            <a:off x="5943600" y="1240808"/>
            <a:ext cx="1614376" cy="1045192"/>
            <a:chOff x="5943600" y="1240808"/>
            <a:chExt cx="1614376" cy="1045192"/>
          </a:xfrm>
        </p:grpSpPr>
        <p:pic>
          <p:nvPicPr>
            <p:cNvPr id="19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943600" y="15049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70" name="TextBox 69"/>
            <p:cNvSpPr txBox="1"/>
            <p:nvPr/>
          </p:nvSpPr>
          <p:spPr>
            <a:xfrm>
              <a:off x="6166512" y="1240808"/>
              <a:ext cx="139146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  <a:p>
              <a:endParaRPr lang="en-US" dirty="0"/>
            </a:p>
          </p:txBody>
        </p:sp>
      </p:grpSp>
      <p:grpSp>
        <p:nvGrpSpPr>
          <p:cNvPr id="8" name="Group 86"/>
          <p:cNvGrpSpPr/>
          <p:nvPr/>
        </p:nvGrpSpPr>
        <p:grpSpPr>
          <a:xfrm>
            <a:off x="1869107" y="1164608"/>
            <a:ext cx="1391464" cy="1045192"/>
            <a:chOff x="1869107" y="1164608"/>
            <a:chExt cx="1391464" cy="1045192"/>
          </a:xfrm>
        </p:grpSpPr>
        <p:pic>
          <p:nvPicPr>
            <p:cNvPr id="108546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14287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69" name="TextBox 68"/>
            <p:cNvSpPr txBox="1"/>
            <p:nvPr/>
          </p:nvSpPr>
          <p:spPr>
            <a:xfrm>
              <a:off x="1869107" y="1164608"/>
              <a:ext cx="1391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pic>
        <p:nvPicPr>
          <p:cNvPr id="108550" name="Picture 6" descr="http://tareaz.com/fotos/19902-microscopi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1657350"/>
            <a:ext cx="990600" cy="161463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Beschleunigerphysik</a:t>
            </a:r>
            <a:r>
              <a:rPr lang="en-US" dirty="0"/>
              <a:t> </a:t>
            </a:r>
            <a:r>
              <a:rPr lang="en-US" dirty="0" err="1"/>
              <a:t>Theorie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1" y="5845314"/>
            <a:ext cx="822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      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Viele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Kollisionen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höchster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Energie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niedrigstem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Risiko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6" name="Oval 5"/>
          <p:cNvSpPr/>
          <p:nvPr/>
        </p:nvSpPr>
        <p:spPr>
          <a:xfrm>
            <a:off x="762000" y="1581150"/>
            <a:ext cx="7391400" cy="31242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04"/>
          <p:cNvGrpSpPr/>
          <p:nvPr/>
        </p:nvGrpSpPr>
        <p:grpSpPr>
          <a:xfrm>
            <a:off x="4038600" y="990600"/>
            <a:ext cx="1146468" cy="742950"/>
            <a:chOff x="4038600" y="990600"/>
            <a:chExt cx="1146468" cy="742950"/>
          </a:xfrm>
        </p:grpSpPr>
        <p:grpSp>
          <p:nvGrpSpPr>
            <p:cNvPr id="16" name="Group 14"/>
            <p:cNvGrpSpPr/>
            <p:nvPr/>
          </p:nvGrpSpPr>
          <p:grpSpPr>
            <a:xfrm>
              <a:off x="4191000" y="1428750"/>
              <a:ext cx="685800" cy="304800"/>
              <a:chOff x="1905000" y="990600"/>
              <a:chExt cx="1676400" cy="762000"/>
            </a:xfrm>
          </p:grpSpPr>
          <p:sp>
            <p:nvSpPr>
              <p:cNvPr id="14" name="Can 13"/>
              <p:cNvSpPr/>
              <p:nvPr/>
            </p:nvSpPr>
            <p:spPr>
              <a:xfrm rot="16200000">
                <a:off x="3276600" y="1219200"/>
                <a:ext cx="304800" cy="3048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718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6670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3622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0574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an 8"/>
              <p:cNvSpPr/>
              <p:nvPr/>
            </p:nvSpPr>
            <p:spPr>
              <a:xfrm rot="16200000">
                <a:off x="1905000" y="1219200"/>
                <a:ext cx="304800" cy="3048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4038600" y="990600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Calibri"/>
                  <a:cs typeface="Calibri"/>
                </a:rPr>
                <a:t>RF</a:t>
              </a:r>
              <a:r>
                <a:rPr lang="en-US" dirty="0"/>
                <a:t> </a:t>
              </a:r>
              <a:r>
                <a:rPr lang="en-US" sz="1800" dirty="0" err="1">
                  <a:latin typeface="Calibri"/>
                  <a:cs typeface="Calibri"/>
                </a:rPr>
                <a:t>Kavität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17" name="Group 91"/>
          <p:cNvGrpSpPr/>
          <p:nvPr/>
        </p:nvGrpSpPr>
        <p:grpSpPr>
          <a:xfrm>
            <a:off x="4572000" y="838200"/>
            <a:ext cx="2893530" cy="1123950"/>
            <a:chOff x="4572000" y="838200"/>
            <a:chExt cx="2893530" cy="1123950"/>
          </a:xfrm>
        </p:grpSpPr>
        <p:sp>
          <p:nvSpPr>
            <p:cNvPr id="39" name="Oval 38"/>
            <p:cNvSpPr/>
            <p:nvPr/>
          </p:nvSpPr>
          <p:spPr>
            <a:xfrm>
              <a:off x="5715000" y="1352550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572000" y="838200"/>
              <a:ext cx="28935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dirty="0"/>
                <a:t>-</a:t>
              </a:r>
              <a:r>
                <a:rPr lang="en-US" sz="1800" dirty="0">
                  <a:latin typeface="Calibri"/>
                  <a:cs typeface="Calibri"/>
                </a:rPr>
                <a:t>magnet</a:t>
              </a:r>
            </a:p>
          </p:txBody>
        </p:sp>
      </p:grpSp>
      <p:grpSp>
        <p:nvGrpSpPr>
          <p:cNvPr id="20" name="Group 90"/>
          <p:cNvGrpSpPr/>
          <p:nvPr/>
        </p:nvGrpSpPr>
        <p:grpSpPr>
          <a:xfrm>
            <a:off x="2209800" y="914400"/>
            <a:ext cx="2286000" cy="1047750"/>
            <a:chOff x="2209800" y="914400"/>
            <a:chExt cx="2286000" cy="1047750"/>
          </a:xfrm>
        </p:grpSpPr>
        <p:sp>
          <p:nvSpPr>
            <p:cNvPr id="38" name="Oval 37"/>
            <p:cNvSpPr/>
            <p:nvPr/>
          </p:nvSpPr>
          <p:spPr>
            <a:xfrm>
              <a:off x="3276600" y="1352550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209800" y="9144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sz="1800" dirty="0">
                  <a:latin typeface="Calibri"/>
                  <a:cs typeface="Calibri"/>
                </a:rPr>
                <a:t>-magnet</a:t>
              </a:r>
            </a:p>
          </p:txBody>
        </p:sp>
      </p:grpSp>
      <p:grpSp>
        <p:nvGrpSpPr>
          <p:cNvPr id="21" name="Group 99"/>
          <p:cNvGrpSpPr/>
          <p:nvPr/>
        </p:nvGrpSpPr>
        <p:grpSpPr>
          <a:xfrm>
            <a:off x="304800" y="4099566"/>
            <a:ext cx="2743200" cy="853434"/>
            <a:chOff x="-598730" y="3714750"/>
            <a:chExt cx="2743200" cy="853434"/>
          </a:xfrm>
        </p:grpSpPr>
        <p:sp>
          <p:nvSpPr>
            <p:cNvPr id="40" name="Oval 39"/>
            <p:cNvSpPr/>
            <p:nvPr/>
          </p:nvSpPr>
          <p:spPr>
            <a:xfrm>
              <a:off x="1295400" y="3714750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-598730" y="4106519"/>
              <a:ext cx="2743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dirty="0"/>
                <a:t>-</a:t>
              </a:r>
              <a:r>
                <a:rPr lang="en-US" sz="1800" dirty="0"/>
                <a:t>magnet</a:t>
              </a:r>
            </a:p>
          </p:txBody>
        </p:sp>
      </p:grpSp>
      <p:grpSp>
        <p:nvGrpSpPr>
          <p:cNvPr id="24" name="Group 96"/>
          <p:cNvGrpSpPr/>
          <p:nvPr/>
        </p:nvGrpSpPr>
        <p:grpSpPr>
          <a:xfrm>
            <a:off x="6096000" y="4189254"/>
            <a:ext cx="2664930" cy="1144746"/>
            <a:chOff x="6096000" y="4188164"/>
            <a:chExt cx="2664930" cy="1141466"/>
          </a:xfrm>
        </p:grpSpPr>
        <p:sp>
          <p:nvSpPr>
            <p:cNvPr id="41" name="Oval 40"/>
            <p:cNvSpPr/>
            <p:nvPr/>
          </p:nvSpPr>
          <p:spPr>
            <a:xfrm>
              <a:off x="6096000" y="4188164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248400" y="4498634"/>
              <a:ext cx="2512530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dirty="0"/>
                <a:t>-</a:t>
              </a:r>
              <a:r>
                <a:rPr lang="en-US" sz="1800" dirty="0">
                  <a:latin typeface="Calibri"/>
                  <a:cs typeface="Calibri"/>
                </a:rPr>
                <a:t>magnet</a:t>
              </a:r>
            </a:p>
            <a:p>
              <a:endParaRPr lang="en-US" dirty="0"/>
            </a:p>
          </p:txBody>
        </p:sp>
      </p:grpSp>
      <p:grpSp>
        <p:nvGrpSpPr>
          <p:cNvPr id="26" name="Group 94"/>
          <p:cNvGrpSpPr/>
          <p:nvPr/>
        </p:nvGrpSpPr>
        <p:grpSpPr>
          <a:xfrm>
            <a:off x="7543800" y="1321125"/>
            <a:ext cx="1295061" cy="1704869"/>
            <a:chOff x="7543800" y="1321125"/>
            <a:chExt cx="1295061" cy="1704869"/>
          </a:xfrm>
        </p:grpSpPr>
        <p:pic>
          <p:nvPicPr>
            <p:cNvPr id="108552" name="Picture 8" descr="http://comps.fotosearch.com/comp/IMZ/IMZ145/esplosione_~sha003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8781"/>
            <a:stretch>
              <a:fillRect/>
            </a:stretch>
          </p:blipFill>
          <p:spPr bwMode="auto">
            <a:xfrm>
              <a:off x="7620000" y="2240348"/>
              <a:ext cx="756309" cy="785646"/>
            </a:xfrm>
            <a:prstGeom prst="rect">
              <a:avLst/>
            </a:prstGeom>
            <a:noFill/>
          </p:spPr>
        </p:pic>
        <p:pic>
          <p:nvPicPr>
            <p:cNvPr id="27" name="Picture 6" descr="http://tareaz.com/fotos/19902-microscopio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1514"/>
            <a:stretch>
              <a:fillRect/>
            </a:stretch>
          </p:blipFill>
          <p:spPr bwMode="auto">
            <a:xfrm>
              <a:off x="7543800" y="1657350"/>
              <a:ext cx="990600" cy="944343"/>
            </a:xfrm>
            <a:prstGeom prst="rect">
              <a:avLst/>
            </a:prstGeom>
            <a:noFill/>
          </p:spPr>
        </p:pic>
        <p:sp>
          <p:nvSpPr>
            <p:cNvPr id="77" name="TextBox 76"/>
            <p:cNvSpPr txBox="1"/>
            <p:nvPr/>
          </p:nvSpPr>
          <p:spPr>
            <a:xfrm>
              <a:off x="7576226" y="1321125"/>
              <a:ext cx="1262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Calibri"/>
                  <a:cs typeface="Calibri"/>
                </a:rPr>
                <a:t>Experiment</a:t>
              </a:r>
            </a:p>
          </p:txBody>
        </p:sp>
      </p:grpSp>
      <p:grpSp>
        <p:nvGrpSpPr>
          <p:cNvPr id="28" name="Group 102"/>
          <p:cNvGrpSpPr/>
          <p:nvPr/>
        </p:nvGrpSpPr>
        <p:grpSpPr>
          <a:xfrm>
            <a:off x="-76200" y="1410053"/>
            <a:ext cx="2202527" cy="2228497"/>
            <a:chOff x="-76200" y="1410053"/>
            <a:chExt cx="2202527" cy="2228497"/>
          </a:xfrm>
        </p:grpSpPr>
        <p:sp>
          <p:nvSpPr>
            <p:cNvPr id="22" name="Arc 21"/>
            <p:cNvSpPr/>
            <p:nvPr/>
          </p:nvSpPr>
          <p:spPr>
            <a:xfrm>
              <a:off x="-76200" y="2495550"/>
              <a:ext cx="838200" cy="1143000"/>
            </a:xfrm>
            <a:prstGeom prst="arc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9183990">
              <a:off x="557305" y="1410053"/>
              <a:ext cx="1569022" cy="817738"/>
            </a:xfrm>
            <a:prstGeom prst="arc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0" y="2145268"/>
              <a:ext cx="1010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Injektion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29" name="Group 107"/>
          <p:cNvGrpSpPr/>
          <p:nvPr/>
        </p:nvGrpSpPr>
        <p:grpSpPr>
          <a:xfrm>
            <a:off x="6779360" y="3119172"/>
            <a:ext cx="1620167" cy="723900"/>
            <a:chOff x="6779360" y="3119172"/>
            <a:chExt cx="1620167" cy="723900"/>
          </a:xfrm>
        </p:grpSpPr>
        <p:grpSp>
          <p:nvGrpSpPr>
            <p:cNvPr id="30" name="Group 64"/>
            <p:cNvGrpSpPr/>
            <p:nvPr/>
          </p:nvGrpSpPr>
          <p:grpSpPr>
            <a:xfrm rot="1808579">
              <a:off x="7706107" y="3119172"/>
              <a:ext cx="693420" cy="723900"/>
              <a:chOff x="3505200" y="2819400"/>
              <a:chExt cx="693420" cy="723900"/>
            </a:xfrm>
          </p:grpSpPr>
          <p:pic>
            <p:nvPicPr>
              <p:cNvPr id="66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67" name="Freeform 66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6779360" y="3244023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1" name="Group 97"/>
          <p:cNvGrpSpPr/>
          <p:nvPr/>
        </p:nvGrpSpPr>
        <p:grpSpPr>
          <a:xfrm>
            <a:off x="4953000" y="3962400"/>
            <a:ext cx="1151164" cy="995843"/>
            <a:chOff x="4953000" y="3962400"/>
            <a:chExt cx="1151164" cy="995843"/>
          </a:xfrm>
        </p:grpSpPr>
        <p:grpSp>
          <p:nvGrpSpPr>
            <p:cNvPr id="32" name="Group 55"/>
            <p:cNvGrpSpPr/>
            <p:nvPr/>
          </p:nvGrpSpPr>
          <p:grpSpPr>
            <a:xfrm rot="4639663">
              <a:off x="5340283" y="4249583"/>
              <a:ext cx="693420" cy="723900"/>
              <a:chOff x="3505200" y="2819400"/>
              <a:chExt cx="693420" cy="723900"/>
            </a:xfrm>
          </p:grpSpPr>
          <p:pic>
            <p:nvPicPr>
              <p:cNvPr id="57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58" name="Freeform 57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4953000" y="3962400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3" name="Group 98"/>
          <p:cNvGrpSpPr/>
          <p:nvPr/>
        </p:nvGrpSpPr>
        <p:grpSpPr>
          <a:xfrm>
            <a:off x="2974418" y="4035034"/>
            <a:ext cx="1303303" cy="917966"/>
            <a:chOff x="2593418" y="3973647"/>
            <a:chExt cx="1303303" cy="917966"/>
          </a:xfrm>
        </p:grpSpPr>
        <p:grpSp>
          <p:nvGrpSpPr>
            <p:cNvPr id="34" name="Group 48"/>
            <p:cNvGrpSpPr/>
            <p:nvPr/>
          </p:nvGrpSpPr>
          <p:grpSpPr>
            <a:xfrm rot="16916137">
              <a:off x="2608658" y="4182953"/>
              <a:ext cx="693420" cy="723900"/>
              <a:chOff x="3505200" y="2819400"/>
              <a:chExt cx="693420" cy="723900"/>
            </a:xfrm>
          </p:grpSpPr>
          <p:pic>
            <p:nvPicPr>
              <p:cNvPr id="108554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48" name="Freeform 47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2745557" y="3973647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5" name="Group 108"/>
          <p:cNvGrpSpPr/>
          <p:nvPr/>
        </p:nvGrpSpPr>
        <p:grpSpPr>
          <a:xfrm>
            <a:off x="6203978" y="1846985"/>
            <a:ext cx="1526615" cy="847088"/>
            <a:chOff x="6203978" y="1846985"/>
            <a:chExt cx="1526615" cy="847088"/>
          </a:xfrm>
        </p:grpSpPr>
        <p:grpSp>
          <p:nvGrpSpPr>
            <p:cNvPr id="36" name="Group 58"/>
            <p:cNvGrpSpPr/>
            <p:nvPr/>
          </p:nvGrpSpPr>
          <p:grpSpPr>
            <a:xfrm rot="7021277">
              <a:off x="7021933" y="1831745"/>
              <a:ext cx="693420" cy="723900"/>
              <a:chOff x="3505200" y="2819400"/>
              <a:chExt cx="693420" cy="723900"/>
            </a:xfrm>
          </p:grpSpPr>
          <p:pic>
            <p:nvPicPr>
              <p:cNvPr id="60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61" name="Freeform 60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6203978" y="2324741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7" name="Group 109"/>
          <p:cNvGrpSpPr/>
          <p:nvPr/>
        </p:nvGrpSpPr>
        <p:grpSpPr>
          <a:xfrm>
            <a:off x="618213" y="1702473"/>
            <a:ext cx="1446233" cy="757898"/>
            <a:chOff x="618213" y="1702473"/>
            <a:chExt cx="1446233" cy="757898"/>
          </a:xfrm>
        </p:grpSpPr>
        <p:grpSp>
          <p:nvGrpSpPr>
            <p:cNvPr id="42" name="Group 52"/>
            <p:cNvGrpSpPr/>
            <p:nvPr/>
          </p:nvGrpSpPr>
          <p:grpSpPr>
            <a:xfrm rot="3672125">
              <a:off x="1355786" y="1751711"/>
              <a:ext cx="693420" cy="723900"/>
              <a:chOff x="3505200" y="2819400"/>
              <a:chExt cx="693420" cy="723900"/>
            </a:xfrm>
          </p:grpSpPr>
          <p:pic>
            <p:nvPicPr>
              <p:cNvPr id="54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55" name="Freeform 54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618213" y="1702473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43" name="Group 110"/>
          <p:cNvGrpSpPr/>
          <p:nvPr/>
        </p:nvGrpSpPr>
        <p:grpSpPr>
          <a:xfrm>
            <a:off x="481897" y="2939534"/>
            <a:ext cx="1506921" cy="851105"/>
            <a:chOff x="481897" y="2939534"/>
            <a:chExt cx="1506921" cy="851105"/>
          </a:xfrm>
        </p:grpSpPr>
        <p:grpSp>
          <p:nvGrpSpPr>
            <p:cNvPr id="46" name="Group 49"/>
            <p:cNvGrpSpPr/>
            <p:nvPr/>
          </p:nvGrpSpPr>
          <p:grpSpPr>
            <a:xfrm rot="9630577">
              <a:off x="481897" y="3066739"/>
              <a:ext cx="693420" cy="723900"/>
              <a:chOff x="3505200" y="2819400"/>
              <a:chExt cx="693420" cy="723900"/>
            </a:xfrm>
          </p:grpSpPr>
          <p:pic>
            <p:nvPicPr>
              <p:cNvPr id="51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52" name="Freeform 51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837654" y="2939534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47" name="Group 103"/>
          <p:cNvGrpSpPr/>
          <p:nvPr/>
        </p:nvGrpSpPr>
        <p:grpSpPr>
          <a:xfrm>
            <a:off x="2570438" y="4700016"/>
            <a:ext cx="3939184" cy="1066800"/>
            <a:chOff x="2570438" y="4709160"/>
            <a:chExt cx="3939184" cy="1066800"/>
          </a:xfrm>
        </p:grpSpPr>
        <p:sp>
          <p:nvSpPr>
            <p:cNvPr id="44" name="Arc 43"/>
            <p:cNvSpPr/>
            <p:nvPr/>
          </p:nvSpPr>
          <p:spPr>
            <a:xfrm>
              <a:off x="2895600" y="4709160"/>
              <a:ext cx="3352800" cy="1066800"/>
            </a:xfrm>
            <a:prstGeom prst="arc">
              <a:avLst>
                <a:gd name="adj1" fmla="val 16522613"/>
                <a:gd name="adj2" fmla="val 21006244"/>
              </a:avLst>
            </a:prstGeom>
            <a:ln w="38100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/>
            <p:cNvSpPr/>
            <p:nvPr/>
          </p:nvSpPr>
          <p:spPr>
            <a:xfrm flipH="1">
              <a:off x="2819400" y="4709160"/>
              <a:ext cx="3352800" cy="1066800"/>
            </a:xfrm>
            <a:prstGeom prst="arc">
              <a:avLst>
                <a:gd name="adj1" fmla="val 16522613"/>
                <a:gd name="adj2" fmla="val 21006244"/>
              </a:avLst>
            </a:prstGeom>
            <a:ln w="38100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570438" y="4953000"/>
              <a:ext cx="1329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Strahl</a:t>
              </a:r>
              <a:r>
                <a:rPr lang="en-US" sz="1800" dirty="0">
                  <a:latin typeface="Calibri"/>
                  <a:cs typeface="Calibri"/>
                </a:rPr>
                <a:t> dump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180600" y="4953000"/>
              <a:ext cx="1329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Strahl</a:t>
              </a:r>
              <a:r>
                <a:rPr lang="en-US" sz="1800" dirty="0">
                  <a:latin typeface="Calibri"/>
                  <a:cs typeface="Calibri"/>
                </a:rPr>
                <a:t> dump</a:t>
              </a:r>
            </a:p>
          </p:txBody>
        </p:sp>
      </p:grpSp>
      <p:pic>
        <p:nvPicPr>
          <p:cNvPr id="108556" name="Picture 12" descr="http://t3.gstatic.com/images?q=tbn:ANd9GcRzRTHVsvJRQl-v4EDRRS9BsVbDwgdoZwaq96JjmBg2tyXEVPI&amp;t=1&amp;usg=__byJl4YF998joEoufy8Btsq4ixEY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1495" y="2438400"/>
            <a:ext cx="1456305" cy="1449833"/>
          </a:xfrm>
          <a:prstGeom prst="rect">
            <a:avLst/>
          </a:prstGeom>
          <a:noFill/>
        </p:spPr>
      </p:pic>
      <p:cxnSp>
        <p:nvCxnSpPr>
          <p:cNvPr id="114" name="Straight Connector 113"/>
          <p:cNvCxnSpPr>
            <a:stCxn id="108556" idx="3"/>
          </p:cNvCxnSpPr>
          <p:nvPr/>
        </p:nvCxnSpPr>
        <p:spPr>
          <a:xfrm flipV="1">
            <a:off x="5257800" y="3124200"/>
            <a:ext cx="2590800" cy="39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endCxn id="39" idx="4"/>
          </p:cNvCxnSpPr>
          <p:nvPr/>
        </p:nvCxnSpPr>
        <p:spPr>
          <a:xfrm flipV="1">
            <a:off x="5257800" y="1962150"/>
            <a:ext cx="571500" cy="552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60" idx="2"/>
          </p:cNvCxnSpPr>
          <p:nvPr/>
        </p:nvCxnSpPr>
        <p:spPr>
          <a:xfrm flipV="1">
            <a:off x="5257800" y="2029253"/>
            <a:ext cx="1788404" cy="79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16200000" flipV="1">
            <a:off x="4038128" y="2056928"/>
            <a:ext cx="704850" cy="58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10800000">
            <a:off x="2590800" y="1676401"/>
            <a:ext cx="1219200" cy="9905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38" idx="5"/>
          </p:cNvCxnSpPr>
          <p:nvPr/>
        </p:nvCxnSpPr>
        <p:spPr>
          <a:xfrm rot="16200000" flipV="1">
            <a:off x="3396199" y="1948399"/>
            <a:ext cx="565524" cy="414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10800000">
            <a:off x="762001" y="2362200"/>
            <a:ext cx="3039495" cy="724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endCxn id="40" idx="7"/>
          </p:cNvCxnSpPr>
          <p:nvPr/>
        </p:nvCxnSpPr>
        <p:spPr>
          <a:xfrm flipH="1">
            <a:off x="2394052" y="3505200"/>
            <a:ext cx="1415948" cy="68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390899" y="4000500"/>
            <a:ext cx="762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6200000" flipH="1">
            <a:off x="5143500" y="3924300"/>
            <a:ext cx="6096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5257800" y="3505200"/>
            <a:ext cx="1295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10800000" flipV="1">
            <a:off x="1143000" y="3276600"/>
            <a:ext cx="2971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rot="10800000">
            <a:off x="2057400" y="2209800"/>
            <a:ext cx="2057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pieren 62"/>
          <p:cNvGrpSpPr/>
          <p:nvPr/>
        </p:nvGrpSpPr>
        <p:grpSpPr>
          <a:xfrm>
            <a:off x="6096000" y="2133600"/>
            <a:ext cx="3581400" cy="2590800"/>
            <a:chOff x="9513972" y="2192845"/>
            <a:chExt cx="4585648" cy="3646561"/>
          </a:xfrm>
          <a:solidFill>
            <a:schemeClr val="accent1"/>
          </a:solidFill>
        </p:grpSpPr>
        <p:sp>
          <p:nvSpPr>
            <p:cNvPr id="109" name="Rounded Rectangle 98"/>
            <p:cNvSpPr/>
            <p:nvPr/>
          </p:nvSpPr>
          <p:spPr bwMode="auto">
            <a:xfrm>
              <a:off x="9513972" y="2192845"/>
              <a:ext cx="4585648" cy="3646561"/>
            </a:xfrm>
            <a:prstGeom prst="roundRect">
              <a:avLst/>
            </a:prstGeom>
            <a:grp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RF Kavität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6" t="1820" r="2185" b="4326"/>
            <a:stretch/>
          </p:blipFill>
          <p:spPr bwMode="auto">
            <a:xfrm>
              <a:off x="9965743" y="2944680"/>
              <a:ext cx="3752877" cy="268022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3" name="Gruppieren 94"/>
          <p:cNvGrpSpPr/>
          <p:nvPr/>
        </p:nvGrpSpPr>
        <p:grpSpPr>
          <a:xfrm>
            <a:off x="1447800" y="-1447800"/>
            <a:ext cx="6400800" cy="2743200"/>
            <a:chOff x="-631753" y="1019451"/>
            <a:chExt cx="8221115" cy="3650383"/>
          </a:xfrm>
          <a:solidFill>
            <a:schemeClr val="accent1"/>
          </a:solidFill>
        </p:grpSpPr>
        <p:sp>
          <p:nvSpPr>
            <p:cNvPr id="113" name="Rounded Rectangle 98"/>
            <p:cNvSpPr/>
            <p:nvPr/>
          </p:nvSpPr>
          <p:spPr bwMode="auto">
            <a:xfrm>
              <a:off x="-631753" y="1019451"/>
              <a:ext cx="8221115" cy="3650383"/>
            </a:xfrm>
            <a:prstGeom prst="roundRect">
              <a:avLst/>
            </a:prstGeom>
            <a:grp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Strahl </a:t>
              </a:r>
              <a:r>
                <a:rPr kumimoji="0" lang="de-DE" sz="2400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dump</a:t>
              </a: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4" r="9811"/>
            <a:stretch/>
          </p:blipFill>
          <p:spPr bwMode="auto">
            <a:xfrm>
              <a:off x="-214178" y="1856098"/>
              <a:ext cx="3790853" cy="2509537"/>
            </a:xfrm>
            <a:prstGeom prst="rect">
              <a:avLst/>
            </a:prstGeom>
            <a:grp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7" name="Picture 2" descr="\\cern.ch\dfs\Users\t\tbaer\Documents\My Reports\2010.04.23 - Student visit Bochum\Images\Beam Dump.jpg"/>
          <p:cNvPicPr>
            <a:picLocks noChangeAspect="1" noChangeArrowheads="1"/>
          </p:cNvPicPr>
          <p:nvPr/>
        </p:nvPicPr>
        <p:blipFill>
          <a:blip r:embed="rId9" cstate="print">
            <a:lum bright="30000" contrast="30000"/>
          </a:blip>
          <a:srcRect/>
          <a:stretch>
            <a:fillRect/>
          </a:stretch>
        </p:blipFill>
        <p:spPr bwMode="auto">
          <a:xfrm>
            <a:off x="4927600" y="-838200"/>
            <a:ext cx="2540000" cy="1905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</p:pic>
      <p:grpSp>
        <p:nvGrpSpPr>
          <p:cNvPr id="59" name="Gruppieren 90"/>
          <p:cNvGrpSpPr/>
          <p:nvPr/>
        </p:nvGrpSpPr>
        <p:grpSpPr>
          <a:xfrm>
            <a:off x="1429829" y="6488039"/>
            <a:ext cx="6647371" cy="3646561"/>
            <a:chOff x="381000" y="2674253"/>
            <a:chExt cx="6647371" cy="3646561"/>
          </a:xfrm>
        </p:grpSpPr>
        <p:sp>
          <p:nvSpPr>
            <p:cNvPr id="160" name="Rounded Rectangle 98"/>
            <p:cNvSpPr/>
            <p:nvPr/>
          </p:nvSpPr>
          <p:spPr bwMode="auto">
            <a:xfrm>
              <a:off x="381000" y="2674253"/>
              <a:ext cx="6647371" cy="3646561"/>
            </a:xfrm>
            <a:prstGeom prst="roundRect">
              <a:avLst/>
            </a:prstGeom>
            <a:solidFill>
              <a:schemeClr val="accent1">
                <a:alpha val="90000"/>
              </a:scheme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Kollimator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62" name="Group 160"/>
            <p:cNvGrpSpPr>
              <a:grpSpLocks/>
            </p:cNvGrpSpPr>
            <p:nvPr/>
          </p:nvGrpSpPr>
          <p:grpSpPr bwMode="auto">
            <a:xfrm>
              <a:off x="421467" y="3238477"/>
              <a:ext cx="3037787" cy="2997116"/>
              <a:chOff x="-86" y="525"/>
              <a:chExt cx="3695" cy="4152"/>
            </a:xfrm>
          </p:grpSpPr>
          <p:grpSp>
            <p:nvGrpSpPr>
              <p:cNvPr id="63" name="Group 161"/>
              <p:cNvGrpSpPr>
                <a:grpSpLocks/>
              </p:cNvGrpSpPr>
              <p:nvPr/>
            </p:nvGrpSpPr>
            <p:grpSpPr bwMode="auto">
              <a:xfrm>
                <a:off x="2" y="525"/>
                <a:ext cx="3607" cy="4152"/>
                <a:chOff x="1097" y="525"/>
                <a:chExt cx="3607" cy="4152"/>
              </a:xfrm>
            </p:grpSpPr>
            <p:pic>
              <p:nvPicPr>
                <p:cNvPr id="165" name="Picture 5" descr="CIMG0419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1097" y="576"/>
                  <a:ext cx="3607" cy="35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6" name="Line 6"/>
                <p:cNvSpPr>
                  <a:spLocks noChangeShapeType="1"/>
                </p:cNvSpPr>
                <p:nvPr/>
              </p:nvSpPr>
              <p:spPr bwMode="auto">
                <a:xfrm flipH="1" flipV="1">
                  <a:off x="2876" y="525"/>
                  <a:ext cx="16" cy="1250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 type="triangle" w="med" len="med"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7" name="Line 7"/>
                <p:cNvSpPr>
                  <a:spLocks noChangeShapeType="1"/>
                </p:cNvSpPr>
                <p:nvPr/>
              </p:nvSpPr>
              <p:spPr bwMode="auto">
                <a:xfrm flipH="1" flipV="1">
                  <a:off x="2906" y="2589"/>
                  <a:ext cx="16" cy="1584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8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127" y="4123"/>
                  <a:ext cx="1503" cy="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kern="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latin typeface="+mj-lt"/>
                    </a:rPr>
                    <a:t>Strahl</a:t>
                  </a:r>
                  <a:endParaRPr lang="en-US" sz="2000" b="1" kern="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+mj-lt"/>
                    <a:cs typeface="ＭＳ Ｐゴシック" charset="-128"/>
                  </a:endParaRPr>
                </a:p>
              </p:txBody>
            </p:sp>
          </p:grpSp>
          <p:sp>
            <p:nvSpPr>
              <p:cNvPr id="163" name="Line 9"/>
              <p:cNvSpPr>
                <a:spLocks noChangeShapeType="1"/>
              </p:cNvSpPr>
              <p:nvPr/>
            </p:nvSpPr>
            <p:spPr bwMode="auto">
              <a:xfrm flipV="1">
                <a:off x="72" y="606"/>
                <a:ext cx="1033" cy="1181"/>
              </a:xfrm>
              <a:prstGeom prst="line">
                <a:avLst/>
              </a:prstGeom>
              <a:noFill/>
              <a:ln w="28575">
                <a:solidFill>
                  <a:srgbClr val="99FF33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4" name="Text Box 10"/>
              <p:cNvSpPr txBox="1">
                <a:spLocks noChangeArrowheads="1"/>
              </p:cNvSpPr>
              <p:nvPr/>
            </p:nvSpPr>
            <p:spPr bwMode="auto">
              <a:xfrm>
                <a:off x="-86" y="828"/>
                <a:ext cx="798" cy="2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kern="0" dirty="0">
                    <a:solidFill>
                      <a:srgbClr val="99FF33"/>
                    </a:solidFill>
                    <a:cs typeface="ＭＳ Ｐゴシック" charset="-128"/>
                  </a:rPr>
                  <a:t>1.2 m</a:t>
                </a:r>
              </a:p>
            </p:txBody>
          </p:sp>
        </p:grpSp>
      </p:grpSp>
      <p:grpSp>
        <p:nvGrpSpPr>
          <p:cNvPr id="64" name="Group 37"/>
          <p:cNvGrpSpPr/>
          <p:nvPr/>
        </p:nvGrpSpPr>
        <p:grpSpPr>
          <a:xfrm>
            <a:off x="4606250" y="6716639"/>
            <a:ext cx="3013750" cy="3103336"/>
            <a:chOff x="4693336" y="2713535"/>
            <a:chExt cx="3013750" cy="3103336"/>
          </a:xfrm>
        </p:grpSpPr>
        <p:grpSp>
          <p:nvGrpSpPr>
            <p:cNvPr id="65" name="Group 36"/>
            <p:cNvGrpSpPr/>
            <p:nvPr/>
          </p:nvGrpSpPr>
          <p:grpSpPr>
            <a:xfrm>
              <a:off x="4693336" y="2713535"/>
              <a:ext cx="3013750" cy="3103336"/>
              <a:chOff x="4693336" y="2713535"/>
              <a:chExt cx="3013750" cy="3103336"/>
            </a:xfrm>
          </p:grpSpPr>
          <p:grpSp>
            <p:nvGrpSpPr>
              <p:cNvPr id="87" name="Group 35"/>
              <p:cNvGrpSpPr/>
              <p:nvPr/>
            </p:nvGrpSpPr>
            <p:grpSpPr>
              <a:xfrm>
                <a:off x="4693336" y="2713535"/>
                <a:ext cx="3013750" cy="3084226"/>
                <a:chOff x="4693336" y="2713535"/>
                <a:chExt cx="3013750" cy="3084226"/>
              </a:xfrm>
            </p:grpSpPr>
            <p:pic>
              <p:nvPicPr>
                <p:cNvPr id="152" name="Picture 2" descr="http://www.euro-culture.fr/image/1_euro_2009_2.jpg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766129" y="2713535"/>
                  <a:ext cx="2940957" cy="2940957"/>
                </a:xfrm>
                <a:prstGeom prst="rect">
                  <a:avLst/>
                </a:prstGeom>
                <a:noFill/>
              </p:spPr>
            </p:pic>
            <p:sp>
              <p:nvSpPr>
                <p:cNvPr id="153" name="Rectangle 34"/>
                <p:cNvSpPr/>
                <p:nvPr/>
              </p:nvSpPr>
              <p:spPr bwMode="auto">
                <a:xfrm>
                  <a:off x="6093724" y="4405733"/>
                  <a:ext cx="316919" cy="272417"/>
                </a:xfrm>
                <a:prstGeom prst="rect">
                  <a:avLst/>
                </a:prstGeom>
                <a:solidFill>
                  <a:srgbClr val="FF0000">
                    <a:alpha val="36000"/>
                  </a:srgb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cxnSp>
              <p:nvCxnSpPr>
                <p:cNvPr id="154" name="Straight Connector 24"/>
                <p:cNvCxnSpPr/>
                <p:nvPr/>
              </p:nvCxnSpPr>
              <p:spPr bwMode="auto">
                <a:xfrm>
                  <a:off x="6396994" y="3053205"/>
                  <a:ext cx="3" cy="2742979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5" name="Straight Connector 27"/>
                <p:cNvCxnSpPr/>
                <p:nvPr/>
              </p:nvCxnSpPr>
              <p:spPr bwMode="auto">
                <a:xfrm>
                  <a:off x="6108771" y="3053205"/>
                  <a:ext cx="0" cy="2744556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6" name="Straight Connector 29"/>
                <p:cNvCxnSpPr/>
                <p:nvPr/>
              </p:nvCxnSpPr>
              <p:spPr bwMode="auto">
                <a:xfrm flipH="1">
                  <a:off x="4696239" y="4414293"/>
                  <a:ext cx="2607771" cy="0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7" name="Straight Connector 30"/>
                <p:cNvCxnSpPr/>
                <p:nvPr/>
              </p:nvCxnSpPr>
              <p:spPr bwMode="auto">
                <a:xfrm flipH="1">
                  <a:off x="4693336" y="4678150"/>
                  <a:ext cx="2610674" cy="1968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51" name="TextBox 31"/>
              <p:cNvSpPr txBox="1">
                <a:spLocks noChangeArrowheads="1"/>
              </p:cNvSpPr>
              <p:nvPr/>
            </p:nvSpPr>
            <p:spPr bwMode="auto">
              <a:xfrm>
                <a:off x="4713210" y="5416761"/>
                <a:ext cx="1181659" cy="400110"/>
              </a:xfrm>
              <a:prstGeom prst="rect">
                <a:avLst/>
              </a:prstGeom>
              <a:noFill/>
              <a:ln w="9525">
                <a:solidFill>
                  <a:schemeClr val="accent6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de-DE" sz="2000" b="1" dirty="0">
                    <a:solidFill>
                      <a:srgbClr val="FF0000"/>
                    </a:solidFill>
                  </a:rPr>
                  <a:t>Öffnung</a:t>
                </a:r>
                <a:endParaRPr lang="en-US" sz="2000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  <p:cxnSp>
          <p:nvCxnSpPr>
            <p:cNvPr id="149" name="Straight Arrow Connector 5"/>
            <p:cNvCxnSpPr>
              <a:cxnSpLocks noChangeShapeType="1"/>
              <a:endCxn id="151" idx="0"/>
            </p:cNvCxnSpPr>
            <p:nvPr/>
          </p:nvCxnSpPr>
          <p:spPr bwMode="auto">
            <a:xfrm rot="10800000" flipV="1">
              <a:off x="5304041" y="4730961"/>
              <a:ext cx="780771" cy="685799"/>
            </a:xfrm>
            <a:prstGeom prst="straightConnector1">
              <a:avLst/>
            </a:prstGeom>
            <a:noFill/>
            <a:ln w="50800" algn="ctr">
              <a:solidFill>
                <a:schemeClr val="accent6"/>
              </a:solidFill>
              <a:prstDash val="sysDash"/>
              <a:round/>
              <a:headEnd type="triangle" w="med" len="med"/>
              <a:tailEnd/>
            </a:ln>
          </p:spPr>
        </p:cxnSp>
      </p:grpSp>
      <p:grpSp>
        <p:nvGrpSpPr>
          <p:cNvPr id="135" name="Group 134"/>
          <p:cNvGrpSpPr/>
          <p:nvPr/>
        </p:nvGrpSpPr>
        <p:grpSpPr>
          <a:xfrm>
            <a:off x="-2362201" y="2209800"/>
            <a:ext cx="7620000" cy="4267200"/>
            <a:chOff x="-2362201" y="2209800"/>
            <a:chExt cx="7620000" cy="4267200"/>
          </a:xfrm>
        </p:grpSpPr>
        <p:grpSp>
          <p:nvGrpSpPr>
            <p:cNvPr id="49" name="Gruppieren 49"/>
            <p:cNvGrpSpPr/>
            <p:nvPr/>
          </p:nvGrpSpPr>
          <p:grpSpPr>
            <a:xfrm>
              <a:off x="-2362201" y="2209800"/>
              <a:ext cx="7620000" cy="4267200"/>
              <a:chOff x="-79759" y="6159268"/>
              <a:chExt cx="4675557" cy="3419896"/>
            </a:xfrm>
            <a:solidFill>
              <a:schemeClr val="accent1"/>
            </a:solidFill>
          </p:grpSpPr>
          <p:sp>
            <p:nvSpPr>
              <p:cNvPr id="101" name="Rounded Rectangle 98"/>
              <p:cNvSpPr/>
              <p:nvPr/>
            </p:nvSpPr>
            <p:spPr bwMode="auto">
              <a:xfrm>
                <a:off x="-79759" y="6159268"/>
                <a:ext cx="4675557" cy="3419896"/>
              </a:xfrm>
              <a:prstGeom prst="roundRect">
                <a:avLst/>
              </a:prstGeom>
              <a:grpFill/>
              <a:ln w="254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2400" b="1" i="0" u="none" strike="noStrike" cap="none" normalizeH="0" baseline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LHC </a:t>
                </a:r>
                <a:r>
                  <a:rPr kumimoji="0" lang="de-DE" sz="2400" b="1" i="0" u="none" strike="noStrike" cap="none" normalizeH="0" baseline="0" dirty="0" err="1">
                    <a:ln>
                      <a:noFill/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Quadrupol-magnet</a:t>
                </a:r>
                <a:endPara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6686" y="6647825"/>
                <a:ext cx="1747483" cy="116318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31" name="Picture 13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-1981200" y="4038600"/>
              <a:ext cx="2247900" cy="2330615"/>
            </a:xfrm>
            <a:prstGeom prst="rect">
              <a:avLst/>
            </a:prstGeom>
          </p:spPr>
        </p:pic>
        <p:pic>
          <p:nvPicPr>
            <p:cNvPr id="133" name="Picture 13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04800" y="4267200"/>
              <a:ext cx="4512365" cy="2133600"/>
            </a:xfrm>
            <a:prstGeom prst="rect">
              <a:avLst/>
            </a:prstGeom>
          </p:spPr>
        </p:pic>
      </p:grpSp>
      <p:grpSp>
        <p:nvGrpSpPr>
          <p:cNvPr id="56" name="Gruppieren 48"/>
          <p:cNvGrpSpPr/>
          <p:nvPr/>
        </p:nvGrpSpPr>
        <p:grpSpPr>
          <a:xfrm>
            <a:off x="2286000" y="3970361"/>
            <a:ext cx="3823648" cy="3116239"/>
            <a:chOff x="3979796" y="-1123833"/>
            <a:chExt cx="4585648" cy="3725840"/>
          </a:xfrm>
        </p:grpSpPr>
        <p:sp>
          <p:nvSpPr>
            <p:cNvPr id="99" name="Rounded Rectangle 98"/>
            <p:cNvSpPr/>
            <p:nvPr/>
          </p:nvSpPr>
          <p:spPr bwMode="auto">
            <a:xfrm>
              <a:off x="3979796" y="-1123833"/>
              <a:ext cx="4585648" cy="372584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LHC Dipolmagnet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0" name="Picture 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448591" y="-307086"/>
              <a:ext cx="3649831" cy="273639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41986" name="Picture 7" descr="MemberSta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68550"/>
            <a:ext cx="46482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11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381000" y="1371600"/>
            <a:ext cx="8382000" cy="6096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err="1"/>
              <a:t>Mehr</a:t>
            </a:r>
            <a:r>
              <a:rPr lang="en-GB" sz="2400" dirty="0"/>
              <a:t> </a:t>
            </a:r>
            <a:r>
              <a:rPr lang="en-GB" sz="2400" dirty="0" err="1"/>
              <a:t>als</a:t>
            </a:r>
            <a:r>
              <a:rPr lang="en-GB" sz="2400" dirty="0"/>
              <a:t> </a:t>
            </a:r>
            <a:r>
              <a:rPr lang="en-GB" sz="2800" dirty="0">
                <a:solidFill>
                  <a:schemeClr val="bg2"/>
                </a:solidFill>
              </a:rPr>
              <a:t>11000 </a:t>
            </a:r>
            <a:r>
              <a:rPr lang="en-GB" sz="2800" dirty="0" err="1">
                <a:solidFill>
                  <a:schemeClr val="bg2"/>
                </a:solidFill>
              </a:rPr>
              <a:t>Wissenschaftler</a:t>
            </a:r>
            <a:r>
              <a:rPr lang="en-GB" sz="2400" dirty="0"/>
              <a:t> </a:t>
            </a:r>
            <a:r>
              <a:rPr lang="en-GB" sz="2400" dirty="0" err="1"/>
              <a:t>aus</a:t>
            </a:r>
            <a:r>
              <a:rPr lang="en-GB" sz="2400" dirty="0"/>
              <a:t> </a:t>
            </a:r>
            <a:r>
              <a:rPr lang="en-GB" sz="2400" dirty="0" err="1"/>
              <a:t>der</a:t>
            </a:r>
            <a:r>
              <a:rPr lang="en-GB" sz="2400" dirty="0"/>
              <a:t> </a:t>
            </a:r>
            <a:r>
              <a:rPr lang="en-GB" sz="2400" dirty="0" err="1"/>
              <a:t>ganzen</a:t>
            </a:r>
            <a:r>
              <a:rPr lang="en-GB" sz="2400" dirty="0"/>
              <a:t> Welt</a:t>
            </a:r>
          </a:p>
        </p:txBody>
      </p:sp>
      <p:sp>
        <p:nvSpPr>
          <p:cNvPr id="41988" name="Text Box 12"/>
          <p:cNvSpPr txBox="1">
            <a:spLocks noChangeArrowheads="1"/>
          </p:cNvSpPr>
          <p:nvPr/>
        </p:nvSpPr>
        <p:spPr bwMode="auto">
          <a:xfrm>
            <a:off x="0" y="5410200"/>
            <a:ext cx="2620963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808080"/>
                </a:solidFill>
              </a:rPr>
              <a:t>Flaggen der CERN-Mitgliedsstaaten</a:t>
            </a:r>
          </a:p>
        </p:txBody>
      </p:sp>
      <p:sp>
        <p:nvSpPr>
          <p:cNvPr id="41989" name="Text Box 13"/>
          <p:cNvSpPr txBox="1">
            <a:spLocks noChangeArrowheads="1"/>
          </p:cNvSpPr>
          <p:nvPr/>
        </p:nvSpPr>
        <p:spPr bwMode="auto">
          <a:xfrm>
            <a:off x="685800" y="5943600"/>
            <a:ext cx="792480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00FF"/>
                </a:solidFill>
              </a:rPr>
              <a:t>20 </a:t>
            </a:r>
            <a:r>
              <a:rPr lang="en-GB" sz="1600" b="1" dirty="0" err="1">
                <a:solidFill>
                  <a:srgbClr val="0000FF"/>
                </a:solidFill>
              </a:rPr>
              <a:t>Mitgliedsstaaten</a:t>
            </a:r>
            <a:r>
              <a:rPr lang="en-GB" sz="1600" b="1" dirty="0">
                <a:solidFill>
                  <a:srgbClr val="0000FF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und  </a:t>
            </a:r>
            <a:r>
              <a:rPr lang="en-GB" sz="1600" dirty="0" err="1">
                <a:solidFill>
                  <a:srgbClr val="000000"/>
                </a:solidFill>
              </a:rPr>
              <a:t>weitere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b="1" dirty="0">
                <a:solidFill>
                  <a:srgbClr val="FF0000"/>
                </a:solidFill>
              </a:rPr>
              <a:t>65 </a:t>
            </a:r>
            <a:r>
              <a:rPr lang="en-GB" sz="1600" b="1" dirty="0" err="1">
                <a:solidFill>
                  <a:srgbClr val="FF0000"/>
                </a:solidFill>
              </a:rPr>
              <a:t>Länder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sind</a:t>
            </a:r>
            <a:r>
              <a:rPr lang="en-GB" sz="1600" dirty="0">
                <a:solidFill>
                  <a:srgbClr val="000000"/>
                </a:solidFill>
              </a:rPr>
              <a:t> an CERN-</a:t>
            </a:r>
            <a:r>
              <a:rPr lang="en-GB" sz="1600" dirty="0" err="1">
                <a:solidFill>
                  <a:srgbClr val="000000"/>
                </a:solidFill>
              </a:rPr>
              <a:t>Experimenten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beteiligt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41990" name="Picture 1" descr="CERN_Users_Apr201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133600"/>
            <a:ext cx="44069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9"/>
          <p:cNvGrpSpPr/>
          <p:nvPr/>
        </p:nvGrpSpPr>
        <p:grpSpPr>
          <a:xfrm>
            <a:off x="970825" y="3377456"/>
            <a:ext cx="1562490" cy="1085694"/>
            <a:chOff x="1600200" y="3638706"/>
            <a:chExt cx="1562490" cy="1085694"/>
          </a:xfrm>
        </p:grpSpPr>
        <p:pic>
          <p:nvPicPr>
            <p:cNvPr id="18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600200" y="39433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71" name="TextBox 70"/>
            <p:cNvSpPr txBox="1"/>
            <p:nvPr/>
          </p:nvSpPr>
          <p:spPr>
            <a:xfrm>
              <a:off x="1771226" y="3638706"/>
              <a:ext cx="139146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  <a:p>
              <a:endParaRPr lang="en-US" dirty="0"/>
            </a:p>
          </p:txBody>
        </p:sp>
      </p:grpSp>
      <p:grpSp>
        <p:nvGrpSpPr>
          <p:cNvPr id="5" name="Group 88"/>
          <p:cNvGrpSpPr/>
          <p:nvPr/>
        </p:nvGrpSpPr>
        <p:grpSpPr>
          <a:xfrm>
            <a:off x="6324600" y="3493824"/>
            <a:ext cx="1447800" cy="1154376"/>
            <a:chOff x="6324600" y="3493824"/>
            <a:chExt cx="1447800" cy="1154376"/>
          </a:xfrm>
        </p:grpSpPr>
        <p:pic>
          <p:nvPicPr>
            <p:cNvPr id="25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24600" y="38671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72" name="TextBox 71"/>
            <p:cNvSpPr txBox="1"/>
            <p:nvPr/>
          </p:nvSpPr>
          <p:spPr>
            <a:xfrm>
              <a:off x="6380936" y="3493824"/>
              <a:ext cx="139146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  <a:p>
              <a:endParaRPr lang="en-US" dirty="0"/>
            </a:p>
          </p:txBody>
        </p:sp>
      </p:grpSp>
      <p:grpSp>
        <p:nvGrpSpPr>
          <p:cNvPr id="7" name="Group 87"/>
          <p:cNvGrpSpPr/>
          <p:nvPr/>
        </p:nvGrpSpPr>
        <p:grpSpPr>
          <a:xfrm>
            <a:off x="5943600" y="1240808"/>
            <a:ext cx="1614376" cy="1045192"/>
            <a:chOff x="5943600" y="1240808"/>
            <a:chExt cx="1614376" cy="1045192"/>
          </a:xfrm>
        </p:grpSpPr>
        <p:pic>
          <p:nvPicPr>
            <p:cNvPr id="19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943600" y="15049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70" name="TextBox 69"/>
            <p:cNvSpPr txBox="1"/>
            <p:nvPr/>
          </p:nvSpPr>
          <p:spPr>
            <a:xfrm>
              <a:off x="6166512" y="1240808"/>
              <a:ext cx="139146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  <a:p>
              <a:endParaRPr lang="en-US" dirty="0"/>
            </a:p>
          </p:txBody>
        </p:sp>
      </p:grpSp>
      <p:grpSp>
        <p:nvGrpSpPr>
          <p:cNvPr id="8" name="Group 86"/>
          <p:cNvGrpSpPr/>
          <p:nvPr/>
        </p:nvGrpSpPr>
        <p:grpSpPr>
          <a:xfrm>
            <a:off x="1869107" y="1164608"/>
            <a:ext cx="1391464" cy="1045192"/>
            <a:chOff x="1869107" y="1164608"/>
            <a:chExt cx="1391464" cy="1045192"/>
          </a:xfrm>
        </p:grpSpPr>
        <p:pic>
          <p:nvPicPr>
            <p:cNvPr id="108546" name="Picture 2" descr="http://www.fotosearch.it/bthumb/CSP/CSP454/k4544444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7400" y="1428750"/>
              <a:ext cx="1088348" cy="781050"/>
            </a:xfrm>
            <a:prstGeom prst="rect">
              <a:avLst/>
            </a:prstGeom>
            <a:noFill/>
          </p:spPr>
        </p:pic>
        <p:sp>
          <p:nvSpPr>
            <p:cNvPr id="69" name="TextBox 68"/>
            <p:cNvSpPr txBox="1"/>
            <p:nvPr/>
          </p:nvSpPr>
          <p:spPr>
            <a:xfrm>
              <a:off x="1869107" y="1164608"/>
              <a:ext cx="1391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Dipolmagnet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pic>
        <p:nvPicPr>
          <p:cNvPr id="108550" name="Picture 6" descr="http://tareaz.com/fotos/19902-microscopi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1657350"/>
            <a:ext cx="990600" cy="161463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Beschleunigerphysik</a:t>
            </a:r>
            <a:r>
              <a:rPr lang="en-US" dirty="0"/>
              <a:t> </a:t>
            </a:r>
            <a:r>
              <a:rPr lang="en-US" dirty="0" err="1"/>
              <a:t>Theorie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1" y="5845314"/>
            <a:ext cx="822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      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Viele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Kollisionen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höchster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Energie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niedrigstem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Risiko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6" name="Oval 5"/>
          <p:cNvSpPr/>
          <p:nvPr/>
        </p:nvSpPr>
        <p:spPr>
          <a:xfrm>
            <a:off x="762000" y="1581150"/>
            <a:ext cx="7391400" cy="31242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04"/>
          <p:cNvGrpSpPr/>
          <p:nvPr/>
        </p:nvGrpSpPr>
        <p:grpSpPr>
          <a:xfrm>
            <a:off x="4038600" y="990600"/>
            <a:ext cx="1146468" cy="742950"/>
            <a:chOff x="4038600" y="990600"/>
            <a:chExt cx="1146468" cy="742950"/>
          </a:xfrm>
        </p:grpSpPr>
        <p:grpSp>
          <p:nvGrpSpPr>
            <p:cNvPr id="16" name="Group 14"/>
            <p:cNvGrpSpPr/>
            <p:nvPr/>
          </p:nvGrpSpPr>
          <p:grpSpPr>
            <a:xfrm>
              <a:off x="4191000" y="1428750"/>
              <a:ext cx="685800" cy="304800"/>
              <a:chOff x="1905000" y="990600"/>
              <a:chExt cx="1676400" cy="762000"/>
            </a:xfrm>
          </p:grpSpPr>
          <p:sp>
            <p:nvSpPr>
              <p:cNvPr id="14" name="Can 13"/>
              <p:cNvSpPr/>
              <p:nvPr/>
            </p:nvSpPr>
            <p:spPr>
              <a:xfrm rot="16200000">
                <a:off x="3276600" y="1219200"/>
                <a:ext cx="304800" cy="3048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718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6670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3622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057400" y="990600"/>
                <a:ext cx="457200" cy="76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an 8"/>
              <p:cNvSpPr/>
              <p:nvPr/>
            </p:nvSpPr>
            <p:spPr>
              <a:xfrm rot="16200000">
                <a:off x="1905000" y="1219200"/>
                <a:ext cx="304800" cy="30480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4038600" y="990600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Calibri"/>
                  <a:cs typeface="Calibri"/>
                </a:rPr>
                <a:t>RF</a:t>
              </a:r>
              <a:r>
                <a:rPr lang="en-US" dirty="0"/>
                <a:t> </a:t>
              </a:r>
              <a:r>
                <a:rPr lang="en-US" sz="1800" dirty="0" err="1">
                  <a:latin typeface="Calibri"/>
                  <a:cs typeface="Calibri"/>
                </a:rPr>
                <a:t>Kavität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17" name="Group 91"/>
          <p:cNvGrpSpPr/>
          <p:nvPr/>
        </p:nvGrpSpPr>
        <p:grpSpPr>
          <a:xfrm>
            <a:off x="4572000" y="838200"/>
            <a:ext cx="2893530" cy="1123950"/>
            <a:chOff x="4572000" y="838200"/>
            <a:chExt cx="2893530" cy="1123950"/>
          </a:xfrm>
        </p:grpSpPr>
        <p:sp>
          <p:nvSpPr>
            <p:cNvPr id="39" name="Oval 38"/>
            <p:cNvSpPr/>
            <p:nvPr/>
          </p:nvSpPr>
          <p:spPr>
            <a:xfrm>
              <a:off x="5715000" y="1352550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572000" y="838200"/>
              <a:ext cx="28935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dirty="0"/>
                <a:t>-</a:t>
              </a:r>
              <a:r>
                <a:rPr lang="en-US" sz="1800" dirty="0">
                  <a:latin typeface="Calibri"/>
                  <a:cs typeface="Calibri"/>
                </a:rPr>
                <a:t>magnet</a:t>
              </a:r>
            </a:p>
          </p:txBody>
        </p:sp>
      </p:grpSp>
      <p:grpSp>
        <p:nvGrpSpPr>
          <p:cNvPr id="20" name="Group 90"/>
          <p:cNvGrpSpPr/>
          <p:nvPr/>
        </p:nvGrpSpPr>
        <p:grpSpPr>
          <a:xfrm>
            <a:off x="2209800" y="914400"/>
            <a:ext cx="2286000" cy="1047750"/>
            <a:chOff x="2209800" y="914400"/>
            <a:chExt cx="2286000" cy="1047750"/>
          </a:xfrm>
        </p:grpSpPr>
        <p:sp>
          <p:nvSpPr>
            <p:cNvPr id="38" name="Oval 37"/>
            <p:cNvSpPr/>
            <p:nvPr/>
          </p:nvSpPr>
          <p:spPr>
            <a:xfrm>
              <a:off x="3276600" y="1352550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209800" y="9144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sz="1800" dirty="0">
                  <a:latin typeface="Calibri"/>
                  <a:cs typeface="Calibri"/>
                </a:rPr>
                <a:t>-magnet</a:t>
              </a:r>
            </a:p>
          </p:txBody>
        </p:sp>
      </p:grpSp>
      <p:grpSp>
        <p:nvGrpSpPr>
          <p:cNvPr id="21" name="Group 99"/>
          <p:cNvGrpSpPr/>
          <p:nvPr/>
        </p:nvGrpSpPr>
        <p:grpSpPr>
          <a:xfrm>
            <a:off x="304800" y="4099566"/>
            <a:ext cx="2743200" cy="853434"/>
            <a:chOff x="-598730" y="3714750"/>
            <a:chExt cx="2743200" cy="853434"/>
          </a:xfrm>
        </p:grpSpPr>
        <p:sp>
          <p:nvSpPr>
            <p:cNvPr id="40" name="Oval 39"/>
            <p:cNvSpPr/>
            <p:nvPr/>
          </p:nvSpPr>
          <p:spPr>
            <a:xfrm>
              <a:off x="1295400" y="3714750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-598730" y="4106519"/>
              <a:ext cx="2743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dirty="0"/>
                <a:t>-</a:t>
              </a:r>
              <a:r>
                <a:rPr lang="en-US" sz="1800" dirty="0"/>
                <a:t>magnet</a:t>
              </a:r>
            </a:p>
          </p:txBody>
        </p:sp>
      </p:grpSp>
      <p:grpSp>
        <p:nvGrpSpPr>
          <p:cNvPr id="24" name="Group 96"/>
          <p:cNvGrpSpPr/>
          <p:nvPr/>
        </p:nvGrpSpPr>
        <p:grpSpPr>
          <a:xfrm>
            <a:off x="6096000" y="4189254"/>
            <a:ext cx="2664930" cy="1144746"/>
            <a:chOff x="6096000" y="4188164"/>
            <a:chExt cx="2664930" cy="1141466"/>
          </a:xfrm>
        </p:grpSpPr>
        <p:sp>
          <p:nvSpPr>
            <p:cNvPr id="41" name="Oval 40"/>
            <p:cNvSpPr/>
            <p:nvPr/>
          </p:nvSpPr>
          <p:spPr>
            <a:xfrm>
              <a:off x="6096000" y="4188164"/>
              <a:ext cx="228600" cy="60960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248400" y="4498634"/>
              <a:ext cx="2512530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Quadrupol</a:t>
              </a:r>
              <a:r>
                <a:rPr lang="en-US" dirty="0"/>
                <a:t>-</a:t>
              </a:r>
              <a:r>
                <a:rPr lang="en-US" sz="1800" dirty="0">
                  <a:latin typeface="Calibri"/>
                  <a:cs typeface="Calibri"/>
                </a:rPr>
                <a:t>magnet</a:t>
              </a:r>
            </a:p>
            <a:p>
              <a:endParaRPr lang="en-US" dirty="0"/>
            </a:p>
          </p:txBody>
        </p:sp>
      </p:grpSp>
      <p:grpSp>
        <p:nvGrpSpPr>
          <p:cNvPr id="26" name="Group 94"/>
          <p:cNvGrpSpPr/>
          <p:nvPr/>
        </p:nvGrpSpPr>
        <p:grpSpPr>
          <a:xfrm>
            <a:off x="7543800" y="1321125"/>
            <a:ext cx="1295061" cy="1704869"/>
            <a:chOff x="7543800" y="1321125"/>
            <a:chExt cx="1295061" cy="1704869"/>
          </a:xfrm>
        </p:grpSpPr>
        <p:pic>
          <p:nvPicPr>
            <p:cNvPr id="108552" name="Picture 8" descr="http://comps.fotosearch.com/comp/IMZ/IMZ145/esplosione_~sha003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8781"/>
            <a:stretch>
              <a:fillRect/>
            </a:stretch>
          </p:blipFill>
          <p:spPr bwMode="auto">
            <a:xfrm>
              <a:off x="7620000" y="2240348"/>
              <a:ext cx="756309" cy="785646"/>
            </a:xfrm>
            <a:prstGeom prst="rect">
              <a:avLst/>
            </a:prstGeom>
            <a:noFill/>
          </p:spPr>
        </p:pic>
        <p:pic>
          <p:nvPicPr>
            <p:cNvPr id="27" name="Picture 6" descr="http://tareaz.com/fotos/19902-microscopio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1514"/>
            <a:stretch>
              <a:fillRect/>
            </a:stretch>
          </p:blipFill>
          <p:spPr bwMode="auto">
            <a:xfrm>
              <a:off x="7543800" y="1657350"/>
              <a:ext cx="990600" cy="944343"/>
            </a:xfrm>
            <a:prstGeom prst="rect">
              <a:avLst/>
            </a:prstGeom>
            <a:noFill/>
          </p:spPr>
        </p:pic>
        <p:sp>
          <p:nvSpPr>
            <p:cNvPr id="77" name="TextBox 76"/>
            <p:cNvSpPr txBox="1"/>
            <p:nvPr/>
          </p:nvSpPr>
          <p:spPr>
            <a:xfrm>
              <a:off x="7576226" y="1321125"/>
              <a:ext cx="1262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Calibri"/>
                  <a:cs typeface="Calibri"/>
                </a:rPr>
                <a:t>Experiment</a:t>
              </a:r>
            </a:p>
          </p:txBody>
        </p:sp>
      </p:grpSp>
      <p:grpSp>
        <p:nvGrpSpPr>
          <p:cNvPr id="28" name="Group 102"/>
          <p:cNvGrpSpPr/>
          <p:nvPr/>
        </p:nvGrpSpPr>
        <p:grpSpPr>
          <a:xfrm>
            <a:off x="-76200" y="1410053"/>
            <a:ext cx="2202527" cy="2228497"/>
            <a:chOff x="-76200" y="1410053"/>
            <a:chExt cx="2202527" cy="2228497"/>
          </a:xfrm>
        </p:grpSpPr>
        <p:sp>
          <p:nvSpPr>
            <p:cNvPr id="22" name="Arc 21"/>
            <p:cNvSpPr/>
            <p:nvPr/>
          </p:nvSpPr>
          <p:spPr>
            <a:xfrm>
              <a:off x="-76200" y="2495550"/>
              <a:ext cx="838200" cy="1143000"/>
            </a:xfrm>
            <a:prstGeom prst="arc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9183990">
              <a:off x="557305" y="1410053"/>
              <a:ext cx="1569022" cy="817738"/>
            </a:xfrm>
            <a:prstGeom prst="arc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0" y="2145268"/>
              <a:ext cx="10107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Injektion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29" name="Group 107"/>
          <p:cNvGrpSpPr/>
          <p:nvPr/>
        </p:nvGrpSpPr>
        <p:grpSpPr>
          <a:xfrm>
            <a:off x="6779360" y="3119172"/>
            <a:ext cx="1620167" cy="723900"/>
            <a:chOff x="6779360" y="3119172"/>
            <a:chExt cx="1620167" cy="723900"/>
          </a:xfrm>
        </p:grpSpPr>
        <p:grpSp>
          <p:nvGrpSpPr>
            <p:cNvPr id="30" name="Group 64"/>
            <p:cNvGrpSpPr/>
            <p:nvPr/>
          </p:nvGrpSpPr>
          <p:grpSpPr>
            <a:xfrm rot="1808579">
              <a:off x="7706107" y="3119172"/>
              <a:ext cx="693420" cy="723900"/>
              <a:chOff x="3505200" y="2819400"/>
              <a:chExt cx="693420" cy="723900"/>
            </a:xfrm>
          </p:grpSpPr>
          <p:pic>
            <p:nvPicPr>
              <p:cNvPr id="66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67" name="Freeform 66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6779360" y="3244023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1" name="Group 97"/>
          <p:cNvGrpSpPr/>
          <p:nvPr/>
        </p:nvGrpSpPr>
        <p:grpSpPr>
          <a:xfrm>
            <a:off x="4953000" y="3962400"/>
            <a:ext cx="1151164" cy="995843"/>
            <a:chOff x="4953000" y="3962400"/>
            <a:chExt cx="1151164" cy="995843"/>
          </a:xfrm>
        </p:grpSpPr>
        <p:grpSp>
          <p:nvGrpSpPr>
            <p:cNvPr id="32" name="Group 55"/>
            <p:cNvGrpSpPr/>
            <p:nvPr/>
          </p:nvGrpSpPr>
          <p:grpSpPr>
            <a:xfrm rot="4639663">
              <a:off x="5340283" y="4249583"/>
              <a:ext cx="693420" cy="723900"/>
              <a:chOff x="3505200" y="2819400"/>
              <a:chExt cx="693420" cy="723900"/>
            </a:xfrm>
          </p:grpSpPr>
          <p:pic>
            <p:nvPicPr>
              <p:cNvPr id="57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58" name="Freeform 57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4953000" y="3962400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3" name="Group 98"/>
          <p:cNvGrpSpPr/>
          <p:nvPr/>
        </p:nvGrpSpPr>
        <p:grpSpPr>
          <a:xfrm>
            <a:off x="2974418" y="4035034"/>
            <a:ext cx="1303303" cy="917966"/>
            <a:chOff x="2593418" y="3973647"/>
            <a:chExt cx="1303303" cy="917966"/>
          </a:xfrm>
        </p:grpSpPr>
        <p:grpSp>
          <p:nvGrpSpPr>
            <p:cNvPr id="34" name="Group 48"/>
            <p:cNvGrpSpPr/>
            <p:nvPr/>
          </p:nvGrpSpPr>
          <p:grpSpPr>
            <a:xfrm rot="16916137">
              <a:off x="2608658" y="4182953"/>
              <a:ext cx="693420" cy="723900"/>
              <a:chOff x="3505200" y="2819400"/>
              <a:chExt cx="693420" cy="723900"/>
            </a:xfrm>
          </p:grpSpPr>
          <p:pic>
            <p:nvPicPr>
              <p:cNvPr id="108554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48" name="Freeform 47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2745557" y="3973647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5" name="Group 108"/>
          <p:cNvGrpSpPr/>
          <p:nvPr/>
        </p:nvGrpSpPr>
        <p:grpSpPr>
          <a:xfrm>
            <a:off x="6203978" y="1846985"/>
            <a:ext cx="1526615" cy="847088"/>
            <a:chOff x="6203978" y="1846985"/>
            <a:chExt cx="1526615" cy="847088"/>
          </a:xfrm>
        </p:grpSpPr>
        <p:grpSp>
          <p:nvGrpSpPr>
            <p:cNvPr id="36" name="Group 58"/>
            <p:cNvGrpSpPr/>
            <p:nvPr/>
          </p:nvGrpSpPr>
          <p:grpSpPr>
            <a:xfrm rot="7021277">
              <a:off x="7021933" y="1831745"/>
              <a:ext cx="693420" cy="723900"/>
              <a:chOff x="3505200" y="2819400"/>
              <a:chExt cx="693420" cy="723900"/>
            </a:xfrm>
          </p:grpSpPr>
          <p:pic>
            <p:nvPicPr>
              <p:cNvPr id="60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61" name="Freeform 60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6203978" y="2324741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37" name="Group 109"/>
          <p:cNvGrpSpPr/>
          <p:nvPr/>
        </p:nvGrpSpPr>
        <p:grpSpPr>
          <a:xfrm>
            <a:off x="618213" y="1702473"/>
            <a:ext cx="1446233" cy="757898"/>
            <a:chOff x="618213" y="1702473"/>
            <a:chExt cx="1446233" cy="757898"/>
          </a:xfrm>
        </p:grpSpPr>
        <p:grpSp>
          <p:nvGrpSpPr>
            <p:cNvPr id="42" name="Group 52"/>
            <p:cNvGrpSpPr/>
            <p:nvPr/>
          </p:nvGrpSpPr>
          <p:grpSpPr>
            <a:xfrm rot="3672125">
              <a:off x="1355786" y="1751711"/>
              <a:ext cx="693420" cy="723900"/>
              <a:chOff x="3505200" y="2819400"/>
              <a:chExt cx="693420" cy="723900"/>
            </a:xfrm>
          </p:grpSpPr>
          <p:pic>
            <p:nvPicPr>
              <p:cNvPr id="54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55" name="Freeform 54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618213" y="1702473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43" name="Group 110"/>
          <p:cNvGrpSpPr/>
          <p:nvPr/>
        </p:nvGrpSpPr>
        <p:grpSpPr>
          <a:xfrm>
            <a:off x="481897" y="2939534"/>
            <a:ext cx="1506921" cy="851105"/>
            <a:chOff x="481897" y="2939534"/>
            <a:chExt cx="1506921" cy="851105"/>
          </a:xfrm>
        </p:grpSpPr>
        <p:grpSp>
          <p:nvGrpSpPr>
            <p:cNvPr id="46" name="Group 49"/>
            <p:cNvGrpSpPr/>
            <p:nvPr/>
          </p:nvGrpSpPr>
          <p:grpSpPr>
            <a:xfrm rot="9630577">
              <a:off x="481897" y="3066739"/>
              <a:ext cx="693420" cy="723900"/>
              <a:chOff x="3505200" y="2819400"/>
              <a:chExt cx="693420" cy="723900"/>
            </a:xfrm>
          </p:grpSpPr>
          <p:pic>
            <p:nvPicPr>
              <p:cNvPr id="51" name="Picture 10" descr="http://www1.istockphoto.com/file_thumbview_approve/4237972/2/istockphoto_4237972_funnel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05200" y="2819400"/>
                <a:ext cx="693420" cy="723900"/>
              </a:xfrm>
              <a:prstGeom prst="rect">
                <a:avLst/>
              </a:prstGeom>
              <a:noFill/>
            </p:spPr>
          </p:pic>
          <p:sp>
            <p:nvSpPr>
              <p:cNvPr id="52" name="Freeform 51"/>
              <p:cNvSpPr/>
              <p:nvPr/>
            </p:nvSpPr>
            <p:spPr>
              <a:xfrm>
                <a:off x="3783806" y="2875969"/>
                <a:ext cx="76200" cy="358892"/>
              </a:xfrm>
              <a:custGeom>
                <a:avLst/>
                <a:gdLst>
                  <a:gd name="connsiteX0" fmla="*/ 54769 w 76200"/>
                  <a:gd name="connsiteY0" fmla="*/ 338719 h 358892"/>
                  <a:gd name="connsiteX1" fmla="*/ 61913 w 76200"/>
                  <a:gd name="connsiteY1" fmla="*/ 329194 h 358892"/>
                  <a:gd name="connsiteX2" fmla="*/ 64294 w 76200"/>
                  <a:gd name="connsiteY2" fmla="*/ 286331 h 358892"/>
                  <a:gd name="connsiteX3" fmla="*/ 66675 w 76200"/>
                  <a:gd name="connsiteY3" fmla="*/ 169650 h 358892"/>
                  <a:gd name="connsiteX4" fmla="*/ 71438 w 76200"/>
                  <a:gd name="connsiteY4" fmla="*/ 160125 h 358892"/>
                  <a:gd name="connsiteX5" fmla="*/ 76200 w 76200"/>
                  <a:gd name="connsiteY5" fmla="*/ 145837 h 358892"/>
                  <a:gd name="connsiteX6" fmla="*/ 73819 w 76200"/>
                  <a:gd name="connsiteY6" fmla="*/ 36300 h 358892"/>
                  <a:gd name="connsiteX7" fmla="*/ 69057 w 76200"/>
                  <a:gd name="connsiteY7" fmla="*/ 19631 h 358892"/>
                  <a:gd name="connsiteX8" fmla="*/ 57150 w 76200"/>
                  <a:gd name="connsiteY8" fmla="*/ 5344 h 358892"/>
                  <a:gd name="connsiteX9" fmla="*/ 50007 w 76200"/>
                  <a:gd name="connsiteY9" fmla="*/ 581 h 358892"/>
                  <a:gd name="connsiteX10" fmla="*/ 4763 w 76200"/>
                  <a:gd name="connsiteY10" fmla="*/ 2962 h 358892"/>
                  <a:gd name="connsiteX11" fmla="*/ 2382 w 76200"/>
                  <a:gd name="connsiteY11" fmla="*/ 10106 h 358892"/>
                  <a:gd name="connsiteX12" fmla="*/ 0 w 76200"/>
                  <a:gd name="connsiteY12" fmla="*/ 81544 h 358892"/>
                  <a:gd name="connsiteX13" fmla="*/ 2382 w 76200"/>
                  <a:gd name="connsiteY13" fmla="*/ 112500 h 358892"/>
                  <a:gd name="connsiteX14" fmla="*/ 4763 w 76200"/>
                  <a:gd name="connsiteY14" fmla="*/ 119644 h 358892"/>
                  <a:gd name="connsiteX15" fmla="*/ 7144 w 76200"/>
                  <a:gd name="connsiteY15" fmla="*/ 193462 h 358892"/>
                  <a:gd name="connsiteX16" fmla="*/ 9525 w 76200"/>
                  <a:gd name="connsiteY16" fmla="*/ 202987 h 358892"/>
                  <a:gd name="connsiteX17" fmla="*/ 14288 w 76200"/>
                  <a:gd name="connsiteY17" fmla="*/ 229181 h 358892"/>
                  <a:gd name="connsiteX18" fmla="*/ 19050 w 76200"/>
                  <a:gd name="connsiteY18" fmla="*/ 236325 h 358892"/>
                  <a:gd name="connsiteX19" fmla="*/ 21432 w 76200"/>
                  <a:gd name="connsiteY19" fmla="*/ 245850 h 358892"/>
                  <a:gd name="connsiteX20" fmla="*/ 26194 w 76200"/>
                  <a:gd name="connsiteY20" fmla="*/ 257756 h 358892"/>
                  <a:gd name="connsiteX21" fmla="*/ 28575 w 76200"/>
                  <a:gd name="connsiteY21" fmla="*/ 279187 h 358892"/>
                  <a:gd name="connsiteX22" fmla="*/ 30957 w 76200"/>
                  <a:gd name="connsiteY22" fmla="*/ 286331 h 358892"/>
                  <a:gd name="connsiteX23" fmla="*/ 35719 w 76200"/>
                  <a:gd name="connsiteY23" fmla="*/ 307762 h 358892"/>
                  <a:gd name="connsiteX24" fmla="*/ 40482 w 76200"/>
                  <a:gd name="connsiteY24" fmla="*/ 317287 h 358892"/>
                  <a:gd name="connsiteX25" fmla="*/ 42863 w 76200"/>
                  <a:gd name="connsiteY25" fmla="*/ 324431 h 358892"/>
                  <a:gd name="connsiteX26" fmla="*/ 50007 w 76200"/>
                  <a:gd name="connsiteY26" fmla="*/ 326812 h 358892"/>
                  <a:gd name="connsiteX27" fmla="*/ 50007 w 76200"/>
                  <a:gd name="connsiteY27" fmla="*/ 348244 h 358892"/>
                  <a:gd name="connsiteX28" fmla="*/ 47625 w 76200"/>
                  <a:gd name="connsiteY28" fmla="*/ 355387 h 358892"/>
                  <a:gd name="connsiteX29" fmla="*/ 54769 w 76200"/>
                  <a:gd name="connsiteY29" fmla="*/ 357769 h 358892"/>
                  <a:gd name="connsiteX30" fmla="*/ 54769 w 76200"/>
                  <a:gd name="connsiteY30" fmla="*/ 343481 h 358892"/>
                  <a:gd name="connsiteX31" fmla="*/ 54769 w 76200"/>
                  <a:gd name="connsiteY31" fmla="*/ 338719 h 3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6200" h="358892">
                    <a:moveTo>
                      <a:pt x="54769" y="338719"/>
                    </a:moveTo>
                    <a:cubicBezTo>
                      <a:pt x="55960" y="336338"/>
                      <a:pt x="60271" y="332807"/>
                      <a:pt x="61913" y="329194"/>
                    </a:cubicBezTo>
                    <a:cubicBezTo>
                      <a:pt x="69790" y="311865"/>
                      <a:pt x="66127" y="306491"/>
                      <a:pt x="64294" y="286331"/>
                    </a:cubicBezTo>
                    <a:cubicBezTo>
                      <a:pt x="65088" y="247437"/>
                      <a:pt x="64476" y="208490"/>
                      <a:pt x="66675" y="169650"/>
                    </a:cubicBezTo>
                    <a:cubicBezTo>
                      <a:pt x="66876" y="166106"/>
                      <a:pt x="70120" y="163421"/>
                      <a:pt x="71438" y="160125"/>
                    </a:cubicBezTo>
                    <a:cubicBezTo>
                      <a:pt x="73302" y="155464"/>
                      <a:pt x="76200" y="145837"/>
                      <a:pt x="76200" y="145837"/>
                    </a:cubicBezTo>
                    <a:cubicBezTo>
                      <a:pt x="75406" y="109325"/>
                      <a:pt x="75279" y="72792"/>
                      <a:pt x="73819" y="36300"/>
                    </a:cubicBezTo>
                    <a:cubicBezTo>
                      <a:pt x="73753" y="34642"/>
                      <a:pt x="70231" y="21978"/>
                      <a:pt x="69057" y="19631"/>
                    </a:cubicBezTo>
                    <a:cubicBezTo>
                      <a:pt x="66381" y="14278"/>
                      <a:pt x="61665" y="9107"/>
                      <a:pt x="57150" y="5344"/>
                    </a:cubicBezTo>
                    <a:cubicBezTo>
                      <a:pt x="54952" y="3512"/>
                      <a:pt x="52388" y="2169"/>
                      <a:pt x="50007" y="581"/>
                    </a:cubicBezTo>
                    <a:cubicBezTo>
                      <a:pt x="34926" y="1375"/>
                      <a:pt x="19572" y="0"/>
                      <a:pt x="4763" y="2962"/>
                    </a:cubicBezTo>
                    <a:cubicBezTo>
                      <a:pt x="2302" y="3454"/>
                      <a:pt x="2534" y="7600"/>
                      <a:pt x="2382" y="10106"/>
                    </a:cubicBezTo>
                    <a:cubicBezTo>
                      <a:pt x="941" y="33888"/>
                      <a:pt x="794" y="57731"/>
                      <a:pt x="0" y="81544"/>
                    </a:cubicBezTo>
                    <a:cubicBezTo>
                      <a:pt x="794" y="91863"/>
                      <a:pt x="1098" y="102231"/>
                      <a:pt x="2382" y="112500"/>
                    </a:cubicBezTo>
                    <a:cubicBezTo>
                      <a:pt x="2693" y="114991"/>
                      <a:pt x="4616" y="117138"/>
                      <a:pt x="4763" y="119644"/>
                    </a:cubicBezTo>
                    <a:cubicBezTo>
                      <a:pt x="6209" y="144220"/>
                      <a:pt x="5740" y="168883"/>
                      <a:pt x="7144" y="193462"/>
                    </a:cubicBezTo>
                    <a:cubicBezTo>
                      <a:pt x="7331" y="196729"/>
                      <a:pt x="8987" y="199759"/>
                      <a:pt x="9525" y="202987"/>
                    </a:cubicBezTo>
                    <a:cubicBezTo>
                      <a:pt x="10756" y="210372"/>
                      <a:pt x="10457" y="221518"/>
                      <a:pt x="14288" y="229181"/>
                    </a:cubicBezTo>
                    <a:cubicBezTo>
                      <a:pt x="15568" y="231741"/>
                      <a:pt x="17463" y="233944"/>
                      <a:pt x="19050" y="236325"/>
                    </a:cubicBezTo>
                    <a:cubicBezTo>
                      <a:pt x="19844" y="239500"/>
                      <a:pt x="20397" y="242745"/>
                      <a:pt x="21432" y="245850"/>
                    </a:cubicBezTo>
                    <a:cubicBezTo>
                      <a:pt x="22784" y="249905"/>
                      <a:pt x="25298" y="253577"/>
                      <a:pt x="26194" y="257756"/>
                    </a:cubicBezTo>
                    <a:cubicBezTo>
                      <a:pt x="27700" y="264784"/>
                      <a:pt x="27393" y="272097"/>
                      <a:pt x="28575" y="279187"/>
                    </a:cubicBezTo>
                    <a:cubicBezTo>
                      <a:pt x="28988" y="281663"/>
                      <a:pt x="30348" y="283896"/>
                      <a:pt x="30957" y="286331"/>
                    </a:cubicBezTo>
                    <a:cubicBezTo>
                      <a:pt x="32088" y="290856"/>
                      <a:pt x="33886" y="302874"/>
                      <a:pt x="35719" y="307762"/>
                    </a:cubicBezTo>
                    <a:cubicBezTo>
                      <a:pt x="36965" y="311086"/>
                      <a:pt x="39084" y="314024"/>
                      <a:pt x="40482" y="317287"/>
                    </a:cubicBezTo>
                    <a:cubicBezTo>
                      <a:pt x="41471" y="319594"/>
                      <a:pt x="41088" y="322656"/>
                      <a:pt x="42863" y="324431"/>
                    </a:cubicBezTo>
                    <a:cubicBezTo>
                      <a:pt x="44638" y="326206"/>
                      <a:pt x="47626" y="326018"/>
                      <a:pt x="50007" y="326812"/>
                    </a:cubicBezTo>
                    <a:cubicBezTo>
                      <a:pt x="57553" y="338133"/>
                      <a:pt x="55675" y="331242"/>
                      <a:pt x="50007" y="348244"/>
                    </a:cubicBezTo>
                    <a:lnTo>
                      <a:pt x="47625" y="355387"/>
                    </a:lnTo>
                    <a:cubicBezTo>
                      <a:pt x="50006" y="356181"/>
                      <a:pt x="52524" y="358892"/>
                      <a:pt x="54769" y="357769"/>
                    </a:cubicBezTo>
                    <a:cubicBezTo>
                      <a:pt x="60211" y="355048"/>
                      <a:pt x="55676" y="346202"/>
                      <a:pt x="54769" y="343481"/>
                    </a:cubicBezTo>
                    <a:cubicBezTo>
                      <a:pt x="57580" y="332234"/>
                      <a:pt x="53578" y="341100"/>
                      <a:pt x="54769" y="3387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837654" y="2939534"/>
              <a:ext cx="11511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Kollimator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grpSp>
        <p:nvGrpSpPr>
          <p:cNvPr id="47" name="Group 103"/>
          <p:cNvGrpSpPr/>
          <p:nvPr/>
        </p:nvGrpSpPr>
        <p:grpSpPr>
          <a:xfrm>
            <a:off x="2570438" y="4700016"/>
            <a:ext cx="3939184" cy="1066800"/>
            <a:chOff x="2570438" y="4709160"/>
            <a:chExt cx="3939184" cy="1066800"/>
          </a:xfrm>
        </p:grpSpPr>
        <p:sp>
          <p:nvSpPr>
            <p:cNvPr id="44" name="Arc 43"/>
            <p:cNvSpPr/>
            <p:nvPr/>
          </p:nvSpPr>
          <p:spPr>
            <a:xfrm>
              <a:off x="2895600" y="4709160"/>
              <a:ext cx="3352800" cy="1066800"/>
            </a:xfrm>
            <a:prstGeom prst="arc">
              <a:avLst>
                <a:gd name="adj1" fmla="val 16522613"/>
                <a:gd name="adj2" fmla="val 21006244"/>
              </a:avLst>
            </a:prstGeom>
            <a:ln w="38100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/>
            <p:cNvSpPr/>
            <p:nvPr/>
          </p:nvSpPr>
          <p:spPr>
            <a:xfrm flipH="1">
              <a:off x="2819400" y="4709160"/>
              <a:ext cx="3352800" cy="1066800"/>
            </a:xfrm>
            <a:prstGeom prst="arc">
              <a:avLst>
                <a:gd name="adj1" fmla="val 16522613"/>
                <a:gd name="adj2" fmla="val 21006244"/>
              </a:avLst>
            </a:prstGeom>
            <a:ln w="38100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570438" y="4953000"/>
              <a:ext cx="1329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Strahl</a:t>
              </a:r>
              <a:r>
                <a:rPr lang="en-US" sz="1800" dirty="0">
                  <a:latin typeface="Calibri"/>
                  <a:cs typeface="Calibri"/>
                </a:rPr>
                <a:t> dump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180600" y="4953000"/>
              <a:ext cx="1329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/>
                  <a:cs typeface="Calibri"/>
                </a:rPr>
                <a:t>Strahl</a:t>
              </a:r>
              <a:r>
                <a:rPr lang="en-US" sz="1800" dirty="0">
                  <a:latin typeface="Calibri"/>
                  <a:cs typeface="Calibri"/>
                </a:rPr>
                <a:t> dump</a:t>
              </a:r>
            </a:p>
          </p:txBody>
        </p:sp>
      </p:grpSp>
      <p:pic>
        <p:nvPicPr>
          <p:cNvPr id="108556" name="Picture 12" descr="http://t3.gstatic.com/images?q=tbn:ANd9GcRzRTHVsvJRQl-v4EDRRS9BsVbDwgdoZwaq96JjmBg2tyXEVPI&amp;t=1&amp;usg=__byJl4YF998joEoufy8Btsq4ixEY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01495" y="2438400"/>
            <a:ext cx="1456305" cy="1449833"/>
          </a:xfrm>
          <a:prstGeom prst="rect">
            <a:avLst/>
          </a:prstGeom>
          <a:noFill/>
        </p:spPr>
      </p:pic>
      <p:cxnSp>
        <p:nvCxnSpPr>
          <p:cNvPr id="114" name="Straight Connector 113"/>
          <p:cNvCxnSpPr>
            <a:stCxn id="108556" idx="3"/>
          </p:cNvCxnSpPr>
          <p:nvPr/>
        </p:nvCxnSpPr>
        <p:spPr>
          <a:xfrm flipV="1">
            <a:off x="5257800" y="3124200"/>
            <a:ext cx="2590800" cy="39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endCxn id="39" idx="4"/>
          </p:cNvCxnSpPr>
          <p:nvPr/>
        </p:nvCxnSpPr>
        <p:spPr>
          <a:xfrm flipV="1">
            <a:off x="5257800" y="1962150"/>
            <a:ext cx="571500" cy="552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60" idx="2"/>
          </p:cNvCxnSpPr>
          <p:nvPr/>
        </p:nvCxnSpPr>
        <p:spPr>
          <a:xfrm flipV="1">
            <a:off x="5257800" y="2029253"/>
            <a:ext cx="1788404" cy="790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16200000" flipV="1">
            <a:off x="4038128" y="2056928"/>
            <a:ext cx="704850" cy="58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10800000">
            <a:off x="2590800" y="1676401"/>
            <a:ext cx="1219200" cy="9905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38" idx="5"/>
          </p:cNvCxnSpPr>
          <p:nvPr/>
        </p:nvCxnSpPr>
        <p:spPr>
          <a:xfrm rot="16200000" flipV="1">
            <a:off x="3396199" y="1948399"/>
            <a:ext cx="565524" cy="414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10800000">
            <a:off x="762001" y="2362200"/>
            <a:ext cx="3039495" cy="724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endCxn id="40" idx="7"/>
          </p:cNvCxnSpPr>
          <p:nvPr/>
        </p:nvCxnSpPr>
        <p:spPr>
          <a:xfrm flipH="1">
            <a:off x="2394052" y="3505200"/>
            <a:ext cx="1415948" cy="68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390899" y="4000500"/>
            <a:ext cx="762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6200000" flipH="1">
            <a:off x="5143500" y="3924300"/>
            <a:ext cx="6096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5257800" y="3505200"/>
            <a:ext cx="1295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10800000" flipV="1">
            <a:off x="1143000" y="3276600"/>
            <a:ext cx="2971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rot="10800000">
            <a:off x="2057400" y="2209800"/>
            <a:ext cx="2057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9"/>
          <p:cNvGrpSpPr/>
          <p:nvPr/>
        </p:nvGrpSpPr>
        <p:grpSpPr>
          <a:xfrm>
            <a:off x="2133600" y="2209800"/>
            <a:ext cx="4191000" cy="3276600"/>
            <a:chOff x="4387517" y="6159268"/>
            <a:chExt cx="4675562" cy="3419896"/>
          </a:xfrm>
          <a:solidFill>
            <a:schemeClr val="accent1"/>
          </a:solidFill>
        </p:grpSpPr>
        <p:sp>
          <p:nvSpPr>
            <p:cNvPr id="101" name="Rounded Rectangle 98"/>
            <p:cNvSpPr/>
            <p:nvPr/>
          </p:nvSpPr>
          <p:spPr bwMode="auto">
            <a:xfrm>
              <a:off x="4387517" y="6159268"/>
              <a:ext cx="4675562" cy="3419896"/>
            </a:xfrm>
            <a:prstGeom prst="roundRect">
              <a:avLst/>
            </a:prstGeom>
            <a:grp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LHC </a:t>
              </a:r>
              <a:r>
                <a:rPr kumimoji="0" lang="de-DE" sz="2400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Quadrupol-magnet</a:t>
              </a: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388" y="6920284"/>
              <a:ext cx="3631818" cy="24174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0" name="Gruppieren 62"/>
          <p:cNvGrpSpPr/>
          <p:nvPr/>
        </p:nvGrpSpPr>
        <p:grpSpPr>
          <a:xfrm>
            <a:off x="2590800" y="2133600"/>
            <a:ext cx="3581400" cy="2590800"/>
            <a:chOff x="9513972" y="2192845"/>
            <a:chExt cx="4585648" cy="3646561"/>
          </a:xfrm>
          <a:solidFill>
            <a:schemeClr val="accent1"/>
          </a:solidFill>
        </p:grpSpPr>
        <p:sp>
          <p:nvSpPr>
            <p:cNvPr id="109" name="Rounded Rectangle 98"/>
            <p:cNvSpPr/>
            <p:nvPr/>
          </p:nvSpPr>
          <p:spPr bwMode="auto">
            <a:xfrm>
              <a:off x="9513972" y="2192845"/>
              <a:ext cx="4585648" cy="3646561"/>
            </a:xfrm>
            <a:prstGeom prst="roundRect">
              <a:avLst/>
            </a:prstGeom>
            <a:grp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RF Kavität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6" t="1820" r="2185" b="4326"/>
            <a:stretch/>
          </p:blipFill>
          <p:spPr bwMode="auto">
            <a:xfrm>
              <a:off x="9965743" y="2944680"/>
              <a:ext cx="3752877" cy="268022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5" name="Gruppieren 94"/>
          <p:cNvGrpSpPr/>
          <p:nvPr/>
        </p:nvGrpSpPr>
        <p:grpSpPr>
          <a:xfrm>
            <a:off x="1447800" y="1371600"/>
            <a:ext cx="6400800" cy="2743200"/>
            <a:chOff x="-631753" y="1019451"/>
            <a:chExt cx="8221115" cy="3650383"/>
          </a:xfrm>
          <a:solidFill>
            <a:schemeClr val="accent1"/>
          </a:solidFill>
        </p:grpSpPr>
        <p:sp>
          <p:nvSpPr>
            <p:cNvPr id="113" name="Rounded Rectangle 98"/>
            <p:cNvSpPr/>
            <p:nvPr/>
          </p:nvSpPr>
          <p:spPr bwMode="auto">
            <a:xfrm>
              <a:off x="-631753" y="1019451"/>
              <a:ext cx="8221115" cy="3650383"/>
            </a:xfrm>
            <a:prstGeom prst="roundRect">
              <a:avLst/>
            </a:prstGeom>
            <a:grp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Strahl </a:t>
              </a:r>
              <a:r>
                <a:rPr kumimoji="0" lang="de-DE" sz="2400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dump</a:t>
              </a: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4" r="9811"/>
            <a:stretch/>
          </p:blipFill>
          <p:spPr bwMode="auto">
            <a:xfrm>
              <a:off x="-214178" y="1856098"/>
              <a:ext cx="3790853" cy="2509537"/>
            </a:xfrm>
            <a:prstGeom prst="rect">
              <a:avLst/>
            </a:prstGeom>
            <a:grp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7" name="Picture 2" descr="\\cern.ch\dfs\Users\t\tbaer\Documents\My Reports\2010.04.23 - Student visit Bochum\Images\Beam Dump.jpg"/>
          <p:cNvPicPr>
            <a:picLocks noChangeAspect="1" noChangeArrowheads="1"/>
          </p:cNvPicPr>
          <p:nvPr/>
        </p:nvPicPr>
        <p:blipFill>
          <a:blip r:embed="rId10" cstate="print">
            <a:lum bright="30000" contrast="30000"/>
          </a:blip>
          <a:srcRect/>
          <a:stretch>
            <a:fillRect/>
          </a:stretch>
        </p:blipFill>
        <p:spPr bwMode="auto">
          <a:xfrm>
            <a:off x="4927600" y="1981200"/>
            <a:ext cx="2540000" cy="1905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</p:pic>
      <p:grpSp>
        <p:nvGrpSpPr>
          <p:cNvPr id="87" name="Gruppieren 48"/>
          <p:cNvGrpSpPr/>
          <p:nvPr/>
        </p:nvGrpSpPr>
        <p:grpSpPr>
          <a:xfrm>
            <a:off x="2286000" y="2903561"/>
            <a:ext cx="3823648" cy="3116239"/>
            <a:chOff x="3979796" y="-1123833"/>
            <a:chExt cx="4585648" cy="3725840"/>
          </a:xfrm>
        </p:grpSpPr>
        <p:sp>
          <p:nvSpPr>
            <p:cNvPr id="99" name="Rounded Rectangle 98"/>
            <p:cNvSpPr/>
            <p:nvPr/>
          </p:nvSpPr>
          <p:spPr bwMode="auto">
            <a:xfrm>
              <a:off x="3979796" y="-1123833"/>
              <a:ext cx="4585648" cy="372584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LHC Dipolmagnet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pic>
          <p:nvPicPr>
            <p:cNvPr id="100" name="Picture 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448591" y="-307086"/>
              <a:ext cx="3649831" cy="273639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159" name="Gruppieren 90"/>
          <p:cNvGrpSpPr/>
          <p:nvPr/>
        </p:nvGrpSpPr>
        <p:grpSpPr>
          <a:xfrm>
            <a:off x="1429829" y="2971800"/>
            <a:ext cx="6647371" cy="3646561"/>
            <a:chOff x="381000" y="2674253"/>
            <a:chExt cx="6647371" cy="3646561"/>
          </a:xfrm>
        </p:grpSpPr>
        <p:sp>
          <p:nvSpPr>
            <p:cNvPr id="160" name="Rounded Rectangle 98"/>
            <p:cNvSpPr/>
            <p:nvPr/>
          </p:nvSpPr>
          <p:spPr bwMode="auto">
            <a:xfrm>
              <a:off x="381000" y="2674253"/>
              <a:ext cx="6647371" cy="3646561"/>
            </a:xfrm>
            <a:prstGeom prst="roundRect">
              <a:avLst/>
            </a:prstGeom>
            <a:solidFill>
              <a:schemeClr val="accent1">
                <a:alpha val="90000"/>
              </a:schemeClr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Kollimator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161" name="Group 160"/>
            <p:cNvGrpSpPr>
              <a:grpSpLocks/>
            </p:cNvGrpSpPr>
            <p:nvPr/>
          </p:nvGrpSpPr>
          <p:grpSpPr bwMode="auto">
            <a:xfrm>
              <a:off x="421467" y="3238477"/>
              <a:ext cx="3037787" cy="2997116"/>
              <a:chOff x="-86" y="525"/>
              <a:chExt cx="3695" cy="4152"/>
            </a:xfrm>
          </p:grpSpPr>
          <p:grpSp>
            <p:nvGrpSpPr>
              <p:cNvPr id="162" name="Group 161"/>
              <p:cNvGrpSpPr>
                <a:grpSpLocks/>
              </p:cNvGrpSpPr>
              <p:nvPr/>
            </p:nvGrpSpPr>
            <p:grpSpPr bwMode="auto">
              <a:xfrm>
                <a:off x="2" y="525"/>
                <a:ext cx="3607" cy="4152"/>
                <a:chOff x="1097" y="525"/>
                <a:chExt cx="3607" cy="4152"/>
              </a:xfrm>
            </p:grpSpPr>
            <p:pic>
              <p:nvPicPr>
                <p:cNvPr id="165" name="Picture 5" descr="CIMG0419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1097" y="576"/>
                  <a:ext cx="3607" cy="35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6" name="Line 6"/>
                <p:cNvSpPr>
                  <a:spLocks noChangeShapeType="1"/>
                </p:cNvSpPr>
                <p:nvPr/>
              </p:nvSpPr>
              <p:spPr bwMode="auto">
                <a:xfrm flipH="1" flipV="1">
                  <a:off x="2876" y="525"/>
                  <a:ext cx="16" cy="1250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 type="triangle" w="med" len="med"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7" name="Line 7"/>
                <p:cNvSpPr>
                  <a:spLocks noChangeShapeType="1"/>
                </p:cNvSpPr>
                <p:nvPr/>
              </p:nvSpPr>
              <p:spPr bwMode="auto">
                <a:xfrm flipH="1" flipV="1">
                  <a:off x="2906" y="2589"/>
                  <a:ext cx="16" cy="1584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8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127" y="4123"/>
                  <a:ext cx="1503" cy="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kern="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latin typeface="+mj-lt"/>
                    </a:rPr>
                    <a:t>Strahl</a:t>
                  </a:r>
                  <a:endParaRPr lang="en-US" sz="2000" b="1" kern="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+mj-lt"/>
                    <a:cs typeface="ＭＳ Ｐゴシック" charset="-128"/>
                  </a:endParaRPr>
                </a:p>
              </p:txBody>
            </p:sp>
          </p:grpSp>
          <p:sp>
            <p:nvSpPr>
              <p:cNvPr id="163" name="Line 9"/>
              <p:cNvSpPr>
                <a:spLocks noChangeShapeType="1"/>
              </p:cNvSpPr>
              <p:nvPr/>
            </p:nvSpPr>
            <p:spPr bwMode="auto">
              <a:xfrm flipV="1">
                <a:off x="72" y="606"/>
                <a:ext cx="1033" cy="1181"/>
              </a:xfrm>
              <a:prstGeom prst="line">
                <a:avLst/>
              </a:prstGeom>
              <a:noFill/>
              <a:ln w="28575">
                <a:solidFill>
                  <a:srgbClr val="99FF33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4" name="Text Box 10"/>
              <p:cNvSpPr txBox="1">
                <a:spLocks noChangeArrowheads="1"/>
              </p:cNvSpPr>
              <p:nvPr/>
            </p:nvSpPr>
            <p:spPr bwMode="auto">
              <a:xfrm>
                <a:off x="-86" y="828"/>
                <a:ext cx="798" cy="2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kern="0" dirty="0">
                    <a:solidFill>
                      <a:srgbClr val="99FF33"/>
                    </a:solidFill>
                    <a:cs typeface="ＭＳ Ｐゴシック" charset="-128"/>
                  </a:rPr>
                  <a:t>1.2 m</a:t>
                </a:r>
              </a:p>
            </p:txBody>
          </p:sp>
        </p:grpSp>
      </p:grpSp>
      <p:grpSp>
        <p:nvGrpSpPr>
          <p:cNvPr id="62" name="Group 37"/>
          <p:cNvGrpSpPr/>
          <p:nvPr/>
        </p:nvGrpSpPr>
        <p:grpSpPr>
          <a:xfrm>
            <a:off x="4606250" y="3200400"/>
            <a:ext cx="3013750" cy="3103336"/>
            <a:chOff x="4693336" y="2713535"/>
            <a:chExt cx="3013750" cy="3103336"/>
          </a:xfrm>
        </p:grpSpPr>
        <p:grpSp>
          <p:nvGrpSpPr>
            <p:cNvPr id="63" name="Group 36"/>
            <p:cNvGrpSpPr/>
            <p:nvPr/>
          </p:nvGrpSpPr>
          <p:grpSpPr>
            <a:xfrm>
              <a:off x="4693336" y="2713535"/>
              <a:ext cx="3013750" cy="3103336"/>
              <a:chOff x="4693336" y="2713535"/>
              <a:chExt cx="3013750" cy="3103336"/>
            </a:xfrm>
          </p:grpSpPr>
          <p:grpSp>
            <p:nvGrpSpPr>
              <p:cNvPr id="64" name="Group 35"/>
              <p:cNvGrpSpPr/>
              <p:nvPr/>
            </p:nvGrpSpPr>
            <p:grpSpPr>
              <a:xfrm>
                <a:off x="4693336" y="2713535"/>
                <a:ext cx="3013750" cy="3084226"/>
                <a:chOff x="4693336" y="2713535"/>
                <a:chExt cx="3013750" cy="3084226"/>
              </a:xfrm>
            </p:grpSpPr>
            <p:pic>
              <p:nvPicPr>
                <p:cNvPr id="152" name="Picture 2" descr="http://www.euro-culture.fr/image/1_euro_2009_2.jp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766129" y="2713535"/>
                  <a:ext cx="2940957" cy="2940957"/>
                </a:xfrm>
                <a:prstGeom prst="rect">
                  <a:avLst/>
                </a:prstGeom>
                <a:noFill/>
              </p:spPr>
            </p:pic>
            <p:sp>
              <p:nvSpPr>
                <p:cNvPr id="153" name="Rectangle 34"/>
                <p:cNvSpPr/>
                <p:nvPr/>
              </p:nvSpPr>
              <p:spPr bwMode="auto">
                <a:xfrm>
                  <a:off x="6093724" y="4405733"/>
                  <a:ext cx="316919" cy="272417"/>
                </a:xfrm>
                <a:prstGeom prst="rect">
                  <a:avLst/>
                </a:prstGeom>
                <a:solidFill>
                  <a:srgbClr val="FF0000">
                    <a:alpha val="36000"/>
                  </a:srgb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cxnSp>
              <p:nvCxnSpPr>
                <p:cNvPr id="154" name="Straight Connector 24"/>
                <p:cNvCxnSpPr/>
                <p:nvPr/>
              </p:nvCxnSpPr>
              <p:spPr bwMode="auto">
                <a:xfrm>
                  <a:off x="6396994" y="3053205"/>
                  <a:ext cx="3" cy="2742979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5" name="Straight Connector 27"/>
                <p:cNvCxnSpPr/>
                <p:nvPr/>
              </p:nvCxnSpPr>
              <p:spPr bwMode="auto">
                <a:xfrm>
                  <a:off x="6108771" y="3053205"/>
                  <a:ext cx="0" cy="2744556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6" name="Straight Connector 29"/>
                <p:cNvCxnSpPr/>
                <p:nvPr/>
              </p:nvCxnSpPr>
              <p:spPr bwMode="auto">
                <a:xfrm flipH="1">
                  <a:off x="4696239" y="4414293"/>
                  <a:ext cx="2607771" cy="0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7" name="Straight Connector 30"/>
                <p:cNvCxnSpPr/>
                <p:nvPr/>
              </p:nvCxnSpPr>
              <p:spPr bwMode="auto">
                <a:xfrm flipH="1">
                  <a:off x="4693336" y="4678150"/>
                  <a:ext cx="2610674" cy="1968"/>
                </a:xfrm>
                <a:prstGeom prst="line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51" name="TextBox 31"/>
              <p:cNvSpPr txBox="1">
                <a:spLocks noChangeArrowheads="1"/>
              </p:cNvSpPr>
              <p:nvPr/>
            </p:nvSpPr>
            <p:spPr bwMode="auto">
              <a:xfrm>
                <a:off x="4713210" y="5416761"/>
                <a:ext cx="1181659" cy="400110"/>
              </a:xfrm>
              <a:prstGeom prst="rect">
                <a:avLst/>
              </a:prstGeom>
              <a:noFill/>
              <a:ln w="9525">
                <a:solidFill>
                  <a:schemeClr val="accent6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de-DE" sz="2000" b="1" dirty="0">
                    <a:solidFill>
                      <a:srgbClr val="FF0000"/>
                    </a:solidFill>
                  </a:rPr>
                  <a:t>Öffnung</a:t>
                </a:r>
                <a:endParaRPr lang="en-US" sz="2000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  <p:cxnSp>
          <p:nvCxnSpPr>
            <p:cNvPr id="149" name="Straight Arrow Connector 5"/>
            <p:cNvCxnSpPr>
              <a:cxnSpLocks noChangeShapeType="1"/>
              <a:endCxn id="151" idx="0"/>
            </p:cNvCxnSpPr>
            <p:nvPr/>
          </p:nvCxnSpPr>
          <p:spPr bwMode="auto">
            <a:xfrm rot="10800000" flipV="1">
              <a:off x="5304041" y="4730961"/>
              <a:ext cx="780771" cy="685799"/>
            </a:xfrm>
            <a:prstGeom prst="straightConnector1">
              <a:avLst/>
            </a:prstGeom>
            <a:noFill/>
            <a:ln w="50800" algn="ctr">
              <a:solidFill>
                <a:schemeClr val="accent6"/>
              </a:solidFill>
              <a:prstDash val="sysDash"/>
              <a:round/>
              <a:headEnd type="triangle" w="med" len="med"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LLIMATEUR_V1-1.mov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6634" y="1125538"/>
            <a:ext cx="8830732" cy="49672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0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87054" name="Picture 14" descr="aeria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981200"/>
            <a:ext cx="4419600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5" name="Picture 15" descr="aerial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2514600"/>
            <a:ext cx="42672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6" name="Picture 16" descr="tunne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1600200"/>
            <a:ext cx="60960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2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09600" y="914400"/>
            <a:ext cx="7772400" cy="6096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La </a:t>
            </a:r>
            <a:r>
              <a:rPr lang="en-GB" sz="2800" dirty="0" err="1">
                <a:solidFill>
                  <a:schemeClr val="bg2"/>
                </a:solidFill>
              </a:rPr>
              <a:t>piu</a:t>
            </a:r>
            <a:r>
              <a:rPr lang="en-GB" sz="2800" dirty="0">
                <a:solidFill>
                  <a:schemeClr val="bg2"/>
                </a:solidFill>
              </a:rPr>
              <a:t> </a:t>
            </a:r>
            <a:r>
              <a:rPr lang="en-GB" sz="2800" dirty="0" err="1">
                <a:solidFill>
                  <a:schemeClr val="bg2"/>
                </a:solidFill>
              </a:rPr>
              <a:t>veloce</a:t>
            </a:r>
            <a:r>
              <a:rPr lang="en-GB" sz="2800" dirty="0"/>
              <a:t> </a:t>
            </a:r>
            <a:r>
              <a:rPr lang="en-GB" sz="2400" dirty="0" err="1"/>
              <a:t>Pista</a:t>
            </a:r>
            <a:r>
              <a:rPr lang="en-GB" sz="2400" dirty="0"/>
              <a:t> del </a:t>
            </a:r>
            <a:r>
              <a:rPr lang="en-GB" sz="2400" dirty="0" err="1"/>
              <a:t>mondo</a:t>
            </a:r>
            <a:r>
              <a:rPr lang="en-GB" sz="2400" dirty="0"/>
              <a:t>...</a:t>
            </a:r>
          </a:p>
        </p:txBody>
      </p:sp>
      <p:sp>
        <p:nvSpPr>
          <p:cNvPr id="29702" name="Text Box 24"/>
          <p:cNvSpPr txBox="1">
            <a:spLocks noChangeArrowheads="1"/>
          </p:cNvSpPr>
          <p:nvPr/>
        </p:nvSpPr>
        <p:spPr bwMode="auto">
          <a:xfrm>
            <a:off x="685800" y="5890043"/>
            <a:ext cx="800100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spcBef>
                <a:spcPts val="10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FF0000"/>
                </a:solidFill>
              </a:rPr>
              <a:t>2800 Bunches </a:t>
            </a:r>
            <a:r>
              <a:rPr lang="en-GB" sz="1600" dirty="0">
                <a:solidFill>
                  <a:srgbClr val="000000"/>
                </a:solidFill>
              </a:rPr>
              <a:t>con </a:t>
            </a:r>
            <a:r>
              <a:rPr lang="en-GB" sz="1600" b="1" dirty="0">
                <a:solidFill>
                  <a:srgbClr val="FF0000"/>
                </a:solidFill>
              </a:rPr>
              <a:t>100 </a:t>
            </a:r>
            <a:r>
              <a:rPr lang="en-GB" sz="1600" b="1" dirty="0" err="1">
                <a:solidFill>
                  <a:srgbClr val="FF0000"/>
                </a:solidFill>
              </a:rPr>
              <a:t>Miliardi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Protoni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girano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b="1" dirty="0">
                <a:solidFill>
                  <a:srgbClr val="FF0000"/>
                </a:solidFill>
              </a:rPr>
              <a:t>11245 volte al secondo </a:t>
            </a:r>
            <a:r>
              <a:rPr lang="en-GB" sz="1600" dirty="0">
                <a:solidFill>
                  <a:srgbClr val="000000"/>
                </a:solidFill>
              </a:rPr>
              <a:t>per 27 km LHC-Ring, </a:t>
            </a:r>
            <a:r>
              <a:rPr lang="en-GB" sz="1600" dirty="0" err="1">
                <a:solidFill>
                  <a:srgbClr val="000000"/>
                </a:solidFill>
              </a:rPr>
              <a:t>alla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velocita</a:t>
            </a:r>
            <a:r>
              <a:rPr lang="en-GB" sz="1600" dirty="0">
                <a:solidFill>
                  <a:srgbClr val="000000"/>
                </a:solidFill>
              </a:rPr>
              <a:t>’ di 99,9999991% </a:t>
            </a:r>
            <a:r>
              <a:rPr lang="en-GB" sz="1600" dirty="0" err="1">
                <a:solidFill>
                  <a:srgbClr val="000000"/>
                </a:solidFill>
              </a:rPr>
              <a:t>della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velocita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della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luce</a:t>
            </a:r>
            <a:r>
              <a:rPr lang="en-GB" sz="1600" dirty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31746" name="Picture 5" descr="interconne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306638"/>
            <a:ext cx="441960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beampi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315879"/>
            <a:ext cx="4191000" cy="286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9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762000" y="1295400"/>
            <a:ext cx="7772400" cy="685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… </a:t>
            </a:r>
            <a:r>
              <a:rPr lang="en-GB" sz="2400" dirty="0" err="1"/>
              <a:t>nel</a:t>
            </a:r>
            <a:r>
              <a:rPr lang="en-GB" sz="2400" dirty="0"/>
              <a:t> </a:t>
            </a:r>
            <a:r>
              <a:rPr lang="en-GB" sz="2800" dirty="0" err="1">
                <a:solidFill>
                  <a:srgbClr val="7F7F7F"/>
                </a:solidFill>
              </a:rPr>
              <a:t>Vuoto</a:t>
            </a:r>
            <a:r>
              <a:rPr lang="en-GB" sz="2400" dirty="0"/>
              <a:t> dell’ </a:t>
            </a:r>
            <a:r>
              <a:rPr lang="en-GB" sz="2400" dirty="0" err="1"/>
              <a:t>universo</a:t>
            </a:r>
            <a:r>
              <a:rPr lang="en-US" sz="2400" dirty="0"/>
              <a:t>…</a:t>
            </a:r>
            <a:endParaRPr lang="en-GB" sz="2400" dirty="0"/>
          </a:p>
        </p:txBody>
      </p:sp>
      <p:sp>
        <p:nvSpPr>
          <p:cNvPr id="31749" name="Text Box 10"/>
          <p:cNvSpPr txBox="1">
            <a:spLocks noChangeArrowheads="1"/>
          </p:cNvSpPr>
          <p:nvPr/>
        </p:nvSpPr>
        <p:spPr bwMode="auto">
          <a:xfrm>
            <a:off x="1066800" y="5486400"/>
            <a:ext cx="708660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Per </a:t>
            </a:r>
            <a:r>
              <a:rPr lang="en-GB" sz="1600" dirty="0" err="1">
                <a:solidFill>
                  <a:srgbClr val="000000"/>
                </a:solidFill>
              </a:rPr>
              <a:t>poter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accelerare</a:t>
            </a:r>
            <a:r>
              <a:rPr lang="en-GB" sz="1600" dirty="0">
                <a:solidFill>
                  <a:srgbClr val="000000"/>
                </a:solidFill>
              </a:rPr>
              <a:t> le </a:t>
            </a:r>
            <a:r>
              <a:rPr lang="en-GB" sz="1600" dirty="0" err="1">
                <a:solidFill>
                  <a:srgbClr val="000000"/>
                </a:solidFill>
              </a:rPr>
              <a:t>particelle</a:t>
            </a:r>
            <a:r>
              <a:rPr lang="en-GB" sz="1600" dirty="0">
                <a:solidFill>
                  <a:srgbClr val="000000"/>
                </a:solidFill>
              </a:rPr>
              <a:t> di </a:t>
            </a:r>
            <a:r>
              <a:rPr lang="en-GB" sz="1600" dirty="0" err="1">
                <a:solidFill>
                  <a:srgbClr val="000000"/>
                </a:solidFill>
              </a:rPr>
              <a:t>Protoni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alla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velocita</a:t>
            </a:r>
            <a:r>
              <a:rPr lang="en-GB" sz="1600" dirty="0">
                <a:solidFill>
                  <a:srgbClr val="000000"/>
                </a:solidFill>
              </a:rPr>
              <a:t>’ </a:t>
            </a:r>
            <a:r>
              <a:rPr lang="en-GB" sz="1600" dirty="0" err="1">
                <a:solidFill>
                  <a:srgbClr val="000000"/>
                </a:solidFill>
              </a:rPr>
              <a:t>della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luce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abbiamo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bisogno</a:t>
            </a:r>
            <a:r>
              <a:rPr lang="en-GB" sz="1600" dirty="0">
                <a:solidFill>
                  <a:srgbClr val="000000"/>
                </a:solidFill>
              </a:rPr>
              <a:t> di un </a:t>
            </a:r>
            <a:r>
              <a:rPr lang="en-GB" sz="1600" dirty="0" err="1">
                <a:solidFill>
                  <a:srgbClr val="000000"/>
                </a:solidFill>
              </a:rPr>
              <a:t>Vuoto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cosi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spinto</a:t>
            </a:r>
            <a:r>
              <a:rPr lang="en-GB" sz="1600" dirty="0">
                <a:solidFill>
                  <a:srgbClr val="000000"/>
                </a:solidFill>
              </a:rPr>
              <a:t> come </a:t>
            </a:r>
            <a:r>
              <a:rPr lang="en-GB" sz="1600" dirty="0" err="1">
                <a:solidFill>
                  <a:srgbClr val="000000"/>
                </a:solidFill>
              </a:rPr>
              <a:t>nello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spazio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interplanetario</a:t>
            </a:r>
            <a:r>
              <a:rPr lang="en-GB" sz="1600" dirty="0">
                <a:solidFill>
                  <a:srgbClr val="000000"/>
                </a:solidFill>
              </a:rPr>
              <a:t> 10E-11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33794" name="Picture 5" descr="lhc-pho-2001-0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0"/>
            <a:ext cx="3976688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 descr="lhc-pho-2000-1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286000"/>
            <a:ext cx="39624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1219200" y="1447800"/>
            <a:ext cx="739140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</a:rPr>
              <a:t>…</a:t>
            </a:r>
            <a:r>
              <a:rPr lang="en-GB" dirty="0" err="1">
                <a:solidFill>
                  <a:srgbClr val="000000"/>
                </a:solidFill>
              </a:rPr>
              <a:t>uno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dei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punti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piu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err="1">
                <a:solidFill>
                  <a:schemeClr val="bg2"/>
                </a:solidFill>
              </a:rPr>
              <a:t>Freddi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dell’Universo</a:t>
            </a:r>
            <a:r>
              <a:rPr lang="mr-IN" dirty="0">
                <a:solidFill>
                  <a:srgbClr val="000000"/>
                </a:solidFill>
              </a:rPr>
              <a:t>…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1219200" y="5715000"/>
            <a:ext cx="6553200" cy="1181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49263">
              <a:spcBef>
                <a:spcPts val="10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A </a:t>
            </a:r>
            <a:r>
              <a:rPr lang="en-GB" sz="1800" dirty="0" err="1">
                <a:solidFill>
                  <a:srgbClr val="000000"/>
                </a:solidFill>
              </a:rPr>
              <a:t>una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tempoeratura</a:t>
            </a:r>
            <a:r>
              <a:rPr lang="en-GB" sz="1800" dirty="0">
                <a:solidFill>
                  <a:srgbClr val="000000"/>
                </a:solidFill>
              </a:rPr>
              <a:t> di </a:t>
            </a:r>
            <a:r>
              <a:rPr lang="en-GB" sz="1800" dirty="0" err="1">
                <a:solidFill>
                  <a:srgbClr val="000000"/>
                </a:solidFill>
              </a:rPr>
              <a:t>funzionamento</a:t>
            </a:r>
            <a:r>
              <a:rPr lang="en-GB" sz="1800" dirty="0">
                <a:solidFill>
                  <a:srgbClr val="000000"/>
                </a:solidFill>
              </a:rPr>
              <a:t> di </a:t>
            </a:r>
          </a:p>
          <a:p>
            <a:pPr algn="ctr" defTabSz="449263">
              <a:spcBef>
                <a:spcPts val="10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FF0000"/>
                </a:solidFill>
              </a:rPr>
              <a:t>1.9 Grad Kelvin (circa -271°C) </a:t>
            </a:r>
          </a:p>
          <a:p>
            <a:pPr algn="ctr" defTabSz="449263">
              <a:spcBef>
                <a:spcPts val="10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</a:rPr>
              <a:t>LHC e’ </a:t>
            </a:r>
            <a:r>
              <a:rPr lang="en-GB" sz="1800" dirty="0" err="1">
                <a:solidFill>
                  <a:srgbClr val="000000"/>
                </a:solidFill>
              </a:rPr>
              <a:t>piu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freddo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che</a:t>
            </a:r>
            <a:r>
              <a:rPr lang="en-GB" sz="1800" dirty="0">
                <a:solidFill>
                  <a:srgbClr val="000000"/>
                </a:solidFill>
              </a:rPr>
              <a:t> lo </a:t>
            </a:r>
            <a:r>
              <a:rPr lang="en-GB" sz="1800" dirty="0" err="1">
                <a:solidFill>
                  <a:srgbClr val="000000"/>
                </a:solidFill>
              </a:rPr>
              <a:t>spazio</a:t>
            </a:r>
            <a:r>
              <a:rPr lang="en-GB" sz="1800" dirty="0">
                <a:solidFill>
                  <a:srgbClr val="000000"/>
                </a:solidFill>
              </a:rPr>
              <a:t> </a:t>
            </a:r>
            <a:r>
              <a:rPr lang="en-GB" sz="1800" dirty="0" err="1">
                <a:solidFill>
                  <a:srgbClr val="000000"/>
                </a:solidFill>
              </a:rPr>
              <a:t>interstellare</a:t>
            </a:r>
            <a:r>
              <a:rPr lang="en-GB" sz="1800" dirty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026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pic>
        <p:nvPicPr>
          <p:cNvPr id="35842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057400"/>
            <a:ext cx="4419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10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057400"/>
            <a:ext cx="4114800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1038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76200" y="1143000"/>
            <a:ext cx="8915400" cy="5334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… </a:t>
            </a:r>
            <a:r>
              <a:rPr lang="en-GB" sz="2400" dirty="0">
                <a:solidFill>
                  <a:schemeClr val="tx1"/>
                </a:solidFill>
              </a:rPr>
              <a:t>ci </a:t>
            </a:r>
            <a:r>
              <a:rPr lang="en-GB" sz="2400" dirty="0" err="1">
                <a:solidFill>
                  <a:schemeClr val="tx1"/>
                </a:solidFill>
              </a:rPr>
              <a:t>sono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anche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dei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punti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piu</a:t>
            </a:r>
            <a:r>
              <a:rPr lang="en-GB" sz="2400" dirty="0">
                <a:solidFill>
                  <a:schemeClr val="tx1"/>
                </a:solidFill>
              </a:rPr>
              <a:t>  </a:t>
            </a:r>
            <a:r>
              <a:rPr lang="en-GB" sz="2800" dirty="0" err="1">
                <a:solidFill>
                  <a:schemeClr val="bg2"/>
                </a:solidFill>
              </a:rPr>
              <a:t>Caldi</a:t>
            </a:r>
            <a:r>
              <a:rPr lang="en-GB" sz="2800" dirty="0">
                <a:solidFill>
                  <a:schemeClr val="bg2"/>
                </a:solidFill>
              </a:rPr>
              <a:t> </a:t>
            </a:r>
            <a:r>
              <a:rPr lang="en-GB" sz="2800" dirty="0">
                <a:solidFill>
                  <a:schemeClr val="tx1"/>
                </a:solidFill>
              </a:rPr>
              <a:t>del </a:t>
            </a:r>
            <a:r>
              <a:rPr lang="en-GB" sz="2800" dirty="0" err="1">
                <a:solidFill>
                  <a:schemeClr val="tx1"/>
                </a:solidFill>
              </a:rPr>
              <a:t>sistema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solare</a:t>
            </a:r>
            <a:r>
              <a:rPr lang="en-GB" sz="2400" dirty="0"/>
              <a:t>...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5845" name="Text Box 1039"/>
          <p:cNvSpPr txBox="1">
            <a:spLocks noChangeArrowheads="1"/>
          </p:cNvSpPr>
          <p:nvPr/>
        </p:nvSpPr>
        <p:spPr bwMode="auto">
          <a:xfrm>
            <a:off x="114300" y="4983163"/>
            <a:ext cx="3009900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808080"/>
                </a:solidFill>
              </a:rPr>
              <a:t>Kollision im CMS-Experiment (Simulation)‏</a:t>
            </a:r>
          </a:p>
        </p:txBody>
      </p:sp>
      <p:sp>
        <p:nvSpPr>
          <p:cNvPr id="35846" name="Text Box 1040"/>
          <p:cNvSpPr txBox="1">
            <a:spLocks noChangeArrowheads="1"/>
          </p:cNvSpPr>
          <p:nvPr/>
        </p:nvSpPr>
        <p:spPr bwMode="auto">
          <a:xfrm>
            <a:off x="4813300" y="5029200"/>
            <a:ext cx="31115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80808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808080"/>
                </a:solidFill>
              </a:rPr>
              <a:t>Kollision im ALICE-Experiment (Simulation)‏</a:t>
            </a:r>
          </a:p>
        </p:txBody>
      </p:sp>
      <p:sp>
        <p:nvSpPr>
          <p:cNvPr id="35847" name="Text Box 1041"/>
          <p:cNvSpPr txBox="1">
            <a:spLocks noChangeArrowheads="1"/>
          </p:cNvSpPr>
          <p:nvPr/>
        </p:nvSpPr>
        <p:spPr bwMode="auto">
          <a:xfrm>
            <a:off x="1143000" y="5562600"/>
            <a:ext cx="7010400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solidFill>
                  <a:srgbClr val="000000"/>
                </a:solidFill>
              </a:rPr>
              <a:t>Quando</a:t>
            </a:r>
            <a:r>
              <a:rPr lang="en-GB" sz="1600" dirty="0">
                <a:solidFill>
                  <a:srgbClr val="000000"/>
                </a:solidFill>
              </a:rPr>
              <a:t> due </a:t>
            </a:r>
            <a:r>
              <a:rPr lang="en-GB" sz="1600" dirty="0" err="1">
                <a:solidFill>
                  <a:srgbClr val="000000"/>
                </a:solidFill>
              </a:rPr>
              <a:t>fasci</a:t>
            </a:r>
            <a:r>
              <a:rPr lang="en-GB" sz="1600" dirty="0">
                <a:solidFill>
                  <a:srgbClr val="000000"/>
                </a:solidFill>
              </a:rPr>
              <a:t> di </a:t>
            </a:r>
            <a:r>
              <a:rPr lang="en-GB" sz="1600" dirty="0" err="1">
                <a:solidFill>
                  <a:srgbClr val="000000"/>
                </a:solidFill>
              </a:rPr>
              <a:t>Protoni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collidono</a:t>
            </a:r>
            <a:r>
              <a:rPr lang="en-GB" sz="1600" dirty="0">
                <a:solidFill>
                  <a:srgbClr val="000000"/>
                </a:solidFill>
              </a:rPr>
              <a:t>, la </a:t>
            </a:r>
            <a:r>
              <a:rPr lang="en-GB" sz="1600" dirty="0" err="1">
                <a:solidFill>
                  <a:srgbClr val="000000"/>
                </a:solidFill>
              </a:rPr>
              <a:t>temperatura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nelle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microscopiche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superfici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raggiungono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livelli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superiori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delle</a:t>
            </a:r>
            <a:r>
              <a:rPr lang="en-GB" sz="1600" dirty="0">
                <a:solidFill>
                  <a:srgbClr val="FF0000"/>
                </a:solidFill>
              </a:rPr>
              <a:t> temperature </a:t>
            </a:r>
            <a:r>
              <a:rPr lang="en-GB" sz="1600" dirty="0" err="1">
                <a:solidFill>
                  <a:srgbClr val="FF0000"/>
                </a:solidFill>
              </a:rPr>
              <a:t>all’interno</a:t>
            </a:r>
            <a:r>
              <a:rPr lang="en-GB" sz="1600" dirty="0">
                <a:solidFill>
                  <a:srgbClr val="FF0000"/>
                </a:solidFill>
              </a:rPr>
              <a:t> del Sole.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295400" y="990600"/>
            <a:ext cx="6705600" cy="5334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/>
              <a:t>Le </a:t>
            </a:r>
            <a:r>
              <a:rPr lang="en-GB" sz="2800" dirty="0" err="1">
                <a:solidFill>
                  <a:schemeClr val="bg2"/>
                </a:solidFill>
              </a:rPr>
              <a:t>Gigantesche</a:t>
            </a:r>
            <a:r>
              <a:rPr lang="en-GB" sz="2800" dirty="0">
                <a:solidFill>
                  <a:schemeClr val="bg2"/>
                </a:solidFill>
              </a:rPr>
              <a:t> </a:t>
            </a:r>
            <a:r>
              <a:rPr lang="en-GB" sz="2800" dirty="0" err="1">
                <a:solidFill>
                  <a:schemeClr val="bg2"/>
                </a:solidFill>
              </a:rPr>
              <a:t>dimensioni</a:t>
            </a:r>
            <a:r>
              <a:rPr lang="en-GB" sz="2800" dirty="0">
                <a:solidFill>
                  <a:schemeClr val="bg2"/>
                </a:solidFill>
              </a:rPr>
              <a:t> </a:t>
            </a:r>
            <a:r>
              <a:rPr lang="en-GB" sz="2800" dirty="0" err="1">
                <a:solidFill>
                  <a:schemeClr val="bg2"/>
                </a:solidFill>
              </a:rPr>
              <a:t>dei</a:t>
            </a:r>
            <a:r>
              <a:rPr lang="en-GB" sz="2800" dirty="0">
                <a:solidFill>
                  <a:schemeClr val="bg2"/>
                </a:solidFill>
              </a:rPr>
              <a:t> </a:t>
            </a:r>
            <a:r>
              <a:rPr lang="en-GB" sz="2800" dirty="0" err="1">
                <a:solidFill>
                  <a:schemeClr val="bg2"/>
                </a:solidFill>
              </a:rPr>
              <a:t>rivelatori</a:t>
            </a:r>
            <a:r>
              <a:rPr lang="en-GB" sz="2400" dirty="0"/>
              <a:t>...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7892" name="Text Box 9"/>
          <p:cNvSpPr txBox="1">
            <a:spLocks noChangeArrowheads="1"/>
          </p:cNvSpPr>
          <p:nvPr/>
        </p:nvSpPr>
        <p:spPr bwMode="auto">
          <a:xfrm>
            <a:off x="1295400" y="6024562"/>
            <a:ext cx="6629400" cy="833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449263">
              <a:spcBef>
                <a:spcPts val="10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Per </a:t>
            </a:r>
            <a:r>
              <a:rPr lang="en-GB" sz="1600" dirty="0" err="1">
                <a:solidFill>
                  <a:srgbClr val="000000"/>
                </a:solidFill>
              </a:rPr>
              <a:t>misurare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600 </a:t>
            </a:r>
            <a:r>
              <a:rPr lang="en-GB" sz="1600" dirty="0" err="1">
                <a:solidFill>
                  <a:srgbClr val="FF0000"/>
                </a:solidFill>
              </a:rPr>
              <a:t>Milioni</a:t>
            </a:r>
            <a:r>
              <a:rPr lang="en-GB" sz="1600" dirty="0">
                <a:solidFill>
                  <a:srgbClr val="FF0000"/>
                </a:solidFill>
              </a:rPr>
              <a:t> di </a:t>
            </a:r>
            <a:r>
              <a:rPr lang="en-GB" sz="1600" dirty="0" err="1">
                <a:solidFill>
                  <a:srgbClr val="FF0000"/>
                </a:solidFill>
              </a:rPr>
              <a:t>collisioni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al secondo </a:t>
            </a:r>
            <a:r>
              <a:rPr lang="en-GB" sz="1600" dirty="0" err="1">
                <a:solidFill>
                  <a:srgbClr val="000000"/>
                </a:solidFill>
              </a:rPr>
              <a:t>abbiamo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costruito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Rivelatori</a:t>
            </a:r>
            <a:r>
              <a:rPr lang="en-GB" sz="1600" dirty="0">
                <a:solidFill>
                  <a:srgbClr val="000000"/>
                </a:solidFill>
              </a:rPr>
              <a:t>  </a:t>
            </a:r>
            <a:r>
              <a:rPr lang="en-GB" sz="1600" dirty="0" err="1">
                <a:solidFill>
                  <a:srgbClr val="000000"/>
                </a:solidFill>
              </a:rPr>
              <a:t>enormi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capaci</a:t>
            </a:r>
            <a:r>
              <a:rPr lang="en-GB" sz="1600" dirty="0">
                <a:solidFill>
                  <a:srgbClr val="000000"/>
                </a:solidFill>
              </a:rPr>
              <a:t> di </a:t>
            </a:r>
            <a:r>
              <a:rPr lang="en-GB" sz="1600" dirty="0" err="1">
                <a:solidFill>
                  <a:srgbClr val="000000"/>
                </a:solidFill>
              </a:rPr>
              <a:t>rilevare</a:t>
            </a:r>
            <a:r>
              <a:rPr lang="en-GB" sz="1600" dirty="0">
                <a:solidFill>
                  <a:srgbClr val="000000"/>
                </a:solidFill>
              </a:rPr>
              <a:t> con </a:t>
            </a:r>
            <a:r>
              <a:rPr lang="en-GB" sz="1600" dirty="0" err="1">
                <a:solidFill>
                  <a:srgbClr val="000000"/>
                </a:solidFill>
              </a:rPr>
              <a:t>precisione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estrema</a:t>
            </a:r>
            <a:r>
              <a:rPr lang="en-GB" sz="1600" dirty="0">
                <a:solidFill>
                  <a:srgbClr val="000000"/>
                </a:solidFill>
              </a:rPr>
              <a:t> e </a:t>
            </a:r>
            <a:r>
              <a:rPr lang="en-GB" sz="1600" dirty="0" err="1">
                <a:solidFill>
                  <a:srgbClr val="000000"/>
                </a:solidFill>
              </a:rPr>
              <a:t>memorizzare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enormi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quantita</a:t>
            </a:r>
            <a:r>
              <a:rPr lang="en-GB" sz="1600" dirty="0">
                <a:solidFill>
                  <a:srgbClr val="000000"/>
                </a:solidFill>
              </a:rPr>
              <a:t> di </a:t>
            </a:r>
            <a:r>
              <a:rPr lang="en-GB" sz="1600" dirty="0" err="1">
                <a:solidFill>
                  <a:srgbClr val="000000"/>
                </a:solidFill>
              </a:rPr>
              <a:t>dati</a:t>
            </a:r>
            <a:r>
              <a:rPr lang="en-GB" sz="16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631" y="1676400"/>
            <a:ext cx="3249169" cy="20712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3886200"/>
            <a:ext cx="3047999" cy="20591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3886200"/>
            <a:ext cx="3276600" cy="2089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7800" y="1676400"/>
            <a:ext cx="3048000" cy="20759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0" y="1752600"/>
            <a:ext cx="609600" cy="101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401" y="1752600"/>
            <a:ext cx="685800" cy="6880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4400" y="3962400"/>
            <a:ext cx="957580" cy="660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3962400"/>
            <a:ext cx="901700" cy="9086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n-Screen Presentation 1 1">
    <a:dk1>
      <a:srgbClr val="2A004E"/>
    </a:dk1>
    <a:lt1>
      <a:srgbClr val="FFFFFF"/>
    </a:lt1>
    <a:dk2>
      <a:srgbClr val="500093"/>
    </a:dk2>
    <a:lt2>
      <a:srgbClr val="00CCCC"/>
    </a:lt2>
    <a:accent1>
      <a:srgbClr val="D60093"/>
    </a:accent1>
    <a:accent2>
      <a:srgbClr val="0000FF"/>
    </a:accent2>
    <a:accent3>
      <a:srgbClr val="B3AAC8"/>
    </a:accent3>
    <a:accent4>
      <a:srgbClr val="DADADA"/>
    </a:accent4>
    <a:accent5>
      <a:srgbClr val="E8AAC8"/>
    </a:accent5>
    <a:accent6>
      <a:srgbClr val="0000E7"/>
    </a:accent6>
    <a:hlink>
      <a:srgbClr val="FFFF00"/>
    </a:hlink>
    <a:folHlink>
      <a:srgbClr val="7500D7"/>
    </a:folHlink>
  </a:clrScheme>
  <a:fontScheme name="On-Screen Presentation 1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38856</TotalTime>
  <Words>1415</Words>
  <Application>Microsoft Macintosh PowerPoint</Application>
  <PresentationFormat>On-screen Show (4:3)</PresentationFormat>
  <Paragraphs>315</Paragraphs>
  <Slides>46</Slides>
  <Notes>20</Notes>
  <HiddenSlides>0</HiddenSlides>
  <MMClips>3</MMClips>
  <ScaleCrop>false</ScaleCrop>
  <HeadingPairs>
    <vt:vector size="10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  <vt:variant>
        <vt:lpstr>Custom Shows</vt:lpstr>
      </vt:variant>
      <vt:variant>
        <vt:i4>7</vt:i4>
      </vt:variant>
    </vt:vector>
  </HeadingPairs>
  <TitlesOfParts>
    <vt:vector size="67" baseType="lpstr">
      <vt:lpstr>ＭＳ Ｐゴシック</vt:lpstr>
      <vt:lpstr>American Typewriter</vt:lpstr>
      <vt:lpstr>Arial</vt:lpstr>
      <vt:lpstr>Arial Black</vt:lpstr>
      <vt:lpstr>Book Antiqua</vt:lpstr>
      <vt:lpstr>Calibri</vt:lpstr>
      <vt:lpstr>Cambria</vt:lpstr>
      <vt:lpstr>Helvetica</vt:lpstr>
      <vt:lpstr>Lucida Handwriting</vt:lpstr>
      <vt:lpstr>MS Sans Serif</vt:lpstr>
      <vt:lpstr>Optima Medium</vt:lpstr>
      <vt:lpstr>Template6</vt:lpstr>
      <vt:lpstr>Blank Presentation</vt:lpstr>
      <vt:lpstr>Bitmap Image</vt:lpstr>
      <vt:lpstr>Il piu grande laboratorio di particelle </vt:lpstr>
      <vt:lpstr>PowerPoint Presentation</vt:lpstr>
      <vt:lpstr>              CERN – laboratorio</vt:lpstr>
      <vt:lpstr>PowerPoint Presentation</vt:lpstr>
      <vt:lpstr>La piu veloce Pista del mondo...</vt:lpstr>
      <vt:lpstr>… nel Vuoto dell’ universo…</vt:lpstr>
      <vt:lpstr>PowerPoint Presentation</vt:lpstr>
      <vt:lpstr>… ci sono anche dei punti piu  Caldi del sistema solare... </vt:lpstr>
      <vt:lpstr>Le Gigantesche dimensioni dei rivelatori... </vt:lpstr>
      <vt:lpstr>Una rete di dati intorno al Pianeta...</vt:lpstr>
      <vt:lpstr>PowerPoint Presentation</vt:lpstr>
      <vt:lpstr>Perche’?</vt:lpstr>
      <vt:lpstr>Per superare I limiti della nostra conoscenza</vt:lpstr>
      <vt:lpstr>Come?</vt:lpstr>
      <vt:lpstr>Gli strumenti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Quali sono le ricadute     - CERN  - Particelle    - Acceleratori   - Rivelatori       nella vita quotidiana? </vt:lpstr>
      <vt:lpstr>PowerPoint Presentation</vt:lpstr>
      <vt:lpstr>PowerPoint Presentation</vt:lpstr>
      <vt:lpstr>PowerPoint Presentation</vt:lpstr>
      <vt:lpstr>PowerPoint Presentation</vt:lpstr>
      <vt:lpstr>Higgs!!!</vt:lpstr>
      <vt:lpstr>CERN... </vt:lpstr>
      <vt:lpstr>PowerPoint Presentation</vt:lpstr>
      <vt:lpstr>Cern Control Centre Controllo dei fasci</vt:lpstr>
      <vt:lpstr>September 10th - control (show) room</vt:lpstr>
      <vt:lpstr>PowerPoint Presentation</vt:lpstr>
      <vt:lpstr>Dipole,Quadrupole, and RF Cavity</vt:lpstr>
      <vt:lpstr>Vorbeschleuniger</vt:lpstr>
      <vt:lpstr>Strahl beschleunigung</vt:lpstr>
      <vt:lpstr>LHC “Routine”betrieb</vt:lpstr>
      <vt:lpstr>Strahlpositionsmonitore</vt:lpstr>
      <vt:lpstr>                 Strahl iniection orbit </vt:lpstr>
      <vt:lpstr>Wire scanner</vt:lpstr>
      <vt:lpstr>PowerPoint Presentation</vt:lpstr>
      <vt:lpstr>CERN Beschleuniger Komplex</vt:lpstr>
      <vt:lpstr>The LHC cost</vt:lpstr>
      <vt:lpstr>Beschleunigerphysik Theorie</vt:lpstr>
      <vt:lpstr>Mehr als 11000 Wissenschaftler aus der ganzen Welt</vt:lpstr>
      <vt:lpstr>Beschleunigerphysik Theorie</vt:lpstr>
      <vt:lpstr>PowerPoint Presentation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346</cp:revision>
  <cp:lastPrinted>2008-03-27T11:15:53Z</cp:lastPrinted>
  <dcterms:created xsi:type="dcterms:W3CDTF">2013-09-15T16:25:57Z</dcterms:created>
  <dcterms:modified xsi:type="dcterms:W3CDTF">2023-01-27T07:54:17Z</dcterms:modified>
</cp:coreProperties>
</file>