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6" r:id="rId4"/>
    <p:sldId id="267" r:id="rId5"/>
    <p:sldId id="268" r:id="rId6"/>
    <p:sldId id="269" r:id="rId7"/>
    <p:sldId id="271" r:id="rId8"/>
    <p:sldId id="272" r:id="rId9"/>
    <p:sldId id="270" r:id="rId10"/>
    <p:sldId id="265" r:id="rId11"/>
    <p:sldId id="262" r:id="rId12"/>
    <p:sldId id="264" r:id="rId13"/>
    <p:sldId id="259" r:id="rId14"/>
    <p:sldId id="257" r:id="rId15"/>
    <p:sldId id="260" r:id="rId16"/>
    <p:sldId id="261" r:id="rId17"/>
    <p:sldId id="273" r:id="rId18"/>
    <p:sldId id="274" r:id="rId19"/>
    <p:sldId id="275" r:id="rId20"/>
    <p:sldId id="276" r:id="rId21"/>
    <p:sldId id="277" r:id="rId22"/>
    <p:sldId id="263" r:id="rId23"/>
    <p:sldId id="279"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4" autoAdjust="0"/>
    <p:restoredTop sz="94660"/>
  </p:normalViewPr>
  <p:slideViewPr>
    <p:cSldViewPr snapToGrid="0">
      <p:cViewPr varScale="1">
        <p:scale>
          <a:sx n="100" d="100"/>
          <a:sy n="100" d="100"/>
        </p:scale>
        <p:origin x="235"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B78D7-8913-03F5-47A9-A18E8E5A52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F29CEF1-971C-492F-FA11-EAB5B2B00E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B0467D-3CCC-0A3F-3F60-20633047767F}"/>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FC9903E4-BE48-5837-7A37-354EF1F9EF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81F3EC-ACC4-ECA1-EEEF-EEC91CCC9DC0}"/>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544589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69A5B-865B-D209-4FB2-99D8221C65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A26DAB9-3CA0-033B-BD15-F6716F2088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5E9925-3556-08E6-E28F-FD71AADC7F2A}"/>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84C01027-F373-326A-C8E7-E77E88D703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78DB14-0AF5-5359-D930-F644FDD5D618}"/>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986735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58123-93A2-EB9D-C780-FF83949126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906537-0DEB-551E-6DD8-B2F4D51C47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B81F78-8F4E-F3B6-CD42-51F989AE3599}"/>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D9167D82-5F99-0BC8-05A5-A71110571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3E2151-2F30-F7B8-5251-738DA254292C}"/>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2180999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966AD-04A7-1113-54F7-B87B572EB3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74737-2C30-3642-8254-5BF524EE3A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6DCA31-E327-3DFE-5C81-AB11CF3ED49A}"/>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62529B7C-94E4-94E9-BF83-E9CE7D7373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695E00-4BE6-30D1-1489-2E0A639F70C4}"/>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3389479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0D9A-CFB1-D54A-B63C-5C098ECE45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589B1C-7D38-6D5A-BF72-3C718F6B32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7D568AB-F39A-41BC-F90F-02C0C83086FB}"/>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B1903CD1-32FF-2FE0-020B-849E5D179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EB5390-8ED5-A3CE-299E-EA88290FBDFF}"/>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1227545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63451-CDC6-CDE3-63BA-FD9A9F240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6EC004-F26E-2E82-3E45-86BA733C03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855C786-E3AA-2913-B54D-B549C88971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7D3DD42-68C1-029E-03D6-8260C2FC2DE4}"/>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6" name="Footer Placeholder 5">
            <a:extLst>
              <a:ext uri="{FF2B5EF4-FFF2-40B4-BE49-F238E27FC236}">
                <a16:creationId xmlns:a16="http://schemas.microsoft.com/office/drawing/2014/main" id="{6A030ED6-C1D7-AD4B-E8C3-E355BFB837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0DFA62-64AE-4751-4062-447526079EAF}"/>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4109276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03090-073E-4B4D-E603-E0A3E674EF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46C7D5-E5BD-7880-ED40-38AFD6D81D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1FAD6E-8B1C-57C0-C699-04333B4D42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E48885-6A51-57E2-471A-A30CC68DB8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9125B4-14D1-A999-CDC1-1AA6C9C459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2539E1-4CFF-BB0F-15DE-AB8AAE600163}"/>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8" name="Footer Placeholder 7">
            <a:extLst>
              <a:ext uri="{FF2B5EF4-FFF2-40B4-BE49-F238E27FC236}">
                <a16:creationId xmlns:a16="http://schemas.microsoft.com/office/drawing/2014/main" id="{346DD587-D1F4-3904-B56D-B64003F70A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671F5AA-D094-7007-852E-DB067FEED46E}"/>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2823495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20029-9FCC-9D55-C441-D07E0C21CF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14CB52-2D0B-7187-B136-5D839E020179}"/>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4" name="Footer Placeholder 3">
            <a:extLst>
              <a:ext uri="{FF2B5EF4-FFF2-40B4-BE49-F238E27FC236}">
                <a16:creationId xmlns:a16="http://schemas.microsoft.com/office/drawing/2014/main" id="{4C815B13-851F-11E3-A3AA-9AAC132F3E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FD0E019-022A-71E7-6319-094EB76DFB31}"/>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4150636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CCE088-164A-01F2-E5B8-3815F0A06A40}"/>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3" name="Footer Placeholder 2">
            <a:extLst>
              <a:ext uri="{FF2B5EF4-FFF2-40B4-BE49-F238E27FC236}">
                <a16:creationId xmlns:a16="http://schemas.microsoft.com/office/drawing/2014/main" id="{BB86D369-8F3C-14BE-AC7E-B1B2DAD0F1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9036A4-AC28-B862-90AA-F3D3AF9CEAD3}"/>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1958825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5961-2F44-70B6-D27C-EE595E18E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505781-6E9C-F384-7B74-78BCF54CE2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D79D0AC-58CC-35DD-716A-2B63269304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D695FC-5BD2-2144-DCB4-212DAFC111F5}"/>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6" name="Footer Placeholder 5">
            <a:extLst>
              <a:ext uri="{FF2B5EF4-FFF2-40B4-BE49-F238E27FC236}">
                <a16:creationId xmlns:a16="http://schemas.microsoft.com/office/drawing/2014/main" id="{C7B0D8E3-2417-D138-C704-0121DF8055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7B8950-7E6E-1590-E9AF-38A17308D034}"/>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2466408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0A88D-5B68-C92F-32D8-EF399A060E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BC8E08-7560-D550-C1BD-E3ECF09D9C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D7E18F-2EE0-4A4D-A930-949DE2A5D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AEFC1E-4BD0-4DB6-B131-33027AD672D2}"/>
              </a:ext>
            </a:extLst>
          </p:cNvPr>
          <p:cNvSpPr>
            <a:spLocks noGrp="1"/>
          </p:cNvSpPr>
          <p:nvPr>
            <p:ph type="dt" sz="half" idx="10"/>
          </p:nvPr>
        </p:nvSpPr>
        <p:spPr/>
        <p:txBody>
          <a:bodyPr/>
          <a:lstStyle/>
          <a:p>
            <a:fld id="{C0457D4E-AFC5-431E-9201-38B89B2CEF17}" type="datetimeFigureOut">
              <a:rPr lang="en-US" smtClean="0"/>
              <a:t>1/19/2023</a:t>
            </a:fld>
            <a:endParaRPr lang="en-US"/>
          </a:p>
        </p:txBody>
      </p:sp>
      <p:sp>
        <p:nvSpPr>
          <p:cNvPr id="6" name="Footer Placeholder 5">
            <a:extLst>
              <a:ext uri="{FF2B5EF4-FFF2-40B4-BE49-F238E27FC236}">
                <a16:creationId xmlns:a16="http://schemas.microsoft.com/office/drawing/2014/main" id="{067120FA-ABC7-ECA7-D99C-F5F1E14621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05D58B-2BE5-1795-F765-240C8032B042}"/>
              </a:ext>
            </a:extLst>
          </p:cNvPr>
          <p:cNvSpPr>
            <a:spLocks noGrp="1"/>
          </p:cNvSpPr>
          <p:nvPr>
            <p:ph type="sldNum" sz="quarter" idx="12"/>
          </p:nvPr>
        </p:nvSpPr>
        <p:spPr/>
        <p:txBody>
          <a:bodyPr/>
          <a:lstStyle/>
          <a:p>
            <a:fld id="{65E569C9-533C-4A66-BB5A-8A52074C318D}" type="slidenum">
              <a:rPr lang="en-US" smtClean="0"/>
              <a:t>‹#›</a:t>
            </a:fld>
            <a:endParaRPr lang="en-US"/>
          </a:p>
        </p:txBody>
      </p:sp>
    </p:spTree>
    <p:extLst>
      <p:ext uri="{BB962C8B-B14F-4D97-AF65-F5344CB8AC3E}">
        <p14:creationId xmlns:p14="http://schemas.microsoft.com/office/powerpoint/2010/main" val="3439763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556806-AC96-4894-7B3A-19E7E7871A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937EEE-9AC5-0AF0-F7E3-66320E3474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2BB765-41DA-18DD-5F91-C5CF71DD59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457D4E-AFC5-431E-9201-38B89B2CEF17}" type="datetimeFigureOut">
              <a:rPr lang="en-US" smtClean="0"/>
              <a:t>1/19/2023</a:t>
            </a:fld>
            <a:endParaRPr lang="en-US"/>
          </a:p>
        </p:txBody>
      </p:sp>
      <p:sp>
        <p:nvSpPr>
          <p:cNvPr id="5" name="Footer Placeholder 4">
            <a:extLst>
              <a:ext uri="{FF2B5EF4-FFF2-40B4-BE49-F238E27FC236}">
                <a16:creationId xmlns:a16="http://schemas.microsoft.com/office/drawing/2014/main" id="{9CB81FB4-C22F-2DDC-9574-C874CBFD96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DA2B813-85C0-22FA-E9CA-C891FEAE54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569C9-533C-4A66-BB5A-8A52074C318D}" type="slidenum">
              <a:rPr lang="en-US" smtClean="0"/>
              <a:t>‹#›</a:t>
            </a:fld>
            <a:endParaRPr lang="en-US"/>
          </a:p>
        </p:txBody>
      </p:sp>
    </p:spTree>
    <p:extLst>
      <p:ext uri="{BB962C8B-B14F-4D97-AF65-F5344CB8AC3E}">
        <p14:creationId xmlns:p14="http://schemas.microsoft.com/office/powerpoint/2010/main" val="2761446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3A70F-7923-2C89-5610-365CDF11A1F6}"/>
              </a:ext>
            </a:extLst>
          </p:cNvPr>
          <p:cNvSpPr>
            <a:spLocks noGrp="1"/>
          </p:cNvSpPr>
          <p:nvPr>
            <p:ph type="ctrTitle"/>
          </p:nvPr>
        </p:nvSpPr>
        <p:spPr/>
        <p:txBody>
          <a:bodyPr/>
          <a:lstStyle/>
          <a:p>
            <a:r>
              <a:rPr lang="en-US" dirty="0" err="1"/>
              <a:t>ProtoDUNE</a:t>
            </a:r>
            <a:r>
              <a:rPr lang="en-US" dirty="0"/>
              <a:t>-VD HV System</a:t>
            </a:r>
          </a:p>
        </p:txBody>
      </p:sp>
      <p:sp>
        <p:nvSpPr>
          <p:cNvPr id="3" name="Subtitle 2">
            <a:extLst>
              <a:ext uri="{FF2B5EF4-FFF2-40B4-BE49-F238E27FC236}">
                <a16:creationId xmlns:a16="http://schemas.microsoft.com/office/drawing/2014/main" id="{DB11D771-24E9-3061-19AC-6D1C78B55B43}"/>
              </a:ext>
            </a:extLst>
          </p:cNvPr>
          <p:cNvSpPr>
            <a:spLocks noGrp="1"/>
          </p:cNvSpPr>
          <p:nvPr>
            <p:ph type="subTitle" idx="1"/>
          </p:nvPr>
        </p:nvSpPr>
        <p:spPr/>
        <p:txBody>
          <a:bodyPr/>
          <a:lstStyle/>
          <a:p>
            <a:r>
              <a:rPr lang="en-US" dirty="0"/>
              <a:t>Jan 18, 2023</a:t>
            </a:r>
          </a:p>
        </p:txBody>
      </p:sp>
    </p:spTree>
    <p:extLst>
      <p:ext uri="{BB962C8B-B14F-4D97-AF65-F5344CB8AC3E}">
        <p14:creationId xmlns:p14="http://schemas.microsoft.com/office/powerpoint/2010/main" val="1489821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9645" y="180622"/>
            <a:ext cx="2196435" cy="461665"/>
          </a:xfrm>
          <a:prstGeom prst="rect">
            <a:avLst/>
          </a:prstGeom>
          <a:noFill/>
        </p:spPr>
        <p:txBody>
          <a:bodyPr wrap="none" rtlCol="0">
            <a:spAutoFit/>
          </a:bodyPr>
          <a:lstStyle/>
          <a:p>
            <a:r>
              <a:rPr lang="en-US" sz="2400" b="1" u="sng" dirty="0">
                <a:solidFill>
                  <a:srgbClr val="FF0000"/>
                </a:solidFill>
                <a:latin typeface="Times New Roman" panose="02020603050405020304" pitchFamily="18" charset="0"/>
                <a:cs typeface="Times New Roman" panose="02020603050405020304" pitchFamily="18" charset="0"/>
              </a:rPr>
              <a:t>Cathode Status</a:t>
            </a:r>
          </a:p>
        </p:txBody>
      </p:sp>
      <p:sp>
        <p:nvSpPr>
          <p:cNvPr id="5" name="ZoneTexte 4"/>
          <p:cNvSpPr txBox="1"/>
          <p:nvPr/>
        </p:nvSpPr>
        <p:spPr>
          <a:xfrm>
            <a:off x="0" y="1004712"/>
            <a:ext cx="7823200" cy="5355312"/>
          </a:xfrm>
          <a:prstGeom prst="rect">
            <a:avLst/>
          </a:prstGeom>
          <a:noFill/>
        </p:spPr>
        <p:txBody>
          <a:bodyPr wrap="square" rtlCol="0">
            <a:spAutoFit/>
          </a:bodyPr>
          <a:lstStyle/>
          <a:p>
            <a:r>
              <a:rPr lang="en-US" b="1" u="sng" dirty="0">
                <a:latin typeface="Times New Roman" panose="02020603050405020304" pitchFamily="18" charset="0"/>
                <a:cs typeface="Times New Roman" panose="02020603050405020304" pitchFamily="18" charset="0"/>
              </a:rPr>
              <a:t>Hardware Status:</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Frame for cathode 1 assembled and in NP04 clean room</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Frame for cathode 2 to be assembled today</a:t>
            </a:r>
          </a:p>
          <a:p>
            <a:pPr marL="742950" lvl="1" indent="-285750">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Cartwall</a:t>
            </a:r>
            <a:r>
              <a:rPr lang="en-US" b="1" dirty="0">
                <a:latin typeface="Times New Roman" panose="02020603050405020304" pitchFamily="18" charset="0"/>
                <a:cs typeface="Times New Roman" panose="02020603050405020304" pitchFamily="18" charset="0"/>
              </a:rPr>
              <a:t> built @IJCLab, assembled @CERN today</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Frame 1 on </a:t>
            </a:r>
            <a:r>
              <a:rPr lang="en-US" b="1" dirty="0" err="1">
                <a:latin typeface="Times New Roman" panose="02020603050405020304" pitchFamily="18" charset="0"/>
                <a:cs typeface="Times New Roman" panose="02020603050405020304" pitchFamily="18" charset="0"/>
              </a:rPr>
              <a:t>cartwall</a:t>
            </a:r>
            <a:r>
              <a:rPr lang="en-US" b="1" dirty="0">
                <a:latin typeface="Times New Roman" panose="02020603050405020304" pitchFamily="18" charset="0"/>
                <a:cs typeface="Times New Roman" panose="02020603050405020304" pitchFamily="18" charset="0"/>
              </a:rPr>
              <a:t> today or tomorrow</a:t>
            </a:r>
          </a:p>
          <a:p>
            <a:pPr marL="742950" lvl="1"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Resistive meshes sent on Jan 13</a:t>
            </a:r>
            <a:r>
              <a:rPr lang="en-US" b="1" baseline="30000" dirty="0">
                <a:latin typeface="Times New Roman" panose="02020603050405020304" pitchFamily="18" charset="0"/>
                <a:cs typeface="Times New Roman" panose="02020603050405020304" pitchFamily="18" charset="0"/>
              </a:rPr>
              <a:t>th</a:t>
            </a:r>
            <a:r>
              <a:rPr lang="en-US" b="1" dirty="0">
                <a:latin typeface="Times New Roman" panose="02020603050405020304" pitchFamily="18" charset="0"/>
                <a:cs typeface="Times New Roman" panose="02020603050405020304" pitchFamily="18" charset="0"/>
              </a:rPr>
              <a:t>, expected @CERN this week</a:t>
            </a: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Resistive meshes installed next week</a:t>
            </a:r>
          </a:p>
          <a:p>
            <a:pPr marL="742950" lvl="1"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Metallic meshes and resistive protection plates @CERN</a:t>
            </a:r>
          </a:p>
          <a:p>
            <a:pPr marL="742950" lvl="1"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Top Adjusting Devices @CERN, installed on CRP structure today</a:t>
            </a:r>
          </a:p>
          <a:p>
            <a:pPr marL="742950" lvl="1"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Length Adjusting Devices @IJCLab, to be brought @CERN</a:t>
            </a:r>
          </a:p>
          <a:p>
            <a:pPr marL="742950" lvl="1"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err="1">
                <a:latin typeface="Times New Roman" panose="02020603050405020304" pitchFamily="18" charset="0"/>
                <a:cs typeface="Times New Roman" panose="02020603050405020304" pitchFamily="18" charset="0"/>
              </a:rPr>
              <a:t>Dyneema</a:t>
            </a:r>
            <a:r>
              <a:rPr lang="en-US" b="1" dirty="0">
                <a:latin typeface="Times New Roman" panose="02020603050405020304" pitchFamily="18" charset="0"/>
                <a:cs typeface="Times New Roman" panose="02020603050405020304" pitchFamily="18" charset="0"/>
              </a:rPr>
              <a:t> ropes characterized at warm and cold @IJCLab =&gt; to be brought @CERN with LADs</a:t>
            </a:r>
          </a:p>
          <a:p>
            <a:pPr lvl="1"/>
            <a:endParaRPr lang="en-US" b="1"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Cathode-field cage interconnect (jumper wires): </a:t>
            </a:r>
            <a:r>
              <a:rPr lang="en-US" b="1" dirty="0">
                <a:solidFill>
                  <a:srgbClr val="C00000"/>
                </a:solidFill>
                <a:latin typeface="Times New Roman" panose="02020603050405020304" pitchFamily="18" charset="0"/>
                <a:cs typeface="Times New Roman" panose="02020603050405020304" pitchFamily="18" charset="0"/>
              </a:rPr>
              <a:t>to be fully defined</a:t>
            </a: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5855" y="0"/>
            <a:ext cx="3023601" cy="4031468"/>
          </a:xfrm>
          <a:prstGeom prst="rect">
            <a:avLst/>
          </a:prstGeom>
        </p:spPr>
      </p:pic>
      <p:cxnSp>
        <p:nvCxnSpPr>
          <p:cNvPr id="9" name="Connecteur droit avec flèche 8"/>
          <p:cNvCxnSpPr/>
          <p:nvPr/>
        </p:nvCxnSpPr>
        <p:spPr>
          <a:xfrm flipV="1">
            <a:off x="6547556" y="1433689"/>
            <a:ext cx="1309511" cy="1128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6242756" y="2099734"/>
            <a:ext cx="1682044" cy="136595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2060222" y="6248400"/>
            <a:ext cx="4271554" cy="461665"/>
          </a:xfrm>
          <a:prstGeom prst="rect">
            <a:avLst/>
          </a:prstGeom>
          <a:noFill/>
        </p:spPr>
        <p:txBody>
          <a:bodyPr wrap="none" rtlCol="0">
            <a:spAutoFit/>
          </a:bodyPr>
          <a:lstStyle/>
          <a:p>
            <a:r>
              <a:rPr lang="en-US" sz="2400" b="1" u="sng" dirty="0">
                <a:solidFill>
                  <a:srgbClr val="00B050"/>
                </a:solidFill>
                <a:latin typeface="Times New Roman" panose="02020603050405020304" pitchFamily="18" charset="0"/>
                <a:cs typeface="Times New Roman" panose="02020603050405020304" pitchFamily="18" charset="0"/>
              </a:rPr>
              <a:t>All cathode parts are available</a:t>
            </a:r>
          </a:p>
        </p:txBody>
      </p:sp>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9248" y="3206044"/>
            <a:ext cx="2738967" cy="3651955"/>
          </a:xfrm>
          <a:prstGeom prst="rect">
            <a:avLst/>
          </a:prstGeom>
        </p:spPr>
      </p:pic>
    </p:spTree>
    <p:extLst>
      <p:ext uri="{BB962C8B-B14F-4D97-AF65-F5344CB8AC3E}">
        <p14:creationId xmlns:p14="http://schemas.microsoft.com/office/powerpoint/2010/main" val="444064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Deliverables</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r>
              <a:rPr lang="en-US" sz="2400" dirty="0"/>
              <a:t>Field cage:</a:t>
            </a:r>
          </a:p>
          <a:p>
            <a:pPr lvl="1"/>
            <a:r>
              <a:rPr lang="en-US" sz="2000" dirty="0"/>
              <a:t>FC assembly station to be completed this week at CERN (CERN, UTA)</a:t>
            </a:r>
          </a:p>
          <a:p>
            <a:pPr lvl="1"/>
            <a:r>
              <a:rPr lang="en-US" sz="2000" dirty="0"/>
              <a:t>Profile bending/cutting started (CERN, UTA)</a:t>
            </a:r>
          </a:p>
          <a:p>
            <a:pPr lvl="1"/>
            <a:r>
              <a:rPr lang="en-US" sz="2000" dirty="0"/>
              <a:t>FRP beam fabrication starting next week (CERN)</a:t>
            </a:r>
          </a:p>
          <a:p>
            <a:pPr lvl="1"/>
            <a:r>
              <a:rPr lang="en-US" sz="2000" dirty="0"/>
              <a:t>FC module assembly trial start next week (CERN/UTA)</a:t>
            </a:r>
          </a:p>
          <a:p>
            <a:pPr lvl="1"/>
            <a:r>
              <a:rPr lang="en-US" sz="2000" dirty="0"/>
              <a:t>RDBs component selection started, board shipping by end of Jan. (W&amp;M)</a:t>
            </a:r>
          </a:p>
          <a:p>
            <a:pPr lvl="1"/>
            <a:r>
              <a:rPr lang="en-US" sz="2000" dirty="0"/>
              <a:t>FC storage cart construction starts in 2 weeks</a:t>
            </a:r>
          </a:p>
          <a:p>
            <a:pPr lvl="1"/>
            <a:endParaRPr lang="en-US" sz="2000" dirty="0"/>
          </a:p>
          <a:p>
            <a:pPr lvl="1"/>
            <a:r>
              <a:rPr lang="en-US" sz="2000" dirty="0"/>
              <a:t>Undefined items:</a:t>
            </a:r>
          </a:p>
          <a:p>
            <a:pPr lvl="2"/>
            <a:r>
              <a:rPr lang="en-US" sz="1600" dirty="0"/>
              <a:t>Routing of the FC termination cables to roof penetration(s)</a:t>
            </a:r>
          </a:p>
          <a:p>
            <a:pPr lvl="2"/>
            <a:r>
              <a:rPr lang="en-US" sz="1600" dirty="0"/>
              <a:t>Camera locations and cable routing paths (not urgent)</a:t>
            </a:r>
          </a:p>
          <a:p>
            <a:endParaRPr lang="en-US" sz="2000" dirty="0"/>
          </a:p>
        </p:txBody>
      </p:sp>
    </p:spTree>
    <p:extLst>
      <p:ext uri="{BB962C8B-B14F-4D97-AF65-F5344CB8AC3E}">
        <p14:creationId xmlns:p14="http://schemas.microsoft.com/office/powerpoint/2010/main" val="2024173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Deliverables</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r>
              <a:rPr lang="en-US" sz="2400" dirty="0"/>
              <a:t>HV Delivery </a:t>
            </a:r>
          </a:p>
          <a:p>
            <a:pPr lvl="1"/>
            <a:r>
              <a:rPr lang="en-US" sz="2000" dirty="0"/>
              <a:t>First HVFT parts at CERN, cryo-fitting next week</a:t>
            </a:r>
          </a:p>
          <a:p>
            <a:pPr lvl="1"/>
            <a:r>
              <a:rPr lang="en-US" sz="2000" dirty="0"/>
              <a:t>Extender modification (shortening, change HVFT interface) ???</a:t>
            </a:r>
          </a:p>
          <a:p>
            <a:pPr lvl="1"/>
            <a:r>
              <a:rPr lang="en-US" sz="2000" dirty="0"/>
              <a:t>HVPS / cable, HVPS monitoring system are at CERN</a:t>
            </a:r>
          </a:p>
          <a:p>
            <a:pPr lvl="1"/>
            <a:endParaRPr lang="en-US" sz="2000" dirty="0"/>
          </a:p>
          <a:p>
            <a:r>
              <a:rPr lang="en-US" sz="2400" dirty="0"/>
              <a:t>Cold cameras</a:t>
            </a:r>
          </a:p>
          <a:p>
            <a:pPr lvl="1"/>
            <a:r>
              <a:rPr lang="en-US" sz="2000" dirty="0"/>
              <a:t>A number of old and new cameras are available.  Need to define locations and split between NP04 &amp; NP02</a:t>
            </a:r>
          </a:p>
          <a:p>
            <a:pPr lvl="1"/>
            <a:endParaRPr lang="en-US" sz="800" dirty="0"/>
          </a:p>
          <a:p>
            <a:endParaRPr lang="en-US" sz="2000" dirty="0"/>
          </a:p>
        </p:txBody>
      </p:sp>
    </p:spTree>
    <p:extLst>
      <p:ext uri="{BB962C8B-B14F-4D97-AF65-F5344CB8AC3E}">
        <p14:creationId xmlns:p14="http://schemas.microsoft.com/office/powerpoint/2010/main" val="69611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Interfaces to CRP</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To support the weight of all cathode modules under the CRP superstructure, and ensure precise locations and stability of the cathode modules </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Times New Roman" panose="02020603050405020304" pitchFamily="18" charset="0"/>
                <a:cs typeface="Tahoma" panose="020B0604030504040204" pitchFamily="34" charset="0"/>
              </a:rPr>
              <a:t>TAD installed and tuned today</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Times New Roman" panose="02020603050405020304" pitchFamily="18" charset="0"/>
                <a:cs typeface="Tahoma" panose="020B0604030504040204" pitchFamily="34" charset="0"/>
              </a:rPr>
              <a:t>Ropes to be installed (before CRP installation)</a:t>
            </a:r>
            <a:endParaRPr lang="en-US" sz="14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endParaRPr>
          </a:p>
          <a:p>
            <a:pPr marL="800100" lvl="1" indent="-342900">
              <a:lnSpc>
                <a:spcPct val="115000"/>
              </a:lnSpc>
              <a:spcBef>
                <a:spcPts val="0"/>
              </a:spcBef>
              <a:buFont typeface="Symbol" panose="05050102010706020507" pitchFamily="18" charset="2"/>
              <a:buChar char=""/>
            </a:pPr>
            <a:r>
              <a:rPr lang="en-US" sz="1400" dirty="0">
                <a:solidFill>
                  <a:srgbClr val="C00000"/>
                </a:solidFill>
                <a:effectLst/>
                <a:latin typeface="Calibri" panose="020F0502020204030204" pitchFamily="34" charset="0"/>
                <a:ea typeface="Calibri" panose="020F0502020204030204" pitchFamily="34" charset="0"/>
                <a:cs typeface="Tahoma" panose="020B0604030504040204" pitchFamily="34" charset="0"/>
              </a:rPr>
              <a:t>There is new discussion about </a:t>
            </a:r>
            <a:r>
              <a:rPr lang="en-US" sz="1400" dirty="0">
                <a:solidFill>
                  <a:srgbClr val="C00000"/>
                </a:solidFill>
                <a:latin typeface="Calibri" panose="020F0502020204030204" pitchFamily="34" charset="0"/>
                <a:ea typeface="Calibri" panose="020F0502020204030204" pitchFamily="34" charset="0"/>
                <a:cs typeface="Tahoma" panose="020B0604030504040204" pitchFamily="34" charset="0"/>
              </a:rPr>
              <a:t>whether the cathode will be raised with the CRPs or independently.</a:t>
            </a:r>
            <a:endParaRPr lang="en-US" sz="1400" dirty="0">
              <a:solidFill>
                <a:srgbClr val="C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nSpc>
                <a:spcPct val="115000"/>
              </a:lnSpc>
              <a:spcBef>
                <a:spcPts val="0"/>
              </a:spcBef>
              <a:spcAft>
                <a:spcPts val="0"/>
              </a:spcAft>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To avoid interference between the field cage and the top CRP/cathode structure during the FC installation, and at the field cage final positions.</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FC to CRP active volume boundary offset increased from 5cm in FD2 to 10cm in NP02.  NP02 FC walls can also be moved away from final position by ~ 0.5m.</a:t>
            </a:r>
            <a:endParaRPr lang="en-US" sz="1400" dirty="0">
              <a:solidFill>
                <a:schemeClr val="accent6"/>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nSpc>
                <a:spcPct val="115000"/>
              </a:lnSpc>
              <a:spcBef>
                <a:spcPts val="0"/>
              </a:spcBef>
              <a:spcAft>
                <a:spcPts val="0"/>
              </a:spcAft>
              <a:buFont typeface="Symbol" panose="05050102010706020507" pitchFamily="18" charset="2"/>
              <a:buChar char=""/>
            </a:pPr>
            <a:r>
              <a:rPr lang="en-US" sz="18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To allow the final closure of the TCO side </a:t>
            </a:r>
            <a:r>
              <a:rPr lang="en-US" sz="1800" dirty="0" err="1">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endwall</a:t>
            </a:r>
            <a:r>
              <a:rPr lang="en-US" sz="18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 FC after the bottom CRP installation.</a:t>
            </a: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Calibri" panose="020F0502020204030204" pitchFamily="34" charset="0"/>
                <a:cs typeface="Tahoma" panose="020B0604030504040204" pitchFamily="34" charset="0"/>
              </a:rPr>
              <a:t>In NP02, the long wall FC on the TCO side will be partially installed initially to allow bottom CRP installation.  The rest of the FC walls can be moved out by ~0.5m to provide additional CRP installation space if needed.</a:t>
            </a:r>
            <a:endParaRPr lang="en-US" sz="1400" dirty="0">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nSpc>
                <a:spcPct val="115000"/>
              </a:lnSpc>
              <a:spcBef>
                <a:spcPts val="0"/>
              </a:spcBef>
              <a:buFont typeface="Symbol" panose="05050102010706020507" pitchFamily="18" charset="2"/>
              <a:buChar char=""/>
            </a:pPr>
            <a:r>
              <a:rPr lang="en-US" sz="18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To Implement SHV feedthroughs to allow the top CRP bias voltage channels to be brought out of the cryostat through the FC support penetrations.</a:t>
            </a:r>
          </a:p>
          <a:p>
            <a:pPr marL="800100" lvl="1" indent="-342900">
              <a:lnSpc>
                <a:spcPct val="115000"/>
              </a:lnSpc>
              <a:spcBef>
                <a:spcPts val="0"/>
              </a:spcBef>
              <a:buFont typeface="Symbol" panose="05050102010706020507" pitchFamily="18" charset="2"/>
              <a:buChar char=""/>
            </a:pPr>
            <a:r>
              <a:rPr lang="en-US" sz="1400" dirty="0">
                <a:solidFill>
                  <a:srgbClr val="C00000"/>
                </a:solidFill>
                <a:effectLst/>
                <a:latin typeface="Calibri" panose="020F0502020204030204" pitchFamily="34" charset="0"/>
                <a:ea typeface="Calibri" panose="020F0502020204030204" pitchFamily="34" charset="0"/>
                <a:cs typeface="Tahoma" panose="020B0604030504040204" pitchFamily="34" charset="0"/>
              </a:rPr>
              <a:t>HVS ass</a:t>
            </a:r>
            <a:r>
              <a:rPr lang="en-US" sz="1400" dirty="0">
                <a:solidFill>
                  <a:srgbClr val="C00000"/>
                </a:solidFill>
                <a:latin typeface="Calibri" panose="020F0502020204030204" pitchFamily="34" charset="0"/>
                <a:ea typeface="Calibri" panose="020F0502020204030204" pitchFamily="34" charset="0"/>
                <a:cs typeface="Tahoma" panose="020B0604030504040204" pitchFamily="34" charset="0"/>
              </a:rPr>
              <a:t>umes the previous CRP bias power feedthroughs will be used (provided by CERN/I&amp;I)</a:t>
            </a:r>
            <a:endParaRPr lang="en-US" sz="1400" dirty="0">
              <a:solidFill>
                <a:srgbClr val="C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nSpc>
                <a:spcPct val="115000"/>
              </a:lnSpc>
              <a:spcBef>
                <a:spcPts val="0"/>
              </a:spcBef>
              <a:buFont typeface="Symbol" panose="05050102010706020507" pitchFamily="18" charset="2"/>
              <a:buChar char=""/>
            </a:pPr>
            <a:r>
              <a:rPr lang="en-US" sz="18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To provide the bias power supplies and warm cables for all CRPs, as well as the cold cables for the top CRPs.</a:t>
            </a:r>
          </a:p>
          <a:p>
            <a:pPr marL="800100" lvl="1" indent="-342900">
              <a:lnSpc>
                <a:spcPct val="115000"/>
              </a:lnSpc>
              <a:spcBef>
                <a:spcPts val="0"/>
              </a:spcBef>
              <a:buFont typeface="Symbol" panose="05050102010706020507" pitchFamily="18" charset="2"/>
              <a:buChar char=""/>
            </a:pPr>
            <a:r>
              <a:rPr lang="en-US" sz="14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HVS assumes the previous CRP bias power supplies and cables will be used (provided by CERN/I&amp;I).</a:t>
            </a:r>
          </a:p>
        </p:txBody>
      </p:sp>
    </p:spTree>
    <p:extLst>
      <p:ext uri="{BB962C8B-B14F-4D97-AF65-F5344CB8AC3E}">
        <p14:creationId xmlns:p14="http://schemas.microsoft.com/office/powerpoint/2010/main" val="1492716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Interfaces to BDE</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r>
              <a:rPr lang="en-US" sz="1800" b="0" i="0" u="none" strike="noStrike" baseline="0" dirty="0">
                <a:solidFill>
                  <a:srgbClr val="000000"/>
                </a:solidFill>
                <a:latin typeface="Calibri" panose="020F0502020204030204" pitchFamily="34" charset="0"/>
              </a:rPr>
              <a:t>In FD2, the physical interfaces between the HVS and the BDE Consortia involve the warm SHV CRP bias cables and the SHV connectors provided on the warm filter boxes mounted to the BDE warm interface crates. Each BDE signal feedthrough flange will allocate 3 SHV channels with 5kV SHV connectors on the warm low pass filter.</a:t>
            </a:r>
          </a:p>
          <a:p>
            <a:r>
              <a:rPr lang="en-US" sz="1800" dirty="0">
                <a:solidFill>
                  <a:srgbClr val="C00000"/>
                </a:solidFill>
                <a:latin typeface="Calibri" panose="020F0502020204030204" pitchFamily="34" charset="0"/>
              </a:rPr>
              <a:t>In NP02, HVS has assumed that the CRP bias power supplies and warm SHV </a:t>
            </a:r>
            <a:br>
              <a:rPr lang="en-US" sz="1800" dirty="0">
                <a:solidFill>
                  <a:srgbClr val="C00000"/>
                </a:solidFill>
                <a:latin typeface="Calibri" panose="020F0502020204030204" pitchFamily="34" charset="0"/>
              </a:rPr>
            </a:br>
            <a:r>
              <a:rPr lang="en-US" sz="1800" dirty="0">
                <a:solidFill>
                  <a:srgbClr val="C00000"/>
                </a:solidFill>
                <a:latin typeface="Calibri" panose="020F0502020204030204" pitchFamily="34" charset="0"/>
              </a:rPr>
              <a:t>cables will be the existing ones from the previous NP02 runs provided by</a:t>
            </a:r>
            <a:br>
              <a:rPr lang="en-US" sz="1800" dirty="0">
                <a:solidFill>
                  <a:srgbClr val="C00000"/>
                </a:solidFill>
                <a:latin typeface="Calibri" panose="020F0502020204030204" pitchFamily="34" charset="0"/>
              </a:rPr>
            </a:br>
            <a:r>
              <a:rPr lang="en-US" sz="1800" dirty="0">
                <a:solidFill>
                  <a:srgbClr val="C00000"/>
                </a:solidFill>
                <a:latin typeface="Calibri" panose="020F0502020204030204" pitchFamily="34" charset="0"/>
              </a:rPr>
              <a:t>CERN (I&amp;I)</a:t>
            </a:r>
            <a:r>
              <a:rPr lang="en-US" sz="1800" b="0" i="0" u="none" strike="noStrike" baseline="0" dirty="0">
                <a:solidFill>
                  <a:srgbClr val="C00000"/>
                </a:solidFill>
                <a:latin typeface="Calibri" panose="020F0502020204030204" pitchFamily="34" charset="0"/>
              </a:rPr>
              <a:t> </a:t>
            </a:r>
            <a:endParaRPr lang="en-US" sz="2000" dirty="0">
              <a:solidFill>
                <a:srgbClr val="C00000"/>
              </a:solidFill>
            </a:endParaRPr>
          </a:p>
        </p:txBody>
      </p:sp>
      <p:pic>
        <p:nvPicPr>
          <p:cNvPr id="4" name="Picture 3" descr="A close-up of a machine&#10;&#10;Description automatically generated with low confidence">
            <a:extLst>
              <a:ext uri="{FF2B5EF4-FFF2-40B4-BE49-F238E27FC236}">
                <a16:creationId xmlns:a16="http://schemas.microsoft.com/office/drawing/2014/main" id="{AF8321DB-5835-DCC8-20E6-7637F114DCA6}"/>
              </a:ext>
            </a:extLst>
          </p:cNvPr>
          <p:cNvPicPr>
            <a:picLocks noChangeAspect="1"/>
          </p:cNvPicPr>
          <p:nvPr/>
        </p:nvPicPr>
        <p:blipFill>
          <a:blip r:embed="rId2"/>
          <a:stretch>
            <a:fillRect/>
          </a:stretch>
        </p:blipFill>
        <p:spPr>
          <a:xfrm>
            <a:off x="8441372" y="2159635"/>
            <a:ext cx="3432175" cy="4333240"/>
          </a:xfrm>
          <a:prstGeom prst="rect">
            <a:avLst/>
          </a:prstGeom>
        </p:spPr>
      </p:pic>
    </p:spTree>
    <p:extLst>
      <p:ext uri="{BB962C8B-B14F-4D97-AF65-F5344CB8AC3E}">
        <p14:creationId xmlns:p14="http://schemas.microsoft.com/office/powerpoint/2010/main" val="911752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Interfaces to PDS</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pPr marL="342900" marR="0" lvl="0" indent="-342900">
              <a:lnSpc>
                <a:spcPct val="115000"/>
              </a:lnSpc>
              <a:spcBef>
                <a:spcPts val="0"/>
              </a:spcBef>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The design and distribution of the conductor network for the cathode mounted photon detectors</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NP02 cathode and cathode mounted PDS modules follows their FD2 designs</a:t>
            </a:r>
            <a:endParaRPr lang="en-US" sz="1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Mounting of the photon detectors and its associated electronics modules and cables/fibers on the cathode modules</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NP02 cathode and cathode mounted PDS modules follows their FD2 designs</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Frame 1 on </a:t>
            </a:r>
            <a:r>
              <a:rPr lang="en-US" sz="1400" dirty="0" err="1">
                <a:solidFill>
                  <a:schemeClr val="accent6"/>
                </a:solidFill>
                <a:latin typeface="Calibri" panose="020F0502020204030204" pitchFamily="34" charset="0"/>
                <a:ea typeface="Calibri" panose="020F0502020204030204" pitchFamily="34" charset="0"/>
                <a:cs typeface="Tahoma" panose="020B0604030504040204" pitchFamily="34" charset="0"/>
              </a:rPr>
              <a:t>cartwall</a:t>
            </a: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 today or tomorrow for easy access and PD installation</a:t>
            </a:r>
          </a:p>
          <a:p>
            <a:pPr marL="800100" lvl="1" indent="-342900">
              <a:lnSpc>
                <a:spcPct val="115000"/>
              </a:lnSpc>
              <a:spcBef>
                <a:spcPts val="0"/>
              </a:spcBef>
              <a:buFont typeface="Symbol" panose="05050102010706020507" pitchFamily="18" charset="2"/>
              <a:buChar char=""/>
            </a:pPr>
            <a:r>
              <a:rPr lang="en-US" sz="1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Fiber routing up to the edges of the cathodes is defined</a:t>
            </a:r>
          </a:p>
          <a:p>
            <a:pPr marL="342900" marR="0" lvl="0" indent="-342900">
              <a:lnSpc>
                <a:spcPct val="115000"/>
              </a:lnSpc>
              <a:spcBef>
                <a:spcPts val="0"/>
              </a:spcBef>
              <a:buFont typeface="Symbol" panose="05050102010706020507" pitchFamily="18" charset="2"/>
              <a:buChar char=""/>
            </a:pPr>
            <a:r>
              <a:rPr lang="en-US" sz="18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Routing of the PD cables and fibers leading to the cable trays along the cathode and field cage modules</a:t>
            </a: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Calibri" panose="020F0502020204030204" pitchFamily="34" charset="0"/>
                <a:cs typeface="Tahoma" panose="020B0604030504040204" pitchFamily="34" charset="0"/>
              </a:rPr>
              <a:t>PDS cable routing is not available on EDMS yet.  In general, routing fiber bundles down next to the FC box beams is expected.  However, we need to work out the cable strain relief details, especially if the FC modules are to be moved to facilitate bottom CRP installation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Vertical span of the 70% transparent field cage modules</a:t>
            </a:r>
          </a:p>
          <a:p>
            <a:pPr marL="800100" lvl="1" indent="-342900">
              <a:lnSpc>
                <a:spcPct val="115000"/>
              </a:lnSpc>
              <a:spcBef>
                <a:spcPts val="0"/>
              </a:spcBef>
              <a:buFont typeface="Symbol" panose="05050102010706020507" pitchFamily="18" charset="2"/>
              <a:buChar char=""/>
            </a:pPr>
            <a:r>
              <a:rPr lang="en-US" sz="1400" dirty="0">
                <a:solidFill>
                  <a:schemeClr val="accent6"/>
                </a:solidFill>
                <a:latin typeface="Calibri" panose="020F0502020204030204" pitchFamily="34" charset="0"/>
                <a:ea typeface="Calibri" panose="020F0502020204030204" pitchFamily="34" charset="0"/>
                <a:cs typeface="Tahoma" panose="020B0604030504040204" pitchFamily="34" charset="0"/>
              </a:rPr>
              <a:t>In NP02, the height of the transparent FC section is 1/2 of the FD2 value + 180mm.</a:t>
            </a:r>
            <a:endParaRPr lang="en-US" sz="1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buFont typeface="Symbol" panose="05050102010706020507" pitchFamily="18" charset="2"/>
              <a:buChar char=""/>
            </a:pPr>
            <a:r>
              <a:rPr lang="en-US" sz="18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Shielding of the wall mounted PD modules and cables  </a:t>
            </a:r>
          </a:p>
          <a:p>
            <a:pPr marL="800100" lvl="1" indent="-342900">
              <a:lnSpc>
                <a:spcPct val="115000"/>
              </a:lnSpc>
              <a:spcBef>
                <a:spcPts val="0"/>
              </a:spcBef>
              <a:buFont typeface="Symbol" panose="05050102010706020507" pitchFamily="18" charset="2"/>
              <a:buChar char=""/>
            </a:pPr>
            <a:r>
              <a:rPr lang="en-US" sz="14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PDS has implemented a shielding mesh frame to cover the wall mounted PD modules.</a:t>
            </a:r>
            <a:endParaRPr lang="en-US" sz="600" dirty="0">
              <a:solidFill>
                <a:schemeClr val="accent6"/>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4067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Interfaces to CERN NP/I&amp;I</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pPr marL="342900" marR="0" lvl="0" indent="-342900">
              <a:lnSpc>
                <a:spcPct val="115000"/>
              </a:lnSpc>
              <a:spcBef>
                <a:spcPts val="0"/>
              </a:spcBef>
              <a:buFont typeface="Symbol" panose="05050102010706020507" pitchFamily="18" charset="2"/>
              <a:buChar char=""/>
            </a:pPr>
            <a:r>
              <a:rPr lang="en-US" sz="18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Outside of the cryostat: </a:t>
            </a:r>
          </a:p>
          <a:p>
            <a:pPr marL="800100" lvl="1" indent="-342900">
              <a:lnSpc>
                <a:spcPct val="115000"/>
              </a:lnSpc>
              <a:spcBef>
                <a:spcPts val="0"/>
              </a:spcBef>
              <a:buFont typeface="Symbol" panose="05050102010706020507" pitchFamily="18" charset="2"/>
              <a:buChar char=""/>
            </a:pPr>
            <a:r>
              <a:rPr lang="en-US" sz="14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HVFT port, HVPS rack, HV cable routing: existing.  </a:t>
            </a:r>
            <a:r>
              <a:rPr lang="en-US" sz="14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Check HVFT port flange size</a:t>
            </a:r>
            <a:endParaRPr lang="en-US" sz="6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endParaRP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CRP/FC bias power supplies, warm SHV cables, cold SHV cables: reuse NP02 parts.</a:t>
            </a: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Camera power supplies/warm cables: CERN provide (reuse NP02)</a:t>
            </a:r>
          </a:p>
          <a:p>
            <a:pPr marL="342900" indent="-342900">
              <a:lnSpc>
                <a:spcPct val="115000"/>
              </a:lnSpc>
              <a:spcBef>
                <a:spcPts val="0"/>
              </a:spcBef>
              <a:buFont typeface="Symbol" panose="05050102010706020507" pitchFamily="18" charset="2"/>
              <a:buChar char=""/>
            </a:pPr>
            <a:r>
              <a:rPr lang="en-US" sz="1800" dirty="0">
                <a:solidFill>
                  <a:srgbClr val="212121"/>
                </a:solidFill>
                <a:latin typeface="Calibri" panose="020F0502020204030204" pitchFamily="34" charset="0"/>
                <a:ea typeface="Times New Roman" panose="02020603050405020304" pitchFamily="18" charset="0"/>
                <a:cs typeface="Tahoma" panose="020B0604030504040204" pitchFamily="34" charset="0"/>
              </a:rPr>
              <a:t>Inside of the cryostat </a:t>
            </a:r>
          </a:p>
          <a:p>
            <a:pPr marL="800100" lvl="1" indent="-342900">
              <a:lnSpc>
                <a:spcPct val="115000"/>
              </a:lnSpc>
              <a:spcBef>
                <a:spcPts val="0"/>
              </a:spcBef>
              <a:buFont typeface="Symbol" panose="05050102010706020507" pitchFamily="18" charset="2"/>
              <a:buChar char=""/>
            </a:pPr>
            <a:r>
              <a:rPr lang="en-US" sz="14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HVFT/extender ceiling support: CERN provide, similar to FD2</a:t>
            </a:r>
            <a:endParaRPr lang="en-US" sz="1400" dirty="0">
              <a:solidFill>
                <a:schemeClr val="accent6"/>
              </a:solidFill>
              <a:latin typeface="Calibri" panose="020F0502020204030204" pitchFamily="34" charset="0"/>
              <a:ea typeface="Times New Roman" panose="02020603050405020304" pitchFamily="18" charset="0"/>
              <a:cs typeface="Tahoma" panose="020B0604030504040204" pitchFamily="34" charset="0"/>
            </a:endParaRPr>
          </a:p>
          <a:p>
            <a:pPr marL="800100" lvl="1" indent="-342900">
              <a:lnSpc>
                <a:spcPct val="115000"/>
              </a:lnSpc>
              <a:spcBef>
                <a:spcPts val="0"/>
              </a:spcBef>
              <a:buFont typeface="Symbol" panose="05050102010706020507" pitchFamily="18" charset="2"/>
              <a:buChar char=""/>
            </a:pPr>
            <a:r>
              <a:rPr lang="en-US" sz="14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Field cage support structure: CERN provide. </a:t>
            </a:r>
            <a:r>
              <a:rPr lang="en-US" sz="1400" dirty="0">
                <a:solidFill>
                  <a:srgbClr val="C00000"/>
                </a:solidFill>
                <a:latin typeface="Calibri" panose="020F0502020204030204" pitchFamily="34" charset="0"/>
                <a:ea typeface="Times New Roman" panose="02020603050405020304" pitchFamily="18" charset="0"/>
                <a:cs typeface="Tahoma" panose="020B0604030504040204" pitchFamily="34" charset="0"/>
              </a:rPr>
              <a:t>completely different structure, and different installation scheme from FD2.</a:t>
            </a:r>
          </a:p>
          <a:p>
            <a:pPr marL="800100" lvl="1" indent="-342900">
              <a:lnSpc>
                <a:spcPct val="115000"/>
              </a:lnSpc>
              <a:spcBef>
                <a:spcPts val="0"/>
              </a:spcBef>
              <a:buFont typeface="Symbol" panose="05050102010706020507" pitchFamily="18" charset="2"/>
              <a:buChar char=""/>
            </a:pPr>
            <a:r>
              <a:rPr lang="en-US" sz="1400" dirty="0">
                <a:solidFill>
                  <a:srgbClr val="C00000"/>
                </a:solidFill>
                <a:effectLst/>
                <a:latin typeface="Calibri" panose="020F0502020204030204" pitchFamily="34" charset="0"/>
                <a:ea typeface="Times New Roman" panose="02020603050405020304" pitchFamily="18" charset="0"/>
                <a:cs typeface="Tahoma" panose="020B0604030504040204" pitchFamily="34" charset="0"/>
              </a:rPr>
              <a:t>Field cage termination cable routing: using existing NP02 port(s).  Routing paths TBD</a:t>
            </a:r>
          </a:p>
          <a:p>
            <a:pPr marL="800100" lvl="1" indent="-342900">
              <a:lnSpc>
                <a:spcPct val="115000"/>
              </a:lnSpc>
              <a:spcBef>
                <a:spcPts val="0"/>
              </a:spcBef>
              <a:buFont typeface="Symbol" panose="05050102010706020507" pitchFamily="18" charset="2"/>
              <a:buChar char=""/>
            </a:pPr>
            <a:r>
              <a:rPr lang="en-US" sz="1400" dirty="0">
                <a:solidFill>
                  <a:schemeClr val="accent6"/>
                </a:solidFill>
                <a:effectLst/>
                <a:latin typeface="Calibri" panose="020F0502020204030204" pitchFamily="34" charset="0"/>
                <a:ea typeface="Times New Roman" panose="02020603050405020304" pitchFamily="18" charset="0"/>
                <a:cs typeface="Tahoma" panose="020B0604030504040204" pitchFamily="34" charset="0"/>
              </a:rPr>
              <a:t>Bottom stabilizers: HVS provide, similar to FD2, need to tailor to the membrane corrugation pattern.</a:t>
            </a:r>
          </a:p>
          <a:p>
            <a:pPr marL="800100" lvl="1" indent="-342900">
              <a:lnSpc>
                <a:spcPct val="115000"/>
              </a:lnSpc>
              <a:spcBef>
                <a:spcPts val="0"/>
              </a:spcBef>
              <a:buFont typeface="Symbol" panose="05050102010706020507" pitchFamily="18" charset="2"/>
              <a:buChar char=""/>
            </a:pPr>
            <a:r>
              <a:rPr lang="en-US" sz="1400" dirty="0">
                <a:latin typeface="Calibri" panose="020F0502020204030204" pitchFamily="34" charset="0"/>
                <a:ea typeface="Times New Roman" panose="02020603050405020304" pitchFamily="18" charset="0"/>
                <a:cs typeface="Tahoma" panose="020B0604030504040204" pitchFamily="34" charset="0"/>
              </a:rPr>
              <a:t>Cathode installation: </a:t>
            </a:r>
            <a:r>
              <a:rPr lang="en-US" sz="1400" dirty="0">
                <a:solidFill>
                  <a:schemeClr val="accent6"/>
                </a:solidFill>
                <a:latin typeface="Calibri" panose="020F0502020204030204" pitchFamily="34" charset="0"/>
                <a:ea typeface="Times New Roman" panose="02020603050405020304" pitchFamily="18" charset="0"/>
                <a:cs typeface="Tahoma" panose="020B0604030504040204" pitchFamily="34" charset="0"/>
              </a:rPr>
              <a:t>Interface with TCO transfer tool defined. </a:t>
            </a:r>
            <a:r>
              <a:rPr lang="en-US" sz="1400" dirty="0">
                <a:solidFill>
                  <a:srgbClr val="C00000"/>
                </a:solidFill>
                <a:latin typeface="Calibri" panose="020F0502020204030204" pitchFamily="34" charset="0"/>
                <a:ea typeface="Times New Roman" panose="02020603050405020304" pitchFamily="18" charset="0"/>
                <a:cs typeface="Tahoma" panose="020B0604030504040204" pitchFamily="34" charset="0"/>
              </a:rPr>
              <a:t>How to raise the cathode modules in discussion.  May need CERN to provide cables/hoists on FC support structure.</a:t>
            </a:r>
          </a:p>
          <a:p>
            <a:pPr marL="800100" lvl="1" indent="-342900">
              <a:lnSpc>
                <a:spcPct val="115000"/>
              </a:lnSpc>
              <a:spcBef>
                <a:spcPts val="0"/>
              </a:spcBef>
              <a:buFont typeface="Symbol" panose="05050102010706020507" pitchFamily="18" charset="2"/>
              <a:buChar char=""/>
            </a:pPr>
            <a:r>
              <a:rPr lang="en-US" sz="1400" dirty="0">
                <a:solidFill>
                  <a:srgbClr val="C00000"/>
                </a:solidFill>
                <a:latin typeface="Calibri" panose="020F0502020204030204" pitchFamily="34" charset="0"/>
                <a:ea typeface="Times New Roman" panose="02020603050405020304" pitchFamily="18" charset="0"/>
                <a:cs typeface="Tahoma" panose="020B0604030504040204" pitchFamily="34" charset="0"/>
              </a:rPr>
              <a:t>FC installation: FC modules raised by two scissor lifts.  Need scaffold on none TCO side of the long wall to install HVFT/Extender, as well as lateral movement of the FC walls. </a:t>
            </a: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 </a:t>
            </a: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Detailed installation sequence depends on CRP and PDS installation scheme.</a:t>
            </a:r>
          </a:p>
          <a:p>
            <a:pPr marL="342900" indent="-342900">
              <a:lnSpc>
                <a:spcPct val="115000"/>
              </a:lnSpc>
              <a:spcBef>
                <a:spcPts val="0"/>
              </a:spcBef>
              <a:buFont typeface="Symbol" panose="05050102010706020507" pitchFamily="18" charset="2"/>
              <a:buChar char=""/>
            </a:pPr>
            <a:r>
              <a:rPr lang="en-US" sz="1800" dirty="0">
                <a:solidFill>
                  <a:srgbClr val="212121"/>
                </a:solidFill>
                <a:latin typeface="Calibri" panose="020F0502020204030204" pitchFamily="34" charset="0"/>
                <a:ea typeface="Times New Roman" panose="02020603050405020304" pitchFamily="18" charset="0"/>
                <a:cs typeface="Tahoma" panose="020B0604030504040204" pitchFamily="34" charset="0"/>
              </a:rPr>
              <a:t>Cleanroom space allocation</a:t>
            </a:r>
          </a:p>
          <a:p>
            <a:pPr marL="800100" lvl="1" indent="-342900">
              <a:lnSpc>
                <a:spcPct val="115000"/>
              </a:lnSpc>
              <a:spcBef>
                <a:spcPts val="0"/>
              </a:spcBef>
              <a:buFont typeface="Symbol" panose="05050102010706020507" pitchFamily="18" charset="2"/>
              <a:buChar char=""/>
            </a:pP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Cathode assembly (on cart wall) in NP04 cleanroom.  Finished cathode moves into NP02 cryostat.</a:t>
            </a:r>
          </a:p>
          <a:p>
            <a:pPr marL="800100" lvl="1" indent="-342900">
              <a:lnSpc>
                <a:spcPct val="115000"/>
              </a:lnSpc>
              <a:spcBef>
                <a:spcPts val="0"/>
              </a:spcBef>
              <a:buFont typeface="Symbol" panose="05050102010706020507" pitchFamily="18" charset="2"/>
              <a:buChar char=""/>
            </a:pPr>
            <a:r>
              <a:rPr lang="en-US" sz="14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rPr>
              <a:t>Field cage assembly (on assembly station) in NP04 </a:t>
            </a:r>
            <a:r>
              <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rPr>
              <a:t>cleanroom, stored on one storage cart in NP04, and one storage cart in NP02 cleanroom.</a:t>
            </a:r>
            <a:endParaRPr lang="en-US" sz="1400" dirty="0">
              <a:solidFill>
                <a:srgbClr val="212121"/>
              </a:solidFill>
              <a:effectLst/>
              <a:latin typeface="Calibri" panose="020F0502020204030204" pitchFamily="34" charset="0"/>
              <a:ea typeface="Times New Roman" panose="02020603050405020304" pitchFamily="18" charset="0"/>
              <a:cs typeface="Tahoma" panose="020B0604030504040204" pitchFamily="34" charset="0"/>
            </a:endParaRPr>
          </a:p>
          <a:p>
            <a:pPr marL="800100" lvl="1" indent="-342900">
              <a:lnSpc>
                <a:spcPct val="115000"/>
              </a:lnSpc>
              <a:spcBef>
                <a:spcPts val="0"/>
              </a:spcBef>
              <a:buFont typeface="Symbol" panose="05050102010706020507" pitchFamily="18" charset="2"/>
              <a:buChar char=""/>
            </a:pPr>
            <a:endParaRPr lang="en-US" sz="1400" dirty="0">
              <a:solidFill>
                <a:srgbClr val="212121"/>
              </a:solidFill>
              <a:latin typeface="Calibri" panose="020F0502020204030204" pitchFamily="34" charset="0"/>
              <a:ea typeface="Times New Roman" panose="02020603050405020304" pitchFamily="18" charset="0"/>
              <a:cs typeface="Tahoma" panose="020B0604030504040204" pitchFamily="34" charset="0"/>
            </a:endParaRPr>
          </a:p>
          <a:p>
            <a:pPr marL="800100" lvl="1" indent="-342900">
              <a:lnSpc>
                <a:spcPct val="115000"/>
              </a:lnSpc>
              <a:spcBef>
                <a:spcPts val="0"/>
              </a:spcBef>
              <a:buFont typeface="Symbol" panose="05050102010706020507" pitchFamily="18" charset="2"/>
              <a:buChar char=""/>
            </a:pPr>
            <a:endParaRPr lang="en-US" sz="100" dirty="0">
              <a:solidFill>
                <a:schemeClr val="accent6"/>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387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59645" y="180622"/>
            <a:ext cx="5804025" cy="461665"/>
          </a:xfrm>
          <a:prstGeom prst="rect">
            <a:avLst/>
          </a:prstGeom>
          <a:noFill/>
        </p:spPr>
        <p:txBody>
          <a:bodyPr wrap="none" rtlCol="0">
            <a:spAutoFit/>
          </a:bodyPr>
          <a:lstStyle/>
          <a:p>
            <a:r>
              <a:rPr lang="en-US" sz="2400" b="1" u="sng" dirty="0">
                <a:solidFill>
                  <a:srgbClr val="FF0000"/>
                </a:solidFill>
                <a:latin typeface="Times New Roman" panose="02020603050405020304" pitchFamily="18" charset="0"/>
                <a:cs typeface="Times New Roman" panose="02020603050405020304" pitchFamily="18" charset="0"/>
              </a:rPr>
              <a:t>Difference between Module-0 and FD2-VD</a:t>
            </a:r>
          </a:p>
        </p:txBody>
      </p:sp>
      <p:sp>
        <p:nvSpPr>
          <p:cNvPr id="3" name="ZoneTexte 2"/>
          <p:cNvSpPr txBox="1"/>
          <p:nvPr/>
        </p:nvSpPr>
        <p:spPr>
          <a:xfrm>
            <a:off x="191911" y="970844"/>
            <a:ext cx="9345572" cy="1477328"/>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Foreseen installation in FD2-VD seems too complex for safety reasons</a:t>
            </a:r>
          </a:p>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The cathodes have to be raised at 6 (or 3) meters </a:t>
            </a:r>
            <a:r>
              <a:rPr lang="en-US" b="1" dirty="0">
                <a:solidFill>
                  <a:srgbClr val="0070C0"/>
                </a:solidFill>
                <a:latin typeface="Times New Roman" panose="02020603050405020304" pitchFamily="18" charset="0"/>
                <a:cs typeface="Times New Roman" panose="02020603050405020304" pitchFamily="18" charset="0"/>
              </a:rPr>
              <a:t>independently</a:t>
            </a:r>
            <a:r>
              <a:rPr lang="en-US" b="1" dirty="0">
                <a:latin typeface="Times New Roman" panose="02020603050405020304" pitchFamily="18" charset="0"/>
                <a:cs typeface="Times New Roman" panose="02020603050405020304" pitchFamily="18" charset="0"/>
              </a:rPr>
              <a:t> of the </a:t>
            </a:r>
            <a:r>
              <a:rPr lang="en-US" b="1" dirty="0">
                <a:solidFill>
                  <a:srgbClr val="0070C0"/>
                </a:solidFill>
                <a:latin typeface="Times New Roman" panose="02020603050405020304" pitchFamily="18" charset="0"/>
                <a:cs typeface="Times New Roman" panose="02020603050405020304" pitchFamily="18" charset="0"/>
              </a:rPr>
              <a:t>CRP superstructure</a:t>
            </a:r>
          </a:p>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Discussions for solutions started last Friday</a:t>
            </a:r>
          </a:p>
        </p:txBody>
      </p:sp>
      <p:pic>
        <p:nvPicPr>
          <p:cNvPr id="4" name="Image 3"/>
          <p:cNvPicPr>
            <a:picLocks noChangeAspect="1"/>
          </p:cNvPicPr>
          <p:nvPr/>
        </p:nvPicPr>
        <p:blipFill rotWithShape="1">
          <a:blip r:embed="rId2"/>
          <a:srcRect l="-173" t="-1018" r="173" b="11442"/>
          <a:stretch/>
        </p:blipFill>
        <p:spPr>
          <a:xfrm>
            <a:off x="595971" y="2455334"/>
            <a:ext cx="10966020" cy="4402666"/>
          </a:xfrm>
          <a:prstGeom prst="rect">
            <a:avLst/>
          </a:prstGeom>
        </p:spPr>
      </p:pic>
    </p:spTree>
    <p:extLst>
      <p:ext uri="{BB962C8B-B14F-4D97-AF65-F5344CB8AC3E}">
        <p14:creationId xmlns:p14="http://schemas.microsoft.com/office/powerpoint/2010/main" val="2488296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259644"/>
            <a:ext cx="473206" cy="646331"/>
          </a:xfrm>
          <a:prstGeom prst="rect">
            <a:avLst/>
          </a:prstGeom>
          <a:noFill/>
        </p:spPr>
        <p:txBody>
          <a:bodyPr wrap="none" rtlCol="0">
            <a:spAutoFit/>
          </a:bodyPr>
          <a:lstStyle/>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p:txBody>
      </p:sp>
      <p:sp>
        <p:nvSpPr>
          <p:cNvPr id="3" name="ZoneTexte 2"/>
          <p:cNvSpPr txBox="1"/>
          <p:nvPr/>
        </p:nvSpPr>
        <p:spPr>
          <a:xfrm>
            <a:off x="0" y="0"/>
            <a:ext cx="12192000" cy="5078313"/>
          </a:xfrm>
          <a:prstGeom prst="rect">
            <a:avLst/>
          </a:prstGeom>
          <a:noFill/>
        </p:spPr>
        <p:txBody>
          <a:bodyPr wrap="square" rtlCol="0">
            <a:spAutoFit/>
          </a:bodyPr>
          <a:lstStyle/>
          <a:p>
            <a:r>
              <a:rPr lang="en-US" b="1" u="sng" dirty="0">
                <a:solidFill>
                  <a:srgbClr val="FF0000"/>
                </a:solidFill>
                <a:latin typeface="Times New Roman" panose="02020603050405020304" pitchFamily="18" charset="0"/>
                <a:cs typeface="Times New Roman" panose="02020603050405020304" pitchFamily="18" charset="0"/>
              </a:rPr>
              <a:t>Possible Solutions for Module-0</a:t>
            </a:r>
          </a:p>
          <a:p>
            <a:endParaRPr lang="en-US" b="1" dirty="0">
              <a:solidFill>
                <a:srgbClr val="FF0000"/>
              </a:solidFill>
              <a:latin typeface="Times New Roman" panose="02020603050405020304" pitchFamily="18" charset="0"/>
              <a:cs typeface="Times New Roman" panose="02020603050405020304" pitchFamily="18" charset="0"/>
            </a:endParaRPr>
          </a:p>
          <a:p>
            <a:pPr marL="800100" lvl="1" indent="-342900">
              <a:buFont typeface="+mj-lt"/>
              <a:buAutoNum type="arabicPeriod"/>
            </a:pPr>
            <a:r>
              <a:rPr lang="en-US" b="1" dirty="0">
                <a:latin typeface="Times New Roman" panose="02020603050405020304" pitchFamily="18" charset="0"/>
                <a:cs typeface="Times New Roman" panose="02020603050405020304" pitchFamily="18" charset="0"/>
              </a:rPr>
              <a:t>Keep the old scheme “Cathode raised with the CRP”</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Pros: No additional hardware to procure</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Cons: </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Requires installation of PDs on the cathodes before CRP raise and cabling</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Lowering the cathode requires CRP </a:t>
            </a:r>
            <a:r>
              <a:rPr lang="en-US" b="1" dirty="0" err="1">
                <a:latin typeface="Times New Roman" panose="02020603050405020304" pitchFamily="18" charset="0"/>
                <a:cs typeface="Times New Roman" panose="02020603050405020304" pitchFamily="18" charset="0"/>
              </a:rPr>
              <a:t>uncabling</a:t>
            </a:r>
            <a:endParaRPr lang="en-US" b="1" dirty="0">
              <a:latin typeface="Times New Roman" panose="02020603050405020304" pitchFamily="18" charset="0"/>
              <a:cs typeface="Times New Roman" panose="02020603050405020304" pitchFamily="18" charset="0"/>
            </a:endParaRPr>
          </a:p>
          <a:p>
            <a:pPr marL="800100" lvl="1" indent="-342900">
              <a:buFont typeface="+mj-lt"/>
              <a:buAutoNum type="arabicPeriod"/>
            </a:pPr>
            <a:endParaRPr lang="en-US" b="1" dirty="0">
              <a:latin typeface="Times New Roman" panose="02020603050405020304" pitchFamily="18" charset="0"/>
              <a:cs typeface="Times New Roman" panose="02020603050405020304" pitchFamily="18" charset="0"/>
            </a:endParaRPr>
          </a:p>
          <a:p>
            <a:pPr marL="800100" lvl="1" indent="-342900">
              <a:buFont typeface="+mj-lt"/>
              <a:buAutoNum type="arabicPeriod"/>
            </a:pPr>
            <a:r>
              <a:rPr lang="en-US" b="1" dirty="0">
                <a:latin typeface="Times New Roman" panose="02020603050405020304" pitchFamily="18" charset="0"/>
                <a:cs typeface="Times New Roman" panose="02020603050405020304" pitchFamily="18" charset="0"/>
              </a:rPr>
              <a:t>Put winches on the Field Cage structure in order to raise the cathodes</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Pros: </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Decoupling from CRP raise</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Raise and lower the cathode whenever you need before Field Cage installation</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Cons: </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Installation of winches on the Field Cage structure to be studied carefully</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Could prevent Field Cage reaching final position before Cathode raise</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Possible damage of the mesh borders during disconnection of winch cable and connection to the </a:t>
            </a:r>
            <a:r>
              <a:rPr lang="en-US" b="1" dirty="0" err="1">
                <a:latin typeface="Times New Roman" panose="02020603050405020304" pitchFamily="18" charset="0"/>
                <a:cs typeface="Times New Roman" panose="02020603050405020304" pitchFamily="18" charset="0"/>
              </a:rPr>
              <a:t>Dyneema</a:t>
            </a:r>
            <a:r>
              <a:rPr lang="en-US" b="1" dirty="0">
                <a:latin typeface="Times New Roman" panose="02020603050405020304" pitchFamily="18" charset="0"/>
                <a:cs typeface="Times New Roman" panose="02020603050405020304" pitchFamily="18" charset="0"/>
              </a:rPr>
              <a:t> ropes</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Cannot be extended to FD2-VD</a:t>
            </a:r>
          </a:p>
        </p:txBody>
      </p:sp>
    </p:spTree>
    <p:extLst>
      <p:ext uri="{BB962C8B-B14F-4D97-AF65-F5344CB8AC3E}">
        <p14:creationId xmlns:p14="http://schemas.microsoft.com/office/powerpoint/2010/main" val="1215068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4132" y="-8598"/>
            <a:ext cx="7676445" cy="6866597"/>
          </a:xfrm>
          <a:prstGeom prst="rect">
            <a:avLst/>
          </a:prstGeom>
        </p:spPr>
      </p:pic>
      <p:sp>
        <p:nvSpPr>
          <p:cNvPr id="3" name="ZoneTexte 2"/>
          <p:cNvSpPr txBox="1"/>
          <p:nvPr/>
        </p:nvSpPr>
        <p:spPr>
          <a:xfrm>
            <a:off x="428978" y="338667"/>
            <a:ext cx="1178528" cy="369332"/>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Solution 2</a:t>
            </a:r>
          </a:p>
        </p:txBody>
      </p:sp>
      <p:cxnSp>
        <p:nvCxnSpPr>
          <p:cNvPr id="5" name="Connecteur droit 4"/>
          <p:cNvCxnSpPr/>
          <p:nvPr/>
        </p:nvCxnSpPr>
        <p:spPr>
          <a:xfrm>
            <a:off x="5294489" y="2946400"/>
            <a:ext cx="169333" cy="19981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6841067" y="4459111"/>
            <a:ext cx="0" cy="211102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H="1">
            <a:off x="8799689" y="3318933"/>
            <a:ext cx="174978" cy="22521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4180064" y="1698625"/>
            <a:ext cx="169333" cy="19981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Image 12"/>
          <p:cNvPicPr>
            <a:picLocks noChangeAspect="1"/>
          </p:cNvPicPr>
          <p:nvPr/>
        </p:nvPicPr>
        <p:blipFill>
          <a:blip r:embed="rId3"/>
          <a:stretch>
            <a:fillRect/>
          </a:stretch>
        </p:blipFill>
        <p:spPr>
          <a:xfrm>
            <a:off x="7021077" y="1476374"/>
            <a:ext cx="875147" cy="657225"/>
          </a:xfrm>
          <a:prstGeom prst="rect">
            <a:avLst/>
          </a:prstGeom>
        </p:spPr>
      </p:pic>
      <p:pic>
        <p:nvPicPr>
          <p:cNvPr id="14" name="Image 13"/>
          <p:cNvPicPr>
            <a:picLocks noChangeAspect="1"/>
          </p:cNvPicPr>
          <p:nvPr/>
        </p:nvPicPr>
        <p:blipFill>
          <a:blip r:embed="rId3"/>
          <a:stretch>
            <a:fillRect/>
          </a:stretch>
        </p:blipFill>
        <p:spPr>
          <a:xfrm>
            <a:off x="4716027" y="2466974"/>
            <a:ext cx="875147" cy="657225"/>
          </a:xfrm>
          <a:prstGeom prst="rect">
            <a:avLst/>
          </a:prstGeom>
        </p:spPr>
      </p:pic>
      <p:pic>
        <p:nvPicPr>
          <p:cNvPr id="15" name="Image 14"/>
          <p:cNvPicPr>
            <a:picLocks noChangeAspect="1"/>
          </p:cNvPicPr>
          <p:nvPr/>
        </p:nvPicPr>
        <p:blipFill>
          <a:blip r:embed="rId3"/>
          <a:stretch>
            <a:fillRect/>
          </a:stretch>
        </p:blipFill>
        <p:spPr>
          <a:xfrm>
            <a:off x="6268602" y="3952874"/>
            <a:ext cx="875147" cy="657225"/>
          </a:xfrm>
          <a:prstGeom prst="rect">
            <a:avLst/>
          </a:prstGeom>
        </p:spPr>
      </p:pic>
      <p:pic>
        <p:nvPicPr>
          <p:cNvPr id="16" name="Image 15"/>
          <p:cNvPicPr>
            <a:picLocks noChangeAspect="1"/>
          </p:cNvPicPr>
          <p:nvPr/>
        </p:nvPicPr>
        <p:blipFill>
          <a:blip r:embed="rId3"/>
          <a:stretch>
            <a:fillRect/>
          </a:stretch>
        </p:blipFill>
        <p:spPr>
          <a:xfrm>
            <a:off x="8402202" y="2724149"/>
            <a:ext cx="875147" cy="657225"/>
          </a:xfrm>
          <a:prstGeom prst="rect">
            <a:avLst/>
          </a:prstGeom>
        </p:spPr>
      </p:pic>
    </p:spTree>
    <p:extLst>
      <p:ext uri="{BB962C8B-B14F-4D97-AF65-F5344CB8AC3E}">
        <p14:creationId xmlns:p14="http://schemas.microsoft.com/office/powerpoint/2010/main" val="4253413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Outline</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r>
              <a:rPr lang="en-US" sz="2400" dirty="0" err="1"/>
              <a:t>ProtoDUNE</a:t>
            </a:r>
            <a:r>
              <a:rPr lang="en-US" sz="2400" dirty="0"/>
              <a:t>-VD HVS Configuration (Differences from FD2)</a:t>
            </a:r>
          </a:p>
          <a:p>
            <a:pPr lvl="1"/>
            <a:r>
              <a:rPr lang="en-US" sz="2000" dirty="0"/>
              <a:t>Cathode</a:t>
            </a:r>
          </a:p>
          <a:p>
            <a:pPr lvl="1"/>
            <a:r>
              <a:rPr lang="en-US" sz="2000" dirty="0"/>
              <a:t>Field cage</a:t>
            </a:r>
          </a:p>
          <a:p>
            <a:pPr lvl="1"/>
            <a:r>
              <a:rPr lang="en-US" sz="2000" dirty="0"/>
              <a:t>HV delivery</a:t>
            </a:r>
          </a:p>
          <a:p>
            <a:r>
              <a:rPr lang="en-US" sz="2400" dirty="0"/>
              <a:t>List of Deliverables</a:t>
            </a:r>
          </a:p>
          <a:p>
            <a:r>
              <a:rPr lang="en-US" sz="2400" dirty="0"/>
              <a:t>Interfaces</a:t>
            </a:r>
          </a:p>
          <a:p>
            <a:pPr lvl="1"/>
            <a:r>
              <a:rPr lang="en-US" sz="2000" dirty="0"/>
              <a:t>CRP</a:t>
            </a:r>
          </a:p>
          <a:p>
            <a:pPr lvl="1"/>
            <a:r>
              <a:rPr lang="en-US" sz="2000" dirty="0"/>
              <a:t>BDE</a:t>
            </a:r>
          </a:p>
          <a:p>
            <a:pPr lvl="1"/>
            <a:r>
              <a:rPr lang="en-US" sz="2000" dirty="0"/>
              <a:t>PDS</a:t>
            </a:r>
          </a:p>
          <a:p>
            <a:pPr lvl="1"/>
            <a:r>
              <a:rPr lang="en-US" sz="2000" dirty="0"/>
              <a:t>I&amp;I</a:t>
            </a:r>
          </a:p>
        </p:txBody>
      </p:sp>
    </p:spTree>
    <p:extLst>
      <p:ext uri="{BB962C8B-B14F-4D97-AF65-F5344CB8AC3E}">
        <p14:creationId xmlns:p14="http://schemas.microsoft.com/office/powerpoint/2010/main" val="63223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259644"/>
            <a:ext cx="473206" cy="646331"/>
          </a:xfrm>
          <a:prstGeom prst="rect">
            <a:avLst/>
          </a:prstGeom>
          <a:noFill/>
        </p:spPr>
        <p:txBody>
          <a:bodyPr wrap="none" rtlCol="0">
            <a:spAutoFit/>
          </a:bodyPr>
          <a:lstStyle/>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p:txBody>
      </p:sp>
      <p:sp>
        <p:nvSpPr>
          <p:cNvPr id="3" name="ZoneTexte 2"/>
          <p:cNvSpPr txBox="1"/>
          <p:nvPr/>
        </p:nvSpPr>
        <p:spPr>
          <a:xfrm>
            <a:off x="0" y="0"/>
            <a:ext cx="12192000" cy="3970318"/>
          </a:xfrm>
          <a:prstGeom prst="rect">
            <a:avLst/>
          </a:prstGeom>
          <a:noFill/>
        </p:spPr>
        <p:txBody>
          <a:bodyPr wrap="square" rtlCol="0">
            <a:spAutoFit/>
          </a:bodyPr>
          <a:lstStyle/>
          <a:p>
            <a:r>
              <a:rPr lang="en-US" b="1" u="sng" dirty="0">
                <a:solidFill>
                  <a:srgbClr val="FF0000"/>
                </a:solidFill>
                <a:latin typeface="Times New Roman" panose="02020603050405020304" pitchFamily="18" charset="0"/>
                <a:cs typeface="Times New Roman" panose="02020603050405020304" pitchFamily="18" charset="0"/>
              </a:rPr>
              <a:t>Possible Solutions for Module-0</a:t>
            </a:r>
          </a:p>
          <a:p>
            <a:pPr lvl="1"/>
            <a:endParaRPr lang="en-US" b="1" dirty="0">
              <a:latin typeface="Times New Roman" panose="02020603050405020304" pitchFamily="18" charset="0"/>
              <a:cs typeface="Times New Roman" panose="02020603050405020304" pitchFamily="18" charset="0"/>
            </a:endParaRPr>
          </a:p>
          <a:p>
            <a:pPr marL="800100" lvl="1" indent="-342900">
              <a:buFont typeface="+mj-lt"/>
              <a:buAutoNum type="arabicPeriod" startAt="3"/>
            </a:pPr>
            <a:r>
              <a:rPr lang="en-US" b="1" dirty="0">
                <a:latin typeface="Times New Roman" panose="02020603050405020304" pitchFamily="18" charset="0"/>
                <a:cs typeface="Times New Roman" panose="02020603050405020304" pitchFamily="18" charset="0"/>
              </a:rPr>
              <a:t>Put pulleys on the 3-meter </a:t>
            </a:r>
            <a:r>
              <a:rPr lang="en-US" b="1" dirty="0" err="1">
                <a:latin typeface="Times New Roman" panose="02020603050405020304" pitchFamily="18" charset="0"/>
                <a:cs typeface="Times New Roman" panose="02020603050405020304" pitchFamily="18" charset="0"/>
              </a:rPr>
              <a:t>Dyneema</a:t>
            </a:r>
            <a:r>
              <a:rPr lang="en-US" b="1" dirty="0">
                <a:latin typeface="Times New Roman" panose="02020603050405020304" pitchFamily="18" charset="0"/>
                <a:cs typeface="Times New Roman" panose="02020603050405020304" pitchFamily="18" charset="0"/>
              </a:rPr>
              <a:t> ropes anchored on CRP structure and raise the cathode with additional ropes and winches on the cryostat floor</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Pros: </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Decoupling from CRP raise</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Raise and lower the cathode whenever you need before Field Cage installation (Top section of the FC can be installed without impact but not the middle and bottom sections)</a:t>
            </a:r>
          </a:p>
          <a:p>
            <a:pPr marL="1714500" lvl="3"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Could be a possible solution for FD2-VD</a:t>
            </a:r>
          </a:p>
          <a:p>
            <a:pPr marL="1257300" lvl="2"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Cons: Possible damage of the mesh borders during disconnection of winch cable and connection to the </a:t>
            </a:r>
            <a:r>
              <a:rPr lang="en-US" b="1" dirty="0" err="1">
                <a:latin typeface="Times New Roman" panose="02020603050405020304" pitchFamily="18" charset="0"/>
                <a:cs typeface="Times New Roman" panose="02020603050405020304" pitchFamily="18" charset="0"/>
              </a:rPr>
              <a:t>Dyneema</a:t>
            </a:r>
            <a:r>
              <a:rPr lang="en-US" b="1" dirty="0">
                <a:latin typeface="Times New Roman" panose="02020603050405020304" pitchFamily="18" charset="0"/>
                <a:cs typeface="Times New Roman" panose="02020603050405020304" pitchFamily="18" charset="0"/>
              </a:rPr>
              <a:t> ropes</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In any case, no clear added value but clear extra work for cathode team to raise the cathode without the PDs installed on it</a:t>
            </a:r>
          </a:p>
        </p:txBody>
      </p:sp>
    </p:spTree>
    <p:extLst>
      <p:ext uri="{BB962C8B-B14F-4D97-AF65-F5344CB8AC3E}">
        <p14:creationId xmlns:p14="http://schemas.microsoft.com/office/powerpoint/2010/main" val="2849967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Image 30"/>
          <p:cNvPicPr>
            <a:picLocks noChangeAspect="1"/>
          </p:cNvPicPr>
          <p:nvPr/>
        </p:nvPicPr>
        <p:blipFill>
          <a:blip r:embed="rId2"/>
          <a:stretch>
            <a:fillRect/>
          </a:stretch>
        </p:blipFill>
        <p:spPr>
          <a:xfrm>
            <a:off x="7059177" y="5867399"/>
            <a:ext cx="875147" cy="657225"/>
          </a:xfrm>
          <a:prstGeom prst="rect">
            <a:avLst/>
          </a:prstGeom>
        </p:spPr>
      </p:pic>
      <p:pic>
        <p:nvPicPr>
          <p:cNvPr id="28" name="Image 27"/>
          <p:cNvPicPr>
            <a:picLocks noChangeAspect="1"/>
          </p:cNvPicPr>
          <p:nvPr/>
        </p:nvPicPr>
        <p:blipFill>
          <a:blip r:embed="rId2"/>
          <a:stretch>
            <a:fillRect/>
          </a:stretch>
        </p:blipFill>
        <p:spPr>
          <a:xfrm>
            <a:off x="1534677" y="5848349"/>
            <a:ext cx="875147" cy="657225"/>
          </a:xfrm>
          <a:prstGeom prst="rect">
            <a:avLst/>
          </a:prstGeom>
        </p:spPr>
      </p:pic>
      <p:pic>
        <p:nvPicPr>
          <p:cNvPr id="13" name="Image 12"/>
          <p:cNvPicPr>
            <a:picLocks noChangeAspect="1"/>
          </p:cNvPicPr>
          <p:nvPr/>
        </p:nvPicPr>
        <p:blipFill rotWithShape="1">
          <a:blip r:embed="rId3"/>
          <a:srcRect l="44204" t="21783" r="10806" b="32823"/>
          <a:stretch/>
        </p:blipFill>
        <p:spPr>
          <a:xfrm flipH="1">
            <a:off x="6647644" y="3238500"/>
            <a:ext cx="285237" cy="323850"/>
          </a:xfrm>
          <a:prstGeom prst="rect">
            <a:avLst/>
          </a:prstGeom>
        </p:spPr>
      </p:pic>
      <p:pic>
        <p:nvPicPr>
          <p:cNvPr id="12" name="Image 11"/>
          <p:cNvPicPr>
            <a:picLocks noChangeAspect="1"/>
          </p:cNvPicPr>
          <p:nvPr/>
        </p:nvPicPr>
        <p:blipFill rotWithShape="1">
          <a:blip r:embed="rId3"/>
          <a:srcRect l="44204" t="21783" r="10806" b="32823"/>
          <a:stretch/>
        </p:blipFill>
        <p:spPr>
          <a:xfrm>
            <a:off x="3351994" y="3257550"/>
            <a:ext cx="285237" cy="323850"/>
          </a:xfrm>
          <a:prstGeom prst="rect">
            <a:avLst/>
          </a:prstGeom>
        </p:spPr>
      </p:pic>
      <p:sp>
        <p:nvSpPr>
          <p:cNvPr id="2" name="ZoneTexte 1"/>
          <p:cNvSpPr txBox="1"/>
          <p:nvPr/>
        </p:nvSpPr>
        <p:spPr>
          <a:xfrm>
            <a:off x="238478" y="195792"/>
            <a:ext cx="1178528" cy="369332"/>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Solution 3</a:t>
            </a:r>
          </a:p>
        </p:txBody>
      </p:sp>
      <p:sp>
        <p:nvSpPr>
          <p:cNvPr id="3" name="Rectangle 2"/>
          <p:cNvSpPr/>
          <p:nvPr/>
        </p:nvSpPr>
        <p:spPr>
          <a:xfrm>
            <a:off x="3467101" y="838200"/>
            <a:ext cx="329565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oneTexte 3"/>
          <p:cNvSpPr txBox="1"/>
          <p:nvPr/>
        </p:nvSpPr>
        <p:spPr>
          <a:xfrm>
            <a:off x="4200525" y="419100"/>
            <a:ext cx="205479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CRP </a:t>
            </a:r>
            <a:r>
              <a:rPr lang="en-US" dirty="0" err="1">
                <a:latin typeface="Times New Roman" panose="02020603050405020304" pitchFamily="18" charset="0"/>
                <a:cs typeface="Times New Roman" panose="02020603050405020304" pitchFamily="18" charset="0"/>
              </a:rPr>
              <a:t>SuperStructure</a:t>
            </a:r>
            <a:endParaRPr lang="en-US" dirty="0">
              <a:latin typeface="Times New Roman" panose="02020603050405020304" pitchFamily="18" charset="0"/>
              <a:cs typeface="Times New Roman" panose="02020603050405020304" pitchFamily="18" charset="0"/>
            </a:endParaRPr>
          </a:p>
        </p:txBody>
      </p:sp>
      <p:cxnSp>
        <p:nvCxnSpPr>
          <p:cNvPr id="6" name="Connecteur droit 5"/>
          <p:cNvCxnSpPr>
            <a:stCxn id="3" idx="1"/>
          </p:cNvCxnSpPr>
          <p:nvPr/>
        </p:nvCxnSpPr>
        <p:spPr>
          <a:xfrm>
            <a:off x="3467101" y="914400"/>
            <a:ext cx="19049" cy="21240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6762751" y="933450"/>
            <a:ext cx="19049" cy="21240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7439025" y="1666875"/>
            <a:ext cx="4307589" cy="369332"/>
          </a:xfrm>
          <a:prstGeom prst="rect">
            <a:avLst/>
          </a:prstGeom>
          <a:noFill/>
        </p:spPr>
        <p:txBody>
          <a:bodyPr wrap="none" rtlCol="0">
            <a:spAutoFit/>
          </a:bodyPr>
          <a:lstStyle/>
          <a:p>
            <a:r>
              <a:rPr lang="en-US" dirty="0" err="1">
                <a:latin typeface="Times New Roman" panose="02020603050405020304" pitchFamily="18" charset="0"/>
                <a:cs typeface="Times New Roman" panose="02020603050405020304" pitchFamily="18" charset="0"/>
              </a:rPr>
              <a:t>Dyneema</a:t>
            </a:r>
            <a:r>
              <a:rPr lang="en-US" dirty="0">
                <a:latin typeface="Times New Roman" panose="02020603050405020304" pitchFamily="18" charset="0"/>
                <a:cs typeface="Times New Roman" panose="02020603050405020304" pitchFamily="18" charset="0"/>
              </a:rPr>
              <a:t> Ropes (they are ended by a splice)</a:t>
            </a:r>
          </a:p>
        </p:txBody>
      </p:sp>
      <p:sp>
        <p:nvSpPr>
          <p:cNvPr id="10" name="Ellipse 9"/>
          <p:cNvSpPr/>
          <p:nvPr/>
        </p:nvSpPr>
        <p:spPr>
          <a:xfrm>
            <a:off x="6734175" y="3048000"/>
            <a:ext cx="95250" cy="2476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3438525" y="3048000"/>
            <a:ext cx="95250" cy="2476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476626" y="5314950"/>
            <a:ext cx="329565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oneTexte 14"/>
          <p:cNvSpPr txBox="1"/>
          <p:nvPr/>
        </p:nvSpPr>
        <p:spPr>
          <a:xfrm>
            <a:off x="4533900" y="5467350"/>
            <a:ext cx="954107"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Cathode</a:t>
            </a:r>
          </a:p>
        </p:txBody>
      </p:sp>
      <p:cxnSp>
        <p:nvCxnSpPr>
          <p:cNvPr id="17" name="Connecteur droit 16"/>
          <p:cNvCxnSpPr>
            <a:stCxn id="12" idx="1"/>
          </p:cNvCxnSpPr>
          <p:nvPr/>
        </p:nvCxnSpPr>
        <p:spPr>
          <a:xfrm flipH="1">
            <a:off x="2076450" y="3419475"/>
            <a:ext cx="1275544" cy="272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a:stCxn id="13" idx="1"/>
          </p:cNvCxnSpPr>
          <p:nvPr/>
        </p:nvCxnSpPr>
        <p:spPr>
          <a:xfrm>
            <a:off x="6932881" y="3400425"/>
            <a:ext cx="696644" cy="2905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cteur droit 20"/>
          <p:cNvCxnSpPr>
            <a:stCxn id="12" idx="3"/>
            <a:endCxn id="14" idx="1"/>
          </p:cNvCxnSpPr>
          <p:nvPr/>
        </p:nvCxnSpPr>
        <p:spPr>
          <a:xfrm flipH="1">
            <a:off x="3476626" y="3419475"/>
            <a:ext cx="160605" cy="1933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a:endCxn id="14" idx="3"/>
          </p:cNvCxnSpPr>
          <p:nvPr/>
        </p:nvCxnSpPr>
        <p:spPr>
          <a:xfrm>
            <a:off x="6656657" y="3409950"/>
            <a:ext cx="115619" cy="1943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5330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7C0D52F-E84E-435D-A925-479717A326F9}"/>
              </a:ext>
            </a:extLst>
          </p:cNvPr>
          <p:cNvPicPr>
            <a:picLocks noChangeAspect="1"/>
          </p:cNvPicPr>
          <p:nvPr/>
        </p:nvPicPr>
        <p:blipFill>
          <a:blip r:embed="rId2"/>
          <a:stretch>
            <a:fillRect/>
          </a:stretch>
        </p:blipFill>
        <p:spPr>
          <a:xfrm>
            <a:off x="210312" y="625364"/>
            <a:ext cx="7336536" cy="3751764"/>
          </a:xfrm>
          <a:prstGeom prst="rect">
            <a:avLst/>
          </a:prstGeom>
        </p:spPr>
      </p:pic>
      <p:sp>
        <p:nvSpPr>
          <p:cNvPr id="3" name="ZoneTexte 2">
            <a:extLst>
              <a:ext uri="{FF2B5EF4-FFF2-40B4-BE49-F238E27FC236}">
                <a16:creationId xmlns:a16="http://schemas.microsoft.com/office/drawing/2014/main" id="{F4E7A40E-1349-44D5-8F2C-9B1662490B4D}"/>
              </a:ext>
            </a:extLst>
          </p:cNvPr>
          <p:cNvSpPr txBox="1"/>
          <p:nvPr/>
        </p:nvSpPr>
        <p:spPr>
          <a:xfrm>
            <a:off x="876229" y="2501246"/>
            <a:ext cx="2465823" cy="923330"/>
          </a:xfrm>
          <a:prstGeom prst="rect">
            <a:avLst/>
          </a:prstGeom>
          <a:solidFill>
            <a:srgbClr val="FFC000"/>
          </a:solidFill>
        </p:spPr>
        <p:txBody>
          <a:bodyPr wrap="square" rtlCol="0">
            <a:spAutoFit/>
          </a:bodyPr>
          <a:lstStyle/>
          <a:p>
            <a:r>
              <a:rPr lang="fr-FR" dirty="0">
                <a:latin typeface="Times New Roman" panose="02020603050405020304" pitchFamily="18" charset="0"/>
                <a:cs typeface="Times New Roman" panose="02020603050405020304" pitchFamily="18" charset="0"/>
              </a:rPr>
              <a:t>150 mm to </a:t>
            </a:r>
            <a:r>
              <a:rPr lang="fr-FR" dirty="0" err="1">
                <a:latin typeface="Times New Roman" panose="02020603050405020304" pitchFamily="18" charset="0"/>
                <a:cs typeface="Times New Roman" panose="02020603050405020304" pitchFamily="18" charset="0"/>
              </a:rPr>
              <a:t>get</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access</a:t>
            </a:r>
            <a:r>
              <a:rPr lang="fr-FR" dirty="0">
                <a:latin typeface="Times New Roman" panose="02020603050405020304" pitchFamily="18" charset="0"/>
                <a:cs typeface="Times New Roman" panose="02020603050405020304" pitchFamily="18" charset="0"/>
              </a:rPr>
              <a:t> on the </a:t>
            </a:r>
            <a:r>
              <a:rPr lang="fr-FR" dirty="0" err="1">
                <a:latin typeface="Times New Roman" panose="02020603050405020304" pitchFamily="18" charset="0"/>
                <a:cs typeface="Times New Roman" panose="02020603050405020304" pitchFamily="18" charset="0"/>
              </a:rPr>
              <a:t>upper</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cable</a:t>
            </a:r>
            <a:r>
              <a:rPr lang="fr-FR" dirty="0">
                <a:latin typeface="Times New Roman" panose="02020603050405020304" pitchFamily="18" charset="0"/>
                <a:cs typeface="Times New Roman" panose="02020603050405020304" pitchFamily="18" charset="0"/>
              </a:rPr>
              <a:t> point BUT …</a:t>
            </a:r>
            <a:endParaRPr lang="en-GB" dirty="0">
              <a:latin typeface="Times New Roman" panose="02020603050405020304" pitchFamily="18" charset="0"/>
              <a:cs typeface="Times New Roman" panose="02020603050405020304" pitchFamily="18" charset="0"/>
            </a:endParaRPr>
          </a:p>
        </p:txBody>
      </p:sp>
      <p:cxnSp>
        <p:nvCxnSpPr>
          <p:cNvPr id="5" name="Connecteur droit avec flèche 4">
            <a:extLst>
              <a:ext uri="{FF2B5EF4-FFF2-40B4-BE49-F238E27FC236}">
                <a16:creationId xmlns:a16="http://schemas.microsoft.com/office/drawing/2014/main" id="{0328B948-109D-48A1-937C-A0352282EDC3}"/>
              </a:ext>
            </a:extLst>
          </p:cNvPr>
          <p:cNvCxnSpPr/>
          <p:nvPr/>
        </p:nvCxnSpPr>
        <p:spPr>
          <a:xfrm flipV="1">
            <a:off x="3520440" y="2501246"/>
            <a:ext cx="0" cy="998058"/>
          </a:xfrm>
          <a:prstGeom prst="straightConnector1">
            <a:avLst/>
          </a:prstGeom>
          <a:ln>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id="{0CF3C753-C396-4126-9667-6EA3EB33BC59}"/>
              </a:ext>
            </a:extLst>
          </p:cNvPr>
          <p:cNvPicPr>
            <a:picLocks noChangeAspect="1"/>
          </p:cNvPicPr>
          <p:nvPr/>
        </p:nvPicPr>
        <p:blipFill>
          <a:blip r:embed="rId3"/>
          <a:stretch>
            <a:fillRect/>
          </a:stretch>
        </p:blipFill>
        <p:spPr>
          <a:xfrm>
            <a:off x="6537962" y="3255264"/>
            <a:ext cx="4740026" cy="3417608"/>
          </a:xfrm>
          <a:prstGeom prst="rect">
            <a:avLst/>
          </a:prstGeom>
        </p:spPr>
      </p:pic>
      <p:sp>
        <p:nvSpPr>
          <p:cNvPr id="7" name="ZoneTexte 6">
            <a:extLst>
              <a:ext uri="{FF2B5EF4-FFF2-40B4-BE49-F238E27FC236}">
                <a16:creationId xmlns:a16="http://schemas.microsoft.com/office/drawing/2014/main" id="{45732F8F-1CB7-4B6C-A2E7-456D9C768CBF}"/>
              </a:ext>
            </a:extLst>
          </p:cNvPr>
          <p:cNvSpPr txBox="1"/>
          <p:nvPr/>
        </p:nvSpPr>
        <p:spPr>
          <a:xfrm>
            <a:off x="961723" y="194272"/>
            <a:ext cx="5833713" cy="369332"/>
          </a:xfrm>
          <a:prstGeom prst="rect">
            <a:avLst/>
          </a:prstGeom>
          <a:noFill/>
        </p:spPr>
        <p:txBody>
          <a:bodyPr wrap="none" rtlCol="0">
            <a:spAutoFit/>
          </a:bodyPr>
          <a:lstStyle/>
          <a:p>
            <a:r>
              <a:rPr lang="fr-FR" dirty="0">
                <a:latin typeface="Times New Roman" panose="02020603050405020304" pitchFamily="18" charset="0"/>
                <a:cs typeface="Times New Roman" panose="02020603050405020304" pitchFamily="18" charset="0"/>
              </a:rPr>
              <a:t>Vertical shift </a:t>
            </a:r>
            <a:r>
              <a:rPr lang="fr-FR" dirty="0" err="1">
                <a:latin typeface="Times New Roman" panose="02020603050405020304" pitchFamily="18" charset="0"/>
                <a:cs typeface="Times New Roman" panose="02020603050405020304" pitchFamily="18" charset="0"/>
              </a:rPr>
              <a:t>only</a:t>
            </a:r>
            <a:r>
              <a:rPr lang="fr-FR" dirty="0">
                <a:latin typeface="Times New Roman" panose="02020603050405020304" pitchFamily="18" charset="0"/>
                <a:cs typeface="Times New Roman" panose="02020603050405020304" pitchFamily="18" charset="0"/>
              </a:rPr>
              <a:t> of 150 mm with LAD (185 mm full range)</a:t>
            </a:r>
            <a:endParaRPr lang="en-GB" dirty="0">
              <a:latin typeface="Times New Roman" panose="02020603050405020304" pitchFamily="18" charset="0"/>
              <a:cs typeface="Times New Roman" panose="02020603050405020304" pitchFamily="18" charset="0"/>
            </a:endParaRPr>
          </a:p>
        </p:txBody>
      </p:sp>
      <p:sp>
        <p:nvSpPr>
          <p:cNvPr id="8" name="ZoneTexte 7">
            <a:extLst>
              <a:ext uri="{FF2B5EF4-FFF2-40B4-BE49-F238E27FC236}">
                <a16:creationId xmlns:a16="http://schemas.microsoft.com/office/drawing/2014/main" id="{4A299ECB-C90D-4B37-B535-47CA8E8315CE}"/>
              </a:ext>
            </a:extLst>
          </p:cNvPr>
          <p:cNvSpPr txBox="1"/>
          <p:nvPr/>
        </p:nvSpPr>
        <p:spPr>
          <a:xfrm>
            <a:off x="3427546" y="5228544"/>
            <a:ext cx="2465823" cy="1477328"/>
          </a:xfrm>
          <a:prstGeom prst="rect">
            <a:avLst/>
          </a:prstGeom>
          <a:solidFill>
            <a:srgbClr val="FFC000"/>
          </a:solidFill>
        </p:spPr>
        <p:txBody>
          <a:bodyPr wrap="square" rtlCol="0">
            <a:spAutoFit/>
          </a:bodyPr>
          <a:lstStyle/>
          <a:p>
            <a:r>
              <a:rPr lang="fr-FR" dirty="0">
                <a:latin typeface="Times New Roman" panose="02020603050405020304" pitchFamily="18" charset="0"/>
                <a:cs typeface="Times New Roman" panose="02020603050405020304" pitchFamily="18" charset="0"/>
              </a:rPr>
              <a:t>50 mm </a:t>
            </a:r>
            <a:r>
              <a:rPr lang="fr-FR" dirty="0" err="1">
                <a:latin typeface="Times New Roman" panose="02020603050405020304" pitchFamily="18" charset="0"/>
                <a:cs typeface="Times New Roman" panose="02020603050405020304" pitchFamily="18" charset="0"/>
              </a:rPr>
              <a:t>lateral</a:t>
            </a:r>
            <a:r>
              <a:rPr lang="fr-FR" dirty="0">
                <a:latin typeface="Times New Roman" panose="02020603050405020304" pitchFamily="18" charset="0"/>
                <a:cs typeface="Times New Roman" panose="02020603050405020304" pitchFamily="18" charset="0"/>
              </a:rPr>
              <a:t> (or more) shift to </a:t>
            </a:r>
            <a:r>
              <a:rPr lang="fr-FR" dirty="0" err="1">
                <a:latin typeface="Times New Roman" panose="02020603050405020304" pitchFamily="18" charset="0"/>
                <a:cs typeface="Times New Roman" panose="02020603050405020304" pitchFamily="18" charset="0"/>
              </a:rPr>
              <a:t>get</a:t>
            </a:r>
            <a:r>
              <a:rPr lang="fr-FR" dirty="0">
                <a:latin typeface="Times New Roman" panose="02020603050405020304" pitchFamily="18" charset="0"/>
                <a:cs typeface="Times New Roman" panose="02020603050405020304" pitchFamily="18" charset="0"/>
              </a:rPr>
              <a:t> free running of the </a:t>
            </a:r>
            <a:r>
              <a:rPr lang="fr-FR" dirty="0" err="1">
                <a:latin typeface="Times New Roman" panose="02020603050405020304" pitchFamily="18" charset="0"/>
                <a:cs typeface="Times New Roman" panose="02020603050405020304" pitchFamily="18" charset="0"/>
              </a:rPr>
              <a:t>pulley</a:t>
            </a:r>
            <a:r>
              <a:rPr lang="fr-FR" dirty="0">
                <a:latin typeface="Times New Roman" panose="02020603050405020304" pitchFamily="18" charset="0"/>
                <a:cs typeface="Times New Roman" panose="02020603050405020304" pitchFamily="18" charset="0"/>
              </a:rPr>
              <a:t> ropes </a:t>
            </a:r>
            <a:r>
              <a:rPr lang="fr-FR" dirty="0" err="1">
                <a:latin typeface="Times New Roman" panose="02020603050405020304" pitchFamily="18" charset="0"/>
                <a:cs typeface="Times New Roman" panose="02020603050405020304" pitchFamily="18" charset="0"/>
              </a:rPr>
              <a:t>without</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damaging</a:t>
            </a:r>
            <a:r>
              <a:rPr lang="fr-FR" dirty="0">
                <a:latin typeface="Times New Roman" panose="02020603050405020304" pitchFamily="18" charset="0"/>
                <a:cs typeface="Times New Roman" panose="02020603050405020304" pitchFamily="18" charset="0"/>
              </a:rPr>
              <a:t> the </a:t>
            </a:r>
            <a:r>
              <a:rPr lang="fr-FR" dirty="0" err="1">
                <a:latin typeface="Times New Roman" panose="02020603050405020304" pitchFamily="18" charset="0"/>
                <a:cs typeface="Times New Roman" panose="02020603050405020304" pitchFamily="18" charset="0"/>
              </a:rPr>
              <a:t>mesh</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borders</a:t>
            </a:r>
            <a:endParaRPr lang="en-GB" dirty="0">
              <a:latin typeface="Times New Roman" panose="02020603050405020304" pitchFamily="18" charset="0"/>
              <a:cs typeface="Times New Roman" panose="02020603050405020304" pitchFamily="18" charset="0"/>
            </a:endParaRPr>
          </a:p>
        </p:txBody>
      </p:sp>
      <p:cxnSp>
        <p:nvCxnSpPr>
          <p:cNvPr id="9" name="Connecteur droit avec flèche 8">
            <a:extLst>
              <a:ext uri="{FF2B5EF4-FFF2-40B4-BE49-F238E27FC236}">
                <a16:creationId xmlns:a16="http://schemas.microsoft.com/office/drawing/2014/main" id="{6FF6D656-A565-4679-BC74-928205A759B9}"/>
              </a:ext>
            </a:extLst>
          </p:cNvPr>
          <p:cNvCxnSpPr>
            <a:cxnSpLocks/>
          </p:cNvCxnSpPr>
          <p:nvPr/>
        </p:nvCxnSpPr>
        <p:spPr>
          <a:xfrm>
            <a:off x="8439052" y="4183822"/>
            <a:ext cx="404055" cy="1"/>
          </a:xfrm>
          <a:prstGeom prst="straightConnector1">
            <a:avLst/>
          </a:prstGeom>
          <a:ln>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A223EF30-5066-4624-B7C2-B8AC3FD80E68}"/>
              </a:ext>
            </a:extLst>
          </p:cNvPr>
          <p:cNvCxnSpPr>
            <a:cxnSpLocks/>
            <a:endCxn id="21" idx="3"/>
          </p:cNvCxnSpPr>
          <p:nvPr/>
        </p:nvCxnSpPr>
        <p:spPr>
          <a:xfrm flipH="1" flipV="1">
            <a:off x="8395017" y="4720540"/>
            <a:ext cx="432382" cy="1894036"/>
          </a:xfrm>
          <a:prstGeom prst="straightConnector1">
            <a:avLst/>
          </a:prstGeom>
          <a:ln w="28575">
            <a:solidFill>
              <a:srgbClr val="92D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03949888-7855-49F6-BD12-90CB2E586E35}"/>
              </a:ext>
            </a:extLst>
          </p:cNvPr>
          <p:cNvSpPr txBox="1"/>
          <p:nvPr/>
        </p:nvSpPr>
        <p:spPr>
          <a:xfrm>
            <a:off x="7903623" y="2815608"/>
            <a:ext cx="2473819" cy="369332"/>
          </a:xfrm>
          <a:prstGeom prst="rect">
            <a:avLst/>
          </a:prstGeom>
          <a:noFill/>
        </p:spPr>
        <p:txBody>
          <a:bodyPr wrap="none" rtlCol="0">
            <a:spAutoFit/>
          </a:bodyPr>
          <a:lstStyle/>
          <a:p>
            <a:r>
              <a:rPr lang="fr-FR" dirty="0">
                <a:latin typeface="Times New Roman" panose="02020603050405020304" pitchFamily="18" charset="0"/>
                <a:cs typeface="Times New Roman" panose="02020603050405020304" pitchFamily="18" charset="0"/>
              </a:rPr>
              <a:t>Vertical and </a:t>
            </a:r>
            <a:r>
              <a:rPr lang="fr-FR" dirty="0" err="1">
                <a:latin typeface="Times New Roman" panose="02020603050405020304" pitchFamily="18" charset="0"/>
                <a:cs typeface="Times New Roman" panose="02020603050405020304" pitchFamily="18" charset="0"/>
              </a:rPr>
              <a:t>lateral</a:t>
            </a:r>
            <a:r>
              <a:rPr lang="fr-FR" dirty="0">
                <a:latin typeface="Times New Roman" panose="02020603050405020304" pitchFamily="18" charset="0"/>
                <a:cs typeface="Times New Roman" panose="02020603050405020304" pitchFamily="18" charset="0"/>
              </a:rPr>
              <a:t> shift</a:t>
            </a:r>
            <a:endParaRPr lang="en-GB" dirty="0">
              <a:latin typeface="Times New Roman" panose="02020603050405020304" pitchFamily="18" charset="0"/>
              <a:cs typeface="Times New Roman" panose="02020603050405020304" pitchFamily="18" charset="0"/>
            </a:endParaRPr>
          </a:p>
        </p:txBody>
      </p:sp>
      <p:cxnSp>
        <p:nvCxnSpPr>
          <p:cNvPr id="17" name="Connecteur droit avec flèche 16">
            <a:extLst>
              <a:ext uri="{FF2B5EF4-FFF2-40B4-BE49-F238E27FC236}">
                <a16:creationId xmlns:a16="http://schemas.microsoft.com/office/drawing/2014/main" id="{BFEBEF0F-849E-425C-8CC7-D3CF42DEF2EF}"/>
              </a:ext>
            </a:extLst>
          </p:cNvPr>
          <p:cNvCxnSpPr>
            <a:cxnSpLocks/>
          </p:cNvCxnSpPr>
          <p:nvPr/>
        </p:nvCxnSpPr>
        <p:spPr>
          <a:xfrm>
            <a:off x="8651083" y="4711593"/>
            <a:ext cx="384048" cy="1829688"/>
          </a:xfrm>
          <a:prstGeom prst="straightConnector1">
            <a:avLst/>
          </a:prstGeom>
          <a:ln w="28575">
            <a:solidFill>
              <a:srgbClr val="92D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6E1B3A72-6B24-452E-B477-86EB77C9DC09}"/>
              </a:ext>
            </a:extLst>
          </p:cNvPr>
          <p:cNvSpPr/>
          <p:nvPr/>
        </p:nvSpPr>
        <p:spPr>
          <a:xfrm>
            <a:off x="8345344" y="4377128"/>
            <a:ext cx="339188" cy="402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738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D560EA2-832E-E621-AF7F-D85CBCE137F5}"/>
              </a:ext>
            </a:extLst>
          </p:cNvPr>
          <p:cNvPicPr>
            <a:picLocks noChangeAspect="1"/>
          </p:cNvPicPr>
          <p:nvPr/>
        </p:nvPicPr>
        <p:blipFill rotWithShape="1">
          <a:blip r:embed="rId2">
            <a:extLst>
              <a:ext uri="{28A0092B-C50C-407E-A947-70E740481C1C}">
                <a14:useLocalDpi xmlns:a14="http://schemas.microsoft.com/office/drawing/2010/main" val="0"/>
              </a:ext>
            </a:extLst>
          </a:blip>
          <a:srcRect l="16647" r="9210"/>
          <a:stretch/>
        </p:blipFill>
        <p:spPr>
          <a:xfrm>
            <a:off x="4659035" y="1745673"/>
            <a:ext cx="7532965" cy="5049588"/>
          </a:xfrm>
          <a:prstGeom prst="rect">
            <a:avLst/>
          </a:prstGeom>
        </p:spPr>
      </p:pic>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Field Cage Installation Issue</a:t>
            </a:r>
          </a:p>
        </p:txBody>
      </p:sp>
      <p:sp>
        <p:nvSpPr>
          <p:cNvPr id="5" name="Content Placeholder 4">
            <a:extLst>
              <a:ext uri="{FF2B5EF4-FFF2-40B4-BE49-F238E27FC236}">
                <a16:creationId xmlns:a16="http://schemas.microsoft.com/office/drawing/2014/main" id="{5E488F34-6D97-C18D-5433-204BED4A98AE}"/>
              </a:ext>
            </a:extLst>
          </p:cNvPr>
          <p:cNvSpPr>
            <a:spLocks noGrp="1"/>
          </p:cNvSpPr>
          <p:nvPr>
            <p:ph idx="1"/>
          </p:nvPr>
        </p:nvSpPr>
        <p:spPr>
          <a:xfrm>
            <a:off x="241640" y="1237128"/>
            <a:ext cx="4892692" cy="5447281"/>
          </a:xfrm>
        </p:spPr>
        <p:txBody>
          <a:bodyPr>
            <a:normAutofit/>
          </a:bodyPr>
          <a:lstStyle/>
          <a:p>
            <a:r>
              <a:rPr lang="en-US" sz="2400" dirty="0"/>
              <a:t>The transportation beam through the TCO blocks the middle field</a:t>
            </a:r>
            <a:br>
              <a:rPr lang="en-US" sz="2400" dirty="0"/>
            </a:br>
            <a:r>
              <a:rPr lang="en-US" sz="2400" dirty="0"/>
              <a:t>cage module from being installed.</a:t>
            </a:r>
          </a:p>
          <a:p>
            <a:r>
              <a:rPr lang="en-US" sz="2400" dirty="0"/>
              <a:t>In this picture, the middle and bottom FC modules next to the TCO are installed after bottom CRP installation.  This makes the cathode to field cage connection challenging.</a:t>
            </a:r>
          </a:p>
          <a:p>
            <a:r>
              <a:rPr lang="en-US" sz="2400" dirty="0"/>
              <a:t>Can we have the middle row FC installed before bottom CRP?  This requires the bottom CRPs stored inside the cryostat and the orange beam removed. </a:t>
            </a:r>
          </a:p>
        </p:txBody>
      </p:sp>
    </p:spTree>
    <p:extLst>
      <p:ext uri="{BB962C8B-B14F-4D97-AF65-F5344CB8AC3E}">
        <p14:creationId xmlns:p14="http://schemas.microsoft.com/office/powerpoint/2010/main" val="18417025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1" y="967360"/>
            <a:ext cx="9905998" cy="4923281"/>
          </a:xfrm>
          <a:prstGeom prst="rect">
            <a:avLst/>
          </a:prstGeom>
        </p:spPr>
      </p:pic>
      <p:sp>
        <p:nvSpPr>
          <p:cNvPr id="3" name="TextBox 2"/>
          <p:cNvSpPr txBox="1"/>
          <p:nvPr/>
        </p:nvSpPr>
        <p:spPr>
          <a:xfrm>
            <a:off x="2190404" y="4967312"/>
            <a:ext cx="1487979" cy="646331"/>
          </a:xfrm>
          <a:prstGeom prst="rect">
            <a:avLst/>
          </a:prstGeom>
          <a:solidFill>
            <a:srgbClr val="FF0000"/>
          </a:solidFill>
        </p:spPr>
        <p:txBody>
          <a:bodyPr wrap="square" rtlCol="0">
            <a:spAutoFit/>
          </a:bodyPr>
          <a:lstStyle/>
          <a:p>
            <a:pPr algn="ctr"/>
            <a:r>
              <a:rPr lang="en-GB" dirty="0"/>
              <a:t>CRP 5 insertion</a:t>
            </a:r>
          </a:p>
        </p:txBody>
      </p:sp>
    </p:spTree>
    <p:extLst>
      <p:ext uri="{BB962C8B-B14F-4D97-AF65-F5344CB8AC3E}">
        <p14:creationId xmlns:p14="http://schemas.microsoft.com/office/powerpoint/2010/main" val="271902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HV System in </a:t>
            </a:r>
            <a:r>
              <a:rPr lang="en-US" sz="3200" dirty="0" err="1"/>
              <a:t>ProtoDUNE</a:t>
            </a:r>
            <a:r>
              <a:rPr lang="en-US" sz="3200" dirty="0"/>
              <a:t>-VD</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r>
              <a:rPr lang="en-US" sz="2400" dirty="0"/>
              <a:t>HV Delivery System</a:t>
            </a:r>
          </a:p>
          <a:p>
            <a:pPr marL="457200" lvl="1" indent="0">
              <a:buNone/>
            </a:pPr>
            <a:r>
              <a:rPr lang="en-US" sz="2000" dirty="0"/>
              <a:t>1. HV feedthrough</a:t>
            </a:r>
          </a:p>
          <a:p>
            <a:pPr marL="457200" lvl="1" indent="0">
              <a:buNone/>
            </a:pPr>
            <a:r>
              <a:rPr lang="en-US" sz="2000" dirty="0"/>
              <a:t>2. HV extender</a:t>
            </a:r>
          </a:p>
          <a:p>
            <a:r>
              <a:rPr lang="en-US" sz="2400" dirty="0"/>
              <a:t>Cathode</a:t>
            </a:r>
          </a:p>
          <a:p>
            <a:pPr marL="457200" lvl="1" indent="0">
              <a:buNone/>
            </a:pPr>
            <a:r>
              <a:rPr lang="en-US" sz="2000" dirty="0"/>
              <a:t>3. Cathode modules (2x)</a:t>
            </a:r>
          </a:p>
          <a:p>
            <a:r>
              <a:rPr lang="en-US" sz="2400" dirty="0"/>
              <a:t>Field Cage</a:t>
            </a:r>
          </a:p>
          <a:p>
            <a:pPr marL="457200" lvl="1" indent="0">
              <a:buNone/>
            </a:pPr>
            <a:r>
              <a:rPr lang="en-US" sz="2000" dirty="0"/>
              <a:t>4. Field cage modules (18x)</a:t>
            </a:r>
          </a:p>
          <a:p>
            <a:pPr marL="457200" lvl="1" indent="0">
              <a:buNone/>
            </a:pPr>
            <a:r>
              <a:rPr lang="en-US" sz="2000" dirty="0"/>
              <a:t>5. FC Bottom Stabilizers (4x)</a:t>
            </a:r>
          </a:p>
          <a:p>
            <a:r>
              <a:rPr lang="en-US" sz="2400" dirty="0"/>
              <a:t>6. FC support structure (I&amp;I)</a:t>
            </a:r>
          </a:p>
          <a:p>
            <a:r>
              <a:rPr lang="en-US" sz="2400" dirty="0"/>
              <a:t>Not shown in the picture </a:t>
            </a:r>
          </a:p>
          <a:p>
            <a:pPr lvl="1"/>
            <a:r>
              <a:rPr lang="en-US" sz="2000" dirty="0"/>
              <a:t>HV power supply, HV cable </a:t>
            </a:r>
          </a:p>
          <a:p>
            <a:pPr lvl="1"/>
            <a:r>
              <a:rPr lang="en-US" sz="2000" dirty="0"/>
              <a:t>Cold cameras </a:t>
            </a:r>
          </a:p>
          <a:p>
            <a:pPr lvl="1"/>
            <a:r>
              <a:rPr lang="en-US" sz="2000" dirty="0"/>
              <a:t>Beam plug (not official HVS scope)</a:t>
            </a:r>
          </a:p>
        </p:txBody>
      </p:sp>
      <p:pic>
        <p:nvPicPr>
          <p:cNvPr id="10" name="Picture 9">
            <a:extLst>
              <a:ext uri="{FF2B5EF4-FFF2-40B4-BE49-F238E27FC236}">
                <a16:creationId xmlns:a16="http://schemas.microsoft.com/office/drawing/2014/main" id="{94CBA636-64C1-290B-74EA-86A51316E823}"/>
              </a:ext>
            </a:extLst>
          </p:cNvPr>
          <p:cNvPicPr>
            <a:picLocks noChangeAspect="1"/>
          </p:cNvPicPr>
          <p:nvPr/>
        </p:nvPicPr>
        <p:blipFill>
          <a:blip r:embed="rId2"/>
          <a:stretch>
            <a:fillRect/>
          </a:stretch>
        </p:blipFill>
        <p:spPr>
          <a:xfrm>
            <a:off x="6787355" y="0"/>
            <a:ext cx="5335929" cy="6858000"/>
          </a:xfrm>
          <a:prstGeom prst="rect">
            <a:avLst/>
          </a:prstGeom>
        </p:spPr>
      </p:pic>
      <p:sp>
        <p:nvSpPr>
          <p:cNvPr id="11" name="TextBox 10">
            <a:extLst>
              <a:ext uri="{FF2B5EF4-FFF2-40B4-BE49-F238E27FC236}">
                <a16:creationId xmlns:a16="http://schemas.microsoft.com/office/drawing/2014/main" id="{41A0337E-23BF-8749-88E2-BDB15F4D4E7A}"/>
              </a:ext>
            </a:extLst>
          </p:cNvPr>
          <p:cNvSpPr txBox="1"/>
          <p:nvPr/>
        </p:nvSpPr>
        <p:spPr>
          <a:xfrm>
            <a:off x="8366582" y="6390623"/>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n</a:t>
            </a:r>
            <a:endParaRPr lang="en-US" sz="2400" dirty="0">
              <a:solidFill>
                <a:srgbClr val="FF0000"/>
              </a:solidFill>
              <a:latin typeface="MS Shell Dlg 2" panose="020B0604030504040204" pitchFamily="34" charset="0"/>
            </a:endParaRPr>
          </a:p>
        </p:txBody>
      </p:sp>
      <p:sp>
        <p:nvSpPr>
          <p:cNvPr id="12" name="TextBox 11">
            <a:extLst>
              <a:ext uri="{FF2B5EF4-FFF2-40B4-BE49-F238E27FC236}">
                <a16:creationId xmlns:a16="http://schemas.microsoft.com/office/drawing/2014/main" id="{02AA94C4-6A77-B96A-5A40-7A662ADA4CBB}"/>
              </a:ext>
            </a:extLst>
          </p:cNvPr>
          <p:cNvSpPr txBox="1"/>
          <p:nvPr/>
        </p:nvSpPr>
        <p:spPr>
          <a:xfrm>
            <a:off x="10091195" y="429703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l</a:t>
            </a:r>
            <a:endParaRPr lang="en-US" sz="2400" dirty="0">
              <a:solidFill>
                <a:srgbClr val="FF0000"/>
              </a:solidFill>
              <a:latin typeface="MS Shell Dlg 2" panose="020B0604030504040204" pitchFamily="34" charset="0"/>
            </a:endParaRPr>
          </a:p>
        </p:txBody>
      </p:sp>
      <p:sp>
        <p:nvSpPr>
          <p:cNvPr id="13" name="TextBox 12">
            <a:extLst>
              <a:ext uri="{FF2B5EF4-FFF2-40B4-BE49-F238E27FC236}">
                <a16:creationId xmlns:a16="http://schemas.microsoft.com/office/drawing/2014/main" id="{6B450053-48B2-9E20-B61D-440B56C8AD7A}"/>
              </a:ext>
            </a:extLst>
          </p:cNvPr>
          <p:cNvSpPr txBox="1"/>
          <p:nvPr/>
        </p:nvSpPr>
        <p:spPr>
          <a:xfrm>
            <a:off x="8857649" y="5824984"/>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m</a:t>
            </a:r>
            <a:endParaRPr lang="en-US" sz="2400" dirty="0">
              <a:solidFill>
                <a:srgbClr val="FF0000"/>
              </a:solidFill>
              <a:latin typeface="Wingdings" panose="05000000000000000000" pitchFamily="2" charset="2"/>
            </a:endParaRPr>
          </a:p>
        </p:txBody>
      </p:sp>
      <p:sp>
        <p:nvSpPr>
          <p:cNvPr id="14" name="TextBox 13">
            <a:extLst>
              <a:ext uri="{FF2B5EF4-FFF2-40B4-BE49-F238E27FC236}">
                <a16:creationId xmlns:a16="http://schemas.microsoft.com/office/drawing/2014/main" id="{351076F1-8E0D-E6D6-FB8C-16FC381062E1}"/>
              </a:ext>
            </a:extLst>
          </p:cNvPr>
          <p:cNvSpPr txBox="1"/>
          <p:nvPr/>
        </p:nvSpPr>
        <p:spPr>
          <a:xfrm>
            <a:off x="10912823" y="2082999"/>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k</a:t>
            </a:r>
          </a:p>
        </p:txBody>
      </p:sp>
      <p:sp>
        <p:nvSpPr>
          <p:cNvPr id="15" name="TextBox 14">
            <a:extLst>
              <a:ext uri="{FF2B5EF4-FFF2-40B4-BE49-F238E27FC236}">
                <a16:creationId xmlns:a16="http://schemas.microsoft.com/office/drawing/2014/main" id="{04474ECE-2C65-354F-EA80-821A69C36B21}"/>
              </a:ext>
            </a:extLst>
          </p:cNvPr>
          <p:cNvSpPr txBox="1"/>
          <p:nvPr/>
        </p:nvSpPr>
        <p:spPr>
          <a:xfrm>
            <a:off x="10454043" y="539363"/>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j</a:t>
            </a:r>
            <a:endParaRPr lang="en-US" sz="2400" dirty="0">
              <a:solidFill>
                <a:srgbClr val="FF0000"/>
              </a:solidFill>
              <a:latin typeface="MS Shell Dlg 2" panose="020B0604030504040204" pitchFamily="34" charset="0"/>
            </a:endParaRPr>
          </a:p>
        </p:txBody>
      </p:sp>
      <p:sp>
        <p:nvSpPr>
          <p:cNvPr id="16" name="TextBox 15">
            <a:extLst>
              <a:ext uri="{FF2B5EF4-FFF2-40B4-BE49-F238E27FC236}">
                <a16:creationId xmlns:a16="http://schemas.microsoft.com/office/drawing/2014/main" id="{D0A458B5-F111-B16D-380A-91D5A4B0FF4E}"/>
              </a:ext>
            </a:extLst>
          </p:cNvPr>
          <p:cNvSpPr txBox="1"/>
          <p:nvPr/>
        </p:nvSpPr>
        <p:spPr>
          <a:xfrm>
            <a:off x="9684559" y="21937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o</a:t>
            </a:r>
            <a:endParaRPr lang="en-US" sz="2400" dirty="0">
              <a:solidFill>
                <a:srgbClr val="FF0000"/>
              </a:solidFill>
              <a:latin typeface="MS Shell Dlg 2" panose="020B0604030504040204" pitchFamily="34" charset="0"/>
            </a:endParaRPr>
          </a:p>
        </p:txBody>
      </p:sp>
    </p:spTree>
    <p:extLst>
      <p:ext uri="{BB962C8B-B14F-4D97-AF65-F5344CB8AC3E}">
        <p14:creationId xmlns:p14="http://schemas.microsoft.com/office/powerpoint/2010/main" val="2492820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435491-85B0-7669-A267-90C2983D0891}"/>
              </a:ext>
            </a:extLst>
          </p:cNvPr>
          <p:cNvPicPr>
            <a:picLocks noChangeAspect="1"/>
          </p:cNvPicPr>
          <p:nvPr/>
        </p:nvPicPr>
        <p:blipFill>
          <a:blip r:embed="rId2"/>
          <a:stretch>
            <a:fillRect/>
          </a:stretch>
        </p:blipFill>
        <p:spPr>
          <a:xfrm>
            <a:off x="8642193" y="490537"/>
            <a:ext cx="2581275" cy="5876925"/>
          </a:xfrm>
          <a:prstGeom prst="rect">
            <a:avLst/>
          </a:prstGeom>
        </p:spPr>
      </p:pic>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HV Delivery System</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pPr marL="0" indent="0">
              <a:buNone/>
            </a:pPr>
            <a:r>
              <a:rPr lang="en-US" sz="2400" dirty="0"/>
              <a:t>Key components</a:t>
            </a:r>
          </a:p>
          <a:p>
            <a:pPr lvl="1"/>
            <a:r>
              <a:rPr lang="en-US" sz="2000" dirty="0" err="1"/>
              <a:t>Heinzinger</a:t>
            </a:r>
            <a:r>
              <a:rPr lang="en-US" sz="2000" dirty="0"/>
              <a:t> 300kV HVPS</a:t>
            </a:r>
          </a:p>
          <a:p>
            <a:pPr lvl="1"/>
            <a:r>
              <a:rPr lang="en-US" sz="2000" dirty="0"/>
              <a:t>HV cable with integrated filter resistors</a:t>
            </a:r>
          </a:p>
          <a:p>
            <a:pPr marL="914400" lvl="1" indent="-457200">
              <a:buAutoNum type="arabicPeriod"/>
            </a:pPr>
            <a:r>
              <a:rPr lang="en-US" sz="2000" dirty="0"/>
              <a:t>HV feedthrough</a:t>
            </a:r>
          </a:p>
          <a:p>
            <a:pPr marL="914400" lvl="1" indent="-457200">
              <a:buAutoNum type="arabicPeriod"/>
            </a:pPr>
            <a:r>
              <a:rPr lang="en-US" sz="2000" dirty="0"/>
              <a:t>Extender support wheel</a:t>
            </a:r>
          </a:p>
          <a:p>
            <a:pPr marL="914400" lvl="1" indent="-457200">
              <a:buAutoNum type="arabicPeriod"/>
            </a:pPr>
            <a:r>
              <a:rPr lang="en-US" sz="2000" dirty="0"/>
              <a:t>Ground plane</a:t>
            </a:r>
          </a:p>
          <a:p>
            <a:pPr marL="914400" lvl="1" indent="-457200">
              <a:buAutoNum type="arabicPeriod"/>
            </a:pPr>
            <a:r>
              <a:rPr lang="en-US" sz="2000" dirty="0"/>
              <a:t>Extender-FT interface</a:t>
            </a:r>
          </a:p>
          <a:p>
            <a:pPr marL="914400" lvl="1" indent="-457200">
              <a:buAutoNum type="arabicPeriod"/>
            </a:pPr>
            <a:r>
              <a:rPr lang="en-US" sz="2000" dirty="0"/>
              <a:t>Extender body</a:t>
            </a:r>
          </a:p>
          <a:p>
            <a:pPr marL="914400" lvl="1" indent="-457200">
              <a:buAutoNum type="arabicPeriod"/>
            </a:pPr>
            <a:r>
              <a:rPr lang="en-US" sz="2000" dirty="0"/>
              <a:t>Cathode connection</a:t>
            </a:r>
          </a:p>
          <a:p>
            <a:pPr marL="914400" lvl="1" indent="-457200">
              <a:buAutoNum type="arabicPeriod"/>
            </a:pPr>
            <a:endParaRPr lang="en-US" sz="2000" dirty="0"/>
          </a:p>
          <a:p>
            <a:r>
              <a:rPr lang="en-US" sz="2400" dirty="0"/>
              <a:t>The new HVFT is expected to be identical to the one for FD2.</a:t>
            </a:r>
          </a:p>
          <a:p>
            <a:r>
              <a:rPr lang="en-US" sz="2400" dirty="0"/>
              <a:t>The extender is a shortened version of FD2 (3m vs 6m)</a:t>
            </a:r>
          </a:p>
        </p:txBody>
      </p:sp>
      <p:sp>
        <p:nvSpPr>
          <p:cNvPr id="11" name="TextBox 10">
            <a:extLst>
              <a:ext uri="{FF2B5EF4-FFF2-40B4-BE49-F238E27FC236}">
                <a16:creationId xmlns:a16="http://schemas.microsoft.com/office/drawing/2014/main" id="{41A0337E-23BF-8749-88E2-BDB15F4D4E7A}"/>
              </a:ext>
            </a:extLst>
          </p:cNvPr>
          <p:cNvSpPr txBox="1"/>
          <p:nvPr/>
        </p:nvSpPr>
        <p:spPr>
          <a:xfrm>
            <a:off x="9932830" y="5414016"/>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n</a:t>
            </a:r>
            <a:endParaRPr lang="en-US" sz="2400" dirty="0">
              <a:solidFill>
                <a:srgbClr val="FF0000"/>
              </a:solidFill>
              <a:latin typeface="MS Shell Dlg 2" panose="020B0604030504040204" pitchFamily="34" charset="0"/>
            </a:endParaRPr>
          </a:p>
        </p:txBody>
      </p:sp>
      <p:sp>
        <p:nvSpPr>
          <p:cNvPr id="12" name="TextBox 11">
            <a:extLst>
              <a:ext uri="{FF2B5EF4-FFF2-40B4-BE49-F238E27FC236}">
                <a16:creationId xmlns:a16="http://schemas.microsoft.com/office/drawing/2014/main" id="{02AA94C4-6A77-B96A-5A40-7A662ADA4CBB}"/>
              </a:ext>
            </a:extLst>
          </p:cNvPr>
          <p:cNvSpPr txBox="1"/>
          <p:nvPr/>
        </p:nvSpPr>
        <p:spPr>
          <a:xfrm>
            <a:off x="9659395" y="3428999"/>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l</a:t>
            </a:r>
            <a:endParaRPr lang="en-US" sz="2400" dirty="0">
              <a:solidFill>
                <a:srgbClr val="FF0000"/>
              </a:solidFill>
              <a:latin typeface="MS Shell Dlg 2" panose="020B0604030504040204" pitchFamily="34" charset="0"/>
            </a:endParaRPr>
          </a:p>
        </p:txBody>
      </p:sp>
      <p:sp>
        <p:nvSpPr>
          <p:cNvPr id="13" name="TextBox 12">
            <a:extLst>
              <a:ext uri="{FF2B5EF4-FFF2-40B4-BE49-F238E27FC236}">
                <a16:creationId xmlns:a16="http://schemas.microsoft.com/office/drawing/2014/main" id="{6B450053-48B2-9E20-B61D-440B56C8AD7A}"/>
              </a:ext>
            </a:extLst>
          </p:cNvPr>
          <p:cNvSpPr txBox="1"/>
          <p:nvPr/>
        </p:nvSpPr>
        <p:spPr>
          <a:xfrm>
            <a:off x="10844300" y="4123564"/>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m</a:t>
            </a:r>
            <a:endParaRPr lang="en-US" sz="2400" dirty="0">
              <a:solidFill>
                <a:srgbClr val="FF0000"/>
              </a:solidFill>
              <a:latin typeface="Wingdings" panose="05000000000000000000" pitchFamily="2" charset="2"/>
            </a:endParaRPr>
          </a:p>
        </p:txBody>
      </p:sp>
      <p:sp>
        <p:nvSpPr>
          <p:cNvPr id="14" name="TextBox 13">
            <a:extLst>
              <a:ext uri="{FF2B5EF4-FFF2-40B4-BE49-F238E27FC236}">
                <a16:creationId xmlns:a16="http://schemas.microsoft.com/office/drawing/2014/main" id="{351076F1-8E0D-E6D6-FB8C-16FC381062E1}"/>
              </a:ext>
            </a:extLst>
          </p:cNvPr>
          <p:cNvSpPr txBox="1"/>
          <p:nvPr/>
        </p:nvSpPr>
        <p:spPr>
          <a:xfrm>
            <a:off x="9757769" y="2777645"/>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k</a:t>
            </a:r>
          </a:p>
        </p:txBody>
      </p:sp>
      <p:sp>
        <p:nvSpPr>
          <p:cNvPr id="15" name="TextBox 14">
            <a:extLst>
              <a:ext uri="{FF2B5EF4-FFF2-40B4-BE49-F238E27FC236}">
                <a16:creationId xmlns:a16="http://schemas.microsoft.com/office/drawing/2014/main" id="{04474ECE-2C65-354F-EA80-821A69C36B21}"/>
              </a:ext>
            </a:extLst>
          </p:cNvPr>
          <p:cNvSpPr txBox="1"/>
          <p:nvPr/>
        </p:nvSpPr>
        <p:spPr>
          <a:xfrm>
            <a:off x="10614910" y="1797043"/>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j</a:t>
            </a:r>
            <a:endParaRPr lang="en-US" sz="2400" dirty="0">
              <a:solidFill>
                <a:srgbClr val="FF0000"/>
              </a:solidFill>
              <a:latin typeface="MS Shell Dlg 2" panose="020B0604030504040204" pitchFamily="34" charset="0"/>
            </a:endParaRPr>
          </a:p>
        </p:txBody>
      </p:sp>
      <p:sp>
        <p:nvSpPr>
          <p:cNvPr id="16" name="TextBox 15">
            <a:extLst>
              <a:ext uri="{FF2B5EF4-FFF2-40B4-BE49-F238E27FC236}">
                <a16:creationId xmlns:a16="http://schemas.microsoft.com/office/drawing/2014/main" id="{D0A458B5-F111-B16D-380A-91D5A4B0FF4E}"/>
              </a:ext>
            </a:extLst>
          </p:cNvPr>
          <p:cNvSpPr txBox="1"/>
          <p:nvPr/>
        </p:nvSpPr>
        <p:spPr>
          <a:xfrm>
            <a:off x="9200615" y="5534500"/>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o</a:t>
            </a:r>
            <a:endParaRPr lang="en-US" sz="2400" dirty="0">
              <a:solidFill>
                <a:srgbClr val="FF0000"/>
              </a:solidFill>
              <a:latin typeface="MS Shell Dlg 2" panose="020B0604030504040204" pitchFamily="34" charset="0"/>
            </a:endParaRPr>
          </a:p>
        </p:txBody>
      </p:sp>
    </p:spTree>
    <p:extLst>
      <p:ext uri="{BB962C8B-B14F-4D97-AF65-F5344CB8AC3E}">
        <p14:creationId xmlns:p14="http://schemas.microsoft.com/office/powerpoint/2010/main" val="4086768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B4CA9A9-C4C6-BDAA-9831-47F0D641E0D7}"/>
              </a:ext>
            </a:extLst>
          </p:cNvPr>
          <p:cNvPicPr>
            <a:picLocks noChangeAspect="1"/>
          </p:cNvPicPr>
          <p:nvPr/>
        </p:nvPicPr>
        <p:blipFill>
          <a:blip r:embed="rId2"/>
          <a:stretch>
            <a:fillRect/>
          </a:stretch>
        </p:blipFill>
        <p:spPr>
          <a:xfrm>
            <a:off x="4357141" y="467114"/>
            <a:ext cx="7672404" cy="3121521"/>
          </a:xfrm>
          <a:prstGeom prst="rect">
            <a:avLst/>
          </a:prstGeom>
        </p:spPr>
      </p:pic>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Cathode</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003483"/>
          </a:xfrm>
        </p:spPr>
        <p:txBody>
          <a:bodyPr>
            <a:normAutofit/>
          </a:bodyPr>
          <a:lstStyle/>
          <a:p>
            <a:pPr marL="0" indent="0">
              <a:buNone/>
            </a:pPr>
            <a:r>
              <a:rPr lang="en-US" sz="2400" dirty="0"/>
              <a:t>Key components</a:t>
            </a:r>
          </a:p>
          <a:p>
            <a:pPr marL="914400" lvl="1" indent="-457200">
              <a:buAutoNum type="arabicPeriod"/>
            </a:pPr>
            <a:r>
              <a:rPr lang="en-US" sz="2000" dirty="0"/>
              <a:t>FRP frame</a:t>
            </a:r>
          </a:p>
          <a:p>
            <a:pPr marL="914400" lvl="1" indent="-457200">
              <a:buAutoNum type="arabicPeriod"/>
            </a:pPr>
            <a:r>
              <a:rPr lang="en-US" sz="2000" dirty="0" err="1"/>
              <a:t>Xarapuca</a:t>
            </a:r>
            <a:r>
              <a:rPr lang="en-US" sz="2000" dirty="0"/>
              <a:t> module</a:t>
            </a:r>
          </a:p>
          <a:p>
            <a:pPr marL="914400" lvl="1" indent="-457200">
              <a:buAutoNum type="arabicPeriod"/>
            </a:pPr>
            <a:r>
              <a:rPr lang="en-US" sz="2000" dirty="0"/>
              <a:t>Resistive mesh</a:t>
            </a:r>
          </a:p>
          <a:p>
            <a:pPr marL="914400" lvl="1" indent="-457200">
              <a:buAutoNum type="arabicPeriod"/>
            </a:pPr>
            <a:r>
              <a:rPr lang="en-US" sz="2000" dirty="0"/>
              <a:t>Mesh support rib</a:t>
            </a:r>
          </a:p>
          <a:p>
            <a:pPr marL="914400" lvl="1" indent="-457200">
              <a:buAutoNum type="arabicPeriod"/>
            </a:pPr>
            <a:r>
              <a:rPr lang="en-US" sz="2000" dirty="0"/>
              <a:t>Suspension rope</a:t>
            </a:r>
          </a:p>
          <a:p>
            <a:pPr marL="914400" lvl="1" indent="-457200">
              <a:buAutoNum type="arabicPeriod"/>
            </a:pPr>
            <a:r>
              <a:rPr lang="en-US" sz="2000" dirty="0"/>
              <a:t>Optical fiber bundle</a:t>
            </a:r>
          </a:p>
          <a:p>
            <a:pPr lvl="1"/>
            <a:r>
              <a:rPr lang="en-US" sz="2000" dirty="0"/>
              <a:t>Length Adjusting Device &amp; Top Adjusting Device</a:t>
            </a:r>
          </a:p>
          <a:p>
            <a:pPr marL="457200" lvl="1" indent="0">
              <a:buNone/>
            </a:pPr>
            <a:endParaRPr lang="en-US" sz="2000" dirty="0"/>
          </a:p>
          <a:p>
            <a:r>
              <a:rPr lang="en-US" sz="2400" dirty="0"/>
              <a:t>The cathode modules are identical to the FD2 design</a:t>
            </a:r>
          </a:p>
          <a:p>
            <a:r>
              <a:rPr lang="en-US" sz="2400" dirty="0"/>
              <a:t>The suspension ropes are 3m instead of 6m long</a:t>
            </a:r>
          </a:p>
          <a:p>
            <a:r>
              <a:rPr lang="en-US" sz="2400" dirty="0"/>
              <a:t>The locations of the PD modules in FD2 may be slightly different from NP02.</a:t>
            </a:r>
          </a:p>
        </p:txBody>
      </p:sp>
      <p:sp>
        <p:nvSpPr>
          <p:cNvPr id="11" name="TextBox 10">
            <a:extLst>
              <a:ext uri="{FF2B5EF4-FFF2-40B4-BE49-F238E27FC236}">
                <a16:creationId xmlns:a16="http://schemas.microsoft.com/office/drawing/2014/main" id="{41A0337E-23BF-8749-88E2-BDB15F4D4E7A}"/>
              </a:ext>
            </a:extLst>
          </p:cNvPr>
          <p:cNvSpPr txBox="1"/>
          <p:nvPr/>
        </p:nvSpPr>
        <p:spPr>
          <a:xfrm>
            <a:off x="11570765" y="1418648"/>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n</a:t>
            </a:r>
            <a:endParaRPr lang="en-US" sz="2400" dirty="0">
              <a:solidFill>
                <a:srgbClr val="FF0000"/>
              </a:solidFill>
              <a:latin typeface="MS Shell Dlg 2" panose="020B0604030504040204" pitchFamily="34" charset="0"/>
            </a:endParaRPr>
          </a:p>
        </p:txBody>
      </p:sp>
      <p:sp>
        <p:nvSpPr>
          <p:cNvPr id="12" name="TextBox 11">
            <a:extLst>
              <a:ext uri="{FF2B5EF4-FFF2-40B4-BE49-F238E27FC236}">
                <a16:creationId xmlns:a16="http://schemas.microsoft.com/office/drawing/2014/main" id="{02AA94C4-6A77-B96A-5A40-7A662ADA4CBB}"/>
              </a:ext>
            </a:extLst>
          </p:cNvPr>
          <p:cNvSpPr txBox="1"/>
          <p:nvPr/>
        </p:nvSpPr>
        <p:spPr>
          <a:xfrm>
            <a:off x="8971225" y="269801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l</a:t>
            </a:r>
            <a:endParaRPr lang="en-US" sz="2400" dirty="0">
              <a:solidFill>
                <a:srgbClr val="FF0000"/>
              </a:solidFill>
              <a:latin typeface="MS Shell Dlg 2" panose="020B0604030504040204" pitchFamily="34" charset="0"/>
            </a:endParaRPr>
          </a:p>
        </p:txBody>
      </p:sp>
      <p:sp>
        <p:nvSpPr>
          <p:cNvPr id="13" name="TextBox 12">
            <a:extLst>
              <a:ext uri="{FF2B5EF4-FFF2-40B4-BE49-F238E27FC236}">
                <a16:creationId xmlns:a16="http://schemas.microsoft.com/office/drawing/2014/main" id="{6B450053-48B2-9E20-B61D-440B56C8AD7A}"/>
              </a:ext>
            </a:extLst>
          </p:cNvPr>
          <p:cNvSpPr txBox="1"/>
          <p:nvPr/>
        </p:nvSpPr>
        <p:spPr>
          <a:xfrm>
            <a:off x="9348066" y="269801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m</a:t>
            </a:r>
            <a:endParaRPr lang="en-US" sz="2400" dirty="0">
              <a:solidFill>
                <a:srgbClr val="FF0000"/>
              </a:solidFill>
              <a:latin typeface="Wingdings" panose="05000000000000000000" pitchFamily="2" charset="2"/>
            </a:endParaRPr>
          </a:p>
        </p:txBody>
      </p:sp>
      <p:sp>
        <p:nvSpPr>
          <p:cNvPr id="14" name="TextBox 13">
            <a:extLst>
              <a:ext uri="{FF2B5EF4-FFF2-40B4-BE49-F238E27FC236}">
                <a16:creationId xmlns:a16="http://schemas.microsoft.com/office/drawing/2014/main" id="{351076F1-8E0D-E6D6-FB8C-16FC381062E1}"/>
              </a:ext>
            </a:extLst>
          </p:cNvPr>
          <p:cNvSpPr txBox="1"/>
          <p:nvPr/>
        </p:nvSpPr>
        <p:spPr>
          <a:xfrm>
            <a:off x="8386169" y="227811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k</a:t>
            </a:r>
          </a:p>
        </p:txBody>
      </p:sp>
      <p:sp>
        <p:nvSpPr>
          <p:cNvPr id="15" name="TextBox 14">
            <a:extLst>
              <a:ext uri="{FF2B5EF4-FFF2-40B4-BE49-F238E27FC236}">
                <a16:creationId xmlns:a16="http://schemas.microsoft.com/office/drawing/2014/main" id="{04474ECE-2C65-354F-EA80-821A69C36B21}"/>
              </a:ext>
            </a:extLst>
          </p:cNvPr>
          <p:cNvSpPr txBox="1"/>
          <p:nvPr/>
        </p:nvSpPr>
        <p:spPr>
          <a:xfrm>
            <a:off x="10083010" y="2078914"/>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j</a:t>
            </a:r>
            <a:endParaRPr lang="en-US" sz="2400" dirty="0">
              <a:solidFill>
                <a:srgbClr val="FF0000"/>
              </a:solidFill>
              <a:latin typeface="MS Shell Dlg 2" panose="020B0604030504040204" pitchFamily="34" charset="0"/>
            </a:endParaRPr>
          </a:p>
        </p:txBody>
      </p:sp>
      <p:sp>
        <p:nvSpPr>
          <p:cNvPr id="16" name="TextBox 15">
            <a:extLst>
              <a:ext uri="{FF2B5EF4-FFF2-40B4-BE49-F238E27FC236}">
                <a16:creationId xmlns:a16="http://schemas.microsoft.com/office/drawing/2014/main" id="{D0A458B5-F111-B16D-380A-91D5A4B0FF4E}"/>
              </a:ext>
            </a:extLst>
          </p:cNvPr>
          <p:cNvSpPr txBox="1"/>
          <p:nvPr/>
        </p:nvSpPr>
        <p:spPr>
          <a:xfrm>
            <a:off x="8615559" y="3119344"/>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o</a:t>
            </a:r>
            <a:endParaRPr lang="en-US" sz="2400" dirty="0">
              <a:solidFill>
                <a:srgbClr val="FF0000"/>
              </a:solidFill>
              <a:latin typeface="MS Shell Dlg 2" panose="020B0604030504040204" pitchFamily="34" charset="0"/>
            </a:endParaRPr>
          </a:p>
        </p:txBody>
      </p:sp>
    </p:spTree>
    <p:extLst>
      <p:ext uri="{BB962C8B-B14F-4D97-AF65-F5344CB8AC3E}">
        <p14:creationId xmlns:p14="http://schemas.microsoft.com/office/powerpoint/2010/main" val="3278520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67F52CE-BEDA-4CDA-494E-03629AD3D2E2}"/>
              </a:ext>
            </a:extLst>
          </p:cNvPr>
          <p:cNvPicPr>
            <a:picLocks noChangeAspect="1"/>
          </p:cNvPicPr>
          <p:nvPr/>
        </p:nvPicPr>
        <p:blipFill>
          <a:blip r:embed="rId2"/>
          <a:stretch>
            <a:fillRect/>
          </a:stretch>
        </p:blipFill>
        <p:spPr>
          <a:xfrm>
            <a:off x="6481667" y="0"/>
            <a:ext cx="5663332" cy="6858000"/>
          </a:xfrm>
          <a:prstGeom prst="rect">
            <a:avLst/>
          </a:prstGeom>
        </p:spPr>
      </p:pic>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Field Cage</a:t>
            </a:r>
          </a:p>
        </p:txBody>
      </p:sp>
      <p:sp>
        <p:nvSpPr>
          <p:cNvPr id="3" name="Content Placeholder 2">
            <a:extLst>
              <a:ext uri="{FF2B5EF4-FFF2-40B4-BE49-F238E27FC236}">
                <a16:creationId xmlns:a16="http://schemas.microsoft.com/office/drawing/2014/main" id="{E9292301-2B7C-A17E-70BD-7C661618A557}"/>
              </a:ext>
            </a:extLst>
          </p:cNvPr>
          <p:cNvSpPr>
            <a:spLocks noGrp="1"/>
          </p:cNvSpPr>
          <p:nvPr>
            <p:ph idx="1"/>
          </p:nvPr>
        </p:nvSpPr>
        <p:spPr>
          <a:xfrm>
            <a:off x="838200" y="1173480"/>
            <a:ext cx="10515600" cy="5405120"/>
          </a:xfrm>
        </p:spPr>
        <p:txBody>
          <a:bodyPr>
            <a:normAutofit fontScale="92500" lnSpcReduction="10000"/>
          </a:bodyPr>
          <a:lstStyle/>
          <a:p>
            <a:pPr marL="0" indent="0">
              <a:buNone/>
            </a:pPr>
            <a:r>
              <a:rPr lang="en-US" sz="2000" dirty="0"/>
              <a:t>Key components</a:t>
            </a:r>
          </a:p>
          <a:p>
            <a:pPr marL="914400" lvl="1" indent="-457200">
              <a:buAutoNum type="arabicPeriod"/>
            </a:pPr>
            <a:r>
              <a:rPr lang="en-US" sz="1800" dirty="0"/>
              <a:t>Short wall T/B module</a:t>
            </a:r>
          </a:p>
          <a:p>
            <a:pPr marL="914400" lvl="1" indent="-457200">
              <a:buAutoNum type="arabicPeriod"/>
            </a:pPr>
            <a:r>
              <a:rPr lang="en-US" sz="1800" dirty="0"/>
              <a:t>Short wall middle module</a:t>
            </a:r>
          </a:p>
          <a:p>
            <a:pPr marL="914400" lvl="1" indent="-457200">
              <a:buAutoNum type="arabicPeriod"/>
            </a:pPr>
            <a:r>
              <a:rPr lang="en-US" sz="1800" dirty="0"/>
              <a:t>Long wall T/B module (with bent profiles)</a:t>
            </a:r>
          </a:p>
          <a:p>
            <a:pPr marL="914400" lvl="1" indent="-457200">
              <a:buAutoNum type="arabicPeriod"/>
            </a:pPr>
            <a:r>
              <a:rPr lang="en-US" sz="1800" dirty="0"/>
              <a:t>Long wall middle module (with bent profiles)</a:t>
            </a:r>
          </a:p>
          <a:p>
            <a:pPr marL="914400" lvl="1" indent="-457200">
              <a:buAutoNum type="arabicPeriod"/>
            </a:pPr>
            <a:r>
              <a:rPr lang="en-US" sz="1800" dirty="0"/>
              <a:t>Corner field shaping sheet</a:t>
            </a:r>
          </a:p>
          <a:p>
            <a:pPr marL="914400" lvl="1" indent="-457200">
              <a:buAutoNum type="arabicPeriod"/>
            </a:pPr>
            <a:r>
              <a:rPr lang="en-US" sz="1800" dirty="0"/>
              <a:t>Upper support beam and yoke</a:t>
            </a:r>
          </a:p>
          <a:p>
            <a:pPr marL="914400" lvl="1" indent="-457200">
              <a:buAutoNum type="arabicPeriod"/>
            </a:pPr>
            <a:r>
              <a:rPr lang="en-US" sz="1800" dirty="0"/>
              <a:t>Resistive divider board</a:t>
            </a:r>
          </a:p>
          <a:p>
            <a:pPr marL="914400" lvl="1" indent="-457200">
              <a:buAutoNum type="arabicPeriod"/>
            </a:pPr>
            <a:r>
              <a:rPr lang="en-US" sz="1800" dirty="0"/>
              <a:t>Bottom Stabilizer</a:t>
            </a:r>
          </a:p>
          <a:p>
            <a:r>
              <a:rPr lang="en-US" sz="2000" dirty="0"/>
              <a:t>The FC modules have similar widths to their FD2</a:t>
            </a:r>
            <a:br>
              <a:rPr lang="en-US" sz="2000" dirty="0"/>
            </a:br>
            <a:r>
              <a:rPr lang="en-US" sz="2000" dirty="0"/>
              <a:t>counterparts. But their heights are different from FD2</a:t>
            </a:r>
            <a:br>
              <a:rPr lang="en-US" sz="2000" dirty="0"/>
            </a:br>
            <a:r>
              <a:rPr lang="en-US" sz="2000" dirty="0"/>
              <a:t>for ease of module-0 installation.</a:t>
            </a:r>
          </a:p>
          <a:p>
            <a:r>
              <a:rPr lang="en-US" sz="2000" dirty="0"/>
              <a:t>The vertical span of the wide profile coverage is ½ of that of FD2</a:t>
            </a:r>
          </a:p>
          <a:p>
            <a:r>
              <a:rPr lang="en-US" sz="2000" dirty="0"/>
              <a:t>The vertical span of the thin profile section (top or bottom) is </a:t>
            </a:r>
            <a:br>
              <a:rPr lang="en-US" sz="2000" dirty="0"/>
            </a:br>
            <a:r>
              <a:rPr lang="en-US" sz="2000" dirty="0"/>
              <a:t>180mm more that ½ of the FD version.</a:t>
            </a:r>
          </a:p>
          <a:p>
            <a:r>
              <a:rPr lang="en-US" sz="2000" dirty="0"/>
              <a:t>The RDBs on the middle modules are recycled NP02 boards</a:t>
            </a:r>
          </a:p>
          <a:p>
            <a:r>
              <a:rPr lang="en-US" sz="2000" dirty="0"/>
              <a:t>FC to active volume boundary offset is 10cm instead of 5cm in FD2 to </a:t>
            </a:r>
            <a:r>
              <a:rPr lang="en-US" sz="2000" dirty="0" err="1"/>
              <a:t>minmic</a:t>
            </a:r>
            <a:r>
              <a:rPr lang="en-US" sz="2000" dirty="0"/>
              <a:t> </a:t>
            </a:r>
            <a:br>
              <a:rPr lang="en-US" sz="2000" dirty="0"/>
            </a:br>
            <a:r>
              <a:rPr lang="en-US" sz="2000" dirty="0"/>
              <a:t>the field cage to wall distance in FD2.</a:t>
            </a:r>
          </a:p>
        </p:txBody>
      </p:sp>
      <p:sp>
        <p:nvSpPr>
          <p:cNvPr id="11" name="TextBox 10">
            <a:extLst>
              <a:ext uri="{FF2B5EF4-FFF2-40B4-BE49-F238E27FC236}">
                <a16:creationId xmlns:a16="http://schemas.microsoft.com/office/drawing/2014/main" id="{41A0337E-23BF-8749-88E2-BDB15F4D4E7A}"/>
              </a:ext>
            </a:extLst>
          </p:cNvPr>
          <p:cNvSpPr txBox="1"/>
          <p:nvPr/>
        </p:nvSpPr>
        <p:spPr>
          <a:xfrm>
            <a:off x="8364713" y="616565"/>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n</a:t>
            </a:r>
            <a:endParaRPr lang="en-US" sz="2400" dirty="0">
              <a:solidFill>
                <a:srgbClr val="FF0000"/>
              </a:solidFill>
              <a:latin typeface="MS Shell Dlg 2" panose="020B0604030504040204" pitchFamily="34" charset="0"/>
            </a:endParaRPr>
          </a:p>
        </p:txBody>
      </p:sp>
      <p:sp>
        <p:nvSpPr>
          <p:cNvPr id="12" name="TextBox 11">
            <a:extLst>
              <a:ext uri="{FF2B5EF4-FFF2-40B4-BE49-F238E27FC236}">
                <a16:creationId xmlns:a16="http://schemas.microsoft.com/office/drawing/2014/main" id="{02AA94C4-6A77-B96A-5A40-7A662ADA4CBB}"/>
              </a:ext>
            </a:extLst>
          </p:cNvPr>
          <p:cNvSpPr txBox="1"/>
          <p:nvPr/>
        </p:nvSpPr>
        <p:spPr>
          <a:xfrm>
            <a:off x="9614692" y="752147"/>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l</a:t>
            </a:r>
            <a:endParaRPr lang="en-US" sz="2400" dirty="0">
              <a:solidFill>
                <a:srgbClr val="FF0000"/>
              </a:solidFill>
              <a:latin typeface="MS Shell Dlg 2" panose="020B0604030504040204" pitchFamily="34" charset="0"/>
            </a:endParaRPr>
          </a:p>
        </p:txBody>
      </p:sp>
      <p:sp>
        <p:nvSpPr>
          <p:cNvPr id="13" name="TextBox 12">
            <a:extLst>
              <a:ext uri="{FF2B5EF4-FFF2-40B4-BE49-F238E27FC236}">
                <a16:creationId xmlns:a16="http://schemas.microsoft.com/office/drawing/2014/main" id="{6B450053-48B2-9E20-B61D-440B56C8AD7A}"/>
              </a:ext>
            </a:extLst>
          </p:cNvPr>
          <p:cNvSpPr txBox="1"/>
          <p:nvPr/>
        </p:nvSpPr>
        <p:spPr>
          <a:xfrm>
            <a:off x="9201331" y="4196612"/>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m</a:t>
            </a:r>
            <a:endParaRPr lang="en-US" sz="2400" dirty="0">
              <a:solidFill>
                <a:srgbClr val="FF0000"/>
              </a:solidFill>
              <a:latin typeface="Wingdings" panose="05000000000000000000" pitchFamily="2" charset="2"/>
            </a:endParaRPr>
          </a:p>
        </p:txBody>
      </p:sp>
      <p:sp>
        <p:nvSpPr>
          <p:cNvPr id="14" name="TextBox 13">
            <a:extLst>
              <a:ext uri="{FF2B5EF4-FFF2-40B4-BE49-F238E27FC236}">
                <a16:creationId xmlns:a16="http://schemas.microsoft.com/office/drawing/2014/main" id="{351076F1-8E0D-E6D6-FB8C-16FC381062E1}"/>
              </a:ext>
            </a:extLst>
          </p:cNvPr>
          <p:cNvSpPr txBox="1"/>
          <p:nvPr/>
        </p:nvSpPr>
        <p:spPr>
          <a:xfrm>
            <a:off x="10451310" y="4044256"/>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k</a:t>
            </a:r>
          </a:p>
        </p:txBody>
      </p:sp>
      <p:sp>
        <p:nvSpPr>
          <p:cNvPr id="15" name="TextBox 14">
            <a:extLst>
              <a:ext uri="{FF2B5EF4-FFF2-40B4-BE49-F238E27FC236}">
                <a16:creationId xmlns:a16="http://schemas.microsoft.com/office/drawing/2014/main" id="{04474ECE-2C65-354F-EA80-821A69C36B21}"/>
              </a:ext>
            </a:extLst>
          </p:cNvPr>
          <p:cNvSpPr txBox="1"/>
          <p:nvPr/>
        </p:nvSpPr>
        <p:spPr>
          <a:xfrm>
            <a:off x="10451310" y="2121247"/>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j</a:t>
            </a:r>
            <a:endParaRPr lang="en-US" sz="2400" dirty="0">
              <a:solidFill>
                <a:srgbClr val="FF0000"/>
              </a:solidFill>
              <a:latin typeface="MS Shell Dlg 2" panose="020B0604030504040204" pitchFamily="34" charset="0"/>
            </a:endParaRPr>
          </a:p>
        </p:txBody>
      </p:sp>
      <p:sp>
        <p:nvSpPr>
          <p:cNvPr id="16" name="TextBox 15">
            <a:extLst>
              <a:ext uri="{FF2B5EF4-FFF2-40B4-BE49-F238E27FC236}">
                <a16:creationId xmlns:a16="http://schemas.microsoft.com/office/drawing/2014/main" id="{D0A458B5-F111-B16D-380A-91D5A4B0FF4E}"/>
              </a:ext>
            </a:extLst>
          </p:cNvPr>
          <p:cNvSpPr txBox="1"/>
          <p:nvPr/>
        </p:nvSpPr>
        <p:spPr>
          <a:xfrm>
            <a:off x="7235493" y="-48270"/>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o</a:t>
            </a:r>
            <a:endParaRPr lang="en-US" sz="2400" dirty="0">
              <a:solidFill>
                <a:srgbClr val="FF0000"/>
              </a:solidFill>
              <a:latin typeface="MS Shell Dlg 2" panose="020B0604030504040204" pitchFamily="34" charset="0"/>
            </a:endParaRPr>
          </a:p>
        </p:txBody>
      </p:sp>
      <p:sp>
        <p:nvSpPr>
          <p:cNvPr id="6" name="TextBox 5">
            <a:extLst>
              <a:ext uri="{FF2B5EF4-FFF2-40B4-BE49-F238E27FC236}">
                <a16:creationId xmlns:a16="http://schemas.microsoft.com/office/drawing/2014/main" id="{C3EA397B-A935-38B3-D452-538E1E6E5A2D}"/>
              </a:ext>
            </a:extLst>
          </p:cNvPr>
          <p:cNvSpPr txBox="1"/>
          <p:nvPr/>
        </p:nvSpPr>
        <p:spPr>
          <a:xfrm>
            <a:off x="9155912" y="1089163"/>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p</a:t>
            </a:r>
            <a:endParaRPr lang="en-US" sz="2400" dirty="0">
              <a:solidFill>
                <a:srgbClr val="FF0000"/>
              </a:solidFill>
              <a:latin typeface="MS Shell Dlg 2" panose="020B0604030504040204" pitchFamily="34" charset="0"/>
            </a:endParaRPr>
          </a:p>
        </p:txBody>
      </p:sp>
      <p:sp>
        <p:nvSpPr>
          <p:cNvPr id="7" name="TextBox 6">
            <a:extLst>
              <a:ext uri="{FF2B5EF4-FFF2-40B4-BE49-F238E27FC236}">
                <a16:creationId xmlns:a16="http://schemas.microsoft.com/office/drawing/2014/main" id="{2BC8FE3F-D924-4337-206F-1B63E604C04E}"/>
              </a:ext>
            </a:extLst>
          </p:cNvPr>
          <p:cNvSpPr txBox="1"/>
          <p:nvPr/>
        </p:nvSpPr>
        <p:spPr>
          <a:xfrm>
            <a:off x="10680700" y="6286649"/>
            <a:ext cx="458780" cy="461665"/>
          </a:xfrm>
          <a:prstGeom prst="rect">
            <a:avLst/>
          </a:prstGeom>
          <a:noFill/>
        </p:spPr>
        <p:txBody>
          <a:bodyPr wrap="none" rtlCol="0">
            <a:spAutoFit/>
          </a:bodyPr>
          <a:lstStyle/>
          <a:p>
            <a:r>
              <a:rPr lang="en-US" sz="2400" dirty="0">
                <a:solidFill>
                  <a:srgbClr val="FF0000"/>
                </a:solidFill>
                <a:latin typeface="Wingdings 2" panose="05020102010507070707" pitchFamily="18" charset="2"/>
              </a:rPr>
              <a:t>q</a:t>
            </a:r>
            <a:endParaRPr lang="en-US" sz="2400" dirty="0">
              <a:solidFill>
                <a:srgbClr val="FF0000"/>
              </a:solidFill>
              <a:latin typeface="MS Shell Dlg 2" panose="020B0604030504040204" pitchFamily="34" charset="0"/>
            </a:endParaRPr>
          </a:p>
        </p:txBody>
      </p:sp>
    </p:spTree>
    <p:extLst>
      <p:ext uri="{BB962C8B-B14F-4D97-AF65-F5344CB8AC3E}">
        <p14:creationId xmlns:p14="http://schemas.microsoft.com/office/powerpoint/2010/main" val="1417509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Field Cage Modules, Short Wall</a:t>
            </a:r>
          </a:p>
        </p:txBody>
      </p:sp>
      <p:pic>
        <p:nvPicPr>
          <p:cNvPr id="8" name="Picture 7">
            <a:extLst>
              <a:ext uri="{FF2B5EF4-FFF2-40B4-BE49-F238E27FC236}">
                <a16:creationId xmlns:a16="http://schemas.microsoft.com/office/drawing/2014/main" id="{DABC9C2D-1C03-00E9-8877-A6C4CEB245BB}"/>
              </a:ext>
            </a:extLst>
          </p:cNvPr>
          <p:cNvPicPr>
            <a:picLocks noChangeAspect="1"/>
          </p:cNvPicPr>
          <p:nvPr/>
        </p:nvPicPr>
        <p:blipFill>
          <a:blip r:embed="rId2"/>
          <a:stretch>
            <a:fillRect/>
          </a:stretch>
        </p:blipFill>
        <p:spPr>
          <a:xfrm>
            <a:off x="1582001" y="1142375"/>
            <a:ext cx="3838545" cy="4729257"/>
          </a:xfrm>
          <a:prstGeom prst="rect">
            <a:avLst/>
          </a:prstGeom>
        </p:spPr>
      </p:pic>
      <p:pic>
        <p:nvPicPr>
          <p:cNvPr id="10" name="Picture 9">
            <a:extLst>
              <a:ext uri="{FF2B5EF4-FFF2-40B4-BE49-F238E27FC236}">
                <a16:creationId xmlns:a16="http://schemas.microsoft.com/office/drawing/2014/main" id="{FF62A829-4E94-E12B-FDC9-EE6BD7FE859F}"/>
              </a:ext>
            </a:extLst>
          </p:cNvPr>
          <p:cNvPicPr>
            <a:picLocks noChangeAspect="1"/>
          </p:cNvPicPr>
          <p:nvPr/>
        </p:nvPicPr>
        <p:blipFill>
          <a:blip r:embed="rId3"/>
          <a:stretch>
            <a:fillRect/>
          </a:stretch>
        </p:blipFill>
        <p:spPr>
          <a:xfrm>
            <a:off x="7346802" y="674052"/>
            <a:ext cx="3744984" cy="5037637"/>
          </a:xfrm>
          <a:prstGeom prst="rect">
            <a:avLst/>
          </a:prstGeom>
        </p:spPr>
      </p:pic>
      <p:sp>
        <p:nvSpPr>
          <p:cNvPr id="19" name="TextBox 18">
            <a:extLst>
              <a:ext uri="{FF2B5EF4-FFF2-40B4-BE49-F238E27FC236}">
                <a16:creationId xmlns:a16="http://schemas.microsoft.com/office/drawing/2014/main" id="{DAD286C8-7AAC-D317-C4BA-DCA44CF61294}"/>
              </a:ext>
            </a:extLst>
          </p:cNvPr>
          <p:cNvSpPr txBox="1"/>
          <p:nvPr/>
        </p:nvSpPr>
        <p:spPr>
          <a:xfrm>
            <a:off x="665018" y="5871632"/>
            <a:ext cx="5173450" cy="646331"/>
          </a:xfrm>
          <a:prstGeom prst="rect">
            <a:avLst/>
          </a:prstGeom>
          <a:noFill/>
        </p:spPr>
        <p:txBody>
          <a:bodyPr wrap="square" rtlCol="0">
            <a:spAutoFit/>
          </a:bodyPr>
          <a:lstStyle/>
          <a:p>
            <a:r>
              <a:rPr lang="en-US" dirty="0"/>
              <a:t>36 thin profiles @ 6cm pitch. 2962mm wide, 2160mm high. ~20kg weight.</a:t>
            </a:r>
          </a:p>
        </p:txBody>
      </p:sp>
      <p:sp>
        <p:nvSpPr>
          <p:cNvPr id="21" name="TextBox 20">
            <a:extLst>
              <a:ext uri="{FF2B5EF4-FFF2-40B4-BE49-F238E27FC236}">
                <a16:creationId xmlns:a16="http://schemas.microsoft.com/office/drawing/2014/main" id="{4713E2FC-0DA4-48D4-E614-C3AFB348DD88}"/>
              </a:ext>
            </a:extLst>
          </p:cNvPr>
          <p:cNvSpPr txBox="1"/>
          <p:nvPr/>
        </p:nvSpPr>
        <p:spPr>
          <a:xfrm>
            <a:off x="6755451" y="5871632"/>
            <a:ext cx="5173450" cy="646331"/>
          </a:xfrm>
          <a:prstGeom prst="rect">
            <a:avLst/>
          </a:prstGeom>
          <a:noFill/>
        </p:spPr>
        <p:txBody>
          <a:bodyPr wrap="square" rtlCol="0">
            <a:spAutoFit/>
          </a:bodyPr>
          <a:lstStyle/>
          <a:p>
            <a:r>
              <a:rPr lang="en-US" dirty="0"/>
              <a:t>36 wide profiles @ 6cm pitch. 2962mm wide, 2520mm high. ~45kg weight.</a:t>
            </a:r>
          </a:p>
        </p:txBody>
      </p:sp>
    </p:spTree>
    <p:extLst>
      <p:ext uri="{BB962C8B-B14F-4D97-AF65-F5344CB8AC3E}">
        <p14:creationId xmlns:p14="http://schemas.microsoft.com/office/powerpoint/2010/main" val="152609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Field Cage Modules, Long Wall</a:t>
            </a:r>
          </a:p>
        </p:txBody>
      </p:sp>
      <p:sp>
        <p:nvSpPr>
          <p:cNvPr id="19" name="TextBox 18">
            <a:extLst>
              <a:ext uri="{FF2B5EF4-FFF2-40B4-BE49-F238E27FC236}">
                <a16:creationId xmlns:a16="http://schemas.microsoft.com/office/drawing/2014/main" id="{DAD286C8-7AAC-D317-C4BA-DCA44CF61294}"/>
              </a:ext>
            </a:extLst>
          </p:cNvPr>
          <p:cNvSpPr txBox="1"/>
          <p:nvPr/>
        </p:nvSpPr>
        <p:spPr>
          <a:xfrm>
            <a:off x="665018" y="5871632"/>
            <a:ext cx="5173450" cy="646331"/>
          </a:xfrm>
          <a:prstGeom prst="rect">
            <a:avLst/>
          </a:prstGeom>
          <a:noFill/>
        </p:spPr>
        <p:txBody>
          <a:bodyPr wrap="square" rtlCol="0">
            <a:spAutoFit/>
          </a:bodyPr>
          <a:lstStyle/>
          <a:p>
            <a:r>
              <a:rPr lang="en-US" dirty="0"/>
              <a:t>36 thin profiles @ 6cm pitch. 3530mm wide, 2160mm high. ~25kg weight.</a:t>
            </a:r>
          </a:p>
        </p:txBody>
      </p:sp>
      <p:sp>
        <p:nvSpPr>
          <p:cNvPr id="21" name="TextBox 20">
            <a:extLst>
              <a:ext uri="{FF2B5EF4-FFF2-40B4-BE49-F238E27FC236}">
                <a16:creationId xmlns:a16="http://schemas.microsoft.com/office/drawing/2014/main" id="{4713E2FC-0DA4-48D4-E614-C3AFB348DD88}"/>
              </a:ext>
            </a:extLst>
          </p:cNvPr>
          <p:cNvSpPr txBox="1"/>
          <p:nvPr/>
        </p:nvSpPr>
        <p:spPr>
          <a:xfrm>
            <a:off x="6755451" y="5871632"/>
            <a:ext cx="5173450" cy="646331"/>
          </a:xfrm>
          <a:prstGeom prst="rect">
            <a:avLst/>
          </a:prstGeom>
          <a:noFill/>
        </p:spPr>
        <p:txBody>
          <a:bodyPr wrap="square" rtlCol="0">
            <a:spAutoFit/>
          </a:bodyPr>
          <a:lstStyle/>
          <a:p>
            <a:r>
              <a:rPr lang="en-US" dirty="0"/>
              <a:t>36 wide profiles @ 6cm pitch. 3535mm wide, 2520mm high. ~50kg weight.</a:t>
            </a:r>
          </a:p>
        </p:txBody>
      </p:sp>
      <p:pic>
        <p:nvPicPr>
          <p:cNvPr id="23" name="Picture 22">
            <a:extLst>
              <a:ext uri="{FF2B5EF4-FFF2-40B4-BE49-F238E27FC236}">
                <a16:creationId xmlns:a16="http://schemas.microsoft.com/office/drawing/2014/main" id="{4F91E723-1BE8-6914-4530-E4953A15EF28}"/>
              </a:ext>
            </a:extLst>
          </p:cNvPr>
          <p:cNvPicPr>
            <a:picLocks noChangeAspect="1"/>
          </p:cNvPicPr>
          <p:nvPr/>
        </p:nvPicPr>
        <p:blipFill>
          <a:blip r:embed="rId2"/>
          <a:stretch>
            <a:fillRect/>
          </a:stretch>
        </p:blipFill>
        <p:spPr>
          <a:xfrm>
            <a:off x="917024" y="961390"/>
            <a:ext cx="3771210" cy="4931833"/>
          </a:xfrm>
          <a:prstGeom prst="rect">
            <a:avLst/>
          </a:prstGeom>
        </p:spPr>
      </p:pic>
      <p:pic>
        <p:nvPicPr>
          <p:cNvPr id="25" name="Picture 24">
            <a:extLst>
              <a:ext uri="{FF2B5EF4-FFF2-40B4-BE49-F238E27FC236}">
                <a16:creationId xmlns:a16="http://schemas.microsoft.com/office/drawing/2014/main" id="{BCA92F01-A283-AD05-9B20-F493C4AE0F6C}"/>
              </a:ext>
            </a:extLst>
          </p:cNvPr>
          <p:cNvPicPr>
            <a:picLocks noChangeAspect="1"/>
          </p:cNvPicPr>
          <p:nvPr/>
        </p:nvPicPr>
        <p:blipFill>
          <a:blip r:embed="rId3"/>
          <a:stretch>
            <a:fillRect/>
          </a:stretch>
        </p:blipFill>
        <p:spPr>
          <a:xfrm>
            <a:off x="6852495" y="740833"/>
            <a:ext cx="4345059" cy="5236633"/>
          </a:xfrm>
          <a:prstGeom prst="rect">
            <a:avLst/>
          </a:prstGeom>
        </p:spPr>
      </p:pic>
    </p:spTree>
    <p:extLst>
      <p:ext uri="{BB962C8B-B14F-4D97-AF65-F5344CB8AC3E}">
        <p14:creationId xmlns:p14="http://schemas.microsoft.com/office/powerpoint/2010/main" val="313066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C9E1445A-AE01-72E1-FAAA-54F536CA9143}"/>
              </a:ext>
            </a:extLst>
          </p:cNvPr>
          <p:cNvPicPr>
            <a:picLocks noChangeAspect="1"/>
          </p:cNvPicPr>
          <p:nvPr/>
        </p:nvPicPr>
        <p:blipFill>
          <a:blip r:embed="rId2"/>
          <a:stretch>
            <a:fillRect/>
          </a:stretch>
        </p:blipFill>
        <p:spPr>
          <a:xfrm>
            <a:off x="5528861" y="1139893"/>
            <a:ext cx="3536504" cy="4380374"/>
          </a:xfrm>
          <a:prstGeom prst="rect">
            <a:avLst/>
          </a:prstGeom>
        </p:spPr>
      </p:pic>
      <p:sp>
        <p:nvSpPr>
          <p:cNvPr id="2" name="Title 1">
            <a:extLst>
              <a:ext uri="{FF2B5EF4-FFF2-40B4-BE49-F238E27FC236}">
                <a16:creationId xmlns:a16="http://schemas.microsoft.com/office/drawing/2014/main" id="{1369CB45-0362-76B8-1A66-7E98065F4218}"/>
              </a:ext>
            </a:extLst>
          </p:cNvPr>
          <p:cNvSpPr>
            <a:spLocks noGrp="1"/>
          </p:cNvSpPr>
          <p:nvPr>
            <p:ph type="title"/>
          </p:nvPr>
        </p:nvSpPr>
        <p:spPr>
          <a:xfrm>
            <a:off x="838200" y="365125"/>
            <a:ext cx="10515600" cy="617855"/>
          </a:xfrm>
        </p:spPr>
        <p:txBody>
          <a:bodyPr>
            <a:noAutofit/>
          </a:bodyPr>
          <a:lstStyle/>
          <a:p>
            <a:r>
              <a:rPr lang="en-US" sz="3200" dirty="0"/>
              <a:t>The Field Cage Tools</a:t>
            </a:r>
          </a:p>
        </p:txBody>
      </p:sp>
      <p:sp>
        <p:nvSpPr>
          <p:cNvPr id="19" name="TextBox 18">
            <a:extLst>
              <a:ext uri="{FF2B5EF4-FFF2-40B4-BE49-F238E27FC236}">
                <a16:creationId xmlns:a16="http://schemas.microsoft.com/office/drawing/2014/main" id="{DAD286C8-7AAC-D317-C4BA-DCA44CF61294}"/>
              </a:ext>
            </a:extLst>
          </p:cNvPr>
          <p:cNvSpPr txBox="1"/>
          <p:nvPr/>
        </p:nvSpPr>
        <p:spPr>
          <a:xfrm>
            <a:off x="954895" y="5927938"/>
            <a:ext cx="4355715" cy="369332"/>
          </a:xfrm>
          <a:prstGeom prst="rect">
            <a:avLst/>
          </a:prstGeom>
          <a:noFill/>
        </p:spPr>
        <p:txBody>
          <a:bodyPr wrap="square" rtlCol="0">
            <a:spAutoFit/>
          </a:bodyPr>
          <a:lstStyle/>
          <a:p>
            <a:r>
              <a:rPr lang="en-US" dirty="0"/>
              <a:t>FC Assembly Station (with FD2 FC module).</a:t>
            </a:r>
          </a:p>
        </p:txBody>
      </p:sp>
      <p:sp>
        <p:nvSpPr>
          <p:cNvPr id="21" name="TextBox 20">
            <a:extLst>
              <a:ext uri="{FF2B5EF4-FFF2-40B4-BE49-F238E27FC236}">
                <a16:creationId xmlns:a16="http://schemas.microsoft.com/office/drawing/2014/main" id="{4713E2FC-0DA4-48D4-E614-C3AFB348DD88}"/>
              </a:ext>
            </a:extLst>
          </p:cNvPr>
          <p:cNvSpPr txBox="1"/>
          <p:nvPr/>
        </p:nvSpPr>
        <p:spPr>
          <a:xfrm>
            <a:off x="6260151" y="5939607"/>
            <a:ext cx="4585649" cy="369332"/>
          </a:xfrm>
          <a:prstGeom prst="rect">
            <a:avLst/>
          </a:prstGeom>
          <a:noFill/>
        </p:spPr>
        <p:txBody>
          <a:bodyPr wrap="square" rtlCol="0">
            <a:spAutoFit/>
          </a:bodyPr>
          <a:lstStyle/>
          <a:p>
            <a:r>
              <a:rPr lang="en-US" dirty="0"/>
              <a:t>FC storage cart with FD2 style FC modules</a:t>
            </a:r>
          </a:p>
        </p:txBody>
      </p:sp>
      <p:pic>
        <p:nvPicPr>
          <p:cNvPr id="29" name="Picture 28">
            <a:extLst>
              <a:ext uri="{FF2B5EF4-FFF2-40B4-BE49-F238E27FC236}">
                <a16:creationId xmlns:a16="http://schemas.microsoft.com/office/drawing/2014/main" id="{891A1D6E-94DF-35FE-8F66-E0119A85B5DC}"/>
              </a:ext>
            </a:extLst>
          </p:cNvPr>
          <p:cNvPicPr>
            <a:picLocks noChangeAspect="1"/>
          </p:cNvPicPr>
          <p:nvPr/>
        </p:nvPicPr>
        <p:blipFill>
          <a:blip r:embed="rId3"/>
          <a:stretch>
            <a:fillRect/>
          </a:stretch>
        </p:blipFill>
        <p:spPr>
          <a:xfrm>
            <a:off x="190501" y="1615279"/>
            <a:ext cx="2669180" cy="3591721"/>
          </a:xfrm>
          <a:prstGeom prst="rect">
            <a:avLst/>
          </a:prstGeom>
        </p:spPr>
      </p:pic>
      <p:pic>
        <p:nvPicPr>
          <p:cNvPr id="33" name="Picture 32">
            <a:extLst>
              <a:ext uri="{FF2B5EF4-FFF2-40B4-BE49-F238E27FC236}">
                <a16:creationId xmlns:a16="http://schemas.microsoft.com/office/drawing/2014/main" id="{0FD08E74-762D-9B58-1BF2-A4D3007FFCAA}"/>
              </a:ext>
            </a:extLst>
          </p:cNvPr>
          <p:cNvPicPr>
            <a:picLocks noChangeAspect="1"/>
          </p:cNvPicPr>
          <p:nvPr/>
        </p:nvPicPr>
        <p:blipFill>
          <a:blip r:embed="rId4"/>
          <a:stretch>
            <a:fillRect/>
          </a:stretch>
        </p:blipFill>
        <p:spPr>
          <a:xfrm>
            <a:off x="2859681" y="2047552"/>
            <a:ext cx="2493348" cy="3076897"/>
          </a:xfrm>
          <a:prstGeom prst="rect">
            <a:avLst/>
          </a:prstGeom>
        </p:spPr>
      </p:pic>
      <p:pic>
        <p:nvPicPr>
          <p:cNvPr id="35" name="Picture 34">
            <a:extLst>
              <a:ext uri="{FF2B5EF4-FFF2-40B4-BE49-F238E27FC236}">
                <a16:creationId xmlns:a16="http://schemas.microsoft.com/office/drawing/2014/main" id="{3C69E051-8E15-6E2D-A96D-4C4B723574B2}"/>
              </a:ext>
            </a:extLst>
          </p:cNvPr>
          <p:cNvPicPr>
            <a:picLocks noChangeAspect="1"/>
          </p:cNvPicPr>
          <p:nvPr/>
        </p:nvPicPr>
        <p:blipFill>
          <a:blip r:embed="rId5"/>
          <a:stretch>
            <a:fillRect/>
          </a:stretch>
        </p:blipFill>
        <p:spPr>
          <a:xfrm>
            <a:off x="8825296" y="2098700"/>
            <a:ext cx="3103178" cy="2866495"/>
          </a:xfrm>
          <a:prstGeom prst="rect">
            <a:avLst/>
          </a:prstGeom>
        </p:spPr>
      </p:pic>
    </p:spTree>
    <p:extLst>
      <p:ext uri="{BB962C8B-B14F-4D97-AF65-F5344CB8AC3E}">
        <p14:creationId xmlns:p14="http://schemas.microsoft.com/office/powerpoint/2010/main" val="3215099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1751</TotalTime>
  <Words>2024</Words>
  <Application>Microsoft Office PowerPoint</Application>
  <PresentationFormat>Widescreen</PresentationFormat>
  <Paragraphs>236</Paragraphs>
  <Slides>24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Calibri Light</vt:lpstr>
      <vt:lpstr>MS Shell Dlg 2</vt:lpstr>
      <vt:lpstr>Symbol</vt:lpstr>
      <vt:lpstr>Times New Roman</vt:lpstr>
      <vt:lpstr>Wingdings</vt:lpstr>
      <vt:lpstr>Wingdings 2</vt:lpstr>
      <vt:lpstr>Office Theme</vt:lpstr>
      <vt:lpstr>ProtoDUNE-VD HV System</vt:lpstr>
      <vt:lpstr>Outline</vt:lpstr>
      <vt:lpstr>The HV System in ProtoDUNE-VD</vt:lpstr>
      <vt:lpstr>The HV Delivery System</vt:lpstr>
      <vt:lpstr>The Cathode</vt:lpstr>
      <vt:lpstr>The Field Cage</vt:lpstr>
      <vt:lpstr>The Field Cage Modules, Short Wall</vt:lpstr>
      <vt:lpstr>The Field Cage Modules, Long Wall</vt:lpstr>
      <vt:lpstr>The Field Cage Tools</vt:lpstr>
      <vt:lpstr>PowerPoint Presentation</vt:lpstr>
      <vt:lpstr>Deliverables</vt:lpstr>
      <vt:lpstr>Deliverables</vt:lpstr>
      <vt:lpstr>Interfaces to CRP</vt:lpstr>
      <vt:lpstr>Interfaces to BDE</vt:lpstr>
      <vt:lpstr>Interfaces to PDS</vt:lpstr>
      <vt:lpstr>Interfaces to CERN NP/I&amp;I</vt:lpstr>
      <vt:lpstr>PowerPoint Presentation</vt:lpstr>
      <vt:lpstr>PowerPoint Presentation</vt:lpstr>
      <vt:lpstr>PowerPoint Presentation</vt:lpstr>
      <vt:lpstr>PowerPoint Presentation</vt:lpstr>
      <vt:lpstr>PowerPoint Presentation</vt:lpstr>
      <vt:lpstr>PowerPoint Presentation</vt:lpstr>
      <vt:lpstr>Field Cage Installation Issue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NP02 HV System</dc:title>
  <dc:creator>Yu, Bo</dc:creator>
  <cp:lastModifiedBy>Yu, Bo</cp:lastModifiedBy>
  <cp:revision>15</cp:revision>
  <dcterms:created xsi:type="dcterms:W3CDTF">2023-01-17T09:19:56Z</dcterms:created>
  <dcterms:modified xsi:type="dcterms:W3CDTF">2023-01-19T13:14:53Z</dcterms:modified>
</cp:coreProperties>
</file>