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3" r:id="rId6"/>
    <p:sldId id="2290" r:id="rId7"/>
    <p:sldId id="2299" r:id="rId8"/>
    <p:sldId id="2300" r:id="rId9"/>
    <p:sldId id="2293" r:id="rId10"/>
    <p:sldId id="2301" r:id="rId11"/>
    <p:sldId id="2304" r:id="rId12"/>
    <p:sldId id="2291" r:id="rId13"/>
    <p:sldId id="2295" r:id="rId14"/>
    <p:sldId id="2294" r:id="rId15"/>
    <p:sldId id="2303" r:id="rId16"/>
    <p:sldId id="2302" r:id="rId17"/>
    <p:sldId id="2305" r:id="rId18"/>
  </p:sldIdLst>
  <p:sldSz cx="12192000" cy="6858000"/>
  <p:notesSz cx="6985000" cy="92837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 userDrawn="1">
          <p15:clr>
            <a:srgbClr val="A4A3A4"/>
          </p15:clr>
        </p15:guide>
        <p15:guide id="2" orient="horz" pos="4186" userDrawn="1">
          <p15:clr>
            <a:srgbClr val="A4A3A4"/>
          </p15:clr>
        </p15:guide>
        <p15:guide id="3" orient="horz" pos="3394" userDrawn="1">
          <p15:clr>
            <a:srgbClr val="A4A3A4"/>
          </p15:clr>
        </p15:guide>
        <p15:guide id="4" orient="horz" pos="777" userDrawn="1">
          <p15:clr>
            <a:srgbClr val="A4A3A4"/>
          </p15:clr>
        </p15:guide>
        <p15:guide id="5" orient="horz" pos="1749" userDrawn="1">
          <p15:clr>
            <a:srgbClr val="A4A3A4"/>
          </p15:clr>
        </p15:guide>
        <p15:guide id="6" orient="horz" pos="457" userDrawn="1">
          <p15:clr>
            <a:srgbClr val="A4A3A4"/>
          </p15:clr>
        </p15:guide>
        <p15:guide id="7" pos="380" userDrawn="1">
          <p15:clr>
            <a:srgbClr val="A4A3A4"/>
          </p15:clr>
        </p15:guide>
        <p15:guide id="8" pos="73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aine G Mccluskey" initials="EGM" lastIdx="1" clrIdx="0">
    <p:extLst>
      <p:ext uri="{19B8F6BF-5375-455C-9EA6-DF929625EA0E}">
        <p15:presenceInfo xmlns:p15="http://schemas.microsoft.com/office/powerpoint/2012/main" userId="S::mccluskey@services.fnal.gov::df1c1e58-44d7-473b-87b2-c09fd2ed5497" providerId="AD"/>
      </p:ext>
    </p:extLst>
  </p:cmAuthor>
  <p:cmAuthor id="2" name="Jolie" initials="J" lastIdx="9" clrIdx="1">
    <p:extLst>
      <p:ext uri="{19B8F6BF-5375-455C-9EA6-DF929625EA0E}">
        <p15:presenceInfo xmlns:p15="http://schemas.microsoft.com/office/powerpoint/2012/main" userId="S::jrmacier@services.fnal.gov::092693b1-a69a-4339-83de-6650eb6d6f2f" providerId="AD"/>
      </p:ext>
    </p:extLst>
  </p:cmAuthor>
  <p:cmAuthor id="3" name="Robert J. O'Sullivan" initials="RO" lastIdx="16" clrIdx="2">
    <p:extLst>
      <p:ext uri="{19B8F6BF-5375-455C-9EA6-DF929625EA0E}">
        <p15:presenceInfo xmlns:p15="http://schemas.microsoft.com/office/powerpoint/2012/main" userId="S::bobo@services.fnal.gov::8ce1a7f3-f269-4c60-9a24-0f7b697dbf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FFF99"/>
    <a:srgbClr val="4F81BD"/>
    <a:srgbClr val="C0504D"/>
    <a:srgbClr val="004C97"/>
    <a:srgbClr val="00B5E2"/>
    <a:srgbClr val="63666A"/>
    <a:srgbClr val="5A5A5A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24" y="320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380"/>
        <p:guide pos="73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11746"/>
            <a:ext cx="11057467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7" y="3209908"/>
            <a:ext cx="11061700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9363" y="6488431"/>
            <a:ext cx="6965878" cy="187325"/>
          </a:xfrm>
        </p:spPr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352" y="6488431"/>
            <a:ext cx="700617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8FB8245-C0E1-4471-BB93-7EA3F3DC96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098169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399885" y="6488431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609600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6335272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DAAE906-8AAE-4B53-A6A5-981574B10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35502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347369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4745" y="432611"/>
            <a:ext cx="11072356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0" y="5347369"/>
            <a:ext cx="54228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6335272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marL="256032" lvl="0" indent="-265176" algn="l" defTabSz="45720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57BC82D-A827-42AE-A090-8B827C4B3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821519" y="6488431"/>
            <a:ext cx="710331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492352" y="6488431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0F84C3-AAAD-42A4-BF3D-6ACE9E350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2420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461529" y="6488430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F8F6C8-BAAF-4D4A-A3A0-448596DDB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175906"/>
            <a:ext cx="402336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38250"/>
            <a:ext cx="6711949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9098"/>
            <a:ext cx="11057467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4023365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C23A2E0-AF67-414B-A4B4-E66525B2D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13926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6" y="1227138"/>
            <a:ext cx="11061700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686118"/>
            <a:ext cx="1105746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425569"/>
            <a:ext cx="11057461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B9DBF6E-42F6-4744-BB00-707B0BEDCB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/>
          </p:cNvCxnSpPr>
          <p:nvPr/>
        </p:nvCxnSpPr>
        <p:spPr>
          <a:xfrm>
            <a:off x="380144" y="475760"/>
            <a:ext cx="11599523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8" y="6083428"/>
            <a:ext cx="2100381" cy="37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/>
          </p:cNvCxnSpPr>
          <p:nvPr/>
        </p:nvCxnSpPr>
        <p:spPr>
          <a:xfrm>
            <a:off x="287676" y="5728951"/>
            <a:ext cx="11691991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941" y="5916605"/>
            <a:ext cx="874109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905" y="5807965"/>
            <a:ext cx="2489454" cy="93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214" y="6030041"/>
            <a:ext cx="2909413" cy="4862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6C1517-621B-43C2-9BA9-5BF605AF910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109090" y="41084"/>
            <a:ext cx="1810669" cy="374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cxnSpLocks/>
          </p:cNvCxnSpPr>
          <p:nvPr/>
        </p:nvCxnSpPr>
        <p:spPr>
          <a:xfrm>
            <a:off x="287676" y="6357938"/>
            <a:ext cx="1166770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13926" cy="200023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1518" y="6488432"/>
            <a:ext cx="7329349" cy="187324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679" y="6488431"/>
            <a:ext cx="70061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F0F08D-1383-4141-915C-29DECEA73C8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310285" y="6425229"/>
            <a:ext cx="1518036" cy="3137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ProtoDUNE Cable Tray Design Update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Nicholas Joniak</a:t>
            </a:r>
          </a:p>
          <a:p>
            <a:r>
              <a:rPr lang="en-US" dirty="0"/>
              <a:t>01/18/2023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 – Installation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09600" y="1238250"/>
            <a:ext cx="5953626" cy="4846638"/>
          </a:xfrm>
        </p:spPr>
        <p:txBody>
          <a:bodyPr/>
          <a:lstStyle/>
          <a:p>
            <a:r>
              <a:rPr lang="en-US" sz="2000" dirty="0"/>
              <a:t>The main benefit of the ladder-style cable tray design is the ability to minimize the installation time within the cryostat.</a:t>
            </a:r>
          </a:p>
          <a:p>
            <a:pPr lvl="1"/>
            <a:r>
              <a:rPr lang="en-US" sz="1800" dirty="0"/>
              <a:t>The main BDE cables can be installed during fabrication off site onto the lower assembly.</a:t>
            </a:r>
          </a:p>
          <a:p>
            <a:pPr lvl="1"/>
            <a:r>
              <a:rPr lang="en-US" sz="1800" dirty="0"/>
              <a:t>The lower assembly would be rolled onto a custom cable reel and transported to the installation site.</a:t>
            </a:r>
          </a:p>
          <a:p>
            <a:pPr lvl="1"/>
            <a:r>
              <a:rPr lang="en-US" sz="1800" dirty="0"/>
              <a:t>After the upper assembly is attached to the top membrane, a hoist system utilizing a CX003 ¼ US ton chain hoist can be attached to both the top and rigging rungs using eye bolts and shackles.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7883743E-652B-6EB4-103F-53991FF17C00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7267074" y="177953"/>
            <a:ext cx="3364748" cy="2361742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4C922D82-FD7E-B691-3B87-5251701EC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332" y="2729613"/>
            <a:ext cx="4345322" cy="337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95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 – Installation (Cont.)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2000" dirty="0"/>
              <a:t>After connecting the lower assembly to the bottom membrane with the extension spring, this component would then be lifted using this hoist and brought to its final installation elevation.</a:t>
            </a:r>
          </a:p>
          <a:p>
            <a:pPr lvl="1"/>
            <a:r>
              <a:rPr lang="en-US" sz="1600" dirty="0"/>
              <a:t>During this process, the hoist would also stretch the extension spring to help keep the entire ladder taut.</a:t>
            </a:r>
          </a:p>
          <a:p>
            <a:r>
              <a:rPr lang="en-US" sz="1800" dirty="0"/>
              <a:t>The upper Dyneema cables would then have knots formed around the top rung eye bolts and shackles.</a:t>
            </a:r>
          </a:p>
          <a:p>
            <a:pPr lvl="1"/>
            <a:r>
              <a:rPr lang="en-US" sz="1600" dirty="0"/>
              <a:t>This process would need to be validated – would these knots need to be tested in the cryostat after formation?</a:t>
            </a:r>
          </a:p>
          <a:p>
            <a:r>
              <a:rPr lang="en-US" sz="1800" dirty="0"/>
              <a:t>After the cables have secured the lower assembly to the top rung, the hoist system can be removed and shifted to the next cable tray installation location.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7883743E-652B-6EB4-103F-53991FF17C00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7267074" y="177953"/>
            <a:ext cx="3364748" cy="2361742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4C922D82-FD7E-B691-3B87-5251701EC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332" y="2729613"/>
            <a:ext cx="4345322" cy="337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44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0665-F09F-58A4-4647-44931585F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Status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86D177-A406-C6FA-3C82-66C2476AF3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Nicholas Joniak | ProtoDUNE Cable Tray Design Update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8DF95-082E-63F4-A53B-1DB490D7FB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41631F-4C58-0DF4-B706-F7029634F5B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09600" y="1238250"/>
            <a:ext cx="11057467" cy="4846638"/>
          </a:xfrm>
        </p:spPr>
        <p:txBody>
          <a:bodyPr/>
          <a:lstStyle/>
          <a:p>
            <a:r>
              <a:rPr lang="en-US" dirty="0"/>
              <a:t>An engineering note for the FD2 cable tray was submitted to the compliance office for review, and if possible, would cover both the FD2 and ProtoDUNE designs.</a:t>
            </a:r>
          </a:p>
          <a:p>
            <a:pPr lvl="1"/>
            <a:r>
              <a:rPr lang="en-US" dirty="0"/>
              <a:t>The main differences between the designs are the assembly height, the cable shield size, and the extension spring.</a:t>
            </a:r>
          </a:p>
          <a:p>
            <a:pPr lvl="1"/>
            <a:r>
              <a:rPr lang="en-US" dirty="0"/>
              <a:t>The FD2 loads checked are greater than the cable loads expected in ProtoDUNE.</a:t>
            </a:r>
          </a:p>
          <a:p>
            <a:r>
              <a:rPr lang="en-US" dirty="0"/>
              <a:t>Prototype testing is still required to fully validate the design.</a:t>
            </a:r>
          </a:p>
          <a:p>
            <a:pPr lvl="1"/>
            <a:r>
              <a:rPr lang="en-US" dirty="0"/>
              <a:t>While the rungs were checked using FEA software, the knots integral to the design would need to be physically tested.</a:t>
            </a:r>
          </a:p>
          <a:p>
            <a:pPr lvl="1"/>
            <a:r>
              <a:rPr lang="en-US" dirty="0"/>
              <a:t>The extension spring capacity and selection would need to be verified.</a:t>
            </a:r>
          </a:p>
          <a:p>
            <a:pPr lvl="1"/>
            <a:r>
              <a:rPr lang="en-US" dirty="0"/>
              <a:t>The cable shield would need to be fabricated and tested in a cold box.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A27FAD-282F-FE00-19C7-3F1A4A1D2A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58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0665-F09F-58A4-4647-44931585F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Status (Cont.)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86D177-A406-C6FA-3C82-66C2476AF3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Nicholas Joniak | ProtoDUNE Cable Tray Design Update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8DF95-082E-63F4-A53B-1DB490D7FB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41631F-4C58-0DF4-B706-F7029634F5B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09600" y="1238250"/>
            <a:ext cx="11057467" cy="4846638"/>
          </a:xfrm>
        </p:spPr>
        <p:txBody>
          <a:bodyPr/>
          <a:lstStyle/>
          <a:p>
            <a:r>
              <a:rPr lang="en-US" sz="2000" dirty="0"/>
              <a:t>This design seems promising but will require further testing to ensure that all components can withstand the applied loads in a cryogenic environment for an extended amount of time.</a:t>
            </a:r>
          </a:p>
          <a:p>
            <a:r>
              <a:rPr lang="en-US" sz="2000" dirty="0"/>
              <a:t>In addition, the formation of the main load-bearing knots in the cryostat will need to be analyzed.</a:t>
            </a:r>
          </a:p>
          <a:p>
            <a:pPr lvl="1"/>
            <a:r>
              <a:rPr lang="en-US" sz="1800" dirty="0"/>
              <a:t>Need to determine how this knot would be tested to certify that it meets all design and safety standards.</a:t>
            </a:r>
          </a:p>
          <a:p>
            <a:r>
              <a:rPr lang="en-US" sz="2000" dirty="0"/>
              <a:t>Two prototype assemblies have been delivered to ProtoDUNE.</a:t>
            </a:r>
          </a:p>
          <a:p>
            <a:pPr lvl="1"/>
            <a:r>
              <a:rPr lang="en-US" sz="1800" dirty="0"/>
              <a:t>Further analysis and testing are required before these are allowed to be installed.</a:t>
            </a:r>
          </a:p>
          <a:p>
            <a:pPr lvl="1"/>
            <a:r>
              <a:rPr lang="en-US" sz="1800" dirty="0"/>
              <a:t>The upper cables were cut short and may prevent the intended installation method from being used.</a:t>
            </a:r>
          </a:p>
          <a:p>
            <a:pPr lvl="1"/>
            <a:r>
              <a:rPr lang="en-US" sz="1800" dirty="0"/>
              <a:t>The cable shield has not been fabricated at this time.</a:t>
            </a:r>
          </a:p>
          <a:p>
            <a:r>
              <a:rPr lang="en-US" sz="2000" dirty="0"/>
              <a:t>A possible alternative would be to switch to a commercially available vertical cable tray.</a:t>
            </a:r>
          </a:p>
          <a:p>
            <a:pPr lvl="1"/>
            <a:r>
              <a:rPr lang="en-US" sz="1800" dirty="0"/>
              <a:t>The main drawback would be reintroducing the bulk of the cable installation to inside the cryostat.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A27FAD-282F-FE00-19C7-3F1A4A1D2A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16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D6D0A-406C-A742-A01B-69D52A72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EF1F01-286D-ACBA-9764-60B59D5314C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A2363-D52E-5DEB-F0C5-FA3D30C713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A6FD1E-33FA-14CF-12D2-0319A2006B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2000" dirty="0"/>
              <a:t>A cable tray system was designed to allow for the routing of cables vertically along the wall of the cryostat.</a:t>
            </a:r>
          </a:p>
          <a:p>
            <a:pPr lvl="1"/>
            <a:r>
              <a:rPr lang="en-US" sz="1800" dirty="0"/>
              <a:t>The cables being routed would include the bottom drift electronics cables and the PD fibers.</a:t>
            </a:r>
          </a:p>
          <a:p>
            <a:r>
              <a:rPr lang="en-US" sz="2000" dirty="0"/>
              <a:t>An integral cable shield would prevent interferences with the high field area at the cathode plane.</a:t>
            </a:r>
          </a:p>
          <a:p>
            <a:r>
              <a:rPr lang="en-US" sz="2000" dirty="0"/>
              <a:t>A rope ladder-style construction would allow for pre-installation of the BDE cables during fabrication.</a:t>
            </a:r>
          </a:p>
          <a:p>
            <a:pPr lvl="1"/>
            <a:r>
              <a:rPr lang="en-US" sz="1800" dirty="0"/>
              <a:t>This would speed up and simplify the installation of the cable tray within the cryostat.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BAF4D25-5020-771F-B285-E257DC45AA75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6938618" y="269708"/>
            <a:ext cx="1970765" cy="5887158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4C23D-BBBF-126B-B9E8-89CD6CEC6C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58DDB4-D2DA-3B12-C889-5B28D0EE1B53}"/>
              </a:ext>
            </a:extLst>
          </p:cNvPr>
          <p:cNvCxnSpPr>
            <a:cxnSpLocks/>
          </p:cNvCxnSpPr>
          <p:nvPr/>
        </p:nvCxnSpPr>
        <p:spPr>
          <a:xfrm>
            <a:off x="6959079" y="2815389"/>
            <a:ext cx="0" cy="3224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BABE75-798F-2022-309C-716530BB5067}"/>
              </a:ext>
            </a:extLst>
          </p:cNvPr>
          <p:cNvCxnSpPr>
            <a:cxnSpLocks/>
          </p:cNvCxnSpPr>
          <p:nvPr/>
        </p:nvCxnSpPr>
        <p:spPr>
          <a:xfrm flipV="1">
            <a:off x="6959079" y="432610"/>
            <a:ext cx="0" cy="2382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CE61B27-1240-1CD5-A4E0-B9C5C1C2344B}"/>
              </a:ext>
            </a:extLst>
          </p:cNvPr>
          <p:cNvSpPr txBox="1"/>
          <p:nvPr/>
        </p:nvSpPr>
        <p:spPr>
          <a:xfrm>
            <a:off x="6479001" y="2737184"/>
            <a:ext cx="968536" cy="10156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25’- 7 7/8” [7820mm]</a:t>
            </a:r>
          </a:p>
          <a:p>
            <a:pPr algn="ctr"/>
            <a:r>
              <a:rPr lang="en-US" sz="1200" dirty="0"/>
              <a:t>Approx.</a:t>
            </a:r>
          </a:p>
          <a:p>
            <a:pPr algn="ctr"/>
            <a:r>
              <a:rPr lang="en-US" sz="1200" dirty="0"/>
              <a:t>(spring not extended)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F2D3DC3-EAB4-C014-BB6C-EF2166BD39DF}"/>
              </a:ext>
            </a:extLst>
          </p:cNvPr>
          <p:cNvCxnSpPr/>
          <p:nvPr/>
        </p:nvCxnSpPr>
        <p:spPr>
          <a:xfrm>
            <a:off x="6737684" y="432610"/>
            <a:ext cx="102268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4787018-64E6-14A2-F929-2C08CCC162E2}"/>
              </a:ext>
            </a:extLst>
          </p:cNvPr>
          <p:cNvCxnSpPr/>
          <p:nvPr/>
        </p:nvCxnSpPr>
        <p:spPr>
          <a:xfrm>
            <a:off x="6737684" y="6045343"/>
            <a:ext cx="102268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2C3AA5-11A2-C216-CDC4-714402707B04}"/>
              </a:ext>
            </a:extLst>
          </p:cNvPr>
          <p:cNvSpPr txBox="1"/>
          <p:nvPr/>
        </p:nvSpPr>
        <p:spPr>
          <a:xfrm>
            <a:off x="9007638" y="410825"/>
            <a:ext cx="96853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Upper Assembly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B192E7-15DE-F2EC-242C-BD4B7FCFB16A}"/>
              </a:ext>
            </a:extLst>
          </p:cNvPr>
          <p:cNvSpPr txBox="1"/>
          <p:nvPr/>
        </p:nvSpPr>
        <p:spPr>
          <a:xfrm>
            <a:off x="9007638" y="1147340"/>
            <a:ext cx="96853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Hoist Assembly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D01AF5-C908-26BF-61E6-4B3E6DCE6634}"/>
              </a:ext>
            </a:extLst>
          </p:cNvPr>
          <p:cNvSpPr txBox="1"/>
          <p:nvPr/>
        </p:nvSpPr>
        <p:spPr>
          <a:xfrm>
            <a:off x="9007638" y="3229393"/>
            <a:ext cx="96853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Cable Shield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07D383-5859-D1EA-6CF4-F4F51C08CE57}"/>
              </a:ext>
            </a:extLst>
          </p:cNvPr>
          <p:cNvSpPr txBox="1"/>
          <p:nvPr/>
        </p:nvSpPr>
        <p:spPr>
          <a:xfrm>
            <a:off x="9007638" y="4533462"/>
            <a:ext cx="96853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Lower Assembly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F291CE3-6EBD-328A-8731-29644D42AE56}"/>
              </a:ext>
            </a:extLst>
          </p:cNvPr>
          <p:cNvCxnSpPr>
            <a:cxnSpLocks/>
            <a:stCxn id="22" idx="1"/>
            <a:endCxn id="32" idx="3"/>
          </p:cNvCxnSpPr>
          <p:nvPr/>
        </p:nvCxnSpPr>
        <p:spPr>
          <a:xfrm flipH="1" flipV="1">
            <a:off x="7956299" y="487279"/>
            <a:ext cx="1051339" cy="1543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4681E11-5A1A-B7A1-C736-6E07093E1404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904747" y="713290"/>
            <a:ext cx="1102891" cy="6648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1FCE13-21E4-4D39-3967-C978D6E6BEF5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7808495" y="2737184"/>
            <a:ext cx="1199143" cy="7230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D841163-68B7-5595-68DE-D88E3B89535F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7956299" y="3940348"/>
            <a:ext cx="1051339" cy="8239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9B23A16-CA1D-413D-6CC8-32369D31362E}"/>
              </a:ext>
            </a:extLst>
          </p:cNvPr>
          <p:cNvSpPr/>
          <p:nvPr/>
        </p:nvSpPr>
        <p:spPr>
          <a:xfrm>
            <a:off x="7640053" y="336884"/>
            <a:ext cx="316246" cy="30079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7F1038-4D4B-8BC2-297E-AC78EE7303CF}"/>
              </a:ext>
            </a:extLst>
          </p:cNvPr>
          <p:cNvSpPr/>
          <p:nvPr/>
        </p:nvSpPr>
        <p:spPr>
          <a:xfrm>
            <a:off x="7640680" y="812655"/>
            <a:ext cx="316246" cy="533205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6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34339-DEDB-D1FF-00CE-66DACDE1C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Upper 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3D92B-FCC8-B764-6A72-09BA1D830E4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Nicholas Joniak | ProtoDUNE Cable Tray Design Update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304EC-BA2E-3E53-1858-257DF7FDBC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34F4E0-A864-A1BA-C11E-BA6FC61B1A1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Stainless steel square bar with a load distribution plate welded on top.</a:t>
            </a:r>
          </a:p>
          <a:p>
            <a:r>
              <a:rPr lang="en-US" dirty="0"/>
              <a:t>The plate has a hole at the top to facilitate the attachment of a shackle connector.</a:t>
            </a:r>
          </a:p>
          <a:p>
            <a:r>
              <a:rPr lang="en-US" dirty="0"/>
              <a:t>The square bar has threaded holes to allow for eye bolt attachment.</a:t>
            </a:r>
          </a:p>
          <a:p>
            <a:pPr lvl="1"/>
            <a:r>
              <a:rPr lang="en-US" dirty="0"/>
              <a:t>The central hole is for the attachment of the hoist system.</a:t>
            </a:r>
          </a:p>
          <a:p>
            <a:pPr lvl="1"/>
            <a:r>
              <a:rPr lang="en-US" dirty="0"/>
              <a:t>The outer holes are for the attachment of the eye bolts supporting the lower assembly cables.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FADEEB-8D9A-D5A4-F4CE-4FB4230D85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8A9220E1-3744-A704-F519-ECAE44387E43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6335713" y="1296744"/>
            <a:ext cx="5330825" cy="472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6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6D4F8-FC4A-4EED-2079-02376D5ED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Lower Assembly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99590-DF7A-741E-6A62-BE0280B4E8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Nicholas Joniak | ProtoDUNE Cable Tray Design Update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7F2A6-9B8C-60D4-93CB-8DF513B5BCB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C2D583-F0BE-2586-8383-11810402590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09599" y="1238250"/>
            <a:ext cx="5863389" cy="4846638"/>
          </a:xfrm>
        </p:spPr>
        <p:txBody>
          <a:bodyPr/>
          <a:lstStyle/>
          <a:p>
            <a:r>
              <a:rPr lang="en-US" sz="1800" dirty="0"/>
              <a:t>The lower assembly consists of a stainless steel rigging rung and a series of FRP square bars connected with (4) Dyneema cables.</a:t>
            </a:r>
          </a:p>
          <a:p>
            <a:pPr lvl="1"/>
            <a:r>
              <a:rPr lang="en-US" sz="1600" dirty="0"/>
              <a:t>The cables pass through holes in each rung and will hold them in place using Figure-8 knots top and bottom.</a:t>
            </a:r>
          </a:p>
          <a:p>
            <a:pPr lvl="1"/>
            <a:r>
              <a:rPr lang="en-US" sz="1600" dirty="0"/>
              <a:t>The rigging rung has a central threaded rod to allow for the attachment of the hoist system.</a:t>
            </a:r>
          </a:p>
          <a:p>
            <a:pPr lvl="1"/>
            <a:r>
              <a:rPr lang="en-US" sz="1600" dirty="0"/>
              <a:t>The FRP bars will act as the main attachment point for all cables being routed (using cable ties).</a:t>
            </a:r>
          </a:p>
          <a:p>
            <a:pPr lvl="1"/>
            <a:r>
              <a:rPr lang="en-US" sz="1600" dirty="0"/>
              <a:t>An extension spring at the bottom will connect to the lower membrane using an eye nut and will help the system remain taut during thermal cycling of the cryostat.</a:t>
            </a:r>
          </a:p>
          <a:p>
            <a:r>
              <a:rPr lang="en-US" sz="1800" dirty="0"/>
              <a:t>A series of Dyneema cable tie-backs can be used to attach to wall-mounted pad eyes to help the system remain in place.</a:t>
            </a:r>
          </a:p>
          <a:p>
            <a:pPr lvl="1"/>
            <a:r>
              <a:rPr lang="en-US" sz="1600" dirty="0"/>
              <a:t>The single attachment point at both the top and bottom could lead to rotation of the assembly.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8C31A8-E481-7D31-341D-511E2965E9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D9CEC9B-DCB8-FC96-24B2-22AB390EE29E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6731239" y="769516"/>
            <a:ext cx="1282222" cy="4846638"/>
          </a:xfrm>
          <a:prstGeom prst="rect">
            <a:avLst/>
          </a:prstGeom>
        </p:spPr>
      </p:pic>
      <p:pic>
        <p:nvPicPr>
          <p:cNvPr id="9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05E688A-DDE3-DE87-5A0D-388B65E9A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1" y="1384939"/>
            <a:ext cx="3521159" cy="289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0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Shield 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The cable shield is an aluminum sheet metal piece that is mounted at the center of the cable tray assembly.</a:t>
            </a:r>
          </a:p>
          <a:p>
            <a:r>
              <a:rPr lang="en-US" dirty="0"/>
              <a:t>The design is intended to limit the interference of the cable tray assembly in the high field area at the cathode plane.</a:t>
            </a:r>
          </a:p>
          <a:p>
            <a:r>
              <a:rPr lang="en-US" dirty="0"/>
              <a:t>A set of bent aluminum tubes is attached at each end to mask the sharp edges present.</a:t>
            </a:r>
          </a:p>
          <a:p>
            <a:r>
              <a:rPr lang="en-US" dirty="0"/>
              <a:t>The fabrication and testing of this part has not yet been finalized.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03B4F11-06F9-1896-10D7-24014465F309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8177685" y="851381"/>
            <a:ext cx="2878707" cy="4846638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1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Shield System (Cont.)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The cable shield will attach to the lower assembly support angle with a single pair of #10-24 bolts.</a:t>
            </a:r>
          </a:p>
          <a:p>
            <a:r>
              <a:rPr lang="en-US" dirty="0"/>
              <a:t>The tube edge guards will be attached to the sheet metal with rivets.</a:t>
            </a:r>
          </a:p>
          <a:p>
            <a:pPr lvl="1"/>
            <a:r>
              <a:rPr lang="en-US" dirty="0"/>
              <a:t>The quantity and attachment method will need to be verified with prototype testing.</a:t>
            </a:r>
          </a:p>
          <a:p>
            <a:r>
              <a:rPr lang="en-US" dirty="0"/>
              <a:t>The single attachment point at the top is to minimize overstressing of the metal due to thermal effects.</a:t>
            </a:r>
          </a:p>
          <a:p>
            <a:r>
              <a:rPr lang="en-US" dirty="0"/>
              <a:t>The lower section of the shield would be loosely secured to the lower assembly with a lateral Dyneema restraint cable.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B5163E41-7288-C28E-9175-DE6AC54C2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777" y="3246462"/>
            <a:ext cx="2801353" cy="2629787"/>
          </a:xfrm>
          <a:prstGeom prst="rect">
            <a:avLst/>
          </a:prstGeom>
        </p:spPr>
      </p:pic>
      <p:pic>
        <p:nvPicPr>
          <p:cNvPr id="12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2400354A-3516-B450-2CBA-52A12F928CA6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3"/>
          <a:stretch>
            <a:fillRect/>
          </a:stretch>
        </p:blipFill>
        <p:spPr>
          <a:xfrm>
            <a:off x="7038474" y="343580"/>
            <a:ext cx="3870604" cy="238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 – Installation Location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1800" dirty="0"/>
              <a:t>There are very few mounting locations available along the cryostat walls.</a:t>
            </a:r>
          </a:p>
          <a:p>
            <a:r>
              <a:rPr lang="en-US" sz="1800" dirty="0"/>
              <a:t>(2) Cable trays will be required to be installed in the ProtoDUNE cryostat.</a:t>
            </a:r>
          </a:p>
          <a:p>
            <a:pPr lvl="1"/>
            <a:r>
              <a:rPr lang="en-US" sz="1400" b="1" dirty="0"/>
              <a:t>The precise location has not yet been finalized.</a:t>
            </a:r>
          </a:p>
          <a:p>
            <a:r>
              <a:rPr lang="en-US" sz="1800" dirty="0"/>
              <a:t>The sole location available for the attachment of these cable trays is the upper and lower M10 threaded rods that penetrate through the membrane.</a:t>
            </a:r>
          </a:p>
          <a:p>
            <a:pPr lvl="1"/>
            <a:r>
              <a:rPr lang="en-US" sz="1600" dirty="0"/>
              <a:t>The 340mm spacing and 95mm distance of the threaded rod to the membrane wall limited the size and design of the cable tray.</a:t>
            </a:r>
          </a:p>
          <a:p>
            <a:r>
              <a:rPr lang="en-US" sz="1800" dirty="0"/>
              <a:t>A threaded eye nut would be used to attach the upper rung assembly and the lower extension spring to the threaded rods.</a:t>
            </a:r>
          </a:p>
          <a:p>
            <a:endParaRPr lang="en-US" sz="1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D7358D2E-9CCE-139C-C555-027514362BAD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6454063" y="1238250"/>
            <a:ext cx="5094125" cy="4846638"/>
          </a:xfrm>
        </p:spPr>
      </p:pic>
    </p:spTree>
    <p:extLst>
      <p:ext uri="{BB962C8B-B14F-4D97-AF65-F5344CB8AC3E}">
        <p14:creationId xmlns:p14="http://schemas.microsoft.com/office/powerpoint/2010/main" val="2935834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 – Installation Location (Cont.)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17" name="Content Placeholder 8">
            <a:extLst>
              <a:ext uri="{FF2B5EF4-FFF2-40B4-BE49-F238E27FC236}">
                <a16:creationId xmlns:a16="http://schemas.microsoft.com/office/drawing/2014/main" id="{8100B142-C9E6-70A6-47F1-2C1DBB44DB1B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2"/>
          <a:stretch>
            <a:fillRect/>
          </a:stretch>
        </p:blipFill>
        <p:spPr>
          <a:xfrm>
            <a:off x="706141" y="1238250"/>
            <a:ext cx="5139330" cy="4846638"/>
          </a:xfrm>
        </p:spPr>
      </p:pic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D948605E-A2AA-5D54-41FB-66177AD12FF0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3"/>
          <a:stretch>
            <a:fillRect/>
          </a:stretch>
        </p:blipFill>
        <p:spPr>
          <a:xfrm>
            <a:off x="6704084" y="1238250"/>
            <a:ext cx="4594083" cy="484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96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E5D3-72CB-C9F7-E68F-89C6CD31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 – Cable Routing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AAF4D-C307-6794-8130-BB360321A59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Nicholas Joniak | ProtoDUNE Cable Tray Design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9DC9B-AEB7-6CFD-1910-C3AE3EB02D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31A60-26FA-83A8-BB95-1D84ACF84587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1800" dirty="0"/>
              <a:t>The assembly was designed to be capable of supporting the worst-case cabling required for the FD2 cryostat.</a:t>
            </a:r>
          </a:p>
          <a:p>
            <a:pPr lvl="1"/>
            <a:r>
              <a:rPr lang="en-US" sz="1600" dirty="0"/>
              <a:t>Routed behind (on the wall-facing side)</a:t>
            </a:r>
          </a:p>
          <a:p>
            <a:pPr lvl="2"/>
            <a:r>
              <a:rPr lang="en-US" sz="1400" dirty="0"/>
              <a:t>(4) Ø40mm BDE bundles</a:t>
            </a:r>
          </a:p>
          <a:p>
            <a:pPr lvl="1"/>
            <a:r>
              <a:rPr lang="en-US" sz="1600" dirty="0"/>
              <a:t>Routed in front</a:t>
            </a:r>
          </a:p>
          <a:p>
            <a:pPr lvl="2"/>
            <a:r>
              <a:rPr lang="en-US" sz="1400" dirty="0"/>
              <a:t>(2) Ø23mm Wall PD bundles</a:t>
            </a:r>
          </a:p>
          <a:p>
            <a:pPr lvl="2"/>
            <a:r>
              <a:rPr lang="en-US" sz="1400" dirty="0"/>
              <a:t>(8) Ø12.5mm Cathode PD bundles</a:t>
            </a:r>
          </a:p>
          <a:p>
            <a:r>
              <a:rPr lang="en-US" sz="1800" dirty="0"/>
              <a:t>The worst-case cable load for the full-height FD2 cryostat is 487 lb. [221 kg].</a:t>
            </a:r>
          </a:p>
          <a:p>
            <a:r>
              <a:rPr lang="en-US" sz="1800" dirty="0"/>
              <a:t>The ProtoDUNE cable routing is expected to be similar, but with a reduced load due to the shorter cryostat wall height.</a:t>
            </a:r>
          </a:p>
          <a:p>
            <a:pPr lvl="1"/>
            <a:r>
              <a:rPr lang="en-US" sz="1600" dirty="0"/>
              <a:t>The cable tray load-bearing components (rungs) for both the FD2 and ProtoDUNE assemblies are identical.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C649FB-0BBB-CF07-6A01-0004AA9E62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01/18/2023</a:t>
            </a:r>
            <a:endParaRPr lang="en-US" dirty="0"/>
          </a:p>
        </p:txBody>
      </p:sp>
      <p:pic>
        <p:nvPicPr>
          <p:cNvPr id="11" name="Content Placeholder 10" descr="Diagram, schematic&#10;&#10;Description automatically generated">
            <a:extLst>
              <a:ext uri="{FF2B5EF4-FFF2-40B4-BE49-F238E27FC236}">
                <a16:creationId xmlns:a16="http://schemas.microsoft.com/office/drawing/2014/main" id="{96D3DE26-94F8-8A5C-F219-BD0BFA6ED700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6336242" y="1838265"/>
            <a:ext cx="5330825" cy="318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85676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F7AD970E-33F6-4BB5-BE93-88F3198B23E1}" vid="{F8D1F77D-EA77-4C8F-A1ED-3E6959A1F485}"/>
    </a:ext>
  </a:extLst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F7AD970E-33F6-4BB5-BE93-88F3198B23E1}" vid="{9584D25D-E051-430D-80D0-005FE882A34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4" ma:contentTypeDescription="Create a new document." ma:contentTypeScope="" ma:versionID="45e09b5f4f65b0de7870b91664cffb53">
  <xsd:schema xmlns:xsd="http://www.w3.org/2001/XMLSchema" xmlns:xs="http://www.w3.org/2001/XMLSchema" xmlns:p="http://schemas.microsoft.com/office/2006/metadata/properties" xmlns:ns1="http://schemas.microsoft.com/sharepoint/v3" xmlns:ns3="217384e2-1cc7-462a-88d5-a9f0c79de128" xmlns:ns4="47630a84-84bd-4c0e-8a4d-0e925dfde686" targetNamespace="http://schemas.microsoft.com/office/2006/metadata/properties" ma:root="true" ma:fieldsID="63698318d5d16a60d43227dcd190ee97" ns1:_="" ns3:_="" ns4:_="">
    <xsd:import namespace="http://schemas.microsoft.com/sharepoint/v3"/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65A8348-B893-480E-B73E-F68EF07244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DF910D-0AE3-4CFE-AB1B-63FDC695CED4}">
  <ds:schemaRefs>
    <ds:schemaRef ds:uri="217384e2-1cc7-462a-88d5-a9f0c79de128"/>
    <ds:schemaRef ds:uri="47630a84-84bd-4c0e-8a4d-0e925dfde68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21AB8FB-521F-436B-8DB8-AF19661E6E7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Joniak-Engineering_Update_220907</Template>
  <TotalTime>3844</TotalTime>
  <Words>1383</Words>
  <Application>Microsoft Macintosh PowerPoint</Application>
  <PresentationFormat>Widescreen</PresentationFormat>
  <Paragraphs>124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ProtoDUNE Cable Tray Design Update</vt:lpstr>
      <vt:lpstr>Design Overview</vt:lpstr>
      <vt:lpstr>Upper Assembly</vt:lpstr>
      <vt:lpstr>Lower Assembly</vt:lpstr>
      <vt:lpstr>Cable Shield System</vt:lpstr>
      <vt:lpstr>Cable Shield System (Cont.)</vt:lpstr>
      <vt:lpstr>Design Requirements – Installation Location</vt:lpstr>
      <vt:lpstr>Design Requirements – Installation Location (Cont.)</vt:lpstr>
      <vt:lpstr>Design Requirements – Cable Routing</vt:lpstr>
      <vt:lpstr>Design Requirements – Installation</vt:lpstr>
      <vt:lpstr>Design Requirements – Installation (Cont.)</vt:lpstr>
      <vt:lpstr>Engineering Status</vt:lpstr>
      <vt:lpstr>Engineering Status (Cont.)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FD2 Installation Engineering Update</dc:title>
  <dc:creator>Joniak, Nicholas</dc:creator>
  <cp:lastModifiedBy>Stewart, James</cp:lastModifiedBy>
  <cp:revision>44</cp:revision>
  <cp:lastPrinted>2015-05-22T11:54:13Z</cp:lastPrinted>
  <dcterms:created xsi:type="dcterms:W3CDTF">2022-09-06T17:41:43Z</dcterms:created>
  <dcterms:modified xsi:type="dcterms:W3CDTF">2023-01-17T21:17:31Z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</Properties>
</file>