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2" r:id="rId2"/>
  </p:sldMasterIdLst>
  <p:notesMasterIdLst>
    <p:notesMasterId r:id="rId26"/>
  </p:notesMasterIdLst>
  <p:sldIdLst>
    <p:sldId id="344" r:id="rId3"/>
    <p:sldId id="471" r:id="rId4"/>
    <p:sldId id="279" r:id="rId5"/>
    <p:sldId id="258" r:id="rId6"/>
    <p:sldId id="259" r:id="rId7"/>
    <p:sldId id="260" r:id="rId8"/>
    <p:sldId id="261" r:id="rId9"/>
    <p:sldId id="262" r:id="rId10"/>
    <p:sldId id="266" r:id="rId11"/>
    <p:sldId id="269" r:id="rId12"/>
    <p:sldId id="271" r:id="rId13"/>
    <p:sldId id="470" r:id="rId14"/>
    <p:sldId id="275" r:id="rId15"/>
    <p:sldId id="349" r:id="rId16"/>
    <p:sldId id="350" r:id="rId17"/>
    <p:sldId id="352" r:id="rId18"/>
    <p:sldId id="466" r:id="rId19"/>
    <p:sldId id="467" r:id="rId20"/>
    <p:sldId id="468" r:id="rId21"/>
    <p:sldId id="473" r:id="rId22"/>
    <p:sldId id="472" r:id="rId23"/>
    <p:sldId id="281" r:id="rId24"/>
    <p:sldId id="284" r:id="rId25"/>
  </p:sldIdLst>
  <p:sldSz cx="17340263" cy="9753600"/>
  <p:notesSz cx="9753600" cy="17340263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l" defTabSz="5842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600" b="0" i="0" u="none" strike="noStrike" cap="none" spc="0">
        <a:ln>
          <a:noFill/>
        </a:ln>
        <a:solidFill>
          <a:srgbClr val="000000"/>
        </a:solidFill>
        <a:latin typeface="Helvetica Light"/>
        <a:ea typeface="Helvetica Light"/>
        <a:cs typeface="Helvetica Light"/>
      </a:defRPr>
    </a:lvl1pPr>
    <a:lvl2pPr marL="0" marR="0" indent="228600" algn="l" defTabSz="5842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600" b="0" i="0" u="none" strike="noStrike" cap="none" spc="0">
        <a:ln>
          <a:noFill/>
        </a:ln>
        <a:solidFill>
          <a:srgbClr val="000000"/>
        </a:solidFill>
        <a:latin typeface="Helvetica Light"/>
        <a:ea typeface="Helvetica Light"/>
        <a:cs typeface="Helvetica Light"/>
      </a:defRPr>
    </a:lvl2pPr>
    <a:lvl3pPr marL="0" marR="0" indent="457200" algn="l" defTabSz="5842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600" b="0" i="0" u="none" strike="noStrike" cap="none" spc="0">
        <a:ln>
          <a:noFill/>
        </a:ln>
        <a:solidFill>
          <a:srgbClr val="000000"/>
        </a:solidFill>
        <a:latin typeface="Helvetica Light"/>
        <a:ea typeface="Helvetica Light"/>
        <a:cs typeface="Helvetica Light"/>
      </a:defRPr>
    </a:lvl3pPr>
    <a:lvl4pPr marL="0" marR="0" indent="685800" algn="l" defTabSz="5842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600" b="0" i="0" u="none" strike="noStrike" cap="none" spc="0">
        <a:ln>
          <a:noFill/>
        </a:ln>
        <a:solidFill>
          <a:srgbClr val="000000"/>
        </a:solidFill>
        <a:latin typeface="Helvetica Light"/>
        <a:ea typeface="Helvetica Light"/>
        <a:cs typeface="Helvetica Light"/>
      </a:defRPr>
    </a:lvl4pPr>
    <a:lvl5pPr marL="0" marR="0" indent="914400" algn="l" defTabSz="5842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600" b="0" i="0" u="none" strike="noStrike" cap="none" spc="0">
        <a:ln>
          <a:noFill/>
        </a:ln>
        <a:solidFill>
          <a:srgbClr val="000000"/>
        </a:solidFill>
        <a:latin typeface="Helvetica Light"/>
        <a:ea typeface="Helvetica Light"/>
        <a:cs typeface="Helvetica Light"/>
      </a:defRPr>
    </a:lvl5pPr>
    <a:lvl6pPr marL="0" marR="0" indent="2286000" algn="l" defTabSz="5842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600" b="0" i="0" u="none" strike="noStrike" cap="none" spc="0">
        <a:ln>
          <a:noFill/>
        </a:ln>
        <a:solidFill>
          <a:srgbClr val="000000"/>
        </a:solidFill>
        <a:latin typeface="Helvetica Light"/>
        <a:ea typeface="Helvetica Light"/>
        <a:cs typeface="Helvetica Light"/>
      </a:defRPr>
    </a:lvl6pPr>
    <a:lvl7pPr marL="0" marR="0" indent="2743200" algn="l" defTabSz="5842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600" b="0" i="0" u="none" strike="noStrike" cap="none" spc="0">
        <a:ln>
          <a:noFill/>
        </a:ln>
        <a:solidFill>
          <a:srgbClr val="000000"/>
        </a:solidFill>
        <a:latin typeface="Helvetica Light"/>
        <a:ea typeface="Helvetica Light"/>
        <a:cs typeface="Helvetica Light"/>
      </a:defRPr>
    </a:lvl7pPr>
    <a:lvl8pPr marL="0" marR="0" indent="3200400" algn="l" defTabSz="5842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600" b="0" i="0" u="none" strike="noStrike" cap="none" spc="0">
        <a:ln>
          <a:noFill/>
        </a:ln>
        <a:solidFill>
          <a:srgbClr val="000000"/>
        </a:solidFill>
        <a:latin typeface="Helvetica Light"/>
        <a:ea typeface="Helvetica Light"/>
        <a:cs typeface="Helvetica Light"/>
      </a:defRPr>
    </a:lvl8pPr>
    <a:lvl9pPr marL="0" marR="0" indent="3657600" algn="l" defTabSz="5842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600" b="0" i="0" u="none" strike="noStrike" cap="none" spc="0">
        <a:ln>
          <a:noFill/>
        </a:ln>
        <a:solidFill>
          <a:srgbClr val="000000"/>
        </a:solidFill>
        <a:latin typeface="Helvetica Light"/>
        <a:ea typeface="Helvetica Light"/>
        <a:cs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95"/>
    <p:restoredTop sz="86877" autoAdjust="0"/>
  </p:normalViewPr>
  <p:slideViewPr>
    <p:cSldViewPr>
      <p:cViewPr>
        <p:scale>
          <a:sx n="50" d="100"/>
          <a:sy n="50" d="100"/>
        </p:scale>
        <p:origin x="80" y="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81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49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Shape 50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247007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548549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>
          <a:xfrm>
            <a:off x="2166938" y="1597025"/>
            <a:ext cx="13006387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2166938" y="5122863"/>
            <a:ext cx="13006387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1897183" y="9040813"/>
            <a:ext cx="4250867" cy="519112"/>
          </a:xfrm>
        </p:spPr>
        <p:txBody>
          <a:bodyPr/>
          <a:lstStyle/>
          <a:p>
            <a:pPr>
              <a:defRPr/>
            </a:pPr>
            <a:fld id="{D806A0B9-6571-4089-9448-725767A1BA23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  <a:endParaRPr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2245974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C84863-07A5-44B2-A782-3B0AF55D14EB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12409488" y="519113"/>
            <a:ext cx="3738562" cy="8266112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1192213" y="519113"/>
            <a:ext cx="11064875" cy="8266112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  <a:endParaRPr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2245974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C84863-07A5-44B2-A782-3B0AF55D14EB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Title &amp; Bulle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Title"/>
          <p:cNvSpPr>
            <a:spLocks noGrp="1"/>
          </p:cNvSpPr>
          <p:nvPr>
            <p:ph type="title" hasCustomPrompt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Slide Title</a:t>
            </a:r>
          </a:p>
        </p:txBody>
      </p:sp>
      <p:sp>
        <p:nvSpPr>
          <p:cNvPr id="5" name="Slide Subtitle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857982" y="1687440"/>
            <a:ext cx="15624299" cy="664732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587013">
              <a:lnSpc>
                <a:spcPct val="100000"/>
              </a:lnSpc>
              <a:spcBef>
                <a:spcPts val="0"/>
              </a:spcBef>
              <a:buSzTx/>
              <a:buNone/>
              <a:defRPr sz="3900" b="1"/>
            </a:lvl1pPr>
          </a:lstStyle>
          <a:p>
            <a:pPr>
              <a:defRPr/>
            </a:pPr>
            <a:r>
              <a:t>Slide Subtitle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idx="1" hasCustomPrompt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Slide bullet text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314618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3437571" y="406401"/>
            <a:ext cx="10465123" cy="711201"/>
          </a:xfrm>
          <a:prstGeom prst="rect">
            <a:avLst/>
          </a:prstGeom>
          <a:solidFill>
            <a:srgbClr val="FFFFFF"/>
          </a:solidFill>
        </p:spPr>
        <p:txBody>
          <a:bodyPr lIns="71436" tIns="71436" rIns="71436" bIns="71436"/>
          <a:lstStyle>
            <a:lvl1pPr algn="ctr" defTabSz="584191">
              <a:lnSpc>
                <a:spcPct val="100000"/>
              </a:lnSpc>
              <a:defRPr sz="4693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772350" y="9408161"/>
            <a:ext cx="424475" cy="438009"/>
          </a:xfrm>
          <a:prstGeom prst="rect">
            <a:avLst/>
          </a:prstGeom>
        </p:spPr>
        <p:txBody>
          <a:bodyPr lIns="71436" tIns="71436" rIns="71436" bIns="71436" anchor="t"/>
          <a:lstStyle>
            <a:lvl1pPr defTabSz="584191">
              <a:defRPr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417657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9E6B9-6E0D-C34A-81F6-CAC8F6587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6938" y="1597025"/>
            <a:ext cx="13006387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A0EDBC-D04D-734D-9B26-4CAC62B078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5122863"/>
            <a:ext cx="13006387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F02D0-5F67-A34A-B303-75B3AFE03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AFDA45-72B8-2A49-9281-4698A51DF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EBD09-B72B-944C-B8F3-F3153942A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16409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0EFDC-F48C-6647-AB15-6FD0A7463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F5EED-097A-E640-BBB4-12BF7F1DF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03EF3-4F2C-DC48-B16D-7741D02B6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3A31C-554E-9845-BE81-8BDDF75C3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F7F48-5527-4147-B488-5E486485A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31546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CE1CD-403C-9948-9CF4-5635D5632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688" y="2432050"/>
            <a:ext cx="14955837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287627-87AD-8346-B9CA-C1299FBF4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688" y="6527800"/>
            <a:ext cx="14955837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47480-69A9-204E-AADC-D78E52B0E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342A5-EAEB-2642-B858-AF5628072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77171-4E6E-A441-BF78-68CC833F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017986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6A32A-35ED-3A40-A3E1-2C38858A1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F7F52-1B64-AB4C-BD65-D8EF629571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2213" y="2597150"/>
            <a:ext cx="7400925" cy="61880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38512B-B5AB-E040-A86F-11D6938B55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45538" y="2597150"/>
            <a:ext cx="7402512" cy="61880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50A7C-78E2-7841-8620-73B4367F6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CD72A-1884-3F41-AC37-806EF403A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59747F-D9B1-974F-9CB6-40BEE54D7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08780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92FAE-CBE6-244B-A651-710B285B9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519113"/>
            <a:ext cx="14955838" cy="188595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3DDD39-A159-3D4C-988A-0A4528D5C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3800" y="2390775"/>
            <a:ext cx="7335838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1E9559-3332-0F42-8FC2-D9B91D281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3800" y="3562350"/>
            <a:ext cx="7335838" cy="5240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7F6C12-F37A-0C48-A033-B672B69294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78875" y="2390775"/>
            <a:ext cx="7370763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0D1C66-AAC2-3644-8940-B5832C60CF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78875" y="3562350"/>
            <a:ext cx="7370763" cy="5240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068102-679E-3545-B085-3FEF9FFDA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7094C4-86FF-6643-B1A9-D8E93AB6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72566B-1BCD-134F-9765-929EEF0AD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6234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540000" y="513277"/>
            <a:ext cx="15608050" cy="1136129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540000" y="1819923"/>
            <a:ext cx="16126590" cy="722089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sz="1400">
                <a:latin typeface="Trebuchet MS"/>
              </a:defRPr>
            </a:lvl1pPr>
          </a:lstStyle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806A0B9-6571-4089-9448-725767A1BA23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CB33A-E34C-8449-8CF0-733A1E2B4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0C5BDF-D74F-7249-9840-E8C70F94F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A7D9A4-4507-EC49-A71C-7F251827C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853377-C6C1-8E4D-B57F-918243160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43728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C1C8A4-23A2-6A40-924D-2FAC864D5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BF68C-B473-6448-A062-3AEE451EA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EFFE2-CC5C-6F40-827F-0AB548C23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21298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D8FCA-CBFA-AC46-94DC-2604C6334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0A850-5114-3643-ADAD-DB973EAE4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EF0B8E-1E0C-7C44-A1C3-A026CBD44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5C99A-7897-D040-9931-AE7F53804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D39BD-A851-4A4D-B038-AF8B70F40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CD6133-D43D-D842-9A1E-8E7C21D0B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465368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7B692-B050-B744-BE3C-3BF75438E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484238-8D6A-1B40-B8DD-25928B45A6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BD00D3-A617-2241-B932-94DF5EE0F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DB499A-B7AF-0F4E-9055-6C8B6630E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73180A-9FED-A748-973E-B176B4288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BC173-C99F-D24E-9907-6076EFFC4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386699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2CD72-D81F-DF41-86D4-D24C1A723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B1DC50-AD6A-4643-A204-91AF57D03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A1F19-9C37-A14C-9F2B-17ECA7C29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3563E-D5FE-5446-8D49-99A0A2698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9F9E3-F0DC-AF41-8DC9-B267D2E15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77592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7BEAD6-DDED-4A45-B3F3-950495B0FF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2409488" y="519113"/>
            <a:ext cx="3738562" cy="8266112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888CED-7314-354A-9096-D0EB29E9D5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92213" y="519113"/>
            <a:ext cx="11064875" cy="8266112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A3B67-14EE-264F-A284-F422B0851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3E60F-7549-404F-B98B-A07CEAB29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CDCBC-F44A-1444-8C63-8BEED2B4A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0496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1182688" y="2432050"/>
            <a:ext cx="14955837" cy="4056063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182688" y="6527800"/>
            <a:ext cx="14955837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541973" y="913225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  <a:endParaRPr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2245974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C84863-07A5-44B2-A782-3B0AF55D14EB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540001" y="557666"/>
            <a:ext cx="16126590" cy="1070111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540001" y="1811045"/>
            <a:ext cx="8053138" cy="697418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745538" y="1811045"/>
            <a:ext cx="7769418" cy="697418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540001" y="911193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5743575" y="9142413"/>
            <a:ext cx="5853113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  <a:endParaRPr lang="de-AT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12245974" y="91424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C84863-07A5-44B2-A782-3B0AF55D14EB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1193800" y="519113"/>
            <a:ext cx="14955838" cy="188595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193800" y="2390775"/>
            <a:ext cx="7335837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1193800" y="3562350"/>
            <a:ext cx="7335837" cy="5240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8778875" y="2390775"/>
            <a:ext cx="7370763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8778875" y="3562350"/>
            <a:ext cx="7370763" cy="5240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  <a:endParaRPr/>
          </a:p>
        </p:txBody>
      </p:sp>
      <p:sp>
        <p:nvSpPr>
          <p:cNvPr id="11" name="Foliennummernplatzhalter 8"/>
          <p:cNvSpPr>
            <a:spLocks noGrp="1"/>
          </p:cNvSpPr>
          <p:nvPr>
            <p:ph type="sldNum" sz="quarter" idx="12"/>
          </p:nvPr>
        </p:nvSpPr>
        <p:spPr bwMode="auto">
          <a:xfrm>
            <a:off x="12245974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C84863-07A5-44B2-A782-3B0AF55D14EB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12245974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C84863-07A5-44B2-A782-3B0AF55D14EB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 bwMode="auto"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 bwMode="auto"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  <a:endParaRPr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 bwMode="auto">
          <a:xfrm>
            <a:off x="12245974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C84863-07A5-44B2-A782-3B0AF55D14EB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7372350" y="1404938"/>
            <a:ext cx="8777288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  <a:endParaRPr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12245974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C84863-07A5-44B2-A782-3B0AF55D14EB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Bildplatzhalter 2"/>
          <p:cNvSpPr>
            <a:spLocks noGrp="1"/>
          </p:cNvSpPr>
          <p:nvPr>
            <p:ph type="pic" idx="1"/>
          </p:nvPr>
        </p:nvSpPr>
        <p:spPr bwMode="auto">
          <a:xfrm>
            <a:off x="7372350" y="1404938"/>
            <a:ext cx="8777288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AT"/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AT"/>
              <a:t>M. Hori / E. Widmann SPSC140  19 Jan 2021</a:t>
            </a:r>
            <a:endParaRPr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12245974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C84863-07A5-44B2-A782-3B0AF55D14EB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hteck 5"/>
          <p:cNvSpPr/>
          <p:nvPr userDrawn="1"/>
        </p:nvSpPr>
        <p:spPr bwMode="auto">
          <a:xfrm>
            <a:off x="0" y="9040813"/>
            <a:ext cx="17340263" cy="712787"/>
          </a:xfrm>
          <a:prstGeom prst="rect">
            <a:avLst/>
          </a:prstGeom>
          <a:solidFill>
            <a:srgbClr val="C3B1EB">
              <a:alpha val="80392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5" name="Titelplatzhalter 1"/>
          <p:cNvSpPr>
            <a:spLocks noGrp="1"/>
          </p:cNvSpPr>
          <p:nvPr>
            <p:ph type="title"/>
          </p:nvPr>
        </p:nvSpPr>
        <p:spPr bwMode="auto">
          <a:xfrm>
            <a:off x="540000" y="357534"/>
            <a:ext cx="15430520" cy="1428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40000" y="1958196"/>
            <a:ext cx="16126590" cy="7082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7" name="Shape 10"/>
          <p:cNvSpPr/>
          <p:nvPr userDrawn="1"/>
        </p:nvSpPr>
        <p:spPr bwMode="auto">
          <a:xfrm>
            <a:off x="11432096" y="886717"/>
            <a:ext cx="4538424" cy="413792"/>
          </a:xfrm>
          <a:prstGeom prst="rect">
            <a:avLst/>
          </a:prstGeom>
          <a:noFill/>
          <a:ln w="12700" cap="flat">
            <a:noFill/>
            <a:miter lim="400000"/>
          </a:ln>
        </p:spPr>
        <p:txBody>
          <a:bodyPr wrap="square" lIns="67735" tIns="67735" rIns="67735" bIns="67735" numCol="1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 sz="1800" b="1">
                <a:solidFill>
                  <a:srgbClr val="FFFFFF"/>
                </a:solidFill>
              </a:rPr>
              <a:t>SMI – STEFAN MEYER INSTITUTE</a:t>
            </a:r>
            <a:endParaRPr/>
          </a:p>
        </p:txBody>
      </p:sp>
      <p:sp>
        <p:nvSpPr>
          <p:cNvPr id="8" name="Datumsplatzhalter 13"/>
          <p:cNvSpPr>
            <a:spLocks noGrp="1"/>
          </p:cNvSpPr>
          <p:nvPr>
            <p:ph type="dt" sz="half" idx="2"/>
          </p:nvPr>
        </p:nvSpPr>
        <p:spPr bwMode="auto">
          <a:xfrm>
            <a:off x="540000" y="9117838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LID4096"/>
              <a:t>ASACUSA collaboration</a:t>
            </a:r>
            <a:endParaRPr lang="de-AT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3"/>
          </p:nvPr>
        </p:nvSpPr>
        <p:spPr bwMode="auto">
          <a:xfrm>
            <a:off x="5743574" y="9107043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M. Hori / E. Widmann SPSC140  19 Jan 2021</a:t>
            </a:r>
          </a:p>
        </p:txBody>
      </p:sp>
      <p:sp>
        <p:nvSpPr>
          <p:cNvPr id="10" name="Foliennummernplatzhalter 15"/>
          <p:cNvSpPr>
            <a:spLocks noGrp="1"/>
          </p:cNvSpPr>
          <p:nvPr>
            <p:ph type="sldNum" sz="quarter" idx="4"/>
          </p:nvPr>
        </p:nvSpPr>
        <p:spPr bwMode="auto">
          <a:xfrm>
            <a:off x="12245974" y="910704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06A0B9-6571-4089-9448-725767A1BA23}" type="slidenum">
              <a:rPr lang="de-AT"/>
              <a:t>‹#›</a:t>
            </a:fld>
            <a:endParaRPr lang="de-AT"/>
          </a:p>
        </p:txBody>
      </p:sp>
      <p:pic>
        <p:nvPicPr>
          <p:cNvPr id="11" name="Grafik 4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6460" y="9117838"/>
            <a:ext cx="483540" cy="556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  <p:sldLayoutId id="2147483675" r:id="rId14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6600" b="1">
          <a:solidFill>
            <a:schemeClr val="tx1"/>
          </a:solidFill>
          <a:latin typeface="Cambria Math"/>
          <a:ea typeface="Cambria Math"/>
          <a:cs typeface="+mj-cs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Font typeface="Arial"/>
        <a:buChar char="•"/>
        <a:defRPr sz="4000">
          <a:solidFill>
            <a:schemeClr val="tx1"/>
          </a:solidFill>
          <a:latin typeface="Cambria Math"/>
          <a:ea typeface="Cambria Math"/>
          <a:cs typeface="+mn-cs"/>
        </a:defRPr>
      </a:lvl1pPr>
      <a:lvl2pPr marL="6858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3600">
          <a:solidFill>
            <a:schemeClr val="tx1"/>
          </a:solidFill>
          <a:latin typeface="Cambria Math"/>
          <a:ea typeface="Cambria Math"/>
          <a:cs typeface="+mn-cs"/>
        </a:defRPr>
      </a:lvl2pPr>
      <a:lvl3pPr marL="11430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3200">
          <a:solidFill>
            <a:schemeClr val="tx1"/>
          </a:solidFill>
          <a:latin typeface="Cambria Math"/>
          <a:ea typeface="Cambria Math"/>
          <a:cs typeface="+mn-cs"/>
        </a:defRPr>
      </a:lvl3pPr>
      <a:lvl4pPr marL="16002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800">
          <a:solidFill>
            <a:schemeClr val="tx1"/>
          </a:solidFill>
          <a:latin typeface="Cambria Math"/>
          <a:ea typeface="Cambria Math"/>
          <a:cs typeface="+mn-cs"/>
        </a:defRPr>
      </a:lvl4pPr>
      <a:lvl5pPr marL="20574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800">
          <a:solidFill>
            <a:schemeClr val="tx1"/>
          </a:solidFill>
          <a:latin typeface="Cambria Math"/>
          <a:ea typeface="Cambria Math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1E418B-80A5-004D-B8CF-F937C2B62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213" y="519113"/>
            <a:ext cx="14955837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7EBD92-C91B-9E4F-9464-134DAE927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2213" y="2597150"/>
            <a:ext cx="14955837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1368C-F723-FC4E-A2B9-55D88ABFE3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LID4096"/>
              <a:t>ASACUSA collaboration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29ADC-978C-3F40-BA35-856F946CD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M. Hori / E. Widmann SPSC140  19 Jan 2021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3EA2B-D072-964A-B895-95B1EBE54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2DD61-67A6-4542-922C-45DE8519B50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8152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0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gif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12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1.png"/><Relationship Id="rId10" Type="http://schemas.openxmlformats.org/officeDocument/2006/relationships/image" Target="../media/image20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40.png"/><Relationship Id="rId4" Type="http://schemas.openxmlformats.org/officeDocument/2006/relationships/image" Target="../media/image39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2AF633-2A70-453D-8CDD-2959E00189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sz="7199" dirty="0"/>
              <a:t>ASACUSA </a:t>
            </a:r>
            <a:r>
              <a:rPr lang="de-AT" sz="7199" dirty="0" err="1"/>
              <a:t>status</a:t>
            </a:r>
            <a:r>
              <a:rPr lang="de-AT" sz="7199" dirty="0"/>
              <a:t> report</a:t>
            </a:r>
            <a:br>
              <a:rPr lang="de-AT" sz="7199" dirty="0"/>
            </a:br>
            <a:r>
              <a:rPr lang="de-AT" sz="7199" dirty="0"/>
              <a:t>2022 and </a:t>
            </a:r>
            <a:r>
              <a:rPr lang="de-AT" sz="7199" dirty="0" err="1"/>
              <a:t>plans</a:t>
            </a:r>
            <a:r>
              <a:rPr lang="de-AT" sz="7199" dirty="0"/>
              <a:t> </a:t>
            </a:r>
            <a:r>
              <a:rPr lang="de-AT" sz="7199" dirty="0" err="1"/>
              <a:t>for</a:t>
            </a:r>
            <a:r>
              <a:rPr lang="de-AT" sz="7199" dirty="0"/>
              <a:t> 2023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CCB9B3-4DD9-4FE8-8437-D70F9D5E73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7137" y="5122854"/>
            <a:ext cx="13005990" cy="3931566"/>
          </a:xfrm>
        </p:spPr>
        <p:txBody>
          <a:bodyPr>
            <a:normAutofit lnSpcReduction="10000"/>
          </a:bodyPr>
          <a:lstStyle/>
          <a:p>
            <a:endParaRPr lang="de-AT" sz="3200" dirty="0"/>
          </a:p>
          <a:p>
            <a:r>
              <a:rPr lang="de-AT" sz="3200" dirty="0"/>
              <a:t>148th Meeting of the SPSC</a:t>
            </a:r>
          </a:p>
          <a:p>
            <a:r>
              <a:rPr lang="de-AT" sz="3200" dirty="0"/>
              <a:t>7 </a:t>
            </a:r>
            <a:r>
              <a:rPr lang="de-AT" sz="3200" dirty="0" err="1"/>
              <a:t>February</a:t>
            </a:r>
            <a:r>
              <a:rPr lang="de-AT" sz="3200" dirty="0"/>
              <a:t> 2023</a:t>
            </a:r>
          </a:p>
          <a:p>
            <a:endParaRPr lang="de-AT" sz="3200" dirty="0"/>
          </a:p>
          <a:p>
            <a:r>
              <a:rPr lang="de-AT" sz="2800" i="1" dirty="0">
                <a:latin typeface="Palatino Linotype" panose="02040502050505030304" pitchFamily="18" charset="0"/>
              </a:rPr>
              <a:t>M. Hori, JGU Mainz (</a:t>
            </a:r>
            <a:r>
              <a:rPr lang="de-AT" sz="2800" i="1" dirty="0" err="1">
                <a:latin typeface="Palatino Linotype" panose="02040502050505030304" pitchFamily="18" charset="0"/>
              </a:rPr>
              <a:t>from</a:t>
            </a:r>
            <a:r>
              <a:rPr lang="de-AT" sz="2800" i="1" dirty="0">
                <a:latin typeface="Palatino Linotype" panose="02040502050505030304" pitchFamily="18" charset="0"/>
              </a:rPr>
              <a:t> </a:t>
            </a:r>
            <a:r>
              <a:rPr lang="de-AT" sz="2800" i="1" dirty="0" err="1">
                <a:latin typeface="Palatino Linotype" panose="02040502050505030304" pitchFamily="18" charset="0"/>
              </a:rPr>
              <a:t>summer</a:t>
            </a:r>
            <a:r>
              <a:rPr lang="de-AT" sz="2800" i="1" dirty="0">
                <a:latin typeface="Palatino Linotype" panose="02040502050505030304" pitchFamily="18" charset="0"/>
              </a:rPr>
              <a:t> Imperial College London)</a:t>
            </a:r>
          </a:p>
          <a:p>
            <a:r>
              <a:rPr lang="de-AT" sz="2800" i="1" dirty="0">
                <a:latin typeface="Palatino Linotype" panose="02040502050505030304" pitchFamily="18" charset="0"/>
              </a:rPr>
              <a:t>E. Widmann, Stefan Meyer Institute, Vienna</a:t>
            </a:r>
          </a:p>
          <a:p>
            <a:r>
              <a:rPr lang="de-AT" sz="2800" i="1" dirty="0">
                <a:latin typeface="Palatino Linotype" panose="02040502050505030304" pitchFamily="18" charset="0"/>
              </a:rPr>
              <a:t>Co-</a:t>
            </a:r>
            <a:r>
              <a:rPr lang="de-AT" sz="2800" i="1" dirty="0" err="1">
                <a:latin typeface="Palatino Linotype" panose="02040502050505030304" pitchFamily="18" charset="0"/>
              </a:rPr>
              <a:t>spokespersons</a:t>
            </a:r>
            <a:r>
              <a:rPr lang="de-AT" sz="2800" i="1" dirty="0">
                <a:latin typeface="Palatino Linotype" panose="02040502050505030304" pitchFamily="18" charset="0"/>
              </a:rPr>
              <a:t>, ASACUSA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E839A1E1-D582-20BE-14EC-1A3D201C2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4" y="9107043"/>
            <a:ext cx="3902075" cy="519112"/>
          </a:xfrm>
        </p:spPr>
        <p:txBody>
          <a:bodyPr/>
          <a:lstStyle/>
          <a:p>
            <a:fld id="{D806A0B9-6571-4089-9448-725767A1BA23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6900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ZoneTexte 6"/>
          <p:cNvSpPr txBox="1"/>
          <p:nvPr/>
        </p:nvSpPr>
        <p:spPr>
          <a:xfrm>
            <a:off x="6434300" y="1063140"/>
            <a:ext cx="10905963" cy="738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5023" rIns="65023">
            <a:spAutoFit/>
          </a:bodyPr>
          <a:lstStyle/>
          <a:p>
            <a:pPr marL="304822" indent="-304822" defTabSz="650284">
              <a:lnSpc>
                <a:spcPts val="4398"/>
              </a:lnSpc>
              <a:buSzPct val="100000"/>
              <a:buChar char="-"/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latin typeface="+mn-lt"/>
              </a:rPr>
              <a:t>A</a:t>
            </a:r>
            <a:r>
              <a:rPr sz="2800" dirty="0">
                <a:latin typeface="+mn-lt"/>
              </a:rPr>
              <a:t>chieved a</a:t>
            </a:r>
            <a:r>
              <a:rPr lang="en-US" sz="2800" dirty="0">
                <a:latin typeface="+mn-lt"/>
              </a:rPr>
              <a:t> </a:t>
            </a:r>
            <a:r>
              <a:rPr sz="2800" dirty="0">
                <a:latin typeface="+mn-lt"/>
              </a:rPr>
              <a:t>beam size of </a:t>
            </a:r>
            <a:r>
              <a:rPr sz="2800" dirty="0">
                <a:solidFill>
                  <a:srgbClr val="FF0000"/>
                </a:solidFill>
                <a:latin typeface="+mn-lt"/>
              </a:rPr>
              <a:t>1.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5</a:t>
            </a:r>
            <a:r>
              <a:rPr sz="2800" dirty="0">
                <a:solidFill>
                  <a:srgbClr val="FF0000"/>
                </a:solidFill>
                <a:latin typeface="+mn-lt"/>
              </a:rPr>
              <a:t> mm sigma</a:t>
            </a:r>
            <a:r>
              <a:rPr sz="2800" dirty="0">
                <a:latin typeface="+mn-lt"/>
              </a:rPr>
              <a:t> at the target</a:t>
            </a:r>
            <a:r>
              <a:rPr lang="en-US" sz="2800" dirty="0">
                <a:latin typeface="+mn-lt"/>
              </a:rPr>
              <a:t>, great improvement compared to 2021. Still larger than expected (ELENA emittance?)</a:t>
            </a:r>
          </a:p>
          <a:p>
            <a:pPr marL="304822" indent="-304822" defTabSz="650284">
              <a:lnSpc>
                <a:spcPts val="4398"/>
              </a:lnSpc>
              <a:buSzPct val="100000"/>
              <a:buChar char="-"/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latin typeface="+mn-lt"/>
              </a:rPr>
              <a:t>MD-RIA simulation of antiprotons traversing polymer foils published in PRA 106, 012803 (2022). Used to design foil.</a:t>
            </a:r>
            <a:endParaRPr sz="2800" dirty="0">
              <a:latin typeface="+mn-lt"/>
            </a:endParaRPr>
          </a:p>
          <a:p>
            <a:pPr marL="304822" indent="-304822" defTabSz="650284">
              <a:lnSpc>
                <a:spcPts val="4398"/>
              </a:lnSpc>
              <a:buSzPct val="100000"/>
              <a:buChar char="-"/>
              <a:defRPr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800" dirty="0">
                <a:latin typeface="+mn-lt"/>
              </a:rPr>
              <a:t>Laser spectroscopy of </a:t>
            </a:r>
            <a:r>
              <a:rPr lang="en-US" sz="2800" dirty="0">
                <a:latin typeface="+mn-lt"/>
              </a:rPr>
              <a:t>known </a:t>
            </a:r>
            <a:r>
              <a:rPr sz="2800" dirty="0">
                <a:latin typeface="+mn-lt"/>
              </a:rPr>
              <a:t>infrared transition in antiprotonic helium atoms </a:t>
            </a:r>
            <a:r>
              <a:rPr sz="2800" dirty="0">
                <a:solidFill>
                  <a:schemeClr val="tx1"/>
                </a:solidFill>
                <a:latin typeface="+mn-lt"/>
              </a:rPr>
              <a:t>was </a:t>
            </a:r>
            <a:r>
              <a:rPr sz="2800" b="1" dirty="0">
                <a:solidFill>
                  <a:schemeClr val="tx1"/>
                </a:solidFill>
                <a:latin typeface="+mn-lt"/>
              </a:rPr>
              <a:t>successful </a:t>
            </a:r>
            <a:r>
              <a:rPr sz="2800" dirty="0">
                <a:solidFill>
                  <a:schemeClr val="tx1"/>
                </a:solidFill>
                <a:latin typeface="+mn-lt"/>
              </a:rPr>
              <a:t>and the hyperfine structure resolved. 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  <a:p>
            <a:pPr marL="304822" indent="-304822" defTabSz="650284">
              <a:lnSpc>
                <a:spcPts val="4398"/>
              </a:lnSpc>
              <a:buSzPct val="100000"/>
              <a:buChar char="-"/>
              <a:defRPr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High </a:t>
            </a:r>
            <a:r>
              <a:rPr sz="2800" dirty="0">
                <a:solidFill>
                  <a:schemeClr val="tx1"/>
                </a:solidFill>
                <a:latin typeface="+mn-lt"/>
              </a:rPr>
              <a:t>stability of 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spectroscopic </a:t>
            </a:r>
            <a:r>
              <a:rPr sz="2800" dirty="0">
                <a:solidFill>
                  <a:schemeClr val="tx1"/>
                </a:solidFill>
                <a:latin typeface="+mn-lt"/>
              </a:rPr>
              <a:t>signal compared to RFQD pre 2018. </a:t>
            </a:r>
          </a:p>
          <a:p>
            <a:pPr marL="304822" indent="-304822" defTabSz="650284">
              <a:lnSpc>
                <a:spcPts val="4398"/>
              </a:lnSpc>
              <a:buSzPct val="100000"/>
              <a:buChar char="-"/>
              <a:defRPr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800" dirty="0">
                <a:solidFill>
                  <a:schemeClr val="tx1"/>
                </a:solidFill>
                <a:latin typeface="+mn-lt"/>
              </a:rPr>
              <a:t>Lower-than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-</a:t>
            </a:r>
            <a:r>
              <a:rPr sz="2800" dirty="0">
                <a:solidFill>
                  <a:schemeClr val="tx1"/>
                </a:solidFill>
                <a:latin typeface="+mn-lt"/>
              </a:rPr>
              <a:t>expected 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laser resonance </a:t>
            </a:r>
            <a:r>
              <a:rPr sz="2800" dirty="0">
                <a:solidFill>
                  <a:schemeClr val="tx1"/>
                </a:solidFill>
                <a:latin typeface="+mn-lt"/>
              </a:rPr>
              <a:t>signal intensity due to 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lower (40% less than RFQD) antiproton beam intensity and </a:t>
            </a:r>
            <a:r>
              <a:rPr sz="2800" dirty="0">
                <a:solidFill>
                  <a:schemeClr val="tx1"/>
                </a:solidFill>
                <a:latin typeface="+mn-lt"/>
              </a:rPr>
              <a:t>100 keV beam energy, 80 keV preferred. Will achieve by future induction decelerator.</a:t>
            </a:r>
          </a:p>
          <a:p>
            <a:pPr marL="304822" indent="-304822" defTabSz="650284">
              <a:lnSpc>
                <a:spcPts val="4398"/>
              </a:lnSpc>
              <a:buSzPct val="100000"/>
              <a:buChar char="-"/>
              <a:defRPr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800" dirty="0">
                <a:latin typeface="+mn-lt"/>
              </a:rPr>
              <a:t>Helium gas from </a:t>
            </a:r>
            <a:r>
              <a:rPr lang="en-US" sz="2800" dirty="0">
                <a:latin typeface="+mn-lt"/>
              </a:rPr>
              <a:t>target </a:t>
            </a:r>
            <a:r>
              <a:rPr sz="2800" dirty="0">
                <a:latin typeface="+mn-lt"/>
              </a:rPr>
              <a:t>entered ELENA and resulted in 20% beam intensity losses, </a:t>
            </a:r>
            <a:r>
              <a:rPr sz="2800" dirty="0">
                <a:solidFill>
                  <a:schemeClr val="tx1"/>
                </a:solidFill>
                <a:latin typeface="+mn-lt"/>
              </a:rPr>
              <a:t>prevented prolonged operation of 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spectroscopy </a:t>
            </a:r>
            <a:r>
              <a:rPr sz="2800" dirty="0">
                <a:solidFill>
                  <a:schemeClr val="tx1"/>
                </a:solidFill>
                <a:latin typeface="+mn-lt"/>
              </a:rPr>
              <a:t>experiment. ELENA pump system is not designed to pump inert helium.</a:t>
            </a:r>
          </a:p>
        </p:txBody>
      </p:sp>
      <p:pic>
        <p:nvPicPr>
          <p:cNvPr id="3" name="unknown.jpg" descr="unknown.jpg">
            <a:extLst>
              <a:ext uri="{FF2B5EF4-FFF2-40B4-BE49-F238E27FC236}">
                <a16:creationId xmlns:a16="http://schemas.microsoft.com/office/drawing/2014/main" id="{533A7562-E2A1-2629-AD7B-139E80AD49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95" y="1063140"/>
            <a:ext cx="6189105" cy="390970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B95E3E03-A8F4-BA53-C786-263A8CEF6B91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3C7381-C7B7-DC33-CD12-B4D4772A7885}"/>
              </a:ext>
            </a:extLst>
          </p:cNvPr>
          <p:cNvSpPr txBox="1">
            <a:spLocks/>
          </p:cNvSpPr>
          <p:nvPr/>
        </p:nvSpPr>
        <p:spPr bwMode="auto">
          <a:xfrm>
            <a:off x="4216344" y="116650"/>
            <a:ext cx="8907574" cy="711201"/>
          </a:xfrm>
          <a:prstGeom prst="rect">
            <a:avLst/>
          </a:prstGeom>
          <a:solidFill>
            <a:srgbClr val="FFFFFF"/>
          </a:solidFill>
        </p:spPr>
        <p:txBody>
          <a:bodyPr vert="horz" lIns="71436" tIns="71436" rIns="71436" bIns="71436" rtlCol="0" anchor="ctr">
            <a:noAutofit/>
          </a:bodyPr>
          <a:lstStyle>
            <a:lvl1pPr algn="ctr" defTabSz="584191">
              <a:lnSpc>
                <a:spcPct val="100000"/>
              </a:lnSpc>
              <a:spcBef>
                <a:spcPts val="0"/>
              </a:spcBef>
              <a:buNone/>
              <a:defRPr sz="4693" b="1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DE" sz="4800" dirty="0"/>
              <a:t>Outcomes of 2022 beamtime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1167D116-42D1-2F26-9A78-FF16C07E42F7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10</a:t>
            </a:fld>
            <a:endParaRPr lang="de-AT" sz="1600" dirty="0"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D28B53-F22C-D53A-07BA-C9A07F3F8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258" y="5256822"/>
            <a:ext cx="5220295" cy="365242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" name="Screenshot 2023-01-11 at 09.06.54.png" descr="Screenshot 2023-01-11 at 09.06.5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3" y="1852464"/>
            <a:ext cx="3152830" cy="530147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ZoneTexte 6">
            <a:extLst>
              <a:ext uri="{FF2B5EF4-FFF2-40B4-BE49-F238E27FC236}">
                <a16:creationId xmlns:a16="http://schemas.microsoft.com/office/drawing/2014/main" id="{81F12D9B-59E0-800B-0105-12EF88E1A0E9}"/>
              </a:ext>
            </a:extLst>
          </p:cNvPr>
          <p:cNvSpPr txBox="1"/>
          <p:nvPr/>
        </p:nvSpPr>
        <p:spPr>
          <a:xfrm>
            <a:off x="3408933" y="809577"/>
            <a:ext cx="10071852" cy="5688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5023" rIns="65023">
            <a:spAutoFit/>
          </a:bodyPr>
          <a:lstStyle/>
          <a:p>
            <a:pPr marL="457200" indent="-457200" defTabSz="716489">
              <a:lnSpc>
                <a:spcPts val="4425"/>
              </a:lnSpc>
              <a:buSzPct val="100000"/>
              <a:buFont typeface="Arial" panose="020B0604020202020204" pitchFamily="34" charset="0"/>
              <a:buChar char="•"/>
              <a:defRPr sz="2300"/>
            </a:pPr>
            <a:r>
              <a:rPr lang="en-DE" sz="2800" dirty="0">
                <a:latin typeface="+mn-lt"/>
              </a:rPr>
              <a:t>Extend the beamline by 4 m to reduce the helium gas entering ELENA. Construction of a quadrupole lens triplet, pumping aperatures, beam detectors ongoing.</a:t>
            </a:r>
          </a:p>
          <a:p>
            <a:pPr marL="457200" indent="-457200" defTabSz="716489">
              <a:lnSpc>
                <a:spcPts val="4425"/>
              </a:lnSpc>
              <a:buSzPct val="100000"/>
              <a:buFont typeface="Arial" panose="020B0604020202020204" pitchFamily="34" charset="0"/>
              <a:buChar char="•"/>
              <a:defRPr sz="2300"/>
            </a:pPr>
            <a:r>
              <a:rPr lang="en-DE" sz="2800" dirty="0">
                <a:latin typeface="+mn-lt"/>
              </a:rPr>
              <a:t>Continue construction of induction decelerator to slow down the antiprotons, develop better lasers.</a:t>
            </a:r>
            <a:endParaRPr lang="en-US" sz="2800" dirty="0">
              <a:latin typeface="+mn-lt"/>
            </a:endParaRPr>
          </a:p>
          <a:p>
            <a:pPr marL="457200" indent="-457200" defTabSz="716489">
              <a:lnSpc>
                <a:spcPts val="4425"/>
              </a:lnSpc>
              <a:buSzPct val="100000"/>
              <a:buFont typeface="Arial" panose="020B0604020202020204" pitchFamily="34" charset="0"/>
              <a:buChar char="•"/>
              <a:defRPr sz="2300"/>
            </a:pPr>
            <a:r>
              <a:rPr lang="en-DE" sz="2800" dirty="0">
                <a:latin typeface="+mn-lt"/>
              </a:rPr>
              <a:t>Search for four two-photon transitions with strongest intensity.</a:t>
            </a:r>
          </a:p>
          <a:p>
            <a:pPr marL="457200" indent="-457200" defTabSz="716489">
              <a:lnSpc>
                <a:spcPts val="4425"/>
              </a:lnSpc>
              <a:buSzPct val="100000"/>
              <a:buFont typeface="Arial" panose="020B0604020202020204" pitchFamily="34" charset="0"/>
              <a:buChar char="•"/>
              <a:defRPr sz="2300"/>
            </a:pPr>
            <a:r>
              <a:rPr lang="en-DE" sz="2800" dirty="0">
                <a:latin typeface="+mn-lt"/>
              </a:rPr>
              <a:t>Ultrastable optical reference clock signal transmitted via optical fibers from France, Poland, and Switzerland (national infrastructure) may be utilized by the AD community in the longer term.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2FAB964-2D47-23D8-7B7F-512772AD8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1004" y="159752"/>
            <a:ext cx="10465123" cy="711201"/>
          </a:xfrm>
        </p:spPr>
        <p:txBody>
          <a:bodyPr/>
          <a:lstStyle/>
          <a:p>
            <a:r>
              <a:rPr lang="en-DE" dirty="0"/>
              <a:t>Plans for 2023</a:t>
            </a:r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2A1464D2-977D-30AC-FCEF-C8C766AC9997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97A650BC-65AB-0E41-56F8-7D75BD135560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11</a:t>
            </a:fld>
            <a:endParaRPr lang="de-AT" sz="1600" dirty="0"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4C1B6F-6A12-3BDA-B4D6-8683F0A53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8552" y="-270250"/>
            <a:ext cx="3541711" cy="10023850"/>
          </a:xfrm>
          <a:prstGeom prst="rect">
            <a:avLst/>
          </a:prstGeom>
        </p:spPr>
      </p:pic>
      <p:grpSp>
        <p:nvGrpSpPr>
          <p:cNvPr id="8" name="Group 2">
            <a:extLst>
              <a:ext uri="{FF2B5EF4-FFF2-40B4-BE49-F238E27FC236}">
                <a16:creationId xmlns:a16="http://schemas.microsoft.com/office/drawing/2014/main" id="{50199EA7-03EC-FC94-9369-076252FBF7AF}"/>
              </a:ext>
            </a:extLst>
          </p:cNvPr>
          <p:cNvGrpSpPr/>
          <p:nvPr/>
        </p:nvGrpSpPr>
        <p:grpSpPr>
          <a:xfrm>
            <a:off x="4004340" y="6291790"/>
            <a:ext cx="8911786" cy="2740647"/>
            <a:chOff x="0" y="0"/>
            <a:chExt cx="8911784" cy="2740646"/>
          </a:xfrm>
        </p:grpSpPr>
        <p:sp>
          <p:nvSpPr>
            <p:cNvPr id="9" name="Arco 5">
              <a:extLst>
                <a:ext uri="{FF2B5EF4-FFF2-40B4-BE49-F238E27FC236}">
                  <a16:creationId xmlns:a16="http://schemas.microsoft.com/office/drawing/2014/main" id="{A4ACE4E3-5F71-6BAF-32C3-F19905BE14FD}"/>
                </a:ext>
              </a:extLst>
            </p:cNvPr>
            <p:cNvSpPr/>
            <p:nvPr/>
          </p:nvSpPr>
          <p:spPr>
            <a:xfrm>
              <a:off x="4311377" y="648197"/>
              <a:ext cx="617197" cy="5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2" extrusionOk="0">
                  <a:moveTo>
                    <a:pt x="0" y="36"/>
                  </a:moveTo>
                  <a:lnTo>
                    <a:pt x="0" y="36"/>
                  </a:lnTo>
                  <a:cubicBezTo>
                    <a:pt x="11254" y="-638"/>
                    <a:pt x="20909" y="8184"/>
                    <a:pt x="21565" y="19741"/>
                  </a:cubicBezTo>
                  <a:cubicBezTo>
                    <a:pt x="21588" y="20148"/>
                    <a:pt x="21600" y="20555"/>
                    <a:pt x="21600" y="20962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stealth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/>
              </a:pPr>
              <a:endParaRPr/>
            </a:p>
          </p:txBody>
        </p:sp>
        <p:sp>
          <p:nvSpPr>
            <p:cNvPr id="10" name="Arco 59">
              <a:extLst>
                <a:ext uri="{FF2B5EF4-FFF2-40B4-BE49-F238E27FC236}">
                  <a16:creationId xmlns:a16="http://schemas.microsoft.com/office/drawing/2014/main" id="{5589A65D-1E11-BDDF-6818-7A19608AE938}"/>
                </a:ext>
              </a:extLst>
            </p:cNvPr>
            <p:cNvSpPr/>
            <p:nvPr/>
          </p:nvSpPr>
          <p:spPr>
            <a:xfrm flipH="1">
              <a:off x="5428000" y="625663"/>
              <a:ext cx="617196" cy="553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2" extrusionOk="0">
                  <a:moveTo>
                    <a:pt x="0" y="36"/>
                  </a:moveTo>
                  <a:lnTo>
                    <a:pt x="0" y="36"/>
                  </a:lnTo>
                  <a:cubicBezTo>
                    <a:pt x="11254" y="-638"/>
                    <a:pt x="20909" y="8184"/>
                    <a:pt x="21565" y="19741"/>
                  </a:cubicBezTo>
                  <a:cubicBezTo>
                    <a:pt x="21588" y="20148"/>
                    <a:pt x="21600" y="20555"/>
                    <a:pt x="21600" y="20962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stealth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/>
              </a:pPr>
              <a:endParaRPr/>
            </a:p>
          </p:txBody>
        </p:sp>
        <p:sp>
          <p:nvSpPr>
            <p:cNvPr id="11" name="Rettangolo 30">
              <a:extLst>
                <a:ext uri="{FF2B5EF4-FFF2-40B4-BE49-F238E27FC236}">
                  <a16:creationId xmlns:a16="http://schemas.microsoft.com/office/drawing/2014/main" id="{20FF4F5A-C841-0EC7-3B1D-471D3228C180}"/>
                </a:ext>
              </a:extLst>
            </p:cNvPr>
            <p:cNvSpPr/>
            <p:nvPr/>
          </p:nvSpPr>
          <p:spPr>
            <a:xfrm>
              <a:off x="4602842" y="296820"/>
              <a:ext cx="1144368" cy="6378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12" name="Immagine 10" descr="Immagine 10">
              <a:extLst>
                <a:ext uri="{FF2B5EF4-FFF2-40B4-BE49-F238E27FC236}">
                  <a16:creationId xmlns:a16="http://schemas.microsoft.com/office/drawing/2014/main" id="{F0C77D40-944E-588B-83AE-EA7A184A8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54487" y="0"/>
              <a:ext cx="1257298" cy="13505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3" name="Rettangolo 35">
              <a:extLst>
                <a:ext uri="{FF2B5EF4-FFF2-40B4-BE49-F238E27FC236}">
                  <a16:creationId xmlns:a16="http://schemas.microsoft.com/office/drawing/2014/main" id="{79DC93AE-B790-298A-9AAF-2D41AD89F0B4}"/>
                </a:ext>
              </a:extLst>
            </p:cNvPr>
            <p:cNvGrpSpPr/>
            <p:nvPr/>
          </p:nvGrpSpPr>
          <p:grpSpPr>
            <a:xfrm>
              <a:off x="311465" y="296820"/>
              <a:ext cx="1144368" cy="637891"/>
              <a:chOff x="0" y="0"/>
              <a:chExt cx="1144366" cy="637889"/>
            </a:xfrm>
          </p:grpSpPr>
          <p:sp>
            <p:nvSpPr>
              <p:cNvPr id="33" name="Rectangle">
                <a:extLst>
                  <a:ext uri="{FF2B5EF4-FFF2-40B4-BE49-F238E27FC236}">
                    <a16:creationId xmlns:a16="http://schemas.microsoft.com/office/drawing/2014/main" id="{77401217-D98E-BF03-0EFD-0DE1E6BBBD8E}"/>
                  </a:ext>
                </a:extLst>
              </p:cNvPr>
              <p:cNvSpPr/>
              <p:nvPr/>
            </p:nvSpPr>
            <p:spPr>
              <a:xfrm>
                <a:off x="0" y="0"/>
                <a:ext cx="1144367" cy="637890"/>
              </a:xfrm>
              <a:prstGeom prst="rect">
                <a:avLst/>
              </a:prstGeom>
              <a:gradFill flip="none" rotWithShape="1">
                <a:gsLst>
                  <a:gs pos="0">
                    <a:srgbClr val="F6F8FC"/>
                  </a:gs>
                  <a:gs pos="74000">
                    <a:srgbClr val="FF0000">
                      <a:alpha val="60000"/>
                    </a:srgbClr>
                  </a:gs>
                  <a:gs pos="83000">
                    <a:srgbClr val="FF0000">
                      <a:alpha val="60000"/>
                    </a:srgbClr>
                  </a:gs>
                  <a:gs pos="100000">
                    <a:srgbClr val="FF0000">
                      <a:alpha val="60000"/>
                    </a:srgbClr>
                  </a:gs>
                </a:gsLst>
                <a:lin ang="5400000" scaled="0"/>
              </a:gradFill>
              <a:ln w="19050" cap="flat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4" name="GPS">
                <a:extLst>
                  <a:ext uri="{FF2B5EF4-FFF2-40B4-BE49-F238E27FC236}">
                    <a16:creationId xmlns:a16="http://schemas.microsoft.com/office/drawing/2014/main" id="{619F4745-662C-FAAD-A08A-E412ADCE70DD}"/>
                  </a:ext>
                </a:extLst>
              </p:cNvPr>
              <p:cNvSpPr txBox="1"/>
              <p:nvPr/>
            </p:nvSpPr>
            <p:spPr>
              <a:xfrm>
                <a:off x="55245" y="120825"/>
                <a:ext cx="1033877" cy="3962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2000" b="1"/>
                </a:lvl1pPr>
              </a:lstStyle>
              <a:p>
                <a:r>
                  <a:t>GPS</a:t>
                </a:r>
              </a:p>
            </p:txBody>
          </p:sp>
        </p:grpSp>
        <p:grpSp>
          <p:nvGrpSpPr>
            <p:cNvPr id="14" name="Rettangolo 45">
              <a:extLst>
                <a:ext uri="{FF2B5EF4-FFF2-40B4-BE49-F238E27FC236}">
                  <a16:creationId xmlns:a16="http://schemas.microsoft.com/office/drawing/2014/main" id="{8608E430-1709-F60E-E495-CD1A74B871F3}"/>
                </a:ext>
              </a:extLst>
            </p:cNvPr>
            <p:cNvGrpSpPr/>
            <p:nvPr/>
          </p:nvGrpSpPr>
          <p:grpSpPr>
            <a:xfrm>
              <a:off x="1741924" y="299427"/>
              <a:ext cx="2574827" cy="637891"/>
              <a:chOff x="0" y="0"/>
              <a:chExt cx="2574825" cy="637889"/>
            </a:xfrm>
          </p:grpSpPr>
          <p:sp>
            <p:nvSpPr>
              <p:cNvPr id="31" name="Rectangle">
                <a:extLst>
                  <a:ext uri="{FF2B5EF4-FFF2-40B4-BE49-F238E27FC236}">
                    <a16:creationId xmlns:a16="http://schemas.microsoft.com/office/drawing/2014/main" id="{CE2E8F55-4C8D-2D93-E78F-7971893639DB}"/>
                  </a:ext>
                </a:extLst>
              </p:cNvPr>
              <p:cNvSpPr/>
              <p:nvPr/>
            </p:nvSpPr>
            <p:spPr>
              <a:xfrm>
                <a:off x="0" y="0"/>
                <a:ext cx="2574826" cy="637890"/>
              </a:xfrm>
              <a:prstGeom prst="rect">
                <a:avLst/>
              </a:prstGeom>
              <a:gradFill flip="none" rotWithShape="1">
                <a:gsLst>
                  <a:gs pos="0">
                    <a:srgbClr val="F6F8FC"/>
                  </a:gs>
                  <a:gs pos="74000">
                    <a:srgbClr val="C310C3">
                      <a:alpha val="50000"/>
                    </a:srgbClr>
                  </a:gs>
                  <a:gs pos="83000">
                    <a:srgbClr val="C310C3">
                      <a:alpha val="50000"/>
                    </a:srgbClr>
                  </a:gs>
                  <a:gs pos="100000">
                    <a:srgbClr val="C310C3">
                      <a:alpha val="50000"/>
                    </a:srgbClr>
                  </a:gs>
                </a:gsLst>
                <a:lin ang="5400000" scaled="0"/>
              </a:gradFill>
              <a:ln w="19050" cap="flat">
                <a:solidFill>
                  <a:srgbClr val="C310C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2" name="Hydrogen Maser">
                <a:extLst>
                  <a:ext uri="{FF2B5EF4-FFF2-40B4-BE49-F238E27FC236}">
                    <a16:creationId xmlns:a16="http://schemas.microsoft.com/office/drawing/2014/main" id="{5D5C9A2A-5C1C-F765-3875-9BA2FE171521}"/>
                  </a:ext>
                </a:extLst>
              </p:cNvPr>
              <p:cNvSpPr txBox="1"/>
              <p:nvPr/>
            </p:nvSpPr>
            <p:spPr>
              <a:xfrm>
                <a:off x="55245" y="120825"/>
                <a:ext cx="2464336" cy="3962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2000" b="1"/>
                </a:lvl1pPr>
              </a:lstStyle>
              <a:p>
                <a:r>
                  <a:rPr dirty="0"/>
                  <a:t>Hydrogen Maser</a:t>
                </a:r>
              </a:p>
            </p:txBody>
          </p:sp>
        </p:grpSp>
        <p:grpSp>
          <p:nvGrpSpPr>
            <p:cNvPr id="15" name="Rettangolo 47">
              <a:extLst>
                <a:ext uri="{FF2B5EF4-FFF2-40B4-BE49-F238E27FC236}">
                  <a16:creationId xmlns:a16="http://schemas.microsoft.com/office/drawing/2014/main" id="{C7C4AF97-1DDB-1743-ADDA-F63F989618ED}"/>
                </a:ext>
              </a:extLst>
            </p:cNvPr>
            <p:cNvGrpSpPr/>
            <p:nvPr/>
          </p:nvGrpSpPr>
          <p:grpSpPr>
            <a:xfrm>
              <a:off x="4602842" y="299427"/>
              <a:ext cx="1144368" cy="637891"/>
              <a:chOff x="0" y="0"/>
              <a:chExt cx="1144366" cy="637889"/>
            </a:xfrm>
          </p:grpSpPr>
          <p:sp>
            <p:nvSpPr>
              <p:cNvPr id="29" name="Rectangle">
                <a:extLst>
                  <a:ext uri="{FF2B5EF4-FFF2-40B4-BE49-F238E27FC236}">
                    <a16:creationId xmlns:a16="http://schemas.microsoft.com/office/drawing/2014/main" id="{A0C655F4-0E5F-541D-04D8-5D50414E4BE4}"/>
                  </a:ext>
                </a:extLst>
              </p:cNvPr>
              <p:cNvSpPr/>
              <p:nvPr/>
            </p:nvSpPr>
            <p:spPr>
              <a:xfrm>
                <a:off x="0" y="0"/>
                <a:ext cx="1144367" cy="637890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>
                      <a:alpha val="60000"/>
                    </a:srgbClr>
                  </a:gs>
                  <a:gs pos="18000">
                    <a:schemeClr val="accent4">
                      <a:alpha val="60000"/>
                    </a:schemeClr>
                  </a:gs>
                  <a:gs pos="35000">
                    <a:srgbClr val="FFFF00">
                      <a:alpha val="50000"/>
                    </a:srgbClr>
                  </a:gs>
                  <a:gs pos="52999">
                    <a:srgbClr val="009900">
                      <a:alpha val="60000"/>
                    </a:srgbClr>
                  </a:gs>
                  <a:gs pos="68228">
                    <a:srgbClr val="00B0F0">
                      <a:alpha val="60000"/>
                    </a:srgbClr>
                  </a:gs>
                  <a:gs pos="84908">
                    <a:srgbClr val="0031AD">
                      <a:alpha val="60000"/>
                    </a:srgbClr>
                  </a:gs>
                  <a:gs pos="100000">
                    <a:srgbClr val="7030A0">
                      <a:alpha val="60000"/>
                    </a:srgbClr>
                  </a:gs>
                </a:gsLst>
                <a:lin ang="0" scaled="0"/>
              </a:gradFill>
              <a:ln w="19050" cap="flat">
                <a:solidFill>
                  <a:srgbClr val="0000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000" b="1"/>
                </a:pPr>
                <a:endParaRPr/>
              </a:p>
            </p:txBody>
          </p:sp>
          <p:sp>
            <p:nvSpPr>
              <p:cNvPr id="30" name="Comb">
                <a:extLst>
                  <a:ext uri="{FF2B5EF4-FFF2-40B4-BE49-F238E27FC236}">
                    <a16:creationId xmlns:a16="http://schemas.microsoft.com/office/drawing/2014/main" id="{95972F84-AF63-34F6-E163-8CE0629A477B}"/>
                  </a:ext>
                </a:extLst>
              </p:cNvPr>
              <p:cNvSpPr txBox="1"/>
              <p:nvPr/>
            </p:nvSpPr>
            <p:spPr>
              <a:xfrm>
                <a:off x="55245" y="120825"/>
                <a:ext cx="1033877" cy="3962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2000" b="1"/>
                </a:lvl1pPr>
              </a:lstStyle>
              <a:p>
                <a:r>
                  <a:t>Comb</a:t>
                </a:r>
              </a:p>
            </p:txBody>
          </p:sp>
        </p:grpSp>
        <p:grpSp>
          <p:nvGrpSpPr>
            <p:cNvPr id="16" name="Rettangolo 48">
              <a:extLst>
                <a:ext uri="{FF2B5EF4-FFF2-40B4-BE49-F238E27FC236}">
                  <a16:creationId xmlns:a16="http://schemas.microsoft.com/office/drawing/2014/main" id="{8CF2E168-3990-86AA-ECA5-905F45889612}"/>
                </a:ext>
              </a:extLst>
            </p:cNvPr>
            <p:cNvGrpSpPr/>
            <p:nvPr/>
          </p:nvGrpSpPr>
          <p:grpSpPr>
            <a:xfrm>
              <a:off x="6033301" y="299427"/>
              <a:ext cx="1144368" cy="637891"/>
              <a:chOff x="0" y="0"/>
              <a:chExt cx="1144366" cy="637889"/>
            </a:xfrm>
          </p:grpSpPr>
          <p:sp>
            <p:nvSpPr>
              <p:cNvPr id="27" name="Rectangle">
                <a:extLst>
                  <a:ext uri="{FF2B5EF4-FFF2-40B4-BE49-F238E27FC236}">
                    <a16:creationId xmlns:a16="http://schemas.microsoft.com/office/drawing/2014/main" id="{079AFF49-366B-33BA-4834-13B28F8C751F}"/>
                  </a:ext>
                </a:extLst>
              </p:cNvPr>
              <p:cNvSpPr/>
              <p:nvPr/>
            </p:nvSpPr>
            <p:spPr>
              <a:xfrm>
                <a:off x="0" y="0"/>
                <a:ext cx="1144367" cy="637890"/>
              </a:xfrm>
              <a:prstGeom prst="rect">
                <a:avLst/>
              </a:prstGeom>
              <a:gradFill flip="none" rotWithShape="1">
                <a:gsLst>
                  <a:gs pos="0">
                    <a:srgbClr val="F6F8FC"/>
                  </a:gs>
                  <a:gs pos="74000">
                    <a:srgbClr val="EE82EE">
                      <a:alpha val="40000"/>
                    </a:srgbClr>
                  </a:gs>
                  <a:gs pos="83000">
                    <a:srgbClr val="EE82EE">
                      <a:alpha val="40000"/>
                    </a:srgbClr>
                  </a:gs>
                  <a:gs pos="100000">
                    <a:srgbClr val="EE82EE">
                      <a:alpha val="40000"/>
                    </a:srgbClr>
                  </a:gs>
                </a:gsLst>
                <a:lin ang="5400000" scaled="0"/>
              </a:gradFill>
              <a:ln w="19050" cap="flat">
                <a:solidFill>
                  <a:srgbClr val="EE82EE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000" b="1"/>
                </a:pPr>
                <a:endParaRPr/>
              </a:p>
            </p:txBody>
          </p:sp>
          <p:sp>
            <p:nvSpPr>
              <p:cNvPr id="28" name="Ti:S">
                <a:extLst>
                  <a:ext uri="{FF2B5EF4-FFF2-40B4-BE49-F238E27FC236}">
                    <a16:creationId xmlns:a16="http://schemas.microsoft.com/office/drawing/2014/main" id="{649ADF51-3577-3B30-3A6F-358DBEBAA2E1}"/>
                  </a:ext>
                </a:extLst>
              </p:cNvPr>
              <p:cNvSpPr txBox="1"/>
              <p:nvPr/>
            </p:nvSpPr>
            <p:spPr>
              <a:xfrm>
                <a:off x="55245" y="120825"/>
                <a:ext cx="1033877" cy="3962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2000" b="1"/>
                </a:lvl1pPr>
              </a:lstStyle>
              <a:p>
                <a:r>
                  <a:rPr dirty="0" err="1"/>
                  <a:t>Ti:S</a:t>
                </a:r>
                <a:endParaRPr dirty="0"/>
              </a:p>
            </p:txBody>
          </p:sp>
        </p:grpSp>
        <p:grpSp>
          <p:nvGrpSpPr>
            <p:cNvPr id="17" name="Rettangolo 49">
              <a:extLst>
                <a:ext uri="{FF2B5EF4-FFF2-40B4-BE49-F238E27FC236}">
                  <a16:creationId xmlns:a16="http://schemas.microsoft.com/office/drawing/2014/main" id="{8AEB7C27-8C28-EA65-DB63-325737EEB134}"/>
                </a:ext>
              </a:extLst>
            </p:cNvPr>
            <p:cNvGrpSpPr/>
            <p:nvPr/>
          </p:nvGrpSpPr>
          <p:grpSpPr>
            <a:xfrm>
              <a:off x="4602842" y="1158892"/>
              <a:ext cx="1144368" cy="701041"/>
              <a:chOff x="0" y="0"/>
              <a:chExt cx="1144366" cy="701040"/>
            </a:xfrm>
          </p:grpSpPr>
          <p:sp>
            <p:nvSpPr>
              <p:cNvPr id="25" name="Rectangle">
                <a:extLst>
                  <a:ext uri="{FF2B5EF4-FFF2-40B4-BE49-F238E27FC236}">
                    <a16:creationId xmlns:a16="http://schemas.microsoft.com/office/drawing/2014/main" id="{C8D0C6B5-FCB1-A5AC-41C0-BC619280A1A1}"/>
                  </a:ext>
                </a:extLst>
              </p:cNvPr>
              <p:cNvSpPr/>
              <p:nvPr/>
            </p:nvSpPr>
            <p:spPr>
              <a:xfrm>
                <a:off x="0" y="31575"/>
                <a:ext cx="1144367" cy="637890"/>
              </a:xfrm>
              <a:prstGeom prst="rect">
                <a:avLst/>
              </a:prstGeom>
              <a:gradFill flip="none" rotWithShape="1">
                <a:gsLst>
                  <a:gs pos="0">
                    <a:srgbClr val="F6F8FC"/>
                  </a:gs>
                  <a:gs pos="74000">
                    <a:srgbClr val="00BFBF">
                      <a:alpha val="60000"/>
                    </a:srgbClr>
                  </a:gs>
                  <a:gs pos="83000">
                    <a:srgbClr val="00BFBF">
                      <a:alpha val="60000"/>
                    </a:srgbClr>
                  </a:gs>
                  <a:gs pos="100000">
                    <a:srgbClr val="00BFBF">
                      <a:alpha val="60000"/>
                    </a:srgbClr>
                  </a:gs>
                </a:gsLst>
                <a:lin ang="5400000" scaled="0"/>
              </a:gradFill>
              <a:ln w="19050" cap="flat">
                <a:solidFill>
                  <a:srgbClr val="00BFB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000" b="1"/>
                </a:pPr>
                <a:endParaRPr/>
              </a:p>
            </p:txBody>
          </p:sp>
          <p:sp>
            <p:nvSpPr>
              <p:cNvPr id="26" name="1560 nm…">
                <a:extLst>
                  <a:ext uri="{FF2B5EF4-FFF2-40B4-BE49-F238E27FC236}">
                    <a16:creationId xmlns:a16="http://schemas.microsoft.com/office/drawing/2014/main" id="{AFCAAA2A-3602-0746-1AA1-C1E8633012BC}"/>
                  </a:ext>
                </a:extLst>
              </p:cNvPr>
              <p:cNvSpPr txBox="1"/>
              <p:nvPr/>
            </p:nvSpPr>
            <p:spPr>
              <a:xfrm>
                <a:off x="55244" y="0"/>
                <a:ext cx="1033878" cy="701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defRPr sz="2000" b="1"/>
                </a:pPr>
                <a:r>
                  <a:t>1560 nm</a:t>
                </a:r>
                <a:endParaRPr>
                  <a:solidFill>
                    <a:srgbClr val="FFFFFF"/>
                  </a:solidFill>
                </a:endParaRPr>
              </a:p>
              <a:p>
                <a:pPr algn="ctr">
                  <a:defRPr sz="2000" b="1"/>
                </a:pPr>
                <a:r>
                  <a:t>SubHz</a:t>
                </a:r>
              </a:p>
            </p:txBody>
          </p:sp>
        </p:grpSp>
        <p:sp>
          <p:nvSpPr>
            <p:cNvPr id="18" name="Connettore 1 6">
              <a:extLst>
                <a:ext uri="{FF2B5EF4-FFF2-40B4-BE49-F238E27FC236}">
                  <a16:creationId xmlns:a16="http://schemas.microsoft.com/office/drawing/2014/main" id="{2F8D47B8-BF04-FB6A-E20A-C365DB5F4EF1}"/>
                </a:ext>
              </a:extLst>
            </p:cNvPr>
            <p:cNvSpPr/>
            <p:nvPr/>
          </p:nvSpPr>
          <p:spPr>
            <a:xfrm>
              <a:off x="0" y="611477"/>
              <a:ext cx="311466" cy="428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stealth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Connettore 1 44">
              <a:extLst>
                <a:ext uri="{FF2B5EF4-FFF2-40B4-BE49-F238E27FC236}">
                  <a16:creationId xmlns:a16="http://schemas.microsoft.com/office/drawing/2014/main" id="{949ED2AA-B08A-AC83-7FE5-E684AD7F224C}"/>
                </a:ext>
              </a:extLst>
            </p:cNvPr>
            <p:cNvSpPr/>
            <p:nvPr/>
          </p:nvSpPr>
          <p:spPr>
            <a:xfrm>
              <a:off x="1443144" y="611476"/>
              <a:ext cx="311466" cy="428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stealth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Connettore 1 52">
              <a:extLst>
                <a:ext uri="{FF2B5EF4-FFF2-40B4-BE49-F238E27FC236}">
                  <a16:creationId xmlns:a16="http://schemas.microsoft.com/office/drawing/2014/main" id="{EC34E59E-D792-1DE3-7B42-093443A0A295}"/>
                </a:ext>
              </a:extLst>
            </p:cNvPr>
            <p:cNvSpPr/>
            <p:nvPr/>
          </p:nvSpPr>
          <p:spPr>
            <a:xfrm>
              <a:off x="7177668" y="621425"/>
              <a:ext cx="524502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stealth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21" name="Rettangolo 93">
              <a:extLst>
                <a:ext uri="{FF2B5EF4-FFF2-40B4-BE49-F238E27FC236}">
                  <a16:creationId xmlns:a16="http://schemas.microsoft.com/office/drawing/2014/main" id="{23909648-436A-9991-75E6-C40F64DE1BCE}"/>
                </a:ext>
              </a:extLst>
            </p:cNvPr>
            <p:cNvGrpSpPr/>
            <p:nvPr/>
          </p:nvGrpSpPr>
          <p:grpSpPr>
            <a:xfrm>
              <a:off x="4606103" y="2039606"/>
              <a:ext cx="1144368" cy="701041"/>
              <a:chOff x="0" y="0"/>
              <a:chExt cx="1144366" cy="701040"/>
            </a:xfrm>
          </p:grpSpPr>
          <p:sp>
            <p:nvSpPr>
              <p:cNvPr id="23" name="Rectangle">
                <a:extLst>
                  <a:ext uri="{FF2B5EF4-FFF2-40B4-BE49-F238E27FC236}">
                    <a16:creationId xmlns:a16="http://schemas.microsoft.com/office/drawing/2014/main" id="{D0841187-6146-2B10-7994-C3FF52320E58}"/>
                  </a:ext>
                </a:extLst>
              </p:cNvPr>
              <p:cNvSpPr/>
              <p:nvPr/>
            </p:nvSpPr>
            <p:spPr>
              <a:xfrm>
                <a:off x="0" y="31575"/>
                <a:ext cx="1144367" cy="637890"/>
              </a:xfrm>
              <a:prstGeom prst="rect">
                <a:avLst/>
              </a:prstGeom>
              <a:gradFill flip="none" rotWithShape="1">
                <a:gsLst>
                  <a:gs pos="0">
                    <a:srgbClr val="F6F8FC"/>
                  </a:gs>
                  <a:gs pos="74000">
                    <a:srgbClr val="3B9407">
                      <a:alpha val="60000"/>
                    </a:srgbClr>
                  </a:gs>
                  <a:gs pos="83000">
                    <a:srgbClr val="3B9407">
                      <a:alpha val="60000"/>
                    </a:srgbClr>
                  </a:gs>
                  <a:gs pos="100000">
                    <a:srgbClr val="3B9407">
                      <a:alpha val="60000"/>
                    </a:srgbClr>
                  </a:gs>
                </a:gsLst>
                <a:lin ang="5400000" scaled="0"/>
              </a:gradFill>
              <a:ln w="19050" cap="flat">
                <a:solidFill>
                  <a:srgbClr val="3B9407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000" b="1"/>
                </a:pPr>
                <a:endParaRPr/>
              </a:p>
            </p:txBody>
          </p:sp>
          <p:sp>
            <p:nvSpPr>
              <p:cNvPr id="24" name="ULE…">
                <a:extLst>
                  <a:ext uri="{FF2B5EF4-FFF2-40B4-BE49-F238E27FC236}">
                    <a16:creationId xmlns:a16="http://schemas.microsoft.com/office/drawing/2014/main" id="{1B2C8899-D8A4-E8FE-01B6-53A257C7569C}"/>
                  </a:ext>
                </a:extLst>
              </p:cNvPr>
              <p:cNvSpPr txBox="1"/>
              <p:nvPr/>
            </p:nvSpPr>
            <p:spPr>
              <a:xfrm>
                <a:off x="55244" y="0"/>
                <a:ext cx="1033878" cy="701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defRPr sz="2000" b="1"/>
                </a:pPr>
                <a:r>
                  <a:t>ULE</a:t>
                </a:r>
                <a:endParaRPr>
                  <a:solidFill>
                    <a:srgbClr val="FFFFFF"/>
                  </a:solidFill>
                </a:endParaRPr>
              </a:p>
              <a:p>
                <a:pPr algn="ctr">
                  <a:defRPr sz="2000" b="1"/>
                </a:pPr>
                <a:r>
                  <a:t>cavity</a:t>
                </a:r>
              </a:p>
            </p:txBody>
          </p:sp>
        </p:grpSp>
        <p:sp>
          <p:nvSpPr>
            <p:cNvPr id="22" name="Connettore 1 97">
              <a:extLst>
                <a:ext uri="{FF2B5EF4-FFF2-40B4-BE49-F238E27FC236}">
                  <a16:creationId xmlns:a16="http://schemas.microsoft.com/office/drawing/2014/main" id="{18F64F87-B57A-6200-4A17-C67164959C54}"/>
                </a:ext>
              </a:extLst>
            </p:cNvPr>
            <p:cNvSpPr/>
            <p:nvPr/>
          </p:nvSpPr>
          <p:spPr>
            <a:xfrm flipH="1" flipV="1">
              <a:off x="5175026" y="1828358"/>
              <a:ext cx="3262" cy="24282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el 6">
                <a:extLst>
                  <a:ext uri="{FF2B5EF4-FFF2-40B4-BE49-F238E27FC236}">
                    <a16:creationId xmlns:a16="http://schemas.microsoft.com/office/drawing/2014/main" id="{AA6E31AC-34AA-4DED-B7E4-23AC2B61BD86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2141952" y="-1459904"/>
                <a:ext cx="13006387" cy="3395663"/>
              </a:xfrm>
            </p:spPr>
            <p:txBody>
              <a:bodyPr>
                <a:normAutofit fontScale="90000"/>
              </a:bodyPr>
              <a:lstStyle/>
              <a:p>
                <a:r>
                  <a:rPr lang="de-AT" dirty="0"/>
                  <a:t>II. CUSP experiment </a:t>
                </a:r>
                <a:r>
                  <a:rPr lang="de-AT" dirty="0" err="1"/>
                  <a:t>for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AT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AT" b="0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de-AT" dirty="0"/>
                  <a:t> spectroscopy </a:t>
                </a:r>
              </a:p>
            </p:txBody>
          </p:sp>
        </mc:Choice>
        <mc:Fallback xmlns="">
          <p:sp>
            <p:nvSpPr>
              <p:cNvPr id="7" name="Titel 6">
                <a:extLst>
                  <a:ext uri="{FF2B5EF4-FFF2-40B4-BE49-F238E27FC236}">
                    <a16:creationId xmlns:a16="http://schemas.microsoft.com/office/drawing/2014/main" id="{AA6E31AC-34AA-4DED-B7E4-23AC2B61BD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2141952" y="-1459904"/>
                <a:ext cx="13006387" cy="3395663"/>
              </a:xfrm>
              <a:blipFill>
                <a:blip r:embed="rId2"/>
                <a:stretch>
                  <a:fillRect b="-1082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37A8127F-DB28-DB0F-1BDD-758B8D24B8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54672" y="2140496"/>
            <a:ext cx="13274965" cy="6336704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A5617EB6-E9F4-1FDA-23EA-1E9DC3211641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03B90812-AFC1-8245-0D7D-9FCE9209BEAC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12</a:t>
            </a:fld>
            <a:endParaRPr lang="de-A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810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BE0871C5-2A44-8B5B-D113-1C1EB6C92985}"/>
              </a:ext>
            </a:extLst>
          </p:cNvPr>
          <p:cNvGrpSpPr/>
          <p:nvPr/>
        </p:nvGrpSpPr>
        <p:grpSpPr>
          <a:xfrm>
            <a:off x="3491248" y="1259478"/>
            <a:ext cx="9426577" cy="6621019"/>
            <a:chOff x="2447997" y="1631807"/>
            <a:chExt cx="6628062" cy="4655404"/>
          </a:xfrm>
        </p:grpSpPr>
        <p:pic>
          <p:nvPicPr>
            <p:cNvPr id="4" name="Grafik 12">
              <a:extLst>
                <a:ext uri="{FF2B5EF4-FFF2-40B4-BE49-F238E27FC236}">
                  <a16:creationId xmlns:a16="http://schemas.microsoft.com/office/drawing/2014/main" id="{C742788A-F346-E2A9-2A70-5AD2FA7DD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50232" y="1712886"/>
              <a:ext cx="6225827" cy="4574325"/>
            </a:xfrm>
            <a:prstGeom prst="rect">
              <a:avLst/>
            </a:prstGeom>
            <a:ln>
              <a:noFill/>
            </a:ln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EC2E5D5-730B-0DF6-50AA-C97F662F08CE}"/>
                </a:ext>
              </a:extLst>
            </p:cNvPr>
            <p:cNvSpPr/>
            <p:nvPr/>
          </p:nvSpPr>
          <p:spPr>
            <a:xfrm>
              <a:off x="7520804" y="1997120"/>
              <a:ext cx="1239148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1C208A-4AFA-A789-7AF4-3CD1AF5100C1}"/>
                </a:ext>
              </a:extLst>
            </p:cNvPr>
            <p:cNvSpPr/>
            <p:nvPr/>
          </p:nvSpPr>
          <p:spPr>
            <a:xfrm>
              <a:off x="7727267" y="3438143"/>
              <a:ext cx="1239148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56FFEFB-1162-7032-F02A-A06913EFE350}"/>
                </a:ext>
              </a:extLst>
            </p:cNvPr>
            <p:cNvSpPr/>
            <p:nvPr/>
          </p:nvSpPr>
          <p:spPr>
            <a:xfrm>
              <a:off x="7373686" y="4029804"/>
              <a:ext cx="1239148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1C620EB-6680-D9AD-C53F-7BC51DD7200C}"/>
                </a:ext>
              </a:extLst>
            </p:cNvPr>
            <p:cNvSpPr/>
            <p:nvPr/>
          </p:nvSpPr>
          <p:spPr>
            <a:xfrm>
              <a:off x="6972475" y="4384876"/>
              <a:ext cx="1239148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D9C7072-796C-E5DA-8D0C-D36DA707ED4F}"/>
                </a:ext>
              </a:extLst>
            </p:cNvPr>
            <p:cNvSpPr/>
            <p:nvPr/>
          </p:nvSpPr>
          <p:spPr>
            <a:xfrm>
              <a:off x="6564767" y="4584396"/>
              <a:ext cx="1239148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B620AFA-913F-47A8-3C6D-65B315B50A9A}"/>
                </a:ext>
              </a:extLst>
            </p:cNvPr>
            <p:cNvSpPr/>
            <p:nvPr/>
          </p:nvSpPr>
          <p:spPr>
            <a:xfrm>
              <a:off x="6070736" y="4891600"/>
              <a:ext cx="1450068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36576E2-3D21-6E87-078B-3D97A3A8EFA5}"/>
                </a:ext>
              </a:extLst>
            </p:cNvPr>
            <p:cNvSpPr/>
            <p:nvPr/>
          </p:nvSpPr>
          <p:spPr>
            <a:xfrm>
              <a:off x="3495518" y="2201049"/>
              <a:ext cx="168935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812ABCE-CCA0-C8B6-3107-AF6F3E4F68D4}"/>
                </a:ext>
              </a:extLst>
            </p:cNvPr>
            <p:cNvSpPr/>
            <p:nvPr/>
          </p:nvSpPr>
          <p:spPr>
            <a:xfrm>
              <a:off x="4153212" y="1631807"/>
              <a:ext cx="168935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BF610AA-7801-EEFB-EAA5-E2D629CD5A68}"/>
                </a:ext>
              </a:extLst>
            </p:cNvPr>
            <p:cNvSpPr/>
            <p:nvPr/>
          </p:nvSpPr>
          <p:spPr>
            <a:xfrm>
              <a:off x="2447997" y="4015779"/>
              <a:ext cx="168935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081B4F2-F617-EE52-1AC3-44220FC64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480" y="-358980"/>
            <a:ext cx="14955520" cy="1885245"/>
          </a:xfrm>
        </p:spPr>
        <p:txBody>
          <a:bodyPr/>
          <a:lstStyle/>
          <a:p>
            <a:r>
              <a:rPr lang="en-GB" dirty="0"/>
              <a:t>All planned upgrades finished in 2022!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F2EB372-0A80-2167-7F61-3E81E1999FEA}"/>
              </a:ext>
            </a:extLst>
          </p:cNvPr>
          <p:cNvSpPr/>
          <p:nvPr/>
        </p:nvSpPr>
        <p:spPr>
          <a:xfrm rot="19305540">
            <a:off x="7838465" y="4107504"/>
            <a:ext cx="1648038" cy="148491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512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9F04E32-2679-9681-9349-8E8F8F738547}"/>
              </a:ext>
            </a:extLst>
          </p:cNvPr>
          <p:cNvSpPr/>
          <p:nvPr/>
        </p:nvSpPr>
        <p:spPr>
          <a:xfrm rot="19305540">
            <a:off x="6336896" y="3863078"/>
            <a:ext cx="960691" cy="499868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5120">
              <a:solidFill>
                <a:srgbClr val="00B05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1C1EF7D-5D8E-BEEF-ACA2-E33B30458762}"/>
              </a:ext>
            </a:extLst>
          </p:cNvPr>
          <p:cNvSpPr/>
          <p:nvPr/>
        </p:nvSpPr>
        <p:spPr>
          <a:xfrm rot="19305540">
            <a:off x="5032682" y="6922901"/>
            <a:ext cx="960691" cy="499868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512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E2D3FBE-A031-1543-FEC4-EBECFDD5F6C7}"/>
              </a:ext>
            </a:extLst>
          </p:cNvPr>
          <p:cNvSpPr/>
          <p:nvPr/>
        </p:nvSpPr>
        <p:spPr>
          <a:xfrm rot="19305540">
            <a:off x="8140697" y="4485606"/>
            <a:ext cx="947395" cy="68560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512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17AC57-DBC1-3296-1971-16BE9DA8929F}"/>
              </a:ext>
            </a:extLst>
          </p:cNvPr>
          <p:cNvSpPr txBox="1"/>
          <p:nvPr/>
        </p:nvSpPr>
        <p:spPr>
          <a:xfrm>
            <a:off x="10951732" y="5628506"/>
            <a:ext cx="3807453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New Electrode Stack </a:t>
            </a:r>
            <a:r>
              <a:rPr lang="en-GB" sz="2844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AU" sz="2844" b="1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40A9D2-A56E-3EE0-44B0-70421B645BC8}"/>
              </a:ext>
            </a:extLst>
          </p:cNvPr>
          <p:cNvSpPr txBox="1"/>
          <p:nvPr/>
        </p:nvSpPr>
        <p:spPr>
          <a:xfrm>
            <a:off x="1547390" y="3050345"/>
            <a:ext cx="4892686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New Positron Accumulator </a:t>
            </a:r>
            <a:r>
              <a:rPr lang="en-GB" sz="2844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n-AU" sz="2844" b="1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FB7DE7-963E-FE35-F1FC-DD2BFCD685FB}"/>
              </a:ext>
            </a:extLst>
          </p:cNvPr>
          <p:cNvSpPr txBox="1"/>
          <p:nvPr/>
        </p:nvSpPr>
        <p:spPr>
          <a:xfrm>
            <a:off x="4030350" y="7843988"/>
            <a:ext cx="4772460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Upgrade for ELENA beam </a:t>
            </a:r>
            <a:r>
              <a:rPr lang="en-GB" sz="2844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AU" sz="2844" b="1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12E99A-7100-C04B-ED37-35F77A16F377}"/>
              </a:ext>
            </a:extLst>
          </p:cNvPr>
          <p:cNvSpPr txBox="1"/>
          <p:nvPr/>
        </p:nvSpPr>
        <p:spPr>
          <a:xfrm>
            <a:off x="11377844" y="4781570"/>
            <a:ext cx="2933816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New Cold Bore </a:t>
            </a:r>
            <a:r>
              <a:rPr lang="en-GB" sz="2844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AU" sz="2844" i="1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7420DE-75A3-5FEB-E3F5-2F8BF54F7C20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9309678" y="4339918"/>
            <a:ext cx="1993225" cy="61042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FCFD82-5856-C663-42AD-D4B1DF2A24C4}"/>
              </a:ext>
            </a:extLst>
          </p:cNvPr>
          <p:cNvCxnSpPr>
            <a:cxnSpLocks/>
            <a:endCxn id="12" idx="2"/>
          </p:cNvCxnSpPr>
          <p:nvPr/>
        </p:nvCxnSpPr>
        <p:spPr>
          <a:xfrm flipH="1" flipV="1">
            <a:off x="3993733" y="3580362"/>
            <a:ext cx="2304290" cy="69110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11D2AD6-5A8E-5A9E-88FD-5CF3034AD85D}"/>
              </a:ext>
            </a:extLst>
          </p:cNvPr>
          <p:cNvCxnSpPr>
            <a:cxnSpLocks/>
          </p:cNvCxnSpPr>
          <p:nvPr/>
        </p:nvCxnSpPr>
        <p:spPr>
          <a:xfrm flipH="1" flipV="1">
            <a:off x="8957821" y="5016538"/>
            <a:ext cx="1993910" cy="85376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07AFFC2-2849-3F74-F64F-87A13A2DF72D}"/>
              </a:ext>
            </a:extLst>
          </p:cNvPr>
          <p:cNvSpPr/>
          <p:nvPr/>
        </p:nvSpPr>
        <p:spPr>
          <a:xfrm rot="19305540">
            <a:off x="7120492" y="1947167"/>
            <a:ext cx="2922954" cy="1560539"/>
          </a:xfrm>
          <a:prstGeom prst="roundRect">
            <a:avLst/>
          </a:prstGeom>
          <a:noFill/>
          <a:ln w="57150">
            <a:solidFill>
              <a:srgbClr val="00B05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055265"/>
                      <a:gd name="connsiteY0" fmla="*/ 182885 h 1097288"/>
                      <a:gd name="connsiteX1" fmla="*/ 182885 w 2055265"/>
                      <a:gd name="connsiteY1" fmla="*/ 0 h 1097288"/>
                      <a:gd name="connsiteX2" fmla="*/ 779840 w 2055265"/>
                      <a:gd name="connsiteY2" fmla="*/ 0 h 1097288"/>
                      <a:gd name="connsiteX3" fmla="*/ 1326110 w 2055265"/>
                      <a:gd name="connsiteY3" fmla="*/ 0 h 1097288"/>
                      <a:gd name="connsiteX4" fmla="*/ 1872380 w 2055265"/>
                      <a:gd name="connsiteY4" fmla="*/ 0 h 1097288"/>
                      <a:gd name="connsiteX5" fmla="*/ 2055265 w 2055265"/>
                      <a:gd name="connsiteY5" fmla="*/ 182885 h 1097288"/>
                      <a:gd name="connsiteX6" fmla="*/ 2055265 w 2055265"/>
                      <a:gd name="connsiteY6" fmla="*/ 534014 h 1097288"/>
                      <a:gd name="connsiteX7" fmla="*/ 2055265 w 2055265"/>
                      <a:gd name="connsiteY7" fmla="*/ 914403 h 1097288"/>
                      <a:gd name="connsiteX8" fmla="*/ 1872380 w 2055265"/>
                      <a:gd name="connsiteY8" fmla="*/ 1097288 h 1097288"/>
                      <a:gd name="connsiteX9" fmla="*/ 1343005 w 2055265"/>
                      <a:gd name="connsiteY9" fmla="*/ 1097288 h 1097288"/>
                      <a:gd name="connsiteX10" fmla="*/ 779840 w 2055265"/>
                      <a:gd name="connsiteY10" fmla="*/ 1097288 h 1097288"/>
                      <a:gd name="connsiteX11" fmla="*/ 182885 w 2055265"/>
                      <a:gd name="connsiteY11" fmla="*/ 1097288 h 1097288"/>
                      <a:gd name="connsiteX12" fmla="*/ 0 w 2055265"/>
                      <a:gd name="connsiteY12" fmla="*/ 914403 h 1097288"/>
                      <a:gd name="connsiteX13" fmla="*/ 0 w 2055265"/>
                      <a:gd name="connsiteY13" fmla="*/ 548644 h 1097288"/>
                      <a:gd name="connsiteX14" fmla="*/ 0 w 2055265"/>
                      <a:gd name="connsiteY14" fmla="*/ 182885 h 1097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055265" h="1097288" extrusionOk="0">
                        <a:moveTo>
                          <a:pt x="0" y="182885"/>
                        </a:moveTo>
                        <a:cubicBezTo>
                          <a:pt x="-14760" y="72776"/>
                          <a:pt x="55574" y="9873"/>
                          <a:pt x="182885" y="0"/>
                        </a:cubicBezTo>
                        <a:cubicBezTo>
                          <a:pt x="302496" y="-56923"/>
                          <a:pt x="493549" y="45223"/>
                          <a:pt x="779840" y="0"/>
                        </a:cubicBezTo>
                        <a:cubicBezTo>
                          <a:pt x="1066131" y="-45223"/>
                          <a:pt x="1197766" y="460"/>
                          <a:pt x="1326110" y="0"/>
                        </a:cubicBezTo>
                        <a:cubicBezTo>
                          <a:pt x="1454454" y="-460"/>
                          <a:pt x="1636728" y="60664"/>
                          <a:pt x="1872380" y="0"/>
                        </a:cubicBezTo>
                        <a:cubicBezTo>
                          <a:pt x="1972235" y="-3705"/>
                          <a:pt x="2055966" y="79285"/>
                          <a:pt x="2055265" y="182885"/>
                        </a:cubicBezTo>
                        <a:cubicBezTo>
                          <a:pt x="2078939" y="315362"/>
                          <a:pt x="2014005" y="385384"/>
                          <a:pt x="2055265" y="534014"/>
                        </a:cubicBezTo>
                        <a:cubicBezTo>
                          <a:pt x="2096525" y="682644"/>
                          <a:pt x="2017259" y="800069"/>
                          <a:pt x="2055265" y="914403"/>
                        </a:cubicBezTo>
                        <a:cubicBezTo>
                          <a:pt x="2047384" y="1028445"/>
                          <a:pt x="1969952" y="1093306"/>
                          <a:pt x="1872380" y="1097288"/>
                        </a:cubicBezTo>
                        <a:cubicBezTo>
                          <a:pt x="1627042" y="1108760"/>
                          <a:pt x="1476877" y="1037475"/>
                          <a:pt x="1343005" y="1097288"/>
                        </a:cubicBezTo>
                        <a:cubicBezTo>
                          <a:pt x="1209133" y="1157101"/>
                          <a:pt x="999337" y="1052587"/>
                          <a:pt x="779840" y="1097288"/>
                        </a:cubicBezTo>
                        <a:cubicBezTo>
                          <a:pt x="560344" y="1141989"/>
                          <a:pt x="427937" y="1069127"/>
                          <a:pt x="182885" y="1097288"/>
                        </a:cubicBezTo>
                        <a:cubicBezTo>
                          <a:pt x="84543" y="1100550"/>
                          <a:pt x="22796" y="995449"/>
                          <a:pt x="0" y="914403"/>
                        </a:cubicBezTo>
                        <a:cubicBezTo>
                          <a:pt x="-28617" y="753852"/>
                          <a:pt x="19723" y="660233"/>
                          <a:pt x="0" y="548644"/>
                        </a:cubicBezTo>
                        <a:cubicBezTo>
                          <a:pt x="-19723" y="437055"/>
                          <a:pt x="28691" y="355160"/>
                          <a:pt x="0" y="182885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512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F8E241-A61F-4A6A-D7F5-ADF362B5299A}"/>
              </a:ext>
            </a:extLst>
          </p:cNvPr>
          <p:cNvSpPr txBox="1"/>
          <p:nvPr/>
        </p:nvSpPr>
        <p:spPr>
          <a:xfrm>
            <a:off x="9401955" y="1411187"/>
            <a:ext cx="4857420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Exchanged for Aarhus trap </a:t>
            </a:r>
            <a:r>
              <a:rPr lang="en-GB" sz="2844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AU" sz="2844" b="1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9F5CADD-D294-A13C-BF2E-4CEC7012A9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8003" y="6256542"/>
            <a:ext cx="4702743" cy="1071287"/>
          </a:xfrm>
          <a:prstGeom prst="rect">
            <a:avLst/>
          </a:prstGeom>
        </p:spPr>
      </p:pic>
      <p:pic>
        <p:nvPicPr>
          <p:cNvPr id="24" name="Content Placeholder 5">
            <a:extLst>
              <a:ext uri="{FF2B5EF4-FFF2-40B4-BE49-F238E27FC236}">
                <a16:creationId xmlns:a16="http://schemas.microsoft.com/office/drawing/2014/main" id="{34F63088-FB85-CD5F-21B4-E5BC1F5C5B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09" y="5312178"/>
            <a:ext cx="3432397" cy="2232256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C0DC225-5581-2227-17BB-00F317DB3FF3}"/>
              </a:ext>
            </a:extLst>
          </p:cNvPr>
          <p:cNvSpPr/>
          <p:nvPr/>
        </p:nvSpPr>
        <p:spPr>
          <a:xfrm rot="19305540">
            <a:off x="9127172" y="2675767"/>
            <a:ext cx="2922954" cy="1560539"/>
          </a:xfrm>
          <a:prstGeom prst="roundRect">
            <a:avLst/>
          </a:prstGeom>
          <a:noFill/>
          <a:ln w="57150">
            <a:solidFill>
              <a:srgbClr val="00B05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055265"/>
                      <a:gd name="connsiteY0" fmla="*/ 182885 h 1097288"/>
                      <a:gd name="connsiteX1" fmla="*/ 182885 w 2055265"/>
                      <a:gd name="connsiteY1" fmla="*/ 0 h 1097288"/>
                      <a:gd name="connsiteX2" fmla="*/ 779840 w 2055265"/>
                      <a:gd name="connsiteY2" fmla="*/ 0 h 1097288"/>
                      <a:gd name="connsiteX3" fmla="*/ 1326110 w 2055265"/>
                      <a:gd name="connsiteY3" fmla="*/ 0 h 1097288"/>
                      <a:gd name="connsiteX4" fmla="*/ 1872380 w 2055265"/>
                      <a:gd name="connsiteY4" fmla="*/ 0 h 1097288"/>
                      <a:gd name="connsiteX5" fmla="*/ 2055265 w 2055265"/>
                      <a:gd name="connsiteY5" fmla="*/ 182885 h 1097288"/>
                      <a:gd name="connsiteX6" fmla="*/ 2055265 w 2055265"/>
                      <a:gd name="connsiteY6" fmla="*/ 534014 h 1097288"/>
                      <a:gd name="connsiteX7" fmla="*/ 2055265 w 2055265"/>
                      <a:gd name="connsiteY7" fmla="*/ 914403 h 1097288"/>
                      <a:gd name="connsiteX8" fmla="*/ 1872380 w 2055265"/>
                      <a:gd name="connsiteY8" fmla="*/ 1097288 h 1097288"/>
                      <a:gd name="connsiteX9" fmla="*/ 1343005 w 2055265"/>
                      <a:gd name="connsiteY9" fmla="*/ 1097288 h 1097288"/>
                      <a:gd name="connsiteX10" fmla="*/ 779840 w 2055265"/>
                      <a:gd name="connsiteY10" fmla="*/ 1097288 h 1097288"/>
                      <a:gd name="connsiteX11" fmla="*/ 182885 w 2055265"/>
                      <a:gd name="connsiteY11" fmla="*/ 1097288 h 1097288"/>
                      <a:gd name="connsiteX12" fmla="*/ 0 w 2055265"/>
                      <a:gd name="connsiteY12" fmla="*/ 914403 h 1097288"/>
                      <a:gd name="connsiteX13" fmla="*/ 0 w 2055265"/>
                      <a:gd name="connsiteY13" fmla="*/ 548644 h 1097288"/>
                      <a:gd name="connsiteX14" fmla="*/ 0 w 2055265"/>
                      <a:gd name="connsiteY14" fmla="*/ 182885 h 1097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055265" h="1097288" extrusionOk="0">
                        <a:moveTo>
                          <a:pt x="0" y="182885"/>
                        </a:moveTo>
                        <a:cubicBezTo>
                          <a:pt x="-14760" y="72776"/>
                          <a:pt x="55574" y="9873"/>
                          <a:pt x="182885" y="0"/>
                        </a:cubicBezTo>
                        <a:cubicBezTo>
                          <a:pt x="302496" y="-56923"/>
                          <a:pt x="493549" y="45223"/>
                          <a:pt x="779840" y="0"/>
                        </a:cubicBezTo>
                        <a:cubicBezTo>
                          <a:pt x="1066131" y="-45223"/>
                          <a:pt x="1197766" y="460"/>
                          <a:pt x="1326110" y="0"/>
                        </a:cubicBezTo>
                        <a:cubicBezTo>
                          <a:pt x="1454454" y="-460"/>
                          <a:pt x="1636728" y="60664"/>
                          <a:pt x="1872380" y="0"/>
                        </a:cubicBezTo>
                        <a:cubicBezTo>
                          <a:pt x="1972235" y="-3705"/>
                          <a:pt x="2055966" y="79285"/>
                          <a:pt x="2055265" y="182885"/>
                        </a:cubicBezTo>
                        <a:cubicBezTo>
                          <a:pt x="2078939" y="315362"/>
                          <a:pt x="2014005" y="385384"/>
                          <a:pt x="2055265" y="534014"/>
                        </a:cubicBezTo>
                        <a:cubicBezTo>
                          <a:pt x="2096525" y="682644"/>
                          <a:pt x="2017259" y="800069"/>
                          <a:pt x="2055265" y="914403"/>
                        </a:cubicBezTo>
                        <a:cubicBezTo>
                          <a:pt x="2047384" y="1028445"/>
                          <a:pt x="1969952" y="1093306"/>
                          <a:pt x="1872380" y="1097288"/>
                        </a:cubicBezTo>
                        <a:cubicBezTo>
                          <a:pt x="1627042" y="1108760"/>
                          <a:pt x="1476877" y="1037475"/>
                          <a:pt x="1343005" y="1097288"/>
                        </a:cubicBezTo>
                        <a:cubicBezTo>
                          <a:pt x="1209133" y="1157101"/>
                          <a:pt x="999337" y="1052587"/>
                          <a:pt x="779840" y="1097288"/>
                        </a:cubicBezTo>
                        <a:cubicBezTo>
                          <a:pt x="560344" y="1141989"/>
                          <a:pt x="427937" y="1069127"/>
                          <a:pt x="182885" y="1097288"/>
                        </a:cubicBezTo>
                        <a:cubicBezTo>
                          <a:pt x="84543" y="1100550"/>
                          <a:pt x="22796" y="995449"/>
                          <a:pt x="0" y="914403"/>
                        </a:cubicBezTo>
                        <a:cubicBezTo>
                          <a:pt x="-28617" y="753852"/>
                          <a:pt x="19723" y="660233"/>
                          <a:pt x="0" y="548644"/>
                        </a:cubicBezTo>
                        <a:cubicBezTo>
                          <a:pt x="-19723" y="437055"/>
                          <a:pt x="28691" y="355160"/>
                          <a:pt x="0" y="182885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512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AEFB74-C079-BB8A-88AF-34B7BA909A64}"/>
              </a:ext>
            </a:extLst>
          </p:cNvPr>
          <p:cNvSpPr txBox="1"/>
          <p:nvPr/>
        </p:nvSpPr>
        <p:spPr>
          <a:xfrm>
            <a:off x="12175675" y="2497459"/>
            <a:ext cx="392286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Upgraded Hodoscope </a:t>
            </a:r>
            <a:r>
              <a:rPr lang="en-GB" sz="2844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AU" sz="2844" b="1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28ABEC0-19D8-AFA0-0874-8AE47492DA07}"/>
              </a:ext>
            </a:extLst>
          </p:cNvPr>
          <p:cNvSpPr txBox="1"/>
          <p:nvPr/>
        </p:nvSpPr>
        <p:spPr>
          <a:xfrm>
            <a:off x="11154135" y="3835394"/>
            <a:ext cx="492634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 Magnet recommissioned </a:t>
            </a:r>
            <a:r>
              <a:rPr lang="en-GB" sz="2844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AU" sz="2844" b="1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7D6770F-4391-DBEA-6418-CEDD575D1AE6}"/>
              </a:ext>
            </a:extLst>
          </p:cNvPr>
          <p:cNvSpPr txBox="1"/>
          <p:nvPr/>
        </p:nvSpPr>
        <p:spPr>
          <a:xfrm>
            <a:off x="7479083" y="6381912"/>
            <a:ext cx="4304383" cy="96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Upgraded </a:t>
            </a:r>
            <a:r>
              <a:rPr lang="en-GB" sz="2844" b="1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Scintilating</a:t>
            </a:r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Bar</a:t>
            </a:r>
          </a:p>
          <a:p>
            <a:pPr algn="ctr"/>
            <a:r>
              <a:rPr lang="en-GB" sz="2844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Detectors </a:t>
            </a:r>
            <a:r>
              <a:rPr lang="en-GB" sz="2844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AU" sz="2844" b="1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085E0E-A8D0-DA38-B21B-6A8E9DB57BA6}"/>
              </a:ext>
            </a:extLst>
          </p:cNvPr>
          <p:cNvSpPr txBox="1"/>
          <p:nvPr/>
        </p:nvSpPr>
        <p:spPr>
          <a:xfrm>
            <a:off x="8802810" y="7510194"/>
            <a:ext cx="86685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Previous results for cooling electron plasma in the new Cusp trap were published: </a:t>
            </a:r>
            <a:r>
              <a:rPr lang="en-GB" sz="3200" dirty="0">
                <a:solidFill>
                  <a:srgbClr val="000000"/>
                </a:solidFill>
                <a:effectLst/>
                <a:latin typeface="+mn-lt"/>
                <a:cs typeface="Calibri" panose="020F0502020204030204" pitchFamily="34" charset="0"/>
              </a:rPr>
              <a:t>Physics of Plasmas 29, 083303 (2022)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E23D4E80-33A1-2665-B48A-10B149DCF96F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9245DE81-00E2-1A3D-31F9-DDA89B62297A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13</a:t>
            </a:fld>
            <a:endParaRPr lang="de-A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6661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361D1-DFDD-AB29-7ABD-C2076FFF3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439" y="-292512"/>
            <a:ext cx="14287384" cy="1694349"/>
          </a:xfrm>
        </p:spPr>
        <p:txBody>
          <a:bodyPr/>
          <a:lstStyle/>
          <a:p>
            <a:r>
              <a:rPr lang="en-GB" dirty="0"/>
              <a:t>Antiprotons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3D7BF4-8139-58B7-387D-72F5D4C9DCE7}"/>
              </a:ext>
            </a:extLst>
          </p:cNvPr>
          <p:cNvGrpSpPr/>
          <p:nvPr/>
        </p:nvGrpSpPr>
        <p:grpSpPr>
          <a:xfrm>
            <a:off x="9503697" y="3153102"/>
            <a:ext cx="7836301" cy="2944494"/>
            <a:chOff x="595311" y="1879885"/>
            <a:chExt cx="7427336" cy="27908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6CC745E-5FC9-7161-6117-66535037F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2436" y="1913222"/>
              <a:ext cx="3760211" cy="275748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C144F0E-AF1E-C648-8246-905BCB0CE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5311" y="1879885"/>
              <a:ext cx="3667125" cy="2790825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BC10874C-F30C-836E-B31C-688337B683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5872" y="175404"/>
            <a:ext cx="8204126" cy="28204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FC4342-D844-5846-3729-44C15167A316}"/>
              </a:ext>
            </a:extLst>
          </p:cNvPr>
          <p:cNvSpPr txBox="1"/>
          <p:nvPr/>
        </p:nvSpPr>
        <p:spPr>
          <a:xfrm>
            <a:off x="205024" y="866347"/>
            <a:ext cx="9298673" cy="8325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7672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Line was realigned by CERN to correct an offset. </a:t>
            </a:r>
          </a:p>
          <a:p>
            <a:pPr marL="487672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Beam tuning continued in 2022 with help  from Yann </a:t>
            </a:r>
            <a:r>
              <a:rPr lang="en-GB" sz="3200" dirty="0">
                <a:latin typeface="+mn-lt"/>
                <a:sym typeface="Wingdings" panose="05000000000000000000" pitchFamily="2" charset="2"/>
              </a:rPr>
              <a:t> Spot is still elliptical. </a:t>
            </a:r>
          </a:p>
          <a:p>
            <a:pPr marL="487672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Trapping efficiency agrees with MD-RIA simulation of antiprotons traversing Ag-coated Mylar. Future change to Al coating to trap more </a:t>
            </a:r>
            <a:r>
              <a:rPr lang="en-GB" sz="3200" dirty="0" err="1">
                <a:latin typeface="+mn-lt"/>
              </a:rPr>
              <a:t>pbars</a:t>
            </a:r>
            <a:r>
              <a:rPr lang="en-GB" sz="3200" dirty="0">
                <a:latin typeface="+mn-lt"/>
              </a:rPr>
              <a:t>?</a:t>
            </a:r>
          </a:p>
          <a:p>
            <a:pPr marL="487672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Control system upgraded </a:t>
            </a:r>
          </a:p>
          <a:p>
            <a:pPr marL="487672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Cycle time </a:t>
            </a:r>
            <a:r>
              <a:rPr lang="en-GB" sz="3200" u="sng" dirty="0">
                <a:latin typeface="+mn-lt"/>
              </a:rPr>
              <a:t>shortened to </a:t>
            </a:r>
            <a:r>
              <a:rPr lang="en-GB" sz="3200" dirty="0">
                <a:latin typeface="+mn-lt"/>
              </a:rPr>
              <a:t>~110s (one ELENA cycle) </a:t>
            </a:r>
            <a:endParaRPr lang="en-GB" sz="3200" dirty="0">
              <a:latin typeface="+mn-lt"/>
              <a:sym typeface="Wingdings" panose="05000000000000000000" pitchFamily="2" charset="2"/>
            </a:endParaRPr>
          </a:p>
          <a:p>
            <a:pPr marL="487672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  <a:sym typeface="Wingdings" panose="05000000000000000000" pitchFamily="2" charset="2"/>
              </a:rPr>
              <a:t>Antiprotons transferred into the new Cusp trap </a:t>
            </a:r>
          </a:p>
          <a:p>
            <a:pPr marL="487672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b="1" dirty="0">
                <a:latin typeface="+mn-lt"/>
                <a:sym typeface="Wingdings" panose="05000000000000000000" pitchFamily="2" charset="2"/>
              </a:rPr>
              <a:t>Scintillating Bar Detectors </a:t>
            </a:r>
          </a:p>
          <a:p>
            <a:pPr marL="1137902" lvl="1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Upgraded from multi-anode PMT to </a:t>
            </a:r>
            <a:r>
              <a:rPr lang="en-GB" sz="3200" dirty="0" err="1">
                <a:latin typeface="+mn-lt"/>
              </a:rPr>
              <a:t>SiPM</a:t>
            </a:r>
            <a:endParaRPr lang="en-GB" sz="3200" dirty="0">
              <a:latin typeface="+mn-lt"/>
            </a:endParaRPr>
          </a:p>
          <a:p>
            <a:pPr marL="1137902" lvl="1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Upgraded front end electronics </a:t>
            </a:r>
          </a:p>
          <a:p>
            <a:pPr marL="1137902" lvl="1" indent="-48767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Antiproton annihilation data taken in 2022 used to calibrate detectors 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1C912BA-D9C2-AED5-A75D-43D9AE9CDE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1064"/>
              </p:ext>
            </p:extLst>
          </p:nvPr>
        </p:nvGraphicFramePr>
        <p:xfrm>
          <a:off x="12923257" y="6075056"/>
          <a:ext cx="4416741" cy="2944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4114626" imgH="2743084" progId="Acrobat.Document.DC">
                  <p:embed/>
                </p:oleObj>
              </mc:Choice>
              <mc:Fallback>
                <p:oleObj name="Acrobat Document" r:id="rId5" imgW="4114626" imgH="2743084" progId="Acrobat.Document.DC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1C912BA-D9C2-AED5-A75D-43D9AE9CDE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23257" y="6075056"/>
                        <a:ext cx="4416741" cy="2944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CABC7E68-4A8A-F2BA-277A-16DBAC81DC99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4B3842E9-A35A-9EDA-CB5B-5C383C4026E6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14</a:t>
            </a:fld>
            <a:endParaRPr lang="de-A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9448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064B0-49A8-F458-593C-DF7C3A837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371" y="97286"/>
            <a:ext cx="14955520" cy="1885245"/>
          </a:xfrm>
        </p:spPr>
        <p:txBody>
          <a:bodyPr/>
          <a:lstStyle/>
          <a:p>
            <a:r>
              <a:rPr lang="en-GB" dirty="0"/>
              <a:t>Positrons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CBAE9E-B069-71F6-F840-BDB10A06FD81}"/>
              </a:ext>
            </a:extLst>
          </p:cNvPr>
          <p:cNvSpPr txBox="1"/>
          <p:nvPr/>
        </p:nvSpPr>
        <p:spPr>
          <a:xfrm>
            <a:off x="373760" y="1509913"/>
            <a:ext cx="9815488" cy="844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We replaced the previous positron trap employing a superconducting magnet, with a commercial room temperature model</a:t>
            </a:r>
          </a:p>
          <a:p>
            <a:pPr marL="1137902" lvl="1" indent="-487672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0000"/>
                </a:solidFill>
                <a:latin typeface="+mn-lt"/>
              </a:rPr>
              <a:t>Removed weekly requirement for 1000l of </a:t>
            </a:r>
            <a:r>
              <a:rPr lang="en-GB" sz="3200" dirty="0" err="1">
                <a:solidFill>
                  <a:srgbClr val="FF0000"/>
                </a:solidFill>
                <a:latin typeface="+mn-lt"/>
              </a:rPr>
              <a:t>LHe</a:t>
            </a:r>
            <a:endParaRPr lang="en-GB" sz="3200" dirty="0">
              <a:solidFill>
                <a:srgbClr val="FF0000"/>
              </a:solidFill>
              <a:latin typeface="+mn-lt"/>
            </a:endParaRP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Moderator and trap damaged during shipping from Aarhus to CERN, had to be repaired.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  <a:sym typeface="Wingdings" panose="05000000000000000000" pitchFamily="2" charset="2"/>
              </a:rPr>
              <a:t>Positron beam produced and trapped, but efficiencies were much lower than nominal.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Multiple bunches were transferred to the </a:t>
            </a:r>
            <a:r>
              <a:rPr lang="en-GB" sz="3200" dirty="0">
                <a:solidFill>
                  <a:srgbClr val="FF0000"/>
                </a:solidFill>
                <a:latin typeface="+mn-lt"/>
              </a:rPr>
              <a:t>new accumulation stage.</a:t>
            </a:r>
            <a:r>
              <a:rPr lang="en-GB" sz="3200" dirty="0">
                <a:latin typeface="+mn-lt"/>
              </a:rPr>
              <a:t> The lifetime was shorter than expected when cooling gas was present.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latin typeface="+mn-lt"/>
              </a:rPr>
              <a:t>Nevertheless, all new techniques and methods were demonstrated.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New source ordered from supplier delayed to 2023.</a:t>
            </a:r>
            <a:endParaRPr lang="en-GB" sz="3200" dirty="0">
              <a:latin typeface="+mn-lt"/>
              <a:sym typeface="Wingdings" panose="05000000000000000000" pitchFamily="2" charset="2"/>
            </a:endParaRPr>
          </a:p>
          <a:p>
            <a:pPr marL="1137902" lvl="1" indent="-487672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Should increase intensity by factor of 20.</a:t>
            </a:r>
            <a:endParaRPr lang="en-GB" sz="3200" dirty="0">
              <a:solidFill>
                <a:srgbClr val="FF0000"/>
              </a:solidFill>
              <a:latin typeface="+mn-lt"/>
            </a:endParaRPr>
          </a:p>
          <a:p>
            <a:pPr marL="1137902" lvl="1" indent="-487672">
              <a:buFont typeface="Arial" panose="020B0604020202020204" pitchFamily="34" charset="0"/>
              <a:buChar char="•"/>
            </a:pPr>
            <a:endParaRPr lang="en-GB" sz="2844" dirty="0">
              <a:latin typeface="+mn-lt"/>
              <a:sym typeface="Wingdings" panose="05000000000000000000" pitchFamily="2" charset="2"/>
            </a:endParaRPr>
          </a:p>
          <a:p>
            <a:pPr marL="487672" indent="-487672">
              <a:buFont typeface="Arial" panose="020B0604020202020204" pitchFamily="34" charset="0"/>
              <a:buChar char="•"/>
            </a:pPr>
            <a:endParaRPr lang="en-GB" sz="3413" dirty="0">
              <a:latin typeface="+mn-lt"/>
              <a:sym typeface="Wingdings" panose="05000000000000000000" pitchFamily="2" charset="2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9AA76C0-1EF3-7C5B-9136-A7418326D1FD}"/>
              </a:ext>
            </a:extLst>
          </p:cNvPr>
          <p:cNvGrpSpPr/>
          <p:nvPr/>
        </p:nvGrpSpPr>
        <p:grpSpPr>
          <a:xfrm>
            <a:off x="10443916" y="433002"/>
            <a:ext cx="6578152" cy="8770869"/>
            <a:chOff x="7343192" y="304454"/>
            <a:chExt cx="4625263" cy="6167017"/>
          </a:xfrm>
        </p:grpSpPr>
        <p:pic>
          <p:nvPicPr>
            <p:cNvPr id="4" name="Picture 3" descr="A high angle view of a factory&#10;&#10;Description automatically generated with medium confidence">
              <a:extLst>
                <a:ext uri="{FF2B5EF4-FFF2-40B4-BE49-F238E27FC236}">
                  <a16:creationId xmlns:a16="http://schemas.microsoft.com/office/drawing/2014/main" id="{036942C3-331B-CE94-E9EE-3B51F0F43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43192" y="304454"/>
              <a:ext cx="4625263" cy="61670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DE08597-42ED-A51A-256A-CDD869B3D64E}"/>
                </a:ext>
              </a:extLst>
            </p:cNvPr>
            <p:cNvSpPr txBox="1"/>
            <p:nvPr/>
          </p:nvSpPr>
          <p:spPr>
            <a:xfrm>
              <a:off x="8257285" y="4069919"/>
              <a:ext cx="1500411" cy="1172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3413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badi" panose="020B0604020104020204" pitchFamily="34" charset="0"/>
                </a:rPr>
                <a:t>Moderator</a:t>
              </a:r>
            </a:p>
            <a:p>
              <a:pPr algn="ctr"/>
              <a:r>
                <a:rPr lang="en-GB" sz="3413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badi" panose="020B0604020104020204" pitchFamily="34" charset="0"/>
                </a:rPr>
                <a:t>&amp;</a:t>
              </a:r>
            </a:p>
            <a:p>
              <a:pPr algn="ctr"/>
              <a:r>
                <a:rPr lang="en-GB" sz="3413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badi" panose="020B0604020104020204" pitchFamily="34" charset="0"/>
                </a:rPr>
                <a:t>Source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B3C116F-2886-C24F-75DD-8E69E60A6110}"/>
                </a:ext>
              </a:extLst>
            </p:cNvPr>
            <p:cNvSpPr txBox="1"/>
            <p:nvPr/>
          </p:nvSpPr>
          <p:spPr>
            <a:xfrm>
              <a:off x="9088347" y="3125240"/>
              <a:ext cx="714814" cy="434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413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badi" panose="020B0604020104020204" pitchFamily="34" charset="0"/>
                </a:rPr>
                <a:t>Trap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58CE6F9-A57F-CFE6-DA72-083109E10CE3}"/>
                </a:ext>
              </a:extLst>
            </p:cNvPr>
            <p:cNvSpPr txBox="1"/>
            <p:nvPr/>
          </p:nvSpPr>
          <p:spPr>
            <a:xfrm>
              <a:off x="8043189" y="2088384"/>
              <a:ext cx="1760774" cy="434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413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badi" panose="020B0604020104020204" pitchFamily="34" charset="0"/>
                </a:rPr>
                <a:t>Accumulator</a:t>
              </a:r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8D49A716-FBEA-6D45-2214-85DDF9CDC81F}"/>
                </a:ext>
              </a:extLst>
            </p:cNvPr>
            <p:cNvSpPr/>
            <p:nvPr/>
          </p:nvSpPr>
          <p:spPr>
            <a:xfrm>
              <a:off x="9353725" y="2550049"/>
              <a:ext cx="411060" cy="193151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DDC97845-DE99-14B5-1F70-D46657CBBE4B}"/>
                </a:ext>
              </a:extLst>
            </p:cNvPr>
            <p:cNvSpPr/>
            <p:nvPr/>
          </p:nvSpPr>
          <p:spPr>
            <a:xfrm>
              <a:off x="9353725" y="3490330"/>
              <a:ext cx="411060" cy="193151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210EEC4A-8688-1647-C978-3AE0042DDB99}"/>
                </a:ext>
              </a:extLst>
            </p:cNvPr>
            <p:cNvSpPr/>
            <p:nvPr/>
          </p:nvSpPr>
          <p:spPr>
            <a:xfrm>
              <a:off x="9525699" y="4670084"/>
              <a:ext cx="411060" cy="193151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120"/>
            </a:p>
          </p:txBody>
        </p:sp>
      </p:grp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B94E6BCC-666E-F577-9991-B9EC4DB9A15A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7A5E2BC9-EDBC-7172-029B-B07E1A43ED28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15</a:t>
            </a:fld>
            <a:endParaRPr lang="de-A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5867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28675-D25B-4E05-C79A-6A09AD2A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Spectroscopy beam line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E9A1969F-B20C-1080-A10F-7E7F051FC2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1761" y="4585405"/>
            <a:ext cx="4697948" cy="3963803"/>
          </a:xfrm>
          <a:prstGeom prst="rect">
            <a:avLst/>
          </a:prstGeom>
        </p:spPr>
      </p:pic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E72EDAB-2006-993D-F545-08B56B08AF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818" y="1204392"/>
            <a:ext cx="6382969" cy="28944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B17F1C-B471-FB46-10CE-21B5BC31B48C}"/>
              </a:ext>
            </a:extLst>
          </p:cNvPr>
          <p:cNvSpPr txBox="1"/>
          <p:nvPr/>
        </p:nvSpPr>
        <p:spPr>
          <a:xfrm>
            <a:off x="572476" y="2184807"/>
            <a:ext cx="8376994" cy="6394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413" dirty="0">
                <a:latin typeface="+mn-lt"/>
              </a:rPr>
              <a:t>Superconducting </a:t>
            </a:r>
            <a:r>
              <a:rPr lang="en-GB" sz="3413" dirty="0" err="1">
                <a:latin typeface="+mn-lt"/>
              </a:rPr>
              <a:t>sextupole</a:t>
            </a:r>
            <a:r>
              <a:rPr lang="en-GB" sz="3413" dirty="0">
                <a:latin typeface="+mn-lt"/>
              </a:rPr>
              <a:t> magnet was recommissioned reaching a stable current (380A) suitable for spectroscopy (&gt;350A)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413" dirty="0">
                <a:latin typeface="+mn-lt"/>
              </a:rPr>
              <a:t>Antihydrogen detector returned from Vienna after upgrades </a:t>
            </a:r>
          </a:p>
          <a:p>
            <a:pPr marL="1137902" lvl="1" indent="-487672">
              <a:buFont typeface="Arial" panose="020B0604020202020204" pitchFamily="34" charset="0"/>
              <a:buChar char="•"/>
            </a:pPr>
            <a:r>
              <a:rPr lang="en-GB" sz="3413" dirty="0">
                <a:latin typeface="+mn-lt"/>
              </a:rPr>
              <a:t>Faster read out speed to match faster mixing cycles (1kHz) </a:t>
            </a:r>
          </a:p>
          <a:p>
            <a:pPr marL="1137902" lvl="1" indent="-487672">
              <a:buFont typeface="Arial" panose="020B0604020202020204" pitchFamily="34" charset="0"/>
              <a:buChar char="•"/>
            </a:pPr>
            <a:r>
              <a:rPr lang="en-GB" sz="3413" dirty="0">
                <a:latin typeface="+mn-lt"/>
              </a:rPr>
              <a:t>Fibre layer replaced by scintillating tiles to improve the Z-resolution (?)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413" dirty="0">
                <a:latin typeface="+mn-lt"/>
              </a:rPr>
              <a:t>Antiprotons from the Cusp trap were extracted onto the BGO for testing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endParaRPr lang="en-GB" sz="3413" dirty="0">
              <a:latin typeface="+mn-lt"/>
            </a:endParaRPr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296B2840-63A9-06AA-AE7E-7D1F4AA660E8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C2F390-2B66-1C24-9E11-0EBA33ECA9B4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16</a:t>
            </a:fld>
            <a:endParaRPr lang="de-A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24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354D00-BB3B-D642-7298-3851CBA66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Hydrogen beam: </a:t>
            </a:r>
            <a:r>
              <a:rPr lang="de-AT" dirty="0" err="1"/>
              <a:t>characterise</a:t>
            </a:r>
            <a:r>
              <a:rPr lang="de-AT" dirty="0"/>
              <a:t> </a:t>
            </a:r>
            <a:r>
              <a:rPr lang="de-AT" dirty="0" err="1"/>
              <a:t>cavity</a:t>
            </a:r>
            <a:r>
              <a:rPr lang="de-AT" dirty="0"/>
              <a:t> &amp; </a:t>
            </a:r>
            <a:r>
              <a:rPr lang="en-GB" i="1" dirty="0" err="1"/>
              <a:t>B</a:t>
            </a:r>
            <a:r>
              <a:rPr lang="en-GB" baseline="-25000" dirty="0" err="1"/>
              <a:t>ext</a:t>
            </a:r>
            <a:r>
              <a:rPr lang="en-GB" baseline="-25000" dirty="0"/>
              <a:t> 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D21B78-028B-C09C-2D86-AD9028F87F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894" y="2140496"/>
            <a:ext cx="10403840" cy="6188570"/>
          </a:xfrm>
        </p:spPr>
        <p:txBody>
          <a:bodyPr>
            <a:noAutofit/>
          </a:bodyPr>
          <a:lstStyle/>
          <a:p>
            <a:r>
              <a:rPr lang="en-GB" sz="3200" dirty="0">
                <a:latin typeface="+mn-lt"/>
              </a:rPr>
              <a:t>Polarised H beam at CERN Bat. 275</a:t>
            </a:r>
          </a:p>
          <a:p>
            <a:pPr lvl="1"/>
            <a:r>
              <a:rPr lang="en-GB" sz="3200" dirty="0">
                <a:latin typeface="+mn-lt"/>
              </a:rPr>
              <a:t>Experiments conclude, apparatus removed from CERN</a:t>
            </a:r>
          </a:p>
          <a:p>
            <a:r>
              <a:rPr lang="en-GB" sz="3200" dirty="0">
                <a:latin typeface="+mn-lt"/>
              </a:rPr>
              <a:t>Characterise microwave cavity for antihydrogen spectroscopy</a:t>
            </a:r>
          </a:p>
          <a:p>
            <a:pPr lvl="1"/>
            <a:r>
              <a:rPr lang="en-GB" sz="3200" dirty="0">
                <a:latin typeface="+mn-lt"/>
              </a:rPr>
              <a:t>External magnetic field </a:t>
            </a:r>
            <a:r>
              <a:rPr lang="en-GB" sz="3200" i="1" dirty="0" err="1">
                <a:latin typeface="+mn-lt"/>
              </a:rPr>
              <a:t>B</a:t>
            </a:r>
            <a:r>
              <a:rPr lang="en-GB" sz="3200" baseline="-25000" dirty="0" err="1">
                <a:latin typeface="+mn-lt"/>
              </a:rPr>
              <a:t>ext</a:t>
            </a:r>
            <a:r>
              <a:rPr lang="en-GB" sz="3200" dirty="0">
                <a:latin typeface="+mn-lt"/>
              </a:rPr>
              <a:t> homogeneity</a:t>
            </a:r>
          </a:p>
          <a:p>
            <a:pPr lvl="1"/>
            <a:r>
              <a:rPr lang="en-GB" sz="3200" dirty="0">
                <a:latin typeface="+mn-lt"/>
              </a:rPr>
              <a:t>Reference measurement with hydrogen done</a:t>
            </a:r>
          </a:p>
          <a:p>
            <a:r>
              <a:rPr lang="en-GB" sz="3200" dirty="0">
                <a:latin typeface="+mn-lt"/>
              </a:rPr>
              <a:t>Move to AD/ELENA</a:t>
            </a:r>
          </a:p>
          <a:p>
            <a:pPr lvl="1"/>
            <a:r>
              <a:rPr lang="en-GB" sz="3200" dirty="0">
                <a:latin typeface="+mn-lt"/>
              </a:rPr>
              <a:t>Cusp magnet stray field compensation needed</a:t>
            </a:r>
          </a:p>
          <a:p>
            <a:r>
              <a:rPr lang="en-GB" sz="3200" dirty="0">
                <a:latin typeface="+mn-lt"/>
              </a:rPr>
              <a:t>SME measurements done with H</a:t>
            </a:r>
          </a:p>
          <a:p>
            <a:pPr lvl="1"/>
            <a:r>
              <a:rPr lang="en-GB" sz="3200" i="1" dirty="0" err="1">
                <a:latin typeface="+mn-lt"/>
              </a:rPr>
              <a:t>B</a:t>
            </a:r>
            <a:r>
              <a:rPr lang="en-GB" sz="3200" baseline="-25000" dirty="0" err="1">
                <a:latin typeface="+mn-lt"/>
              </a:rPr>
              <a:t>ext</a:t>
            </a:r>
            <a:r>
              <a:rPr lang="en-GB" sz="3200" baseline="-25000" dirty="0">
                <a:latin typeface="+mn-lt"/>
              </a:rPr>
              <a:t> </a:t>
            </a:r>
            <a:r>
              <a:rPr lang="en-GB" sz="3200" dirty="0">
                <a:latin typeface="+mn-lt"/>
              </a:rPr>
              <a:t>orientation dependence</a:t>
            </a:r>
          </a:p>
          <a:p>
            <a:pPr lvl="1"/>
            <a:r>
              <a:rPr lang="en-GB" sz="3200" dirty="0">
                <a:latin typeface="+mn-lt"/>
              </a:rPr>
              <a:t>Analysis to be finished soon</a:t>
            </a:r>
            <a:endParaRPr lang="en-AT" sz="3200" dirty="0">
              <a:latin typeface="+mn-lt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829970C-41A1-BE23-8D26-EFF7D00961F2}"/>
              </a:ext>
            </a:extLst>
          </p:cNvPr>
          <p:cNvSpPr txBox="1"/>
          <p:nvPr/>
        </p:nvSpPr>
        <p:spPr>
          <a:xfrm>
            <a:off x="11231226" y="8491692"/>
            <a:ext cx="4477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solidFill>
                  <a:schemeClr val="bg1"/>
                </a:solidFill>
                <a:latin typeface="Trebuchet MS"/>
                <a:cs typeface="Trebuchet MS"/>
              </a:rPr>
              <a:t>@CERN B275 (2015-2022)</a:t>
            </a:r>
          </a:p>
        </p:txBody>
      </p:sp>
      <p:pic>
        <p:nvPicPr>
          <p:cNvPr id="5" name="Grafik 42">
            <a:extLst>
              <a:ext uri="{FF2B5EF4-FFF2-40B4-BE49-F238E27FC236}">
                <a16:creationId xmlns:a16="http://schemas.microsoft.com/office/drawing/2014/main" id="{7791F41C-19B6-140C-D641-A6DADB041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9977" y="2404535"/>
            <a:ext cx="3916217" cy="6324206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1F8DA86-01CF-86C6-A25D-FD9049D301D6}"/>
              </a:ext>
            </a:extLst>
          </p:cNvPr>
          <p:cNvCxnSpPr/>
          <p:nvPr/>
        </p:nvCxnSpPr>
        <p:spPr>
          <a:xfrm flipH="1" flipV="1">
            <a:off x="12673752" y="3631893"/>
            <a:ext cx="3046838" cy="1027998"/>
          </a:xfrm>
          <a:prstGeom prst="straightConnector1">
            <a:avLst/>
          </a:prstGeom>
          <a:ln w="7302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FA16E46-A7C1-B0FF-5C9D-D9C1FAF682B7}"/>
              </a:ext>
            </a:extLst>
          </p:cNvPr>
          <p:cNvSpPr txBox="1"/>
          <p:nvPr/>
        </p:nvSpPr>
        <p:spPr>
          <a:xfrm>
            <a:off x="11929109" y="3147896"/>
            <a:ext cx="865943" cy="617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13" i="1" dirty="0" err="1">
                <a:solidFill>
                  <a:srgbClr val="FFC000"/>
                </a:solidFill>
                <a:highlight>
                  <a:srgbClr val="FFFFFF"/>
                </a:highlight>
              </a:rPr>
              <a:t>B</a:t>
            </a:r>
            <a:r>
              <a:rPr lang="en-GB" sz="3413" baseline="-25000" dirty="0" err="1">
                <a:solidFill>
                  <a:srgbClr val="FFC000"/>
                </a:solidFill>
                <a:highlight>
                  <a:srgbClr val="FFFFFF"/>
                </a:highlight>
              </a:rPr>
              <a:t>ext</a:t>
            </a:r>
            <a:endParaRPr lang="en-AT" sz="3413" dirty="0">
              <a:solidFill>
                <a:srgbClr val="FFC000"/>
              </a:solidFill>
              <a:highlight>
                <a:srgbClr val="FFFFFF"/>
              </a:highlight>
            </a:endParaRPr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CABA4C85-A30E-0817-6658-295BEC5F4E82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9AE08CF9-37D4-DE74-199E-5679DDE4C5DE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17</a:t>
            </a:fld>
            <a:endParaRPr lang="de-A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6355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15125-2517-21EA-D421-5D6341497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870" y="-48754"/>
            <a:ext cx="15430520" cy="1428134"/>
          </a:xfrm>
        </p:spPr>
        <p:txBody>
          <a:bodyPr/>
          <a:lstStyle/>
          <a:p>
            <a:r>
              <a:rPr lang="en-GB" dirty="0"/>
              <a:t>Plan for 2023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EB187E-6610-2C37-7093-B4D375F64772}"/>
              </a:ext>
            </a:extLst>
          </p:cNvPr>
          <p:cNvSpPr txBox="1"/>
          <p:nvPr/>
        </p:nvSpPr>
        <p:spPr>
          <a:xfrm>
            <a:off x="371875" y="6019801"/>
            <a:ext cx="165965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All apparatus for spectroscopy is in the zone and has been commissioned 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Work on optimising and improving the positron system will continue during YETS 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The ASACUSA proton source has been installed to continue beam development before the antiprotons return in May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Beamtime this year will focus on beam production and finding the quickest route to microwave interactions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08FE90D-E866-BFD8-0169-5E0FB05FF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7116" y="1502814"/>
            <a:ext cx="11944511" cy="4401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7B06375-A0AC-BA7B-939C-79A34EF0592E}"/>
              </a:ext>
            </a:extLst>
          </p:cNvPr>
          <p:cNvSpPr/>
          <p:nvPr/>
        </p:nvSpPr>
        <p:spPr>
          <a:xfrm>
            <a:off x="6077843" y="1924472"/>
            <a:ext cx="3340683" cy="2129250"/>
          </a:xfrm>
          <a:prstGeom prst="rect">
            <a:avLst/>
          </a:prstGeom>
          <a:solidFill>
            <a:srgbClr val="FFFF4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12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D3BEB9-33B2-7126-4711-84B89A72B70A}"/>
              </a:ext>
            </a:extLst>
          </p:cNvPr>
          <p:cNvSpPr/>
          <p:nvPr/>
        </p:nvSpPr>
        <p:spPr>
          <a:xfrm>
            <a:off x="9319357" y="4124791"/>
            <a:ext cx="5098261" cy="1779669"/>
          </a:xfrm>
          <a:prstGeom prst="rect">
            <a:avLst/>
          </a:prstGeom>
          <a:solidFill>
            <a:srgbClr val="33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12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8C87D-E49E-6852-95D0-08C38F3F6B5B}"/>
              </a:ext>
            </a:extLst>
          </p:cNvPr>
          <p:cNvSpPr txBox="1"/>
          <p:nvPr/>
        </p:nvSpPr>
        <p:spPr>
          <a:xfrm>
            <a:off x="6266480" y="4053722"/>
            <a:ext cx="29350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+mn-lt"/>
              </a:rPr>
              <a:t>YETS – Focus on positron system and working with matter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8EAE9D-7837-6E0B-AAA4-235D446434C3}"/>
              </a:ext>
            </a:extLst>
          </p:cNvPr>
          <p:cNvSpPr txBox="1"/>
          <p:nvPr/>
        </p:nvSpPr>
        <p:spPr>
          <a:xfrm>
            <a:off x="9711957" y="2210305"/>
            <a:ext cx="43130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+mn-lt"/>
              </a:rPr>
              <a:t>Beamtime progress as quickly as possible to beam production and spectroscopy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15EF9C05-9B94-3B55-D4DE-D4E58B360A22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84534FA3-6D62-FF3D-53FD-275449C54A2D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18</a:t>
            </a:fld>
            <a:endParaRPr lang="de-A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44676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D32BB-57E5-DD2F-09E5-9F1D4C384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371" y="134463"/>
            <a:ext cx="14955520" cy="1885245"/>
          </a:xfrm>
        </p:spPr>
        <p:txBody>
          <a:bodyPr/>
          <a:lstStyle/>
          <a:p>
            <a:r>
              <a:rPr lang="en-GB" dirty="0"/>
              <a:t>Annihilation Studies</a:t>
            </a:r>
          </a:p>
        </p:txBody>
      </p:sp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EAC1B4F-B3FD-D650-BCBB-7387AEA32C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6897" y="5065082"/>
            <a:ext cx="7703771" cy="376037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DA319BF-9662-0E0C-C493-8D2BD8525A89}"/>
              </a:ext>
            </a:extLst>
          </p:cNvPr>
          <p:cNvGrpSpPr/>
          <p:nvPr/>
        </p:nvGrpSpPr>
        <p:grpSpPr>
          <a:xfrm>
            <a:off x="9642887" y="1291244"/>
            <a:ext cx="6941480" cy="3914987"/>
            <a:chOff x="838200" y="2052637"/>
            <a:chExt cx="4880728" cy="2752725"/>
          </a:xfrm>
        </p:grpSpPr>
        <p:pic>
          <p:nvPicPr>
            <p:cNvPr id="8" name="Picture 7" descr="A picture containing text, box, businesscard&#10;&#10;Description automatically generated">
              <a:extLst>
                <a:ext uri="{FF2B5EF4-FFF2-40B4-BE49-F238E27FC236}">
                  <a16:creationId xmlns:a16="http://schemas.microsoft.com/office/drawing/2014/main" id="{F89F4B4A-4ED7-B71E-1912-346095ACA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200" y="2052637"/>
              <a:ext cx="2752725" cy="2752725"/>
            </a:xfrm>
            <a:prstGeom prst="rect">
              <a:avLst/>
            </a:prstGeom>
          </p:spPr>
        </p:pic>
        <p:pic>
          <p:nvPicPr>
            <p:cNvPr id="10" name="Picture 9" descr="Engineering drawing, icon&#10;&#10;Description automatically generated">
              <a:extLst>
                <a:ext uri="{FF2B5EF4-FFF2-40B4-BE49-F238E27FC236}">
                  <a16:creationId xmlns:a16="http://schemas.microsoft.com/office/drawing/2014/main" id="{B6F0E6EC-9A5A-1A63-C3EB-9D761EF54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90028" y="2176462"/>
              <a:ext cx="2628900" cy="2628900"/>
            </a:xfrm>
            <a:prstGeom prst="rect">
              <a:avLst/>
            </a:prstGeom>
          </p:spPr>
        </p:pic>
      </p:grpSp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F39F18D5-1181-ED1A-9077-3EE8BBF1C40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371" y="5605845"/>
            <a:ext cx="6737994" cy="32196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10B4766-841E-026F-DDCF-18C556C807F9}"/>
                  </a:ext>
                </a:extLst>
              </p:cNvPr>
              <p:cNvSpPr txBox="1"/>
              <p:nvPr/>
            </p:nvSpPr>
            <p:spPr>
              <a:xfrm>
                <a:off x="579595" y="1603510"/>
                <a:ext cx="8418601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87672" indent="-487672">
                  <a:buFont typeface="Arial" panose="020B0604020202020204" pitchFamily="34" charset="0"/>
                  <a:buChar char="•"/>
                </a:pPr>
                <a:r>
                  <a:rPr lang="en-GB" sz="2800" dirty="0">
                    <a:latin typeface="+mn-lt"/>
                  </a:rPr>
                  <a:t>Antiproton bender optics will be installed before beamtime and will be commissioned in parallel to the first setup of the antihydrogen experiment </a:t>
                </a:r>
              </a:p>
              <a:p>
                <a:pPr marL="487672" indent="-487672">
                  <a:buFont typeface="Arial" panose="020B0604020202020204" pitchFamily="34" charset="0"/>
                  <a:buChar char="•"/>
                </a:pPr>
                <a:r>
                  <a:rPr lang="en-GB" sz="2800" dirty="0">
                    <a:latin typeface="+mn-lt"/>
                  </a:rPr>
                  <a:t>Objectives:</a:t>
                </a:r>
              </a:p>
              <a:p>
                <a:pPr marL="1137902" lvl="1" indent="-487672">
                  <a:buFont typeface="Arial" panose="020B0604020202020204" pitchFamily="34" charset="0"/>
                  <a:buChar char="•"/>
                </a:pPr>
                <a:r>
                  <a:rPr lang="en-GB" sz="2800" dirty="0">
                    <a:latin typeface="+mn-lt"/>
                  </a:rPr>
                  <a:t>Benchmark measurements of pbar annihilation at rest for MC codes (GEANT/</a:t>
                </a:r>
                <a:r>
                  <a:rPr lang="en-GB" sz="2800" dirty="0" err="1">
                    <a:latin typeface="+mn-lt"/>
                  </a:rPr>
                  <a:t>Fluka</a:t>
                </a:r>
                <a:r>
                  <a:rPr lang="en-GB" sz="2800" dirty="0">
                    <a:latin typeface="+mn-lt"/>
                  </a:rPr>
                  <a:t>)</a:t>
                </a:r>
              </a:p>
              <a:p>
                <a:pPr marL="1137902" lvl="1" indent="-487672">
                  <a:buFont typeface="Arial" panose="020B0604020202020204" pitchFamily="34" charset="0"/>
                  <a:buChar char="•"/>
                </a:pPr>
                <a:r>
                  <a:rPr lang="en-GB" sz="2800" dirty="0">
                    <a:latin typeface="+mn-lt"/>
                  </a:rPr>
                  <a:t>Investigation of the nuclear size and mass dependence of final state interaction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800" dirty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2800" dirty="0" err="1">
                    <a:latin typeface="+mn-lt"/>
                  </a:rPr>
                  <a:t>+A</a:t>
                </a:r>
                <a:r>
                  <a:rPr lang="en-GB" sz="2800" dirty="0">
                    <a:latin typeface="+mn-lt"/>
                  </a:rPr>
                  <a:t> reactions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10B4766-841E-026F-DDCF-18C556C807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95" y="1603510"/>
                <a:ext cx="8418601" cy="3970318"/>
              </a:xfrm>
              <a:prstGeom prst="rect">
                <a:avLst/>
              </a:prstGeom>
              <a:blipFill>
                <a:blip r:embed="rId6"/>
                <a:stretch>
                  <a:fillRect l="-1355" t="-1917" r="-2410" b="-351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9C085F1-78EF-6E4A-BC96-368BA9B0E9B9}"/>
              </a:ext>
            </a:extLst>
          </p:cNvPr>
          <p:cNvSpPr txBox="1"/>
          <p:nvPr/>
        </p:nvSpPr>
        <p:spPr>
          <a:xfrm>
            <a:off x="11023229" y="736541"/>
            <a:ext cx="55611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+mn-lt"/>
              </a:rPr>
              <a:t>Possible detector configurations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FAF3266-D239-55C3-6F2E-88D63BF27ADF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9" name="Foliennummernplatzhalter 4">
            <a:extLst>
              <a:ext uri="{FF2B5EF4-FFF2-40B4-BE49-F238E27FC236}">
                <a16:creationId xmlns:a16="http://schemas.microsoft.com/office/drawing/2014/main" id="{32969F99-DA46-E197-E328-F4AB00231ECF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19</a:t>
            </a:fld>
            <a:endParaRPr lang="de-A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737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3B84BA26-B238-48B2-9E61-ACB1C8029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0872" y="75053"/>
            <a:ext cx="8829681" cy="1286822"/>
          </a:xfrm>
          <a:solidFill>
            <a:schemeClr val="bg1"/>
          </a:solidFill>
        </p:spPr>
        <p:txBody>
          <a:bodyPr/>
          <a:lstStyle/>
          <a:p>
            <a:r>
              <a:rPr lang="de-AT" dirty="0"/>
              <a:t>ASACUSA </a:t>
            </a:r>
            <a:r>
              <a:rPr lang="de-AT" dirty="0" err="1"/>
              <a:t>collaboration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AE3FBC7-5C68-4476-96DB-E41A66AC3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EEB0211-55B1-4375-9E1B-CDBEA43F1D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963" y="206230"/>
            <a:ext cx="1622537" cy="1622138"/>
          </a:xfrm>
          <a:prstGeom prst="rect">
            <a:avLst/>
          </a:prstGeom>
        </p:spPr>
      </p:pic>
      <p:pic>
        <p:nvPicPr>
          <p:cNvPr id="10" name="Grafik 9" descr="Ein Bild, das Uhr, Gerät, schwarz, Anzeige enthält.&#10;&#10;Mit sehr hoher Zuverlässigkeit generierte Beschreibung">
            <a:extLst>
              <a:ext uri="{FF2B5EF4-FFF2-40B4-BE49-F238E27FC236}">
                <a16:creationId xmlns:a16="http://schemas.microsoft.com/office/drawing/2014/main" id="{C565299B-AA18-4F32-B3F5-5D9A0B0E53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0662" y="6674604"/>
            <a:ext cx="2291235" cy="2296081"/>
          </a:xfrm>
          <a:prstGeom prst="rect">
            <a:avLst/>
          </a:prstGeom>
        </p:spPr>
      </p:pic>
      <p:pic>
        <p:nvPicPr>
          <p:cNvPr id="13" name="Grafik 12" descr="Ein Bild, das Vektorgrafiken enthält.&#10;&#10;Mit sehr hoher Zuverlässigkeit generierte Beschreibung">
            <a:extLst>
              <a:ext uri="{FF2B5EF4-FFF2-40B4-BE49-F238E27FC236}">
                <a16:creationId xmlns:a16="http://schemas.microsoft.com/office/drawing/2014/main" id="{A7C32B18-9EF5-4399-A901-655462281B1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85" y="5454133"/>
            <a:ext cx="1044604" cy="177421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C30A042-495A-4DFC-9D98-C3B1B9CC746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33868" y="240214"/>
            <a:ext cx="1473766" cy="1932671"/>
          </a:xfrm>
          <a:prstGeom prst="rect">
            <a:avLst/>
          </a:prstGeom>
        </p:spPr>
      </p:pic>
      <p:pic>
        <p:nvPicPr>
          <p:cNvPr id="17" name="Grafik 16" descr="Ein Bild, das Vektorgrafiken enthält.&#10;&#10;Mit hoher Zuverlässigkeit generierte Beschreibung">
            <a:extLst>
              <a:ext uri="{FF2B5EF4-FFF2-40B4-BE49-F238E27FC236}">
                <a16:creationId xmlns:a16="http://schemas.microsoft.com/office/drawing/2014/main" id="{330B0622-6BBE-4F66-807B-DB1DC6BFC0E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9977" y="2374459"/>
            <a:ext cx="2030224" cy="177237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63FA71B-04B1-491D-AB7F-481DE2BABAB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8280" y="6097708"/>
            <a:ext cx="1005258" cy="1383579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EC6A01F2-EDB6-4F3D-A1F2-076E79A8609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640" y="3690562"/>
            <a:ext cx="1459294" cy="1427372"/>
          </a:xfrm>
          <a:prstGeom prst="rect">
            <a:avLst/>
          </a:prstGeom>
        </p:spPr>
      </p:pic>
      <p:pic>
        <p:nvPicPr>
          <p:cNvPr id="1026" name="Picture 2" descr="Image result for wigner institute budapest logo">
            <a:extLst>
              <a:ext uri="{FF2B5EF4-FFF2-40B4-BE49-F238E27FC236}">
                <a16:creationId xmlns:a16="http://schemas.microsoft.com/office/drawing/2014/main" id="{1AA807FD-79F0-4824-8673-2F8EAB7D5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8375" y="7580090"/>
            <a:ext cx="2707766" cy="99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DDF44834-652C-4769-BE7D-18C96260A12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11" y="7579648"/>
            <a:ext cx="3175457" cy="1294677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C77B2137-B22B-4560-A8B9-6BF1C8FDD96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6490" y="6827328"/>
            <a:ext cx="2345071" cy="2207808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E8265DD6-63F4-4A02-BBEB-96A0BB36390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3147" y="6981852"/>
            <a:ext cx="2012648" cy="2002055"/>
          </a:xfrm>
          <a:prstGeom prst="rect">
            <a:avLst/>
          </a:prstGeom>
        </p:spPr>
      </p:pic>
      <p:pic>
        <p:nvPicPr>
          <p:cNvPr id="2" name="Picture 2" descr="Imperial College London">
            <a:extLst>
              <a:ext uri="{FF2B5EF4-FFF2-40B4-BE49-F238E27FC236}">
                <a16:creationId xmlns:a16="http://schemas.microsoft.com/office/drawing/2014/main" id="{0B1D022A-2566-2BB8-402E-A2189EF9A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53676" y="7579648"/>
            <a:ext cx="3047010" cy="138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annes-gutenberg-university-mainz-330-logo">
            <a:extLst>
              <a:ext uri="{FF2B5EF4-FFF2-40B4-BE49-F238E27FC236}">
                <a16:creationId xmlns:a16="http://schemas.microsoft.com/office/drawing/2014/main" id="{31BA146A-A272-1B8E-A9A7-BB8B81E49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36398" y="4392434"/>
            <a:ext cx="2737075" cy="141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CD84DB3-B113-1F33-CF82-51B5F4E13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505" y="2198551"/>
            <a:ext cx="2215609" cy="112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Fußzeilenplatzhalter 3">
            <a:extLst>
              <a:ext uri="{FF2B5EF4-FFF2-40B4-BE49-F238E27FC236}">
                <a16:creationId xmlns:a16="http://schemas.microsoft.com/office/drawing/2014/main" id="{D9632C4C-CB05-7D28-47A2-5EA5B2FE5CAA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D58C3E0A-ADD0-1690-29D7-FE4E782ECC7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586" y="1231965"/>
            <a:ext cx="11221966" cy="5174265"/>
          </a:xfrm>
          <a:prstGeom prst="rect">
            <a:avLst/>
          </a:prstGeom>
        </p:spPr>
      </p:pic>
      <p:sp>
        <p:nvSpPr>
          <p:cNvPr id="22" name="AutoShape 6">
            <a:extLst>
              <a:ext uri="{FF2B5EF4-FFF2-40B4-BE49-F238E27FC236}">
                <a16:creationId xmlns:a16="http://schemas.microsoft.com/office/drawing/2014/main" id="{C156909D-2262-1F04-8082-F742AAF74FA2}"/>
              </a:ext>
            </a:extLst>
          </p:cNvPr>
          <p:cNvSpPr txBox="1"/>
          <p:nvPr/>
        </p:nvSpPr>
        <p:spPr>
          <a:xfrm>
            <a:off x="5352045" y="6051760"/>
            <a:ext cx="10225136" cy="8581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 numCol="1" anchor="b">
            <a:spAutoFit/>
          </a:bodyPr>
          <a:lstStyle/>
          <a:p>
            <a:pPr defTabSz="846125">
              <a:lnSpc>
                <a:spcPct val="110000"/>
              </a:lnSpc>
              <a:spcBef>
                <a:spcPts val="142"/>
              </a:spcBef>
              <a:tabLst>
                <a:tab pos="885035" algn="l"/>
                <a:tab pos="1679760" algn="l"/>
              </a:tabLst>
              <a:defRPr sz="21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rPr lang="en-US" sz="2400" dirty="0">
                <a:solidFill>
                  <a:srgbClr val="E32400"/>
                </a:solidFill>
                <a:latin typeface="+mn-lt"/>
                <a:ea typeface="Times New Roman"/>
                <a:cs typeface="Times New Roman"/>
                <a:sym typeface="Times New Roman"/>
              </a:rPr>
              <a:t>6 long-time collaborators obtained tenure-track or permanent jobs in </a:t>
            </a:r>
            <a:r>
              <a:rPr lang="en-US" sz="2600" dirty="0">
                <a:solidFill>
                  <a:srgbClr val="E32400"/>
                </a:solidFill>
                <a:latin typeface="+mn-lt"/>
                <a:ea typeface="Times New Roman"/>
                <a:cs typeface="Times New Roman"/>
                <a:sym typeface="Times New Roman"/>
              </a:rPr>
              <a:t>academia or industry in 2021-2022. Vital for continuation of collaboration.</a:t>
            </a:r>
            <a:endParaRPr sz="2600" dirty="0">
              <a:latin typeface="+mn-lt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2865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361D1-DFDD-AB29-7ABD-C2076FFF3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1819" y="-383946"/>
            <a:ext cx="14287384" cy="1694349"/>
          </a:xfrm>
        </p:spPr>
        <p:txBody>
          <a:bodyPr>
            <a:normAutofit/>
          </a:bodyPr>
          <a:lstStyle/>
          <a:p>
            <a:r>
              <a:rPr lang="en-GB" sz="5400" dirty="0"/>
              <a:t>Conclusions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FC4342-D844-5846-3729-44C15167A316}"/>
              </a:ext>
            </a:extLst>
          </p:cNvPr>
          <p:cNvSpPr txBox="1"/>
          <p:nvPr/>
        </p:nvSpPr>
        <p:spPr>
          <a:xfrm>
            <a:off x="156957" y="811007"/>
            <a:ext cx="17026347" cy="813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Published observation of anomalous spectral narrowing of antiprotonic helium atoms embedded in superfluid helium, theoretical work ongoing. (“Antiprotons for condensed matter research”?)</a:t>
            </a:r>
          </a:p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First laser spectroscopy of antiprotonic helium atoms using the ELENA beam, hyperfine structure was resolved.</a:t>
            </a:r>
          </a:p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Numerous modifications needed in 2023 to reduce cryogenic helium gas contamination into ELENA as we iteratively move towards high-precision spectroscopy.</a:t>
            </a:r>
          </a:p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endParaRPr lang="en-GB" sz="2800" dirty="0">
              <a:latin typeface="+mn-lt"/>
            </a:endParaRPr>
          </a:p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Calibri" panose="020F0502020204030204" pitchFamily="34" charset="0"/>
              </a:rPr>
              <a:t>Published </a:t>
            </a:r>
            <a:r>
              <a:rPr lang="en-GB" sz="2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results showing the production of cold electron plasmas over a wide range of particle densities in the cusp trap. Essential for cold antihydrogen production.</a:t>
            </a:r>
          </a:p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Calibri" panose="020F0502020204030204" pitchFamily="34" charset="0"/>
              </a:rPr>
              <a:t>Antiproton trap was optimized for rapid accumulation and cooling.</a:t>
            </a:r>
            <a:endParaRPr lang="en-GB" sz="2800" dirty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New positron source, trap, and accumulator that do not use liquid helium were installed. Positron intensity is still low, commissioning ongoing.</a:t>
            </a:r>
          </a:p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Upgraded antiproton and antihydrogen de</a:t>
            </a:r>
            <a:r>
              <a:rPr lang="en-GB" sz="2800" dirty="0">
                <a:latin typeface="+mn-lt"/>
                <a:cs typeface="Calibri" panose="020F0502020204030204" pitchFamily="34" charset="0"/>
              </a:rPr>
              <a:t>tectors, and data </a:t>
            </a:r>
            <a:r>
              <a:rPr lang="en-GB" sz="2800" dirty="0" err="1">
                <a:latin typeface="+mn-lt"/>
                <a:cs typeface="Calibri" panose="020F0502020204030204" pitchFamily="34" charset="0"/>
              </a:rPr>
              <a:t>acquistion</a:t>
            </a:r>
            <a:r>
              <a:rPr lang="en-GB" sz="2800" dirty="0">
                <a:latin typeface="+mn-lt"/>
                <a:cs typeface="Calibri" panose="020F0502020204030204" pitchFamily="34" charset="0"/>
              </a:rPr>
              <a:t>.</a:t>
            </a:r>
            <a:endParaRPr lang="en-GB" sz="2800" dirty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+mn-lt"/>
                <a:cs typeface="Calibri" panose="020F0502020204030204" pitchFamily="34" charset="0"/>
              </a:rPr>
              <a:t>Antihydrogen spectroscopy beamline </a:t>
            </a:r>
            <a:r>
              <a:rPr lang="en-GB" sz="2800" dirty="0">
                <a:latin typeface="+mn-lt"/>
                <a:cs typeface="Calibri" panose="020F0502020204030204" pitchFamily="34" charset="0"/>
              </a:rPr>
              <a:t>being readied for first measurements in 2023.</a:t>
            </a:r>
          </a:p>
          <a:p>
            <a:pPr>
              <a:lnSpc>
                <a:spcPts val="4200"/>
              </a:lnSpc>
            </a:pPr>
            <a:endParaRPr lang="en-GB" sz="2800" dirty="0">
              <a:latin typeface="+mn-lt"/>
            </a:endParaRPr>
          </a:p>
          <a:p>
            <a:pPr marL="487672" indent="-487672">
              <a:lnSpc>
                <a:spcPts val="42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Job consolidation to secure long-term future of collaboration ongoing.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CABC7E68-4A8A-F2BA-277A-16DBAC81DC99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4B3842E9-A35A-9EDA-CB5B-5C383C4026E6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20</a:t>
            </a:fld>
            <a:endParaRPr lang="de-A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8148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94D03-8BFC-20DC-348B-81A986823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1819" y="3796680"/>
            <a:ext cx="15430520" cy="1428134"/>
          </a:xfrm>
        </p:spPr>
        <p:txBody>
          <a:bodyPr/>
          <a:lstStyle/>
          <a:p>
            <a:r>
              <a:rPr lang="en-DE" dirty="0"/>
              <a:t>Backup slides</a:t>
            </a: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308D5A1B-BD0E-D1C0-79DC-C821C3A8EC37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</p:spTree>
    <p:extLst>
      <p:ext uri="{BB962C8B-B14F-4D97-AF65-F5344CB8AC3E}">
        <p14:creationId xmlns:p14="http://schemas.microsoft.com/office/powerpoint/2010/main" val="3450539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E49CB-6B65-1E66-597B-5A9166E73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Positrons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2FEDBF-843B-FFAF-4EAD-3E6308E5E7BC}"/>
              </a:ext>
            </a:extLst>
          </p:cNvPr>
          <p:cNvSpPr txBox="1"/>
          <p:nvPr/>
        </p:nvSpPr>
        <p:spPr>
          <a:xfrm>
            <a:off x="524752" y="2184807"/>
            <a:ext cx="11273348" cy="6394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413" dirty="0">
                <a:sym typeface="Wingdings" panose="05000000000000000000" pitchFamily="2" charset="2"/>
              </a:rPr>
              <a:t>Positron beam produced </a:t>
            </a:r>
            <a:r>
              <a:rPr lang="en-GB" sz="3413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GB" sz="3413" dirty="0">
              <a:sym typeface="Wingdings" panose="05000000000000000000" pitchFamily="2" charset="2"/>
            </a:endParaRPr>
          </a:p>
          <a:p>
            <a:pPr marL="1137902" lvl="1" indent="-487672">
              <a:buFont typeface="Arial" panose="020B0604020202020204" pitchFamily="34" charset="0"/>
              <a:buChar char="•"/>
            </a:pPr>
            <a:r>
              <a:rPr lang="en-GB" sz="3413" dirty="0">
                <a:sym typeface="Wingdings" panose="05000000000000000000" pitchFamily="2" charset="2"/>
              </a:rPr>
              <a:t>Moderation efficiency factor of 5 lower than expected </a:t>
            </a:r>
            <a:r>
              <a:rPr lang="en-GB" sz="3413" dirty="0">
                <a:solidFill>
                  <a:srgbClr val="FF000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413" dirty="0">
                <a:sym typeface="Wingdings" panose="05000000000000000000" pitchFamily="2" charset="2"/>
              </a:rPr>
              <a:t>Positrons Trapped </a:t>
            </a:r>
            <a:r>
              <a:rPr lang="en-GB" sz="3413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GB" sz="3413" dirty="0">
              <a:sym typeface="Wingdings" panose="05000000000000000000" pitchFamily="2" charset="2"/>
            </a:endParaRPr>
          </a:p>
          <a:p>
            <a:pPr marL="1137902" lvl="1" indent="-487672">
              <a:buFont typeface="Arial" panose="020B0604020202020204" pitchFamily="34" charset="0"/>
              <a:buChar char="•"/>
            </a:pPr>
            <a:r>
              <a:rPr lang="en-GB" sz="3413" dirty="0">
                <a:sym typeface="Wingdings" panose="05000000000000000000" pitchFamily="2" charset="2"/>
              </a:rPr>
              <a:t>Trapping efficiency factor of 20 lower than expected </a:t>
            </a:r>
            <a:r>
              <a:rPr lang="en-GB" sz="3413" dirty="0">
                <a:solidFill>
                  <a:srgbClr val="FF000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3413" dirty="0">
              <a:sym typeface="Wingdings" panose="05000000000000000000" pitchFamily="2" charset="2"/>
            </a:endParaRP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413" dirty="0"/>
              <a:t>Multiple bunches were transferred to the new accumulation stage </a:t>
            </a:r>
            <a:r>
              <a:rPr lang="en-GB" sz="3413" b="1" dirty="0">
                <a:solidFill>
                  <a:srgbClr val="00B050"/>
                </a:solidFill>
                <a:latin typeface="Wingdings" panose="05000000000000000000" pitchFamily="2" charset="2"/>
                <a:cs typeface="Times" panose="02020603050405020304" pitchFamily="18" charset="0"/>
              </a:rPr>
              <a:t>ü</a:t>
            </a:r>
            <a:endParaRPr lang="en-GB" sz="3413" dirty="0"/>
          </a:p>
          <a:p>
            <a:pPr marL="1137902" lvl="1" indent="-487672">
              <a:buFont typeface="Arial" panose="020B0604020202020204" pitchFamily="34" charset="0"/>
              <a:buChar char="•"/>
            </a:pPr>
            <a:r>
              <a:rPr lang="en-GB" sz="3413" dirty="0"/>
              <a:t>The lifetime was shorter than expected when cooling gas was present </a:t>
            </a:r>
            <a:r>
              <a:rPr lang="en-GB" sz="3413" dirty="0">
                <a:solidFill>
                  <a:srgbClr val="FF000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</a:p>
          <a:p>
            <a:pPr marL="487672" indent="-487672">
              <a:buFont typeface="Arial" panose="020B0604020202020204" pitchFamily="34" charset="0"/>
              <a:buChar char="•"/>
            </a:pPr>
            <a:r>
              <a:rPr lang="en-GB" sz="3413" dirty="0">
                <a:solidFill>
                  <a:srgbClr val="00B050"/>
                </a:solidFill>
              </a:rPr>
              <a:t>All new techniques and methods demonstrated </a:t>
            </a:r>
            <a:r>
              <a:rPr lang="en-GB" sz="3413" dirty="0"/>
              <a:t>with </a:t>
            </a:r>
            <a:r>
              <a:rPr lang="en-GB" sz="3413" dirty="0">
                <a:solidFill>
                  <a:srgbClr val="FF0000"/>
                </a:solidFill>
              </a:rPr>
              <a:t>lower than optimal efficiency </a:t>
            </a:r>
            <a:endParaRPr lang="en-GB" sz="3413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466467F-1E68-9D3C-6786-86AAF355F8C4}"/>
              </a:ext>
            </a:extLst>
          </p:cNvPr>
          <p:cNvGrpSpPr/>
          <p:nvPr/>
        </p:nvGrpSpPr>
        <p:grpSpPr>
          <a:xfrm>
            <a:off x="12122277" y="1225286"/>
            <a:ext cx="4917447" cy="3487706"/>
            <a:chOff x="5573828" y="966034"/>
            <a:chExt cx="3457580" cy="2452293"/>
          </a:xfrm>
        </p:grpSpPr>
        <p:pic>
          <p:nvPicPr>
            <p:cNvPr id="5" name="Picture 4" descr="Chart, line chart&#10;&#10;Description automatically generated">
              <a:extLst>
                <a:ext uri="{FF2B5EF4-FFF2-40B4-BE49-F238E27FC236}">
                  <a16:creationId xmlns:a16="http://schemas.microsoft.com/office/drawing/2014/main" id="{2B9D7B6E-5047-0B03-A2AC-097688967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3828" y="1113274"/>
              <a:ext cx="3457580" cy="230505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31C69B0-B74F-0ECE-69DB-FEE40FE3BC13}"/>
                </a:ext>
              </a:extLst>
            </p:cNvPr>
            <p:cNvSpPr txBox="1"/>
            <p:nvPr/>
          </p:nvSpPr>
          <p:spPr>
            <a:xfrm>
              <a:off x="5869870" y="966034"/>
              <a:ext cx="721577" cy="411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/>
                <a:t>Trap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CB2ACE6-18A5-56E8-6BB9-11A671B078B3}"/>
              </a:ext>
            </a:extLst>
          </p:cNvPr>
          <p:cNvGrpSpPr/>
          <p:nvPr/>
        </p:nvGrpSpPr>
        <p:grpSpPr>
          <a:xfrm>
            <a:off x="12007890" y="4876801"/>
            <a:ext cx="4487131" cy="3442109"/>
            <a:chOff x="5573828" y="3299326"/>
            <a:chExt cx="3155014" cy="2420232"/>
          </a:xfrm>
        </p:grpSpPr>
        <p:pic>
          <p:nvPicPr>
            <p:cNvPr id="8" name="Picture 7" descr="Chart, scatter chart&#10;&#10;Description automatically generated">
              <a:extLst>
                <a:ext uri="{FF2B5EF4-FFF2-40B4-BE49-F238E27FC236}">
                  <a16:creationId xmlns:a16="http://schemas.microsoft.com/office/drawing/2014/main" id="{830EB62F-6298-2ABA-9B66-A19D84B8B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3828" y="3626865"/>
              <a:ext cx="3155014" cy="209269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A03101E-845E-4D07-D28E-D20C71ECC716}"/>
                </a:ext>
              </a:extLst>
            </p:cNvPr>
            <p:cNvSpPr txBox="1"/>
            <p:nvPr/>
          </p:nvSpPr>
          <p:spPr>
            <a:xfrm>
              <a:off x="5971239" y="3299326"/>
              <a:ext cx="1763028" cy="411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/>
                <a:t>Accumulator</a:t>
              </a:r>
            </a:p>
          </p:txBody>
        </p:sp>
      </p:grp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CDF65A69-CE1D-9CB9-977C-31E8E8013F50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</p:spTree>
    <p:extLst>
      <p:ext uri="{BB962C8B-B14F-4D97-AF65-F5344CB8AC3E}">
        <p14:creationId xmlns:p14="http://schemas.microsoft.com/office/powerpoint/2010/main" val="40842371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4F040-4E46-60AD-1558-C29F393B5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Towards colder plasmas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B1946-54FC-F78D-2568-41724D077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2371" y="2596444"/>
            <a:ext cx="8710630" cy="6188570"/>
          </a:xfrm>
        </p:spPr>
        <p:txBody>
          <a:bodyPr/>
          <a:lstStyle/>
          <a:p>
            <a:r>
              <a:rPr lang="en-GB" sz="3982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Previous results for electron plasma in the new Cusp trap were published 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Reducing the background temperature for cyclotron cooling in a cryogenic Penning–</a:t>
            </a: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Malmberg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trap   -  Physics of Plasmas 29, 083303 (2022)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results show we are able to produce cold plasma over a wide range of densities </a:t>
            </a:r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3E320681-7CDE-44ED-A796-4935AAC32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4810" y="3152063"/>
            <a:ext cx="6406912" cy="4436041"/>
          </a:xfrm>
          <a:prstGeom prst="rect">
            <a:avLst/>
          </a:prstGeom>
        </p:spPr>
      </p:pic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7EEAA680-B5D9-9D6A-2054-4395B3BD8CB4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</p:spTree>
    <p:extLst>
      <p:ext uri="{BB962C8B-B14F-4D97-AF65-F5344CB8AC3E}">
        <p14:creationId xmlns:p14="http://schemas.microsoft.com/office/powerpoint/2010/main" val="4114678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EF3135B5-AC6A-484A-B0CA-CF6A3EB77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6937" y="-1245574"/>
            <a:ext cx="13006387" cy="3395663"/>
          </a:xfrm>
        </p:spPr>
        <p:txBody>
          <a:bodyPr/>
          <a:lstStyle/>
          <a:p>
            <a:r>
              <a:rPr lang="de-AT" dirty="0"/>
              <a:t>I Antiprotonic </a:t>
            </a:r>
            <a:r>
              <a:rPr lang="de-AT" dirty="0" err="1"/>
              <a:t>helium</a:t>
            </a:r>
            <a:endParaRPr lang="de-AT" dirty="0"/>
          </a:p>
        </p:txBody>
      </p:sp>
      <p:grpSp>
        <p:nvGrpSpPr>
          <p:cNvPr id="2" name="Group 13">
            <a:extLst>
              <a:ext uri="{FF2B5EF4-FFF2-40B4-BE49-F238E27FC236}">
                <a16:creationId xmlns:a16="http://schemas.microsoft.com/office/drawing/2014/main" id="{A9A580DD-7927-37C4-4212-09F881ABE2FF}"/>
              </a:ext>
            </a:extLst>
          </p:cNvPr>
          <p:cNvGrpSpPr/>
          <p:nvPr/>
        </p:nvGrpSpPr>
        <p:grpSpPr>
          <a:xfrm>
            <a:off x="4061619" y="3148608"/>
            <a:ext cx="4121097" cy="5531494"/>
            <a:chOff x="5236078" y="0"/>
            <a:chExt cx="2897646" cy="3889329"/>
          </a:xfrm>
        </p:grpSpPr>
        <p:sp>
          <p:nvSpPr>
            <p:cNvPr id="3" name="Rectangle 12">
              <a:extLst>
                <a:ext uri="{FF2B5EF4-FFF2-40B4-BE49-F238E27FC236}">
                  <a16:creationId xmlns:a16="http://schemas.microsoft.com/office/drawing/2014/main" id="{554A387F-1753-D24D-2A07-5A2FC48502D5}"/>
                </a:ext>
              </a:extLst>
            </p:cNvPr>
            <p:cNvSpPr/>
            <p:nvPr/>
          </p:nvSpPr>
          <p:spPr>
            <a:xfrm>
              <a:off x="5236078" y="1751100"/>
              <a:ext cx="2658857" cy="50302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584191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6" name="CERN">
              <a:extLst>
                <a:ext uri="{FF2B5EF4-FFF2-40B4-BE49-F238E27FC236}">
                  <a16:creationId xmlns:a16="http://schemas.microsoft.com/office/drawing/2014/main" id="{DE3F31A5-D777-02EA-F2CF-5E7A49E2EFCE}"/>
                </a:ext>
              </a:extLst>
            </p:cNvPr>
            <p:cNvSpPr txBox="1"/>
            <p:nvPr/>
          </p:nvSpPr>
          <p:spPr>
            <a:xfrm>
              <a:off x="5870456" y="3324782"/>
              <a:ext cx="1257742" cy="5645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rPr sz="4551" dirty="0"/>
                <a:t>CERN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AutoShape 6">
                  <a:extLst>
                    <a:ext uri="{FF2B5EF4-FFF2-40B4-BE49-F238E27FC236}">
                      <a16:creationId xmlns:a16="http://schemas.microsoft.com/office/drawing/2014/main" id="{371B9DD7-D269-B9ED-C26E-91AF96096F64}"/>
                    </a:ext>
                  </a:extLst>
                </p:cNvPr>
                <p:cNvSpPr txBox="1"/>
                <p:nvPr/>
              </p:nvSpPr>
              <p:spPr>
                <a:xfrm>
                  <a:off x="5466635" y="2512213"/>
                  <a:ext cx="2317560" cy="6795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b">
                  <a:spAutoFit/>
                </a:bodyPr>
                <a:lstStyle/>
                <a:p>
                  <a:pPr defTabSz="846125">
                    <a:lnSpc>
                      <a:spcPct val="120000"/>
                    </a:lnSpc>
                    <a:spcBef>
                      <a:spcPts val="142"/>
                    </a:spcBef>
                    <a:tabLst>
                      <a:tab pos="885035" algn="l"/>
                      <a:tab pos="1679760" algn="l"/>
                    </a:tabLst>
                    <a:defRPr sz="1900">
                      <a:latin typeface="Cambria Math"/>
                      <a:ea typeface="Cambria Math"/>
                      <a:cs typeface="Cambria Math"/>
                      <a:sym typeface="Cambria Math"/>
                    </a:defRPr>
                  </a:pPr>
                  <a14:m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sz="2773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sz="2773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bar>
                    </m:oMath>
                  </a14:m>
                  <a:r>
                    <a:rPr sz="2702" dirty="0">
                      <a:latin typeface="+mn-lt"/>
                      <a:ea typeface="+mn-ea"/>
                      <a:cs typeface="+mn-cs"/>
                      <a:sym typeface="Helvetica"/>
                    </a:rPr>
                    <a:t>He</a:t>
                  </a:r>
                  <a:r>
                    <a:rPr sz="2702" baseline="30421" dirty="0">
                      <a:latin typeface="+mn-lt"/>
                      <a:ea typeface="+mn-ea"/>
                      <a:cs typeface="+mn-cs"/>
                      <a:sym typeface="Helvetica"/>
                    </a:rPr>
                    <a:t>+</a:t>
                  </a:r>
                  <a:r>
                    <a:rPr sz="2702" dirty="0">
                      <a:latin typeface="+mn-lt"/>
                      <a:ea typeface="+mn-ea"/>
                      <a:cs typeface="+mn-cs"/>
                      <a:sym typeface="Helvetica"/>
                    </a:rPr>
                    <a:t>: </a:t>
                  </a:r>
                  <a:r>
                    <a:rPr sz="2702" dirty="0">
                      <a:solidFill>
                        <a:srgbClr val="E32400"/>
                      </a:solidFill>
                      <a:latin typeface="+mn-lt"/>
                      <a:ea typeface="+mn-ea"/>
                      <a:cs typeface="+mn-cs"/>
                      <a:sym typeface="Helvetica"/>
                    </a:rPr>
                    <a:t>metastable antiprotonic helium</a:t>
                  </a:r>
                </a:p>
              </p:txBody>
            </p:sp>
          </mc:Choice>
          <mc:Fallback>
            <p:sp>
              <p:nvSpPr>
                <p:cNvPr id="9" name="AutoShape 6">
                  <a:extLst>
                    <a:ext uri="{FF2B5EF4-FFF2-40B4-BE49-F238E27FC236}">
                      <a16:creationId xmlns:a16="http://schemas.microsoft.com/office/drawing/2014/main" id="{371B9DD7-D269-B9ED-C26E-91AF96096F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6635" y="2512213"/>
                  <a:ext cx="2317560" cy="679512"/>
                </a:xfrm>
                <a:prstGeom prst="rect">
                  <a:avLst/>
                </a:prstGeom>
                <a:blipFill>
                  <a:blip r:embed="rId2"/>
                  <a:stretch>
                    <a:fillRect l="-6130" t="-5195" b="-20779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" name="Group 8">
              <a:extLst>
                <a:ext uri="{FF2B5EF4-FFF2-40B4-BE49-F238E27FC236}">
                  <a16:creationId xmlns:a16="http://schemas.microsoft.com/office/drawing/2014/main" id="{C969686C-F358-2097-7778-030619EA79A3}"/>
                </a:ext>
              </a:extLst>
            </p:cNvPr>
            <p:cNvGrpSpPr/>
            <p:nvPr/>
          </p:nvGrpSpPr>
          <p:grpSpPr>
            <a:xfrm>
              <a:off x="5410983" y="0"/>
              <a:ext cx="2722741" cy="2379157"/>
              <a:chOff x="0" y="0"/>
              <a:chExt cx="2722739" cy="2379156"/>
            </a:xfrm>
          </p:grpSpPr>
          <p:pic>
            <p:nvPicPr>
              <p:cNvPr id="13" name="Picture 1" descr="Picture 1">
                <a:extLst>
                  <a:ext uri="{FF2B5EF4-FFF2-40B4-BE49-F238E27FC236}">
                    <a16:creationId xmlns:a16="http://schemas.microsoft.com/office/drawing/2014/main" id="{05A94A99-9566-AFA6-79AB-27661FC3C2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2428863" cy="23791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4" name="AutoShape 2">
                <a:extLst>
                  <a:ext uri="{FF2B5EF4-FFF2-40B4-BE49-F238E27FC236}">
                    <a16:creationId xmlns:a16="http://schemas.microsoft.com/office/drawing/2014/main" id="{6AB16045-AEB2-F38D-D542-C2834F2A1D45}"/>
                  </a:ext>
                </a:extLst>
              </p:cNvPr>
              <p:cNvSpPr txBox="1"/>
              <p:nvPr/>
            </p:nvSpPr>
            <p:spPr>
              <a:xfrm>
                <a:off x="448670" y="205241"/>
                <a:ext cx="358574" cy="4388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38108" tIns="38108" rIns="38108" bIns="38108" numCol="1" anchor="ctr">
                <a:spAutoFit/>
              </a:bodyPr>
              <a:lstStyle/>
              <a:p>
                <a:pPr>
                  <a:defRPr sz="2500"/>
                </a:pPr>
                <a:r>
                  <a:rPr sz="3556"/>
                  <a:t>e</a:t>
                </a:r>
                <a:r>
                  <a:rPr sz="3556" baseline="31999"/>
                  <a:t>-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AutoShape 2">
                    <a:extLst>
                      <a:ext uri="{FF2B5EF4-FFF2-40B4-BE49-F238E27FC236}">
                        <a16:creationId xmlns:a16="http://schemas.microsoft.com/office/drawing/2014/main" id="{635E8321-B809-5707-E81D-E2B6F18144EF}"/>
                      </a:ext>
                    </a:extLst>
                  </p:cNvPr>
                  <p:cNvSpPr txBox="1"/>
                  <p:nvPr/>
                </p:nvSpPr>
                <p:spPr>
                  <a:xfrm>
                    <a:off x="1753836" y="1527367"/>
                    <a:ext cx="968903" cy="58295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square" lIns="38108" tIns="38108" rIns="38108" bIns="38108" numCol="1" anchor="ctr">
                    <a:spAutoFit/>
                  </a:bodyPr>
                  <a:lstStyle>
                    <a:lvl1pPr>
                      <a:defRPr sz="2600">
                        <a:latin typeface="Cambria Math"/>
                        <a:ea typeface="Cambria Math"/>
                        <a:cs typeface="Cambria Math"/>
                        <a:sym typeface="Cambria Math"/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limUpp>
                            <m:limUppPr>
                              <m:ctrlPr>
                                <a:rPr sz="3769" i="1"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769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lim>
                              <m:r>
                                <a:rPr sz="3769" i="1">
                                  <a:latin typeface="Cambria Math" panose="02040503050406030204" pitchFamily="18" charset="0"/>
                                </a:rPr>
                                <m:t>¯</m:t>
                              </m:r>
                            </m:lim>
                          </m:limUpp>
                        </m:oMath>
                      </m:oMathPara>
                    </a14:m>
                    <a:endParaRPr sz="3698"/>
                  </a:p>
                </p:txBody>
              </p:sp>
            </mc:Choice>
            <mc:Fallback xmlns="">
              <p:sp>
                <p:nvSpPr>
                  <p:cNvPr id="144" name="AutoShape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53836" y="1527367"/>
                    <a:ext cx="968903" cy="58295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9174" b="-13636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/>
                  <a:lstStyle/>
                  <a:p>
                    <a:r>
                      <a:rPr lang="en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6" name="Group 17">
            <a:extLst>
              <a:ext uri="{FF2B5EF4-FFF2-40B4-BE49-F238E27FC236}">
                <a16:creationId xmlns:a16="http://schemas.microsoft.com/office/drawing/2014/main" id="{DC2F379F-76AE-169E-AAE2-F3B4E635C773}"/>
              </a:ext>
            </a:extLst>
          </p:cNvPr>
          <p:cNvGrpSpPr/>
          <p:nvPr/>
        </p:nvGrpSpPr>
        <p:grpSpPr>
          <a:xfrm>
            <a:off x="8402868" y="3148608"/>
            <a:ext cx="5297895" cy="5517942"/>
            <a:chOff x="0" y="0"/>
            <a:chExt cx="3725082" cy="3879801"/>
          </a:xfrm>
        </p:grpSpPr>
        <p:sp>
          <p:nvSpPr>
            <p:cNvPr id="17" name="Rectangle 41">
              <a:extLst>
                <a:ext uri="{FF2B5EF4-FFF2-40B4-BE49-F238E27FC236}">
                  <a16:creationId xmlns:a16="http://schemas.microsoft.com/office/drawing/2014/main" id="{A1D51582-285F-DF2F-DF4E-59D995CA2184}"/>
                </a:ext>
              </a:extLst>
            </p:cNvPr>
            <p:cNvSpPr/>
            <p:nvPr/>
          </p:nvSpPr>
          <p:spPr>
            <a:xfrm>
              <a:off x="0" y="1877044"/>
              <a:ext cx="3725082" cy="50302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584191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pic>
          <p:nvPicPr>
            <p:cNvPr id="18" name="Picture 2" descr="Picture 2">
              <a:extLst>
                <a:ext uri="{FF2B5EF4-FFF2-40B4-BE49-F238E27FC236}">
                  <a16:creationId xmlns:a16="http://schemas.microsoft.com/office/drawing/2014/main" id="{40642889-7FEC-AD1D-8A47-BC9055D6B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05699" y="0"/>
              <a:ext cx="2445606" cy="25678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" name="AutoShape 3">
              <a:extLst>
                <a:ext uri="{FF2B5EF4-FFF2-40B4-BE49-F238E27FC236}">
                  <a16:creationId xmlns:a16="http://schemas.microsoft.com/office/drawing/2014/main" id="{719281F7-80FB-6EC2-D244-00CC9D042D46}"/>
                </a:ext>
              </a:extLst>
            </p:cNvPr>
            <p:cNvSpPr txBox="1"/>
            <p:nvPr/>
          </p:nvSpPr>
          <p:spPr>
            <a:xfrm>
              <a:off x="2626802" y="1742415"/>
              <a:ext cx="309702" cy="438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8" tIns="38108" rIns="38108" bIns="38108" numCol="1" anchor="ctr">
              <a:spAutoFit/>
            </a:bodyPr>
            <a:lstStyle/>
            <a:p>
              <a:pPr>
                <a:defRPr sz="2500"/>
              </a:pPr>
              <a:r>
                <a:rPr sz="3556"/>
                <a:t>π</a:t>
              </a:r>
              <a:r>
                <a:rPr sz="3556" baseline="31999"/>
                <a:t>-</a:t>
              </a:r>
            </a:p>
          </p:txBody>
        </p:sp>
        <p:sp>
          <p:nvSpPr>
            <p:cNvPr id="20" name="AutoShape 2">
              <a:extLst>
                <a:ext uri="{FF2B5EF4-FFF2-40B4-BE49-F238E27FC236}">
                  <a16:creationId xmlns:a16="http://schemas.microsoft.com/office/drawing/2014/main" id="{7DC6F19A-073B-5961-23FE-36C32FC382BA}"/>
                </a:ext>
              </a:extLst>
            </p:cNvPr>
            <p:cNvSpPr txBox="1"/>
            <p:nvPr/>
          </p:nvSpPr>
          <p:spPr>
            <a:xfrm>
              <a:off x="1418386" y="502994"/>
              <a:ext cx="302105" cy="438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8" tIns="38108" rIns="38108" bIns="38108" numCol="1" anchor="ctr">
              <a:spAutoFit/>
            </a:bodyPr>
            <a:lstStyle/>
            <a:p>
              <a:pPr>
                <a:defRPr sz="2500"/>
              </a:pPr>
              <a:r>
                <a:rPr sz="3556"/>
                <a:t>e</a:t>
              </a:r>
              <a:r>
                <a:rPr sz="3556" baseline="31999"/>
                <a:t>-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AutoShape 6">
                  <a:extLst>
                    <a:ext uri="{FF2B5EF4-FFF2-40B4-BE49-F238E27FC236}">
                      <a16:creationId xmlns:a16="http://schemas.microsoft.com/office/drawing/2014/main" id="{7C742276-27E3-0006-68A4-6ACE922107E1}"/>
                    </a:ext>
                  </a:extLst>
                </p:cNvPr>
                <p:cNvSpPr txBox="1"/>
                <p:nvPr/>
              </p:nvSpPr>
              <p:spPr>
                <a:xfrm>
                  <a:off x="385562" y="2636401"/>
                  <a:ext cx="3339520" cy="3650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b">
                  <a:spAutoFit/>
                </a:bodyPr>
                <a:lstStyle/>
                <a:p>
                  <a:pPr defTabSz="846125">
                    <a:lnSpc>
                      <a:spcPct val="110000"/>
                    </a:lnSpc>
                    <a:spcBef>
                      <a:spcPts val="142"/>
                    </a:spcBef>
                    <a:tabLst>
                      <a:tab pos="885035" algn="l"/>
                      <a:tab pos="1679760" algn="l"/>
                    </a:tabLst>
                    <a:defRPr sz="2100">
                      <a:latin typeface="Cambria Math"/>
                      <a:ea typeface="Cambria Math"/>
                      <a:cs typeface="Cambria Math"/>
                      <a:sym typeface="Cambria Math"/>
                    </a:defRPr>
                  </a:pPr>
                  <a14:m>
                    <m:oMath xmlns:m="http://schemas.openxmlformats.org/officeDocument/2006/math">
                      <m:r>
                        <a:rPr sz="3342" i="1">
                          <a:latin typeface="Cambria Math" panose="02040503050406030204" pitchFamily="18" charset="0"/>
                        </a:rPr>
                        <m:t>𝜋</m:t>
                      </m:r>
                    </m:oMath>
                  </a14:m>
                  <a:r>
                    <a:rPr sz="2844" dirty="0"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He</a:t>
                  </a:r>
                  <a:r>
                    <a:rPr sz="2844" baseline="30599" dirty="0"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+</a:t>
                  </a:r>
                  <a:r>
                    <a:rPr sz="2844" dirty="0"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: </a:t>
                  </a:r>
                  <a:r>
                    <a:rPr sz="2844" dirty="0">
                      <a:solidFill>
                        <a:srgbClr val="E32400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metastable </a:t>
                  </a:r>
                  <a:r>
                    <a:rPr sz="2844" dirty="0" err="1">
                      <a:solidFill>
                        <a:srgbClr val="E32400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pionic</a:t>
                  </a:r>
                  <a:r>
                    <a:rPr sz="2844" dirty="0">
                      <a:solidFill>
                        <a:srgbClr val="E32400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 helium</a:t>
                  </a:r>
                  <a:endParaRPr sz="5689" dirty="0"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mc:Choice>
          <mc:Fallback>
            <p:sp>
              <p:nvSpPr>
                <p:cNvPr id="21" name="AutoShape 6">
                  <a:extLst>
                    <a:ext uri="{FF2B5EF4-FFF2-40B4-BE49-F238E27FC236}">
                      <a16:creationId xmlns:a16="http://schemas.microsoft.com/office/drawing/2014/main" id="{7C742276-27E3-0006-68A4-6ACE922107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562" y="2636401"/>
                  <a:ext cx="3339520" cy="365000"/>
                </a:xfrm>
                <a:prstGeom prst="rect">
                  <a:avLst/>
                </a:prstGeom>
                <a:blipFill>
                  <a:blip r:embed="rId10"/>
                  <a:stretch>
                    <a:fillRect l="-2128" t="-7143" r="-2128" b="-38095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PSI or RAL(ISIS)">
              <a:extLst>
                <a:ext uri="{FF2B5EF4-FFF2-40B4-BE49-F238E27FC236}">
                  <a16:creationId xmlns:a16="http://schemas.microsoft.com/office/drawing/2014/main" id="{653D82C8-AC30-ACA6-94DD-352C151393BA}"/>
                </a:ext>
              </a:extLst>
            </p:cNvPr>
            <p:cNvSpPr txBox="1"/>
            <p:nvPr/>
          </p:nvSpPr>
          <p:spPr>
            <a:xfrm>
              <a:off x="1744268" y="3315254"/>
              <a:ext cx="686411" cy="5645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rPr sz="4551" dirty="0"/>
                <a:t>PSI</a:t>
              </a:r>
            </a:p>
          </p:txBody>
        </p:sp>
      </p:grp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61AF8C-9B61-980E-0097-B9D064032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3" y="9158486"/>
            <a:ext cx="5853113" cy="519112"/>
          </a:xfrm>
        </p:spPr>
        <p:txBody>
          <a:bodyPr/>
          <a:lstStyle/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CC82A5-F313-E8BB-1752-92C7143ED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4" y="9107043"/>
            <a:ext cx="3902075" cy="519112"/>
          </a:xfrm>
        </p:spPr>
        <p:txBody>
          <a:bodyPr/>
          <a:lstStyle/>
          <a:p>
            <a:fld id="{D806A0B9-6571-4089-9448-725767A1BA23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06AFC2-E2DA-88E1-28F0-B424A27271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618072" y="3470732"/>
            <a:ext cx="3651642" cy="28902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C81EE7-380E-6800-17B8-B370B94164B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080" y="3440507"/>
            <a:ext cx="4097316" cy="272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17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F259E219-A32C-1DB6-AABF-58969232AE2A}"/>
              </a:ext>
            </a:extLst>
          </p:cNvPr>
          <p:cNvSpPr/>
          <p:nvPr/>
        </p:nvSpPr>
        <p:spPr>
          <a:xfrm>
            <a:off x="-73724" y="0"/>
            <a:ext cx="17484968" cy="9993403"/>
          </a:xfrm>
          <a:prstGeom prst="rect">
            <a:avLst/>
          </a:prstGeom>
          <a:solidFill>
            <a:srgbClr val="C5E0B4"/>
          </a:solidFill>
          <a:ln w="19050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54" name="Antiproton two-photon transition (n,l)=(36,34)→(34,32)…"/>
          <p:cNvSpPr txBox="1"/>
          <p:nvPr/>
        </p:nvSpPr>
        <p:spPr>
          <a:xfrm>
            <a:off x="249802" y="3478141"/>
            <a:ext cx="8268756" cy="45615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1131649">
              <a:lnSpc>
                <a:spcPct val="110000"/>
              </a:lnSpc>
              <a:tabLst>
                <a:tab pos="433487" algn="l"/>
                <a:tab pos="885035" algn="l"/>
                <a:tab pos="1336584" algn="l"/>
                <a:tab pos="1788132" algn="l"/>
                <a:tab pos="2257743" algn="l"/>
                <a:tab pos="2691229" algn="l"/>
                <a:tab pos="3160840" algn="l"/>
                <a:tab pos="3612388" algn="l"/>
                <a:tab pos="4045875" algn="l"/>
                <a:tab pos="4515485" algn="l"/>
                <a:tab pos="4967034" algn="l"/>
                <a:tab pos="5418582" algn="l"/>
                <a:tab pos="12805915" algn="l"/>
                <a:tab pos="13582579" algn="l"/>
              </a:tabLst>
              <a:defRPr sz="1900" b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Garamond"/>
                <a:ea typeface="Garamond"/>
                <a:cs typeface="Garamond"/>
                <a:sym typeface="Garamond"/>
              </a:defRPr>
            </a:pPr>
            <a:r>
              <a:rPr lang="en-US" sz="2702" dirty="0"/>
              <a:t> </a:t>
            </a:r>
            <a:r>
              <a:rPr sz="2702" dirty="0"/>
              <a:t>Antiproton two-photon transition (</a:t>
            </a:r>
            <a:r>
              <a:rPr sz="2702" dirty="0" err="1"/>
              <a:t>n,l</a:t>
            </a:r>
            <a:r>
              <a:rPr sz="2702" dirty="0"/>
              <a:t>)=(36,34)→(34,32)</a:t>
            </a:r>
            <a:endParaRPr sz="5689" dirty="0"/>
          </a:p>
          <a:p>
            <a:pPr defTabSz="1131649">
              <a:lnSpc>
                <a:spcPct val="110000"/>
              </a:lnSpc>
              <a:tabLst>
                <a:tab pos="433487" algn="l"/>
                <a:tab pos="885035" algn="l"/>
                <a:tab pos="1336584" algn="l"/>
                <a:tab pos="1788132" algn="l"/>
                <a:tab pos="2257743" algn="l"/>
                <a:tab pos="2691229" algn="l"/>
                <a:tab pos="3160840" algn="l"/>
                <a:tab pos="3612388" algn="l"/>
                <a:tab pos="4045875" algn="l"/>
                <a:tab pos="4515485" algn="l"/>
                <a:tab pos="4967034" algn="l"/>
                <a:tab pos="5418582" algn="l"/>
                <a:tab pos="12805915" algn="l"/>
                <a:tab pos="13582579" algn="l"/>
              </a:tabLst>
              <a:defRPr sz="1900">
                <a:uFill>
                  <a:solidFill>
                    <a:srgbClr val="000000"/>
                  </a:solidFill>
                </a:uFill>
                <a:latin typeface="Garamond"/>
                <a:ea typeface="Garamond"/>
                <a:cs typeface="Garamond"/>
                <a:sym typeface="Garamond"/>
              </a:defRPr>
            </a:pPr>
            <a:r>
              <a:rPr sz="2702" dirty="0"/>
              <a:t> </a:t>
            </a:r>
            <a:r>
              <a:rPr sz="2418" dirty="0"/>
              <a:t>Non-relativistic energy                   1 522 150 208.13 MHz</a:t>
            </a:r>
            <a:endParaRPr sz="5689" dirty="0"/>
          </a:p>
          <a:p>
            <a:pPr defTabSz="533521">
              <a:lnSpc>
                <a:spcPct val="11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m</a:t>
            </a:r>
            <a:r>
              <a:rPr sz="2418" i="1" dirty="0"/>
              <a:t>α</a:t>
            </a:r>
            <a:r>
              <a:rPr sz="2418" baseline="31999" dirty="0"/>
              <a:t>4 </a:t>
            </a:r>
            <a:r>
              <a:rPr sz="2418" dirty="0"/>
              <a:t>order corrections                               -50320.64</a:t>
            </a:r>
            <a:endParaRPr sz="5689" dirty="0"/>
          </a:p>
          <a:p>
            <a:pPr defTabSz="533521">
              <a:lnSpc>
                <a:spcPct val="11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m</a:t>
            </a:r>
            <a:r>
              <a:rPr sz="2418" i="1" dirty="0"/>
              <a:t>α</a:t>
            </a:r>
            <a:r>
              <a:rPr sz="2418" baseline="31999" dirty="0"/>
              <a:t>5 </a:t>
            </a:r>
            <a:r>
              <a:rPr sz="2418" dirty="0"/>
              <a:t>order corrections                                  7070.28</a:t>
            </a:r>
            <a:endParaRPr sz="5689" dirty="0"/>
          </a:p>
          <a:p>
            <a:pPr defTabSz="533521">
              <a:lnSpc>
                <a:spcPct val="11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m</a:t>
            </a:r>
            <a:r>
              <a:rPr sz="2418" i="1" dirty="0"/>
              <a:t>α</a:t>
            </a:r>
            <a:r>
              <a:rPr sz="2418" baseline="31999" dirty="0"/>
              <a:t>6 </a:t>
            </a:r>
            <a:r>
              <a:rPr sz="2418" dirty="0"/>
              <a:t>order corrections                                   113.11</a:t>
            </a:r>
            <a:endParaRPr sz="5689" dirty="0"/>
          </a:p>
          <a:p>
            <a:pPr defTabSz="533521">
              <a:lnSpc>
                <a:spcPct val="11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m</a:t>
            </a:r>
            <a:r>
              <a:rPr sz="2418" i="1" dirty="0"/>
              <a:t>α</a:t>
            </a:r>
            <a:r>
              <a:rPr sz="2418" baseline="31999" dirty="0"/>
              <a:t>7 </a:t>
            </a:r>
            <a:r>
              <a:rPr sz="2418" dirty="0"/>
              <a:t>order corrections                                   -10.46(20)</a:t>
            </a:r>
            <a:endParaRPr sz="5689" dirty="0"/>
          </a:p>
          <a:p>
            <a:pPr defTabSz="533521">
              <a:lnSpc>
                <a:spcPct val="11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m</a:t>
            </a:r>
            <a:r>
              <a:rPr sz="2418" i="1" dirty="0"/>
              <a:t>α</a:t>
            </a:r>
            <a:r>
              <a:rPr sz="2418" baseline="31999" dirty="0"/>
              <a:t>8 </a:t>
            </a:r>
            <a:r>
              <a:rPr sz="2418" dirty="0"/>
              <a:t>order corrections                                     -0.12(12)</a:t>
            </a:r>
            <a:endParaRPr sz="5689" dirty="0"/>
          </a:p>
          <a:p>
            <a:pPr defTabSz="533521">
              <a:lnSpc>
                <a:spcPct val="11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Transition frequency                      1 522 107 060.3(2)</a:t>
            </a:r>
            <a:endParaRPr sz="5689" dirty="0"/>
          </a:p>
          <a:p>
            <a:pPr defTabSz="533521">
              <a:lnSpc>
                <a:spcPct val="110000"/>
              </a:lnSpc>
              <a:defRPr sz="1700">
                <a:solidFill>
                  <a:srgbClr val="D81E00"/>
                </a:solidFill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Uncertainty alpha charge radius                +/-0.007</a:t>
            </a:r>
            <a:endParaRPr sz="5689" dirty="0"/>
          </a:p>
          <a:p>
            <a:pPr defTabSz="533521">
              <a:lnSpc>
                <a:spcPct val="110000"/>
              </a:lnSpc>
              <a:defRPr sz="1700">
                <a:solidFill>
                  <a:srgbClr val="D81E00"/>
                </a:solidFill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Uncertainty antiproton charge radius        &lt;  0.0007</a:t>
            </a:r>
            <a:endParaRPr sz="5689" dirty="0"/>
          </a:p>
          <a:p>
            <a:pPr defTabSz="533521">
              <a:lnSpc>
                <a:spcPct val="120000"/>
              </a:lnSpc>
              <a:spcBef>
                <a:spcPts val="142"/>
              </a:spcBef>
              <a:tabLst>
                <a:tab pos="1119840" algn="l"/>
              </a:tabLst>
              <a:defRPr sz="13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49" dirty="0"/>
              <a:t>                           </a:t>
            </a:r>
            <a:r>
              <a:rPr sz="1849" dirty="0" err="1"/>
              <a:t>K</a:t>
            </a:r>
            <a:r>
              <a:rPr sz="2133" dirty="0" err="1"/>
              <a:t>orobov</a:t>
            </a:r>
            <a:r>
              <a:rPr sz="2133" dirty="0"/>
              <a:t>, </a:t>
            </a:r>
            <a:r>
              <a:rPr sz="2133" dirty="0" err="1"/>
              <a:t>Hilico</a:t>
            </a:r>
            <a:r>
              <a:rPr sz="2133" dirty="0"/>
              <a:t>, Karr, </a:t>
            </a:r>
            <a:r>
              <a:rPr sz="2133" i="1" dirty="0"/>
              <a:t>Phys. Rev. Lett.</a:t>
            </a:r>
            <a:r>
              <a:rPr sz="2133" dirty="0"/>
              <a:t> 112, 103003 (2014)</a:t>
            </a:r>
          </a:p>
        </p:txBody>
      </p:sp>
      <p:sp>
        <p:nvSpPr>
          <p:cNvPr id="155" name="Pion transition (n,l)=(17,16)→(16,15)…"/>
          <p:cNvSpPr txBox="1"/>
          <p:nvPr/>
        </p:nvSpPr>
        <p:spPr>
          <a:xfrm>
            <a:off x="8880599" y="3546973"/>
            <a:ext cx="8075782" cy="45048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1131649">
              <a:lnSpc>
                <a:spcPct val="110000"/>
              </a:lnSpc>
              <a:tabLst>
                <a:tab pos="433487" algn="l"/>
                <a:tab pos="885035" algn="l"/>
                <a:tab pos="1336584" algn="l"/>
                <a:tab pos="1788132" algn="l"/>
                <a:tab pos="2257743" algn="l"/>
                <a:tab pos="2691229" algn="l"/>
                <a:tab pos="3160840" algn="l"/>
                <a:tab pos="3612388" algn="l"/>
                <a:tab pos="4045875" algn="l"/>
                <a:tab pos="4515485" algn="l"/>
                <a:tab pos="4967034" algn="l"/>
                <a:tab pos="5418582" algn="l"/>
                <a:tab pos="12805915" algn="l"/>
                <a:tab pos="13582579" algn="l"/>
              </a:tabLst>
              <a:defRPr sz="2000" b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Garamond"/>
                <a:ea typeface="Garamond"/>
                <a:cs typeface="Garamond"/>
                <a:sym typeface="Garamond"/>
              </a:defRPr>
            </a:pPr>
            <a:r>
              <a:rPr lang="en-US" sz="2844" dirty="0"/>
              <a:t>              </a:t>
            </a:r>
            <a:r>
              <a:rPr sz="2844" dirty="0"/>
              <a:t>Pion transition (</a:t>
            </a:r>
            <a:r>
              <a:rPr sz="2844" dirty="0" err="1"/>
              <a:t>n,l</a:t>
            </a:r>
            <a:r>
              <a:rPr sz="2844" dirty="0"/>
              <a:t>)=(17,16)→(16,15) </a:t>
            </a:r>
            <a:endParaRPr sz="5689" dirty="0"/>
          </a:p>
          <a:p>
            <a:pPr defTabSz="1131649">
              <a:lnSpc>
                <a:spcPct val="120000"/>
              </a:lnSpc>
              <a:tabLst>
                <a:tab pos="433487" algn="l"/>
                <a:tab pos="885035" algn="l"/>
                <a:tab pos="1336584" algn="l"/>
                <a:tab pos="1788132" algn="l"/>
                <a:tab pos="2257743" algn="l"/>
                <a:tab pos="2691229" algn="l"/>
                <a:tab pos="3160840" algn="l"/>
                <a:tab pos="3612388" algn="l"/>
                <a:tab pos="4045875" algn="l"/>
                <a:tab pos="4515485" algn="l"/>
                <a:tab pos="4967034" algn="l"/>
                <a:tab pos="5418582" algn="l"/>
                <a:tab pos="12805915" algn="l"/>
                <a:tab pos="13582579" algn="l"/>
              </a:tabLst>
              <a:defRPr sz="2000">
                <a:uFill>
                  <a:solidFill>
                    <a:srgbClr val="000000"/>
                  </a:solidFill>
                </a:uFill>
                <a:latin typeface="Garamond"/>
                <a:ea typeface="Garamond"/>
                <a:cs typeface="Garamond"/>
                <a:sym typeface="Garamond"/>
              </a:defRPr>
            </a:pPr>
            <a:r>
              <a:rPr sz="2844" dirty="0"/>
              <a:t> </a:t>
            </a:r>
            <a:r>
              <a:rPr sz="2418" dirty="0"/>
              <a:t>Non-relativistic energy           1 125 369 104.121(7) MHz</a:t>
            </a:r>
            <a:endParaRPr sz="5689" dirty="0"/>
          </a:p>
          <a:p>
            <a:pPr defTabSz="533521">
              <a:lnSpc>
                <a:spcPct val="12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m</a:t>
            </a:r>
            <a:r>
              <a:rPr sz="2418" i="1" dirty="0"/>
              <a:t>α</a:t>
            </a:r>
            <a:r>
              <a:rPr sz="2418" baseline="31999" dirty="0"/>
              <a:t>4 </a:t>
            </a:r>
            <a:r>
              <a:rPr sz="2418" dirty="0"/>
              <a:t>order corrections                        -73281.2(9)</a:t>
            </a:r>
            <a:endParaRPr sz="5689" dirty="0"/>
          </a:p>
          <a:p>
            <a:pPr defTabSz="533521">
              <a:lnSpc>
                <a:spcPct val="12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m</a:t>
            </a:r>
            <a:r>
              <a:rPr sz="2418" i="1" dirty="0"/>
              <a:t>α</a:t>
            </a:r>
            <a:r>
              <a:rPr sz="2418" baseline="31999" dirty="0"/>
              <a:t>5 </a:t>
            </a:r>
            <a:r>
              <a:rPr sz="2418" dirty="0"/>
              <a:t>order corrections                         10376.5(5)</a:t>
            </a:r>
            <a:endParaRPr sz="5689" dirty="0"/>
          </a:p>
          <a:p>
            <a:pPr defTabSz="533521">
              <a:lnSpc>
                <a:spcPct val="12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m</a:t>
            </a:r>
            <a:r>
              <a:rPr sz="2418" i="1" dirty="0"/>
              <a:t>α</a:t>
            </a:r>
            <a:r>
              <a:rPr sz="2418" baseline="31999" dirty="0"/>
              <a:t>6 </a:t>
            </a:r>
            <a:r>
              <a:rPr sz="2418" dirty="0"/>
              <a:t>order corrections                            155.5(32)</a:t>
            </a:r>
            <a:endParaRPr sz="5689" dirty="0"/>
          </a:p>
          <a:p>
            <a:pPr defTabSz="533521">
              <a:lnSpc>
                <a:spcPct val="12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m</a:t>
            </a:r>
            <a:r>
              <a:rPr sz="2418" i="1" dirty="0"/>
              <a:t>α</a:t>
            </a:r>
            <a:r>
              <a:rPr sz="2418" baseline="31999" dirty="0"/>
              <a:t>7 </a:t>
            </a:r>
            <a:r>
              <a:rPr sz="2418" dirty="0"/>
              <a:t>order corrections                             -15.5(31)</a:t>
            </a:r>
            <a:endParaRPr sz="5689" dirty="0"/>
          </a:p>
          <a:p>
            <a:pPr defTabSz="533521">
              <a:lnSpc>
                <a:spcPct val="120000"/>
              </a:lnSpc>
              <a:defRPr sz="1700"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Transition frequency               1 125 306 339.4(45)</a:t>
            </a:r>
            <a:endParaRPr sz="5689" dirty="0"/>
          </a:p>
          <a:p>
            <a:pPr defTabSz="533521">
              <a:lnSpc>
                <a:spcPct val="120000"/>
              </a:lnSpc>
              <a:defRPr sz="1700">
                <a:solidFill>
                  <a:srgbClr val="D81E00"/>
                </a:solidFill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Uncertainty from alpha charge radius        +/-0.006</a:t>
            </a:r>
            <a:endParaRPr sz="5689" dirty="0"/>
          </a:p>
          <a:p>
            <a:pPr defTabSz="533521">
              <a:lnSpc>
                <a:spcPct val="120000"/>
              </a:lnSpc>
              <a:defRPr sz="1700">
                <a:solidFill>
                  <a:srgbClr val="D81E00"/>
                </a:solidFill>
                <a:latin typeface="Garamond"/>
                <a:ea typeface="Garamond"/>
                <a:cs typeface="Garamond"/>
                <a:sym typeface="Garamond"/>
              </a:defRPr>
            </a:pPr>
            <a:r>
              <a:rPr sz="2418" dirty="0"/>
              <a:t> Uncertainty from pion charge radius           &lt;  0.001</a:t>
            </a:r>
            <a:endParaRPr sz="5689" dirty="0"/>
          </a:p>
          <a:p>
            <a:pPr defTabSz="533521">
              <a:lnSpc>
                <a:spcPct val="120000"/>
              </a:lnSpc>
              <a:spcBef>
                <a:spcPts val="142"/>
              </a:spcBef>
              <a:tabLst>
                <a:tab pos="1119840" algn="l"/>
              </a:tabLst>
              <a:defRPr sz="1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133" dirty="0"/>
              <a:t>                               Z.-Da. Bai et al., </a:t>
            </a:r>
            <a:r>
              <a:rPr sz="2133" i="1" dirty="0"/>
              <a:t>Phys. Rev. Lett.</a:t>
            </a:r>
            <a:r>
              <a:rPr sz="2133" dirty="0"/>
              <a:t> 128, 183001 (2022)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6" name="No fine/hyperfine structure for pion, energy levels obey         Klein-Gordon equation    +"/>
              <p:cNvSpPr txBox="1"/>
              <p:nvPr/>
            </p:nvSpPr>
            <p:spPr>
              <a:xfrm>
                <a:off x="8869751" y="1947124"/>
                <a:ext cx="8329809" cy="1384995"/>
              </a:xfrm>
              <a:prstGeom prst="rect">
                <a:avLst/>
              </a:prstGeom>
              <a:solidFill>
                <a:srgbClr val="FFFFFF"/>
              </a:solid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defTabSz="1174026">
                  <a:lnSpc>
                    <a:spcPts val="4978"/>
                  </a:lnSpc>
                  <a:spcBef>
                    <a:spcPts val="569"/>
                  </a:spcBef>
                  <a:tabLst>
                    <a:tab pos="1246274" algn="l"/>
                    <a:tab pos="1246274" algn="l"/>
                    <a:tab pos="1246274" algn="l"/>
                    <a:tab pos="1246274" algn="l"/>
                    <a:tab pos="2348052" algn="l"/>
                  </a:tabLst>
                  <a:defRPr sz="17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lang="en-US" sz="2418" dirty="0"/>
                  <a:t>    </a:t>
                </a:r>
                <a:r>
                  <a:rPr sz="2418" dirty="0"/>
                  <a:t>No fine/hyperfine structure for pion, energies obey         </a:t>
                </a:r>
                <a:r>
                  <a:rPr sz="2418" dirty="0">
                    <a:solidFill>
                      <a:schemeClr val="accent5"/>
                    </a:solidFill>
                  </a:rPr>
                  <a:t>Klein-Gordon equation </a:t>
                </a:r>
                <a:r>
                  <a:rPr sz="2418" dirty="0"/>
                  <a:t> </a:t>
                </a:r>
                <a14:m>
                  <m:oMath xmlns:m="http://schemas.openxmlformats.org/officeDocument/2006/math">
                    <m:r>
                      <a:rPr sz="2916" i="1">
                        <a:latin typeface="Cambria Math" panose="02040503050406030204" pitchFamily="18" charset="0"/>
                      </a:rPr>
                      <m:t>ℒ</m:t>
                    </m:r>
                    <m:r>
                      <a:rPr sz="2916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2916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2916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2916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sz="2916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sz="2916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916" i="1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sz="2916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sz="2916" i="1">
                        <a:latin typeface="Cambria Math" panose="02040503050406030204" pitchFamily="18" charset="0"/>
                      </a:rPr>
                      <m:t>𝜙</m:t>
                    </m:r>
                    <m:r>
                      <a:rPr sz="2916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sz="2916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916" i="1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p>
                        <m:r>
                          <a:rPr sz="2916" i="1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sz="2916" i="1">
                        <a:latin typeface="Cambria Math" panose="02040503050406030204" pitchFamily="18" charset="0"/>
                      </a:rPr>
                      <m:t>𝜙</m:t>
                    </m:r>
                    <m:r>
                      <a:rPr sz="2916" i="1">
                        <a:latin typeface="Cambria Math" panose="02040503050406030204" pitchFamily="18" charset="0"/>
                      </a:rPr>
                      <m:t>)−</m:t>
                    </m:r>
                    <m:f>
                      <m:fPr>
                        <m:ctrlPr>
                          <a:rPr sz="2916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2916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2916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sz="2916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916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sz="2916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sz="2916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916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sz="2916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sz="2418" dirty="0"/>
                  <a:t> +</a:t>
                </a:r>
              </a:p>
            </p:txBody>
          </p:sp>
        </mc:Choice>
        <mc:Fallback>
          <p:sp>
            <p:nvSpPr>
              <p:cNvPr id="156" name="No fine/hyperfine structure for pion, energy levels obey         Klein-Gordon equation    +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9751" y="1947124"/>
                <a:ext cx="8329809" cy="1384995"/>
              </a:xfrm>
              <a:prstGeom prst="rect">
                <a:avLst/>
              </a:prstGeom>
              <a:blipFill>
                <a:blip r:embed="rId3"/>
                <a:stretch>
                  <a:fillRect l="-1674" b="-181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7" name="Energy levels of antiproton follows Dirac equation"/>
              <p:cNvSpPr txBox="1"/>
              <p:nvPr/>
            </p:nvSpPr>
            <p:spPr>
              <a:xfrm>
                <a:off x="258175" y="1985219"/>
                <a:ext cx="8313911" cy="1393010"/>
              </a:xfrm>
              <a:prstGeom prst="rect">
                <a:avLst/>
              </a:prstGeom>
              <a:solidFill>
                <a:srgbClr val="FFFFFF"/>
              </a:solid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defTabSz="1174026">
                  <a:lnSpc>
                    <a:spcPct val="120000"/>
                  </a:lnSpc>
                  <a:spcBef>
                    <a:spcPts val="853"/>
                  </a:spcBef>
                  <a:tabLst>
                    <a:tab pos="1246274" algn="l"/>
                    <a:tab pos="1246274" algn="l"/>
                    <a:tab pos="1246274" algn="l"/>
                    <a:tab pos="1246274" algn="l"/>
                    <a:tab pos="2348052" algn="l"/>
                  </a:tabLst>
                  <a:defRPr sz="17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418" dirty="0"/>
                  <a:t>Atomic energy levels of antiproton follows </a:t>
                </a:r>
                <a:r>
                  <a:rPr sz="2418" dirty="0">
                    <a:solidFill>
                      <a:schemeClr val="accent5"/>
                    </a:solidFill>
                  </a:rPr>
                  <a:t>Dirac equation</a:t>
                </a:r>
                <a:endParaRPr sz="4978" dirty="0"/>
              </a:p>
              <a:p>
                <a:pPr defTabSz="1174026">
                  <a:lnSpc>
                    <a:spcPct val="120000"/>
                  </a:lnSpc>
                  <a:spcBef>
                    <a:spcPts val="853"/>
                  </a:spcBef>
                  <a:tabLst>
                    <a:tab pos="1246274" algn="l"/>
                    <a:tab pos="1246274" algn="l"/>
                    <a:tab pos="1246274" algn="l"/>
                    <a:tab pos="1246274" algn="l"/>
                    <a:tab pos="2348052" algn="l"/>
                  </a:tabLst>
                  <a:defRPr sz="1700">
                    <a:solidFill>
                      <a:schemeClr val="accent5"/>
                    </a:solidFill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418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916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𝑄𝐸𝐷</m:t>
                        </m:r>
                      </m:sub>
                    </m:sSub>
                    <m:r>
                      <a:rPr lang="ar-AE" sz="2916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pos m:val="top"/>
                        <m:ctrlP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bar>
                    <m:d>
                      <m:dPr>
                        <m:ctrlP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ar-AE" sz="2916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2916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ar-AE" sz="2916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b>
                          <m:sSubPr>
                            <m:ctrlPr>
                              <a:rPr lang="ar-AE" sz="2916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916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ar-AE" sz="2916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ar-AE" sz="2916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lang="ar-AE" sz="2916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sSup>
                      <m:sSupPr>
                        <m:ctrlP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ar-AE" sz="2916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ar-AE" sz="2916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bar>
                      <m:barPr>
                        <m:pos m:val="top"/>
                        <m:ctrlP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bar>
                    <m:sSup>
                      <m:sSupPr>
                        <m:ctrlP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ar-AE" sz="2916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sSub>
                      <m:sSubPr>
                        <m:ctrlP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ar-AE" sz="2916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sz="2418" dirty="0">
                  <a:solidFill>
                    <a:srgbClr val="5B9BD5"/>
                  </a:solidFill>
                </a:endParaRPr>
              </a:p>
            </p:txBody>
          </p:sp>
        </mc:Choice>
        <mc:Fallback>
          <p:sp>
            <p:nvSpPr>
              <p:cNvPr id="157" name="Energy levels of antiproton follows Dirac 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75" y="1985219"/>
                <a:ext cx="8313911" cy="1393010"/>
              </a:xfrm>
              <a:prstGeom prst="rect">
                <a:avLst/>
              </a:prstGeom>
              <a:blipFill>
                <a:blip r:embed="rId4"/>
                <a:stretch>
                  <a:fillRect l="-1679" t="-909" b="-272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3" name="Group 1"/>
          <p:cNvGrpSpPr/>
          <p:nvPr/>
        </p:nvGrpSpPr>
        <p:grpSpPr>
          <a:xfrm>
            <a:off x="10277881" y="917705"/>
            <a:ext cx="3806506" cy="1067516"/>
            <a:chOff x="-1" y="0"/>
            <a:chExt cx="2676448" cy="649499"/>
          </a:xfrm>
        </p:grpSpPr>
        <p:sp>
          <p:nvSpPr>
            <p:cNvPr id="158" name="Oval 10"/>
            <p:cNvSpPr/>
            <p:nvPr/>
          </p:nvSpPr>
          <p:spPr>
            <a:xfrm>
              <a:off x="-1" y="0"/>
              <a:ext cx="452493" cy="421158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35000">
                  <a:srgbClr val="FFFFFF"/>
                </a:gs>
                <a:gs pos="100000">
                  <a:srgbClr val="222A35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FFFF"/>
                  </a:solidFill>
                </a:defRPr>
              </a:pPr>
              <a:endParaRPr sz="5120"/>
            </a:p>
          </p:txBody>
        </p:sp>
        <p:sp>
          <p:nvSpPr>
            <p:cNvPr id="159" name="Oval 3"/>
            <p:cNvSpPr/>
            <p:nvPr/>
          </p:nvSpPr>
          <p:spPr>
            <a:xfrm>
              <a:off x="269643" y="5713"/>
              <a:ext cx="452493" cy="42115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35000">
                  <a:srgbClr val="FFFFFF"/>
                </a:gs>
                <a:gs pos="100000">
                  <a:schemeClr val="accent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FFFF"/>
                  </a:solidFill>
                </a:defRPr>
              </a:pPr>
              <a:endParaRPr sz="5120"/>
            </a:p>
          </p:txBody>
        </p:sp>
        <p:sp>
          <p:nvSpPr>
            <p:cNvPr id="160" name="Oval 7"/>
            <p:cNvSpPr/>
            <p:nvPr/>
          </p:nvSpPr>
          <p:spPr>
            <a:xfrm>
              <a:off x="2223954" y="81080"/>
              <a:ext cx="452493" cy="42115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433FF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40FF"/>
                  </a:solidFill>
                </a:defRPr>
              </a:pPr>
              <a:endParaRPr sz="5120"/>
            </a:p>
          </p:txBody>
        </p:sp>
        <p:sp>
          <p:nvSpPr>
            <p:cNvPr id="161" name="Oval 8"/>
            <p:cNvSpPr/>
            <p:nvPr/>
          </p:nvSpPr>
          <p:spPr>
            <a:xfrm>
              <a:off x="43397" y="228340"/>
              <a:ext cx="452493" cy="42115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35000">
                  <a:srgbClr val="FFFFFF"/>
                </a:gs>
                <a:gs pos="100000">
                  <a:schemeClr val="accent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FFFF"/>
                  </a:solidFill>
                </a:defRPr>
              </a:pPr>
              <a:endParaRPr sz="5120"/>
            </a:p>
          </p:txBody>
        </p:sp>
        <p:sp>
          <p:nvSpPr>
            <p:cNvPr id="162" name="Oval 9"/>
            <p:cNvSpPr/>
            <p:nvPr/>
          </p:nvSpPr>
          <p:spPr>
            <a:xfrm>
              <a:off x="382766" y="228340"/>
              <a:ext cx="452493" cy="42115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35000">
                  <a:srgbClr val="FFFFFF"/>
                </a:gs>
                <a:gs pos="100000">
                  <a:srgbClr val="222A35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FFFF"/>
                  </a:solidFill>
                </a:defRPr>
              </a:pPr>
              <a:endParaRPr sz="512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4" name="Equation"/>
              <p:cNvSpPr txBox="1"/>
              <p:nvPr/>
            </p:nvSpPr>
            <p:spPr>
              <a:xfrm>
                <a:off x="13505100" y="1115855"/>
                <a:ext cx="683905" cy="5472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sz="3556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556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sz="3556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sz="3556" dirty="0"/>
              </a:p>
            </p:txBody>
          </p:sp>
        </mc:Choice>
        <mc:Fallback>
          <p:sp>
            <p:nvSpPr>
              <p:cNvPr id="16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05100" y="1115855"/>
                <a:ext cx="683905" cy="547201"/>
              </a:xfrm>
              <a:prstGeom prst="rect">
                <a:avLst/>
              </a:prstGeom>
              <a:blipFill>
                <a:blip r:embed="rId5"/>
                <a:stretch>
                  <a:fillRect l="-727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0" name="Group 1"/>
          <p:cNvGrpSpPr/>
          <p:nvPr/>
        </p:nvGrpSpPr>
        <p:grpSpPr>
          <a:xfrm>
            <a:off x="1151205" y="698551"/>
            <a:ext cx="4688333" cy="1120464"/>
            <a:chOff x="0" y="0"/>
            <a:chExt cx="3296482" cy="639956"/>
          </a:xfrm>
        </p:grpSpPr>
        <p:sp>
          <p:nvSpPr>
            <p:cNvPr id="165" name="Oval 10"/>
            <p:cNvSpPr/>
            <p:nvPr/>
          </p:nvSpPr>
          <p:spPr>
            <a:xfrm>
              <a:off x="-1" y="0"/>
              <a:ext cx="481975" cy="41497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35000">
                  <a:srgbClr val="FFFFFF"/>
                </a:gs>
                <a:gs pos="100000">
                  <a:srgbClr val="222A35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FFFF"/>
                  </a:solidFill>
                </a:defRPr>
              </a:pPr>
              <a:endParaRPr sz="5120"/>
            </a:p>
          </p:txBody>
        </p:sp>
        <p:sp>
          <p:nvSpPr>
            <p:cNvPr id="166" name="Oval 3"/>
            <p:cNvSpPr/>
            <p:nvPr/>
          </p:nvSpPr>
          <p:spPr>
            <a:xfrm>
              <a:off x="287211" y="5629"/>
              <a:ext cx="481975" cy="414971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35000">
                  <a:srgbClr val="FFFFFF"/>
                </a:gs>
                <a:gs pos="100000">
                  <a:schemeClr val="accent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FFFF"/>
                  </a:solidFill>
                </a:defRPr>
              </a:pPr>
              <a:endParaRPr sz="5120"/>
            </a:p>
          </p:txBody>
        </p:sp>
        <p:sp>
          <p:nvSpPr>
            <p:cNvPr id="167" name="Oval 7"/>
            <p:cNvSpPr/>
            <p:nvPr/>
          </p:nvSpPr>
          <p:spPr>
            <a:xfrm>
              <a:off x="2814508" y="118429"/>
              <a:ext cx="481975" cy="414971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5000">
                  <a:srgbClr val="FFFFFF"/>
                </a:gs>
                <a:gs pos="100000">
                  <a:srgbClr val="FF000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FFFF"/>
                  </a:solidFill>
                </a:defRPr>
              </a:pPr>
              <a:endParaRPr sz="5120"/>
            </a:p>
          </p:txBody>
        </p:sp>
        <p:sp>
          <p:nvSpPr>
            <p:cNvPr id="168" name="Oval 8"/>
            <p:cNvSpPr/>
            <p:nvPr/>
          </p:nvSpPr>
          <p:spPr>
            <a:xfrm>
              <a:off x="46225" y="224986"/>
              <a:ext cx="481975" cy="414971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35000">
                  <a:srgbClr val="FFFFFF"/>
                </a:gs>
                <a:gs pos="100000">
                  <a:schemeClr val="accent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FFFF"/>
                  </a:solidFill>
                </a:defRPr>
              </a:pPr>
              <a:endParaRPr sz="5120"/>
            </a:p>
          </p:txBody>
        </p:sp>
        <p:sp>
          <p:nvSpPr>
            <p:cNvPr id="169" name="Oval 9"/>
            <p:cNvSpPr/>
            <p:nvPr/>
          </p:nvSpPr>
          <p:spPr>
            <a:xfrm>
              <a:off x="407704" y="224986"/>
              <a:ext cx="481975" cy="414971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35000">
                  <a:srgbClr val="FFFFFF"/>
                </a:gs>
                <a:gs pos="100000">
                  <a:srgbClr val="222A35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415425">
                <a:defRPr sz="3600">
                  <a:solidFill>
                    <a:srgbClr val="FFFFFF"/>
                  </a:solidFill>
                </a:defRPr>
              </a:pPr>
              <a:endParaRPr sz="512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2" name="Equation"/>
              <p:cNvSpPr txBox="1"/>
              <p:nvPr/>
            </p:nvSpPr>
            <p:spPr>
              <a:xfrm>
                <a:off x="2598556" y="1365715"/>
                <a:ext cx="954043" cy="43768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844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2844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2844" dirty="0"/>
              </a:p>
            </p:txBody>
          </p:sp>
        </mc:Choice>
        <mc:Fallback>
          <p:sp>
            <p:nvSpPr>
              <p:cNvPr id="17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8556" y="1365715"/>
                <a:ext cx="954043" cy="437684"/>
              </a:xfrm>
              <a:prstGeom prst="rect">
                <a:avLst/>
              </a:prstGeom>
              <a:blipFill>
                <a:blip r:embed="rId6"/>
                <a:stretch>
                  <a:fillRect l="-3947" r="-7895" b="-277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3" name="Equation"/>
              <p:cNvSpPr txBox="1"/>
              <p:nvPr/>
            </p:nvSpPr>
            <p:spPr>
              <a:xfrm>
                <a:off x="5914392" y="898552"/>
                <a:ext cx="954043" cy="81952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844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2844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2844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2844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2844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sz="2844"/>
              </a:p>
            </p:txBody>
          </p:sp>
        </mc:Choice>
        <mc:Fallback>
          <p:sp>
            <p:nvSpPr>
              <p:cNvPr id="17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4392" y="898552"/>
                <a:ext cx="954043" cy="819520"/>
              </a:xfrm>
              <a:prstGeom prst="rect">
                <a:avLst/>
              </a:prstGeom>
              <a:blipFill>
                <a:blip r:embed="rId7"/>
                <a:stretch>
                  <a:fillRect l="-3947" t="-1515" r="-7895" b="-1363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4" name="Equation"/>
              <p:cNvSpPr txBox="1"/>
              <p:nvPr/>
            </p:nvSpPr>
            <p:spPr>
              <a:xfrm>
                <a:off x="14264442" y="1217931"/>
                <a:ext cx="954043" cy="43768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844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2844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2844" dirty="0"/>
              </a:p>
            </p:txBody>
          </p:sp>
        </mc:Choice>
        <mc:Fallback>
          <p:sp>
            <p:nvSpPr>
              <p:cNvPr id="17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64442" y="1217931"/>
                <a:ext cx="954043" cy="437684"/>
              </a:xfrm>
              <a:prstGeom prst="rect">
                <a:avLst/>
              </a:prstGeom>
              <a:blipFill>
                <a:blip r:embed="rId8"/>
                <a:stretch>
                  <a:fillRect l="-3947" r="-6579" b="-285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5" name="These exotic atoms are among the most precisely theoretically understood atoms/molecules"/>
          <p:cNvSpPr txBox="1"/>
          <p:nvPr/>
        </p:nvSpPr>
        <p:spPr>
          <a:xfrm>
            <a:off x="3652423" y="172837"/>
            <a:ext cx="8793758" cy="72308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6152">
              <a:lnSpc>
                <a:spcPct val="120000"/>
              </a:lnSpc>
              <a:tabLst>
                <a:tab pos="1257300" algn="l"/>
                <a:tab pos="1257300" algn="l"/>
                <a:tab pos="1257300" algn="l"/>
                <a:tab pos="1257300" algn="l"/>
                <a:tab pos="2374900" algn="l"/>
              </a:tabLst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600" dirty="0">
                <a:latin typeface="+mj-lt"/>
              </a:rPr>
              <a:t>Theoretical progress during 2022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6" name="4He"/>
              <p:cNvSpPr txBox="1"/>
              <p:nvPr/>
            </p:nvSpPr>
            <p:spPr>
              <a:xfrm>
                <a:off x="5353254" y="972070"/>
                <a:ext cx="278153" cy="51084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sz="2560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256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lim>
                          <m:r>
                            <a:rPr sz="2560" i="1">
                              <a:latin typeface="Cambria Math" panose="02040503050406030204" pitchFamily="18" charset="0"/>
                            </a:rPr>
                            <m:t>¯</m:t>
                          </m:r>
                        </m:lim>
                      </m:limUpp>
                    </m:oMath>
                  </m:oMathPara>
                </a14:m>
                <a:endParaRPr sz="5120" dirty="0"/>
              </a:p>
            </p:txBody>
          </p:sp>
        </mc:Choice>
        <mc:Fallback>
          <p:sp>
            <p:nvSpPr>
              <p:cNvPr id="176" name="4H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254" y="972070"/>
                <a:ext cx="278153" cy="510845"/>
              </a:xfrm>
              <a:prstGeom prst="rect">
                <a:avLst/>
              </a:prstGeom>
              <a:blipFill>
                <a:blip r:embed="rId9"/>
                <a:stretch>
                  <a:fillRect l="-21739" t="-2439" r="-21739" b="-1707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>
            <a:extLst>
              <a:ext uri="{FF2B5EF4-FFF2-40B4-BE49-F238E27FC236}">
                <a16:creationId xmlns:a16="http://schemas.microsoft.com/office/drawing/2014/main" id="{E284ED1C-3DF9-D647-0915-F715D07F6F01}"/>
              </a:ext>
            </a:extLst>
          </p:cNvPr>
          <p:cNvSpPr/>
          <p:nvPr/>
        </p:nvSpPr>
        <p:spPr>
          <a:xfrm>
            <a:off x="266571" y="8103479"/>
            <a:ext cx="16503974" cy="1845729"/>
          </a:xfrm>
          <a:prstGeom prst="rect">
            <a:avLst/>
          </a:prstGeom>
          <a:solidFill>
            <a:srgbClr val="FFF2CC"/>
          </a:solidFill>
          <a:ln w="19050">
            <a:solidFill>
              <a:srgbClr val="FFFFFF"/>
            </a:solidFill>
            <a:miter/>
          </a:ln>
        </p:spPr>
        <p:txBody>
          <a:bodyPr lIns="65023" rIns="65023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5120"/>
          </a:p>
        </p:txBody>
      </p:sp>
      <p:sp>
        <p:nvSpPr>
          <p:cNvPr id="3" name="Matter-antimatter symmetries…">
            <a:extLst>
              <a:ext uri="{FF2B5EF4-FFF2-40B4-BE49-F238E27FC236}">
                <a16:creationId xmlns:a16="http://schemas.microsoft.com/office/drawing/2014/main" id="{30D572FB-90A9-38BC-0029-AEB40B2AAB40}"/>
              </a:ext>
            </a:extLst>
          </p:cNvPr>
          <p:cNvSpPr txBox="1"/>
          <p:nvPr/>
        </p:nvSpPr>
        <p:spPr>
          <a:xfrm>
            <a:off x="724115" y="7476091"/>
            <a:ext cx="9120434" cy="2247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61196" indent="-435422">
              <a:lnSpc>
                <a:spcPct val="120000"/>
              </a:lnSpc>
              <a:buSzPct val="171000"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3413" dirty="0"/>
          </a:p>
          <a:p>
            <a:pPr marL="661196" indent="-435422">
              <a:lnSpc>
                <a:spcPts val="3000"/>
              </a:lnSpc>
              <a:buSzPct val="171000"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/>
              <a:t>Matter-antimatter </a:t>
            </a:r>
            <a:r>
              <a:rPr sz="2400" dirty="0">
                <a:solidFill>
                  <a:srgbClr val="FF0000"/>
                </a:solidFill>
              </a:rPr>
              <a:t>CPT symmetries </a:t>
            </a:r>
            <a:endParaRPr sz="2400" dirty="0"/>
          </a:p>
          <a:p>
            <a:pPr marL="661196" indent="-435422">
              <a:lnSpc>
                <a:spcPts val="3000"/>
              </a:lnSpc>
              <a:buSzPct val="171000"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/>
              <a:t>Particle </a:t>
            </a:r>
            <a:r>
              <a:rPr sz="2400" dirty="0">
                <a:solidFill>
                  <a:srgbClr val="FF0000"/>
                </a:solidFill>
              </a:rPr>
              <a:t>masses</a:t>
            </a:r>
            <a:r>
              <a:rPr sz="2400" dirty="0"/>
              <a:t> to 10</a:t>
            </a:r>
            <a:r>
              <a:rPr sz="2400" baseline="30000" dirty="0"/>
              <a:t>-9</a:t>
            </a:r>
            <a:r>
              <a:rPr sz="2400" dirty="0"/>
              <a:t> to 10</a:t>
            </a:r>
            <a:r>
              <a:rPr sz="2400" baseline="30000" dirty="0"/>
              <a:t>-12</a:t>
            </a:r>
            <a:r>
              <a:rPr sz="2400" dirty="0"/>
              <a:t> scale precision</a:t>
            </a:r>
          </a:p>
          <a:p>
            <a:pPr marL="661196" indent="-435422">
              <a:lnSpc>
                <a:spcPts val="3000"/>
              </a:lnSpc>
              <a:buSzPct val="171000"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/>
              <a:t>Bound-state </a:t>
            </a:r>
            <a:r>
              <a:rPr sz="2400" dirty="0">
                <a:solidFill>
                  <a:srgbClr val="FF0000"/>
                </a:solidFill>
              </a:rPr>
              <a:t>quantum electrodynamics</a:t>
            </a:r>
            <a:endParaRPr sz="2400" dirty="0"/>
          </a:p>
          <a:p>
            <a:pPr marL="661196" indent="-435422">
              <a:lnSpc>
                <a:spcPts val="3000"/>
              </a:lnSpc>
              <a:buSzPct val="171000"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/>
              <a:t>Search for physics </a:t>
            </a:r>
            <a:r>
              <a:rPr sz="2400" dirty="0">
                <a:solidFill>
                  <a:srgbClr val="FF0000"/>
                </a:solidFill>
              </a:rPr>
              <a:t>beyond the Standard Model</a:t>
            </a:r>
          </a:p>
        </p:txBody>
      </p:sp>
      <p:sp>
        <p:nvSpPr>
          <p:cNvPr id="4" name="Condensed matter using antimatter…">
            <a:extLst>
              <a:ext uri="{FF2B5EF4-FFF2-40B4-BE49-F238E27FC236}">
                <a16:creationId xmlns:a16="http://schemas.microsoft.com/office/drawing/2014/main" id="{B5E960F0-2F4A-2CE1-FED8-9DF3A9A269F2}"/>
              </a:ext>
            </a:extLst>
          </p:cNvPr>
          <p:cNvSpPr txBox="1"/>
          <p:nvPr/>
        </p:nvSpPr>
        <p:spPr>
          <a:xfrm>
            <a:off x="8668760" y="8205037"/>
            <a:ext cx="8100022" cy="1372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61196" indent="-435422">
              <a:lnSpc>
                <a:spcPts val="3300"/>
              </a:lnSpc>
              <a:buSzPct val="171000"/>
              <a:buChar char="•"/>
              <a:defRPr sz="24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>
                <a:solidFill>
                  <a:srgbClr val="FF0000"/>
                </a:solidFill>
              </a:rPr>
              <a:t>Fifth forces </a:t>
            </a:r>
            <a:r>
              <a:rPr sz="2400" dirty="0">
                <a:solidFill>
                  <a:schemeClr val="tx1"/>
                </a:solidFill>
              </a:rPr>
              <a:t>at angstrom length scales</a:t>
            </a:r>
          </a:p>
          <a:p>
            <a:pPr marL="661196" indent="-435422">
              <a:lnSpc>
                <a:spcPts val="3300"/>
              </a:lnSpc>
              <a:buSzPct val="171000"/>
              <a:buChar char="•"/>
              <a:defRPr sz="24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>
                <a:solidFill>
                  <a:srgbClr val="FF0000"/>
                </a:solidFill>
              </a:rPr>
              <a:t>Condensed matter </a:t>
            </a:r>
            <a:r>
              <a:rPr sz="2400" dirty="0">
                <a:solidFill>
                  <a:schemeClr val="tx1"/>
                </a:solidFill>
              </a:rPr>
              <a:t>using antimatter?</a:t>
            </a:r>
          </a:p>
          <a:p>
            <a:pPr marL="661196" indent="-435422">
              <a:lnSpc>
                <a:spcPts val="3300"/>
              </a:lnSpc>
              <a:buSzPct val="171000"/>
              <a:buChar char="•"/>
              <a:defRPr sz="24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>
                <a:solidFill>
                  <a:schemeClr val="tx1"/>
                </a:solidFill>
              </a:rPr>
              <a:t>Astrophysical interests</a:t>
            </a:r>
            <a:r>
              <a:rPr sz="2800" dirty="0">
                <a:solidFill>
                  <a:schemeClr val="tx1"/>
                </a:solidFill>
              </a:rPr>
              <a:t>?</a:t>
            </a:r>
            <a:endParaRPr lang="en-US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D24D0965-3540-7618-79A5-CD7D4A265B9B}"/>
                  </a:ext>
                </a:extLst>
              </p:cNvPr>
              <p:cNvSpPr txBox="1"/>
              <p:nvPr/>
            </p:nvSpPr>
            <p:spPr>
              <a:xfrm>
                <a:off x="2596692" y="835275"/>
                <a:ext cx="562655" cy="43768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:r>
                  <a:rPr lang="en-DE" sz="2844" b="0" baseline="30000" dirty="0"/>
                  <a:t>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DE" sz="2844" b="0" i="0" smtClean="0">
                        <a:latin typeface="Cambria Math" panose="02040503050406030204" pitchFamily="18" charset="0"/>
                      </a:rPr>
                      <m:t>H</m:t>
                    </m:r>
                    <m:r>
                      <m:rPr>
                        <m:sty m:val="p"/>
                      </m:rPr>
                      <a:rPr lang="en-US" sz="2844" b="0" i="0" smtClean="0">
                        <a:latin typeface="Cambria Math" panose="02040503050406030204" pitchFamily="18" charset="0"/>
                      </a:rPr>
                      <m:t>e</m:t>
                    </m:r>
                  </m:oMath>
                </a14:m>
                <a:endParaRPr sz="2844" dirty="0"/>
              </a:p>
            </p:txBody>
          </p:sp>
        </mc:Choice>
        <mc:Fallback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D24D0965-3540-7618-79A5-CD7D4A265B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6692" y="835275"/>
                <a:ext cx="562655" cy="437684"/>
              </a:xfrm>
              <a:prstGeom prst="rect">
                <a:avLst/>
              </a:prstGeom>
              <a:blipFill>
                <a:blip r:embed="rId10"/>
                <a:stretch>
                  <a:fillRect l="-26667" t="-19444" r="-15556" b="-277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D0A8A805-C725-B93F-F389-C6CB732AE516}"/>
              </a:ext>
            </a:extLst>
          </p:cNvPr>
          <p:cNvSpPr txBox="1">
            <a:spLocks/>
          </p:cNvSpPr>
          <p:nvPr/>
        </p:nvSpPr>
        <p:spPr>
          <a:xfrm>
            <a:off x="16893597" y="9314647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/>
              <a:pPr/>
              <a:t>4</a:t>
            </a:fld>
            <a:endParaRPr lang="de-AT" sz="1600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ondensed-matter effects observed for antiprotonic helium atoms suspended in bulk superfluid helium"/>
          <p:cNvSpPr txBox="1">
            <a:spLocks noGrp="1"/>
          </p:cNvSpPr>
          <p:nvPr>
            <p:ph type="title" idx="4294967295"/>
          </p:nvPr>
        </p:nvSpPr>
        <p:spPr>
          <a:xfrm>
            <a:off x="191770" y="-173011"/>
            <a:ext cx="17288988" cy="1262063"/>
          </a:xfrm>
          <a:prstGeom prst="rect">
            <a:avLst/>
          </a:prstGeom>
        </p:spPr>
        <p:txBody>
          <a:bodyPr>
            <a:normAutofit/>
          </a:bodyPr>
          <a:lstStyle>
            <a:lvl1pPr defTabSz="377904">
              <a:defRPr sz="2576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2800" dirty="0">
                <a:latin typeface="+mj-lt"/>
              </a:rPr>
              <a:t>Published in 2022: condensed-matter effects observed for antiprotonic helium atoms suspended in superfluid helium</a:t>
            </a:r>
          </a:p>
        </p:txBody>
      </p:sp>
      <p:grpSp>
        <p:nvGrpSpPr>
          <p:cNvPr id="183" name="Title 1"/>
          <p:cNvGrpSpPr/>
          <p:nvPr/>
        </p:nvGrpSpPr>
        <p:grpSpPr>
          <a:xfrm>
            <a:off x="137748" y="6532146"/>
            <a:ext cx="17319789" cy="2522395"/>
            <a:chOff x="-219557" y="0"/>
            <a:chExt cx="8190469" cy="1773557"/>
          </a:xfrm>
        </p:grpSpPr>
        <p:sp>
          <p:nvSpPr>
            <p:cNvPr id="181" name="Rectangle"/>
            <p:cNvSpPr/>
            <p:nvPr/>
          </p:nvSpPr>
          <p:spPr>
            <a:xfrm>
              <a:off x="-1" y="0"/>
              <a:ext cx="7850314" cy="177355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63500" dist="25400" dir="3600000" rotWithShape="0">
                <a:srgbClr val="FFFFFF">
                  <a:alpha val="70000"/>
                </a:srgbClr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578705">
                <a:lnSpc>
                  <a:spcPct val="116999"/>
                </a:lnSpc>
                <a:defRPr sz="37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 sz="5262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2" name="Spectral lines of atoms and molecules broaden in liquids.…"/>
                <p:cNvSpPr txBox="1"/>
                <p:nvPr/>
              </p:nvSpPr>
              <p:spPr>
                <a:xfrm>
                  <a:off x="-219557" y="220801"/>
                  <a:ext cx="8190469" cy="150941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32511" tIns="32511" rIns="32511" bIns="32511" numCol="1" anchor="ctr">
                  <a:normAutofit lnSpcReduction="10000"/>
                </a:bodyPr>
                <a:lstStyle/>
                <a:p>
                  <a:pPr marL="289352" indent="-289352" defTabSz="578705">
                    <a:lnSpc>
                      <a:spcPct val="116999"/>
                    </a:lnSpc>
                    <a:buSzPct val="100000"/>
                    <a:buFont typeface="Arial"/>
                    <a:buChar char="•"/>
                    <a:defRPr sz="1600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rPr sz="2400" dirty="0">
                      <a:latin typeface="+mn-lt"/>
                    </a:rPr>
                    <a:t>Spectral lines of atoms and molecules broaden in liquids</a:t>
                  </a:r>
                  <a:r>
                    <a:rPr lang="en-US" sz="2400" dirty="0">
                      <a:latin typeface="+mn-lt"/>
                    </a:rPr>
                    <a:t> to a degree dependent on the type of transition and liquid.</a:t>
                  </a:r>
                  <a:endParaRPr sz="2400" dirty="0">
                    <a:latin typeface="+mn-lt"/>
                  </a:endParaRPr>
                </a:p>
                <a:p>
                  <a:pPr marL="289352" indent="-289352" defTabSz="578705">
                    <a:lnSpc>
                      <a:spcPct val="116999"/>
                    </a:lnSpc>
                    <a:buSzPct val="100000"/>
                    <a:buFont typeface="Arial"/>
                    <a:buChar char="•"/>
                    <a:defRPr sz="1600">
                      <a:solidFill>
                        <a:srgbClr val="FF2600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rPr sz="2400" dirty="0">
                      <a:latin typeface="+mn-lt"/>
                    </a:rPr>
                    <a:t>Surprisingly high-resolution </a:t>
                  </a:r>
                  <a:r>
                    <a:rPr lang="hu-HU" sz="2400" dirty="0">
                      <a:latin typeface="+mn-lt"/>
                    </a:rPr>
                    <a:t>2x10</a:t>
                  </a:r>
                  <a:r>
                    <a:rPr lang="hu-HU" sz="2400" baseline="30000" dirty="0">
                      <a:latin typeface="+mn-lt"/>
                    </a:rPr>
                    <a:t>-6</a:t>
                  </a:r>
                  <a:r>
                    <a:rPr lang="hu-HU" sz="2400" dirty="0">
                      <a:latin typeface="+mn-lt"/>
                    </a:rPr>
                    <a:t> </a:t>
                  </a:r>
                  <a:r>
                    <a:rPr sz="2400" dirty="0">
                      <a:latin typeface="+mn-lt"/>
                    </a:rPr>
                    <a:t>spectroscopy for </a:t>
                  </a:r>
                  <a14:m>
                    <m:oMath xmlns:m="http://schemas.openxmlformats.org/officeDocument/2006/math">
                      <m:limUpp>
                        <m:limUppPr>
                          <m:ctrlPr>
                            <a:rPr sz="2400" i="1">
                              <a:latin typeface="+mn-lt"/>
                            </a:rPr>
                          </m:ctrlPr>
                        </m:limUppPr>
                        <m:e>
                          <m:r>
                            <a:rPr sz="2400" i="1">
                              <a:latin typeface="+mn-lt"/>
                            </a:rPr>
                            <m:t>𝑝</m:t>
                          </m:r>
                        </m:e>
                        <m:lim>
                          <m:r>
                            <a:rPr sz="2400" i="1">
                              <a:latin typeface="+mn-lt"/>
                            </a:rPr>
                            <m:t>¯</m:t>
                          </m:r>
                        </m:lim>
                      </m:limUpp>
                    </m:oMath>
                  </a14:m>
                  <a:r>
                    <a:rPr sz="2400" dirty="0">
                      <a:latin typeface="+mn-lt"/>
                    </a:rPr>
                    <a:t>He</a:t>
                  </a:r>
                  <a:r>
                    <a:rPr sz="2400" baseline="30421" dirty="0">
                      <a:latin typeface="+mn-lt"/>
                    </a:rPr>
                    <a:t>+</a:t>
                  </a:r>
                  <a:r>
                    <a:rPr sz="2400" dirty="0">
                      <a:latin typeface="+mn-lt"/>
                    </a:rPr>
                    <a:t> embedded in superfluid helium.</a:t>
                  </a:r>
                </a:p>
                <a:p>
                  <a:pPr marL="289352" indent="-289352" defTabSz="578705">
                    <a:lnSpc>
                      <a:spcPct val="116999"/>
                    </a:lnSpc>
                    <a:buSzPct val="100000"/>
                    <a:buFont typeface="Arial"/>
                    <a:buChar char="•"/>
                    <a:defRPr sz="1600">
                      <a:solidFill>
                        <a:srgbClr val="FF2600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rPr sz="2400" dirty="0">
                      <a:latin typeface="+mn-lt"/>
                    </a:rPr>
                    <a:t>Sudden narrowing of t</a:t>
                  </a:r>
                  <a:r>
                    <a:rPr lang="en-US" sz="2400" dirty="0">
                      <a:latin typeface="+mn-lt"/>
                    </a:rPr>
                    <a:t>wo</a:t>
                  </a:r>
                  <a:r>
                    <a:rPr sz="2400" dirty="0">
                      <a:latin typeface="+mn-lt"/>
                    </a:rPr>
                    <a:t> resonance</a:t>
                  </a:r>
                  <a:r>
                    <a:rPr lang="en-US" sz="2400" dirty="0">
                      <a:latin typeface="+mn-lt"/>
                    </a:rPr>
                    <a:t>s</a:t>
                  </a:r>
                  <a:r>
                    <a:rPr sz="2400" dirty="0">
                      <a:latin typeface="+mn-lt"/>
                    </a:rPr>
                    <a:t> observed when the liquid surrounding the atom transitions to the superfluid state. </a:t>
                  </a:r>
                </a:p>
                <a:p>
                  <a:pPr marL="289352" indent="-289352" defTabSz="578705">
                    <a:lnSpc>
                      <a:spcPct val="116999"/>
                    </a:lnSpc>
                    <a:buSzPct val="100000"/>
                    <a:buFont typeface="Arial"/>
                    <a:buChar char="•"/>
                    <a:defRPr sz="1600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rPr sz="2400" dirty="0">
                      <a:latin typeface="+mn-lt"/>
                    </a:rPr>
                    <a:t>13000+ downloads of paper, more interest than any previous result of antiprotonic helium since start of ASACUSA data-taking in</a:t>
                  </a:r>
                  <a:r>
                    <a:rPr lang="en-US" sz="2400" dirty="0">
                      <a:latin typeface="+mn-lt"/>
                    </a:rPr>
                    <a:t> </a:t>
                  </a:r>
                  <a:r>
                    <a:rPr sz="2400" dirty="0">
                      <a:latin typeface="+mn-lt"/>
                    </a:rPr>
                    <a:t>1999.</a:t>
                  </a:r>
                  <a:endParaRPr lang="en-US" sz="2400" dirty="0">
                    <a:latin typeface="+mn-lt"/>
                  </a:endParaRPr>
                </a:p>
                <a:p>
                  <a:pPr marL="289352" indent="-289352" defTabSz="578705">
                    <a:lnSpc>
                      <a:spcPct val="116999"/>
                    </a:lnSpc>
                    <a:buSzPct val="100000"/>
                    <a:buFont typeface="Arial"/>
                    <a:buChar char="•"/>
                    <a:defRPr sz="1600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rPr lang="en-DE" sz="2400" dirty="0">
                      <a:latin typeface="+mn-lt"/>
                    </a:rPr>
                    <a:t>Some media interest for CERN.</a:t>
                  </a:r>
                  <a:endParaRPr sz="2400" dirty="0">
                    <a:latin typeface="+mn-lt"/>
                  </a:endParaRPr>
                </a:p>
              </p:txBody>
            </p:sp>
          </mc:Choice>
          <mc:Fallback>
            <p:sp>
              <p:nvSpPr>
                <p:cNvPr id="182" name="Spectral lines of atoms and molecules broaden in liquids.…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19557" y="220801"/>
                  <a:ext cx="8190469" cy="1509417"/>
                </a:xfrm>
                <a:prstGeom prst="rect">
                  <a:avLst/>
                </a:prstGeom>
                <a:blipFill>
                  <a:blip r:embed="rId2"/>
                  <a:stretch>
                    <a:fillRect l="-880" t="-1775" b="-7101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4" name="exp_setup.pdf" descr="exp_setup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69" y="755920"/>
            <a:ext cx="15307778" cy="5549978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Rectangle"/>
          <p:cNvSpPr/>
          <p:nvPr/>
        </p:nvSpPr>
        <p:spPr>
          <a:xfrm>
            <a:off x="51275" y="6085419"/>
            <a:ext cx="814794" cy="2497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rIns="65023" anchor="ctr"/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982"/>
          </a:p>
        </p:txBody>
      </p:sp>
      <p:sp>
        <p:nvSpPr>
          <p:cNvPr id="191" name="TextBox 13"/>
          <p:cNvSpPr txBox="1"/>
          <p:nvPr/>
        </p:nvSpPr>
        <p:spPr>
          <a:xfrm>
            <a:off x="10396164" y="6305898"/>
            <a:ext cx="6806351" cy="540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191">
              <a:defRPr sz="2000" i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844" dirty="0"/>
              <a:t>Anna </a:t>
            </a:r>
            <a:r>
              <a:rPr lang="en-US" sz="2844" dirty="0" err="1"/>
              <a:t>Sótér</a:t>
            </a:r>
            <a:r>
              <a:rPr lang="en-US" sz="2844" dirty="0"/>
              <a:t> et al., </a:t>
            </a:r>
            <a:r>
              <a:rPr sz="2844" dirty="0"/>
              <a:t>Nature 603, 411 (2022)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3571604D-58EA-15B2-78EE-F0E67B75F521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9" name="Foliennummernplatzhalter 4">
            <a:extLst>
              <a:ext uri="{FF2B5EF4-FFF2-40B4-BE49-F238E27FC236}">
                <a16:creationId xmlns:a16="http://schemas.microsoft.com/office/drawing/2014/main" id="{F852558F-952B-8707-D0E2-151E7E48FC4C}"/>
              </a:ext>
            </a:extLst>
          </p:cNvPr>
          <p:cNvSpPr txBox="1">
            <a:spLocks/>
          </p:cNvSpPr>
          <p:nvPr/>
        </p:nvSpPr>
        <p:spPr>
          <a:xfrm>
            <a:off x="16519003" y="9234488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5</a:t>
            </a:fld>
            <a:endParaRPr lang="de-AT" sz="1600" dirty="0">
              <a:latin typeface="+mn-lt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CBD4EAEC-7F34-29CE-FFAD-B9CF7DB05677}"/>
              </a:ext>
            </a:extLst>
          </p:cNvPr>
          <p:cNvSpPr txBox="1">
            <a:spLocks/>
          </p:cNvSpPr>
          <p:nvPr/>
        </p:nvSpPr>
        <p:spPr bwMode="auto">
          <a:xfrm>
            <a:off x="2909491" y="51900"/>
            <a:ext cx="8696636" cy="711201"/>
          </a:xfrm>
          <a:prstGeom prst="rect">
            <a:avLst/>
          </a:prstGeom>
          <a:solidFill>
            <a:srgbClr val="FFFFFF"/>
          </a:solidFill>
        </p:spPr>
        <p:txBody>
          <a:bodyPr vert="horz" lIns="71436" tIns="71436" rIns="71436" bIns="71436" rtlCol="0" anchor="ctr">
            <a:normAutofit fontScale="92500" lnSpcReduction="20000"/>
          </a:bodyPr>
          <a:lstStyle>
            <a:lvl1pPr algn="ctr" defTabSz="584191">
              <a:lnSpc>
                <a:spcPct val="100000"/>
              </a:lnSpc>
              <a:spcBef>
                <a:spcPts val="0"/>
              </a:spcBef>
              <a:buNone/>
              <a:defRPr sz="4693" b="1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DE" dirty="0"/>
              <a:t>Collisional narrowing of resonance line</a:t>
            </a:r>
          </a:p>
        </p:txBody>
      </p:sp>
      <p:pic>
        <p:nvPicPr>
          <p:cNvPr id="193" name="726_long_labels.pdf" descr="726_long_label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47" y="729134"/>
            <a:ext cx="12152277" cy="422938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Rectangle"/>
          <p:cNvSpPr/>
          <p:nvPr/>
        </p:nvSpPr>
        <p:spPr>
          <a:xfrm>
            <a:off x="482632" y="5982042"/>
            <a:ext cx="814794" cy="2497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rIns="65023" anchor="ctr"/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982"/>
          </a:p>
        </p:txBody>
      </p:sp>
      <p:sp>
        <p:nvSpPr>
          <p:cNvPr id="197" name="Rectangle"/>
          <p:cNvSpPr/>
          <p:nvPr/>
        </p:nvSpPr>
        <p:spPr>
          <a:xfrm>
            <a:off x="313072" y="1233673"/>
            <a:ext cx="964743" cy="2497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rIns="65023" anchor="ctr"/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982"/>
          </a:p>
        </p:txBody>
      </p:sp>
      <p:sp>
        <p:nvSpPr>
          <p:cNvPr id="198" name="Rectangle"/>
          <p:cNvSpPr/>
          <p:nvPr/>
        </p:nvSpPr>
        <p:spPr>
          <a:xfrm>
            <a:off x="51275" y="6085419"/>
            <a:ext cx="814794" cy="2497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rIns="65023" anchor="ctr"/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982"/>
          </a:p>
        </p:txBody>
      </p:sp>
      <p:pic>
        <p:nvPicPr>
          <p:cNvPr id="201" name="fig3_pbarhe.jpg" descr="fig3_pbarh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66" y="4973033"/>
            <a:ext cx="11644009" cy="479507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Foliennummernplatzhalter 4">
            <a:extLst>
              <a:ext uri="{FF2B5EF4-FFF2-40B4-BE49-F238E27FC236}">
                <a16:creationId xmlns:a16="http://schemas.microsoft.com/office/drawing/2014/main" id="{2D6ED704-3552-A85B-8C08-F8AA5E72139D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6</a:t>
            </a:fld>
            <a:endParaRPr lang="de-AT" sz="1600" dirty="0">
              <a:latin typeface="+mn-lt"/>
            </a:endParaRPr>
          </a:p>
        </p:txBody>
      </p:sp>
      <p:sp>
        <p:nvSpPr>
          <p:cNvPr id="5" name="Spectral lines of atoms and molecules broaden in liquids.…">
            <a:extLst>
              <a:ext uri="{FF2B5EF4-FFF2-40B4-BE49-F238E27FC236}">
                <a16:creationId xmlns:a16="http://schemas.microsoft.com/office/drawing/2014/main" id="{F70704F6-7478-9CC7-C5E2-B2C996B56CBB}"/>
              </a:ext>
            </a:extLst>
          </p:cNvPr>
          <p:cNvSpPr txBox="1"/>
          <p:nvPr/>
        </p:nvSpPr>
        <p:spPr>
          <a:xfrm>
            <a:off x="12609909" y="1795935"/>
            <a:ext cx="4631159" cy="57662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32511" tIns="32511" rIns="32511" bIns="32511" numCol="1" anchor="ctr">
            <a:normAutofit fontScale="92500"/>
          </a:bodyPr>
          <a:lstStyle/>
          <a:p>
            <a:pPr marL="289352" indent="-289352" defTabSz="578705">
              <a:lnSpc>
                <a:spcPct val="116999"/>
              </a:lnSpc>
              <a:buSzPct val="100000"/>
              <a:buFont typeface="Arial"/>
              <a:buChar char="•"/>
              <a:defRPr sz="16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Spectral lines in liquid are narrower than those in gaseous or supercritical helium at 6 K.</a:t>
            </a:r>
          </a:p>
          <a:p>
            <a:pPr defTabSz="578705">
              <a:lnSpc>
                <a:spcPct val="116999"/>
              </a:lnSpc>
              <a:buSzPct val="100000"/>
              <a:defRPr sz="16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US" sz="2800" dirty="0">
              <a:solidFill>
                <a:schemeClr val="tx1"/>
              </a:solidFill>
              <a:latin typeface="+mn-lt"/>
            </a:endParaRPr>
          </a:p>
          <a:p>
            <a:pPr marL="289352" indent="-289352" defTabSz="578705">
              <a:lnSpc>
                <a:spcPct val="116999"/>
              </a:lnSpc>
              <a:buSzPct val="100000"/>
              <a:buFont typeface="Arial"/>
              <a:buChar char="•"/>
              <a:defRPr sz="16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800" dirty="0">
                <a:solidFill>
                  <a:schemeClr val="tx1"/>
                </a:solidFill>
                <a:latin typeface="+mn-lt"/>
              </a:rPr>
              <a:t>Sudden narrowing 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to sub-GHz linewidth reveals the hyperfine structure </a:t>
            </a:r>
            <a:r>
              <a:rPr sz="2800" dirty="0">
                <a:solidFill>
                  <a:schemeClr val="tx1"/>
                </a:solidFill>
                <a:latin typeface="+mn-lt"/>
              </a:rPr>
              <a:t>when the liquid surrounding the atom transition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ed</a:t>
            </a:r>
            <a:r>
              <a:rPr sz="2800" dirty="0">
                <a:solidFill>
                  <a:schemeClr val="tx1"/>
                </a:solidFill>
                <a:latin typeface="+mn-lt"/>
              </a:rPr>
              <a:t> to the superfluid state. 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  <a:p>
            <a:pPr defTabSz="578705">
              <a:lnSpc>
                <a:spcPct val="116999"/>
              </a:lnSpc>
              <a:buSzPct val="100000"/>
              <a:defRPr sz="16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US" sz="2800" dirty="0">
              <a:solidFill>
                <a:schemeClr val="tx1"/>
              </a:solidFill>
              <a:latin typeface="+mn-lt"/>
            </a:endParaRPr>
          </a:p>
          <a:p>
            <a:pPr marL="289352" indent="-289352" defTabSz="578705">
              <a:lnSpc>
                <a:spcPct val="116999"/>
              </a:lnSpc>
              <a:buSzPct val="100000"/>
              <a:buFont typeface="Arial"/>
              <a:buChar char="•"/>
              <a:defRPr sz="16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DE" sz="2800" dirty="0">
                <a:solidFill>
                  <a:schemeClr val="tx1"/>
                </a:solidFill>
                <a:latin typeface="+mn-lt"/>
              </a:rPr>
              <a:t>Observed in two transitions.</a:t>
            </a:r>
            <a:endParaRPr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pectral lines of atoms and molecules broaden in liquids.…">
            <a:extLst>
              <a:ext uri="{FF2B5EF4-FFF2-40B4-BE49-F238E27FC236}">
                <a16:creationId xmlns:a16="http://schemas.microsoft.com/office/drawing/2014/main" id="{9E9EA687-3511-18B2-4FD9-7E42730DCB43}"/>
              </a:ext>
            </a:extLst>
          </p:cNvPr>
          <p:cNvSpPr txBox="1"/>
          <p:nvPr/>
        </p:nvSpPr>
        <p:spPr>
          <a:xfrm>
            <a:off x="6869931" y="1084734"/>
            <a:ext cx="4631159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32511" tIns="32511" rIns="32511" bIns="32511" numCol="1" anchor="ctr">
            <a:normAutofit/>
          </a:bodyPr>
          <a:lstStyle/>
          <a:p>
            <a:pPr defTabSz="578705">
              <a:lnSpc>
                <a:spcPct val="116999"/>
              </a:lnSpc>
              <a:buSzPct val="100000"/>
              <a:defRPr sz="16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6 K gas / supercritical</a:t>
            </a:r>
            <a:endParaRPr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Spectral lines of atoms and molecules broaden in liquids.…">
            <a:extLst>
              <a:ext uri="{FF2B5EF4-FFF2-40B4-BE49-F238E27FC236}">
                <a16:creationId xmlns:a16="http://schemas.microsoft.com/office/drawing/2014/main" id="{736406DB-E089-20E0-FD0D-9D0329563F6E}"/>
              </a:ext>
            </a:extLst>
          </p:cNvPr>
          <p:cNvSpPr txBox="1"/>
          <p:nvPr/>
        </p:nvSpPr>
        <p:spPr>
          <a:xfrm>
            <a:off x="3989611" y="1127777"/>
            <a:ext cx="964743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32511" tIns="32511" rIns="32511" bIns="32511" numCol="1" anchor="ctr">
            <a:normAutofit/>
          </a:bodyPr>
          <a:lstStyle/>
          <a:p>
            <a:pPr defTabSz="578705">
              <a:lnSpc>
                <a:spcPct val="116999"/>
              </a:lnSpc>
              <a:buSzPct val="100000"/>
              <a:defRPr sz="16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liquid</a:t>
            </a:r>
            <a:endParaRPr sz="2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"/>
          <p:cNvSpPr/>
          <p:nvPr/>
        </p:nvSpPr>
        <p:spPr>
          <a:xfrm>
            <a:off x="-362714" y="1250329"/>
            <a:ext cx="964742" cy="7096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rIns="65023" anchor="ctr"/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982"/>
          </a:p>
        </p:txBody>
      </p:sp>
      <p:sp>
        <p:nvSpPr>
          <p:cNvPr id="204" name="Rectangle"/>
          <p:cNvSpPr/>
          <p:nvPr/>
        </p:nvSpPr>
        <p:spPr>
          <a:xfrm>
            <a:off x="-384393" y="5226786"/>
            <a:ext cx="792054" cy="11505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rIns="65023" anchor="ctr"/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982"/>
          </a:p>
        </p:txBody>
      </p:sp>
      <p:sp>
        <p:nvSpPr>
          <p:cNvPr id="205" name="Rectangle"/>
          <p:cNvSpPr/>
          <p:nvPr/>
        </p:nvSpPr>
        <p:spPr>
          <a:xfrm>
            <a:off x="482632" y="5982042"/>
            <a:ext cx="814794" cy="2497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rIns="65023" anchor="ctr"/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982"/>
          </a:p>
        </p:txBody>
      </p:sp>
      <p:sp>
        <p:nvSpPr>
          <p:cNvPr id="206" name="Rectangle"/>
          <p:cNvSpPr/>
          <p:nvPr/>
        </p:nvSpPr>
        <p:spPr>
          <a:xfrm>
            <a:off x="313072" y="1233673"/>
            <a:ext cx="964743" cy="2497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rIns="65023" anchor="ctr"/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982"/>
          </a:p>
        </p:txBody>
      </p:sp>
      <p:sp>
        <p:nvSpPr>
          <p:cNvPr id="207" name="Rectangle"/>
          <p:cNvSpPr/>
          <p:nvPr/>
        </p:nvSpPr>
        <p:spPr>
          <a:xfrm>
            <a:off x="51275" y="6085419"/>
            <a:ext cx="814794" cy="2497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rIns="65023" anchor="ctr"/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982"/>
          </a:p>
        </p:txBody>
      </p:sp>
      <p:pic>
        <p:nvPicPr>
          <p:cNvPr id="209" name="fig4_pbarhe.jpg" descr="fig4_pbarh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48" y="769978"/>
            <a:ext cx="15614133" cy="85319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FE1CA79B-F201-AAC8-9DC9-DD6A9A31C473}"/>
              </a:ext>
            </a:extLst>
          </p:cNvPr>
          <p:cNvSpPr txBox="1">
            <a:spLocks/>
          </p:cNvSpPr>
          <p:nvPr/>
        </p:nvSpPr>
        <p:spPr bwMode="auto">
          <a:xfrm>
            <a:off x="5501779" y="923448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01DA697B-5CD3-945E-0F6B-2A32BB9AC59B}"/>
              </a:ext>
            </a:extLst>
          </p:cNvPr>
          <p:cNvSpPr txBox="1">
            <a:spLocks/>
          </p:cNvSpPr>
          <p:nvPr/>
        </p:nvSpPr>
        <p:spPr bwMode="auto">
          <a:xfrm>
            <a:off x="2909491" y="38911"/>
            <a:ext cx="8210951" cy="711201"/>
          </a:xfrm>
          <a:prstGeom prst="rect">
            <a:avLst/>
          </a:prstGeom>
          <a:solidFill>
            <a:srgbClr val="FFFFFF"/>
          </a:solidFill>
        </p:spPr>
        <p:txBody>
          <a:bodyPr vert="horz" lIns="71436" tIns="71436" rIns="71436" bIns="71436" rtlCol="0" anchor="ctr">
            <a:normAutofit fontScale="92500" lnSpcReduction="20000"/>
          </a:bodyPr>
          <a:lstStyle>
            <a:lvl1pPr algn="ctr" defTabSz="584191">
              <a:lnSpc>
                <a:spcPct val="100000"/>
              </a:lnSpc>
              <a:spcBef>
                <a:spcPts val="0"/>
              </a:spcBef>
              <a:buNone/>
              <a:defRPr sz="4693" b="1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DE" dirty="0"/>
              <a:t>Collisional shift of resonance line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77F9B015-0C9E-5D96-3648-7DEAA0C5B460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7</a:t>
            </a:fld>
            <a:endParaRPr lang="de-AT" sz="1600" dirty="0">
              <a:latin typeface="+mn-lt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Antiprotons as probes to study condensed matter.…"/>
          <p:cNvSpPr txBox="1"/>
          <p:nvPr/>
        </p:nvSpPr>
        <p:spPr>
          <a:xfrm>
            <a:off x="6880711" y="3132108"/>
            <a:ext cx="10305758" cy="525042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marL="360833" marR="53351" indent="-308003" defTabSz="1174026">
              <a:lnSpc>
                <a:spcPct val="125000"/>
              </a:lnSpc>
              <a:spcBef>
                <a:spcPts val="569"/>
              </a:spcBef>
              <a:buSzPct val="145000"/>
              <a:buChar char="•"/>
              <a:defRPr>
                <a:uFill>
                  <a:solidFill>
                    <a:srgbClr val="E324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400" dirty="0">
                <a:latin typeface="+mn-lt"/>
              </a:rPr>
              <a:t>No quantitative theoretical understanding of phenomenon so far, work ongoing by two or three theoretical groups.</a:t>
            </a:r>
          </a:p>
          <a:p>
            <a:pPr marL="360833" marR="53351" indent="-308003" defTabSz="1174026">
              <a:lnSpc>
                <a:spcPct val="125000"/>
              </a:lnSpc>
              <a:spcBef>
                <a:spcPts val="569"/>
              </a:spcBef>
              <a:buSzPct val="145000"/>
              <a:buChar char="•"/>
              <a:defRPr>
                <a:uFill>
                  <a:solidFill>
                    <a:srgbClr val="E324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400" dirty="0">
                <a:latin typeface="+mn-lt"/>
              </a:rPr>
              <a:t>In models invoked in the field since the 1980’s, a</a:t>
            </a:r>
            <a:r>
              <a:rPr sz="2400" dirty="0">
                <a:latin typeface="+mn-lt"/>
              </a:rPr>
              <a:t>toms and molecules in superfluid helium are “trapped” in a 1 nm scale diameter </a:t>
            </a:r>
            <a:r>
              <a:rPr sz="2400" dirty="0">
                <a:solidFill>
                  <a:srgbClr val="C82506"/>
                </a:solidFill>
                <a:latin typeface="+mn-lt"/>
              </a:rPr>
              <a:t>quantum defect</a:t>
            </a:r>
            <a:r>
              <a:rPr sz="2400" dirty="0">
                <a:latin typeface="+mn-lt"/>
              </a:rPr>
              <a:t>.</a:t>
            </a:r>
          </a:p>
          <a:p>
            <a:pPr marL="360833" marR="53351" indent="-308003" defTabSz="1174026">
              <a:lnSpc>
                <a:spcPct val="125000"/>
              </a:lnSpc>
              <a:spcBef>
                <a:spcPts val="569"/>
              </a:spcBef>
              <a:buSzPct val="145000"/>
              <a:buChar char="•"/>
              <a:defRPr>
                <a:uFill>
                  <a:solidFill>
                    <a:srgbClr val="E324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>
                <a:latin typeface="+mn-lt"/>
              </a:rPr>
              <a:t>When the laser excites the atom, its wavefunction expands within </a:t>
            </a:r>
            <a:r>
              <a:rPr sz="2400" dirty="0">
                <a:solidFill>
                  <a:srgbClr val="C82506"/>
                </a:solidFill>
                <a:latin typeface="+mn-lt"/>
              </a:rPr>
              <a:t>1 fs,</a:t>
            </a:r>
            <a:r>
              <a:rPr sz="2400" dirty="0">
                <a:latin typeface="+mn-lt"/>
              </a:rPr>
              <a:t> bubble diameter increases by &gt;200 pm within </a:t>
            </a:r>
            <a:r>
              <a:rPr sz="2400" dirty="0">
                <a:solidFill>
                  <a:srgbClr val="C82506"/>
                </a:solidFill>
                <a:latin typeface="+mn-lt"/>
              </a:rPr>
              <a:t>1 </a:t>
            </a:r>
            <a:r>
              <a:rPr sz="2400" dirty="0" err="1">
                <a:solidFill>
                  <a:srgbClr val="C82506"/>
                </a:solidFill>
                <a:latin typeface="+mn-lt"/>
              </a:rPr>
              <a:t>ps</a:t>
            </a:r>
            <a:r>
              <a:rPr sz="2400" dirty="0">
                <a:latin typeface="+mn-lt"/>
              </a:rPr>
              <a:t> causing </a:t>
            </a:r>
            <a:r>
              <a:rPr sz="2400" dirty="0">
                <a:solidFill>
                  <a:srgbClr val="C82506"/>
                </a:solidFill>
                <a:latin typeface="+mn-lt"/>
              </a:rPr>
              <a:t>vibrations</a:t>
            </a:r>
            <a:r>
              <a:rPr sz="2400" dirty="0">
                <a:latin typeface="+mn-lt"/>
              </a:rPr>
              <a:t> on its surface.</a:t>
            </a:r>
          </a:p>
          <a:p>
            <a:pPr marL="360833" marR="53351" indent="-308003" defTabSz="1174026">
              <a:lnSpc>
                <a:spcPct val="125000"/>
              </a:lnSpc>
              <a:spcBef>
                <a:spcPts val="569"/>
              </a:spcBef>
              <a:buSzPct val="145000"/>
              <a:buChar char="•"/>
              <a:defRPr>
                <a:uFill>
                  <a:solidFill>
                    <a:srgbClr val="E324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>
                <a:latin typeface="+mn-lt"/>
              </a:rPr>
              <a:t>This couples to </a:t>
            </a:r>
            <a:r>
              <a:rPr sz="2400" dirty="0" err="1">
                <a:solidFill>
                  <a:srgbClr val="C82506"/>
                </a:solidFill>
                <a:latin typeface="+mn-lt"/>
              </a:rPr>
              <a:t>roton</a:t>
            </a:r>
            <a:r>
              <a:rPr sz="2400" dirty="0">
                <a:latin typeface="+mn-lt"/>
              </a:rPr>
              <a:t> a</a:t>
            </a:r>
            <a:r>
              <a:rPr lang="en-US" sz="2400" dirty="0">
                <a:latin typeface="+mn-lt"/>
              </a:rPr>
              <a:t>nd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phonon</a:t>
            </a:r>
            <a:r>
              <a:rPr lang="en-US" sz="2400" dirty="0">
                <a:latin typeface="+mn-lt"/>
              </a:rPr>
              <a:t> </a:t>
            </a:r>
            <a:r>
              <a:rPr sz="2400" dirty="0">
                <a:latin typeface="+mn-lt"/>
              </a:rPr>
              <a:t>elementary excitations of superfluid helium so </a:t>
            </a:r>
            <a:r>
              <a:rPr sz="2400" dirty="0">
                <a:solidFill>
                  <a:srgbClr val="C82506"/>
                </a:solidFill>
                <a:latin typeface="+mn-lt"/>
              </a:rPr>
              <a:t>phonons</a:t>
            </a:r>
            <a:r>
              <a:rPr sz="2400" dirty="0">
                <a:latin typeface="+mn-lt"/>
              </a:rPr>
              <a:t> of </a:t>
            </a:r>
            <a:r>
              <a:rPr sz="2400" dirty="0" err="1">
                <a:latin typeface="+mn-lt"/>
              </a:rPr>
              <a:t>meV</a:t>
            </a:r>
            <a:r>
              <a:rPr sz="2400" dirty="0">
                <a:latin typeface="+mn-lt"/>
              </a:rPr>
              <a:t> energies are emitted</a:t>
            </a:r>
            <a:r>
              <a:rPr lang="en-US" sz="2400" dirty="0">
                <a:latin typeface="+mn-lt"/>
              </a:rPr>
              <a:t>. The damping causes broadening.</a:t>
            </a:r>
            <a:endParaRPr sz="2400" dirty="0">
              <a:latin typeface="+mn-lt"/>
            </a:endParaRPr>
          </a:p>
          <a:p>
            <a:pPr marL="360833" marR="53351" indent="-308003" defTabSz="1174026">
              <a:lnSpc>
                <a:spcPct val="125000"/>
              </a:lnSpc>
              <a:spcBef>
                <a:spcPts val="569"/>
              </a:spcBef>
              <a:buSzPct val="145000"/>
              <a:buChar char="•"/>
              <a:defRPr>
                <a:uFill>
                  <a:solidFill>
                    <a:srgbClr val="E324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400" dirty="0">
                <a:latin typeface="+mn-lt"/>
              </a:rPr>
              <a:t>If we naively apply this model to</a:t>
            </a:r>
            <a:r>
              <a:rPr sz="2400" dirty="0">
                <a:latin typeface="+mn-lt"/>
              </a:rPr>
              <a:t> antiprotonic helium, th</a:t>
            </a:r>
            <a:r>
              <a:rPr lang="en-US" sz="2400" dirty="0">
                <a:latin typeface="+mn-lt"/>
              </a:rPr>
              <a:t>e</a:t>
            </a:r>
            <a:r>
              <a:rPr sz="2400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"</a:t>
            </a:r>
            <a:r>
              <a:rPr sz="2400" dirty="0">
                <a:latin typeface="+mn-lt"/>
              </a:rPr>
              <a:t>expansion</a:t>
            </a:r>
            <a:r>
              <a:rPr lang="en-US" sz="2400" dirty="0">
                <a:latin typeface="+mn-lt"/>
              </a:rPr>
              <a:t>"</a:t>
            </a:r>
            <a:r>
              <a:rPr sz="2400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of the atom during laser excitation </a:t>
            </a:r>
            <a:r>
              <a:rPr sz="2400" dirty="0">
                <a:latin typeface="+mn-lt"/>
              </a:rPr>
              <a:t>is &lt;2 pm</a:t>
            </a:r>
            <a:r>
              <a:rPr lang="en-US" sz="2400" dirty="0">
                <a:latin typeface="+mn-lt"/>
              </a:rPr>
              <a:t>. Sensitive to minute superfluid effects?</a:t>
            </a:r>
            <a:endParaRPr sz="2400" dirty="0">
              <a:latin typeface="+mn-lt"/>
            </a:endParaRPr>
          </a:p>
          <a:p>
            <a:pPr marL="360833" marR="53351" indent="-308003" defTabSz="1174026">
              <a:lnSpc>
                <a:spcPct val="125000"/>
              </a:lnSpc>
              <a:spcBef>
                <a:spcPts val="569"/>
              </a:spcBef>
              <a:buSzPct val="145000"/>
              <a:buChar char="•"/>
              <a:defRPr>
                <a:uFill>
                  <a:solidFill>
                    <a:srgbClr val="E324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400" dirty="0">
                <a:latin typeface="+mn-lt"/>
              </a:rPr>
              <a:t>Interest from ISS -AMS collaborators for searches of antiprotons and antideuterons in cosmic rays at very low momenta (?).</a:t>
            </a:r>
          </a:p>
        </p:txBody>
      </p:sp>
      <p:pic>
        <p:nvPicPr>
          <p:cNvPr id="212" name="Screenshot 2022-05-11 at 07.53.22.png" descr="Screenshot 2022-05-11 at 07.53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75" y="38432"/>
            <a:ext cx="8335190" cy="3093676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Arrow"/>
          <p:cNvSpPr/>
          <p:nvPr/>
        </p:nvSpPr>
        <p:spPr>
          <a:xfrm>
            <a:off x="5643242" y="564714"/>
            <a:ext cx="903113" cy="903113"/>
          </a:xfrm>
          <a:prstGeom prst="rightArrow">
            <a:avLst>
              <a:gd name="adj1" fmla="val 32000"/>
              <a:gd name="adj2" fmla="val 64000"/>
            </a:avLst>
          </a:prstGeom>
          <a:blipFill>
            <a:blip r:embed="rId3"/>
          </a:blipFill>
          <a:ln w="12700">
            <a:solidFill>
              <a:srgbClr val="000000"/>
            </a:solidFill>
            <a:miter lim="400000"/>
          </a:ln>
        </p:spPr>
        <p:txBody>
          <a:bodyPr lIns="50799" tIns="50799" rIns="50799" bIns="50799" anchor="ctr"/>
          <a:lstStyle/>
          <a:p>
            <a:pPr algn="ctr" defTabSz="58419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982"/>
          </a:p>
        </p:txBody>
      </p:sp>
      <p:grpSp>
        <p:nvGrpSpPr>
          <p:cNvPr id="233" name="Group"/>
          <p:cNvGrpSpPr/>
          <p:nvPr/>
        </p:nvGrpSpPr>
        <p:grpSpPr>
          <a:xfrm>
            <a:off x="887025" y="-1212746"/>
            <a:ext cx="3830734" cy="3954133"/>
            <a:chOff x="0" y="0"/>
            <a:chExt cx="3036094" cy="3033611"/>
          </a:xfrm>
        </p:grpSpPr>
        <p:pic>
          <p:nvPicPr>
            <p:cNvPr id="214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7404" y="359922"/>
              <a:ext cx="2265974" cy="22659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18" name="Group 8"/>
            <p:cNvGrpSpPr/>
            <p:nvPr/>
          </p:nvGrpSpPr>
          <p:grpSpPr>
            <a:xfrm>
              <a:off x="963935" y="922122"/>
              <a:ext cx="1185133" cy="1104535"/>
              <a:chOff x="0" y="0"/>
              <a:chExt cx="1185131" cy="1104533"/>
            </a:xfrm>
          </p:grpSpPr>
          <p:pic>
            <p:nvPicPr>
              <p:cNvPr id="215" name="Picture 1" descr="Picture 1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096101" cy="107366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16" name="AutoShape 2"/>
              <p:cNvSpPr txBox="1"/>
              <p:nvPr/>
            </p:nvSpPr>
            <p:spPr>
              <a:xfrm>
                <a:off x="126665" y="79889"/>
                <a:ext cx="393468" cy="4044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38108" tIns="38108" rIns="38108" bIns="38108" numCol="1" anchor="ctr">
                <a:noAutofit/>
              </a:bodyPr>
              <a:lstStyle/>
              <a:p>
                <a:pPr algn="ctr" defTabSz="584190">
                  <a:defRPr sz="24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rPr sz="3413"/>
                  <a:t>e</a:t>
                </a:r>
                <a:r>
                  <a:rPr sz="3413" baseline="31999"/>
                  <a:t>-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7" name="AutoShape 2"/>
                  <p:cNvSpPr txBox="1"/>
                  <p:nvPr/>
                </p:nvSpPr>
                <p:spPr>
                  <a:xfrm>
                    <a:off x="715663" y="679249"/>
                    <a:ext cx="469469" cy="42528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square" lIns="38108" tIns="38108" rIns="38108" bIns="38108" numCol="1" anchor="ctr">
                    <a:noAutofit/>
                  </a:bodyPr>
                  <a:lstStyle>
                    <a:lvl1pPr algn="ctr" defTabSz="410765">
                      <a:defRPr sz="2400">
                        <a:latin typeface="Cambria Math"/>
                        <a:ea typeface="Cambria Math"/>
                        <a:cs typeface="Cambria Math"/>
                        <a:sym typeface="Cambria Math"/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limUpp>
                            <m:limUppPr>
                              <m:ctrlPr>
                                <a:rPr sz="3271" i="1"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271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lim>
                              <m:r>
                                <a:rPr sz="3271" i="1">
                                  <a:latin typeface="Cambria Math" panose="02040503050406030204" pitchFamily="18" charset="0"/>
                                </a:rPr>
                                <m:t>¯</m:t>
                              </m:r>
                            </m:lim>
                          </m:limUpp>
                        </m:oMath>
                      </m:oMathPara>
                    </a14:m>
                    <a:endParaRPr sz="7253"/>
                  </a:p>
                </p:txBody>
              </p:sp>
            </mc:Choice>
            <mc:Fallback xmlns="">
              <p:sp>
                <p:nvSpPr>
                  <p:cNvPr id="217" name="AutoShape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5663" y="679249"/>
                    <a:ext cx="469469" cy="42528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8333" b="-2500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/>
                  <a:lstStyle/>
                  <a:p>
                    <a:r>
                      <a:rPr lang="en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9" name="Oval"/>
            <p:cNvSpPr/>
            <p:nvPr/>
          </p:nvSpPr>
          <p:spPr>
            <a:xfrm>
              <a:off x="2499867" y="1034109"/>
              <a:ext cx="536228" cy="56345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0" name="Oval"/>
            <p:cNvSpPr/>
            <p:nvPr/>
          </p:nvSpPr>
          <p:spPr>
            <a:xfrm>
              <a:off x="2206079" y="562070"/>
              <a:ext cx="536228" cy="56344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1" name="Oval"/>
            <p:cNvSpPr/>
            <p:nvPr/>
          </p:nvSpPr>
          <p:spPr>
            <a:xfrm>
              <a:off x="2470797" y="1597558"/>
              <a:ext cx="536228" cy="56344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2" name="Oval"/>
            <p:cNvSpPr/>
            <p:nvPr/>
          </p:nvSpPr>
          <p:spPr>
            <a:xfrm>
              <a:off x="312801" y="358673"/>
              <a:ext cx="536228" cy="56345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3" name="Oval"/>
            <p:cNvSpPr/>
            <p:nvPr/>
          </p:nvSpPr>
          <p:spPr>
            <a:xfrm>
              <a:off x="2202683" y="2062446"/>
              <a:ext cx="536228" cy="56344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4" name="Oval"/>
            <p:cNvSpPr/>
            <p:nvPr/>
          </p:nvSpPr>
          <p:spPr>
            <a:xfrm>
              <a:off x="1768600" y="2344170"/>
              <a:ext cx="536228" cy="56345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5" name="Oval"/>
            <p:cNvSpPr/>
            <p:nvPr/>
          </p:nvSpPr>
          <p:spPr>
            <a:xfrm>
              <a:off x="1232372" y="2470162"/>
              <a:ext cx="536229" cy="56345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shape">
                <a:fillToRect l="38664" t="50001" r="61335" b="49998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6" name="Oval"/>
            <p:cNvSpPr/>
            <p:nvPr/>
          </p:nvSpPr>
          <p:spPr>
            <a:xfrm>
              <a:off x="696145" y="2344170"/>
              <a:ext cx="536228" cy="56345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7" name="Oval"/>
            <p:cNvSpPr/>
            <p:nvPr/>
          </p:nvSpPr>
          <p:spPr>
            <a:xfrm>
              <a:off x="1833119" y="171746"/>
              <a:ext cx="536229" cy="56345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8" name="Oval"/>
            <p:cNvSpPr/>
            <p:nvPr/>
          </p:nvSpPr>
          <p:spPr>
            <a:xfrm>
              <a:off x="760665" y="78198"/>
              <a:ext cx="536228" cy="56344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29" name="Oval"/>
            <p:cNvSpPr/>
            <p:nvPr/>
          </p:nvSpPr>
          <p:spPr>
            <a:xfrm>
              <a:off x="44688" y="845173"/>
              <a:ext cx="536228" cy="56344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30" name="Oval"/>
            <p:cNvSpPr/>
            <p:nvPr/>
          </p:nvSpPr>
          <p:spPr>
            <a:xfrm>
              <a:off x="0" y="1432342"/>
              <a:ext cx="536228" cy="56345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31" name="Oval"/>
            <p:cNvSpPr/>
            <p:nvPr/>
          </p:nvSpPr>
          <p:spPr>
            <a:xfrm>
              <a:off x="224438" y="1970164"/>
              <a:ext cx="536228" cy="56344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  <p:sp>
          <p:nvSpPr>
            <p:cNvPr id="232" name="Oval"/>
            <p:cNvSpPr/>
            <p:nvPr/>
          </p:nvSpPr>
          <p:spPr>
            <a:xfrm>
              <a:off x="1296892" y="0"/>
              <a:ext cx="536228" cy="563449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365C0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algn="ctr" defTabSz="58419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82"/>
            </a:p>
          </p:txBody>
        </p:sp>
      </p:grpSp>
      <p:pic>
        <p:nvPicPr>
          <p:cNvPr id="234" name="Picture 6" descr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794" y="2737372"/>
            <a:ext cx="6706807" cy="6255170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quare"/>
          <p:cNvSpPr/>
          <p:nvPr/>
        </p:nvSpPr>
        <p:spPr>
          <a:xfrm>
            <a:off x="7229419" y="-397855"/>
            <a:ext cx="903113" cy="9031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799" tIns="50799" rIns="50799" bIns="50799" anchor="ctr"/>
          <a:lstStyle/>
          <a:p>
            <a:pPr algn="ctr" defTabSz="58419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982"/>
          </a:p>
        </p:txBody>
      </p:sp>
      <p:sp>
        <p:nvSpPr>
          <p:cNvPr id="236" name="GAPS collaboration"/>
          <p:cNvSpPr txBox="1"/>
          <p:nvPr/>
        </p:nvSpPr>
        <p:spPr>
          <a:xfrm>
            <a:off x="2396716" y="7319813"/>
            <a:ext cx="3018453" cy="540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799" tIns="50799" rIns="50799" bIns="50799" anchor="ctr">
            <a:spAutoFit/>
          </a:bodyPr>
          <a:lstStyle>
            <a:lvl1pPr algn="ctr" defTabSz="410765">
              <a:defRPr sz="2000">
                <a:solidFill>
                  <a:srgbClr val="C8250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2844" dirty="0"/>
              <a:t>GAPS collaboration</a:t>
            </a:r>
          </a:p>
        </p:txBody>
      </p:sp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1CF05276-AC61-BC9F-771C-3B1ADFCBBF0C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  <p:sp>
        <p:nvSpPr>
          <p:cNvPr id="3" name="Foliennummernplatzhalter 4">
            <a:extLst>
              <a:ext uri="{FF2B5EF4-FFF2-40B4-BE49-F238E27FC236}">
                <a16:creationId xmlns:a16="http://schemas.microsoft.com/office/drawing/2014/main" id="{336987D8-6C53-018F-DFA6-D02FE61CFA84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8</a:t>
            </a:fld>
            <a:endParaRPr lang="de-AT" sz="1600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B59C18-6FE3-AAD3-2492-D0265B23F406}"/>
              </a:ext>
            </a:extLst>
          </p:cNvPr>
          <p:cNvSpPr txBox="1"/>
          <p:nvPr/>
        </p:nvSpPr>
        <p:spPr>
          <a:xfrm>
            <a:off x="1958272" y="98538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b="1" dirty="0"/>
              <a:t>?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5B5C5BAB-7B53-5AC7-76A3-2073F235BE36}"/>
              </a:ext>
            </a:extLst>
          </p:cNvPr>
          <p:cNvSpPr txBox="1">
            <a:spLocks/>
          </p:cNvSpPr>
          <p:nvPr/>
        </p:nvSpPr>
        <p:spPr bwMode="auto">
          <a:xfrm>
            <a:off x="2902860" y="-10077"/>
            <a:ext cx="8210951" cy="711201"/>
          </a:xfrm>
          <a:prstGeom prst="rect">
            <a:avLst/>
          </a:prstGeom>
          <a:solidFill>
            <a:srgbClr val="FFFFFF"/>
          </a:solidFill>
        </p:spPr>
        <p:txBody>
          <a:bodyPr vert="horz" lIns="71436" tIns="71436" rIns="71436" bIns="71436" rtlCol="0" anchor="ctr">
            <a:normAutofit fontScale="92500" lnSpcReduction="20000"/>
          </a:bodyPr>
          <a:lstStyle>
            <a:lvl1pPr algn="ctr" defTabSz="584191">
              <a:lnSpc>
                <a:spcPct val="100000"/>
              </a:lnSpc>
              <a:spcBef>
                <a:spcPts val="0"/>
              </a:spcBef>
              <a:buNone/>
              <a:defRPr sz="4693" b="1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DE" dirty="0"/>
              <a:t>Modifications of beamline in 2022</a:t>
            </a:r>
          </a:p>
        </p:txBody>
      </p:sp>
      <p:pic>
        <p:nvPicPr>
          <p:cNvPr id="370" name="IMG_0266 2.JPG" descr="IMG_0266 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34" y="5179339"/>
            <a:ext cx="3691153" cy="2768365"/>
          </a:xfrm>
          <a:prstGeom prst="rect">
            <a:avLst/>
          </a:prstGeom>
          <a:ln w="12700">
            <a:miter lim="400000"/>
          </a:ln>
        </p:spPr>
      </p:pic>
      <p:pic>
        <p:nvPicPr>
          <p:cNvPr id="371" name="IMG_0264.JPG" descr="IMG_026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512" y="5186023"/>
            <a:ext cx="3707645" cy="278073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57" name="Group 1"/>
          <p:cNvGrpSpPr/>
          <p:nvPr/>
        </p:nvGrpSpPr>
        <p:grpSpPr>
          <a:xfrm>
            <a:off x="79675" y="597268"/>
            <a:ext cx="11267694" cy="4382464"/>
            <a:chOff x="-141543" y="-77185"/>
            <a:chExt cx="8621155" cy="3352083"/>
          </a:xfrm>
        </p:grpSpPr>
        <p:sp>
          <p:nvSpPr>
            <p:cNvPr id="372" name="Rectangle 8"/>
            <p:cNvSpPr/>
            <p:nvPr/>
          </p:nvSpPr>
          <p:spPr>
            <a:xfrm>
              <a:off x="634313" y="1535184"/>
              <a:ext cx="177462" cy="544998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73" name="Rectangle 9"/>
            <p:cNvSpPr/>
            <p:nvPr/>
          </p:nvSpPr>
          <p:spPr>
            <a:xfrm>
              <a:off x="930081" y="1535184"/>
              <a:ext cx="177462" cy="544998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74" name="Rectangle 10"/>
            <p:cNvSpPr/>
            <p:nvPr/>
          </p:nvSpPr>
          <p:spPr>
            <a:xfrm>
              <a:off x="1344158" y="1535184"/>
              <a:ext cx="177462" cy="544998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75" name="Rectangle 11"/>
            <p:cNvSpPr/>
            <p:nvPr/>
          </p:nvSpPr>
          <p:spPr>
            <a:xfrm>
              <a:off x="1639927" y="1535184"/>
              <a:ext cx="177462" cy="544998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76" name="Straight Connector 13"/>
            <p:cNvSpPr/>
            <p:nvPr/>
          </p:nvSpPr>
          <p:spPr>
            <a:xfrm>
              <a:off x="2054003" y="1185177"/>
              <a:ext cx="1" cy="531673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377" name="Straight Connector 14"/>
            <p:cNvSpPr/>
            <p:nvPr/>
          </p:nvSpPr>
          <p:spPr>
            <a:xfrm>
              <a:off x="2054003" y="1911131"/>
              <a:ext cx="1" cy="510010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378" name="Straight Connector 15"/>
            <p:cNvSpPr/>
            <p:nvPr/>
          </p:nvSpPr>
          <p:spPr>
            <a:xfrm>
              <a:off x="2704694" y="1171851"/>
              <a:ext cx="1" cy="605554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379" name="Straight Connector 16"/>
            <p:cNvSpPr/>
            <p:nvPr/>
          </p:nvSpPr>
          <p:spPr>
            <a:xfrm>
              <a:off x="2704694" y="1875917"/>
              <a:ext cx="1" cy="562674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380" name="Rectangle 17"/>
            <p:cNvSpPr/>
            <p:nvPr/>
          </p:nvSpPr>
          <p:spPr>
            <a:xfrm>
              <a:off x="2976198" y="1529655"/>
              <a:ext cx="177462" cy="544999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81" name="Rectangle 18"/>
            <p:cNvSpPr/>
            <p:nvPr/>
          </p:nvSpPr>
          <p:spPr>
            <a:xfrm>
              <a:off x="3301543" y="1521318"/>
              <a:ext cx="414074" cy="544999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82" name="Rectangle 19"/>
            <p:cNvSpPr/>
            <p:nvPr/>
          </p:nvSpPr>
          <p:spPr>
            <a:xfrm>
              <a:off x="3853645" y="1529655"/>
              <a:ext cx="177462" cy="544999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83" name="TextBox 21"/>
            <p:cNvSpPr txBox="1"/>
            <p:nvPr/>
          </p:nvSpPr>
          <p:spPr>
            <a:xfrm>
              <a:off x="2850334" y="599598"/>
              <a:ext cx="1253256" cy="5848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>
                <a:defRPr sz="1600"/>
              </a:pPr>
              <a:r>
                <a:rPr sz="2276" dirty="0"/>
                <a:t>Electrostatic</a:t>
              </a:r>
            </a:p>
            <a:p>
              <a:pPr>
                <a:defRPr sz="1600"/>
              </a:pPr>
              <a:r>
                <a:rPr sz="2276" dirty="0"/>
                <a:t>quadrupoles</a:t>
              </a:r>
            </a:p>
          </p:txBody>
        </p:sp>
        <p:sp>
          <p:nvSpPr>
            <p:cNvPr id="384" name="TextBox 25"/>
            <p:cNvSpPr txBox="1"/>
            <p:nvPr/>
          </p:nvSpPr>
          <p:spPr>
            <a:xfrm>
              <a:off x="4578412" y="-77185"/>
              <a:ext cx="2074921" cy="3385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>
                <a:defRPr sz="1600"/>
              </a:lvl1pPr>
            </a:lstStyle>
            <a:p>
              <a:r>
                <a:rPr sz="2276" dirty="0"/>
                <a:t>Octupole steer + lens</a:t>
              </a:r>
            </a:p>
          </p:txBody>
        </p:sp>
        <p:sp>
          <p:nvSpPr>
            <p:cNvPr id="385" name="Rectangle 26"/>
            <p:cNvSpPr/>
            <p:nvPr/>
          </p:nvSpPr>
          <p:spPr>
            <a:xfrm>
              <a:off x="4261772" y="1190340"/>
              <a:ext cx="144166" cy="1236750"/>
            </a:xfrm>
            <a:prstGeom prst="rect">
              <a:avLst/>
            </a:prstGeom>
            <a:solidFill>
              <a:schemeClr val="accent6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86" name="Rectangle 27"/>
            <p:cNvSpPr/>
            <p:nvPr/>
          </p:nvSpPr>
          <p:spPr>
            <a:xfrm>
              <a:off x="1157487" y="1201841"/>
              <a:ext cx="144166" cy="1236750"/>
            </a:xfrm>
            <a:prstGeom prst="rect">
              <a:avLst/>
            </a:prstGeom>
            <a:solidFill>
              <a:schemeClr val="accent6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87" name="TextBox 28"/>
            <p:cNvSpPr txBox="1"/>
            <p:nvPr/>
          </p:nvSpPr>
          <p:spPr>
            <a:xfrm>
              <a:off x="548351" y="559294"/>
              <a:ext cx="1369349" cy="3385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>
                <a:defRPr sz="1600"/>
              </a:lvl1pPr>
            </a:lstStyle>
            <a:p>
              <a:r>
                <a:rPr sz="2276" dirty="0"/>
                <a:t>Beam monitor</a:t>
              </a:r>
            </a:p>
          </p:txBody>
        </p:sp>
        <p:sp>
          <p:nvSpPr>
            <p:cNvPr id="388" name="Straight Arrow Connector 30"/>
            <p:cNvSpPr/>
            <p:nvPr/>
          </p:nvSpPr>
          <p:spPr>
            <a:xfrm flipH="1">
              <a:off x="1229570" y="884777"/>
              <a:ext cx="23113" cy="29350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389" name="Straight Arrow Connector 32"/>
            <p:cNvSpPr/>
            <p:nvPr/>
          </p:nvSpPr>
          <p:spPr>
            <a:xfrm flipH="1" flipV="1">
              <a:off x="845791" y="2155026"/>
              <a:ext cx="73024" cy="402442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390" name="Straight Arrow Connector 34"/>
            <p:cNvSpPr/>
            <p:nvPr/>
          </p:nvSpPr>
          <p:spPr>
            <a:xfrm flipV="1">
              <a:off x="1434766" y="2137736"/>
              <a:ext cx="145354" cy="43763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391" name="TextBox 36"/>
            <p:cNvSpPr txBox="1"/>
            <p:nvPr/>
          </p:nvSpPr>
          <p:spPr>
            <a:xfrm>
              <a:off x="1062973" y="-9225"/>
              <a:ext cx="2484061" cy="3385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>
                <a:defRPr sz="1600"/>
              </a:lvl1pPr>
            </a:lstStyle>
            <a:p>
              <a:r>
                <a:rPr sz="2276" dirty="0"/>
                <a:t>Differential pumping irises</a:t>
              </a:r>
            </a:p>
          </p:txBody>
        </p:sp>
        <p:sp>
          <p:nvSpPr>
            <p:cNvPr id="392" name="Straight Arrow Connector 37"/>
            <p:cNvSpPr/>
            <p:nvPr/>
          </p:nvSpPr>
          <p:spPr>
            <a:xfrm flipH="1">
              <a:off x="2054004" y="445429"/>
              <a:ext cx="284696" cy="665867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393" name="Straight Arrow Connector 39"/>
            <p:cNvSpPr/>
            <p:nvPr/>
          </p:nvSpPr>
          <p:spPr>
            <a:xfrm>
              <a:off x="2455832" y="468962"/>
              <a:ext cx="255154" cy="642334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394" name="Rounded Rectangle 41"/>
            <p:cNvSpPr/>
            <p:nvPr/>
          </p:nvSpPr>
          <p:spPr>
            <a:xfrm>
              <a:off x="2054004" y="2625181"/>
              <a:ext cx="650692" cy="544999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 w="12700" cap="flat">
              <a:solidFill>
                <a:srgbClr val="BA8C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95" name="TextBox 43"/>
            <p:cNvSpPr txBox="1"/>
            <p:nvPr/>
          </p:nvSpPr>
          <p:spPr>
            <a:xfrm>
              <a:off x="3780867" y="308110"/>
              <a:ext cx="1369349" cy="3385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>
                <a:defRPr sz="1600"/>
              </a:lvl1pPr>
            </a:lstStyle>
            <a:p>
              <a:r>
                <a:rPr sz="2276" dirty="0"/>
                <a:t>Beam monitor</a:t>
              </a:r>
            </a:p>
          </p:txBody>
        </p:sp>
        <p:sp>
          <p:nvSpPr>
            <p:cNvPr id="396" name="Rectangle 45"/>
            <p:cNvSpPr/>
            <p:nvPr/>
          </p:nvSpPr>
          <p:spPr>
            <a:xfrm>
              <a:off x="4787337" y="1979503"/>
              <a:ext cx="714461" cy="187328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97" name="Rectangle 46"/>
            <p:cNvSpPr/>
            <p:nvPr/>
          </p:nvSpPr>
          <p:spPr>
            <a:xfrm>
              <a:off x="4787337" y="1723804"/>
              <a:ext cx="714461" cy="187328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98" name="Rectangle 47"/>
            <p:cNvSpPr/>
            <p:nvPr/>
          </p:nvSpPr>
          <p:spPr>
            <a:xfrm>
              <a:off x="4787337" y="1458192"/>
              <a:ext cx="714461" cy="187328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399" name="Straight Arrow Connector 48"/>
            <p:cNvSpPr/>
            <p:nvPr/>
          </p:nvSpPr>
          <p:spPr>
            <a:xfrm>
              <a:off x="4333854" y="669005"/>
              <a:ext cx="1" cy="521336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00" name="Straight Arrow Connector 50"/>
            <p:cNvSpPr/>
            <p:nvPr/>
          </p:nvSpPr>
          <p:spPr>
            <a:xfrm>
              <a:off x="3505714" y="1247645"/>
              <a:ext cx="2867" cy="273674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01" name="Straight Arrow Connector 52"/>
            <p:cNvSpPr/>
            <p:nvPr/>
          </p:nvSpPr>
          <p:spPr>
            <a:xfrm flipH="1">
              <a:off x="3064930" y="1240501"/>
              <a:ext cx="142348" cy="28915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02" name="Straight Arrow Connector 54"/>
            <p:cNvSpPr/>
            <p:nvPr/>
          </p:nvSpPr>
          <p:spPr>
            <a:xfrm>
              <a:off x="3836263" y="1210754"/>
              <a:ext cx="106113" cy="318902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03" name="TextBox 56"/>
            <p:cNvSpPr txBox="1"/>
            <p:nvPr/>
          </p:nvSpPr>
          <p:spPr>
            <a:xfrm>
              <a:off x="482753" y="2575366"/>
              <a:ext cx="1326965" cy="6183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>
                <a:defRPr sz="1600"/>
              </a:pPr>
              <a:r>
                <a:rPr sz="2200" dirty="0"/>
                <a:t>Electrostatic</a:t>
              </a:r>
            </a:p>
            <a:p>
              <a:pPr>
                <a:defRPr sz="1600"/>
              </a:pPr>
              <a:r>
                <a:rPr sz="2200" dirty="0"/>
                <a:t>quadrupoles</a:t>
              </a:r>
            </a:p>
          </p:txBody>
        </p:sp>
        <p:sp>
          <p:nvSpPr>
            <p:cNvPr id="404" name="Rectangle 57"/>
            <p:cNvSpPr/>
            <p:nvPr/>
          </p:nvSpPr>
          <p:spPr>
            <a:xfrm>
              <a:off x="6406039" y="1190340"/>
              <a:ext cx="144166" cy="1236750"/>
            </a:xfrm>
            <a:prstGeom prst="rect">
              <a:avLst/>
            </a:prstGeom>
            <a:solidFill>
              <a:schemeClr val="accent6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405" name="Straight Connector 58"/>
            <p:cNvSpPr/>
            <p:nvPr/>
          </p:nvSpPr>
          <p:spPr>
            <a:xfrm flipH="1">
              <a:off x="6135612" y="1171851"/>
              <a:ext cx="1203" cy="551953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06" name="Straight Connector 59"/>
            <p:cNvSpPr/>
            <p:nvPr/>
          </p:nvSpPr>
          <p:spPr>
            <a:xfrm>
              <a:off x="6136814" y="1898516"/>
              <a:ext cx="1" cy="534324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07" name="Straight Arrow Connector 60"/>
            <p:cNvSpPr/>
            <p:nvPr/>
          </p:nvSpPr>
          <p:spPr>
            <a:xfrm flipH="1">
              <a:off x="5144569" y="319226"/>
              <a:ext cx="222650" cy="107059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08" name="TextBox 62"/>
            <p:cNvSpPr txBox="1"/>
            <p:nvPr/>
          </p:nvSpPr>
          <p:spPr>
            <a:xfrm>
              <a:off x="5704344" y="385222"/>
              <a:ext cx="2484061" cy="3385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>
                <a:defRPr sz="1600"/>
              </a:lvl1pPr>
            </a:lstStyle>
            <a:p>
              <a:r>
                <a:rPr sz="2276" dirty="0"/>
                <a:t>Differential pumping irises</a:t>
              </a:r>
            </a:p>
          </p:txBody>
        </p:sp>
        <p:sp>
          <p:nvSpPr>
            <p:cNvPr id="409" name="Straight Arrow Connector 63"/>
            <p:cNvSpPr/>
            <p:nvPr/>
          </p:nvSpPr>
          <p:spPr>
            <a:xfrm flipH="1">
              <a:off x="6128380" y="697712"/>
              <a:ext cx="212350" cy="41358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11" name="Straight Arrow Connector 65"/>
            <p:cNvSpPr/>
            <p:nvPr/>
          </p:nvSpPr>
          <p:spPr>
            <a:xfrm>
              <a:off x="4603080" y="649081"/>
              <a:ext cx="1751798" cy="73955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12" name="TextBox 67"/>
            <p:cNvSpPr txBox="1"/>
            <p:nvPr/>
          </p:nvSpPr>
          <p:spPr>
            <a:xfrm>
              <a:off x="2036119" y="2643669"/>
              <a:ext cx="665886" cy="6183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 algn="ctr">
                <a:defRPr sz="1600"/>
              </a:pPr>
              <a:r>
                <a:rPr sz="2200" dirty="0"/>
                <a:t>Ion</a:t>
              </a:r>
            </a:p>
            <a:p>
              <a:pPr algn="ctr">
                <a:defRPr sz="1600"/>
              </a:pPr>
              <a:r>
                <a:rPr sz="2200" dirty="0"/>
                <a:t>pump</a:t>
              </a:r>
            </a:p>
          </p:txBody>
        </p:sp>
        <p:sp>
          <p:nvSpPr>
            <p:cNvPr id="413" name="Rounded Rectangle 68"/>
            <p:cNvSpPr/>
            <p:nvPr/>
          </p:nvSpPr>
          <p:spPr>
            <a:xfrm>
              <a:off x="3280512" y="2625181"/>
              <a:ext cx="650692" cy="544999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2700" cap="flat">
              <a:solidFill>
                <a:srgbClr val="BA8C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414" name="TextBox 69"/>
            <p:cNvSpPr txBox="1"/>
            <p:nvPr/>
          </p:nvSpPr>
          <p:spPr>
            <a:xfrm>
              <a:off x="3235608" y="2646063"/>
              <a:ext cx="665886" cy="6183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 algn="ctr">
                <a:defRPr sz="1600"/>
              </a:pPr>
              <a:r>
                <a:rPr sz="2200" dirty="0"/>
                <a:t>Turbo</a:t>
              </a:r>
            </a:p>
            <a:p>
              <a:pPr algn="ctr">
                <a:defRPr sz="1600"/>
              </a:pPr>
              <a:r>
                <a:rPr sz="2200" dirty="0"/>
                <a:t>pump</a:t>
              </a:r>
            </a:p>
          </p:txBody>
        </p:sp>
        <p:sp>
          <p:nvSpPr>
            <p:cNvPr id="415" name="Rounded Rectangle 70"/>
            <p:cNvSpPr/>
            <p:nvPr/>
          </p:nvSpPr>
          <p:spPr>
            <a:xfrm>
              <a:off x="5381144" y="2612223"/>
              <a:ext cx="650692" cy="545000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2700" cap="flat">
              <a:solidFill>
                <a:srgbClr val="BA8C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416" name="TextBox 71"/>
            <p:cNvSpPr txBox="1"/>
            <p:nvPr/>
          </p:nvSpPr>
          <p:spPr>
            <a:xfrm>
              <a:off x="5336241" y="2633106"/>
              <a:ext cx="665886" cy="6183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 algn="ctr">
                <a:defRPr sz="1600"/>
              </a:pPr>
              <a:r>
                <a:rPr sz="2200" dirty="0"/>
                <a:t>Turbo</a:t>
              </a:r>
            </a:p>
            <a:p>
              <a:pPr algn="ctr">
                <a:defRPr sz="1600"/>
              </a:pPr>
              <a:r>
                <a:rPr sz="2200" dirty="0"/>
                <a:t>pump</a:t>
              </a:r>
            </a:p>
          </p:txBody>
        </p:sp>
        <p:sp>
          <p:nvSpPr>
            <p:cNvPr id="417" name="Rounded Rectangle 72"/>
            <p:cNvSpPr/>
            <p:nvPr/>
          </p:nvSpPr>
          <p:spPr>
            <a:xfrm>
              <a:off x="6798176" y="2635663"/>
              <a:ext cx="650692" cy="545000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2700" cap="flat">
              <a:solidFill>
                <a:srgbClr val="BA8C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418" name="TextBox 73"/>
            <p:cNvSpPr txBox="1"/>
            <p:nvPr/>
          </p:nvSpPr>
          <p:spPr>
            <a:xfrm>
              <a:off x="6753273" y="2656546"/>
              <a:ext cx="665886" cy="6183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 algn="ctr">
                <a:defRPr sz="1600"/>
              </a:pPr>
              <a:r>
                <a:rPr sz="2200" dirty="0"/>
                <a:t>Turbo</a:t>
              </a:r>
            </a:p>
            <a:p>
              <a:pPr algn="ctr">
                <a:defRPr sz="1600"/>
              </a:pPr>
              <a:r>
                <a:rPr sz="2200" dirty="0"/>
                <a:t>pump</a:t>
              </a:r>
            </a:p>
          </p:txBody>
        </p:sp>
        <p:sp>
          <p:nvSpPr>
            <p:cNvPr id="419" name="Straight Connector 74"/>
            <p:cNvSpPr/>
            <p:nvPr/>
          </p:nvSpPr>
          <p:spPr>
            <a:xfrm>
              <a:off x="6798176" y="1190340"/>
              <a:ext cx="1" cy="59364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0" name="Straight Connector 75"/>
            <p:cNvSpPr/>
            <p:nvPr/>
          </p:nvSpPr>
          <p:spPr>
            <a:xfrm>
              <a:off x="6798176" y="1854870"/>
              <a:ext cx="5386" cy="56043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1" name="Straight Connector 76"/>
            <p:cNvSpPr/>
            <p:nvPr/>
          </p:nvSpPr>
          <p:spPr>
            <a:xfrm flipV="1">
              <a:off x="575159" y="2427089"/>
              <a:ext cx="1619100" cy="115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2" name="Straight Connector 78"/>
            <p:cNvSpPr/>
            <p:nvPr/>
          </p:nvSpPr>
          <p:spPr>
            <a:xfrm>
              <a:off x="1107411" y="1173926"/>
              <a:ext cx="6693716" cy="1814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3" name="Straight Connector 83"/>
            <p:cNvSpPr/>
            <p:nvPr/>
          </p:nvSpPr>
          <p:spPr>
            <a:xfrm flipV="1">
              <a:off x="2567241" y="2437564"/>
              <a:ext cx="913391" cy="257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4" name="Straight Connector 87"/>
            <p:cNvSpPr/>
            <p:nvPr/>
          </p:nvSpPr>
          <p:spPr>
            <a:xfrm>
              <a:off x="2195461" y="2418379"/>
              <a:ext cx="1" cy="2068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5" name="Straight Connector 89"/>
            <p:cNvSpPr/>
            <p:nvPr/>
          </p:nvSpPr>
          <p:spPr>
            <a:xfrm>
              <a:off x="2569953" y="2415302"/>
              <a:ext cx="1" cy="2068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6" name="Straight Connector 90"/>
            <p:cNvSpPr/>
            <p:nvPr/>
          </p:nvSpPr>
          <p:spPr>
            <a:xfrm>
              <a:off x="3476942" y="2432839"/>
              <a:ext cx="1" cy="2068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7" name="Straight Connector 91"/>
            <p:cNvSpPr/>
            <p:nvPr/>
          </p:nvSpPr>
          <p:spPr>
            <a:xfrm>
              <a:off x="3715617" y="2439262"/>
              <a:ext cx="1" cy="2068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8" name="Straight Connector 96"/>
            <p:cNvSpPr/>
            <p:nvPr/>
          </p:nvSpPr>
          <p:spPr>
            <a:xfrm flipV="1">
              <a:off x="3703268" y="2438591"/>
              <a:ext cx="1849756" cy="852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29" name="Straight Connector 102"/>
            <p:cNvSpPr/>
            <p:nvPr/>
          </p:nvSpPr>
          <p:spPr>
            <a:xfrm>
              <a:off x="5839843" y="2432839"/>
              <a:ext cx="1246373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30" name="Straight Connector 106"/>
            <p:cNvSpPr/>
            <p:nvPr/>
          </p:nvSpPr>
          <p:spPr>
            <a:xfrm>
              <a:off x="5553024" y="2421140"/>
              <a:ext cx="1" cy="2068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31" name="Straight Connector 107"/>
            <p:cNvSpPr/>
            <p:nvPr/>
          </p:nvSpPr>
          <p:spPr>
            <a:xfrm>
              <a:off x="5839843" y="2421139"/>
              <a:ext cx="1" cy="2068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32" name="Straight Connector 108"/>
            <p:cNvSpPr/>
            <p:nvPr/>
          </p:nvSpPr>
          <p:spPr>
            <a:xfrm>
              <a:off x="7086216" y="2427089"/>
              <a:ext cx="1" cy="2068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33" name="Straight Connector 109"/>
            <p:cNvSpPr/>
            <p:nvPr/>
          </p:nvSpPr>
          <p:spPr>
            <a:xfrm>
              <a:off x="7362673" y="2439262"/>
              <a:ext cx="1" cy="2068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34" name="Straight Connector 110"/>
            <p:cNvSpPr/>
            <p:nvPr/>
          </p:nvSpPr>
          <p:spPr>
            <a:xfrm>
              <a:off x="7362673" y="2427089"/>
              <a:ext cx="438453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35" name="Rectangle 112"/>
            <p:cNvSpPr/>
            <p:nvPr/>
          </p:nvSpPr>
          <p:spPr>
            <a:xfrm>
              <a:off x="6983928" y="1370204"/>
              <a:ext cx="817199" cy="891644"/>
            </a:xfrm>
            <a:prstGeom prst="rect">
              <a:avLst/>
            </a:prstGeom>
            <a:noFill/>
            <a:ln w="3810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436" name="Rectangle 113"/>
            <p:cNvSpPr/>
            <p:nvPr/>
          </p:nvSpPr>
          <p:spPr>
            <a:xfrm>
              <a:off x="6983928" y="1370204"/>
              <a:ext cx="102288" cy="891644"/>
            </a:xfrm>
            <a:prstGeom prst="rect">
              <a:avLst/>
            </a:prstGeom>
            <a:solidFill>
              <a:schemeClr val="accent2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437" name="TextBox 114"/>
            <p:cNvSpPr txBox="1"/>
            <p:nvPr/>
          </p:nvSpPr>
          <p:spPr>
            <a:xfrm>
              <a:off x="7057390" y="1400649"/>
              <a:ext cx="737022" cy="8773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 algn="ctr">
                <a:defRPr sz="1600"/>
              </a:pPr>
              <a:r>
                <a:rPr sz="2200" dirty="0"/>
                <a:t>1 mb</a:t>
              </a:r>
            </a:p>
            <a:p>
              <a:pPr algn="ctr">
                <a:defRPr sz="1600"/>
              </a:pPr>
              <a:r>
                <a:rPr sz="2200" dirty="0"/>
                <a:t>1.5 K</a:t>
              </a:r>
            </a:p>
            <a:p>
              <a:pPr algn="ctr">
                <a:defRPr sz="1600"/>
              </a:pPr>
              <a:r>
                <a:rPr sz="2200" dirty="0"/>
                <a:t>helium</a:t>
              </a:r>
            </a:p>
          </p:txBody>
        </p:sp>
        <p:sp>
          <p:nvSpPr>
            <p:cNvPr id="438" name="TextBox 115"/>
            <p:cNvSpPr txBox="1"/>
            <p:nvPr/>
          </p:nvSpPr>
          <p:spPr>
            <a:xfrm>
              <a:off x="-141543" y="1005392"/>
              <a:ext cx="991766" cy="5848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 algn="ctr">
                <a:defRPr sz="1600"/>
              </a:pPr>
              <a:r>
                <a:rPr sz="2276" dirty="0"/>
                <a:t>&lt;1e-9 mb</a:t>
              </a:r>
            </a:p>
            <a:p>
              <a:pPr algn="ctr">
                <a:defRPr sz="1600"/>
              </a:pPr>
              <a:r>
                <a:rPr sz="2276" dirty="0"/>
                <a:t>UHV</a:t>
              </a:r>
            </a:p>
          </p:txBody>
        </p:sp>
        <p:sp>
          <p:nvSpPr>
            <p:cNvPr id="439" name="Straight Connector 118"/>
            <p:cNvSpPr/>
            <p:nvPr/>
          </p:nvSpPr>
          <p:spPr>
            <a:xfrm flipV="1">
              <a:off x="545040" y="1566966"/>
              <a:ext cx="336359" cy="159202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0" name="Straight Connector 119"/>
            <p:cNvSpPr/>
            <p:nvPr/>
          </p:nvSpPr>
          <p:spPr>
            <a:xfrm>
              <a:off x="551143" y="1934466"/>
              <a:ext cx="312848" cy="114351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1" name="Straight Connector 121"/>
            <p:cNvSpPr/>
            <p:nvPr/>
          </p:nvSpPr>
          <p:spPr>
            <a:xfrm flipV="1">
              <a:off x="863929" y="1969170"/>
              <a:ext cx="722381" cy="78730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2" name="Straight Connector 123"/>
            <p:cNvSpPr/>
            <p:nvPr/>
          </p:nvSpPr>
          <p:spPr>
            <a:xfrm>
              <a:off x="878657" y="1570346"/>
              <a:ext cx="694469" cy="80913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3" name="Straight Connector 128"/>
            <p:cNvSpPr/>
            <p:nvPr/>
          </p:nvSpPr>
          <p:spPr>
            <a:xfrm>
              <a:off x="1559702" y="1654482"/>
              <a:ext cx="1151285" cy="168203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4" name="Straight Connector 130"/>
            <p:cNvSpPr/>
            <p:nvPr/>
          </p:nvSpPr>
          <p:spPr>
            <a:xfrm flipV="1">
              <a:off x="1572651" y="1828634"/>
              <a:ext cx="1138335" cy="141328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5" name="Straight Connector 136"/>
            <p:cNvSpPr/>
            <p:nvPr/>
          </p:nvSpPr>
          <p:spPr>
            <a:xfrm>
              <a:off x="2708577" y="1823825"/>
              <a:ext cx="787704" cy="88863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6" name="Straight Connector 139"/>
            <p:cNvSpPr/>
            <p:nvPr/>
          </p:nvSpPr>
          <p:spPr>
            <a:xfrm flipV="1">
              <a:off x="2710986" y="1690000"/>
              <a:ext cx="787704" cy="133826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7" name="Straight Connector 141"/>
            <p:cNvSpPr/>
            <p:nvPr/>
          </p:nvSpPr>
          <p:spPr>
            <a:xfrm>
              <a:off x="3504981" y="1684363"/>
              <a:ext cx="3478948" cy="131664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8" name="Straight Connector 143"/>
            <p:cNvSpPr/>
            <p:nvPr/>
          </p:nvSpPr>
          <p:spPr>
            <a:xfrm flipV="1">
              <a:off x="3503525" y="1816027"/>
              <a:ext cx="3480404" cy="94042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49" name="Straight Connector 145"/>
            <p:cNvSpPr/>
            <p:nvPr/>
          </p:nvSpPr>
          <p:spPr>
            <a:xfrm>
              <a:off x="6914080" y="1186237"/>
              <a:ext cx="2693" cy="58668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50" name="Straight Connector 146"/>
            <p:cNvSpPr/>
            <p:nvPr/>
          </p:nvSpPr>
          <p:spPr>
            <a:xfrm>
              <a:off x="6911367" y="1863047"/>
              <a:ext cx="10793" cy="54774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52" name="Straight Arrow Connector 148"/>
            <p:cNvSpPr/>
            <p:nvPr/>
          </p:nvSpPr>
          <p:spPr>
            <a:xfrm>
              <a:off x="6620127" y="697712"/>
              <a:ext cx="291240" cy="667482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endParaRPr sz="5120"/>
            </a:p>
          </p:txBody>
        </p:sp>
        <p:sp>
          <p:nvSpPr>
            <p:cNvPr id="453" name="Left Arrow 153"/>
            <p:cNvSpPr/>
            <p:nvPr/>
          </p:nvSpPr>
          <p:spPr>
            <a:xfrm>
              <a:off x="7956933" y="1783988"/>
              <a:ext cx="135108" cy="38697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68275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454" name="TextBox 154"/>
            <p:cNvSpPr txBox="1"/>
            <p:nvPr/>
          </p:nvSpPr>
          <p:spPr>
            <a:xfrm>
              <a:off x="7874444" y="1966178"/>
              <a:ext cx="605168" cy="3385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>
                <a:defRPr sz="1600"/>
              </a:lvl1pPr>
            </a:lstStyle>
            <a:p>
              <a:r>
                <a:rPr sz="2276"/>
                <a:t>Laser</a:t>
              </a:r>
            </a:p>
          </p:txBody>
        </p:sp>
        <p:sp>
          <p:nvSpPr>
            <p:cNvPr id="455" name="Right Arrow 157"/>
            <p:cNvSpPr/>
            <p:nvPr/>
          </p:nvSpPr>
          <p:spPr>
            <a:xfrm>
              <a:off x="230922" y="1828633"/>
              <a:ext cx="243189" cy="3633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22250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</a:defRPr>
              </a:pPr>
              <a:endParaRPr sz="2276"/>
            </a:p>
          </p:txBody>
        </p:sp>
        <p:sp>
          <p:nvSpPr>
            <p:cNvPr id="456" name="TextBox 158"/>
            <p:cNvSpPr txBox="1"/>
            <p:nvPr/>
          </p:nvSpPr>
          <p:spPr>
            <a:xfrm>
              <a:off x="-68088" y="2051848"/>
              <a:ext cx="616439" cy="5848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>
                <a:defRPr sz="1600"/>
              </a:pPr>
              <a:r>
                <a:rPr sz="2276" dirty="0"/>
                <a:t>Pbar</a:t>
              </a:r>
            </a:p>
            <a:p>
              <a:pPr>
                <a:defRPr sz="1600"/>
              </a:pPr>
              <a:r>
                <a:rPr sz="2276" dirty="0"/>
                <a:t>beam</a:t>
              </a:r>
            </a:p>
          </p:txBody>
        </p:sp>
      </p:grpSp>
      <p:pic>
        <p:nvPicPr>
          <p:cNvPr id="458" name="Picture 3" descr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74352" y="185612"/>
            <a:ext cx="2571284" cy="3853914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Text"/>
          <p:cNvSpPr txBox="1"/>
          <p:nvPr/>
        </p:nvSpPr>
        <p:spPr>
          <a:xfrm>
            <a:off x="-5034475" y="-4614084"/>
            <a:ext cx="131381" cy="88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5023" rIns="65023">
            <a:spAutoFit/>
          </a:bodyPr>
          <a:lstStyle/>
          <a:p>
            <a:pPr defTabSz="650230">
              <a:defRPr>
                <a:latin typeface="+mn-lt"/>
                <a:ea typeface="+mn-ea"/>
                <a:cs typeface="+mn-cs"/>
                <a:sym typeface="Helvetica"/>
              </a:defRPr>
            </a:pPr>
            <a:endParaRPr sz="5120"/>
          </a:p>
        </p:txBody>
      </p:sp>
      <p:sp>
        <p:nvSpPr>
          <p:cNvPr id="460" name="Sub-Doppler laser spectroscopy of narrow resonances by using 5 laser beams"/>
          <p:cNvSpPr txBox="1"/>
          <p:nvPr/>
        </p:nvSpPr>
        <p:spPr>
          <a:xfrm>
            <a:off x="4137807" y="8055117"/>
            <a:ext cx="5832381" cy="1037472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3" rIns="65023" anchor="ctr">
            <a:normAutofit/>
          </a:bodyPr>
          <a:lstStyle>
            <a:lvl1pPr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New BPM based on charge-sensitive ASIC read out by FPGA, PCB developed by ASACUSA.</a:t>
            </a:r>
          </a:p>
        </p:txBody>
      </p:sp>
      <p:sp>
        <p:nvSpPr>
          <p:cNvPr id="461" name="Sub-Doppler laser spectroscopy of narrow resonances by using 5 laser beams"/>
          <p:cNvSpPr txBox="1"/>
          <p:nvPr/>
        </p:nvSpPr>
        <p:spPr>
          <a:xfrm>
            <a:off x="532065" y="7110174"/>
            <a:ext cx="2978787" cy="2927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3" rIns="65023" anchor="ctr">
            <a:normAutofit/>
          </a:bodyPr>
          <a:lstStyle>
            <a:lvl1pPr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sz="2800" dirty="0"/>
              <a:t>New octupole deflector/focuser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60B57A-C609-72A7-99EF-FC5EDE10FCC7}"/>
              </a:ext>
            </a:extLst>
          </p:cNvPr>
          <p:cNvSpPr txBox="1">
            <a:spLocks/>
          </p:cNvSpPr>
          <p:nvPr/>
        </p:nvSpPr>
        <p:spPr>
          <a:xfrm>
            <a:off x="16471447" y="9199335"/>
            <a:ext cx="3902075" cy="519112"/>
          </a:xfrm>
          <a:prstGeom prst="rect">
            <a:avLst/>
          </a:prstGeom>
        </p:spPr>
        <p:txBody>
          <a:bodyPr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fld id="{D806A0B9-6571-4089-9448-725767A1BA23}" type="slidenum">
              <a:rPr lang="de-AT" sz="1600" smtClean="0">
                <a:latin typeface="+mn-lt"/>
              </a:rPr>
              <a:pPr/>
              <a:t>9</a:t>
            </a:fld>
            <a:endParaRPr lang="de-AT" sz="1600" dirty="0">
              <a:latin typeface="+mn-lt"/>
            </a:endParaRPr>
          </a:p>
        </p:txBody>
      </p:sp>
      <p:sp>
        <p:nvSpPr>
          <p:cNvPr id="6" name="ZoneTexte 6">
            <a:extLst>
              <a:ext uri="{FF2B5EF4-FFF2-40B4-BE49-F238E27FC236}">
                <a16:creationId xmlns:a16="http://schemas.microsoft.com/office/drawing/2014/main" id="{A531E653-F0F3-C2D2-9C8C-084E93B7B4FD}"/>
              </a:ext>
            </a:extLst>
          </p:cNvPr>
          <p:cNvSpPr txBox="1"/>
          <p:nvPr/>
        </p:nvSpPr>
        <p:spPr>
          <a:xfrm>
            <a:off x="10134508" y="4301885"/>
            <a:ext cx="7108183" cy="4675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5023" rIns="65023">
            <a:spAutoFit/>
          </a:bodyPr>
          <a:lstStyle/>
          <a:p>
            <a:pPr marL="304822" indent="-304822" defTabSz="650284">
              <a:lnSpc>
                <a:spcPts val="3998"/>
              </a:lnSpc>
              <a:buSzPct val="100000"/>
              <a:buChar char="-"/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latin typeface="+mn-lt"/>
              </a:rPr>
              <a:t>Differential pumping must sustain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11 orders of magnitude pressure difference </a:t>
            </a:r>
            <a:r>
              <a:rPr lang="en-US" sz="2800" dirty="0">
                <a:latin typeface="+mn-lt"/>
              </a:rPr>
              <a:t>between cryogenic helium target and ELENA beamline.</a:t>
            </a:r>
          </a:p>
          <a:p>
            <a:pPr marL="304822" indent="-304822" defTabSz="650284">
              <a:lnSpc>
                <a:spcPts val="3998"/>
              </a:lnSpc>
              <a:buSzPct val="100000"/>
              <a:buChar char="-"/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latin typeface="+mn-lt"/>
              </a:rPr>
              <a:t>During first commissioning in 2021, the beam in the target was too large.</a:t>
            </a:r>
          </a:p>
          <a:p>
            <a:pPr marL="304822" indent="-304822" defTabSz="650284">
              <a:lnSpc>
                <a:spcPts val="3998"/>
              </a:lnSpc>
              <a:buSzPct val="100000"/>
              <a:buChar char="-"/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latin typeface="+mn-lt"/>
              </a:rPr>
              <a:t>Beam was scraped during transport.</a:t>
            </a:r>
          </a:p>
          <a:p>
            <a:pPr marL="304822" indent="-304822" defTabSz="650284">
              <a:lnSpc>
                <a:spcPts val="3998"/>
              </a:lnSpc>
              <a:buSzPct val="100000"/>
              <a:buChar char="-"/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latin typeface="+mn-lt"/>
              </a:rPr>
              <a:t>In 2022 added new lenses, deflectors, irises, and beam monitors.</a:t>
            </a:r>
          </a:p>
          <a:p>
            <a:pPr marL="304822" indent="-304822" defTabSz="650284">
              <a:lnSpc>
                <a:spcPts val="3998"/>
              </a:lnSpc>
              <a:buSzPct val="100000"/>
              <a:buChar char="-"/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latin typeface="+mn-lt"/>
              </a:rPr>
              <a:t>New optics with help from ELENA team.</a:t>
            </a:r>
            <a:endParaRPr sz="2800" dirty="0">
              <a:latin typeface="+mn-lt"/>
            </a:endParaRP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21F7FE35-C26E-D50F-CDFF-0D050D38F977}"/>
              </a:ext>
            </a:extLst>
          </p:cNvPr>
          <p:cNvSpPr txBox="1">
            <a:spLocks/>
          </p:cNvSpPr>
          <p:nvPr/>
        </p:nvSpPr>
        <p:spPr bwMode="auto">
          <a:xfrm>
            <a:off x="5669157" y="9117838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0" i="0" u="none" strike="noStrike" cap="none" spc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Helvetica Light"/>
                <a:cs typeface="Helvetica Light"/>
              </a:defRPr>
            </a:lvl1pPr>
            <a:lvl2pPr marL="0" marR="0" indent="228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2pPr>
            <a:lvl3pPr marL="0" marR="0" indent="457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3pPr>
            <a:lvl4pPr marL="0" marR="0" indent="6858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4pPr>
            <a:lvl5pPr marL="0" marR="0" indent="914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5pPr>
            <a:lvl6pPr marL="0" marR="0" indent="22860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6pPr>
            <a:lvl7pPr marL="0" marR="0" indent="27432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7pPr>
            <a:lvl8pPr marL="0" marR="0" indent="32004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8pPr>
            <a:lvl9pPr marL="0" marR="0" indent="3657600" algn="l" defTabSz="584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Helvetica Light"/>
                <a:ea typeface="Helvetica Light"/>
                <a:cs typeface="Helvetica Light"/>
              </a:defRPr>
            </a:lvl9pPr>
          </a:lstStyle>
          <a:p>
            <a:r>
              <a:rPr lang="de-AT" sz="1800" dirty="0">
                <a:solidFill>
                  <a:schemeClr val="tx1"/>
                </a:solidFill>
              </a:rPr>
              <a:t>M. </a:t>
            </a:r>
            <a:r>
              <a:rPr lang="de-AT" sz="1800" dirty="0" err="1">
                <a:solidFill>
                  <a:schemeClr val="tx1"/>
                </a:solidFill>
              </a:rPr>
              <a:t>Hori</a:t>
            </a:r>
            <a:r>
              <a:rPr lang="de-AT" sz="1800" dirty="0">
                <a:solidFill>
                  <a:schemeClr val="tx1"/>
                </a:solidFill>
              </a:rPr>
              <a:t> / E. Widmann SPSC148  7 Feb 2023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47BB"/>
      </a:accent1>
      <a:accent2>
        <a:srgbClr val="84BD00"/>
      </a:accent2>
      <a:accent3>
        <a:srgbClr val="008C95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FFFFFF"/>
        </a:solidFill>
        <a:ln w="25400" cap="flat">
          <a:solidFill>
            <a:schemeClr val="accent1"/>
          </a:solidFill>
          <a:prstDash val="solid"/>
          <a:bevel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chemeClr val="accent1"/>
          </a:solidFill>
          <a:prstDash val="solid"/>
          <a:bevel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2597</TotalTime>
  <Words>2147</Words>
  <Application>Microsoft Macintosh PowerPoint</Application>
  <DocSecurity>0</DocSecurity>
  <PresentationFormat>Custom</PresentationFormat>
  <Paragraphs>273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40" baseType="lpstr">
      <vt:lpstr>Abadi</vt:lpstr>
      <vt:lpstr>Arial</vt:lpstr>
      <vt:lpstr>Calibri</vt:lpstr>
      <vt:lpstr>Calibri Light</vt:lpstr>
      <vt:lpstr>Cambria Math</vt:lpstr>
      <vt:lpstr>Garamond</vt:lpstr>
      <vt:lpstr>Gill Sans</vt:lpstr>
      <vt:lpstr>Helvetica Light</vt:lpstr>
      <vt:lpstr>Helvetica Neue</vt:lpstr>
      <vt:lpstr>Palatino Linotype</vt:lpstr>
      <vt:lpstr>Times</vt:lpstr>
      <vt:lpstr>Times New Roman</vt:lpstr>
      <vt:lpstr>Trebuchet MS</vt:lpstr>
      <vt:lpstr>Wingdings</vt:lpstr>
      <vt:lpstr>Benutzerdefiniertes Design</vt:lpstr>
      <vt:lpstr>Custom Design</vt:lpstr>
      <vt:lpstr>Acrobat Document</vt:lpstr>
      <vt:lpstr>ASACUSA status report 2022 and plans for 2023</vt:lpstr>
      <vt:lpstr>ASACUSA collaboration</vt:lpstr>
      <vt:lpstr>I Antiprotonic helium</vt:lpstr>
      <vt:lpstr>PowerPoint Presentation</vt:lpstr>
      <vt:lpstr>Published in 2022: condensed-matter effects observed for antiprotonic helium atoms suspended in superfluid helium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Plans for 2023</vt:lpstr>
      <vt:lpstr>II. CUSP experiment for H ̅ spectroscopy </vt:lpstr>
      <vt:lpstr>All planned upgrades finished in 2022! </vt:lpstr>
      <vt:lpstr>Antiprotons</vt:lpstr>
      <vt:lpstr>Positrons</vt:lpstr>
      <vt:lpstr>Spectroscopy beam line</vt:lpstr>
      <vt:lpstr>Hydrogen beam: characterise cavity &amp; Bext </vt:lpstr>
      <vt:lpstr>Plan for 2023 </vt:lpstr>
      <vt:lpstr>Annihilation Studies</vt:lpstr>
      <vt:lpstr>Conclusions</vt:lpstr>
      <vt:lpstr>Backup slides</vt:lpstr>
      <vt:lpstr>Positrons</vt:lpstr>
      <vt:lpstr>Towards colder plasmas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 SAB meeting 5.-6. Oct. 2016</dc:title>
  <dc:subject/>
  <dc:creator>Eberhard Widmann</dc:creator>
  <cp:keywords/>
  <dc:description/>
  <cp:lastModifiedBy>Masaki Hori</cp:lastModifiedBy>
  <cp:revision>578</cp:revision>
  <cp:lastPrinted>2023-02-07T08:55:39Z</cp:lastPrinted>
  <dcterms:modified xsi:type="dcterms:W3CDTF">2023-02-07T09:53:04Z</dcterms:modified>
  <cp:category/>
  <dc:identifier/>
  <cp:contentStatus/>
  <dc:language/>
  <cp:version/>
</cp:coreProperties>
</file>