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964" r:id="rId2"/>
    <p:sldId id="962" r:id="rId3"/>
    <p:sldId id="955" r:id="rId4"/>
    <p:sldId id="956" r:id="rId5"/>
    <p:sldId id="957" r:id="rId6"/>
    <p:sldId id="256" r:id="rId7"/>
    <p:sldId id="787" r:id="rId8"/>
    <p:sldId id="959" r:id="rId9"/>
    <p:sldId id="788" r:id="rId10"/>
    <p:sldId id="796" r:id="rId11"/>
    <p:sldId id="795" r:id="rId12"/>
    <p:sldId id="966" r:id="rId13"/>
    <p:sldId id="967" r:id="rId14"/>
    <p:sldId id="262" r:id="rId15"/>
    <p:sldId id="963" r:id="rId16"/>
    <p:sldId id="961" r:id="rId17"/>
    <p:sldId id="960" r:id="rId18"/>
    <p:sldId id="968" r:id="rId19"/>
  </p:sldIdLst>
  <p:sldSz cx="9906000" cy="6858000" type="A4"/>
  <p:notesSz cx="9913938" cy="6746875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umimoji="1" sz="20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umimoji="1" sz="20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umimoji="1" sz="20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umimoji="1" sz="20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0">
          <p15:clr>
            <a:srgbClr val="A4A3A4"/>
          </p15:clr>
        </p15:guide>
        <p15:guide id="2" pos="50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80FFE8"/>
    <a:srgbClr val="ADFF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1348"/>
    <p:restoredTop sz="94694"/>
  </p:normalViewPr>
  <p:slideViewPr>
    <p:cSldViewPr snapToGrid="0">
      <p:cViewPr varScale="1">
        <p:scale>
          <a:sx n="121" d="100"/>
          <a:sy n="121" d="100"/>
        </p:scale>
        <p:origin x="608" y="176"/>
      </p:cViewPr>
      <p:guideLst>
        <p:guide orient="horz" pos="3360"/>
        <p:guide pos="50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6" name="Rectangle 2">
            <a:extLst>
              <a:ext uri="{FF2B5EF4-FFF2-40B4-BE49-F238E27FC236}">
                <a16:creationId xmlns:a16="http://schemas.microsoft.com/office/drawing/2014/main" id="{943093FA-AC6A-F8A2-F1C0-E9B3C6FDFD52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973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 u="sng">
                <a:latin typeface="Times New Roman" pitchFamily="-105" charset="0"/>
                <a:ea typeface="ＭＳ Ｐゴシック" pitchFamily="-105" charset="-128"/>
                <a:cs typeface="ＭＳ Ｐゴシック" pitchFamily="-105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6067" name="Rectangle 3">
            <a:extLst>
              <a:ext uri="{FF2B5EF4-FFF2-40B4-BE49-F238E27FC236}">
                <a16:creationId xmlns:a16="http://schemas.microsoft.com/office/drawing/2014/main" id="{5C293322-947D-E83C-986E-0DD054463B00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16575" y="0"/>
            <a:ext cx="42973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u="sng">
                <a:latin typeface="Times New Roman" pitchFamily="-105" charset="0"/>
                <a:ea typeface="ＭＳ Ｐゴシック" pitchFamily="-105" charset="-128"/>
                <a:cs typeface="ＭＳ Ｐゴシック" pitchFamily="-105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6068" name="Rectangle 4">
            <a:extLst>
              <a:ext uri="{FF2B5EF4-FFF2-40B4-BE49-F238E27FC236}">
                <a16:creationId xmlns:a16="http://schemas.microsoft.com/office/drawing/2014/main" id="{612C427F-4D43-DFB7-218B-D08BA7F52FD8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410325"/>
            <a:ext cx="42973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 u="sng">
                <a:latin typeface="Times New Roman" pitchFamily="-105" charset="0"/>
                <a:ea typeface="ＭＳ Ｐゴシック" pitchFamily="-105" charset="-128"/>
                <a:cs typeface="ＭＳ Ｐゴシック" pitchFamily="-105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6069" name="Rectangle 5">
            <a:extLst>
              <a:ext uri="{FF2B5EF4-FFF2-40B4-BE49-F238E27FC236}">
                <a16:creationId xmlns:a16="http://schemas.microsoft.com/office/drawing/2014/main" id="{3B24D8B3-93C4-15A1-3FF7-57E735E2DAB8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16575" y="6410325"/>
            <a:ext cx="42973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u="sng"/>
            </a:lvl1pPr>
          </a:lstStyle>
          <a:p>
            <a:pPr>
              <a:defRPr/>
            </a:pPr>
            <a:fld id="{39E718BE-FC8A-6A4F-88CB-2246E70A6CE2}" type="slidenum">
              <a:rPr lang="en-US" altLang="en-CH"/>
              <a:pPr>
                <a:defRPr/>
              </a:pPr>
              <a:t>‹#›</a:t>
            </a:fld>
            <a:endParaRPr lang="en-US" altLang="en-CH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681BC704-862E-2EA7-7828-98FC95871ED0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973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Times New Roman" pitchFamily="-105" charset="0"/>
                <a:ea typeface="ＭＳ Ｐゴシック" pitchFamily="-105" charset="-128"/>
                <a:cs typeface="ＭＳ Ｐゴシック" pitchFamily="-105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7411" name="Rectangle 3">
            <a:extLst>
              <a:ext uri="{FF2B5EF4-FFF2-40B4-BE49-F238E27FC236}">
                <a16:creationId xmlns:a16="http://schemas.microsoft.com/office/drawing/2014/main" id="{ECA942FB-A992-2C54-4D09-5709C594BF54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5616575" y="0"/>
            <a:ext cx="42973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itchFamily="-105" charset="0"/>
                <a:ea typeface="ＭＳ Ｐゴシック" pitchFamily="-105" charset="-128"/>
                <a:cs typeface="ＭＳ Ｐゴシック" pitchFamily="-105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623B884C-4518-2D11-6837-E7DE59D59A59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130550" y="504825"/>
            <a:ext cx="3654425" cy="25304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3" name="Rectangle 5">
            <a:extLst>
              <a:ext uri="{FF2B5EF4-FFF2-40B4-BE49-F238E27FC236}">
                <a16:creationId xmlns:a16="http://schemas.microsoft.com/office/drawing/2014/main" id="{9B0F0DF4-9C07-79A2-6222-82D0815DC6D9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322388" y="3203575"/>
            <a:ext cx="7269162" cy="303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</a:t>
            </a:r>
            <a:r>
              <a:rPr lang="en-US" altLang="ja-JP" noProof="0"/>
              <a:t> </a:t>
            </a:r>
            <a:r>
              <a:rPr lang="ja-JP" altLang="en-US" noProof="0"/>
              <a:t>テキストの書式設定</a:t>
            </a:r>
            <a:endParaRPr lang="en-US" altLang="ja-JP" noProof="0"/>
          </a:p>
          <a:p>
            <a:pPr lvl="1"/>
            <a:r>
              <a:rPr lang="ja-JP" altLang="en-US" noProof="0"/>
              <a:t>第</a:t>
            </a:r>
            <a:r>
              <a:rPr lang="en-US" altLang="ja-JP" noProof="0"/>
              <a:t> 2 </a:t>
            </a:r>
            <a:r>
              <a:rPr lang="ja-JP" altLang="en-US" noProof="0"/>
              <a:t>レベル</a:t>
            </a:r>
            <a:endParaRPr lang="en-US" altLang="ja-JP" noProof="0"/>
          </a:p>
          <a:p>
            <a:pPr lvl="2"/>
            <a:r>
              <a:rPr lang="ja-JP" altLang="en-US" noProof="0"/>
              <a:t>第</a:t>
            </a:r>
            <a:r>
              <a:rPr lang="en-US" altLang="ja-JP" noProof="0"/>
              <a:t> 3 </a:t>
            </a:r>
            <a:r>
              <a:rPr lang="ja-JP" altLang="en-US" noProof="0"/>
              <a:t>レベル</a:t>
            </a:r>
            <a:endParaRPr lang="en-US" altLang="ja-JP" noProof="0"/>
          </a:p>
          <a:p>
            <a:pPr lvl="3"/>
            <a:r>
              <a:rPr lang="ja-JP" altLang="en-US" noProof="0"/>
              <a:t>第</a:t>
            </a:r>
            <a:r>
              <a:rPr lang="en-US" altLang="ja-JP" noProof="0"/>
              <a:t> 4 </a:t>
            </a:r>
            <a:r>
              <a:rPr lang="ja-JP" altLang="en-US" noProof="0"/>
              <a:t>レベル</a:t>
            </a:r>
            <a:endParaRPr lang="en-US" altLang="ja-JP" noProof="0"/>
          </a:p>
          <a:p>
            <a:pPr lvl="4"/>
            <a:r>
              <a:rPr lang="ja-JP" altLang="en-US" noProof="0"/>
              <a:t>第</a:t>
            </a:r>
            <a:r>
              <a:rPr lang="en-US" altLang="ja-JP" noProof="0"/>
              <a:t> 5 </a:t>
            </a:r>
            <a:r>
              <a:rPr lang="ja-JP" altLang="en-US" noProof="0"/>
              <a:t>レベル</a:t>
            </a:r>
            <a:endParaRPr lang="en-US" altLang="ja-JP" noProof="0"/>
          </a:p>
        </p:txBody>
      </p:sp>
      <p:sp>
        <p:nvSpPr>
          <p:cNvPr id="17414" name="Rectangle 6">
            <a:extLst>
              <a:ext uri="{FF2B5EF4-FFF2-40B4-BE49-F238E27FC236}">
                <a16:creationId xmlns:a16="http://schemas.microsoft.com/office/drawing/2014/main" id="{D3D5BE5F-5DDC-38EB-4359-51D723292FB6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410325"/>
            <a:ext cx="42973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Times New Roman" pitchFamily="-105" charset="0"/>
                <a:ea typeface="ＭＳ Ｐゴシック" pitchFamily="-105" charset="-128"/>
                <a:cs typeface="ＭＳ Ｐゴシック" pitchFamily="-105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7415" name="Rectangle 7">
            <a:extLst>
              <a:ext uri="{FF2B5EF4-FFF2-40B4-BE49-F238E27FC236}">
                <a16:creationId xmlns:a16="http://schemas.microsoft.com/office/drawing/2014/main" id="{6EF34707-E7B2-FD00-B438-E775E5122A2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16575" y="6410325"/>
            <a:ext cx="42973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21BB51AC-3B7E-2E4E-BB99-6C1AD49A3BA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-105" charset="0"/>
        <a:ea typeface="ＭＳ Ｐ明朝" pitchFamily="-105" charset="-128"/>
        <a:cs typeface="ＭＳ Ｐ明朝" pitchFamily="-105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-105" charset="0"/>
        <a:ea typeface="ＭＳ Ｐ明朝" pitchFamily="-105" charset="-128"/>
        <a:cs typeface="ＭＳ Ｐ明朝" pitchFamily="-105" charset="-128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-105" charset="0"/>
        <a:ea typeface="ＭＳ Ｐ明朝" pitchFamily="-105" charset="-128"/>
        <a:cs typeface="ＭＳ Ｐ明朝" pitchFamily="-105" charset="-128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-105" charset="0"/>
        <a:ea typeface="ＭＳ Ｐ明朝" pitchFamily="-105" charset="-128"/>
        <a:cs typeface="ＭＳ Ｐ明朝" pitchFamily="-105" charset="-128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-105" charset="0"/>
        <a:ea typeface="ＭＳ Ｐ明朝" pitchFamily="-105" charset="-128"/>
        <a:cs typeface="ＭＳ Ｐ明朝" pitchFamily="-105" charset="-128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7">
            <a:extLst>
              <a:ext uri="{FF2B5EF4-FFF2-40B4-BE49-F238E27FC236}">
                <a16:creationId xmlns:a16="http://schemas.microsoft.com/office/drawing/2014/main" id="{492D7B41-AC1B-224E-8E6F-244018D55B2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9pPr>
          </a:lstStyle>
          <a:p>
            <a:pPr>
              <a:spcBef>
                <a:spcPct val="0"/>
              </a:spcBef>
            </a:pPr>
            <a:fld id="{B7CD0287-CF0C-BC43-A3F4-FA5521C71FDB}" type="slidenum">
              <a:rPr lang="en-US" altLang="ja-JP">
                <a:ea typeface="ＭＳ Ｐゴシック" panose="020B0600070205080204" pitchFamily="34" charset="-128"/>
              </a:rPr>
              <a:pPr>
                <a:spcBef>
                  <a:spcPct val="0"/>
                </a:spcBef>
              </a:pPr>
              <a:t>1</a:t>
            </a:fld>
            <a:endParaRPr lang="en-US" altLang="ja-JP">
              <a:ea typeface="ＭＳ Ｐゴシック" panose="020B0600070205080204" pitchFamily="34" charset="-128"/>
            </a:endParaRPr>
          </a:p>
        </p:txBody>
      </p:sp>
      <p:sp>
        <p:nvSpPr>
          <p:cNvPr id="5122" name="Rectangle 2">
            <a:extLst>
              <a:ext uri="{FF2B5EF4-FFF2-40B4-BE49-F238E27FC236}">
                <a16:creationId xmlns:a16="http://schemas.microsoft.com/office/drawing/2014/main" id="{A7286F3D-30E4-D74F-9B43-B955106D2E7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38534988-EA90-F643-9675-BE038166AEC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CH"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8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58875" y="0"/>
            <a:ext cx="8101013" cy="730250"/>
          </a:xfrm>
          <a:solidFill>
            <a:srgbClr val="FF0000"/>
          </a:solidFill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77706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1705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29500" y="0"/>
            <a:ext cx="2476500" cy="61261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7277100" cy="61261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551525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F71ED1-C366-6E47-A0D2-887E7F195A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4875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1668A1C-0F06-9F43-B1C9-65C320FB76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1950"/>
            </a:lvl1pPr>
            <a:lvl2pPr marL="371475" indent="0" algn="ctr">
              <a:buNone/>
              <a:defRPr sz="1625"/>
            </a:lvl2pPr>
            <a:lvl3pPr marL="742950" indent="0" algn="ctr">
              <a:buNone/>
              <a:defRPr sz="1463"/>
            </a:lvl3pPr>
            <a:lvl4pPr marL="1114425" indent="0" algn="ctr">
              <a:buNone/>
              <a:defRPr sz="1300"/>
            </a:lvl4pPr>
            <a:lvl5pPr marL="1485900" indent="0" algn="ctr">
              <a:buNone/>
              <a:defRPr sz="1300"/>
            </a:lvl5pPr>
            <a:lvl6pPr marL="1857375" indent="0" algn="ctr">
              <a:buNone/>
              <a:defRPr sz="1300"/>
            </a:lvl6pPr>
            <a:lvl7pPr marL="2228850" indent="0" algn="ctr">
              <a:buNone/>
              <a:defRPr sz="1300"/>
            </a:lvl7pPr>
            <a:lvl8pPr marL="2600325" indent="0" algn="ctr">
              <a:buNone/>
              <a:defRPr sz="1300"/>
            </a:lvl8pPr>
            <a:lvl9pPr marL="2971800" indent="0" algn="ctr">
              <a:buNone/>
              <a:defRPr sz="1300"/>
            </a:lvl9pPr>
          </a:lstStyle>
          <a:p>
            <a:r>
              <a:rPr lang="en-GB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EFF4BE-9D0E-E744-89A3-2A27E1390A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00B9D-1F38-C948-9EDA-E55AE833E20F}" type="datetimeFigureOut">
              <a:rPr lang="en-CH" smtClean="0"/>
              <a:t>07.02.23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44EFC7-36CF-5146-8B2A-51FD31F178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2E921A-6531-8C44-B26D-B4EE4A9D23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FDB6A-DA49-B040-AEAA-101F8CC5CA3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5280962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832206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488611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187097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393044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694017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255850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008018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352901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283BB75C-775E-6A53-5F7C-6D6FC80BA12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906000" cy="762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title style</a:t>
            </a:r>
          </a:p>
        </p:txBody>
      </p:sp>
      <p:sp>
        <p:nvSpPr>
          <p:cNvPr id="1027" name="Rectangle 7">
            <a:extLst>
              <a:ext uri="{FF2B5EF4-FFF2-40B4-BE49-F238E27FC236}">
                <a16:creationId xmlns:a16="http://schemas.microsoft.com/office/drawing/2014/main" id="{2D3A5B82-6BF7-C8BD-E863-123BF5A8E5E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6553200"/>
            <a:ext cx="9906000" cy="3048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en-US" altLang="en-CH" sz="1800">
                <a:solidFill>
                  <a:schemeClr val="bg1"/>
                </a:solidFill>
              </a:rPr>
              <a:t>			        </a:t>
            </a:r>
            <a:endParaRPr lang="en-US" altLang="en-CH" sz="2800">
              <a:solidFill>
                <a:schemeClr val="bg1"/>
              </a:solidFill>
            </a:endParaRPr>
          </a:p>
        </p:txBody>
      </p:sp>
      <p:sp>
        <p:nvSpPr>
          <p:cNvPr id="1028" name="Rectangle 11">
            <a:extLst>
              <a:ext uri="{FF2B5EF4-FFF2-40B4-BE49-F238E27FC236}">
                <a16:creationId xmlns:a16="http://schemas.microsoft.com/office/drawing/2014/main" id="{70C667A5-827A-6E4A-8547-9D5EF43EE1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906000" cy="762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en-CH" sz="2800"/>
          </a:p>
        </p:txBody>
      </p:sp>
      <p:pic>
        <p:nvPicPr>
          <p:cNvPr id="1029" name="Picture 17" descr="ALPHA logo">
            <a:extLst>
              <a:ext uri="{FF2B5EF4-FFF2-40B4-BE49-F238E27FC236}">
                <a16:creationId xmlns:a16="http://schemas.microsoft.com/office/drawing/2014/main" id="{1E8A94FC-C263-AFB0-6B41-623B361C323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0" y="66675"/>
            <a:ext cx="949325" cy="627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295" r:id="rId1"/>
    <p:sldLayoutId id="2147484285" r:id="rId2"/>
    <p:sldLayoutId id="2147484286" r:id="rId3"/>
    <p:sldLayoutId id="2147484287" r:id="rId4"/>
    <p:sldLayoutId id="2147484288" r:id="rId5"/>
    <p:sldLayoutId id="2147484289" r:id="rId6"/>
    <p:sldLayoutId id="2147484290" r:id="rId7"/>
    <p:sldLayoutId id="2147484291" r:id="rId8"/>
    <p:sldLayoutId id="2147484292" r:id="rId9"/>
    <p:sldLayoutId id="2147484293" r:id="rId10"/>
    <p:sldLayoutId id="2147484294" r:id="rId11"/>
    <p:sldLayoutId id="2147484296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-105" charset="0"/>
          <a:ea typeface="ＭＳ Ｐゴシック" pitchFamily="-105" charset="-128"/>
          <a:cs typeface="ＭＳ Ｐゴシック" pitchFamily="-105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-105" charset="0"/>
          <a:ea typeface="ＭＳ Ｐゴシック" pitchFamily="-105" charset="-128"/>
          <a:cs typeface="ＭＳ Ｐゴシック" pitchFamily="-105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-105" charset="0"/>
          <a:ea typeface="ＭＳ Ｐゴシック" pitchFamily="-105" charset="-128"/>
          <a:cs typeface="ＭＳ Ｐゴシック" pitchFamily="-105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-105" charset="0"/>
          <a:ea typeface="ＭＳ Ｐゴシック" pitchFamily="-105" charset="-128"/>
          <a:cs typeface="ＭＳ Ｐゴシック" pitchFamily="-105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-105" charset="0"/>
          <a:ea typeface="ＭＳ Ｐゴシック" pitchFamily="-105" charset="-128"/>
          <a:cs typeface="ＭＳ Ｐゴシック" pitchFamily="-105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-105" charset="0"/>
          <a:ea typeface="ＭＳ Ｐゴシック" pitchFamily="-105" charset="-128"/>
          <a:cs typeface="ＭＳ Ｐゴシック" pitchFamily="-105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-105" charset="0"/>
          <a:ea typeface="ＭＳ Ｐゴシック" pitchFamily="-105" charset="-128"/>
          <a:cs typeface="ＭＳ Ｐゴシック" pitchFamily="-105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-105" charset="0"/>
          <a:ea typeface="ＭＳ Ｐゴシック" pitchFamily="-105" charset="-128"/>
          <a:cs typeface="ＭＳ Ｐゴシック" pitchFamily="-105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8.png"/><Relationship Id="rId7" Type="http://schemas.openxmlformats.org/officeDocument/2006/relationships/image" Target="../media/image41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0.png"/><Relationship Id="rId11" Type="http://schemas.openxmlformats.org/officeDocument/2006/relationships/image" Target="../media/image45.gif"/><Relationship Id="rId5" Type="http://schemas.openxmlformats.org/officeDocument/2006/relationships/image" Target="../media/image390.png"/><Relationship Id="rId10" Type="http://schemas.openxmlformats.org/officeDocument/2006/relationships/image" Target="../media/image44.png"/><Relationship Id="rId4" Type="http://schemas.openxmlformats.org/officeDocument/2006/relationships/image" Target="../media/image39.png"/><Relationship Id="rId9" Type="http://schemas.openxmlformats.org/officeDocument/2006/relationships/image" Target="../media/image4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5.jpg"/><Relationship Id="rId4" Type="http://schemas.openxmlformats.org/officeDocument/2006/relationships/image" Target="../media/image2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1.jpeg"/><Relationship Id="rId4" Type="http://schemas.openxmlformats.org/officeDocument/2006/relationships/image" Target="../media/image30.sv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2">
            <a:extLst>
              <a:ext uri="{FF2B5EF4-FFF2-40B4-BE49-F238E27FC236}">
                <a16:creationId xmlns:a16="http://schemas.microsoft.com/office/drawing/2014/main" id="{7846D99C-7FD4-5449-8D81-24D8D87A36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7175" y="22225"/>
            <a:ext cx="709453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algn="ctr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algn="ctr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algn="ctr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algn="ctr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algn="ctr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CH" sz="3600" b="1">
                <a:solidFill>
                  <a:schemeClr val="bg1"/>
                </a:solidFill>
              </a:rPr>
              <a:t>THE ALPHA COLLABORATION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EBD20F87-47FE-8F42-2CC1-A9536A933ECF}"/>
              </a:ext>
            </a:extLst>
          </p:cNvPr>
          <p:cNvGrpSpPr/>
          <p:nvPr/>
        </p:nvGrpSpPr>
        <p:grpSpPr>
          <a:xfrm>
            <a:off x="114471" y="1016430"/>
            <a:ext cx="1225477" cy="1442882"/>
            <a:chOff x="123825" y="889000"/>
            <a:chExt cx="1425575" cy="1738313"/>
          </a:xfrm>
        </p:grpSpPr>
        <p:pic>
          <p:nvPicPr>
            <p:cNvPr id="4098" name="Picture 10">
              <a:extLst>
                <a:ext uri="{FF2B5EF4-FFF2-40B4-BE49-F238E27FC236}">
                  <a16:creationId xmlns:a16="http://schemas.microsoft.com/office/drawing/2014/main" id="{84BA9393-EFDA-AF44-89FD-A67DA70F288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7488" y="889000"/>
              <a:ext cx="1258887" cy="1258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099" name="Rectangle 21">
              <a:extLst>
                <a:ext uri="{FF2B5EF4-FFF2-40B4-BE49-F238E27FC236}">
                  <a16:creationId xmlns:a16="http://schemas.microsoft.com/office/drawing/2014/main" id="{52139B6C-9A34-1D43-9814-E714D8201A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3825" y="2166938"/>
              <a:ext cx="1425575" cy="460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r>
                <a:rPr lang="en-US" altLang="en-CH" sz="1200" b="1">
                  <a:solidFill>
                    <a:srgbClr val="FF0000"/>
                  </a:solidFill>
                </a:rPr>
                <a:t>Aarhus University, </a:t>
              </a:r>
            </a:p>
            <a:p>
              <a:pPr eaLnBrk="1" hangingPunct="1"/>
              <a:r>
                <a:rPr lang="en-US" altLang="en-CH" sz="1200" b="1">
                  <a:solidFill>
                    <a:srgbClr val="FF0000"/>
                  </a:solidFill>
                </a:rPr>
                <a:t>Denmark</a:t>
              </a:r>
            </a:p>
          </p:txBody>
        </p:sp>
      </p:grpSp>
      <p:grpSp>
        <p:nvGrpSpPr>
          <p:cNvPr id="4100" name="Group 40">
            <a:extLst>
              <a:ext uri="{FF2B5EF4-FFF2-40B4-BE49-F238E27FC236}">
                <a16:creationId xmlns:a16="http://schemas.microsoft.com/office/drawing/2014/main" id="{F54212E5-E827-6645-8FF6-980D352CC402}"/>
              </a:ext>
            </a:extLst>
          </p:cNvPr>
          <p:cNvGrpSpPr>
            <a:grpSpLocks/>
          </p:cNvGrpSpPr>
          <p:nvPr/>
        </p:nvGrpSpPr>
        <p:grpSpPr bwMode="auto">
          <a:xfrm>
            <a:off x="3191529" y="1141414"/>
            <a:ext cx="1303982" cy="1409057"/>
            <a:chOff x="5453063" y="822325"/>
            <a:chExt cx="1581150" cy="1770063"/>
          </a:xfrm>
        </p:grpSpPr>
        <p:pic>
          <p:nvPicPr>
            <p:cNvPr id="4142" name="Picture 8">
              <a:extLst>
                <a:ext uri="{FF2B5EF4-FFF2-40B4-BE49-F238E27FC236}">
                  <a16:creationId xmlns:a16="http://schemas.microsoft.com/office/drawing/2014/main" id="{32063228-61F3-454D-B1B7-C662B671D02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26125" y="822325"/>
              <a:ext cx="922338" cy="1258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43" name="Rectangle 24">
              <a:extLst>
                <a:ext uri="{FF2B5EF4-FFF2-40B4-BE49-F238E27FC236}">
                  <a16:creationId xmlns:a16="http://schemas.microsoft.com/office/drawing/2014/main" id="{59209043-673C-2C46-94DC-4D4980B3FC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53063" y="2135188"/>
              <a:ext cx="158115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r>
                <a:rPr lang="en-US" altLang="en-CH" sz="1200" b="1" dirty="0">
                  <a:solidFill>
                    <a:srgbClr val="FF0000"/>
                  </a:solidFill>
                </a:rPr>
                <a:t>University of British </a:t>
              </a:r>
            </a:p>
            <a:p>
              <a:pPr eaLnBrk="1" hangingPunct="1"/>
              <a:r>
                <a:rPr lang="en-US" altLang="en-CH" sz="1200" b="1" dirty="0">
                  <a:solidFill>
                    <a:srgbClr val="FF0000"/>
                  </a:solidFill>
                </a:rPr>
                <a:t>Columbia, Canada </a:t>
              </a:r>
            </a:p>
          </p:txBody>
        </p:sp>
      </p:grpSp>
      <p:grpSp>
        <p:nvGrpSpPr>
          <p:cNvPr id="4101" name="Group 41">
            <a:extLst>
              <a:ext uri="{FF2B5EF4-FFF2-40B4-BE49-F238E27FC236}">
                <a16:creationId xmlns:a16="http://schemas.microsoft.com/office/drawing/2014/main" id="{D1ABBE58-3976-1F45-9BCA-FE1F3FDF4C74}"/>
              </a:ext>
            </a:extLst>
          </p:cNvPr>
          <p:cNvGrpSpPr>
            <a:grpSpLocks/>
          </p:cNvGrpSpPr>
          <p:nvPr/>
        </p:nvGrpSpPr>
        <p:grpSpPr bwMode="auto">
          <a:xfrm>
            <a:off x="4739694" y="1071564"/>
            <a:ext cx="1425575" cy="1348582"/>
            <a:chOff x="7899400" y="820738"/>
            <a:chExt cx="1809750" cy="1770062"/>
          </a:xfrm>
        </p:grpSpPr>
        <p:pic>
          <p:nvPicPr>
            <p:cNvPr id="4140" name="Picture 11">
              <a:extLst>
                <a:ext uri="{FF2B5EF4-FFF2-40B4-BE49-F238E27FC236}">
                  <a16:creationId xmlns:a16="http://schemas.microsoft.com/office/drawing/2014/main" id="{DA8824A0-6D6C-1149-AEAF-57A1A961947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93088" y="820738"/>
              <a:ext cx="1258887" cy="1258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41" name="Rectangle 25">
              <a:extLst>
                <a:ext uri="{FF2B5EF4-FFF2-40B4-BE49-F238E27FC236}">
                  <a16:creationId xmlns:a16="http://schemas.microsoft.com/office/drawing/2014/main" id="{AEAE0A8A-4031-824F-8B59-52A05D1888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99400" y="2133600"/>
              <a:ext cx="180975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r>
                <a:rPr lang="en-US" altLang="en-CH" sz="1200" b="1" dirty="0">
                  <a:solidFill>
                    <a:srgbClr val="FF0000"/>
                  </a:solidFill>
                </a:rPr>
                <a:t>University of California </a:t>
              </a:r>
            </a:p>
            <a:p>
              <a:pPr eaLnBrk="1" hangingPunct="1"/>
              <a:r>
                <a:rPr lang="en-US" altLang="en-CH" sz="1200" b="1" dirty="0">
                  <a:solidFill>
                    <a:srgbClr val="FF0000"/>
                  </a:solidFill>
                </a:rPr>
                <a:t>Berkeley, USA </a:t>
              </a:r>
            </a:p>
          </p:txBody>
        </p:sp>
      </p:grpSp>
      <p:grpSp>
        <p:nvGrpSpPr>
          <p:cNvPr id="4102" name="Group 37">
            <a:extLst>
              <a:ext uri="{FF2B5EF4-FFF2-40B4-BE49-F238E27FC236}">
                <a16:creationId xmlns:a16="http://schemas.microsoft.com/office/drawing/2014/main" id="{02D422C7-7268-2447-ABE0-1535C22C3CD2}"/>
              </a:ext>
            </a:extLst>
          </p:cNvPr>
          <p:cNvGrpSpPr>
            <a:grpSpLocks/>
          </p:cNvGrpSpPr>
          <p:nvPr/>
        </p:nvGrpSpPr>
        <p:grpSpPr bwMode="auto">
          <a:xfrm>
            <a:off x="1458613" y="4703059"/>
            <a:ext cx="1583531" cy="1335087"/>
            <a:chOff x="1963738" y="4843463"/>
            <a:chExt cx="1860550" cy="1516062"/>
          </a:xfrm>
        </p:grpSpPr>
        <p:pic>
          <p:nvPicPr>
            <p:cNvPr id="4138" name="Picture 17">
              <a:extLst>
                <a:ext uri="{FF2B5EF4-FFF2-40B4-BE49-F238E27FC236}">
                  <a16:creationId xmlns:a16="http://schemas.microsoft.com/office/drawing/2014/main" id="{F1803E8B-62E8-914B-B16D-B1CDD5B350C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70088" y="4843463"/>
              <a:ext cx="1792287" cy="900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39" name="Rectangle 26">
              <a:extLst>
                <a:ext uri="{FF2B5EF4-FFF2-40B4-BE49-F238E27FC236}">
                  <a16:creationId xmlns:a16="http://schemas.microsoft.com/office/drawing/2014/main" id="{B654D4C7-8FAB-B44C-A12B-26BED995E6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63738" y="5902325"/>
              <a:ext cx="186055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r>
                <a:rPr lang="en-US" altLang="en-CH" sz="1200" b="1">
                  <a:solidFill>
                    <a:srgbClr val="FF0000"/>
                  </a:solidFill>
                </a:rPr>
                <a:t>Simon Fraser University,</a:t>
              </a:r>
            </a:p>
            <a:p>
              <a:pPr eaLnBrk="1" hangingPunct="1"/>
              <a:r>
                <a:rPr lang="en-US" altLang="en-CH" sz="1200" b="1">
                  <a:solidFill>
                    <a:srgbClr val="FF0000"/>
                  </a:solidFill>
                </a:rPr>
                <a:t>Canada `</a:t>
              </a:r>
            </a:p>
          </p:txBody>
        </p:sp>
      </p:grpSp>
      <p:grpSp>
        <p:nvGrpSpPr>
          <p:cNvPr id="4103" name="Group 42">
            <a:extLst>
              <a:ext uri="{FF2B5EF4-FFF2-40B4-BE49-F238E27FC236}">
                <a16:creationId xmlns:a16="http://schemas.microsoft.com/office/drawing/2014/main" id="{642B0D09-65FB-E142-8D19-F0AB5A123E8D}"/>
              </a:ext>
            </a:extLst>
          </p:cNvPr>
          <p:cNvGrpSpPr>
            <a:grpSpLocks/>
          </p:cNvGrpSpPr>
          <p:nvPr/>
        </p:nvGrpSpPr>
        <p:grpSpPr bwMode="auto">
          <a:xfrm>
            <a:off x="6340743" y="1141413"/>
            <a:ext cx="2161862" cy="1350155"/>
            <a:chOff x="-31750" y="2863850"/>
            <a:chExt cx="2857500" cy="1495425"/>
          </a:xfrm>
        </p:grpSpPr>
        <p:pic>
          <p:nvPicPr>
            <p:cNvPr id="4136" name="Picture 12">
              <a:extLst>
                <a:ext uri="{FF2B5EF4-FFF2-40B4-BE49-F238E27FC236}">
                  <a16:creationId xmlns:a16="http://schemas.microsoft.com/office/drawing/2014/main" id="{617130D6-E576-114C-A1F7-57992DF7047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5275" y="2863850"/>
              <a:ext cx="2530475" cy="1079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37" name="Rectangle 27">
              <a:extLst>
                <a:ext uri="{FF2B5EF4-FFF2-40B4-BE49-F238E27FC236}">
                  <a16:creationId xmlns:a16="http://schemas.microsoft.com/office/drawing/2014/main" id="{DAE67A4D-47B4-AD4F-A34F-4E11EB5E35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31750" y="3902075"/>
              <a:ext cx="164465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r>
                <a:rPr lang="en-US" altLang="en-CH" sz="1200" b="1" dirty="0">
                  <a:solidFill>
                    <a:srgbClr val="FF0000"/>
                  </a:solidFill>
                </a:rPr>
                <a:t>University of Calgary,</a:t>
              </a:r>
            </a:p>
            <a:p>
              <a:pPr eaLnBrk="1" hangingPunct="1"/>
              <a:r>
                <a:rPr lang="en-US" altLang="en-CH" sz="1200" b="1" dirty="0">
                  <a:solidFill>
                    <a:srgbClr val="FF0000"/>
                  </a:solidFill>
                </a:rPr>
                <a:t>Canada </a:t>
              </a:r>
            </a:p>
          </p:txBody>
        </p:sp>
      </p:grpSp>
      <p:grpSp>
        <p:nvGrpSpPr>
          <p:cNvPr id="4104" name="Group 46">
            <a:extLst>
              <a:ext uri="{FF2B5EF4-FFF2-40B4-BE49-F238E27FC236}">
                <a16:creationId xmlns:a16="http://schemas.microsoft.com/office/drawing/2014/main" id="{86F68DA7-1C2C-4447-A0AE-BCD12E896073}"/>
              </a:ext>
            </a:extLst>
          </p:cNvPr>
          <p:cNvGrpSpPr>
            <a:grpSpLocks/>
          </p:cNvGrpSpPr>
          <p:nvPr/>
        </p:nvGrpSpPr>
        <p:grpSpPr bwMode="auto">
          <a:xfrm>
            <a:off x="19712" y="2862908"/>
            <a:ext cx="1682750" cy="1435100"/>
            <a:chOff x="1776442" y="2918123"/>
            <a:chExt cx="2056029" cy="1727499"/>
          </a:xfrm>
        </p:grpSpPr>
        <p:pic>
          <p:nvPicPr>
            <p:cNvPr id="4134" name="Picture 13">
              <a:extLst>
                <a:ext uri="{FF2B5EF4-FFF2-40B4-BE49-F238E27FC236}">
                  <a16:creationId xmlns:a16="http://schemas.microsoft.com/office/drawing/2014/main" id="{09515940-4492-924C-BE77-6926C8F0AEB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29046" y="2918123"/>
              <a:ext cx="2003425" cy="1079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35" name="Rectangle 28">
              <a:extLst>
                <a:ext uri="{FF2B5EF4-FFF2-40B4-BE49-F238E27FC236}">
                  <a16:creationId xmlns:a16="http://schemas.microsoft.com/office/drawing/2014/main" id="{355C6A0F-D321-7E4C-87B6-DAC0F2D6DF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6442" y="3867706"/>
              <a:ext cx="2051050" cy="777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r>
                <a:rPr lang="en-US" altLang="en-CH" sz="1200" b="1" dirty="0">
                  <a:solidFill>
                    <a:srgbClr val="FF0000"/>
                  </a:solidFill>
                </a:rPr>
                <a:t>University of Liverpool, UK	 </a:t>
              </a:r>
            </a:p>
          </p:txBody>
        </p:sp>
      </p:grpSp>
      <p:grpSp>
        <p:nvGrpSpPr>
          <p:cNvPr id="4105" name="Group 40">
            <a:extLst>
              <a:ext uri="{FF2B5EF4-FFF2-40B4-BE49-F238E27FC236}">
                <a16:creationId xmlns:a16="http://schemas.microsoft.com/office/drawing/2014/main" id="{ADFEC78B-7D2C-F248-B2A7-65B3EAD61297}"/>
              </a:ext>
            </a:extLst>
          </p:cNvPr>
          <p:cNvGrpSpPr>
            <a:grpSpLocks/>
          </p:cNvGrpSpPr>
          <p:nvPr/>
        </p:nvGrpSpPr>
        <p:grpSpPr bwMode="auto">
          <a:xfrm>
            <a:off x="3655204" y="2786065"/>
            <a:ext cx="1368425" cy="1477962"/>
            <a:chOff x="3876" y="1747"/>
            <a:chExt cx="1075" cy="1162"/>
          </a:xfrm>
        </p:grpSpPr>
        <p:pic>
          <p:nvPicPr>
            <p:cNvPr id="4132" name="Picture 14">
              <a:extLst>
                <a:ext uri="{FF2B5EF4-FFF2-40B4-BE49-F238E27FC236}">
                  <a16:creationId xmlns:a16="http://schemas.microsoft.com/office/drawing/2014/main" id="{C206D68A-3340-694F-A146-154C0974B4D0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04" y="1747"/>
              <a:ext cx="525" cy="7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33" name="Rectangle 29">
              <a:extLst>
                <a:ext uri="{FF2B5EF4-FFF2-40B4-BE49-F238E27FC236}">
                  <a16:creationId xmlns:a16="http://schemas.microsoft.com/office/drawing/2014/main" id="{CCD64515-6B45-BA40-9491-33F183C6C7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76" y="2595"/>
              <a:ext cx="1075" cy="3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r>
                <a:rPr lang="en-US" altLang="en-CH" sz="1000" b="1" dirty="0">
                  <a:solidFill>
                    <a:srgbClr val="FF0000"/>
                  </a:solidFill>
                </a:rPr>
                <a:t>NRCN - Nuclear Res. </a:t>
              </a:r>
            </a:p>
            <a:p>
              <a:pPr eaLnBrk="1" hangingPunct="1"/>
              <a:r>
                <a:rPr lang="en-US" altLang="en-CH" sz="1000" b="1" dirty="0">
                  <a:solidFill>
                    <a:srgbClr val="FF0000"/>
                  </a:solidFill>
                </a:rPr>
                <a:t>Center Negev, Israel</a:t>
              </a:r>
            </a:p>
          </p:txBody>
        </p:sp>
      </p:grpSp>
      <p:grpSp>
        <p:nvGrpSpPr>
          <p:cNvPr id="4106" name="Group 36">
            <a:extLst>
              <a:ext uri="{FF2B5EF4-FFF2-40B4-BE49-F238E27FC236}">
                <a16:creationId xmlns:a16="http://schemas.microsoft.com/office/drawing/2014/main" id="{C65987C2-4E03-4741-B5D4-F05721D95B31}"/>
              </a:ext>
            </a:extLst>
          </p:cNvPr>
          <p:cNvGrpSpPr>
            <a:grpSpLocks/>
          </p:cNvGrpSpPr>
          <p:nvPr/>
        </p:nvGrpSpPr>
        <p:grpSpPr bwMode="auto">
          <a:xfrm>
            <a:off x="7044182" y="2585842"/>
            <a:ext cx="1257300" cy="2005013"/>
            <a:chOff x="395995" y="4564035"/>
            <a:chExt cx="1257443" cy="2004510"/>
          </a:xfrm>
        </p:grpSpPr>
        <p:pic>
          <p:nvPicPr>
            <p:cNvPr id="4130" name="Picture 16">
              <a:extLst>
                <a:ext uri="{FF2B5EF4-FFF2-40B4-BE49-F238E27FC236}">
                  <a16:creationId xmlns:a16="http://schemas.microsoft.com/office/drawing/2014/main" id="{3C85419C-899E-E349-B45F-B8BEE401ECF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7148" y="4564035"/>
              <a:ext cx="924572" cy="1079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31" name="Rectangle 30">
              <a:extLst>
                <a:ext uri="{FF2B5EF4-FFF2-40B4-BE49-F238E27FC236}">
                  <a16:creationId xmlns:a16="http://schemas.microsoft.com/office/drawing/2014/main" id="{CB17B956-5081-3B4A-97B8-8FF00E5073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995" y="5737548"/>
              <a:ext cx="1257443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r>
                <a:rPr lang="en-US" altLang="en-CH" sz="1200" b="1" dirty="0">
                  <a:solidFill>
                    <a:srgbClr val="FF0000"/>
                  </a:solidFill>
                </a:rPr>
                <a:t>Federal University of</a:t>
              </a:r>
            </a:p>
            <a:p>
              <a:pPr eaLnBrk="1" hangingPunct="1"/>
              <a:r>
                <a:rPr lang="en-US" altLang="en-CH" sz="1200" b="1" dirty="0">
                  <a:solidFill>
                    <a:srgbClr val="FF0000"/>
                  </a:solidFill>
                </a:rPr>
                <a:t>Rio de Janeiro, Brazil </a:t>
              </a:r>
            </a:p>
          </p:txBody>
        </p:sp>
      </p:grpSp>
      <p:grpSp>
        <p:nvGrpSpPr>
          <p:cNvPr id="4107" name="Group 37">
            <a:extLst>
              <a:ext uri="{FF2B5EF4-FFF2-40B4-BE49-F238E27FC236}">
                <a16:creationId xmlns:a16="http://schemas.microsoft.com/office/drawing/2014/main" id="{CB8FAFDA-266E-754C-B6E6-3DEED33D746C}"/>
              </a:ext>
            </a:extLst>
          </p:cNvPr>
          <p:cNvGrpSpPr>
            <a:grpSpLocks/>
          </p:cNvGrpSpPr>
          <p:nvPr/>
        </p:nvGrpSpPr>
        <p:grpSpPr bwMode="auto">
          <a:xfrm>
            <a:off x="5372793" y="4669989"/>
            <a:ext cx="1298575" cy="1569246"/>
            <a:chOff x="2517" y="2881"/>
            <a:chExt cx="956" cy="1200"/>
          </a:xfrm>
        </p:grpSpPr>
        <p:pic>
          <p:nvPicPr>
            <p:cNvPr id="4128" name="Picture 18">
              <a:extLst>
                <a:ext uri="{FF2B5EF4-FFF2-40B4-BE49-F238E27FC236}">
                  <a16:creationId xmlns:a16="http://schemas.microsoft.com/office/drawing/2014/main" id="{6C0387C6-473B-DB4E-9043-EA416141E17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37" y="2881"/>
              <a:ext cx="712" cy="9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29" name="Rectangle 32">
              <a:extLst>
                <a:ext uri="{FF2B5EF4-FFF2-40B4-BE49-F238E27FC236}">
                  <a16:creationId xmlns:a16="http://schemas.microsoft.com/office/drawing/2014/main" id="{BB36D723-CA01-2F49-96B4-8977E8869F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17" y="3793"/>
              <a:ext cx="95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r>
                <a:rPr lang="en-US" altLang="en-CH" sz="1200" b="1">
                  <a:solidFill>
                    <a:srgbClr val="FF0000"/>
                  </a:solidFill>
                </a:rPr>
                <a:t>University of Wales </a:t>
              </a:r>
            </a:p>
            <a:p>
              <a:pPr eaLnBrk="1" hangingPunct="1"/>
              <a:r>
                <a:rPr lang="en-US" altLang="en-CH" sz="1200" b="1">
                  <a:solidFill>
                    <a:srgbClr val="FF0000"/>
                  </a:solidFill>
                </a:rPr>
                <a:t>Swansea, UK	 </a:t>
              </a:r>
            </a:p>
          </p:txBody>
        </p:sp>
      </p:grpSp>
      <p:grpSp>
        <p:nvGrpSpPr>
          <p:cNvPr id="4108" name="Group 36">
            <a:extLst>
              <a:ext uri="{FF2B5EF4-FFF2-40B4-BE49-F238E27FC236}">
                <a16:creationId xmlns:a16="http://schemas.microsoft.com/office/drawing/2014/main" id="{CD1EE2A9-D2EA-CF4D-9852-0E090719A933}"/>
              </a:ext>
            </a:extLst>
          </p:cNvPr>
          <p:cNvGrpSpPr>
            <a:grpSpLocks/>
          </p:cNvGrpSpPr>
          <p:nvPr/>
        </p:nvGrpSpPr>
        <p:grpSpPr bwMode="auto">
          <a:xfrm>
            <a:off x="3412626" y="4760271"/>
            <a:ext cx="1583531" cy="1163638"/>
            <a:chOff x="4895" y="3156"/>
            <a:chExt cx="1240" cy="772"/>
          </a:xfrm>
        </p:grpSpPr>
        <p:pic>
          <p:nvPicPr>
            <p:cNvPr id="4126" name="Picture 20">
              <a:extLst>
                <a:ext uri="{FF2B5EF4-FFF2-40B4-BE49-F238E27FC236}">
                  <a16:creationId xmlns:a16="http://schemas.microsoft.com/office/drawing/2014/main" id="{AA4D57B0-BA17-DA4B-A8B9-096214F92EC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95" y="3156"/>
              <a:ext cx="1240" cy="3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27" name="Rectangle 34">
              <a:extLst>
                <a:ext uri="{FF2B5EF4-FFF2-40B4-BE49-F238E27FC236}">
                  <a16:creationId xmlns:a16="http://schemas.microsoft.com/office/drawing/2014/main" id="{635887E9-78D0-374F-8D74-CF9F079E9F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33" y="3640"/>
              <a:ext cx="50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r>
                <a:rPr lang="en-US" altLang="en-CH" sz="1200" b="1" dirty="0">
                  <a:solidFill>
                    <a:srgbClr val="FF0000"/>
                  </a:solidFill>
                </a:rPr>
                <a:t>TRIUMF,</a:t>
              </a:r>
            </a:p>
            <a:p>
              <a:pPr eaLnBrk="1" hangingPunct="1"/>
              <a:r>
                <a:rPr lang="en-US" altLang="en-CH" sz="1200" b="1" dirty="0">
                  <a:solidFill>
                    <a:srgbClr val="FF0000"/>
                  </a:solidFill>
                </a:rPr>
                <a:t>Canada 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2F2BD6FC-1074-103E-A981-0822698BBAF3}"/>
              </a:ext>
            </a:extLst>
          </p:cNvPr>
          <p:cNvGrpSpPr/>
          <p:nvPr/>
        </p:nvGrpSpPr>
        <p:grpSpPr>
          <a:xfrm>
            <a:off x="8502605" y="4683126"/>
            <a:ext cx="1235075" cy="1312863"/>
            <a:chOff x="7785100" y="4641850"/>
            <a:chExt cx="2120900" cy="1739900"/>
          </a:xfrm>
        </p:grpSpPr>
        <p:pic>
          <p:nvPicPr>
            <p:cNvPr id="4109" name="Picture 34">
              <a:extLst>
                <a:ext uri="{FF2B5EF4-FFF2-40B4-BE49-F238E27FC236}">
                  <a16:creationId xmlns:a16="http://schemas.microsoft.com/office/drawing/2014/main" id="{22BEBFB6-0186-8348-829F-F26BD59A522F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85100" y="4641850"/>
              <a:ext cx="2120900" cy="1155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10" name="Rectangle 33">
              <a:extLst>
                <a:ext uri="{FF2B5EF4-FFF2-40B4-BE49-F238E27FC236}">
                  <a16:creationId xmlns:a16="http://schemas.microsoft.com/office/drawing/2014/main" id="{E918A451-B99F-E44C-8AD9-71CD96F4B3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75638" y="5919788"/>
              <a:ext cx="1274762" cy="461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r>
                <a:rPr lang="en-US" altLang="en-CH" sz="1200" b="1">
                  <a:solidFill>
                    <a:srgbClr val="FF0000"/>
                  </a:solidFill>
                </a:rPr>
                <a:t>York University,</a:t>
              </a:r>
            </a:p>
            <a:p>
              <a:pPr eaLnBrk="1" hangingPunct="1"/>
              <a:r>
                <a:rPr lang="en-US" altLang="en-CH" sz="1200" b="1">
                  <a:solidFill>
                    <a:srgbClr val="FF0000"/>
                  </a:solidFill>
                </a:rPr>
                <a:t>Canada</a:t>
              </a:r>
            </a:p>
          </p:txBody>
        </p:sp>
      </p:grpSp>
      <p:grpSp>
        <p:nvGrpSpPr>
          <p:cNvPr id="4111" name="Group 47">
            <a:extLst>
              <a:ext uri="{FF2B5EF4-FFF2-40B4-BE49-F238E27FC236}">
                <a16:creationId xmlns:a16="http://schemas.microsoft.com/office/drawing/2014/main" id="{AF0DE419-7560-4143-BFD9-83FB585AE8F5}"/>
              </a:ext>
            </a:extLst>
          </p:cNvPr>
          <p:cNvGrpSpPr>
            <a:grpSpLocks/>
          </p:cNvGrpSpPr>
          <p:nvPr/>
        </p:nvGrpSpPr>
        <p:grpSpPr bwMode="auto">
          <a:xfrm>
            <a:off x="112749" y="4606573"/>
            <a:ext cx="1235075" cy="1627187"/>
            <a:chOff x="8267886" y="2798901"/>
            <a:chExt cx="1638114" cy="2015902"/>
          </a:xfrm>
        </p:grpSpPr>
        <p:pic>
          <p:nvPicPr>
            <p:cNvPr id="4124" name="Picture 42">
              <a:extLst>
                <a:ext uri="{FF2B5EF4-FFF2-40B4-BE49-F238E27FC236}">
                  <a16:creationId xmlns:a16="http://schemas.microsoft.com/office/drawing/2014/main" id="{14D43FAC-2283-4C45-8FB4-1D1DF0DF7651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89703" y="2798901"/>
              <a:ext cx="1394481" cy="1250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25" name="Rectangle 28">
              <a:extLst>
                <a:ext uri="{FF2B5EF4-FFF2-40B4-BE49-F238E27FC236}">
                  <a16:creationId xmlns:a16="http://schemas.microsoft.com/office/drawing/2014/main" id="{1A0B5043-04C1-7548-9CCE-753D821618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67886" y="4013964"/>
              <a:ext cx="1638114" cy="8008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r>
                <a:rPr lang="en-US" altLang="en-CH" sz="1200" b="1" dirty="0">
                  <a:solidFill>
                    <a:srgbClr val="FF0000"/>
                  </a:solidFill>
                </a:rPr>
                <a:t>Stockholm University,</a:t>
              </a:r>
            </a:p>
            <a:p>
              <a:pPr eaLnBrk="1" hangingPunct="1"/>
              <a:r>
                <a:rPr lang="en-US" altLang="en-CH" sz="1200" b="1" dirty="0">
                  <a:solidFill>
                    <a:srgbClr val="FF0000"/>
                  </a:solidFill>
                </a:rPr>
                <a:t>     Sweden	 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87278EB8-6681-6A10-B7B3-AA321055B8D2}"/>
              </a:ext>
            </a:extLst>
          </p:cNvPr>
          <p:cNvGrpSpPr/>
          <p:nvPr/>
        </p:nvGrpSpPr>
        <p:grpSpPr>
          <a:xfrm>
            <a:off x="7109103" y="4703059"/>
            <a:ext cx="1409859" cy="1385888"/>
            <a:chOff x="6111875" y="4683125"/>
            <a:chExt cx="1741488" cy="1662113"/>
          </a:xfrm>
        </p:grpSpPr>
        <p:grpSp>
          <p:nvGrpSpPr>
            <p:cNvPr id="4112" name="Group 50">
              <a:extLst>
                <a:ext uri="{FF2B5EF4-FFF2-40B4-BE49-F238E27FC236}">
                  <a16:creationId xmlns:a16="http://schemas.microsoft.com/office/drawing/2014/main" id="{D54A0AE4-454A-BA4B-B292-A79C99C3300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15050" y="4683125"/>
              <a:ext cx="1614488" cy="1298575"/>
              <a:chOff x="3064233" y="3358238"/>
              <a:chExt cx="3200615" cy="1434431"/>
            </a:xfrm>
          </p:grpSpPr>
          <p:pic>
            <p:nvPicPr>
              <p:cNvPr id="4122" name="Picture 48" descr="CILogo.png">
                <a:extLst>
                  <a:ext uri="{FF2B5EF4-FFF2-40B4-BE49-F238E27FC236}">
                    <a16:creationId xmlns:a16="http://schemas.microsoft.com/office/drawing/2014/main" id="{DEF804CD-A4FD-534E-883B-692EA852FC8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064233" y="3358238"/>
                <a:ext cx="1352568" cy="9076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123" name="Picture 49" descr="CI_LogoTextB.gif">
                <a:extLst>
                  <a:ext uri="{FF2B5EF4-FFF2-40B4-BE49-F238E27FC236}">
                    <a16:creationId xmlns:a16="http://schemas.microsoft.com/office/drawing/2014/main" id="{00295843-34D8-F943-9D37-F28F10049B1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077019" y="4322730"/>
                <a:ext cx="3187829" cy="4699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4113" name="Rectangle 28">
              <a:extLst>
                <a:ext uri="{FF2B5EF4-FFF2-40B4-BE49-F238E27FC236}">
                  <a16:creationId xmlns:a16="http://schemas.microsoft.com/office/drawing/2014/main" id="{CE023740-A280-124C-9527-827CE5CF43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11875" y="6069013"/>
              <a:ext cx="1741488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r>
                <a:rPr lang="en-US" altLang="en-CH" sz="1200" b="1">
                  <a:solidFill>
                    <a:srgbClr val="FF0000"/>
                  </a:solidFill>
                </a:rPr>
                <a:t>Cockcroft Institute, UK 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37946A8-AF32-5855-C975-2D4282A501EF}"/>
              </a:ext>
            </a:extLst>
          </p:cNvPr>
          <p:cNvGrpSpPr/>
          <p:nvPr/>
        </p:nvGrpSpPr>
        <p:grpSpPr>
          <a:xfrm>
            <a:off x="1819727" y="3096294"/>
            <a:ext cx="1839913" cy="922337"/>
            <a:chOff x="2082800" y="3040063"/>
            <a:chExt cx="1839913" cy="922337"/>
          </a:xfrm>
        </p:grpSpPr>
        <p:pic>
          <p:nvPicPr>
            <p:cNvPr id="4120" name="Picture 50" descr="Manchester_University_Logo.png">
              <a:extLst>
                <a:ext uri="{FF2B5EF4-FFF2-40B4-BE49-F238E27FC236}">
                  <a16:creationId xmlns:a16="http://schemas.microsoft.com/office/drawing/2014/main" id="{30EDE962-8664-7640-8852-1E3FEF648B24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37433" y="3040063"/>
              <a:ext cx="1543363" cy="4805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21" name="Rectangle 28">
              <a:extLst>
                <a:ext uri="{FF2B5EF4-FFF2-40B4-BE49-F238E27FC236}">
                  <a16:creationId xmlns:a16="http://schemas.microsoft.com/office/drawing/2014/main" id="{3C183857-FCBF-2345-B989-DB48472C2B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82800" y="3715915"/>
              <a:ext cx="1839913" cy="2464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r>
                <a:rPr lang="en-US" altLang="en-CH" sz="1000" b="1" dirty="0">
                  <a:solidFill>
                    <a:srgbClr val="FF0000"/>
                  </a:solidFill>
                </a:rPr>
                <a:t>University of Manchester, UK 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0FE4042-A206-B765-78F7-42B00A38E608}"/>
              </a:ext>
            </a:extLst>
          </p:cNvPr>
          <p:cNvGrpSpPr/>
          <p:nvPr/>
        </p:nvGrpSpPr>
        <p:grpSpPr>
          <a:xfrm>
            <a:off x="5141848" y="2719388"/>
            <a:ext cx="1758950" cy="1466701"/>
            <a:chOff x="5480050" y="2719388"/>
            <a:chExt cx="1758950" cy="1466701"/>
          </a:xfrm>
        </p:grpSpPr>
        <p:pic>
          <p:nvPicPr>
            <p:cNvPr id="4115" name="Picture 1">
              <a:extLst>
                <a:ext uri="{FF2B5EF4-FFF2-40B4-BE49-F238E27FC236}">
                  <a16:creationId xmlns:a16="http://schemas.microsoft.com/office/drawing/2014/main" id="{94A978DC-3ADD-FF4A-89CB-C1A0224B2D0D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80050" y="2719388"/>
              <a:ext cx="1758950" cy="977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16" name="Rectangle 21">
              <a:extLst>
                <a:ext uri="{FF2B5EF4-FFF2-40B4-BE49-F238E27FC236}">
                  <a16:creationId xmlns:a16="http://schemas.microsoft.com/office/drawing/2014/main" id="{B040B627-E0DB-3347-B2E7-960EC314C4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7824" y="3724424"/>
              <a:ext cx="1463414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r>
                <a:rPr lang="en-US" altLang="en-CH" sz="1200" b="1" dirty="0">
                  <a:solidFill>
                    <a:srgbClr val="FF0000"/>
                  </a:solidFill>
                </a:rPr>
                <a:t>Purdue University, </a:t>
              </a:r>
            </a:p>
            <a:p>
              <a:pPr eaLnBrk="1" hangingPunct="1"/>
              <a:r>
                <a:rPr lang="en-US" altLang="en-CH" sz="1200" b="1" dirty="0">
                  <a:solidFill>
                    <a:srgbClr val="FF0000"/>
                  </a:solidFill>
                </a:rPr>
                <a:t>USA</a:t>
              </a: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BFD2BE5B-D595-C048-AA80-89B668AA58A3}"/>
              </a:ext>
            </a:extLst>
          </p:cNvPr>
          <p:cNvSpPr txBox="1"/>
          <p:nvPr/>
        </p:nvSpPr>
        <p:spPr>
          <a:xfrm>
            <a:off x="-14288" y="0"/>
            <a:ext cx="9990138" cy="830263"/>
          </a:xfrm>
          <a:prstGeom prst="rect">
            <a:avLst/>
          </a:prstGeom>
          <a:solidFill>
            <a:schemeClr val="accent3"/>
          </a:solidFill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4800" dirty="0" err="1">
                <a:solidFill>
                  <a:srgbClr val="FF0000"/>
                </a:solidFill>
                <a:latin typeface="Times New Roman" charset="0"/>
                <a:ea typeface="ＭＳ Ｐゴシック" charset="0"/>
              </a:rPr>
              <a:t>Antihydrogen</a:t>
            </a:r>
            <a:r>
              <a:rPr lang="en-US" sz="4800" dirty="0">
                <a:solidFill>
                  <a:srgbClr val="FF0000"/>
                </a:solidFill>
                <a:latin typeface="Times New Roman" charset="0"/>
                <a:ea typeface="ＭＳ Ｐゴシック" charset="0"/>
              </a:rPr>
              <a:t> Laser </a:t>
            </a:r>
            <a:r>
              <a:rPr lang="en-US" sz="4800" dirty="0" err="1">
                <a:solidFill>
                  <a:srgbClr val="FF0000"/>
                </a:solidFill>
                <a:latin typeface="Times New Roman" charset="0"/>
                <a:ea typeface="ＭＳ Ｐゴシック" charset="0"/>
              </a:rPr>
              <a:t>PHysics</a:t>
            </a:r>
            <a:r>
              <a:rPr lang="en-US" sz="4800" dirty="0">
                <a:solidFill>
                  <a:srgbClr val="FF0000"/>
                </a:solidFill>
                <a:latin typeface="Times New Roman" charset="0"/>
                <a:ea typeface="ＭＳ Ｐゴシック" charset="0"/>
              </a:rPr>
              <a:t> Apparatus</a:t>
            </a:r>
          </a:p>
        </p:txBody>
      </p:sp>
      <p:pic>
        <p:nvPicPr>
          <p:cNvPr id="4119" name="Picture 3">
            <a:extLst>
              <a:ext uri="{FF2B5EF4-FFF2-40B4-BE49-F238E27FC236}">
                <a16:creationId xmlns:a16="http://schemas.microsoft.com/office/drawing/2014/main" id="{FA7C4E49-E1EE-9C4B-A236-E1C953F68C0B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45" y="1095340"/>
            <a:ext cx="1081965" cy="10795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597DA73-74A1-5611-CC39-BB9185AC22B5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1702046" y="930251"/>
            <a:ext cx="1213160" cy="1316062"/>
          </a:xfrm>
          <a:prstGeom prst="rect">
            <a:avLst/>
          </a:prstGeom>
        </p:spPr>
      </p:pic>
      <p:sp>
        <p:nvSpPr>
          <p:cNvPr id="7" name="Rectangle 21">
            <a:extLst>
              <a:ext uri="{FF2B5EF4-FFF2-40B4-BE49-F238E27FC236}">
                <a16:creationId xmlns:a16="http://schemas.microsoft.com/office/drawing/2014/main" id="{86201522-D5EB-C1D3-2B14-04184FF7CE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6359" y="2098328"/>
            <a:ext cx="159896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algn="ctr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algn="ctr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algn="ctr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algn="ctr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algn="ctr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CH" sz="1200" b="1" dirty="0">
                <a:solidFill>
                  <a:srgbClr val="FF0000"/>
                </a:solidFill>
              </a:rPr>
              <a:t>University of Brescia,</a:t>
            </a:r>
          </a:p>
          <a:p>
            <a:pPr eaLnBrk="1" hangingPunct="1"/>
            <a:r>
              <a:rPr lang="en-US" altLang="en-CH" sz="1200" b="1" dirty="0">
                <a:solidFill>
                  <a:srgbClr val="FF0000"/>
                </a:solidFill>
              </a:rPr>
              <a:t>Italy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9960389-EF0C-B329-A0B0-0BE4549C6E08}"/>
              </a:ext>
            </a:extLst>
          </p:cNvPr>
          <p:cNvGrpSpPr/>
          <p:nvPr/>
        </p:nvGrpSpPr>
        <p:grpSpPr>
          <a:xfrm>
            <a:off x="8699746" y="2656632"/>
            <a:ext cx="1186542" cy="1529606"/>
            <a:chOff x="8699746" y="2656632"/>
            <a:chExt cx="1186542" cy="1529606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0D6F2381-85BC-755D-A64A-5D4421A8321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1"/>
            <a:srcRect l="16900" t="42724" r="63245" b="42895"/>
            <a:stretch/>
          </p:blipFill>
          <p:spPr>
            <a:xfrm>
              <a:off x="8784997" y="2656632"/>
              <a:ext cx="1067918" cy="1094546"/>
            </a:xfrm>
            <a:prstGeom prst="rect">
              <a:avLst/>
            </a:prstGeom>
          </p:spPr>
        </p:pic>
        <p:sp>
          <p:nvSpPr>
            <p:cNvPr id="12" name="Rectangle 28">
              <a:extLst>
                <a:ext uri="{FF2B5EF4-FFF2-40B4-BE49-F238E27FC236}">
                  <a16:creationId xmlns:a16="http://schemas.microsoft.com/office/drawing/2014/main" id="{1408BEF8-DAED-D87F-B1D1-B536586642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99746" y="3786128"/>
              <a:ext cx="1186542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 algn="ctr"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r>
                <a:rPr lang="en-US" altLang="en-CH" sz="1000" b="1" dirty="0">
                  <a:solidFill>
                    <a:srgbClr val="FF0000"/>
                  </a:solidFill>
                </a:rPr>
                <a:t>University of  Pisa</a:t>
              </a:r>
            </a:p>
            <a:p>
              <a:pPr eaLnBrk="1" hangingPunct="1"/>
              <a:r>
                <a:rPr lang="en-US" altLang="en-CH" sz="1000" b="1" dirty="0">
                  <a:solidFill>
                    <a:srgbClr val="FF0000"/>
                  </a:solidFill>
                </a:rPr>
                <a:t>Italy 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DA8785C-A717-0551-FD17-68024F6D08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4820" y="1104225"/>
            <a:ext cx="7772400" cy="498405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122439C-B346-E2DC-C50B-B2F11A98E866}"/>
              </a:ext>
            </a:extLst>
          </p:cNvPr>
          <p:cNvSpPr txBox="1"/>
          <p:nvPr/>
        </p:nvSpPr>
        <p:spPr>
          <a:xfrm>
            <a:off x="3251220" y="142907"/>
            <a:ext cx="37737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3200" b="1" dirty="0">
                <a:solidFill>
                  <a:schemeClr val="bg1"/>
                </a:solidFill>
              </a:rPr>
              <a:t>Simulated ‘s-curves’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5B02643-16C7-17BB-5823-78672BCBD974}"/>
              </a:ext>
            </a:extLst>
          </p:cNvPr>
          <p:cNvSpPr txBox="1"/>
          <p:nvPr/>
        </p:nvSpPr>
        <p:spPr>
          <a:xfrm>
            <a:off x="6859933" y="2359379"/>
            <a:ext cx="1797287" cy="163121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CH" dirty="0"/>
              <a:t>gravity strength</a:t>
            </a:r>
            <a:endParaRPr lang="en-CH" dirty="0">
              <a:solidFill>
                <a:srgbClr val="FF0000"/>
              </a:solidFill>
            </a:endParaRPr>
          </a:p>
          <a:p>
            <a:pPr algn="ctr"/>
            <a:r>
              <a:rPr lang="en-CH" dirty="0">
                <a:solidFill>
                  <a:srgbClr val="FF0000"/>
                </a:solidFill>
              </a:rPr>
              <a:t> 1.0g</a:t>
            </a:r>
          </a:p>
          <a:p>
            <a:pPr algn="ctr"/>
            <a:r>
              <a:rPr lang="en-CH" dirty="0">
                <a:solidFill>
                  <a:srgbClr val="ADFF3D"/>
                </a:solidFill>
              </a:rPr>
              <a:t> 0.5g</a:t>
            </a:r>
          </a:p>
          <a:p>
            <a:pPr algn="ctr"/>
            <a:r>
              <a:rPr lang="en-CH" dirty="0">
                <a:solidFill>
                  <a:srgbClr val="80FFE8"/>
                </a:solidFill>
              </a:rPr>
              <a:t>    0g</a:t>
            </a:r>
          </a:p>
          <a:p>
            <a:pPr algn="ctr"/>
            <a:r>
              <a:rPr lang="en-CH" dirty="0">
                <a:solidFill>
                  <a:srgbClr val="0070C0"/>
                </a:solidFill>
              </a:rPr>
              <a:t>-1.0g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D52FB3F-7148-1BE5-4786-70D6FA9A519D}"/>
              </a:ext>
            </a:extLst>
          </p:cNvPr>
          <p:cNvSpPr txBox="1"/>
          <p:nvPr/>
        </p:nvSpPr>
        <p:spPr>
          <a:xfrm rot="19706341">
            <a:off x="2252234" y="3044279"/>
            <a:ext cx="483908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4400" dirty="0">
                <a:solidFill>
                  <a:schemeClr val="tx1">
                    <a:alpha val="10873"/>
                  </a:schemeClr>
                </a:solidFill>
              </a:rPr>
              <a:t>ALPHA Preliminary</a:t>
            </a:r>
          </a:p>
        </p:txBody>
      </p:sp>
    </p:spTree>
    <p:extLst>
      <p:ext uri="{BB962C8B-B14F-4D97-AF65-F5344CB8AC3E}">
        <p14:creationId xmlns:p14="http://schemas.microsoft.com/office/powerpoint/2010/main" val="21998220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48F7BFB-71CC-97BE-0213-D3375C4B47F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2211" b="31983"/>
          <a:stretch/>
        </p:blipFill>
        <p:spPr>
          <a:xfrm>
            <a:off x="782346" y="1275643"/>
            <a:ext cx="7953827" cy="403013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6E3D4EA-171D-3548-0ACD-4C63C15E8479}"/>
              </a:ext>
            </a:extLst>
          </p:cNvPr>
          <p:cNvSpPr txBox="1"/>
          <p:nvPr/>
        </p:nvSpPr>
        <p:spPr>
          <a:xfrm>
            <a:off x="2450774" y="109385"/>
            <a:ext cx="46169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800" b="1" dirty="0">
                <a:solidFill>
                  <a:schemeClr val="bg1"/>
                </a:solidFill>
              </a:rPr>
              <a:t>ECR of full trap at high field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8BE58D-738A-8508-7B57-CBA3E4D3021E}"/>
              </a:ext>
            </a:extLst>
          </p:cNvPr>
          <p:cNvSpPr txBox="1"/>
          <p:nvPr/>
        </p:nvSpPr>
        <p:spPr>
          <a:xfrm rot="19706341">
            <a:off x="2252234" y="3044279"/>
            <a:ext cx="483908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4400" dirty="0">
                <a:solidFill>
                  <a:schemeClr val="tx1">
                    <a:alpha val="10873"/>
                  </a:schemeClr>
                </a:solidFill>
              </a:rPr>
              <a:t>ALPHA Preliminary</a:t>
            </a:r>
          </a:p>
        </p:txBody>
      </p:sp>
    </p:spTree>
    <p:extLst>
      <p:ext uri="{BB962C8B-B14F-4D97-AF65-F5344CB8AC3E}">
        <p14:creationId xmlns:p14="http://schemas.microsoft.com/office/powerpoint/2010/main" val="36725245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F5ECA94E-3ACB-58E5-01CE-7F049B66D7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5534" y="1302527"/>
            <a:ext cx="1697917" cy="167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C61E7697-748F-1A02-29B1-60834191AB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5534" y="2876198"/>
            <a:ext cx="1696541" cy="1670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6DE1F2FF-0A68-90E3-4E47-A83C88FF30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7542" y="4464773"/>
            <a:ext cx="1697918" cy="1672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38B0A01-38F9-4C3C-B869-D04931CC9D8E}"/>
                  </a:ext>
                </a:extLst>
              </p:cNvPr>
              <p:cNvSpPr txBox="1"/>
              <p:nvPr/>
            </p:nvSpPr>
            <p:spPr>
              <a:xfrm>
                <a:off x="4319810" y="1527882"/>
                <a:ext cx="1680560" cy="10926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300" dirty="0"/>
                  <a:t>Image successive plasmas after small changes to the orbit time to get a gross measure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3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300" i="1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sz="1300" i="1">
                            <a:latin typeface="Cambria Math" panose="02040503050406030204" pitchFamily="18" charset="0"/>
                          </a:rPr>
                          <m:t>𝑅</m:t>
                        </m:r>
                      </m:sub>
                    </m:sSub>
                  </m:oMath>
                </a14:m>
                <a:endParaRPr lang="en-US" sz="13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38B0A01-38F9-4C3C-B869-D04931CC9D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9810" y="1527882"/>
                <a:ext cx="1680560" cy="1092607"/>
              </a:xfrm>
              <a:prstGeom prst="rect">
                <a:avLst/>
              </a:prstGeom>
              <a:blipFill>
                <a:blip r:embed="rId5"/>
                <a:stretch>
                  <a:fillRect l="-1504" t="-1149" b="-4598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B36BE476-4E9B-4C31-38C4-2D1DBD1DF013}"/>
              </a:ext>
            </a:extLst>
          </p:cNvPr>
          <p:cNvSpPr txBox="1"/>
          <p:nvPr/>
        </p:nvSpPr>
        <p:spPr>
          <a:xfrm>
            <a:off x="4319810" y="2957948"/>
            <a:ext cx="1549663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/>
              <a:t>Exponentially increase orbit time without losing track of the total orbit count to increase precision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8C6864F-6976-333C-9B0D-4F1CD534B1F9}"/>
                  </a:ext>
                </a:extLst>
              </p:cNvPr>
              <p:cNvSpPr txBox="1"/>
              <p:nvPr/>
            </p:nvSpPr>
            <p:spPr>
              <a:xfrm>
                <a:off x="4319810" y="4508649"/>
                <a:ext cx="1680560" cy="14927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300" dirty="0"/>
                  <a:t>Sitting at a constant </a:t>
                </a:r>
                <a14:m>
                  <m:oMath xmlns:m="http://schemas.openxmlformats.org/officeDocument/2006/math">
                    <m:r>
                      <a:rPr lang="en-US" sz="1300" i="1"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sz="1300" i="1">
                        <a:latin typeface="Cambria Math" panose="02040503050406030204" pitchFamily="18" charset="0"/>
                      </a:rPr>
                      <m:t>(1</m:t>
                    </m:r>
                    <m:r>
                      <a:rPr lang="en-US" sz="1300">
                        <a:latin typeface="Cambria Math" panose="02040503050406030204" pitchFamily="18" charset="0"/>
                      </a:rPr>
                      <m:t>0</m:t>
                    </m:r>
                    <m:r>
                      <m:rPr>
                        <m:sty m:val="p"/>
                      </m:rPr>
                      <a:rPr lang="en-US" sz="1300">
                        <a:latin typeface="Cambria Math" panose="02040503050406030204" pitchFamily="18" charset="0"/>
                      </a:rPr>
                      <m:t>ms</m:t>
                    </m:r>
                    <m:r>
                      <a:rPr lang="en-US" sz="13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1300" dirty="0"/>
                  <a:t> orbit time, as </a:t>
                </a:r>
                <a14:m>
                  <m:oMath xmlns:m="http://schemas.openxmlformats.org/officeDocument/2006/math">
                    <m:r>
                      <a:rPr lang="en-US" sz="1300" i="1">
                        <a:latin typeface="Cambria Math" panose="02040503050406030204" pitchFamily="18" charset="0"/>
                      </a:rPr>
                      <m:t>|</m:t>
                    </m:r>
                    <m:r>
                      <a:rPr lang="en-US" sz="1300" b="1">
                        <a:latin typeface="Cambria Math" panose="02040503050406030204" pitchFamily="18" charset="0"/>
                      </a:rPr>
                      <m:t>𝐁</m:t>
                    </m:r>
                    <m:r>
                      <a:rPr lang="en-US" sz="1300" i="1">
                        <a:latin typeface="Cambria Math" panose="02040503050406030204" pitchFamily="18" charset="0"/>
                      </a:rPr>
                      <m:t>|</m:t>
                    </m:r>
                  </m:oMath>
                </a14:m>
                <a:r>
                  <a:rPr lang="en-US" sz="1300" dirty="0"/>
                  <a:t> decreases,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3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300" i="1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sz="1300" i="1">
                            <a:latin typeface="Cambria Math" panose="02040503050406030204" pitchFamily="18" charset="0"/>
                          </a:rPr>
                          <m:t>𝑅</m:t>
                        </m:r>
                      </m:sub>
                    </m:sSub>
                  </m:oMath>
                </a14:m>
                <a:r>
                  <a:rPr lang="en-US" sz="1300" dirty="0"/>
                  <a:t> increases, and there is a </a:t>
                </a:r>
                <a14:m>
                  <m:oMath xmlns:m="http://schemas.openxmlformats.org/officeDocument/2006/math">
                    <m:r>
                      <a:rPr lang="en-US" sz="1300" i="1">
                        <a:latin typeface="Cambria Math" panose="02040503050406030204" pitchFamily="18" charset="0"/>
                      </a:rPr>
                      <m:t>&lt;2</m:t>
                    </m:r>
                    <m:r>
                      <a:rPr lang="en-US" sz="1300" i="1">
                        <a:latin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en-US" sz="1300" dirty="0"/>
                  <a:t> change in the total angle between successive plasmas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8C6864F-6976-333C-9B0D-4F1CD534B1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9810" y="4508649"/>
                <a:ext cx="1680560" cy="1492716"/>
              </a:xfrm>
              <a:prstGeom prst="rect">
                <a:avLst/>
              </a:prstGeom>
              <a:blipFill>
                <a:blip r:embed="rId6"/>
                <a:stretch>
                  <a:fillRect l="-1504" t="-847" b="-2542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BA8B94E-F8A7-B3F5-31B8-7C762D2D2B4F}"/>
                  </a:ext>
                </a:extLst>
              </p:cNvPr>
              <p:cNvSpPr txBox="1"/>
              <p:nvPr/>
            </p:nvSpPr>
            <p:spPr>
              <a:xfrm>
                <a:off x="40636" y="1668471"/>
                <a:ext cx="2828852" cy="52617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25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25" i="1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sz="1625" i="1"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  <m:r>
                        <a:rPr lang="en-US" sz="1625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1625" i="1"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en-US" sz="1625" i="1">
                          <a:latin typeface="Cambria Math" panose="02040503050406030204" pitchFamily="18" charset="0"/>
                        </a:rPr>
                        <m:t>)=</m:t>
                      </m:r>
                      <m:f>
                        <m:fPr>
                          <m:ctrlPr>
                            <a:rPr lang="en-US" sz="1625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625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25" b="1">
                                  <a:latin typeface="Cambria Math" panose="02040503050406030204" pitchFamily="18" charset="0"/>
                                </a:rPr>
                                <m:t>𝐄</m:t>
                              </m:r>
                            </m:e>
                            <m:sub>
                              <m:r>
                                <a:rPr lang="en-US" sz="1625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1625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25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</m:d>
                        </m:num>
                        <m:den>
                          <m:r>
                            <a:rPr lang="en-US" sz="1625" i="1">
                              <a:latin typeface="Cambria Math" panose="02040503050406030204" pitchFamily="18" charset="0"/>
                            </a:rPr>
                            <m:t>𝑟</m:t>
                          </m:r>
                          <m:sSub>
                            <m:sSubPr>
                              <m:ctrlPr>
                                <a:rPr lang="en-US" sz="1625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25" b="1">
                                  <a:latin typeface="Cambria Math" panose="02040503050406030204" pitchFamily="18" charset="0"/>
                                </a:rPr>
                                <m:t>𝐁</m:t>
                              </m:r>
                            </m:e>
                            <m:sub>
                              <m:r>
                                <a:rPr lang="en-US" sz="1625" i="1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1625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25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en-US" sz="1625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BA8B94E-F8A7-B3F5-31B8-7C762D2D2B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636" y="1668471"/>
                <a:ext cx="2828852" cy="526170"/>
              </a:xfrm>
              <a:prstGeom prst="rect">
                <a:avLst/>
              </a:prstGeom>
              <a:blipFill>
                <a:blip r:embed="rId7"/>
                <a:stretch>
                  <a:fillRect b="-7143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A62BDDB-F36D-0D3D-94E0-638F8F6BE1D5}"/>
                  </a:ext>
                </a:extLst>
              </p:cNvPr>
              <p:cNvSpPr txBox="1"/>
              <p:nvPr/>
            </p:nvSpPr>
            <p:spPr>
              <a:xfrm>
                <a:off x="0" y="1127340"/>
                <a:ext cx="2828852" cy="50174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25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25" i="1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sz="1625" b="1">
                              <a:latin typeface="Cambria Math" panose="02040503050406030204" pitchFamily="18" charset="0"/>
                            </a:rPr>
                            <m:t>𝐄</m:t>
                          </m:r>
                          <m:r>
                            <a:rPr lang="en-US" sz="1625" i="1">
                              <a:latin typeface="Cambria Math" panose="02040503050406030204" pitchFamily="18" charset="0"/>
                            </a:rPr>
                            <m:t>×</m:t>
                          </m:r>
                          <m:r>
                            <a:rPr lang="en-US" sz="1625" b="1">
                              <a:latin typeface="Cambria Math" panose="02040503050406030204" pitchFamily="18" charset="0"/>
                            </a:rPr>
                            <m:t>𝐁</m:t>
                          </m:r>
                        </m:sub>
                      </m:sSub>
                      <m:r>
                        <a:rPr lang="en-US" sz="1625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25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25" b="1">
                              <a:latin typeface="Cambria Math" panose="02040503050406030204" pitchFamily="18" charset="0"/>
                            </a:rPr>
                            <m:t>𝐄</m:t>
                          </m:r>
                          <m:r>
                            <a:rPr lang="en-US" sz="1625" i="1">
                              <a:latin typeface="Cambria Math" panose="02040503050406030204" pitchFamily="18" charset="0"/>
                            </a:rPr>
                            <m:t>×</m:t>
                          </m:r>
                          <m:r>
                            <a:rPr lang="en-US" sz="1625" b="1">
                              <a:latin typeface="Cambria Math" panose="02040503050406030204" pitchFamily="18" charset="0"/>
                            </a:rPr>
                            <m:t>𝐁</m:t>
                          </m:r>
                        </m:num>
                        <m:den>
                          <m:sSup>
                            <m:sSupPr>
                              <m:ctrlPr>
                                <a:rPr lang="en-US" sz="1625" b="1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sz="1625" b="1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625" b="1">
                                      <a:latin typeface="Cambria Math" panose="02040503050406030204" pitchFamily="18" charset="0"/>
                                    </a:rPr>
                                    <m:t>𝐁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1625" b="1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1625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A62BDDB-F36D-0D3D-94E0-638F8F6BE1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127340"/>
                <a:ext cx="2828852" cy="501740"/>
              </a:xfrm>
              <a:prstGeom prst="rect">
                <a:avLst/>
              </a:prstGeom>
              <a:blipFill>
                <a:blip r:embed="rId8"/>
                <a:stretch>
                  <a:fillRect b="-7317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34" name="Picture 10">
            <a:extLst>
              <a:ext uri="{FF2B5EF4-FFF2-40B4-BE49-F238E27FC236}">
                <a16:creationId xmlns:a16="http://schemas.microsoft.com/office/drawing/2014/main" id="{90055F7E-BA70-FFD1-1666-94E62A4FD5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6245" y="3560509"/>
            <a:ext cx="3894782" cy="2524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>
            <a:extLst>
              <a:ext uri="{FF2B5EF4-FFF2-40B4-BE49-F238E27FC236}">
                <a16:creationId xmlns:a16="http://schemas.microsoft.com/office/drawing/2014/main" id="{C7980C77-13D3-B79B-36C5-CD7C0677D7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6245" y="1192172"/>
            <a:ext cx="3840675" cy="2349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7CAAB6A-E120-02A0-B4E6-BB62F0961A02}"/>
              </a:ext>
            </a:extLst>
          </p:cNvPr>
          <p:cNvSpPr txBox="1"/>
          <p:nvPr/>
        </p:nvSpPr>
        <p:spPr>
          <a:xfrm>
            <a:off x="1570363" y="151361"/>
            <a:ext cx="676527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>
                <a:solidFill>
                  <a:schemeClr val="accent3"/>
                </a:solidFill>
              </a:rPr>
              <a:t>Magnetron-based magnetic field measurement</a:t>
            </a:r>
          </a:p>
        </p:txBody>
      </p:sp>
      <p:pic>
        <p:nvPicPr>
          <p:cNvPr id="19" name="Picture 18" descr="A picture containing chart&#10;&#10;Description automatically generated">
            <a:extLst>
              <a:ext uri="{FF2B5EF4-FFF2-40B4-BE49-F238E27FC236}">
                <a16:creationId xmlns:a16="http://schemas.microsoft.com/office/drawing/2014/main" id="{633081A2-059A-AE72-DAF6-2FD710C42FC9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750" y="2323748"/>
            <a:ext cx="2477160" cy="3916271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4B7E4822-1FA1-E3B8-2401-0FD8BE794A35}"/>
              </a:ext>
            </a:extLst>
          </p:cNvPr>
          <p:cNvSpPr/>
          <p:nvPr/>
        </p:nvSpPr>
        <p:spPr>
          <a:xfrm>
            <a:off x="185749" y="2286284"/>
            <a:ext cx="2474866" cy="3875292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25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C36C803-DA02-BC1E-6162-E22A51E443AF}"/>
              </a:ext>
            </a:extLst>
          </p:cNvPr>
          <p:cNvSpPr txBox="1"/>
          <p:nvPr/>
        </p:nvSpPr>
        <p:spPr>
          <a:xfrm rot="19706341">
            <a:off x="2252234" y="3044279"/>
            <a:ext cx="483908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4400" dirty="0">
                <a:solidFill>
                  <a:schemeClr val="tx1">
                    <a:alpha val="10873"/>
                  </a:schemeClr>
                </a:solidFill>
              </a:rPr>
              <a:t>ALPHA Preliminary</a:t>
            </a:r>
          </a:p>
        </p:txBody>
      </p:sp>
    </p:spTree>
    <p:extLst>
      <p:ext uri="{BB962C8B-B14F-4D97-AF65-F5344CB8AC3E}">
        <p14:creationId xmlns:p14="http://schemas.microsoft.com/office/powerpoint/2010/main" val="181241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26CD00B-014F-EDB5-539C-22E495B4E0A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4840" b="26758"/>
          <a:stretch/>
        </p:blipFill>
        <p:spPr>
          <a:xfrm>
            <a:off x="2001495" y="382870"/>
            <a:ext cx="6195346" cy="424348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020EAB8-02D4-0BBA-B878-823FF29ABF1C}"/>
              </a:ext>
            </a:extLst>
          </p:cNvPr>
          <p:cNvSpPr txBox="1"/>
          <p:nvPr/>
        </p:nvSpPr>
        <p:spPr>
          <a:xfrm>
            <a:off x="1339997" y="118781"/>
            <a:ext cx="80214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800" b="1" dirty="0">
                <a:solidFill>
                  <a:schemeClr val="bg1"/>
                </a:solidFill>
              </a:rPr>
              <a:t>ALPHA-g single mirror release – proof of principle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349ED40-4B3D-B1B2-0824-FB362F1FE2C2}"/>
              </a:ext>
            </a:extLst>
          </p:cNvPr>
          <p:cNvGrpSpPr/>
          <p:nvPr/>
        </p:nvGrpSpPr>
        <p:grpSpPr>
          <a:xfrm>
            <a:off x="8130265" y="4253415"/>
            <a:ext cx="1630046" cy="608129"/>
            <a:chOff x="8130265" y="4253415"/>
            <a:chExt cx="1630046" cy="608129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8337E496-6F84-DBB9-4836-109BA68DBCEE}"/>
                </a:ext>
              </a:extLst>
            </p:cNvPr>
            <p:cNvSpPr txBox="1"/>
            <p:nvPr/>
          </p:nvSpPr>
          <p:spPr>
            <a:xfrm>
              <a:off x="8130265" y="4282312"/>
              <a:ext cx="66396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2800" b="1" dirty="0"/>
                <a:t>UP</a:t>
              </a:r>
            </a:p>
          </p:txBody>
        </p:sp>
        <p:sp>
          <p:nvSpPr>
            <p:cNvPr id="6" name="Right Arrow 5">
              <a:extLst>
                <a:ext uri="{FF2B5EF4-FFF2-40B4-BE49-F238E27FC236}">
                  <a16:creationId xmlns:a16="http://schemas.microsoft.com/office/drawing/2014/main" id="{43EA2352-9CBA-7F1A-F851-A0ADCAE2743B}"/>
                </a:ext>
              </a:extLst>
            </p:cNvPr>
            <p:cNvSpPr/>
            <p:nvPr/>
          </p:nvSpPr>
          <p:spPr bwMode="auto">
            <a:xfrm>
              <a:off x="8781903" y="4253415"/>
              <a:ext cx="978408" cy="608129"/>
            </a:xfrm>
            <a:prstGeom prst="rightArrow">
              <a:avLst/>
            </a:prstGeom>
            <a:solidFill>
              <a:schemeClr val="tx2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CH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5" charset="0"/>
                <a:ea typeface="ＭＳ Ｐゴシック" pitchFamily="-105" charset="-128"/>
                <a:cs typeface="ＭＳ Ｐゴシック" pitchFamily="-105" charset="-128"/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1315323-37FA-5239-300A-A1A40D5C6C85}"/>
              </a:ext>
            </a:extLst>
          </p:cNvPr>
          <p:cNvGrpSpPr/>
          <p:nvPr/>
        </p:nvGrpSpPr>
        <p:grpSpPr>
          <a:xfrm>
            <a:off x="145689" y="4282312"/>
            <a:ext cx="2367620" cy="608129"/>
            <a:chOff x="145689" y="4282312"/>
            <a:chExt cx="2367620" cy="608129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7E51C841-47DA-4863-5712-3FC987D0F9B5}"/>
                </a:ext>
              </a:extLst>
            </p:cNvPr>
            <p:cNvSpPr txBox="1"/>
            <p:nvPr/>
          </p:nvSpPr>
          <p:spPr>
            <a:xfrm>
              <a:off x="1171275" y="4301855"/>
              <a:ext cx="134203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 sz="2800" b="1" dirty="0"/>
                <a:t>DOWN</a:t>
              </a:r>
            </a:p>
          </p:txBody>
        </p:sp>
        <p:sp>
          <p:nvSpPr>
            <p:cNvPr id="8" name="Right Arrow 7">
              <a:extLst>
                <a:ext uri="{FF2B5EF4-FFF2-40B4-BE49-F238E27FC236}">
                  <a16:creationId xmlns:a16="http://schemas.microsoft.com/office/drawing/2014/main" id="{BC2B9BD8-EFC0-F35C-E79A-E9AB25C5CDB0}"/>
                </a:ext>
              </a:extLst>
            </p:cNvPr>
            <p:cNvSpPr/>
            <p:nvPr/>
          </p:nvSpPr>
          <p:spPr bwMode="auto">
            <a:xfrm flipH="1">
              <a:off x="145689" y="4282312"/>
              <a:ext cx="978408" cy="608129"/>
            </a:xfrm>
            <a:prstGeom prst="rightArrow">
              <a:avLst/>
            </a:prstGeom>
            <a:solidFill>
              <a:schemeClr val="tx2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CH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5" charset="0"/>
                <a:ea typeface="ＭＳ Ｐゴシック" pitchFamily="-105" charset="-128"/>
                <a:cs typeface="ＭＳ Ｐゴシック" pitchFamily="-105" charset="-128"/>
              </a:endParaRP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6081350F-5909-7AD5-F1D9-B47EBB140485}"/>
              </a:ext>
            </a:extLst>
          </p:cNvPr>
          <p:cNvSpPr txBox="1"/>
          <p:nvPr/>
        </p:nvSpPr>
        <p:spPr>
          <a:xfrm rot="19706341">
            <a:off x="2679627" y="2087208"/>
            <a:ext cx="483908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4400" dirty="0">
                <a:solidFill>
                  <a:schemeClr val="tx1">
                    <a:alpha val="10873"/>
                  </a:schemeClr>
                </a:solidFill>
              </a:rPr>
              <a:t>ALPHA Preliminary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8F73B49-E820-0E3F-AC16-CDB162F0F484}"/>
              </a:ext>
            </a:extLst>
          </p:cNvPr>
          <p:cNvSpPr txBox="1"/>
          <p:nvPr/>
        </p:nvSpPr>
        <p:spPr>
          <a:xfrm>
            <a:off x="1216053" y="5272402"/>
            <a:ext cx="814543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dirty="0">
                <a:solidFill>
                  <a:srgbClr val="FF0000"/>
                </a:solidFill>
              </a:rPr>
              <a:t>The first ALPHA-g trap is fully commissioned and capable of systematic </a:t>
            </a:r>
          </a:p>
          <a:p>
            <a:r>
              <a:rPr lang="en-CH" b="1" dirty="0">
                <a:solidFill>
                  <a:srgbClr val="FF0000"/>
                </a:solidFill>
              </a:rPr>
              <a:t>investigations of the effect of gravity on antimatter.</a:t>
            </a:r>
          </a:p>
        </p:txBody>
      </p:sp>
    </p:spTree>
    <p:extLst>
      <p:ext uri="{BB962C8B-B14F-4D97-AF65-F5344CB8AC3E}">
        <p14:creationId xmlns:p14="http://schemas.microsoft.com/office/powerpoint/2010/main" val="377466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hart, histogram&#10;&#10;Description automatically generated">
            <a:extLst>
              <a:ext uri="{FF2B5EF4-FFF2-40B4-BE49-F238E27FC236}">
                <a16:creationId xmlns:a16="http://schemas.microsoft.com/office/drawing/2014/main" id="{07F53EF3-CBA4-E0B8-8ACE-617FF4139D9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5289" b="50533"/>
          <a:stretch/>
        </p:blipFill>
        <p:spPr>
          <a:xfrm>
            <a:off x="182879" y="1660963"/>
            <a:ext cx="4193278" cy="4556575"/>
          </a:xfrm>
          <a:prstGeom prst="rect">
            <a:avLst/>
          </a:prstGeom>
        </p:spPr>
      </p:pic>
      <p:pic>
        <p:nvPicPr>
          <p:cNvPr id="9" name="Picture 8" descr="Chart, histogram&#10;&#10;Description automatically generated">
            <a:extLst>
              <a:ext uri="{FF2B5EF4-FFF2-40B4-BE49-F238E27FC236}">
                <a16:creationId xmlns:a16="http://schemas.microsoft.com/office/drawing/2014/main" id="{2211E860-C16C-E71D-886E-D88109A448C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5445" b="50845"/>
          <a:stretch/>
        </p:blipFill>
        <p:spPr>
          <a:xfrm>
            <a:off x="5795009" y="1632101"/>
            <a:ext cx="4193278" cy="4556575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00C6E084-1EE6-0684-8D9C-ECD69DAFF92F}"/>
              </a:ext>
            </a:extLst>
          </p:cNvPr>
          <p:cNvSpPr txBox="1">
            <a:spLocks/>
          </p:cNvSpPr>
          <p:nvPr/>
        </p:nvSpPr>
        <p:spPr>
          <a:xfrm>
            <a:off x="6067426" y="676712"/>
            <a:ext cx="3566159" cy="1077020"/>
          </a:xfrm>
          <a:prstGeom prst="rect">
            <a:avLst/>
          </a:prstGeom>
        </p:spPr>
        <p:txBody>
          <a:bodyPr vert="horz" lIns="74295" tIns="37148" rIns="74295" bIns="37148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b="1" dirty="0">
                <a:latin typeface="+mn-lt"/>
              </a:rPr>
              <a:t>State of the Art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00DDB16-9D52-0C31-E2C1-D31025F6FBA3}"/>
              </a:ext>
            </a:extLst>
          </p:cNvPr>
          <p:cNvSpPr txBox="1"/>
          <p:nvPr/>
        </p:nvSpPr>
        <p:spPr>
          <a:xfrm>
            <a:off x="893561" y="922834"/>
            <a:ext cx="27719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3200" b="1" dirty="0"/>
              <a:t>February 2022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11849F9-AEDA-AE3B-8624-058599AE862F}"/>
              </a:ext>
            </a:extLst>
          </p:cNvPr>
          <p:cNvSpPr txBox="1"/>
          <p:nvPr/>
        </p:nvSpPr>
        <p:spPr>
          <a:xfrm>
            <a:off x="1957211" y="199925"/>
            <a:ext cx="59915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dirty="0">
                <a:solidFill>
                  <a:schemeClr val="bg1"/>
                </a:solidFill>
              </a:rPr>
              <a:t>Detecor Analysis Ongoing – pbar loss from short well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DE5ADD3-CF22-FDAF-0B8B-0FFB19BA8303}"/>
              </a:ext>
            </a:extLst>
          </p:cNvPr>
          <p:cNvSpPr txBox="1"/>
          <p:nvPr/>
        </p:nvSpPr>
        <p:spPr>
          <a:xfrm rot="19706341">
            <a:off x="2252234" y="3044279"/>
            <a:ext cx="483908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4400" dirty="0">
                <a:solidFill>
                  <a:schemeClr val="tx1">
                    <a:alpha val="10873"/>
                  </a:schemeClr>
                </a:solidFill>
              </a:rPr>
              <a:t>ALPHA Preliminary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AA98045-D631-3611-0E7F-716DF56D2904}"/>
              </a:ext>
            </a:extLst>
          </p:cNvPr>
          <p:cNvSpPr/>
          <p:nvPr/>
        </p:nvSpPr>
        <p:spPr bwMode="auto">
          <a:xfrm>
            <a:off x="3321269" y="1986455"/>
            <a:ext cx="914400" cy="966952"/>
          </a:xfrm>
          <a:prstGeom prst="rect">
            <a:avLst/>
          </a:prstGeom>
          <a:solidFill>
            <a:schemeClr val="bg1"/>
          </a:solidFill>
          <a:ln w="31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CH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5" charset="0"/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6B8A932-68B0-4B9B-063A-4ECFFA3D8B30}"/>
              </a:ext>
            </a:extLst>
          </p:cNvPr>
          <p:cNvSpPr/>
          <p:nvPr/>
        </p:nvSpPr>
        <p:spPr bwMode="auto">
          <a:xfrm>
            <a:off x="8940495" y="1986455"/>
            <a:ext cx="914400" cy="966952"/>
          </a:xfrm>
          <a:prstGeom prst="rect">
            <a:avLst/>
          </a:prstGeom>
          <a:solidFill>
            <a:schemeClr val="bg1"/>
          </a:solidFill>
          <a:ln w="31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CH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5" charset="0"/>
              <a:ea typeface="ＭＳ Ｐゴシック" pitchFamily="-105" charset="-128"/>
              <a:cs typeface="ＭＳ Ｐゴシック" pitchFamily="-105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810709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2E61402-96C1-9612-F0A5-AC5FCE693529}"/>
              </a:ext>
            </a:extLst>
          </p:cNvPr>
          <p:cNvSpPr txBox="1"/>
          <p:nvPr/>
        </p:nvSpPr>
        <p:spPr>
          <a:xfrm>
            <a:off x="1867001" y="126124"/>
            <a:ext cx="66746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800" b="1" dirty="0">
                <a:solidFill>
                  <a:schemeClr val="bg1"/>
                </a:solidFill>
              </a:rPr>
              <a:t>Positron cooling using laser-cooled Be ions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57D1AA0-68E1-3277-69C9-BF1FF393A927}"/>
              </a:ext>
            </a:extLst>
          </p:cNvPr>
          <p:cNvSpPr txBox="1"/>
          <p:nvPr/>
        </p:nvSpPr>
        <p:spPr>
          <a:xfrm>
            <a:off x="142131" y="830318"/>
            <a:ext cx="9621737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motivation: antihydrogen trapping efficiency is a strong function of positron temperature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state of the art is 30 atoms trapped for 50K atoms produced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we typically have 20-30K positron temperature  in ALPHA-2 – after many </a:t>
            </a:r>
          </a:p>
          <a:p>
            <a:r>
              <a:rPr lang="en-CH" dirty="0"/>
              <a:t>      years of development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have achieved 7 K with Be ions; but never implemented in antihydrogen production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>
                <a:solidFill>
                  <a:srgbClr val="FF0000"/>
                </a:solidFill>
              </a:rPr>
              <a:t>no positron work in 2022 due to ALPHA-g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EB53CD0-F88B-C721-4F1D-514A960989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131" y="3289571"/>
            <a:ext cx="9904022" cy="2738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83073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FBC7FBE-1242-CBE5-F7B9-84AA16CE61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3410" b="33946"/>
          <a:stretch/>
        </p:blipFill>
        <p:spPr>
          <a:xfrm>
            <a:off x="106790" y="1681654"/>
            <a:ext cx="5824552" cy="269064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A716859-F1ED-C885-C801-2C34FA3F45A8}"/>
              </a:ext>
            </a:extLst>
          </p:cNvPr>
          <p:cNvSpPr txBox="1"/>
          <p:nvPr/>
        </p:nvSpPr>
        <p:spPr>
          <a:xfrm>
            <a:off x="704193" y="4885914"/>
            <a:ext cx="342433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SDREVC on Be ions</a:t>
            </a:r>
          </a:p>
          <a:p>
            <a:r>
              <a:rPr lang="en-CH" dirty="0"/>
              <a:t>to create consistent ion plasmas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BA30732-554A-4A4C-66CE-CA4820F84C3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945" r="17522"/>
          <a:stretch/>
        </p:blipFill>
        <p:spPr>
          <a:xfrm rot="5400000">
            <a:off x="5343299" y="-1211"/>
            <a:ext cx="2977415" cy="614798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BCCCF57-D1AF-FF9B-0A5C-25BA60049D1A}"/>
              </a:ext>
            </a:extLst>
          </p:cNvPr>
          <p:cNvSpPr txBox="1"/>
          <p:nvPr/>
        </p:nvSpPr>
        <p:spPr>
          <a:xfrm>
            <a:off x="5370786" y="4976291"/>
            <a:ext cx="409971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magnetometry with Be ions</a:t>
            </a:r>
          </a:p>
          <a:p>
            <a:r>
              <a:rPr lang="en-CH" dirty="0"/>
              <a:t>in ALPHA 2: use microwaves to drive</a:t>
            </a:r>
          </a:p>
          <a:p>
            <a:r>
              <a:rPr lang="en-CH" dirty="0"/>
              <a:t>to a dark state; monitor fluorescence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AAF447E-5CA6-E18A-AA1C-8B874271AE59}"/>
              </a:ext>
            </a:extLst>
          </p:cNvPr>
          <p:cNvSpPr txBox="1"/>
          <p:nvPr/>
        </p:nvSpPr>
        <p:spPr>
          <a:xfrm>
            <a:off x="1867001" y="126124"/>
            <a:ext cx="66746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800" b="1" dirty="0">
                <a:solidFill>
                  <a:schemeClr val="bg1"/>
                </a:solidFill>
              </a:rPr>
              <a:t>Positron cooling using laser-cooled Be ions</a:t>
            </a:r>
          </a:p>
        </p:txBody>
      </p:sp>
    </p:spTree>
    <p:extLst>
      <p:ext uri="{BB962C8B-B14F-4D97-AF65-F5344CB8AC3E}">
        <p14:creationId xmlns:p14="http://schemas.microsoft.com/office/powerpoint/2010/main" val="15931282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709997F-797A-5C51-7070-970E52FC6130}"/>
              </a:ext>
            </a:extLst>
          </p:cNvPr>
          <p:cNvSpPr txBox="1"/>
          <p:nvPr/>
        </p:nvSpPr>
        <p:spPr>
          <a:xfrm>
            <a:off x="3163888" y="115614"/>
            <a:ext cx="35782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3200" b="1" dirty="0">
                <a:solidFill>
                  <a:schemeClr val="bg1"/>
                </a:solidFill>
              </a:rPr>
              <a:t>Status and Outlook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F345714-F6AB-C755-7DBD-00C24C20ADD7}"/>
              </a:ext>
            </a:extLst>
          </p:cNvPr>
          <p:cNvSpPr txBox="1"/>
          <p:nvPr/>
        </p:nvSpPr>
        <p:spPr>
          <a:xfrm>
            <a:off x="441059" y="1255566"/>
            <a:ext cx="9023881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CH" dirty="0"/>
          </a:p>
          <a:p>
            <a:r>
              <a:rPr lang="en-CH" dirty="0"/>
              <a:t>For 2023</a:t>
            </a:r>
          </a:p>
          <a:p>
            <a:endParaRPr lang="en-CH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emphasis on ALPHA-2: laser cooling, 1S-2S spectroscopy with new metrology,</a:t>
            </a:r>
          </a:p>
          <a:p>
            <a:r>
              <a:rPr lang="en-CH" dirty="0"/>
              <a:t>     and microwave spin-flip (HFS ground state) improvement; direct Lamb shift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hoping to improve ALPHA-g solenoid cooling system, waiting for new coldheads</a:t>
            </a:r>
          </a:p>
          <a:p>
            <a:r>
              <a:rPr lang="en-CH" dirty="0"/>
              <a:t>     from Sumitomo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if ALPHA-g runs in 2023: study systematics and begin using laser cooling and the </a:t>
            </a:r>
          </a:p>
          <a:p>
            <a:r>
              <a:rPr lang="en-CH" dirty="0"/>
              <a:t>     precision trap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try to implement Be-cooled positrons for antihydrogen production</a:t>
            </a:r>
          </a:p>
          <a:p>
            <a:endParaRPr lang="en-CH" dirty="0"/>
          </a:p>
          <a:p>
            <a:endParaRPr lang="en-CH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new trap insert for spectroscopy in 2024 – ‘ALPHA-3’ – with photon detection </a:t>
            </a:r>
          </a:p>
          <a:p>
            <a:r>
              <a:rPr lang="en-CH" dirty="0"/>
              <a:t>     and other improvements</a:t>
            </a:r>
          </a:p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5552567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002B232-60A0-8086-CEF8-8D2604D5BDCD}"/>
              </a:ext>
            </a:extLst>
          </p:cNvPr>
          <p:cNvSpPr txBox="1"/>
          <p:nvPr/>
        </p:nvSpPr>
        <p:spPr>
          <a:xfrm>
            <a:off x="281327" y="2091557"/>
            <a:ext cx="9238875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4400" b="1" dirty="0">
                <a:solidFill>
                  <a:srgbClr val="FF0000"/>
                </a:solidFill>
              </a:rPr>
              <a:t>Thanks to the CERN antiproton crew</a:t>
            </a:r>
          </a:p>
          <a:p>
            <a:pPr algn="ctr"/>
            <a:r>
              <a:rPr lang="en-CH" sz="4400" b="1" dirty="0">
                <a:solidFill>
                  <a:srgbClr val="FF0000"/>
                </a:solidFill>
              </a:rPr>
              <a:t>and support infrastructure!!!</a:t>
            </a:r>
          </a:p>
          <a:p>
            <a:pPr algn="ctr"/>
            <a:endParaRPr lang="en-CH" sz="4400" b="1" dirty="0">
              <a:solidFill>
                <a:srgbClr val="FF0000"/>
              </a:solidFill>
            </a:endParaRPr>
          </a:p>
          <a:p>
            <a:pPr algn="ctr"/>
            <a:r>
              <a:rPr lang="en-CH" sz="4400" b="1" dirty="0">
                <a:solidFill>
                  <a:srgbClr val="FF0000"/>
                </a:solidFill>
              </a:rPr>
              <a:t>…ELENA is simply amazing</a:t>
            </a:r>
          </a:p>
        </p:txBody>
      </p:sp>
    </p:spTree>
    <p:extLst>
      <p:ext uri="{BB962C8B-B14F-4D97-AF65-F5344CB8AC3E}">
        <p14:creationId xmlns:p14="http://schemas.microsoft.com/office/powerpoint/2010/main" val="31998640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ALPHA-g.jpg">
            <a:extLst>
              <a:ext uri="{FF2B5EF4-FFF2-40B4-BE49-F238E27FC236}">
                <a16:creationId xmlns:a16="http://schemas.microsoft.com/office/drawing/2014/main" id="{F32A7EEE-BAA7-67B4-54CC-46BB262662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563" y="763588"/>
            <a:ext cx="8081962" cy="5716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655FDDF-5E39-B927-31AA-534A37F44EDB}"/>
              </a:ext>
            </a:extLst>
          </p:cNvPr>
          <p:cNvSpPr txBox="1"/>
          <p:nvPr/>
        </p:nvSpPr>
        <p:spPr>
          <a:xfrm>
            <a:off x="3202456" y="85437"/>
            <a:ext cx="35010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3200" b="1" dirty="0">
                <a:solidFill>
                  <a:schemeClr val="bg1"/>
                </a:solidFill>
              </a:rPr>
              <a:t>ALPHA Schematic</a:t>
            </a:r>
          </a:p>
        </p:txBody>
      </p:sp>
    </p:spTree>
    <p:extLst>
      <p:ext uri="{BB962C8B-B14F-4D97-AF65-F5344CB8AC3E}">
        <p14:creationId xmlns:p14="http://schemas.microsoft.com/office/powerpoint/2010/main" val="14991394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EE2D988-9042-0E46-BFA7-A04D5E201485}"/>
              </a:ext>
            </a:extLst>
          </p:cNvPr>
          <p:cNvSpPr txBox="1"/>
          <p:nvPr/>
        </p:nvSpPr>
        <p:spPr>
          <a:xfrm>
            <a:off x="1183599" y="110645"/>
            <a:ext cx="7897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800" b="1" dirty="0">
                <a:solidFill>
                  <a:schemeClr val="bg1"/>
                </a:solidFill>
              </a:rPr>
              <a:t>From last year’s report:  Next Steps and 2022 Run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7C2F7A3-3B31-054E-9A89-5EF05F17FA0E}"/>
              </a:ext>
            </a:extLst>
          </p:cNvPr>
          <p:cNvSpPr txBox="1"/>
          <p:nvPr/>
        </p:nvSpPr>
        <p:spPr>
          <a:xfrm>
            <a:off x="11240" y="842964"/>
            <a:ext cx="9894760" cy="54476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400" b="1" dirty="0">
                <a:solidFill>
                  <a:srgbClr val="FF0000"/>
                </a:solidFill>
              </a:rPr>
              <a:t>Pre-run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>
                <a:solidFill>
                  <a:srgbClr val="00B050"/>
                </a:solidFill>
              </a:rPr>
              <a:t>continue studies of particle temperatures in ALPHA-g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>
                <a:solidFill>
                  <a:srgbClr val="00B050"/>
                </a:solidFill>
              </a:rPr>
              <a:t>prepare new degrading foils for the Catching Trap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>
                <a:solidFill>
                  <a:srgbClr val="00B050"/>
                </a:solidFill>
              </a:rPr>
              <a:t>prepare alternative Penning traps in case we cannot work with the current one (plating,</a:t>
            </a:r>
          </a:p>
          <a:p>
            <a:r>
              <a:rPr lang="en-CH" dirty="0">
                <a:solidFill>
                  <a:srgbClr val="00B050"/>
                </a:solidFill>
              </a:rPr>
              <a:t>     coating, etc.)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>
                <a:solidFill>
                  <a:srgbClr val="00B050"/>
                </a:solidFill>
              </a:rPr>
              <a:t>continue magnet commissioning in ALPHA-g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>
                <a:solidFill>
                  <a:srgbClr val="00B050"/>
                </a:solidFill>
              </a:rPr>
              <a:t>minor mods to ALPHA-g cryostat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>
                <a:solidFill>
                  <a:srgbClr val="00B050"/>
                </a:solidFill>
              </a:rPr>
              <a:t>work on frequency metrology and spectroscopy:   </a:t>
            </a:r>
            <a:r>
              <a:rPr lang="en-CH" b="1" dirty="0">
                <a:solidFill>
                  <a:srgbClr val="00B050"/>
                </a:solidFill>
              </a:rPr>
              <a:t>ALPHA-3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>
                <a:solidFill>
                  <a:srgbClr val="00B050"/>
                </a:solidFill>
              </a:rPr>
              <a:t>work on magnetrometry for ALPHA-g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>
                <a:solidFill>
                  <a:srgbClr val="00B050"/>
                </a:solidFill>
              </a:rPr>
              <a:t>continue characterisation of the detectors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>
                <a:solidFill>
                  <a:srgbClr val="00B050"/>
                </a:solidFill>
              </a:rPr>
              <a:t>prepare microwave hardware for ALPHA-g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>
                <a:solidFill>
                  <a:srgbClr val="FF0000"/>
                </a:solidFill>
              </a:rPr>
              <a:t>prepare Lyman-alpha light for ALPHA-g   </a:t>
            </a:r>
            <a:r>
              <a:rPr lang="en-CH" dirty="0"/>
              <a:t>(focussed on ALPHA-2 instead)</a:t>
            </a:r>
            <a:endParaRPr lang="en-CH" dirty="0">
              <a:solidFill>
                <a:srgbClr val="FF0000"/>
              </a:solidFill>
            </a:endParaRPr>
          </a:p>
          <a:p>
            <a:endParaRPr lang="en-CH" dirty="0"/>
          </a:p>
          <a:p>
            <a:r>
              <a:rPr lang="en-CH" sz="2400" b="1" dirty="0">
                <a:solidFill>
                  <a:srgbClr val="FF0000"/>
                </a:solidFill>
              </a:rPr>
              <a:t>Run 2022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>
                <a:solidFill>
                  <a:srgbClr val="00B050"/>
                </a:solidFill>
              </a:rPr>
              <a:t>we aim to start up with ALPHA-g again in April   The priority is the up/down measurement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>
                <a:solidFill>
                  <a:srgbClr val="FF0000"/>
                </a:solidFill>
              </a:rPr>
              <a:t>hope to also improve the precision of the 1s-2s transition frequency measurement in 2022</a:t>
            </a:r>
          </a:p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495225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4FEAC57-1B9C-FC8B-475E-A376C03312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578351" y="371122"/>
            <a:ext cx="2444502" cy="345927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D864F58-03F4-1B62-04AA-3EDAB0D89D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5148004" y="-457389"/>
            <a:ext cx="3844535" cy="544050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66EF97E-D03C-B026-3C71-ACA5E29E80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5247163" y="2641455"/>
            <a:ext cx="3621695" cy="512515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7B7DBF2-D360-588E-44D2-3E9889828221}"/>
              </a:ext>
            </a:extLst>
          </p:cNvPr>
          <p:cNvSpPr txBox="1"/>
          <p:nvPr/>
        </p:nvSpPr>
        <p:spPr>
          <a:xfrm>
            <a:off x="1918353" y="141615"/>
            <a:ext cx="65735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800" b="1" dirty="0">
                <a:solidFill>
                  <a:schemeClr val="bg1"/>
                </a:solidFill>
              </a:rPr>
              <a:t>Laser Cooling in ALPHA-2 re-established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A8F7665-CA1B-43DD-6502-B1636E681F48}"/>
              </a:ext>
            </a:extLst>
          </p:cNvPr>
          <p:cNvSpPr txBox="1"/>
          <p:nvPr/>
        </p:nvSpPr>
        <p:spPr>
          <a:xfrm rot="19706341">
            <a:off x="2252234" y="3044279"/>
            <a:ext cx="483908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4400" dirty="0">
                <a:solidFill>
                  <a:schemeClr val="tx1">
                    <a:alpha val="10873"/>
                  </a:schemeClr>
                </a:solidFill>
              </a:rPr>
              <a:t>ALPHA Preliminary</a:t>
            </a:r>
          </a:p>
        </p:txBody>
      </p:sp>
      <p:pic>
        <p:nvPicPr>
          <p:cNvPr id="3" name="Picture 2" descr="A picture containing text, pen&#10;&#10;Description automatically generated">
            <a:extLst>
              <a:ext uri="{FF2B5EF4-FFF2-40B4-BE49-F238E27FC236}">
                <a16:creationId xmlns:a16="http://schemas.microsoft.com/office/drawing/2014/main" id="{A3DD04F6-CAE8-703D-8C5F-4803005F028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5329" y="3534987"/>
            <a:ext cx="2180085" cy="2883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90708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CB40B08-F27C-5824-F244-1A2F091A83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04333"/>
            <a:ext cx="4991100" cy="33274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500A4AD-7B9B-082D-E4C4-2D734B08D0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5744" y="3016956"/>
            <a:ext cx="5312834" cy="354188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30CB2B1-8CFE-1C96-31EE-26AE2E6F7041}"/>
              </a:ext>
            </a:extLst>
          </p:cNvPr>
          <p:cNvSpPr txBox="1"/>
          <p:nvPr/>
        </p:nvSpPr>
        <p:spPr>
          <a:xfrm>
            <a:off x="2167467" y="107243"/>
            <a:ext cx="63087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3200" b="1" dirty="0">
                <a:solidFill>
                  <a:schemeClr val="bg1"/>
                </a:solidFill>
              </a:rPr>
              <a:t>1s-2s transition for uncooled atoms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86FC88A-05AC-3918-20A4-35765728EAF5}"/>
              </a:ext>
            </a:extLst>
          </p:cNvPr>
          <p:cNvSpPr txBox="1"/>
          <p:nvPr/>
        </p:nvSpPr>
        <p:spPr>
          <a:xfrm>
            <a:off x="4715761" y="804333"/>
            <a:ext cx="4891083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total of 3 weeks of beamtime for </a:t>
            </a:r>
          </a:p>
          <a:p>
            <a:r>
              <a:rPr lang="en-CH" dirty="0"/>
              <a:t>laser cooling and spectroscopy</a:t>
            </a:r>
          </a:p>
          <a:p>
            <a:endParaRPr lang="en-CH" dirty="0"/>
          </a:p>
          <a:p>
            <a:r>
              <a:rPr lang="en-CH" dirty="0"/>
              <a:t>about 15 trapped atoms per mixing</a:t>
            </a:r>
          </a:p>
          <a:p>
            <a:endParaRPr lang="en-CH" dirty="0"/>
          </a:p>
          <a:p>
            <a:r>
              <a:rPr lang="en-CH" dirty="0"/>
              <a:t>everything works – no time for improvements</a:t>
            </a:r>
          </a:p>
          <a:p>
            <a:endParaRPr lang="en-CH" dirty="0"/>
          </a:p>
          <a:p>
            <a:r>
              <a:rPr lang="en-CH" dirty="0"/>
              <a:t>focus for 2023</a:t>
            </a:r>
          </a:p>
          <a:p>
            <a:endParaRPr lang="en-CH" dirty="0"/>
          </a:p>
          <a:p>
            <a:endParaRPr lang="en-CH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BD7420A-0E7F-5039-C3F8-112E622695B2}"/>
              </a:ext>
            </a:extLst>
          </p:cNvPr>
          <p:cNvSpPr txBox="1"/>
          <p:nvPr/>
        </p:nvSpPr>
        <p:spPr>
          <a:xfrm rot="19706341">
            <a:off x="2252234" y="3044279"/>
            <a:ext cx="483908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4400" dirty="0">
                <a:solidFill>
                  <a:schemeClr val="tx1">
                    <a:alpha val="10873"/>
                  </a:schemeClr>
                </a:solidFill>
              </a:rPr>
              <a:t>ALPHA Preliminary</a:t>
            </a:r>
          </a:p>
        </p:txBody>
      </p:sp>
    </p:spTree>
    <p:extLst>
      <p:ext uri="{BB962C8B-B14F-4D97-AF65-F5344CB8AC3E}">
        <p14:creationId xmlns:p14="http://schemas.microsoft.com/office/powerpoint/2010/main" val="24921678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raphical user interface&#10;&#10;Description automatically generated">
            <a:extLst>
              <a:ext uri="{FF2B5EF4-FFF2-40B4-BE49-F238E27FC236}">
                <a16:creationId xmlns:a16="http://schemas.microsoft.com/office/drawing/2014/main" id="{A7AA804F-BE7F-6442-84C4-9A27A6B96A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1961" y="815141"/>
            <a:ext cx="2974475" cy="2230857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216EDA71-E019-4BEC-AF5D-6E965FE984CC}"/>
              </a:ext>
            </a:extLst>
          </p:cNvPr>
          <p:cNvGrpSpPr/>
          <p:nvPr/>
        </p:nvGrpSpPr>
        <p:grpSpPr>
          <a:xfrm>
            <a:off x="-21196" y="1610470"/>
            <a:ext cx="4483714" cy="3637060"/>
            <a:chOff x="139304" y="1489222"/>
            <a:chExt cx="6290200" cy="5356762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FC3C123E-EEDD-47B7-9942-66EEA1173D9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/>
            <a:stretch/>
          </p:blipFill>
          <p:spPr>
            <a:xfrm>
              <a:off x="139304" y="1489222"/>
              <a:ext cx="6290200" cy="5356762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7F4A547-91A0-B143-85FD-65F7A01DD8AC}"/>
                </a:ext>
              </a:extLst>
            </p:cNvPr>
            <p:cNvSpPr txBox="1"/>
            <p:nvPr/>
          </p:nvSpPr>
          <p:spPr>
            <a:xfrm>
              <a:off x="2809843" y="2467373"/>
              <a:ext cx="1657654" cy="3598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1300" dirty="0"/>
                <a:t>Past performance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3EB5D88B-E656-334E-81E8-CD39099B79FC}"/>
                </a:ext>
              </a:extLst>
            </p:cNvPr>
            <p:cNvSpPr txBox="1"/>
            <p:nvPr/>
          </p:nvSpPr>
          <p:spPr>
            <a:xfrm>
              <a:off x="5123264" y="4212360"/>
              <a:ext cx="1265040" cy="6060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1300" dirty="0"/>
                <a:t>Current </a:t>
              </a:r>
              <a:endParaRPr lang="en-GB" sz="1300" dirty="0"/>
            </a:p>
            <a:p>
              <a:r>
                <a:rPr lang="en-CH" sz="1300" dirty="0"/>
                <a:t>performance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0D539E5-F7AB-EB4A-8235-042CB8698111}"/>
                </a:ext>
              </a:extLst>
            </p:cNvPr>
            <p:cNvSpPr txBox="1"/>
            <p:nvPr/>
          </p:nvSpPr>
          <p:spPr>
            <a:xfrm rot="1414722">
              <a:off x="3685191" y="5518820"/>
              <a:ext cx="1852972" cy="3598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300" dirty="0"/>
                <a:t>Future</a:t>
              </a:r>
              <a:r>
                <a:rPr lang="en-CH" sz="1300" dirty="0"/>
                <a:t> performance</a:t>
              </a:r>
              <a:endParaRPr lang="en-GB" sz="1300" dirty="0"/>
            </a:p>
          </p:txBody>
        </p:sp>
        <p:cxnSp>
          <p:nvCxnSpPr>
            <p:cNvPr id="1207" name="Straight Connector 1206">
              <a:extLst>
                <a:ext uri="{FF2B5EF4-FFF2-40B4-BE49-F238E27FC236}">
                  <a16:creationId xmlns:a16="http://schemas.microsoft.com/office/drawing/2014/main" id="{007BF0DF-521D-4992-B94B-18A9891CB49E}"/>
                </a:ext>
              </a:extLst>
            </p:cNvPr>
            <p:cNvCxnSpPr>
              <a:cxnSpLocks/>
            </p:cNvCxnSpPr>
            <p:nvPr/>
          </p:nvCxnSpPr>
          <p:spPr>
            <a:xfrm>
              <a:off x="1147742" y="2745903"/>
              <a:ext cx="5281761" cy="0"/>
            </a:xfrm>
            <a:prstGeom prst="line">
              <a:avLst/>
            </a:prstGeom>
            <a:ln w="22225" cap="flat" cmpd="sng" algn="ctr">
              <a:solidFill>
                <a:schemeClr val="dk1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348" name="TextBox 347">
              <a:extLst>
                <a:ext uri="{FF2B5EF4-FFF2-40B4-BE49-F238E27FC236}">
                  <a16:creationId xmlns:a16="http://schemas.microsoft.com/office/drawing/2014/main" id="{100C54CA-DF29-46E0-9A92-CA78D00434F3}"/>
                </a:ext>
              </a:extLst>
            </p:cNvPr>
            <p:cNvSpPr txBox="1"/>
            <p:nvPr/>
          </p:nvSpPr>
          <p:spPr>
            <a:xfrm rot="19439289">
              <a:off x="1711176" y="3772096"/>
              <a:ext cx="3854983" cy="6799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dirty="0">
                  <a:solidFill>
                    <a:schemeClr val="tx1">
                      <a:alpha val="18058"/>
                    </a:schemeClr>
                  </a:solidFill>
                </a:rPr>
                <a:t>ALPHA-preliminary</a:t>
              </a:r>
              <a:endParaRPr lang="en-CH" sz="2400" dirty="0">
                <a:solidFill>
                  <a:schemeClr val="tx1">
                    <a:alpha val="18058"/>
                  </a:schemeClr>
                </a:solidFill>
              </a:endParaRPr>
            </a:p>
          </p:txBody>
        </p: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AF6CF443-A4F8-4807-829D-0B367452EA21}"/>
                </a:ext>
              </a:extLst>
            </p:cNvPr>
            <p:cNvCxnSpPr>
              <a:cxnSpLocks/>
            </p:cNvCxnSpPr>
            <p:nvPr/>
          </p:nvCxnSpPr>
          <p:spPr>
            <a:xfrm>
              <a:off x="1147742" y="4212360"/>
              <a:ext cx="5281761" cy="0"/>
            </a:xfrm>
            <a:prstGeom prst="line">
              <a:avLst/>
            </a:prstGeom>
            <a:ln w="22225" cap="flat" cmpd="sng" algn="ctr">
              <a:solidFill>
                <a:schemeClr val="dk1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0775ABCD-9CD8-A64C-910A-F776B132E552}"/>
              </a:ext>
            </a:extLst>
          </p:cNvPr>
          <p:cNvSpPr txBox="1"/>
          <p:nvPr/>
        </p:nvSpPr>
        <p:spPr>
          <a:xfrm>
            <a:off x="2422531" y="108119"/>
            <a:ext cx="54819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3200" b="1" dirty="0">
                <a:solidFill>
                  <a:schemeClr val="bg1"/>
                </a:solidFill>
              </a:rPr>
              <a:t>ALPHA Frequency Metrology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251B857-5BD6-2B6B-3707-633DA353E27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09172" y="3094201"/>
            <a:ext cx="2441667" cy="345526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2202849-1AAE-010A-4DE9-811AF043FBBB}"/>
              </a:ext>
            </a:extLst>
          </p:cNvPr>
          <p:cNvSpPr txBox="1"/>
          <p:nvPr/>
        </p:nvSpPr>
        <p:spPr>
          <a:xfrm>
            <a:off x="7009435" y="3110577"/>
            <a:ext cx="3047629" cy="34778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The CFC arrived in</a:t>
            </a:r>
          </a:p>
          <a:p>
            <a:r>
              <a:rPr lang="en-CH" dirty="0"/>
              <a:t>September 2022.</a:t>
            </a:r>
          </a:p>
          <a:p>
            <a:endParaRPr lang="en-CH" dirty="0"/>
          </a:p>
          <a:p>
            <a:r>
              <a:rPr lang="en-CH" dirty="0"/>
              <a:t>Some small technical issues</a:t>
            </a:r>
          </a:p>
          <a:p>
            <a:endParaRPr lang="en-CH" dirty="0"/>
          </a:p>
          <a:p>
            <a:r>
              <a:rPr lang="en-CH" dirty="0"/>
              <a:t>Maximum three weeks of</a:t>
            </a:r>
          </a:p>
          <a:p>
            <a:r>
              <a:rPr lang="en-CH" dirty="0"/>
              <a:t>averaging so far.</a:t>
            </a:r>
          </a:p>
          <a:p>
            <a:endParaRPr lang="en-CH" dirty="0"/>
          </a:p>
          <a:p>
            <a:r>
              <a:rPr lang="en-CH" dirty="0"/>
              <a:t>Appears to have the same</a:t>
            </a:r>
          </a:p>
          <a:p>
            <a:r>
              <a:rPr lang="en-CH" dirty="0"/>
              <a:t>performance as twin in UK</a:t>
            </a:r>
          </a:p>
          <a:p>
            <a:r>
              <a:rPr lang="en-CH" dirty="0"/>
              <a:t>so far.</a:t>
            </a:r>
          </a:p>
        </p:txBody>
      </p:sp>
    </p:spTree>
    <p:extLst>
      <p:ext uri="{BB962C8B-B14F-4D97-AF65-F5344CB8AC3E}">
        <p14:creationId xmlns:p14="http://schemas.microsoft.com/office/powerpoint/2010/main" val="22291854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FFE3A50-10B8-211E-82F8-F3A0B8E40C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8054" y="969688"/>
            <a:ext cx="6527982" cy="525290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64C0476-D429-962D-7630-EE996F1F8B7A}"/>
              </a:ext>
            </a:extLst>
          </p:cNvPr>
          <p:cNvSpPr txBox="1"/>
          <p:nvPr/>
        </p:nvSpPr>
        <p:spPr>
          <a:xfrm>
            <a:off x="2495508" y="93451"/>
            <a:ext cx="46730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3600" b="1" dirty="0">
                <a:solidFill>
                  <a:schemeClr val="bg1"/>
                </a:solidFill>
              </a:rPr>
              <a:t>ALPHA-g bottom trap</a:t>
            </a:r>
          </a:p>
        </p:txBody>
      </p:sp>
    </p:spTree>
    <p:extLst>
      <p:ext uri="{BB962C8B-B14F-4D97-AF65-F5344CB8AC3E}">
        <p14:creationId xmlns:p14="http://schemas.microsoft.com/office/powerpoint/2010/main" val="37210247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7C0D523-1E0D-AE25-F750-C68D4E086C3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7037" b="34815"/>
          <a:stretch/>
        </p:blipFill>
        <p:spPr>
          <a:xfrm>
            <a:off x="373717" y="1041400"/>
            <a:ext cx="8877634" cy="353624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6414317-BADC-3746-62E2-157F4E06F789}"/>
              </a:ext>
            </a:extLst>
          </p:cNvPr>
          <p:cNvSpPr txBox="1"/>
          <p:nvPr/>
        </p:nvSpPr>
        <p:spPr>
          <a:xfrm>
            <a:off x="3050673" y="90312"/>
            <a:ext cx="35237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3200" b="1" dirty="0">
                <a:solidFill>
                  <a:schemeClr val="bg1"/>
                </a:solidFill>
              </a:rPr>
              <a:t>ALPHA-g magnets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B03AC7A-5312-D02A-DD1C-9CEBA93FEF73}"/>
              </a:ext>
            </a:extLst>
          </p:cNvPr>
          <p:cNvSpPr txBox="1"/>
          <p:nvPr/>
        </p:nvSpPr>
        <p:spPr>
          <a:xfrm>
            <a:off x="654649" y="3900311"/>
            <a:ext cx="13564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dirty="0"/>
              <a:t>short octupole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3A9A927-D543-1494-DEBF-6F96C740FE5F}"/>
              </a:ext>
            </a:extLst>
          </p:cNvPr>
          <p:cNvCxnSpPr/>
          <p:nvPr/>
        </p:nvCxnSpPr>
        <p:spPr bwMode="auto">
          <a:xfrm flipV="1">
            <a:off x="869138" y="3618090"/>
            <a:ext cx="0" cy="270933"/>
          </a:xfrm>
          <a:prstGeom prst="line">
            <a:avLst/>
          </a:prstGeom>
          <a:solidFill>
            <a:schemeClr val="tx2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E505F1F3-7213-0372-392F-8DFF46F8AA1F}"/>
              </a:ext>
            </a:extLst>
          </p:cNvPr>
          <p:cNvSpPr/>
          <p:nvPr/>
        </p:nvSpPr>
        <p:spPr bwMode="auto">
          <a:xfrm>
            <a:off x="1679570" y="1855048"/>
            <a:ext cx="857956" cy="338554"/>
          </a:xfrm>
          <a:prstGeom prst="rect">
            <a:avLst/>
          </a:prstGeom>
          <a:solidFill>
            <a:schemeClr val="bg1"/>
          </a:solidFill>
          <a:ln w="31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CH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5" charset="0"/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CDA7EC5-9E39-9389-08F1-59E536CF7914}"/>
              </a:ext>
            </a:extLst>
          </p:cNvPr>
          <p:cNvSpPr txBox="1"/>
          <p:nvPr/>
        </p:nvSpPr>
        <p:spPr>
          <a:xfrm>
            <a:off x="8201378" y="2389378"/>
            <a:ext cx="1356462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CH" sz="1600" dirty="0"/>
              <a:t>short octupole</a:t>
            </a:r>
          </a:p>
          <a:p>
            <a:endParaRPr lang="en-CH" sz="16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4BD38DE-4FC1-CA3E-FB31-94F4C0BAAC40}"/>
              </a:ext>
            </a:extLst>
          </p:cNvPr>
          <p:cNvSpPr txBox="1"/>
          <p:nvPr/>
        </p:nvSpPr>
        <p:spPr>
          <a:xfrm>
            <a:off x="1816273" y="5416490"/>
            <a:ext cx="57823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17 superconducting circuits with 34 HTS current leads</a:t>
            </a:r>
          </a:p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6823141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9123AE2-68BB-6F74-20F5-AAD6DCF919DE}"/>
              </a:ext>
            </a:extLst>
          </p:cNvPr>
          <p:cNvSpPr txBox="1"/>
          <p:nvPr/>
        </p:nvSpPr>
        <p:spPr>
          <a:xfrm>
            <a:off x="2450578" y="53827"/>
            <a:ext cx="52116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3600" b="1" dirty="0">
                <a:solidFill>
                  <a:schemeClr val="bg1"/>
                </a:solidFill>
              </a:rPr>
              <a:t>Magnetic Bias (J. Fajans)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4009A3B-545E-BD7E-779A-4ADEB0EADC16}"/>
              </a:ext>
            </a:extLst>
          </p:cNvPr>
          <p:cNvSpPr/>
          <p:nvPr/>
        </p:nvSpPr>
        <p:spPr bwMode="auto">
          <a:xfrm>
            <a:off x="954157" y="1298713"/>
            <a:ext cx="3207026" cy="357809"/>
          </a:xfrm>
          <a:prstGeom prst="rect">
            <a:avLst/>
          </a:prstGeom>
          <a:solidFill>
            <a:schemeClr val="bg1"/>
          </a:solidFill>
          <a:ln w="31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CH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5" charset="0"/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B866957-08C5-5D3B-8F5E-A3CA8736970C}"/>
              </a:ext>
            </a:extLst>
          </p:cNvPr>
          <p:cNvSpPr/>
          <p:nvPr/>
        </p:nvSpPr>
        <p:spPr bwMode="auto">
          <a:xfrm>
            <a:off x="5056419" y="2735646"/>
            <a:ext cx="4094922" cy="357809"/>
          </a:xfrm>
          <a:prstGeom prst="rect">
            <a:avLst/>
          </a:prstGeom>
          <a:solidFill>
            <a:schemeClr val="bg1"/>
          </a:solidFill>
          <a:ln w="31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1" lang="en-CH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5" charset="0"/>
                <a:ea typeface="ＭＳ Ｐゴシック" pitchFamily="-105" charset="-128"/>
                <a:cs typeface="ＭＳ Ｐゴシック" pitchFamily="-105" charset="-128"/>
              </a:rPr>
              <a:t>The strategy:</a:t>
            </a:r>
          </a:p>
          <a:p>
            <a:pPr marL="342900" marR="0" indent="-3429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CH" dirty="0">
              <a:latin typeface="Times New Roman" pitchFamily="-105" charset="0"/>
              <a:ea typeface="ＭＳ Ｐゴシック" pitchFamily="-105" charset="-128"/>
              <a:cs typeface="ＭＳ Ｐゴシック" pitchFamily="-105" charset="-128"/>
            </a:endParaRPr>
          </a:p>
          <a:p>
            <a:pPr marL="342900" marR="0" indent="-3429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1" lang="en-CH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5" charset="0"/>
                <a:ea typeface="ＭＳ Ｐゴシック" pitchFamily="-105" charset="-128"/>
                <a:cs typeface="ＭＳ Ｐゴシック" pitchFamily="-105" charset="-128"/>
              </a:rPr>
              <a:t>accumulate antihydrogen atoms</a:t>
            </a:r>
          </a:p>
          <a:p>
            <a:pPr marL="342900" marR="0" indent="-3429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1" lang="en-CH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5" charset="0"/>
                <a:ea typeface="ＭＳ Ｐゴシック" pitchFamily="-105" charset="-128"/>
                <a:cs typeface="ＭＳ Ｐゴシック" pitchFamily="-105" charset="-128"/>
              </a:rPr>
              <a:t>slowly ramp down the end mirror coils,</a:t>
            </a:r>
          </a:p>
          <a:p>
            <a:pPr marR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CH" dirty="0">
                <a:latin typeface="Times New Roman" pitchFamily="-105" charset="0"/>
                <a:ea typeface="ＭＳ Ｐゴシック" pitchFamily="-105" charset="-128"/>
                <a:cs typeface="ＭＳ Ｐゴシック" pitchFamily="-105" charset="-128"/>
              </a:rPr>
              <a:t>     maintaining the bias</a:t>
            </a:r>
            <a:endParaRPr kumimoji="1" lang="en-CH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-105" charset="0"/>
              <a:ea typeface="ＭＳ Ｐゴシック" pitchFamily="-105" charset="-128"/>
              <a:cs typeface="ＭＳ Ｐゴシック" pitchFamily="-105" charset="-128"/>
            </a:endParaRPr>
          </a:p>
          <a:p>
            <a:pPr marL="342900" marR="0" indent="-3429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CH" dirty="0">
                <a:latin typeface="Times New Roman" pitchFamily="-105" charset="0"/>
                <a:ea typeface="ＭＳ Ｐゴシック" pitchFamily="-105" charset="-128"/>
                <a:cs typeface="ＭＳ Ｐゴシック" pitchFamily="-105" charset="-128"/>
              </a:rPr>
              <a:t>record annihilations going up or down</a:t>
            </a:r>
          </a:p>
          <a:p>
            <a:pPr marL="342900" marR="0" indent="-3429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1" lang="en-CH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5" charset="0"/>
                <a:ea typeface="ＭＳ Ｐゴシック" pitchFamily="-105" charset="-128"/>
                <a:cs typeface="ＭＳ Ｐゴシック" pitchFamily="-105" charset="-128"/>
              </a:rPr>
              <a:t>repeat for various bias values</a:t>
            </a:r>
          </a:p>
          <a:p>
            <a:pPr marL="342900" marR="0" indent="-3429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CH" dirty="0">
                <a:latin typeface="Times New Roman" pitchFamily="-105" charset="0"/>
                <a:ea typeface="ＭＳ Ｐゴシック" pitchFamily="-105" charset="-128"/>
                <a:cs typeface="ＭＳ Ｐゴシック" pitchFamily="-105" charset="-128"/>
              </a:rPr>
              <a:t>ECR field measurements at start and end</a:t>
            </a:r>
          </a:p>
          <a:p>
            <a:pPr marL="342900" marR="0" indent="-3429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1" lang="en-CH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5" charset="0"/>
                <a:ea typeface="ＭＳ Ｐゴシック" pitchFamily="-105" charset="-128"/>
                <a:cs typeface="ＭＳ Ｐゴシック" pitchFamily="-105" charset="-128"/>
              </a:rPr>
              <a:t>lots</a:t>
            </a:r>
            <a:r>
              <a:rPr kumimoji="1" lang="en-CH" sz="20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5" charset="0"/>
                <a:ea typeface="ＭＳ Ｐゴシック" pitchFamily="-105" charset="-128"/>
                <a:cs typeface="ＭＳ Ｐゴシック" pitchFamily="-105" charset="-128"/>
              </a:rPr>
              <a:t> of offline magnetometry</a:t>
            </a:r>
            <a:endParaRPr kumimoji="1" lang="en-CH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-105" charset="0"/>
              <a:ea typeface="ＭＳ Ｐゴシック" pitchFamily="-105" charset="-128"/>
              <a:cs typeface="ＭＳ Ｐゴシック" pitchFamily="-105" charset="-128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F9492FC-8B40-8BCC-1727-454555E404A5}"/>
              </a:ext>
            </a:extLst>
          </p:cNvPr>
          <p:cNvGrpSpPr/>
          <p:nvPr/>
        </p:nvGrpSpPr>
        <p:grpSpPr>
          <a:xfrm>
            <a:off x="-100916" y="1200051"/>
            <a:ext cx="4852467" cy="4490341"/>
            <a:chOff x="-114619" y="1172585"/>
            <a:chExt cx="4852467" cy="4490341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FF76649B-6E4E-CA7F-F2EC-41F0C9C8FB4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114619" y="1172585"/>
              <a:ext cx="4852467" cy="3429000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304C16F4-4B7F-961E-9A87-60E4CF141B76}"/>
                </a:ext>
              </a:extLst>
            </p:cNvPr>
            <p:cNvSpPr txBox="1"/>
            <p:nvPr/>
          </p:nvSpPr>
          <p:spPr>
            <a:xfrm>
              <a:off x="625089" y="4955040"/>
              <a:ext cx="3865161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dirty="0"/>
                <a:t>illustration of balance point concept</a:t>
              </a:r>
            </a:p>
            <a:p>
              <a:r>
                <a:rPr lang="en-CH" dirty="0"/>
                <a:t>for matter – in one dimension</a:t>
              </a: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1D62AAF2-7176-61DF-AA13-AE6BC04A5820}"/>
              </a:ext>
            </a:extLst>
          </p:cNvPr>
          <p:cNvSpPr txBox="1"/>
          <p:nvPr/>
        </p:nvSpPr>
        <p:spPr>
          <a:xfrm rot="19706341">
            <a:off x="-294638" y="3060502"/>
            <a:ext cx="483908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4400" dirty="0">
                <a:solidFill>
                  <a:schemeClr val="tx1">
                    <a:alpha val="10873"/>
                  </a:schemeClr>
                </a:solidFill>
              </a:rPr>
              <a:t>ALPHA Preliminary</a:t>
            </a:r>
          </a:p>
        </p:txBody>
      </p:sp>
    </p:spTree>
    <p:extLst>
      <p:ext uri="{BB962C8B-B14F-4D97-AF65-F5344CB8AC3E}">
        <p14:creationId xmlns:p14="http://schemas.microsoft.com/office/powerpoint/2010/main" val="1318873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nimBg="1"/>
    </p:bldLst>
  </p:timing>
</p:sld>
</file>

<file path=ppt/theme/theme1.xml><?xml version="1.0" encoding="utf-8"?>
<a:theme xmlns:a="http://schemas.openxmlformats.org/drawingml/2006/main" name="標準デザイン">
  <a:themeElements>
    <a:clrScheme name="標準デザイン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標準デザイン">
      <a:majorFont>
        <a:latin typeface="Times New Roman"/>
        <a:ea typeface="ＭＳ Ｐゴシック"/>
        <a:cs typeface="ＭＳ Ｐゴシック"/>
      </a:majorFont>
      <a:minorFont>
        <a:latin typeface="Times New Roman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2"/>
        </a:solidFill>
        <a:ln w="31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05" charset="0"/>
            <a:ea typeface="ＭＳ Ｐゴシック" pitchFamily="-105" charset="-128"/>
            <a:cs typeface="ＭＳ Ｐゴシック" pitchFamily="-105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2"/>
        </a:solidFill>
        <a:ln w="31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05" charset="0"/>
            <a:ea typeface="ＭＳ Ｐゴシック" pitchFamily="-105" charset="-128"/>
            <a:cs typeface="ＭＳ Ｐゴシック" pitchFamily="-105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231537</TotalTime>
  <Words>753</Words>
  <Application>Microsoft Macintosh PowerPoint</Application>
  <PresentationFormat>A4 Paper (210x297 mm)</PresentationFormat>
  <Paragraphs>157</Paragraphs>
  <Slides>18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Cambria Math</vt:lpstr>
      <vt:lpstr>Times New Roman</vt:lpstr>
      <vt:lpstr>Wingdings</vt:lpstr>
      <vt:lpstr>標準デザイン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Jeffrey Hangst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Jeffrey Hangst</dc:creator>
  <cp:lastModifiedBy>Jeffrey Scott Hangst</cp:lastModifiedBy>
  <cp:revision>603</cp:revision>
  <cp:lastPrinted>2014-09-22T06:32:00Z</cp:lastPrinted>
  <dcterms:created xsi:type="dcterms:W3CDTF">2014-09-21T17:33:51Z</dcterms:created>
  <dcterms:modified xsi:type="dcterms:W3CDTF">2023-02-07T07:57:19Z</dcterms:modified>
</cp:coreProperties>
</file>