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dd38ae16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1dd38ae16d0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1002d6d9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21002d6d9b4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 showMasterSp="0">
  <p:cSld name="Title Slide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ctrTitle"/>
          </p:nvPr>
        </p:nvSpPr>
        <p:spPr>
          <a:xfrm>
            <a:off x="914399" y="1597819"/>
            <a:ext cx="77628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subTitle"/>
          </p:nvPr>
        </p:nvSpPr>
        <p:spPr>
          <a:xfrm>
            <a:off x="914400" y="2901950"/>
            <a:ext cx="35973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rgbClr val="363738"/>
              </a:buClr>
              <a:buSzPts val="1700"/>
              <a:buFont typeface="Arial"/>
              <a:buNone/>
              <a:defRPr b="0" i="0" sz="20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400"/>
              <a:buFont typeface="Merriweather Sans"/>
              <a:buNone/>
              <a:defRPr b="0" i="0" sz="14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1200"/>
              </a:spcBef>
              <a:spcAft>
                <a:spcPts val="0"/>
              </a:spcAft>
              <a:buClr>
                <a:srgbClr val="A1A2A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1200"/>
              </a:spcBef>
              <a:spcAft>
                <a:spcPts val="0"/>
              </a:spcAft>
              <a:buClr>
                <a:srgbClr val="A1A2A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1200"/>
              </a:spcBef>
              <a:spcAft>
                <a:spcPts val="0"/>
              </a:spcAft>
              <a:buClr>
                <a:srgbClr val="A1A2A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1200"/>
              </a:spcBef>
              <a:spcAft>
                <a:spcPts val="1200"/>
              </a:spcAft>
              <a:buClr>
                <a:srgbClr val="A1A2A3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930274" y="4862516"/>
            <a:ext cx="1686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4572000" y="4862516"/>
            <a:ext cx="4114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457200" y="4862516"/>
            <a:ext cx="447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DOE_logo.png" id="56" name="Google Shape;5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4467" y="4374071"/>
            <a:ext cx="663512" cy="2211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b_Logo.png" id="57" name="Google Shape;5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72400" y="4250626"/>
            <a:ext cx="383191" cy="29060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Snet_Logo_Header.png" id="58" name="Google Shape;5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4333" y="488950"/>
            <a:ext cx="1387459" cy="40505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>
            <p:ph idx="2" type="body"/>
          </p:nvPr>
        </p:nvSpPr>
        <p:spPr>
          <a:xfrm>
            <a:off x="5116513" y="2901553"/>
            <a:ext cx="35703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8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19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400"/>
              <a:buFont typeface="Merriweather Sans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200"/>
              </a:spcBef>
              <a:spcAft>
                <a:spcPts val="0"/>
              </a:spcAft>
              <a:buClr>
                <a:srgbClr val="363738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media.defense.gov/2023/Jan/18/2003145994/-1/-1/0/CSI_IPV6_SECURITY_GUIDANCE.PDF" TargetMode="External"/><Relationship Id="rId4" Type="http://schemas.openxmlformats.org/officeDocument/2006/relationships/hyperlink" Target="https://datatracker.ietf.org/doc/rfc909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>
            <a:off x="807925" y="979025"/>
            <a:ext cx="79749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Data Call #3 Concoluded 12/2022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Char char="○"/>
            </a:pPr>
            <a:r>
              <a:rPr lang="en" sz="1800">
                <a:solidFill>
                  <a:srgbClr val="6D6E71"/>
                </a:solidFill>
              </a:rPr>
              <a:t>73% of assets IPv6 dual-stacked or dual-stacked capable</a:t>
            </a:r>
            <a:endParaRPr sz="1800">
              <a:solidFill>
                <a:srgbClr val="6D6E7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Char char="○"/>
            </a:pPr>
            <a:r>
              <a:rPr lang="en" sz="1800">
                <a:solidFill>
                  <a:srgbClr val="6D6E71"/>
                </a:solidFill>
              </a:rPr>
              <a:t>&lt;1% currently reported to be IPv6-only</a:t>
            </a:r>
            <a:endParaRPr sz="1800">
              <a:solidFill>
                <a:srgbClr val="6D6E7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Char char="○"/>
            </a:pPr>
            <a:r>
              <a:rPr lang="en" sz="1800">
                <a:solidFill>
                  <a:srgbClr val="6D6E71"/>
                </a:solidFill>
              </a:rPr>
              <a:t>Numbers of assets incompatibility with IPv6 or “needs further review” are encouraging</a:t>
            </a:r>
            <a:endParaRPr sz="1800">
              <a:solidFill>
                <a:srgbClr val="6D6E7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Numbers fluctuating due to better visibility and reporting, leveling off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Very encouraging work happening across all DoE entities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807925" y="979025"/>
            <a:ext cx="7974900" cy="3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NSA IPv6 security guidelines released 18-Jan-2023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●"/>
            </a:pPr>
            <a:r>
              <a:rPr lang="en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https://media.defense.gov/2023/Jan/18/2003145994/-1/-1/0/CSI_IPV6_SECURITY_GUIDANCE.PDF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Several updates probably needed with parts of this document: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DHCPv6 recommendation has poor support across many, many platforms (i.e. embedded systems and Android based devices)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References to deprecated RFCs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No reference to RFC9099 (Operational Security Considerations for IPv6 Networks)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■"/>
            </a:pPr>
            <a:r>
              <a:rPr lang="en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https://datatracker.ietf.org/doc/rfc9099/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D6E71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Suggested changes were submitted to appropriate folks</a:t>
            </a:r>
            <a:endParaRPr sz="18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