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300" r:id="rId3"/>
    <p:sldId id="303" r:id="rId4"/>
    <p:sldId id="304" r:id="rId5"/>
    <p:sldId id="316" r:id="rId6"/>
    <p:sldId id="313" r:id="rId7"/>
    <p:sldId id="271" r:id="rId8"/>
    <p:sldId id="305" r:id="rId9"/>
    <p:sldId id="281" r:id="rId10"/>
    <p:sldId id="282" r:id="rId11"/>
    <p:sldId id="283" r:id="rId12"/>
    <p:sldId id="268" r:id="rId13"/>
    <p:sldId id="269" r:id="rId14"/>
    <p:sldId id="302" r:id="rId15"/>
    <p:sldId id="279" r:id="rId16"/>
    <p:sldId id="288" r:id="rId17"/>
    <p:sldId id="309" r:id="rId18"/>
    <p:sldId id="311" r:id="rId19"/>
    <p:sldId id="315" r:id="rId20"/>
    <p:sldId id="278" r:id="rId21"/>
    <p:sldId id="270" r:id="rId22"/>
    <p:sldId id="290" r:id="rId23"/>
    <p:sldId id="297" r:id="rId24"/>
    <p:sldId id="301" r:id="rId25"/>
    <p:sldId id="312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7" y="7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BHoeft\cisco-wartung\didata-smartnet-komponenten.202212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9EA-4B22-9212-567E490A81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9EA-4B22-9212-567E490A8181}"/>
              </c:ext>
            </c:extLst>
          </c:dPt>
          <c:cat>
            <c:strRef>
              <c:f>Tabelle1!$AG$114:$AH$114</c:f>
              <c:strCache>
                <c:ptCount val="2"/>
                <c:pt idx="0">
                  <c:v>IPv4</c:v>
                </c:pt>
                <c:pt idx="1">
                  <c:v>IPv6</c:v>
                </c:pt>
              </c:strCache>
            </c:strRef>
          </c:cat>
          <c:val>
            <c:numRef>
              <c:f>Tabelle1!$AG$115:$AH$115</c:f>
              <c:numCache>
                <c:formatCode>#,##0</c:formatCode>
                <c:ptCount val="2"/>
                <c:pt idx="0">
                  <c:v>42774565</c:v>
                </c:pt>
                <c:pt idx="1">
                  <c:v>85676171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EA-4B22-9212-567E490A81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95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863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42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794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1091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8572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3438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0381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7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4084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106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16658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630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76235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940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4059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64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871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68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708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86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291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65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5409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2" hidden="1"/>
          <p:cNvSpPr/>
          <p:nvPr/>
        </p:nvSpPr>
        <p:spPr>
          <a:xfrm>
            <a:off x="2267040" y="6329726"/>
            <a:ext cx="490704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Upgrade DFN Regelanschluss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" name="CustomShape 3" hidden="1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155520" y="3618563"/>
            <a:ext cx="11904000" cy="2705885"/>
          </a:xfrm>
          <a:prstGeom prst="round2DiagRect">
            <a:avLst>
              <a:gd name="adj1" fmla="val 0"/>
              <a:gd name="adj2" fmla="val 7878"/>
            </a:avLst>
          </a:prstGeom>
          <a:blipFill rotWithShape="0">
            <a:blip r:embed="rId15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155520" y="6525505"/>
            <a:ext cx="4807680" cy="17017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6" b="0" strike="noStrike" spc="-1">
                <a:solidFill>
                  <a:srgbClr val="000000"/>
                </a:solidFill>
                <a:latin typeface="Arial"/>
                <a:ea typeface="DejaVu Sans"/>
              </a:rPr>
              <a:t>KIT – The Research University in the Helmholtz Association</a:t>
            </a:r>
            <a:endParaRPr lang="en-US" sz="1106" b="0" strike="noStrike" spc="-1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9757920" y="6432895"/>
            <a:ext cx="2301600" cy="3282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2133" b="1" strike="noStrike" spc="-1">
                <a:solidFill>
                  <a:srgbClr val="000000"/>
                </a:solidFill>
                <a:latin typeface="Arial"/>
                <a:ea typeface="DejaVu Sans"/>
              </a:rPr>
              <a:t>www.kit.edu</a:t>
            </a:r>
            <a:endParaRPr lang="en-US" sz="2133" b="0" strike="noStrike" spc="-1">
              <a:latin typeface="Arial"/>
            </a:endParaRPr>
          </a:p>
        </p:txBody>
      </p:sp>
      <p:pic>
        <p:nvPicPr>
          <p:cNvPr id="7" name="Grafik 11"/>
          <p:cNvPicPr/>
          <p:nvPr/>
        </p:nvPicPr>
        <p:blipFill>
          <a:blip r:embed="rId16"/>
          <a:stretch/>
        </p:blipFill>
        <p:spPr>
          <a:xfrm>
            <a:off x="528000" y="479852"/>
            <a:ext cx="2160480" cy="1000011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153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2261693" y="6329726"/>
            <a:ext cx="5021424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IPv4 </a:t>
            </a:r>
            <a:r>
              <a:rPr lang="de-DE" sz="1200" dirty="0" err="1"/>
              <a:t>to</a:t>
            </a:r>
            <a:r>
              <a:rPr lang="de-DE" sz="1200" dirty="0"/>
              <a:t> IPv6 </a:t>
            </a:r>
            <a:r>
              <a:rPr lang="de-DE" sz="1200" dirty="0" err="1"/>
              <a:t>Worker</a:t>
            </a:r>
            <a:r>
              <a:rPr lang="de-DE" sz="1200" dirty="0"/>
              <a:t> </a:t>
            </a:r>
            <a:r>
              <a:rPr lang="de-DE" sz="1200" dirty="0" err="1"/>
              <a:t>Node</a:t>
            </a:r>
            <a:r>
              <a:rPr lang="de-DE" sz="1200" dirty="0"/>
              <a:t> </a:t>
            </a:r>
            <a:r>
              <a:rPr lang="de-DE" sz="1200" dirty="0" err="1"/>
              <a:t>migration</a:t>
            </a:r>
            <a:r>
              <a:rPr lang="de-DE" sz="1200" dirty="0"/>
              <a:t> in WLCG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ISGC, March 24, 2023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428043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chart" Target="../charts/chart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3">
            <a:extLst>
              <a:ext uri="{FF2B5EF4-FFF2-40B4-BE49-F238E27FC236}">
                <a16:creationId xmlns:a16="http://schemas.microsoft.com/office/drawing/2014/main" id="{C58F057F-E5EC-4A5D-AE4D-2927D037FE92}"/>
              </a:ext>
            </a:extLst>
          </p:cNvPr>
          <p:cNvSpPr txBox="1">
            <a:spLocks/>
          </p:cNvSpPr>
          <p:nvPr/>
        </p:nvSpPr>
        <p:spPr>
          <a:xfrm>
            <a:off x="998197" y="2470912"/>
            <a:ext cx="10860560" cy="1101344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2400" dirty="0"/>
              <a:t>Bruno Hoeft, Matthias Schnepf, Max Fischer, Andreas Petzold</a:t>
            </a:r>
            <a:br>
              <a:rPr lang="de-DE" sz="2400" dirty="0"/>
            </a:br>
            <a:r>
              <a:rPr lang="de-DE" sz="1600" dirty="0"/>
              <a:t>Karlsruhe Institute </a:t>
            </a:r>
            <a:r>
              <a:rPr lang="de-DE" sz="1600" dirty="0" err="1"/>
              <a:t>of</a:t>
            </a:r>
            <a:r>
              <a:rPr lang="de-DE" sz="1600" dirty="0"/>
              <a:t> Technology, Hermann-von-Helmholtz-Platz 1, 76344 Eggenstein-Leopoldshafen</a:t>
            </a:r>
            <a:br>
              <a:rPr lang="de-DE" sz="2400" dirty="0"/>
            </a:br>
            <a:r>
              <a:rPr lang="de-DE" sz="1600" dirty="0"/>
              <a:t>{first-.</a:t>
            </a:r>
            <a:r>
              <a:rPr lang="de-DE" sz="1600" dirty="0" err="1"/>
              <a:t>familyname</a:t>
            </a:r>
            <a:r>
              <a:rPr lang="de-DE" sz="1600" dirty="0"/>
              <a:t>}@kit.edu</a:t>
            </a:r>
            <a:endParaRPr lang="de-DE" sz="2400" dirty="0"/>
          </a:p>
          <a:p>
            <a:pPr marL="143953" indent="0">
              <a:buNone/>
            </a:pPr>
            <a:endParaRPr lang="de-DE" sz="2400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4129F02F-ED26-4881-BE4F-62A00FAE1CC9}"/>
              </a:ext>
            </a:extLst>
          </p:cNvPr>
          <p:cNvSpPr txBox="1">
            <a:spLocks/>
          </p:cNvSpPr>
          <p:nvPr/>
        </p:nvSpPr>
        <p:spPr>
          <a:xfrm>
            <a:off x="998197" y="1755648"/>
            <a:ext cx="10972320" cy="855472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4000" dirty="0"/>
              <a:t>IPv4 </a:t>
            </a:r>
            <a:r>
              <a:rPr lang="de-DE" sz="4000" dirty="0" err="1"/>
              <a:t>to</a:t>
            </a:r>
            <a:r>
              <a:rPr lang="de-DE" sz="4000" dirty="0"/>
              <a:t> IPv6 </a:t>
            </a:r>
            <a:r>
              <a:rPr lang="de-DE" sz="4000" dirty="0" err="1"/>
              <a:t>Worker</a:t>
            </a:r>
            <a:r>
              <a:rPr lang="de-DE" sz="4000" dirty="0"/>
              <a:t> </a:t>
            </a:r>
            <a:r>
              <a:rPr lang="de-DE" sz="4000" dirty="0" err="1"/>
              <a:t>Node</a:t>
            </a:r>
            <a:r>
              <a:rPr lang="de-DE" sz="4000" dirty="0"/>
              <a:t> </a:t>
            </a:r>
            <a:r>
              <a:rPr lang="de-DE" sz="4000" dirty="0" err="1"/>
              <a:t>migration</a:t>
            </a:r>
            <a:r>
              <a:rPr lang="de-DE" sz="4000" dirty="0"/>
              <a:t> in WLCG</a:t>
            </a:r>
          </a:p>
        </p:txBody>
      </p:sp>
    </p:spTree>
    <p:extLst>
      <p:ext uri="{BB962C8B-B14F-4D97-AF65-F5344CB8AC3E}">
        <p14:creationId xmlns:p14="http://schemas.microsoft.com/office/powerpoint/2010/main" val="3531765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0D9C683-5A3B-4DE0-9B37-661C8F6E8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43" y="1935307"/>
            <a:ext cx="3875314" cy="215974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038968FB-36C6-4BAC-8F30-65DA4882D04B}"/>
              </a:ext>
            </a:extLst>
          </p:cNvPr>
          <p:cNvSpPr txBox="1">
            <a:spLocks/>
          </p:cNvSpPr>
          <p:nvPr/>
        </p:nvSpPr>
        <p:spPr>
          <a:xfrm>
            <a:off x="838200" y="123073"/>
            <a:ext cx="10515600" cy="1325563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defPPr>
              <a:defRPr lang="de-DE"/>
            </a:defPPr>
            <a:lvl1pPr defTabSz="1218804">
              <a:lnSpc>
                <a:spcPct val="90000"/>
              </a:lnSpc>
              <a:spcBef>
                <a:spcPct val="0"/>
              </a:spcBef>
              <a:buNone/>
              <a:defRPr sz="5865" b="1"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LHCOPN IPv4 / IPv6</a:t>
            </a:r>
            <a:br>
              <a:rPr lang="de-DE" dirty="0"/>
            </a:b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pattern</a:t>
            </a:r>
            <a:r>
              <a:rPr lang="de-DE" dirty="0"/>
              <a:t> after </a:t>
            </a:r>
            <a:r>
              <a:rPr lang="de-DE" dirty="0" err="1"/>
              <a:t>downtime</a:t>
            </a:r>
            <a:endParaRPr lang="de-DE" dirty="0"/>
          </a:p>
        </p:txBody>
      </p:sp>
      <p:pic>
        <p:nvPicPr>
          <p:cNvPr id="5" name="Inhaltsplatzhalter 3">
            <a:extLst>
              <a:ext uri="{FF2B5EF4-FFF2-40B4-BE49-F238E27FC236}">
                <a16:creationId xmlns:a16="http://schemas.microsoft.com/office/drawing/2014/main" id="{57DD9A94-EF20-4B7B-A741-548D003E5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4373" y="4131080"/>
            <a:ext cx="3875314" cy="21597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AD4C07E-F7D2-4F55-8DEC-1257A0D26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644" y="1938405"/>
            <a:ext cx="3862628" cy="215974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D13353A-48BC-488D-9B06-4184E8B9F3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842" y="4128844"/>
            <a:ext cx="3875313" cy="2162218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79CC7B9-F04F-42EE-A251-39948B2B9893}"/>
              </a:ext>
            </a:extLst>
          </p:cNvPr>
          <p:cNvGrpSpPr/>
          <p:nvPr/>
        </p:nvGrpSpPr>
        <p:grpSpPr>
          <a:xfrm>
            <a:off x="2457350" y="1287275"/>
            <a:ext cx="4208997" cy="4147358"/>
            <a:chOff x="2375468" y="1321356"/>
            <a:chExt cx="4208997" cy="4319032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E9118CD-8ADD-4D9B-832F-5F38ECAD8F0E}"/>
                </a:ext>
              </a:extLst>
            </p:cNvPr>
            <p:cNvSpPr txBox="1"/>
            <p:nvPr/>
          </p:nvSpPr>
          <p:spPr>
            <a:xfrm>
              <a:off x="3471524" y="1321356"/>
              <a:ext cx="1588897" cy="384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6B6C1BE9-28F7-47D3-8F51-59585CD25CE3}"/>
                </a:ext>
              </a:extLst>
            </p:cNvPr>
            <p:cNvGrpSpPr/>
            <p:nvPr/>
          </p:nvGrpSpPr>
          <p:grpSpPr>
            <a:xfrm>
              <a:off x="2375468" y="1532644"/>
              <a:ext cx="4208997" cy="4107744"/>
              <a:chOff x="2375468" y="1532644"/>
              <a:chExt cx="4208997" cy="4107744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92C432F-6038-4D91-B0FB-DBEB8BDD3E77}"/>
                  </a:ext>
                </a:extLst>
              </p:cNvPr>
              <p:cNvSpPr/>
              <p:nvPr/>
            </p:nvSpPr>
            <p:spPr>
              <a:xfrm>
                <a:off x="2375468" y="333220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77880A3-6B36-4F54-8509-915AC2851C56}"/>
                  </a:ext>
                </a:extLst>
              </p:cNvPr>
              <p:cNvSpPr/>
              <p:nvPr/>
            </p:nvSpPr>
            <p:spPr>
              <a:xfrm>
                <a:off x="2383794" y="544443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CBEAE6E0-B67A-404A-AA1B-C0DC2BB85E91}"/>
                  </a:ext>
                </a:extLst>
              </p:cNvPr>
              <p:cNvSpPr/>
              <p:nvPr/>
            </p:nvSpPr>
            <p:spPr>
              <a:xfrm>
                <a:off x="6354787" y="3054919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FAA0A801-A176-43BF-8B63-D57F667174B2}"/>
                  </a:ext>
                </a:extLst>
              </p:cNvPr>
              <p:cNvSpPr/>
              <p:nvPr/>
            </p:nvSpPr>
            <p:spPr>
              <a:xfrm>
                <a:off x="6358405" y="5463540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71475FDA-04C4-4658-BE66-5273A5FABA3B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 flipV="1">
                <a:off x="2488498" y="1742011"/>
                <a:ext cx="8326" cy="159019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87AA51C4-B16D-424A-BF6B-0984A0C8322F}"/>
                  </a:ext>
                </a:extLst>
              </p:cNvPr>
              <p:cNvCxnSpPr>
                <a:cxnSpLocks/>
                <a:stCxn id="13" idx="0"/>
                <a:endCxn id="12" idx="4"/>
              </p:cNvCxnSpPr>
              <p:nvPr/>
            </p:nvCxnSpPr>
            <p:spPr>
              <a:xfrm flipH="1" flipV="1">
                <a:off x="2488498" y="3509057"/>
                <a:ext cx="8326" cy="193538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4995B89E-81A4-406A-8A81-4200DDF26254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V="1">
                <a:off x="6467817" y="1720065"/>
                <a:ext cx="16857" cy="133485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6A23F930-4C68-44CD-818D-F9F9FFADDA70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H="1" flipV="1">
                <a:off x="6467817" y="3231767"/>
                <a:ext cx="3618" cy="223177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C5031AFA-9B45-489E-878E-4CFFC10CE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96824" y="1532644"/>
                <a:ext cx="1024342" cy="20603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63B2D0D5-F93C-4F0B-8D3A-0D56298FCC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96008" y="1548627"/>
                <a:ext cx="1288668" cy="15597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593AA8BA-9B56-4BB7-870A-A665FFF41B2F}"/>
              </a:ext>
            </a:extLst>
          </p:cNvPr>
          <p:cNvSpPr txBox="1"/>
          <p:nvPr/>
        </p:nvSpPr>
        <p:spPr>
          <a:xfrm>
            <a:off x="8321255" y="2311400"/>
            <a:ext cx="36380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Graph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90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Traffic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LHCOPN</a:t>
            </a: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moved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vlans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after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downtime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Vlans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10C9E36-EC7F-42E4-A305-0C5DFC318880}"/>
              </a:ext>
            </a:extLst>
          </p:cNvPr>
          <p:cNvSpPr/>
          <p:nvPr/>
        </p:nvSpPr>
        <p:spPr>
          <a:xfrm>
            <a:off x="4337240" y="2607665"/>
            <a:ext cx="2163815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C4E3299-44FE-4F78-9E72-1FAAAE6C0880}"/>
              </a:ext>
            </a:extLst>
          </p:cNvPr>
          <p:cNvSpPr/>
          <p:nvPr/>
        </p:nvSpPr>
        <p:spPr>
          <a:xfrm>
            <a:off x="6597671" y="4807461"/>
            <a:ext cx="1358399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06B5D439-FCBD-44EB-BAA4-ABC9B0A90EEA}"/>
              </a:ext>
            </a:extLst>
          </p:cNvPr>
          <p:cNvCxnSpPr>
            <a:cxnSpLocks/>
          </p:cNvCxnSpPr>
          <p:nvPr/>
        </p:nvCxnSpPr>
        <p:spPr>
          <a:xfrm>
            <a:off x="6072097" y="3248411"/>
            <a:ext cx="1176091" cy="151725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820F60FB-D442-497D-80BB-3F2AEA6EC89D}"/>
              </a:ext>
            </a:extLst>
          </p:cNvPr>
          <p:cNvSpPr/>
          <p:nvPr/>
        </p:nvSpPr>
        <p:spPr>
          <a:xfrm>
            <a:off x="369634" y="2898505"/>
            <a:ext cx="2163815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2144506-5791-4F9E-AF8D-EE279A9E8E60}"/>
              </a:ext>
            </a:extLst>
          </p:cNvPr>
          <p:cNvSpPr/>
          <p:nvPr/>
        </p:nvSpPr>
        <p:spPr>
          <a:xfrm>
            <a:off x="2609650" y="4930285"/>
            <a:ext cx="1413343" cy="72666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8E73AB-84E7-42D9-81D6-A37FCE9E63B0}"/>
              </a:ext>
            </a:extLst>
          </p:cNvPr>
          <p:cNvCxnSpPr>
            <a:cxnSpLocks/>
          </p:cNvCxnSpPr>
          <p:nvPr/>
        </p:nvCxnSpPr>
        <p:spPr>
          <a:xfrm>
            <a:off x="1957171" y="3615217"/>
            <a:ext cx="1114426" cy="131167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E63BCDA1-A1B5-4049-AB97-14864568B1E8}"/>
              </a:ext>
            </a:extLst>
          </p:cNvPr>
          <p:cNvSpPr txBox="1"/>
          <p:nvPr/>
        </p:nvSpPr>
        <p:spPr>
          <a:xfrm>
            <a:off x="102093" y="1556145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D21DB2A-F4C8-4CE9-B722-3F51195B9620}"/>
              </a:ext>
            </a:extLst>
          </p:cNvPr>
          <p:cNvSpPr txBox="1"/>
          <p:nvPr/>
        </p:nvSpPr>
        <p:spPr>
          <a:xfrm>
            <a:off x="7186117" y="1554753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-II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E8B764C-1980-4E84-81F2-F77CDBD93A30}"/>
              </a:ext>
            </a:extLst>
          </p:cNvPr>
          <p:cNvSpPr txBox="1"/>
          <p:nvPr/>
        </p:nvSpPr>
        <p:spPr>
          <a:xfrm>
            <a:off x="1767982" y="186290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IPv4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03BFE24-DDCE-4C3F-BDF4-F9EE9335B233}"/>
              </a:ext>
            </a:extLst>
          </p:cNvPr>
          <p:cNvSpPr txBox="1"/>
          <p:nvPr/>
        </p:nvSpPr>
        <p:spPr>
          <a:xfrm>
            <a:off x="5700963" y="187396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IPv4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E6695D4B-57BF-4185-AC1F-969AFB13114C}"/>
              </a:ext>
            </a:extLst>
          </p:cNvPr>
          <p:cNvSpPr txBox="1"/>
          <p:nvPr/>
        </p:nvSpPr>
        <p:spPr>
          <a:xfrm>
            <a:off x="1789146" y="40900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A70F52FB-B7DA-4AD2-B889-E071B8EF0B3E}"/>
              </a:ext>
            </a:extLst>
          </p:cNvPr>
          <p:cNvSpPr txBox="1"/>
          <p:nvPr/>
        </p:nvSpPr>
        <p:spPr>
          <a:xfrm>
            <a:off x="5722127" y="41011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IPv6</a:t>
            </a:r>
          </a:p>
        </p:txBody>
      </p:sp>
    </p:spTree>
    <p:extLst>
      <p:ext uri="{BB962C8B-B14F-4D97-AF65-F5344CB8AC3E}">
        <p14:creationId xmlns:p14="http://schemas.microsoft.com/office/powerpoint/2010/main" val="350952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CE976A2B-D931-455F-937D-A5DD4AFCF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6633"/>
          </a:xfrm>
        </p:spPr>
        <p:txBody>
          <a:bodyPr>
            <a:norm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Closer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look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at DNS 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5F7A371E-0BA0-472E-AE3A-CBDEA9D7B6AE}"/>
              </a:ext>
            </a:extLst>
          </p:cNvPr>
          <p:cNvSpPr txBox="1">
            <a:spLocks/>
          </p:cNvSpPr>
          <p:nvPr/>
        </p:nvSpPr>
        <p:spPr>
          <a:xfrm>
            <a:off x="3294095" y="1692897"/>
            <a:ext cx="8122702" cy="146277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GridKa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DNS( Port 53):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count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: 9,412,871 (24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hours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DNS (Bind) Server and WN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already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9402" lvl="1" indent="0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AA19681-C02A-40B5-B2ED-916B61B4C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225" y="6156107"/>
            <a:ext cx="1114876" cy="161837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5DA6FF0A-ACFC-4442-8E00-5D78EB7C0352}"/>
              </a:ext>
            </a:extLst>
          </p:cNvPr>
          <p:cNvSpPr txBox="1">
            <a:spLocks/>
          </p:cNvSpPr>
          <p:nvPr/>
        </p:nvSpPr>
        <p:spPr>
          <a:xfrm>
            <a:off x="3423304" y="3224810"/>
            <a:ext cx="8122702" cy="869839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Make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DNS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server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addresses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listed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</a:p>
          <a:p>
            <a:pPr lvl="2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place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</a:t>
            </a:r>
          </a:p>
          <a:p>
            <a:pPr marL="1828206" lvl="3" indent="0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7E08D71-0F4E-4A83-AF1E-5E0A62BFD8DC}"/>
              </a:ext>
            </a:extLst>
          </p:cNvPr>
          <p:cNvSpPr txBox="1">
            <a:spLocks/>
          </p:cNvSpPr>
          <p:nvPr/>
        </p:nvSpPr>
        <p:spPr>
          <a:xfrm>
            <a:off x="3294095" y="2424285"/>
            <a:ext cx="8122702" cy="86983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at WN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resolve.conf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lines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5F55B37-4C89-4534-9FD6-70B8544A29B6}"/>
              </a:ext>
            </a:extLst>
          </p:cNvPr>
          <p:cNvSpPr txBox="1">
            <a:spLocks/>
          </p:cNvSpPr>
          <p:nvPr/>
        </p:nvSpPr>
        <p:spPr>
          <a:xfrm>
            <a:off x="4613461" y="4163785"/>
            <a:ext cx="6803336" cy="1798558"/>
          </a:xfrm>
          <a:prstGeom prst="rect">
            <a:avLst/>
          </a:prstGeom>
        </p:spPr>
        <p:txBody>
          <a:bodyPr lIns="108000">
            <a:normAutofit fontScale="92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2000">
              <a:spcBef>
                <a:spcPts val="300"/>
              </a:spcBef>
            </a:pP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every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new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deployed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host: </a:t>
            </a:r>
            <a:b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first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lines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are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resolver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addresses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resolve.conf</a:t>
            </a:r>
            <a:r>
              <a:rPr lang="de-DE" sz="30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0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file</a:t>
            </a:r>
            <a:r>
              <a:rPr lang="de-DE" sz="3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followed</a:t>
            </a:r>
            <a:r>
              <a:rPr lang="de-DE" sz="1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by</a:t>
            </a:r>
            <a:r>
              <a:rPr lang="de-DE" sz="1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1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IPv4 </a:t>
            </a:r>
            <a:r>
              <a:rPr lang="de-DE" sz="1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addresses</a:t>
            </a:r>
            <a:endParaRPr lang="de-DE" sz="14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alibri" panose="020F0502020204030204" pitchFamily="34" charset="0"/>
                <a:cs typeface="Calibri" panose="020F0502020204030204" pitchFamily="34" charset="0"/>
              </a:rPr>
              <a:t>nameserver</a:t>
            </a:r>
            <a:r>
              <a:rPr lang="de-DE" sz="1467" b="1" dirty="0">
                <a:latin typeface="Calibri" panose="020F0502020204030204" pitchFamily="34" charset="0"/>
                <a:cs typeface="Calibri" panose="020F0502020204030204" pitchFamily="34" charset="0"/>
              </a:rPr>
              <a:t> 2a00:139c:address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alibri" panose="020F0502020204030204" pitchFamily="34" charset="0"/>
                <a:cs typeface="Calibri" panose="020F0502020204030204" pitchFamily="34" charset="0"/>
              </a:rPr>
              <a:t>nameserver</a:t>
            </a:r>
            <a:r>
              <a:rPr lang="de-DE" sz="1467" b="1" dirty="0">
                <a:latin typeface="Calibri" panose="020F0502020204030204" pitchFamily="34" charset="0"/>
                <a:cs typeface="Calibri" panose="020F0502020204030204" pitchFamily="34" charset="0"/>
              </a:rPr>
              <a:t> 2a00:139c:address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alibri" panose="020F0502020204030204" pitchFamily="34" charset="0"/>
                <a:cs typeface="Calibri" panose="020F0502020204030204" pitchFamily="34" charset="0"/>
              </a:rPr>
              <a:t>nameserver</a:t>
            </a:r>
            <a:r>
              <a:rPr lang="de-DE" sz="1467" b="1" dirty="0">
                <a:latin typeface="Calibri" panose="020F0502020204030204" pitchFamily="34" charset="0"/>
                <a:cs typeface="Calibri" panose="020F0502020204030204" pitchFamily="34" charset="0"/>
              </a:rPr>
              <a:t> 10.privat-address</a:t>
            </a:r>
          </a:p>
          <a:p>
            <a:pPr marL="770290" lvl="1">
              <a:spcBef>
                <a:spcPts val="300"/>
              </a:spcBef>
            </a:pPr>
            <a:r>
              <a:rPr lang="de-DE" sz="1467" b="1" dirty="0" err="1">
                <a:latin typeface="Calibri" panose="020F0502020204030204" pitchFamily="34" charset="0"/>
                <a:cs typeface="Calibri" panose="020F0502020204030204" pitchFamily="34" charset="0"/>
              </a:rPr>
              <a:t>nameserver</a:t>
            </a:r>
            <a:r>
              <a:rPr lang="de-DE" sz="1467" b="1" dirty="0">
                <a:latin typeface="Calibri" panose="020F0502020204030204" pitchFamily="34" charset="0"/>
                <a:cs typeface="Calibri" panose="020F0502020204030204" pitchFamily="34" charset="0"/>
              </a:rPr>
              <a:t> 10.privat-address</a:t>
            </a:r>
            <a:endParaRPr lang="de-DE" sz="1467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1828206" lvl="3" indent="0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7850D7-8ED5-4753-B2A1-3FC119049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40" y="1408797"/>
            <a:ext cx="2163001" cy="4644133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A78DEC8B-4931-4B6E-8739-F1647F147DCE}"/>
              </a:ext>
            </a:extLst>
          </p:cNvPr>
          <p:cNvSpPr txBox="1"/>
          <p:nvPr/>
        </p:nvSpPr>
        <p:spPr>
          <a:xfrm>
            <a:off x="2310845" y="6137417"/>
            <a:ext cx="392596" cy="258417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53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E954A7B-E118-4E87-A050-339CC010C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804" y="4865205"/>
            <a:ext cx="720312" cy="59393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9D97EFAA-6B6E-475A-B6E7-AB8E9BE3C86D}"/>
              </a:ext>
            </a:extLst>
          </p:cNvPr>
          <p:cNvSpPr txBox="1"/>
          <p:nvPr/>
        </p:nvSpPr>
        <p:spPr>
          <a:xfrm>
            <a:off x="2703441" y="497750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IPv6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CAF60DC-09C6-4A92-BE0D-E2CB1E3820A4}"/>
              </a:ext>
            </a:extLst>
          </p:cNvPr>
          <p:cNvSpPr txBox="1"/>
          <p:nvPr/>
        </p:nvSpPr>
        <p:spPr>
          <a:xfrm>
            <a:off x="1941441" y="34290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IPv4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29DEEF2-B243-44AC-8F76-1A4448C5C355}"/>
              </a:ext>
            </a:extLst>
          </p:cNvPr>
          <p:cNvSpPr txBox="1"/>
          <p:nvPr/>
        </p:nvSpPr>
        <p:spPr>
          <a:xfrm>
            <a:off x="2630657" y="4627453"/>
            <a:ext cx="865431" cy="293903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124.425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94623F0-0400-405D-BA3A-156956FF578E}"/>
              </a:ext>
            </a:extLst>
          </p:cNvPr>
          <p:cNvSpPr txBox="1"/>
          <p:nvPr/>
        </p:nvSpPr>
        <p:spPr>
          <a:xfrm>
            <a:off x="1758132" y="1277910"/>
            <a:ext cx="865431" cy="293903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9.412.871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2F7830-4AF9-483C-B02F-6391ED6F9BE8}"/>
              </a:ext>
            </a:extLst>
          </p:cNvPr>
          <p:cNvSpPr txBox="1"/>
          <p:nvPr/>
        </p:nvSpPr>
        <p:spPr>
          <a:xfrm>
            <a:off x="5126986" y="5957830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Resolve.conf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update: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reprovisioning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required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2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76FBF0FF-154B-447F-BB2D-9AC114BE5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650"/>
          </a:xfrm>
        </p:spPr>
        <p:txBody>
          <a:bodyPr lIns="0" tIns="0" rIns="0" bIns="0" anchor="ctr">
            <a:norm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Details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Squid</a:t>
            </a:r>
            <a:endParaRPr lang="de-DE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A3C4942-269F-49E4-8276-DBAA059B6505}"/>
              </a:ext>
            </a:extLst>
          </p:cNvPr>
          <p:cNvSpPr txBox="1">
            <a:spLocks/>
          </p:cNvSpPr>
          <p:nvPr/>
        </p:nvSpPr>
        <p:spPr>
          <a:xfrm>
            <a:off x="838200" y="2067635"/>
            <a:ext cx="10515600" cy="35425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SQUIDS (Proxyserver and Web-Cache):</a:t>
            </a:r>
          </a:p>
          <a:p>
            <a:pPr lvl="1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SQUIDS still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dualstack</a:t>
            </a:r>
            <a:r>
              <a:rPr lang="de-DE" sz="1900" b="1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proccess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Significant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connections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via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check: 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CVMFS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prefer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IPv6?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700" b="1" dirty="0">
                <a:latin typeface="Calibri" panose="020F0502020204030204" pitchFamily="34" charset="0"/>
                <a:cs typeface="Calibri" panose="020F0502020204030204" pitchFamily="34" charset="0"/>
              </a:rPr>
              <a:t>(CVMFS </a:t>
            </a:r>
            <a:r>
              <a:rPr 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17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CernVM</a:t>
            </a:r>
            <a:r>
              <a:rPr lang="de-DE" sz="17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-File-System)</a:t>
            </a:r>
            <a:endParaRPr lang="de-DE" sz="1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CVMFS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sending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via http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squid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CVMFS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has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configuriert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resolved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default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chooses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address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0172787-E5F1-4881-867F-15AF807A0501}"/>
              </a:ext>
            </a:extLst>
          </p:cNvPr>
          <p:cNvSpPr txBox="1">
            <a:spLocks/>
          </p:cNvSpPr>
          <p:nvPr/>
        </p:nvSpPr>
        <p:spPr>
          <a:xfrm>
            <a:off x="838200" y="5367465"/>
            <a:ext cx="10515600" cy="36285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Solution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cvmfs_ipfamily_prefer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=6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not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tested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yet</a:t>
            </a:r>
            <a:endParaRPr lang="de-D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5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0ECF4B-4D53-4801-AD6C-B3BFF4D61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75006"/>
            <a:ext cx="11440332" cy="1484616"/>
          </a:xfrm>
        </p:spPr>
        <p:txBody>
          <a:bodyPr lIns="0" tIns="0" rIns="0" bIns="0" anchor="ctr">
            <a:norm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SQUIDS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migrated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dual-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F4B38F9-3F66-4264-BDE4-87CB2974F43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03906" y="4352925"/>
            <a:ext cx="11440332" cy="1038225"/>
          </a:xfrm>
        </p:spPr>
        <p:txBody>
          <a:bodyPr anchor="t" anchorCtr="0">
            <a:normAutofit lnSpcReduction="10000"/>
          </a:bodyPr>
          <a:lstStyle/>
          <a:p>
            <a:pPr lvl="2"/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statistic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July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:		IPv4 : 1,25 mio. IPv6: 9,6 mio. 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tcp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3128, 3401)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:  	IPv4 : 4,44 mio. IPv6: 18 mio. 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tcp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3128, 3401)</a:t>
            </a:r>
          </a:p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December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:  	IPv4 : 1,47 mio. IPv6 : 2,29 mio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. 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tcp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3128, 3401)</a:t>
            </a:r>
          </a:p>
          <a:p>
            <a:pPr lvl="2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D6124AE-9B2B-4FFA-987A-DBE78F80FA11}"/>
              </a:ext>
            </a:extLst>
          </p:cNvPr>
          <p:cNvSpPr txBox="1"/>
          <p:nvPr/>
        </p:nvSpPr>
        <p:spPr>
          <a:xfrm>
            <a:off x="657225" y="3501611"/>
            <a:ext cx="5476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but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switching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froniters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will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operate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77333499-2BEA-491E-B288-818FCF2D0CD5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751668" y="1936095"/>
            <a:ext cx="11440332" cy="1823254"/>
          </a:xfrm>
        </p:spPr>
        <p:txBody>
          <a:bodyPr anchor="t" anchorCtr="0"/>
          <a:lstStyle/>
          <a:p>
            <a:pPr lvl="1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second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half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2022 all SQUIDS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migrated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deployment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CVMFS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but: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 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WorkerNodes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deployed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flag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CVMFS_IPFAMILY_PREFER=6 )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 CVMFS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frontier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uses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still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60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7FB515-DCA2-4B11-BEBC-7C5BC538CB9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0550" y="454532"/>
            <a:ext cx="9925050" cy="1325563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Batch-Processing -- LRMS </a:t>
            </a:r>
            <a:b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(HT-Condor) all dual-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185416-E334-4490-9F7E-BD73E99B701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0156" y="3558851"/>
            <a:ext cx="11363325" cy="1245126"/>
          </a:xfrm>
        </p:spPr>
        <p:txBody>
          <a:bodyPr>
            <a:normAutofit fontScale="62500" lnSpcReduction="20000"/>
          </a:bodyPr>
          <a:lstStyle/>
          <a:p>
            <a:pPr marL="609402" lvl="1" indent="0">
              <a:buNone/>
            </a:pPr>
            <a:endParaRPr lang="de-DE" sz="14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increased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toward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at 20220628 IPv4: </a:t>
            </a:r>
            <a:r>
              <a:rPr lang="de-DE" sz="21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895k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IPv6: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255k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today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20220728  IPv4: 27k,  IPv6: 2,17 mio. 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(per 24 </a:t>
            </a:r>
            <a:r>
              <a:rPr lang="de-DE" sz="18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hour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today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20221023  IPv4: 10k,  IPv6: 3,38 mio. 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(per 24 </a:t>
            </a:r>
            <a:r>
              <a:rPr lang="de-DE" sz="18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hour</a:t>
            </a:r>
            <a:r>
              <a:rPr lang="de-DE" sz="18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today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20230102  IPv4: 287k,  IPv6: 2,28 mio. 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(per 24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hour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de-DE" sz="18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14954F85-4A5E-43AC-B50E-4274AADA4DBD}"/>
              </a:ext>
            </a:extLst>
          </p:cNvPr>
          <p:cNvSpPr txBox="1">
            <a:spLocks/>
          </p:cNvSpPr>
          <p:nvPr/>
        </p:nvSpPr>
        <p:spPr>
          <a:xfrm>
            <a:off x="-458320" y="3337724"/>
            <a:ext cx="12967602" cy="37575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4080 –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HTCondor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rooster-deamon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migrated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all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towards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(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HTCondor</a:t>
            </a:r>
            <a:r>
              <a:rPr lang="de-DE" sz="23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23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startd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ACFD4531-0119-4C8F-876B-D3E54429BFDA}"/>
              </a:ext>
            </a:extLst>
          </p:cNvPr>
          <p:cNvSpPr txBox="1">
            <a:spLocks/>
          </p:cNvSpPr>
          <p:nvPr/>
        </p:nvSpPr>
        <p:spPr>
          <a:xfrm>
            <a:off x="590550" y="1836599"/>
            <a:ext cx="10130533" cy="1501125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402" lvl="1" indent="0">
              <a:buFont typeface="Arial" panose="020B0604020202020204" pitchFamily="34" charset="0"/>
              <a:buNone/>
            </a:pPr>
            <a:endParaRPr lang="de-DE" sz="14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LRMS (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Local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Resource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Management System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HTCondor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GridKa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(all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prefer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protocoll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IPv6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(Port 9618/9)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9DFE728A-2150-4A12-907D-8F6CEE9AD524}"/>
              </a:ext>
            </a:extLst>
          </p:cNvPr>
          <p:cNvSpPr txBox="1">
            <a:spLocks/>
          </p:cNvSpPr>
          <p:nvPr/>
        </p:nvSpPr>
        <p:spPr>
          <a:xfrm>
            <a:off x="136634" y="4731560"/>
            <a:ext cx="11918732" cy="946535"/>
          </a:xfrm>
          <a:prstGeom prst="rect">
            <a:avLst/>
          </a:prstGeom>
        </p:spPr>
        <p:txBody>
          <a:bodyPr lIns="0" tIns="0" rIns="0" bIns="0"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40000"/>
              </a:lnSpc>
              <a:spcAft>
                <a:spcPts val="400"/>
              </a:spcAft>
              <a:buFont typeface="Arial" panose="020B0604020202020204" pitchFamily="34" charset="0"/>
              <a:buNone/>
            </a:pP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Less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then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20%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IPv4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internal</a:t>
            </a: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traffic</a:t>
            </a:r>
            <a:b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(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communication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with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home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LRMS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demons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uses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protocol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2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sz="2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Home-Institution)</a:t>
            </a:r>
            <a:endParaRPr lang="de-DE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1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471DF-24A8-4681-B3E5-7388E27B5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>
            <a:noAutofit/>
          </a:bodyPr>
          <a:lstStyle/>
          <a:p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Logstash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now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647EDB7-AC52-47D7-9D12-2BAB840FAF4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828801"/>
            <a:ext cx="10972320" cy="3752836"/>
          </a:xfrm>
        </p:spPr>
        <p:txBody>
          <a:bodyPr anchor="t" anchorCtr="0"/>
          <a:lstStyle/>
          <a:p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Logstash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dual-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stack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deployed</a:t>
            </a:r>
            <a:b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endParaRPr lang="de-DE" sz="36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           20220728  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IPv4 385k – IPv6 1,41M </a:t>
            </a:r>
          </a:p>
          <a:p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           20221023  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IPv4 476k – IPv6 1,39M </a:t>
            </a:r>
          </a:p>
          <a:p>
            <a:r>
              <a:rPr lang="de-DE" sz="3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Ratio </a:t>
            </a:r>
            <a:r>
              <a:rPr lang="de-DE" sz="36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today</a:t>
            </a:r>
            <a:r>
              <a:rPr lang="de-DE" sz="36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20221223 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IPv4 227k – IPv6 450k </a:t>
            </a:r>
          </a:p>
          <a:p>
            <a:pPr algn="ctr"/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still in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progress</a:t>
            </a:r>
            <a:b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918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B5238-1085-4EAA-86E5-728D79E2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031303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administatrative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Services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9882C7F-5A4A-44A0-9D2B-706628DBF30D}"/>
              </a:ext>
            </a:extLst>
          </p:cNvPr>
          <p:cNvSpPr txBox="1">
            <a:spLocks/>
          </p:cNvSpPr>
          <p:nvPr/>
        </p:nvSpPr>
        <p:spPr>
          <a:xfrm>
            <a:off x="157653" y="2213479"/>
            <a:ext cx="10996121" cy="404227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 Rack Manager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deployed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lvl="2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Starting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 2001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private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Migration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initiated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(but still in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progress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enable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(AAAA)</a:t>
            </a:r>
          </a:p>
          <a:p>
            <a:pPr lvl="3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NTP 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rsyslog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(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migration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still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pending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514))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Monitoring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GmonD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Ganglia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Client)</a:t>
            </a:r>
          </a:p>
          <a:p>
            <a:pPr lvl="3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DHCP  (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migration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DHCPv6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pending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670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15241E18-15CA-449A-B33D-AF5B5E9E3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6"/>
            <a:ext cx="10972320" cy="990206"/>
          </a:xfrm>
        </p:spPr>
        <p:txBody>
          <a:bodyPr/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WN –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deployment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F02A659-D8F4-468A-84C2-127286B268BA}"/>
              </a:ext>
            </a:extLst>
          </p:cNvPr>
          <p:cNvSpPr txBox="1">
            <a:spLocks/>
          </p:cNvSpPr>
          <p:nvPr/>
        </p:nvSpPr>
        <p:spPr>
          <a:xfrm>
            <a:off x="538747" y="1417962"/>
            <a:ext cx="10515600" cy="49079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Redhat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Satellite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Server (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foreman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lvl="1"/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Used for management of most </a:t>
            </a:r>
            <a:r>
              <a:rPr lang="en-US" sz="3300" dirty="0" err="1">
                <a:latin typeface="Calibri" panose="020F0502020204030204" pitchFamily="34" charset="0"/>
                <a:cs typeface="Calibri" panose="020F0502020204030204" pitchFamily="34" charset="0"/>
              </a:rPr>
              <a:t>GridKa</a:t>
            </a:r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 hosts: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Manages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redhat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Subscriptions </a:t>
            </a:r>
          </a:p>
          <a:p>
            <a:pPr lvl="2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Controlls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kickstart installations (DHCP / PXE)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Provides yum repos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Provides CA (certificate authority) and ENC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encryptor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 functionalities for puppet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Uses modular architecture. Additional functionalities can be added via so called capsules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TFTP server (IPv6 ready - dual-stack)</a:t>
            </a:r>
          </a:p>
          <a:p>
            <a:pPr lvl="2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Puppetmaster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(IPv6 ready - dual-stack)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Pulp  (software repository management (IPv6 ready - dual-stack)) 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DNS (IPv6 ready - dual-stack)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DHCP (currently DHCPv6 capsule not available)</a:t>
            </a:r>
          </a:p>
        </p:txBody>
      </p:sp>
    </p:spTree>
    <p:extLst>
      <p:ext uri="{BB962C8B-B14F-4D97-AF65-F5344CB8AC3E}">
        <p14:creationId xmlns:p14="http://schemas.microsoft.com/office/powerpoint/2010/main" val="596659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73826-42D6-4BDA-BE6F-A1139A118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021029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C9F502-C252-43AF-A789-6FB63EFE724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608518" y="2839452"/>
            <a:ext cx="8722596" cy="955503"/>
          </a:xfrm>
        </p:spPr>
        <p:txBody>
          <a:bodyPr>
            <a:normAutofit fontScale="40000" lnSpcReduction="20000"/>
          </a:bodyPr>
          <a:lstStyle/>
          <a:p>
            <a:pPr>
              <a:spcAft>
                <a:spcPts val="600"/>
              </a:spcAft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Migration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Ganglia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will 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persuit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Ganglia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will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replaced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opensearch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kibana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grafana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1A545D8-8B13-46DF-8D9A-3B51A7C61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66797"/>
            <a:ext cx="11095789" cy="142880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4F481106-5479-42BD-B970-BA7B0EF37D4B}"/>
              </a:ext>
            </a:extLst>
          </p:cNvPr>
          <p:cNvSpPr txBox="1"/>
          <p:nvPr/>
        </p:nvSpPr>
        <p:spPr>
          <a:xfrm>
            <a:off x="4368799" y="1036858"/>
            <a:ext cx="2507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cs typeface="Calibri" panose="020F0502020204030204" pitchFamily="34" charset="0"/>
              </a:rPr>
              <a:t>G  A  N  G  L  I  A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EAE9A0-6684-4332-B5F3-2C57880FBED4}"/>
              </a:ext>
            </a:extLst>
          </p:cNvPr>
          <p:cNvGrpSpPr/>
          <p:nvPr/>
        </p:nvGrpSpPr>
        <p:grpSpPr>
          <a:xfrm>
            <a:off x="1165722" y="3604125"/>
            <a:ext cx="10012952" cy="2700426"/>
            <a:chOff x="1165722" y="3604125"/>
            <a:chExt cx="10012952" cy="2700426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4328ED7-F097-488A-B12A-806E1712C7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5722" y="3630863"/>
              <a:ext cx="9844510" cy="2673685"/>
            </a:xfrm>
            <a:prstGeom prst="rect">
              <a:avLst/>
            </a:prstGeom>
          </p:spPr>
        </p:pic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3911DF4-5AD6-4DCA-99F8-83024360127A}"/>
                </a:ext>
              </a:extLst>
            </p:cNvPr>
            <p:cNvSpPr/>
            <p:nvPr/>
          </p:nvSpPr>
          <p:spPr>
            <a:xfrm>
              <a:off x="9796379" y="3604125"/>
              <a:ext cx="1240589" cy="513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17A14D8-ECF5-4A39-820D-BF3424EA7AB3}"/>
                </a:ext>
              </a:extLst>
            </p:cNvPr>
            <p:cNvSpPr/>
            <p:nvPr/>
          </p:nvSpPr>
          <p:spPr>
            <a:xfrm>
              <a:off x="10999538" y="3729790"/>
              <a:ext cx="179136" cy="25747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167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337138-7CCE-40F7-AF20-C7E4B1FD4D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7820" y="365125"/>
            <a:ext cx="9847780" cy="871259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view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statistics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849B99-621E-4483-8309-86D48769AF2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7467" y="1825625"/>
            <a:ext cx="6081597" cy="4351338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20220415:</a:t>
            </a:r>
          </a:p>
          <a:p>
            <a:pPr lvl="1"/>
            <a:r>
              <a:rPr lang="de-DE" dirty="0"/>
              <a:t>IPv4: </a:t>
            </a:r>
            <a:r>
              <a:rPr lang="de-DE" dirty="0">
                <a:sym typeface="Wingdings" panose="05000000000000000000" pitchFamily="2" charset="2"/>
              </a:rPr>
              <a:t> 80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IPv6:  31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/>
          </a:p>
          <a:p>
            <a:r>
              <a:rPr lang="de-DE" dirty="0"/>
              <a:t>20220726:</a:t>
            </a:r>
          </a:p>
          <a:p>
            <a:pPr lvl="1"/>
            <a:r>
              <a:rPr lang="de-DE" dirty="0"/>
              <a:t>Ipv4 </a:t>
            </a:r>
            <a:r>
              <a:rPr lang="de-DE" dirty="0">
                <a:sym typeface="Wingdings" panose="05000000000000000000" pitchFamily="2" charset="2"/>
              </a:rPr>
              <a:t> 44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Ipv6  50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20221023: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IPv4    69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>
                <a:sym typeface="Wingdings" panose="05000000000000000000" pitchFamily="2" charset="2"/>
              </a:rPr>
              <a:t>IPv6  142 </a:t>
            </a:r>
            <a:r>
              <a:rPr lang="de-DE" dirty="0" err="1">
                <a:sym typeface="Wingdings" panose="05000000000000000000" pitchFamily="2" charset="2"/>
              </a:rPr>
              <a:t>Mio</a:t>
            </a:r>
            <a:endParaRPr lang="de-DE" dirty="0">
              <a:sym typeface="Wingdings" panose="05000000000000000000" pitchFamily="2" charset="2"/>
            </a:endParaRPr>
          </a:p>
          <a:p>
            <a:pPr lvl="2"/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9040367-6002-4C6B-85CF-65C75F2473BF}"/>
              </a:ext>
            </a:extLst>
          </p:cNvPr>
          <p:cNvSpPr txBox="1"/>
          <p:nvPr/>
        </p:nvSpPr>
        <p:spPr>
          <a:xfrm rot="1791112">
            <a:off x="5538357" y="4029465"/>
            <a:ext cx="6780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(</a:t>
            </a:r>
            <a:r>
              <a:rPr lang="de-DE" sz="2800" dirty="0" err="1"/>
              <a:t>packets</a:t>
            </a:r>
            <a:r>
              <a:rPr lang="de-DE" sz="2800" dirty="0"/>
              <a:t> in 24 </a:t>
            </a:r>
            <a:r>
              <a:rPr lang="de-DE" sz="2800" dirty="0" err="1"/>
              <a:t>hours</a:t>
            </a:r>
            <a:r>
              <a:rPr lang="de-DE" sz="2800" dirty="0"/>
              <a:t>)</a:t>
            </a:r>
          </a:p>
          <a:p>
            <a:pPr algn="ctr"/>
            <a:r>
              <a:rPr lang="de-DE" sz="2000" dirty="0"/>
              <a:t>#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W</a:t>
            </a:r>
            <a:r>
              <a:rPr lang="de-DE" sz="2000" b="1" dirty="0" err="1"/>
              <a:t>orker</a:t>
            </a:r>
            <a:r>
              <a:rPr lang="de-DE" sz="2000" dirty="0" err="1"/>
              <a:t>N</a:t>
            </a:r>
            <a:r>
              <a:rPr lang="de-DE" sz="2000" b="1" dirty="0" err="1"/>
              <a:t>odes</a:t>
            </a:r>
            <a:r>
              <a:rPr lang="de-DE" sz="2000" dirty="0"/>
              <a:t> </a:t>
            </a:r>
            <a:r>
              <a:rPr lang="de-DE" sz="2000" dirty="0" err="1"/>
              <a:t>included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statistic</a:t>
            </a:r>
            <a:r>
              <a:rPr lang="de-DE" sz="2000" dirty="0"/>
              <a:t> </a:t>
            </a:r>
            <a:r>
              <a:rPr lang="de-DE" sz="2000" dirty="0" err="1"/>
              <a:t>expanded</a:t>
            </a:r>
            <a:endParaRPr lang="de-DE" sz="20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8036B7-49CA-49D7-BD98-A5FB0AA4C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2385" y="2046223"/>
            <a:ext cx="1268993" cy="125303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6AB8462-C1CF-479D-80BF-F92F21E99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78" y="1825346"/>
            <a:ext cx="533400" cy="1714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25CC8EF-36B6-4209-93F7-765B090BB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2385" y="1830108"/>
            <a:ext cx="533400" cy="1619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FF69BA2-75B7-4B90-A2C3-52B7D14B9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353" y="3311611"/>
            <a:ext cx="1268990" cy="126899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15683A5-766F-4474-9ABF-B4993ACA70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7547" y="4683126"/>
            <a:ext cx="1283832" cy="12689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5CD2B3E-B7D8-4195-840E-380BA0FD13B9}"/>
              </a:ext>
            </a:extLst>
          </p:cNvPr>
          <p:cNvSpPr txBox="1"/>
          <p:nvPr/>
        </p:nvSpPr>
        <p:spPr>
          <a:xfrm>
            <a:off x="6185715" y="1561171"/>
            <a:ext cx="3728906" cy="14637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500" dirty="0"/>
              <a:t>20221220:</a:t>
            </a:r>
          </a:p>
          <a:p>
            <a:pPr marL="914103" lvl="1" indent="-304701" defTabSz="1218804">
              <a:lnSpc>
                <a:spcPct val="70000"/>
              </a:lnSpc>
              <a:spcBef>
                <a:spcPts val="666"/>
              </a:spcBef>
              <a:buFont typeface="Arial" panose="020B0604020202020204" pitchFamily="34" charset="0"/>
              <a:buChar char="•"/>
            </a:pPr>
            <a:r>
              <a:rPr lang="de-DE" sz="3000" dirty="0"/>
              <a:t>IPv4: </a:t>
            </a:r>
            <a:r>
              <a:rPr lang="de-DE" sz="3000" dirty="0">
                <a:sym typeface="Wingdings" panose="05000000000000000000" pitchFamily="2" charset="2"/>
              </a:rPr>
              <a:t> 42 </a:t>
            </a:r>
            <a:r>
              <a:rPr lang="de-DE" sz="3000" dirty="0" err="1">
                <a:sym typeface="Wingdings" panose="05000000000000000000" pitchFamily="2" charset="2"/>
              </a:rPr>
              <a:t>Mio</a:t>
            </a:r>
            <a:endParaRPr lang="de-DE" sz="3000" dirty="0">
              <a:sym typeface="Wingdings" panose="05000000000000000000" pitchFamily="2" charset="2"/>
            </a:endParaRPr>
          </a:p>
          <a:p>
            <a:pPr marL="914103" lvl="1" indent="-304701" defTabSz="1218804">
              <a:lnSpc>
                <a:spcPct val="70000"/>
              </a:lnSpc>
              <a:spcBef>
                <a:spcPts val="666"/>
              </a:spcBef>
              <a:buFont typeface="Arial" panose="020B0604020202020204" pitchFamily="34" charset="0"/>
              <a:buChar char="•"/>
            </a:pPr>
            <a:r>
              <a:rPr lang="de-DE" sz="3000" dirty="0">
                <a:sym typeface="Wingdings" panose="05000000000000000000" pitchFamily="2" charset="2"/>
              </a:rPr>
              <a:t>IPv6:  86 </a:t>
            </a:r>
            <a:r>
              <a:rPr lang="de-DE" sz="3000" dirty="0" err="1">
                <a:sym typeface="Wingdings" panose="05000000000000000000" pitchFamily="2" charset="2"/>
              </a:rPr>
              <a:t>Mio</a:t>
            </a:r>
            <a:endParaRPr lang="de-DE" sz="3000" dirty="0"/>
          </a:p>
        </p:txBody>
      </p:sp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E2B0439-A961-47CE-99AD-FE1C5BDB34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222853"/>
              </p:ext>
            </p:extLst>
          </p:nvPr>
        </p:nvGraphicFramePr>
        <p:xfrm>
          <a:off x="9471234" y="1825346"/>
          <a:ext cx="2786853" cy="1546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5" name="Grafik 14">
            <a:extLst>
              <a:ext uri="{FF2B5EF4-FFF2-40B4-BE49-F238E27FC236}">
                <a16:creationId xmlns:a16="http://schemas.microsoft.com/office/drawing/2014/main" id="{B3066D5B-72D8-46AE-8D7F-8D95AA9BB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6237" y="1730993"/>
            <a:ext cx="533400" cy="1714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2FD572E2-F7EC-483E-BC76-CD4BF2142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10644" y="1735755"/>
            <a:ext cx="533400" cy="1619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FEED0CD-0B0C-48AC-9B95-3A8F33795797}"/>
              </a:ext>
            </a:extLst>
          </p:cNvPr>
          <p:cNvSpPr txBox="1"/>
          <p:nvPr/>
        </p:nvSpPr>
        <p:spPr>
          <a:xfrm>
            <a:off x="10402700" y="2398106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IPv6 67%</a:t>
            </a:r>
          </a:p>
        </p:txBody>
      </p:sp>
    </p:spTree>
    <p:extLst>
      <p:ext uri="{BB962C8B-B14F-4D97-AF65-F5344CB8AC3E}">
        <p14:creationId xmlns:p14="http://schemas.microsoft.com/office/powerpoint/2010/main" val="44276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>
            <a:extLst>
              <a:ext uri="{FF2B5EF4-FFF2-40B4-BE49-F238E27FC236}">
                <a16:creationId xmlns:a16="http://schemas.microsoft.com/office/drawing/2014/main" id="{37121125-2980-43A9-8D23-8DDC5FF0271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683407"/>
          </a:xfrm>
        </p:spPr>
        <p:txBody>
          <a:bodyPr>
            <a:normAutofit fontScale="62500" lnSpcReduction="20000"/>
          </a:bodyPr>
          <a:lstStyle/>
          <a:p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HEPiX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- IPv6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group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asking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for IPv6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testbed</a:t>
            </a:r>
            <a:endParaRPr lang="de-DE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FC0FAA8-D166-4D78-8959-94A402178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Building IPv6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Textbed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Untertitel 4">
            <a:extLst>
              <a:ext uri="{FF2B5EF4-FFF2-40B4-BE49-F238E27FC236}">
                <a16:creationId xmlns:a16="http://schemas.microsoft.com/office/drawing/2014/main" id="{DA19A9AF-100C-4010-8B7A-63D9175BD64C}"/>
              </a:ext>
            </a:extLst>
          </p:cNvPr>
          <p:cNvSpPr txBox="1">
            <a:spLocks/>
          </p:cNvSpPr>
          <p:nvPr/>
        </p:nvSpPr>
        <p:spPr>
          <a:xfrm>
            <a:off x="3496008" y="3776117"/>
            <a:ext cx="4177599" cy="815657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lIns="108000" tIns="72000" rIns="0" bIns="0" anchor="ctr">
            <a:normAutofit fontScale="70000" lnSpcReduction="20000"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IPv6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testbed</a:t>
            </a:r>
            <a:endParaRPr lang="de-DE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94CB621-F089-48B7-8CB8-BCF997917A8A}"/>
              </a:ext>
            </a:extLst>
          </p:cNvPr>
          <p:cNvGrpSpPr/>
          <p:nvPr/>
        </p:nvGrpSpPr>
        <p:grpSpPr>
          <a:xfrm>
            <a:off x="1476683" y="2655173"/>
            <a:ext cx="2525541" cy="1120944"/>
            <a:chOff x="1476683" y="2655173"/>
            <a:chExt cx="2525541" cy="1120944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1451236C-B5D8-4C98-9143-01A8B58699F3}"/>
                </a:ext>
              </a:extLst>
            </p:cNvPr>
            <p:cNvSpPr txBox="1"/>
            <p:nvPr/>
          </p:nvSpPr>
          <p:spPr>
            <a:xfrm>
              <a:off x="1476683" y="2655173"/>
              <a:ext cx="2104166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Calibri" panose="020F0502020204030204" pitchFamily="34" charset="0"/>
                  <a:cs typeface="Calibri" panose="020F0502020204030204" pitchFamily="34" charset="0"/>
                </a:rPr>
                <a:t>WorkerNode</a:t>
              </a:r>
              <a:b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de-DE" sz="2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installation</a:t>
              </a:r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dirty="0" err="1">
                  <a:latin typeface="Calibri" panose="020F0502020204030204" pitchFamily="34" charset="0"/>
                  <a:cs typeface="Calibri" panose="020F0502020204030204" pitchFamily="34" charset="0"/>
                </a:rPr>
                <a:t>process</a:t>
              </a:r>
              <a:endParaRPr 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861038E8-F930-4048-ACA4-31725A569129}"/>
                </a:ext>
              </a:extLst>
            </p:cNvPr>
            <p:cNvCxnSpPr>
              <a:endCxn id="12" idx="2"/>
            </p:cNvCxnSpPr>
            <p:nvPr/>
          </p:nvCxnSpPr>
          <p:spPr>
            <a:xfrm flipH="1" flipV="1">
              <a:off x="2528766" y="3332281"/>
              <a:ext cx="1473458" cy="4438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7D72B3A-C7AD-4DCD-BCD0-202E09C54BE9}"/>
              </a:ext>
            </a:extLst>
          </p:cNvPr>
          <p:cNvGrpSpPr/>
          <p:nvPr/>
        </p:nvGrpSpPr>
        <p:grpSpPr>
          <a:xfrm>
            <a:off x="4375822" y="2255063"/>
            <a:ext cx="1027076" cy="1521054"/>
            <a:chOff x="4375822" y="2255063"/>
            <a:chExt cx="1027076" cy="1521054"/>
          </a:xfrm>
        </p:grpSpPr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2A90CB31-9A13-44B7-BBB7-F5333FB41038}"/>
                </a:ext>
              </a:extLst>
            </p:cNvPr>
            <p:cNvSpPr txBox="1"/>
            <p:nvPr/>
          </p:nvSpPr>
          <p:spPr>
            <a:xfrm>
              <a:off x="4375822" y="2255063"/>
              <a:ext cx="12089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de-DE" dirty="0"/>
                <a:t>PXE </a:t>
              </a:r>
              <a:r>
                <a:rPr lang="de-DE" dirty="0" err="1"/>
                <a:t>boot</a:t>
              </a:r>
              <a:endParaRPr lang="de-DE" dirty="0"/>
            </a:p>
          </p:txBody>
        </p: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8C88D219-6C63-4040-9E12-5477F678CBB8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 flipH="1" flipV="1">
              <a:off x="4889360" y="2624395"/>
              <a:ext cx="90955" cy="11517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9C27F7EE-DDDA-46FE-8ED1-57C609C8F96F}"/>
              </a:ext>
            </a:extLst>
          </p:cNvPr>
          <p:cNvGrpSpPr/>
          <p:nvPr/>
        </p:nvGrpSpPr>
        <p:grpSpPr>
          <a:xfrm>
            <a:off x="6129696" y="2416595"/>
            <a:ext cx="1018948" cy="1359522"/>
            <a:chOff x="6129696" y="2416595"/>
            <a:chExt cx="1018948" cy="1359522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6D9B94A-3B5A-4673-90AE-E1473ECFB37C}"/>
                </a:ext>
              </a:extLst>
            </p:cNvPr>
            <p:cNvSpPr txBox="1"/>
            <p:nvPr/>
          </p:nvSpPr>
          <p:spPr>
            <a:xfrm>
              <a:off x="6213773" y="2416595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DHCPv6</a:t>
              </a:r>
            </a:p>
          </p:txBody>
        </p: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550CB963-FAA6-47E7-8B57-437BE63202EC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V="1">
              <a:off x="6129696" y="2785927"/>
              <a:ext cx="551513" cy="9901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518F894-5B4F-4D22-B781-7A486853893E}"/>
              </a:ext>
            </a:extLst>
          </p:cNvPr>
          <p:cNvGrpSpPr/>
          <p:nvPr/>
        </p:nvGrpSpPr>
        <p:grpSpPr>
          <a:xfrm>
            <a:off x="7282572" y="2895638"/>
            <a:ext cx="1608004" cy="852396"/>
            <a:chOff x="7282572" y="2895638"/>
            <a:chExt cx="1608004" cy="85239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D07FFB5-4598-46DB-A6F7-0FCCE42342D3}"/>
                </a:ext>
              </a:extLst>
            </p:cNvPr>
            <p:cNvSpPr txBox="1"/>
            <p:nvPr/>
          </p:nvSpPr>
          <p:spPr>
            <a:xfrm>
              <a:off x="8308365" y="2895638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DNS</a:t>
              </a: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C7BC9F7B-CD23-41DB-8406-A30CD10E0D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82572" y="3220303"/>
              <a:ext cx="1099428" cy="5277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9FDBB4F-1AAE-48D4-8668-DB915F051159}"/>
              </a:ext>
            </a:extLst>
          </p:cNvPr>
          <p:cNvGrpSpPr/>
          <p:nvPr/>
        </p:nvGrpSpPr>
        <p:grpSpPr>
          <a:xfrm>
            <a:off x="7673607" y="3858206"/>
            <a:ext cx="1997155" cy="369332"/>
            <a:chOff x="7673607" y="3858206"/>
            <a:chExt cx="1997155" cy="369332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0FAE4196-CC69-4AC5-B181-C19DF1968165}"/>
                </a:ext>
              </a:extLst>
            </p:cNvPr>
            <p:cNvSpPr txBox="1"/>
            <p:nvPr/>
          </p:nvSpPr>
          <p:spPr>
            <a:xfrm>
              <a:off x="8872145" y="3858206"/>
              <a:ext cx="79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latin typeface="Calibri" panose="020F0502020204030204" pitchFamily="34" charset="0"/>
                  <a:cs typeface="Calibri" panose="020F0502020204030204" pitchFamily="34" charset="0"/>
                </a:rPr>
                <a:t>Squids</a:t>
              </a:r>
              <a:endParaRPr 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2220B243-FBD1-4A07-87A3-33BBAA468773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flipV="1">
              <a:off x="7673607" y="4042872"/>
              <a:ext cx="1198538" cy="153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2DC99B4-0FA0-404C-BDE3-375A98D482B4}"/>
              </a:ext>
            </a:extLst>
          </p:cNvPr>
          <p:cNvGrpSpPr/>
          <p:nvPr/>
        </p:nvGrpSpPr>
        <p:grpSpPr>
          <a:xfrm>
            <a:off x="5584808" y="4591774"/>
            <a:ext cx="1790845" cy="1376583"/>
            <a:chOff x="5584808" y="4591774"/>
            <a:chExt cx="1790845" cy="1376583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2ED1554D-193E-427A-B275-7AB38138C860}"/>
                </a:ext>
              </a:extLst>
            </p:cNvPr>
            <p:cNvSpPr txBox="1"/>
            <p:nvPr/>
          </p:nvSpPr>
          <p:spPr>
            <a:xfrm>
              <a:off x="6530613" y="5599025"/>
              <a:ext cx="1083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de-DE" dirty="0"/>
                <a:t>CVMFS</a:t>
              </a:r>
            </a:p>
          </p:txBody>
        </p:sp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480F3111-11EA-4C23-ADBC-B5A2D58751EC}"/>
                </a:ext>
              </a:extLst>
            </p:cNvPr>
            <p:cNvCxnSpPr>
              <a:cxnSpLocks/>
              <a:stCxn id="7" idx="2"/>
              <a:endCxn id="8" idx="1"/>
            </p:cNvCxnSpPr>
            <p:nvPr/>
          </p:nvCxnSpPr>
          <p:spPr>
            <a:xfrm>
              <a:off x="5584808" y="4591774"/>
              <a:ext cx="945805" cy="11919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3EAF7E78-0B5C-4B1D-BE34-354CC1D5198F}"/>
              </a:ext>
            </a:extLst>
          </p:cNvPr>
          <p:cNvGrpSpPr/>
          <p:nvPr/>
        </p:nvGrpSpPr>
        <p:grpSpPr>
          <a:xfrm>
            <a:off x="2314241" y="4591774"/>
            <a:ext cx="2136482" cy="1616007"/>
            <a:chOff x="2314241" y="4591774"/>
            <a:chExt cx="2136482" cy="1616007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B6307BEA-2067-4A3E-B9E7-A81883B8EF23}"/>
                </a:ext>
              </a:extLst>
            </p:cNvPr>
            <p:cNvSpPr txBox="1"/>
            <p:nvPr/>
          </p:nvSpPr>
          <p:spPr>
            <a:xfrm>
              <a:off x="2314241" y="5838449"/>
              <a:ext cx="23952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de-DE" dirty="0"/>
                <a:t>Monitoring (</a:t>
              </a:r>
              <a:r>
                <a:rPr lang="de-DE" dirty="0" err="1"/>
                <a:t>Ganglia</a:t>
              </a:r>
              <a:r>
                <a:rPr lang="de-DE" dirty="0"/>
                <a:t>)</a:t>
              </a:r>
            </a:p>
          </p:txBody>
        </p:sp>
        <p:cxnSp>
          <p:nvCxnSpPr>
            <p:cNvPr id="39" name="Gerade Verbindung mit Pfeil 38">
              <a:extLst>
                <a:ext uri="{FF2B5EF4-FFF2-40B4-BE49-F238E27FC236}">
                  <a16:creationId xmlns:a16="http://schemas.microsoft.com/office/drawing/2014/main" id="{2CC16792-34F5-4CBF-B1FF-960A919FCFA6}"/>
                </a:ext>
              </a:extLst>
            </p:cNvPr>
            <p:cNvCxnSpPr>
              <a:cxnSpLocks/>
              <a:endCxn id="13" idx="0"/>
            </p:cNvCxnSpPr>
            <p:nvPr/>
          </p:nvCxnSpPr>
          <p:spPr>
            <a:xfrm flipH="1">
              <a:off x="3382482" y="4591774"/>
              <a:ext cx="568340" cy="12466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DCAE5FEA-EE68-43D8-90FC-BAAEA41C276F}"/>
              </a:ext>
            </a:extLst>
          </p:cNvPr>
          <p:cNvGrpSpPr/>
          <p:nvPr/>
        </p:nvGrpSpPr>
        <p:grpSpPr>
          <a:xfrm>
            <a:off x="3465538" y="4898043"/>
            <a:ext cx="542207" cy="532578"/>
            <a:chOff x="1686356" y="4912468"/>
            <a:chExt cx="542207" cy="532578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6CFC4CE9-049E-46F4-95F0-92B628F41C97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30D9553B-799C-406D-B504-899FF1BA0F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7479E2EE-1105-432C-A032-0E1BBA7A03BD}"/>
              </a:ext>
            </a:extLst>
          </p:cNvPr>
          <p:cNvGrpSpPr/>
          <p:nvPr/>
        </p:nvGrpSpPr>
        <p:grpSpPr>
          <a:xfrm>
            <a:off x="5699940" y="4851899"/>
            <a:ext cx="542207" cy="532578"/>
            <a:chOff x="1686356" y="4912468"/>
            <a:chExt cx="542207" cy="532578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A49677C7-E28F-4B25-BF32-8112C7C7A2DB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9A3CD0C5-E217-48A0-9E30-A13189615F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A34CC11C-567C-46CD-9A10-5121C438C588}"/>
              </a:ext>
            </a:extLst>
          </p:cNvPr>
          <p:cNvGrpSpPr/>
          <p:nvPr/>
        </p:nvGrpSpPr>
        <p:grpSpPr>
          <a:xfrm>
            <a:off x="7997333" y="3809040"/>
            <a:ext cx="542207" cy="532578"/>
            <a:chOff x="1686356" y="4912468"/>
            <a:chExt cx="542207" cy="532578"/>
          </a:xfrm>
        </p:grpSpPr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31EEF0E4-FBD4-4A3B-AF76-56799F5F4FA8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F6129EEC-192F-4F18-8A19-DAC2697221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AD027745-E144-4E9D-9791-EE9BD53DA0BA}"/>
              </a:ext>
            </a:extLst>
          </p:cNvPr>
          <p:cNvGrpSpPr/>
          <p:nvPr/>
        </p:nvGrpSpPr>
        <p:grpSpPr>
          <a:xfrm rot="19474586">
            <a:off x="7661996" y="3236165"/>
            <a:ext cx="542207" cy="532578"/>
            <a:chOff x="1686356" y="4912468"/>
            <a:chExt cx="542207" cy="532578"/>
          </a:xfrm>
        </p:grpSpPr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4AB88CE3-6A9C-4F7C-975D-37548C1161BA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B6DA5D63-17C6-4B75-8534-D7B7B8F9DA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C454E822-E380-4C88-BC15-479C79B80B23}"/>
              </a:ext>
            </a:extLst>
          </p:cNvPr>
          <p:cNvGrpSpPr/>
          <p:nvPr/>
        </p:nvGrpSpPr>
        <p:grpSpPr>
          <a:xfrm rot="680778">
            <a:off x="6196865" y="2993727"/>
            <a:ext cx="542207" cy="532578"/>
            <a:chOff x="1686356" y="4912468"/>
            <a:chExt cx="542207" cy="532578"/>
          </a:xfrm>
        </p:grpSpPr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C1448525-9B7C-4859-96AC-9BEEF421ACC1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D36B8B9B-DE42-4BF6-B787-DC9295C9A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0741CC2B-FDB8-4D0C-9D3D-3EC60977A577}"/>
              </a:ext>
            </a:extLst>
          </p:cNvPr>
          <p:cNvGrpSpPr/>
          <p:nvPr/>
        </p:nvGrpSpPr>
        <p:grpSpPr>
          <a:xfrm>
            <a:off x="4720824" y="2931709"/>
            <a:ext cx="542207" cy="532578"/>
            <a:chOff x="1686356" y="4912468"/>
            <a:chExt cx="542207" cy="532578"/>
          </a:xfrm>
        </p:grpSpPr>
        <p:sp>
          <p:nvSpPr>
            <p:cNvPr id="61" name="Ellipse 60">
              <a:extLst>
                <a:ext uri="{FF2B5EF4-FFF2-40B4-BE49-F238E27FC236}">
                  <a16:creationId xmlns:a16="http://schemas.microsoft.com/office/drawing/2014/main" id="{0CC28807-D6EE-4479-AA34-D58D6A384619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4D5DC0C6-110C-48A5-BB75-D582CBFF98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C7E52D60-081B-4913-9ECF-F7E6CB14792F}"/>
              </a:ext>
            </a:extLst>
          </p:cNvPr>
          <p:cNvGrpSpPr/>
          <p:nvPr/>
        </p:nvGrpSpPr>
        <p:grpSpPr>
          <a:xfrm>
            <a:off x="2992858" y="3310301"/>
            <a:ext cx="542207" cy="532578"/>
            <a:chOff x="1686356" y="4912468"/>
            <a:chExt cx="542207" cy="532578"/>
          </a:xfrm>
        </p:grpSpPr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10915182-A626-415A-99F4-58E8BE845A0D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56CE1261-BBF6-46C7-9AF7-6A69E48E7F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27FC2025-8D02-49F1-860F-F66EA9DCC454}"/>
              </a:ext>
            </a:extLst>
          </p:cNvPr>
          <p:cNvGrpSpPr/>
          <p:nvPr/>
        </p:nvGrpSpPr>
        <p:grpSpPr>
          <a:xfrm>
            <a:off x="7594148" y="4585424"/>
            <a:ext cx="2935235" cy="908259"/>
            <a:chOff x="7594148" y="4585424"/>
            <a:chExt cx="2935235" cy="908259"/>
          </a:xfrm>
        </p:grpSpPr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4C686170-143C-407E-BC71-97D6D249C1F5}"/>
                </a:ext>
              </a:extLst>
            </p:cNvPr>
            <p:cNvSpPr txBox="1"/>
            <p:nvPr/>
          </p:nvSpPr>
          <p:spPr>
            <a:xfrm>
              <a:off x="8192525" y="5124351"/>
              <a:ext cx="29065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>
                <a:defRPr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de-DE" dirty="0"/>
                <a:t>LRMS </a:t>
              </a:r>
              <a:r>
                <a:rPr lang="de-DE" dirty="0" err="1"/>
                <a:t>batch</a:t>
              </a:r>
              <a:r>
                <a:rPr lang="de-DE" dirty="0"/>
                <a:t> </a:t>
              </a:r>
              <a:r>
                <a:rPr lang="de-DE" dirty="0" err="1"/>
                <a:t>processing</a:t>
              </a:r>
              <a:endParaRPr lang="de-DE" dirty="0"/>
            </a:p>
          </p:txBody>
        </p: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56BA69A2-30A2-498B-85AA-977261DF5899}"/>
                </a:ext>
              </a:extLst>
            </p:cNvPr>
            <p:cNvCxnSpPr>
              <a:cxnSpLocks/>
            </p:cNvCxnSpPr>
            <p:nvPr/>
          </p:nvCxnSpPr>
          <p:spPr>
            <a:xfrm>
              <a:off x="7594148" y="4585424"/>
              <a:ext cx="688074" cy="6100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8FD342BA-2085-46D9-AD60-176748AD285E}"/>
              </a:ext>
            </a:extLst>
          </p:cNvPr>
          <p:cNvGrpSpPr/>
          <p:nvPr/>
        </p:nvGrpSpPr>
        <p:grpSpPr>
          <a:xfrm>
            <a:off x="7632955" y="4602491"/>
            <a:ext cx="542207" cy="532578"/>
            <a:chOff x="1686356" y="4912468"/>
            <a:chExt cx="542207" cy="532578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972DC744-6F61-44BC-B179-558A68535A8E}"/>
                </a:ext>
              </a:extLst>
            </p:cNvPr>
            <p:cNvSpPr/>
            <p:nvPr/>
          </p:nvSpPr>
          <p:spPr>
            <a:xfrm>
              <a:off x="1787446" y="5008523"/>
              <a:ext cx="367598" cy="340028"/>
            </a:xfrm>
            <a:prstGeom prst="ellipse">
              <a:avLst/>
            </a:prstGeom>
            <a:noFill/>
            <a:ln w="635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72" name="Gerader Verbinder 71">
              <a:extLst>
                <a:ext uri="{FF2B5EF4-FFF2-40B4-BE49-F238E27FC236}">
                  <a16:creationId xmlns:a16="http://schemas.microsoft.com/office/drawing/2014/main" id="{379C6363-1A58-45E3-A2EE-89BC99FFE8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356" y="4912468"/>
              <a:ext cx="542207" cy="532578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391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B0DB2B8B-7190-4024-A0D2-AE64DB2D8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2637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Details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Alice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VOBoxes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A8A0F73F-C451-4266-AA37-C0BAD21D468A}"/>
              </a:ext>
            </a:extLst>
          </p:cNvPr>
          <p:cNvSpPr txBox="1">
            <a:spLocks/>
          </p:cNvSpPr>
          <p:nvPr/>
        </p:nvSpPr>
        <p:spPr>
          <a:xfrm>
            <a:off x="838200" y="1854654"/>
            <a:ext cx="11099800" cy="435133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ALICE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VOBoxes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Client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VOBox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prefers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(ALICE Monitoring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(UDP)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check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possibility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ALICE (still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ongoing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works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</a:t>
            </a:r>
          </a:p>
          <a:p>
            <a:pPr lvl="2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Preference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towards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possible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ALICE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constrained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unavailability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sites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advice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Alice : switch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IPv4 at VO-BOX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none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monitoring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VO-BOX)</a:t>
            </a:r>
          </a:p>
          <a:p>
            <a:pPr lvl="2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Timing still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under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discussion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Monitoring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8884 /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11 Mio. (/24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hours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XRootD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via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(ALICE)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All ALICE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XRootD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dual-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deployed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older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version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XRootD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upgrade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current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XRootD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should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improve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still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pending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advice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Alice :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get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ready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– but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wait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for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switching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till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complete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Alice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ready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Dest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1094 –Ipv4/ipv6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XRootD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alice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belle2,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atlas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cms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02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94200-7EB2-4D93-98D0-F63A443F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6"/>
            <a:ext cx="10972320" cy="1028614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Japan KEK  Belle-2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879105-E9F0-40DF-80E5-C56F417F19E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2499788"/>
            <a:ext cx="2560060" cy="263149"/>
          </a:xfr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9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Sites within LHCONE: 48%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5A9D20E4-98AC-4053-A63E-98126FA8C957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4149910"/>
            <a:ext cx="10972320" cy="386439"/>
          </a:xfrm>
        </p:spPr>
        <p:txBody>
          <a:bodyPr anchor="t" anchorCtr="0">
            <a:normAutofit fontScale="92500" lnSpcReduction="10000"/>
          </a:bodyPr>
          <a:lstStyle/>
          <a:p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DB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(non-/operational)  Ipv4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only</a:t>
            </a:r>
            <a:endParaRPr lang="de-DE" sz="3300" b="1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5159570C-2DBA-4B75-B1A7-CD1D7197802F}"/>
              </a:ext>
            </a:extLst>
          </p:cNvPr>
          <p:cNvGrpSpPr/>
          <p:nvPr/>
        </p:nvGrpSpPr>
        <p:grpSpPr>
          <a:xfrm>
            <a:off x="501271" y="3194906"/>
            <a:ext cx="7587783" cy="724161"/>
            <a:chOff x="501271" y="3194906"/>
            <a:chExt cx="7587783" cy="724161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123FBE7-E8A7-47DE-8F4E-1BBD6A684E7A}"/>
                </a:ext>
              </a:extLst>
            </p:cNvPr>
            <p:cNvSpPr txBox="1"/>
            <p:nvPr/>
          </p:nvSpPr>
          <p:spPr>
            <a:xfrm>
              <a:off x="501271" y="3382869"/>
              <a:ext cx="7587783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Snapshot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of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 2022 Sept.                   – external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FileServer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throughput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 (7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days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) </a:t>
              </a:r>
              <a:endParaRPr lang="en-US" sz="1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F60742B2-B853-49BC-AEF3-24A8B87FD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5809" y="3194906"/>
              <a:ext cx="721518" cy="724161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C866A5FC-C159-4ECE-8F25-AC375CAEF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6526" y="3232084"/>
              <a:ext cx="955813" cy="216279"/>
            </a:xfrm>
            <a:prstGeom prst="rect">
              <a:avLst/>
            </a:prstGeom>
          </p:spPr>
        </p:pic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8A08C42C-145E-4AAE-9920-6105126AE8D0}"/>
              </a:ext>
            </a:extLst>
          </p:cNvPr>
          <p:cNvSpPr txBox="1"/>
          <p:nvPr/>
        </p:nvSpPr>
        <p:spPr>
          <a:xfrm>
            <a:off x="5453138" y="2460250"/>
            <a:ext cx="315095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dirty="0">
                <a:latin typeface="Calibri" panose="020F0502020204030204" pitchFamily="34" charset="0"/>
                <a:cs typeface="Calibri" panose="020F0502020204030204" pitchFamily="34" charset="0"/>
              </a:rPr>
              <a:t>Sites at General IP: 52%</a:t>
            </a:r>
            <a:endParaRPr lang="en-US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960D7224-414C-4577-9700-5181539DA27B}"/>
              </a:ext>
            </a:extLst>
          </p:cNvPr>
          <p:cNvGrpSpPr/>
          <p:nvPr/>
        </p:nvGrpSpPr>
        <p:grpSpPr>
          <a:xfrm>
            <a:off x="501271" y="1708598"/>
            <a:ext cx="10380033" cy="519551"/>
            <a:chOff x="501271" y="1708598"/>
            <a:chExt cx="10380033" cy="519551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A3FB777F-F5A6-4854-8BE4-D52282463513}"/>
                </a:ext>
              </a:extLst>
            </p:cNvPr>
            <p:cNvSpPr txBox="1"/>
            <p:nvPr/>
          </p:nvSpPr>
          <p:spPr>
            <a:xfrm>
              <a:off x="501271" y="1708598"/>
              <a:ext cx="3066224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Sites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 with Dual Stack WN: 13%</a:t>
              </a:r>
            </a:p>
          </p:txBody>
        </p:sp>
        <p:pic>
          <p:nvPicPr>
            <p:cNvPr id="38" name="Grafik 37">
              <a:extLst>
                <a:ext uri="{FF2B5EF4-FFF2-40B4-BE49-F238E27FC236}">
                  <a16:creationId xmlns:a16="http://schemas.microsoft.com/office/drawing/2014/main" id="{DA603667-4EEC-4501-A700-E13A18218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8929" y="1789400"/>
              <a:ext cx="6482375" cy="438749"/>
            </a:xfrm>
            <a:prstGeom prst="rect">
              <a:avLst/>
            </a:prstGeom>
          </p:spPr>
        </p:pic>
      </p:grpSp>
      <p:pic>
        <p:nvPicPr>
          <p:cNvPr id="40" name="Grafik 39">
            <a:extLst>
              <a:ext uri="{FF2B5EF4-FFF2-40B4-BE49-F238E27FC236}">
                <a16:creationId xmlns:a16="http://schemas.microsoft.com/office/drawing/2014/main" id="{376E8A5B-3F4D-469D-9980-A2C3EFDA6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5480" y="2196409"/>
            <a:ext cx="846859" cy="859741"/>
          </a:xfrm>
          <a:prstGeom prst="rect">
            <a:avLst/>
          </a:prstGeom>
        </p:spPr>
      </p:pic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C7559612-94E7-417C-8122-B86031F583D8}"/>
              </a:ext>
            </a:extLst>
          </p:cNvPr>
          <p:cNvGrpSpPr/>
          <p:nvPr/>
        </p:nvGrpSpPr>
        <p:grpSpPr>
          <a:xfrm>
            <a:off x="507094" y="4852720"/>
            <a:ext cx="6750788" cy="1293727"/>
            <a:chOff x="507094" y="4852720"/>
            <a:chExt cx="6750788" cy="1293727"/>
          </a:xfrm>
        </p:grpSpPr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A0F34663-870D-4E38-B016-CED0736CD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4617" y="4852720"/>
              <a:ext cx="1649671" cy="1293727"/>
            </a:xfrm>
            <a:prstGeom prst="rect">
              <a:avLst/>
            </a:prstGeom>
          </p:spPr>
        </p:pic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B3A3E06D-16B5-4314-8EB5-EE68262CBCED}"/>
                </a:ext>
              </a:extLst>
            </p:cNvPr>
            <p:cNvSpPr txBox="1"/>
            <p:nvPr/>
          </p:nvSpPr>
          <p:spPr>
            <a:xfrm>
              <a:off x="507094" y="5302524"/>
              <a:ext cx="3891835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Snapshot (24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hours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)  End </a:t>
              </a:r>
              <a:r>
                <a:rPr lang="de-DE" sz="19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of</a:t>
              </a:r>
              <a:r>
                <a:rPr lang="de-DE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 Jan. 2023</a:t>
              </a:r>
              <a:endParaRPr lang="en-US" sz="1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6608AA96-C7C6-4E89-AD76-381B6B21A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2069" y="4852720"/>
              <a:ext cx="955813" cy="216279"/>
            </a:xfrm>
            <a:prstGeom prst="rect">
              <a:avLst/>
            </a:prstGeom>
          </p:spPr>
        </p:pic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7A9CFF15-BE39-4C7E-83A4-6143F7CE7966}"/>
              </a:ext>
            </a:extLst>
          </p:cNvPr>
          <p:cNvGrpSpPr/>
          <p:nvPr/>
        </p:nvGrpSpPr>
        <p:grpSpPr>
          <a:xfrm>
            <a:off x="501271" y="1384415"/>
            <a:ext cx="10380033" cy="404985"/>
            <a:chOff x="501271" y="1384415"/>
            <a:chExt cx="10380033" cy="404985"/>
          </a:xfrm>
        </p:grpSpPr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8DBFCE78-B665-4802-846D-86B179C324FC}"/>
                </a:ext>
              </a:extLst>
            </p:cNvPr>
            <p:cNvSpPr txBox="1"/>
            <p:nvPr/>
          </p:nvSpPr>
          <p:spPr>
            <a:xfrm>
              <a:off x="501271" y="1384415"/>
              <a:ext cx="3422796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900" dirty="0">
                  <a:latin typeface="Calibri" panose="020F0502020204030204" pitchFamily="34" charset="0"/>
                  <a:cs typeface="Calibri" panose="020F0502020204030204" pitchFamily="34" charset="0"/>
                </a:rPr>
                <a:t>Sites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 with Dual Stack Storage: 34%</a:t>
              </a:r>
            </a:p>
          </p:txBody>
        </p:sp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60D733FF-50E6-4DCC-9653-4F818105B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8929" y="1384415"/>
              <a:ext cx="6482375" cy="4049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5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29602F0-0CFE-442E-A968-8F41C2FC9DC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301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25"/>
            <a:ext cx="10217649" cy="617006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0CBE9E4-C6B4-4B64-8E07-AB1D48453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444338"/>
            <a:ext cx="8396941" cy="48304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C29037B-6F28-4DBA-A3C8-A40246A9F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Next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steps</a:t>
            </a:r>
            <a:endParaRPr lang="de-DE" sz="5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79C28F-8678-481F-B556-5BD809354BC5}"/>
              </a:ext>
            </a:extLst>
          </p:cNvPr>
          <p:cNvSpPr/>
          <p:nvPr/>
        </p:nvSpPr>
        <p:spPr>
          <a:xfrm>
            <a:off x="7566208" y="1228165"/>
            <a:ext cx="1586753" cy="1264024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FF0000"/>
                </a:solidFill>
              </a:rPr>
              <a:t>Ports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3AF4F15E-C9C1-47A8-808E-415916B8467B}"/>
              </a:ext>
            </a:extLst>
          </p:cNvPr>
          <p:cNvSpPr/>
          <p:nvPr/>
        </p:nvSpPr>
        <p:spPr>
          <a:xfrm>
            <a:off x="7171759" y="2492189"/>
            <a:ext cx="2545977" cy="394600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IPv4</a:t>
            </a:r>
            <a:br>
              <a:rPr lang="de-DE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8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Adresses</a:t>
            </a:r>
            <a:endParaRPr lang="de-DE" sz="28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F00DC41-554A-421F-A7C7-945CF905D9DA}"/>
              </a:ext>
            </a:extLst>
          </p:cNvPr>
          <p:cNvSpPr txBox="1">
            <a:spLocks/>
          </p:cNvSpPr>
          <p:nvPr/>
        </p:nvSpPr>
        <p:spPr>
          <a:xfrm>
            <a:off x="838200" y="2063438"/>
            <a:ext cx="11099800" cy="52891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Narrow down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still IPv4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9274B612-DEF7-4EE1-80B2-34B9FD2F779D}"/>
              </a:ext>
            </a:extLst>
          </p:cNvPr>
          <p:cNvSpPr txBox="1">
            <a:spLocks/>
          </p:cNvSpPr>
          <p:nvPr/>
        </p:nvSpPr>
        <p:spPr>
          <a:xfrm>
            <a:off x="838200" y="1417962"/>
            <a:ext cx="11099800" cy="6080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Rackmanager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work</a:t>
            </a: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progress</a:t>
            </a:r>
            <a:endParaRPr lang="de-DE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21054D45-6E1F-4F85-942E-E1E2031315D9}"/>
              </a:ext>
            </a:extLst>
          </p:cNvPr>
          <p:cNvSpPr txBox="1">
            <a:spLocks/>
          </p:cNvSpPr>
          <p:nvPr/>
        </p:nvSpPr>
        <p:spPr>
          <a:xfrm>
            <a:off x="802340" y="2548395"/>
            <a:ext cx="11099800" cy="43030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packet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configured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DB8B34D-7D02-49C5-BA91-559ED057CF17}"/>
              </a:ext>
            </a:extLst>
          </p:cNvPr>
          <p:cNvSpPr txBox="1">
            <a:spLocks/>
          </p:cNvSpPr>
          <p:nvPr/>
        </p:nvSpPr>
        <p:spPr>
          <a:xfrm>
            <a:off x="820270" y="3005606"/>
            <a:ext cx="11099800" cy="38099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  <a:t> list all </a:t>
            </a:r>
            <a:r>
              <a:rPr lang="de-DE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unhandled</a:t>
            </a:r>
            <a:r>
              <a:rPr lang="de-DE" sz="3200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packets</a:t>
            </a:r>
            <a:endParaRPr lang="de-DE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2FCF5D3B-518E-4F88-85A2-AC54E54ADB9B}"/>
              </a:ext>
            </a:extLst>
          </p:cNvPr>
          <p:cNvSpPr txBox="1">
            <a:spLocks/>
          </p:cNvSpPr>
          <p:nvPr/>
        </p:nvSpPr>
        <p:spPr>
          <a:xfrm>
            <a:off x="838200" y="3694234"/>
            <a:ext cx="11099800" cy="38099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8884     – Alice: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report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BFC1119-2D25-4DB1-A8D3-2560DF3E5563}"/>
              </a:ext>
            </a:extLst>
          </p:cNvPr>
          <p:cNvSpPr txBox="1">
            <a:spLocks/>
          </p:cNvSpPr>
          <p:nvPr/>
        </p:nvSpPr>
        <p:spPr>
          <a:xfrm>
            <a:off x="837719" y="4001703"/>
            <a:ext cx="11099800" cy="38099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2049     – NFS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8740F2B-A107-44A4-9C54-14497269CC70}"/>
              </a:ext>
            </a:extLst>
          </p:cNvPr>
          <p:cNvSpPr txBox="1">
            <a:spLocks/>
          </p:cNvSpPr>
          <p:nvPr/>
        </p:nvSpPr>
        <p:spPr>
          <a:xfrm>
            <a:off x="843856" y="4330599"/>
            <a:ext cx="11099800" cy="38099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8649     –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Ganglia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gmond</a:t>
            </a:r>
            <a:endParaRPr lang="de-DE" sz="29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C8F6D8B5-4726-49BE-AD32-DBF7D9D64B02}"/>
              </a:ext>
            </a:extLst>
          </p:cNvPr>
          <p:cNvSpPr txBox="1">
            <a:spLocks/>
          </p:cNvSpPr>
          <p:nvPr/>
        </p:nvSpPr>
        <p:spPr>
          <a:xfrm>
            <a:off x="841028" y="4684944"/>
            <a:ext cx="11099800" cy="38099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1094     –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XrootD</a:t>
            </a:r>
            <a:endParaRPr lang="de-DE" sz="2933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D98AF00C-427D-46D6-B18C-EC27F7440607}"/>
              </a:ext>
            </a:extLst>
          </p:cNvPr>
          <p:cNvSpPr txBox="1">
            <a:spLocks/>
          </p:cNvSpPr>
          <p:nvPr/>
        </p:nvSpPr>
        <p:spPr>
          <a:xfrm>
            <a:off x="838200" y="3362084"/>
            <a:ext cx="11099800" cy="375751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4080     – Condor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rooster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Monitor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deamon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solved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807C5D88-746F-4E09-93FD-13635FFF294A}"/>
              </a:ext>
            </a:extLst>
          </p:cNvPr>
          <p:cNvSpPr txBox="1">
            <a:spLocks/>
          </p:cNvSpPr>
          <p:nvPr/>
        </p:nvSpPr>
        <p:spPr>
          <a:xfrm>
            <a:off x="856130" y="5833696"/>
            <a:ext cx="11099800" cy="7245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next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service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for IPv6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r>
              <a:rPr lang="de-DE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5A7D2148-0920-48A8-AC0C-09CEBB73EAA5}"/>
              </a:ext>
            </a:extLst>
          </p:cNvPr>
          <p:cNvSpPr txBox="1">
            <a:spLocks/>
          </p:cNvSpPr>
          <p:nvPr/>
        </p:nvSpPr>
        <p:spPr>
          <a:xfrm>
            <a:off x="856130" y="5449354"/>
            <a:ext cx="11099800" cy="43030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PXE – Boot + DHCPv6 (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boot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addr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. Distribution)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B04E145A-05CA-4AF9-ABEF-AB298E0ECA93}"/>
              </a:ext>
            </a:extLst>
          </p:cNvPr>
          <p:cNvSpPr txBox="1">
            <a:spLocks/>
          </p:cNvSpPr>
          <p:nvPr/>
        </p:nvSpPr>
        <p:spPr>
          <a:xfrm>
            <a:off x="837719" y="5010988"/>
            <a:ext cx="11099800" cy="38099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961[89] – LRMS (20%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internal </a:t>
            </a:r>
            <a:r>
              <a:rPr lang="de-DE" sz="2933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933" dirty="0">
                <a:latin typeface="Calibri" panose="020F0502020204030204" pitchFamily="34" charset="0"/>
                <a:cs typeface="Calibri" panose="020F0502020204030204" pitchFamily="34" charset="0"/>
              </a:rPr>
              <a:t> WN-Farm)</a:t>
            </a:r>
          </a:p>
        </p:txBody>
      </p:sp>
    </p:spTree>
    <p:extLst>
      <p:ext uri="{BB962C8B-B14F-4D97-AF65-F5344CB8AC3E}">
        <p14:creationId xmlns:p14="http://schemas.microsoft.com/office/powerpoint/2010/main" val="334428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1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6" grpId="1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B645B8-424D-48B1-B89F-98A8AB95C71D}"/>
              </a:ext>
            </a:extLst>
          </p:cNvPr>
          <p:cNvSpPr txBox="1">
            <a:spLocks/>
          </p:cNvSpPr>
          <p:nvPr/>
        </p:nvSpPr>
        <p:spPr>
          <a:xfrm>
            <a:off x="1683392" y="2001648"/>
            <a:ext cx="10972320" cy="1144447"/>
          </a:xfrm>
          <a:prstGeom prst="rect">
            <a:avLst/>
          </a:prstGeom>
        </p:spPr>
        <p:txBody>
          <a:bodyPr/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Thx</a:t>
            </a:r>
            <a:r>
              <a:rPr lang="de-DE" sz="72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e-DE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your</a:t>
            </a:r>
            <a:r>
              <a:rPr lang="de-DE" sz="7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7200" dirty="0" err="1">
                <a:latin typeface="Calibri" panose="020F0502020204030204" pitchFamily="34" charset="0"/>
                <a:cs typeface="Calibri" panose="020F0502020204030204" pitchFamily="34" charset="0"/>
              </a:rPr>
              <a:t>attention</a:t>
            </a:r>
            <a:endParaRPr lang="de-DE" sz="7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16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FEC42553-7989-480E-A50E-A4E51D0B48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1143000"/>
            <a:ext cx="10972800" cy="5210175"/>
          </a:xfrm>
        </p:spPr>
        <p:txBody>
          <a:bodyPr>
            <a:normAutofit fontScale="70000" lnSpcReduction="20000"/>
          </a:bodyPr>
          <a:lstStyle/>
          <a:p>
            <a:r>
              <a:rPr lang="de-DE" dirty="0"/>
              <a:t>IPv4 43,7 Mio. – IPv6 80 Mio. </a:t>
            </a:r>
            <a:r>
              <a:rPr lang="de-DE" dirty="0" err="1"/>
              <a:t>Packets</a:t>
            </a:r>
            <a:endParaRPr lang="de-DE" dirty="0"/>
          </a:p>
          <a:p>
            <a:r>
              <a:rPr lang="de-DE" dirty="0"/>
              <a:t>Port 53 (DNS) </a:t>
            </a:r>
            <a:r>
              <a:rPr lang="de-DE" dirty="0">
                <a:sym typeface="Wingdings" panose="05000000000000000000" pitchFamily="2" charset="2"/>
              </a:rPr>
              <a:t> IPv4: 7,8Mio – IPv6: 143k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Port 53 (DNS) </a:t>
            </a:r>
            <a:r>
              <a:rPr lang="de-DE" dirty="0">
                <a:sym typeface="Wingdings" panose="05000000000000000000" pitchFamily="2" charset="2"/>
              </a:rPr>
              <a:t> IPv4: 7,8Mio – IPv6: 95k</a:t>
            </a:r>
          </a:p>
          <a:p>
            <a:pPr lvl="2"/>
            <a:r>
              <a:rPr lang="de-DE" dirty="0" err="1">
                <a:sym typeface="Wingdings" panose="05000000000000000000" pitchFamily="2" charset="2"/>
              </a:rPr>
              <a:t>resolv.conf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order</a:t>
            </a:r>
            <a:r>
              <a:rPr lang="de-DE" dirty="0">
                <a:sym typeface="Wingdings" panose="05000000000000000000" pitchFamily="2" charset="2"/>
              </a:rPr>
              <a:t> ?</a:t>
            </a:r>
          </a:p>
          <a:p>
            <a:r>
              <a:rPr lang="de-DE" dirty="0"/>
              <a:t>CVMFS (</a:t>
            </a:r>
            <a:r>
              <a:rPr lang="de-DE" dirty="0" err="1"/>
              <a:t>port</a:t>
            </a:r>
            <a:r>
              <a:rPr lang="de-DE" dirty="0"/>
              <a:t> 3128, 3401) IPv4: 1,73Mio. -- IPv6: 2,16 Mio.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today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/>
              <a:t>CVMFS (</a:t>
            </a:r>
            <a:r>
              <a:rPr lang="de-DE" dirty="0" err="1"/>
              <a:t>port</a:t>
            </a:r>
            <a:r>
              <a:rPr lang="de-DE" dirty="0"/>
              <a:t> 3128, 3401) IPv4: 4,367Mio. -- IPv6: 2,123 Mio.</a:t>
            </a:r>
          </a:p>
          <a:p>
            <a:r>
              <a:rPr lang="de-DE" dirty="0"/>
              <a:t>LRMS (</a:t>
            </a:r>
            <a:r>
              <a:rPr lang="de-DE" dirty="0" err="1"/>
              <a:t>port</a:t>
            </a:r>
            <a:r>
              <a:rPr lang="de-DE" dirty="0"/>
              <a:t> 9618) IPv4: 427k -- IPv6: 1.18 Mio.</a:t>
            </a:r>
            <a:br>
              <a:rPr lang="de-DE" dirty="0"/>
            </a:b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today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/>
              <a:t>LRMS (</a:t>
            </a:r>
            <a:r>
              <a:rPr lang="de-DE" dirty="0" err="1"/>
              <a:t>port</a:t>
            </a:r>
            <a:r>
              <a:rPr lang="de-DE" dirty="0"/>
              <a:t> 9618) IPv4: 212k -- IPv6: 1.712 Mio.</a:t>
            </a:r>
          </a:p>
          <a:p>
            <a:r>
              <a:rPr lang="de-DE" dirty="0" err="1"/>
              <a:t>XrootD</a:t>
            </a:r>
            <a:r>
              <a:rPr lang="de-DE" dirty="0"/>
              <a:t> (</a:t>
            </a:r>
            <a:r>
              <a:rPr lang="de-DE" dirty="0" err="1"/>
              <a:t>port</a:t>
            </a:r>
            <a:r>
              <a:rPr lang="de-DE" dirty="0"/>
              <a:t> 1094) IPv4: 376k -- IPv6: 905k</a:t>
            </a:r>
            <a:br>
              <a:rPr lang="de-DE" dirty="0"/>
            </a:b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today</a:t>
            </a:r>
            <a:r>
              <a:rPr lang="de-DE" dirty="0">
                <a:sym typeface="Wingdings" panose="05000000000000000000" pitchFamily="2" charset="2"/>
              </a:rPr>
              <a:t>: </a:t>
            </a:r>
            <a:r>
              <a:rPr lang="de-DE" dirty="0" err="1"/>
              <a:t>XrootD</a:t>
            </a:r>
            <a:r>
              <a:rPr lang="de-DE" dirty="0"/>
              <a:t> (</a:t>
            </a:r>
            <a:r>
              <a:rPr lang="de-DE" dirty="0" err="1"/>
              <a:t>port</a:t>
            </a:r>
            <a:r>
              <a:rPr lang="de-DE" dirty="0"/>
              <a:t> 1094) IPv4: 550k -- IPv6: 2,7M</a:t>
            </a:r>
          </a:p>
          <a:p>
            <a:pPr marL="143953" indent="0">
              <a:buNone/>
            </a:pPr>
            <a:r>
              <a:rPr lang="de-DE" dirty="0"/>
              <a:t>Das sieht alles nicht aus als würde es sich Richtung IPv6 bewegen, oder?</a:t>
            </a:r>
          </a:p>
          <a:p>
            <a:pPr marL="143953" indent="0">
              <a:buNone/>
            </a:pPr>
            <a:r>
              <a:rPr lang="de-DE" dirty="0"/>
              <a:t>logstash-01-e.gridka.de (5047)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 	IPv4: 137k	IPv6:  500k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37887B-8A0B-4474-8F29-6EA1EDAA63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10972800" cy="1144588"/>
          </a:xfrm>
        </p:spPr>
        <p:txBody>
          <a:bodyPr/>
          <a:lstStyle/>
          <a:p>
            <a:r>
              <a:rPr lang="de-DE" dirty="0" err="1"/>
              <a:t>Statistic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20.02.23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91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4C482F-C98A-4AB4-80A3-83E08D679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DE-KIT – 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workernode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farm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towards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IPv6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C3C5F9-C10F-496B-A2B7-AA75499C9FB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06520" y="2003200"/>
            <a:ext cx="10775399" cy="129480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10000"/>
              </a:lnSpc>
            </a:pP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identifying</a:t>
            </a: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migration</a:t>
            </a: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tasks</a:t>
            </a: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</a:p>
          <a:p>
            <a:pPr>
              <a:lnSpc>
                <a:spcPct val="110000"/>
              </a:lnSpc>
            </a:pP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-- Pro-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active</a:t>
            </a: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Monitoring at DE-KIT –   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sz="9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9000" dirty="0" err="1">
                <a:latin typeface="Calibri" panose="020F0502020204030204" pitchFamily="34" charset="0"/>
                <a:cs typeface="Calibri" panose="020F0502020204030204" pitchFamily="34" charset="0"/>
              </a:rPr>
              <a:t>deployed</a:t>
            </a:r>
            <a:br>
              <a:rPr lang="de-DE" sz="4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4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C9F54C0C-74EC-49C8-8486-05E657824F4C}"/>
              </a:ext>
            </a:extLst>
          </p:cNvPr>
          <p:cNvSpPr txBox="1">
            <a:spLocks/>
          </p:cNvSpPr>
          <p:nvPr/>
        </p:nvSpPr>
        <p:spPr>
          <a:xfrm>
            <a:off x="609600" y="3179691"/>
            <a:ext cx="10869578" cy="971229"/>
          </a:xfrm>
          <a:prstGeom prst="rect">
            <a:avLst/>
          </a:prstGeom>
        </p:spPr>
        <p:txBody>
          <a:bodyPr>
            <a:no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spcBef>
                <a:spcPct val="0"/>
              </a:spcBef>
              <a:buNone/>
            </a:pPr>
            <a:r>
              <a:rPr lang="de-DE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Monitor all </a:t>
            </a:r>
            <a:r>
              <a:rPr lang="de-DE" sz="36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communications</a:t>
            </a:r>
            <a:r>
              <a:rPr lang="de-DE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between</a:t>
            </a:r>
            <a:r>
              <a:rPr lang="de-DE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WorkerNodes</a:t>
            </a:r>
            <a:r>
              <a:rPr lang="de-DE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</a:p>
          <a:p>
            <a:pPr marL="143953" indent="0">
              <a:spcBef>
                <a:spcPct val="0"/>
              </a:spcBef>
              <a:buNone/>
            </a:pPr>
            <a:r>
              <a:rPr lang="de-DE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and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AA82501-4F43-45C0-972D-2DF094C4D9C6}"/>
              </a:ext>
            </a:extLst>
          </p:cNvPr>
          <p:cNvSpPr txBox="1">
            <a:spLocks/>
          </p:cNvSpPr>
          <p:nvPr/>
        </p:nvSpPr>
        <p:spPr>
          <a:xfrm>
            <a:off x="1119537" y="3673011"/>
            <a:ext cx="5265851" cy="2597054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de-DE"/>
            </a:defPPr>
            <a:lvl1pPr marL="143953" indent="0" defTabSz="1218804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Wingdings" charset="2"/>
              <a:buNone/>
              <a:defRPr sz="3600"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marL="914103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/>
            </a:lvl2pPr>
            <a:lvl3pPr marL="1523505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/>
            </a:lvl3pPr>
            <a:lvl4pPr marL="2132907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4pPr>
            <a:lvl5pPr marL="2742308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5pPr>
            <a:lvl6pPr marL="3351710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6pPr>
            <a:lvl7pPr marL="3961112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7pPr>
            <a:lvl8pPr marL="4570514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8pPr>
            <a:lvl9pPr marL="5179916" indent="-304701" defTabSz="1218804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/>
            </a:lvl9pPr>
          </a:lstStyle>
          <a:p>
            <a:pPr lvl="1"/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administration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job</a:t>
            </a:r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submission</a:t>
            </a:r>
            <a:endParaRPr lang="de-DE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Storage</a:t>
            </a:r>
          </a:p>
          <a:p>
            <a:pPr lvl="1"/>
            <a:r>
              <a:rPr lang="de-DE" sz="36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1741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5C48041D-BA97-4AC3-8507-0E061514B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871" y="365125"/>
            <a:ext cx="11104540" cy="1325563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inter-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comunication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at DE-KIT (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GridKa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C7886ED0-F101-4EDD-B8CB-138A37A3690F}"/>
              </a:ext>
            </a:extLst>
          </p:cNvPr>
          <p:cNvSpPr txBox="1">
            <a:spLocks/>
          </p:cNvSpPr>
          <p:nvPr/>
        </p:nvSpPr>
        <p:spPr>
          <a:xfrm>
            <a:off x="838199" y="1908580"/>
            <a:ext cx="11202424" cy="439403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Packetbeat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collecting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network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Tx/>
              <a:buChar char="-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logstach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pushing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opensearch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former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elastic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search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 for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storing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Tx/>
              <a:buChar char="-"/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kibana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visualizing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18804" lvl="2" indent="0">
              <a:buNone/>
            </a:pP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started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set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workernodes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    (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storing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longterm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“ 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~ 6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weeks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218804" lvl="2" indent="0">
              <a:buNone/>
            </a:pP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enlarging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set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667" dirty="0" err="1">
                <a:latin typeface="Calibri" panose="020F0502020204030204" pitchFamily="34" charset="0"/>
                <a:cs typeface="Calibri" panose="020F0502020204030204" pitchFamily="34" charset="0"/>
              </a:rPr>
              <a:t>workernodes</a:t>
            </a:r>
            <a:r>
              <a:rPr lang="de-DE" sz="2667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graduately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keeping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time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had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limited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week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   (for 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exceeding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storage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size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0,5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Tbyte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protocol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usage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8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772D2E1-AA4C-4F78-BD74-EE1B78DEB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97" y="1062598"/>
            <a:ext cx="9466052" cy="5257707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81FC422-62FF-40D5-8543-95F3F91B8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964521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Snapshot at Sept. 2022</a:t>
            </a:r>
          </a:p>
        </p:txBody>
      </p:sp>
    </p:spTree>
    <p:extLst>
      <p:ext uri="{BB962C8B-B14F-4D97-AF65-F5344CB8AC3E}">
        <p14:creationId xmlns:p14="http://schemas.microsoft.com/office/powerpoint/2010/main" val="231237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EFE78872-713B-402B-8D3B-48D66ED41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0263"/>
            <a:ext cx="10515600" cy="775306"/>
          </a:xfrm>
        </p:spPr>
        <p:txBody>
          <a:bodyPr lIns="0" tIns="0" rIns="0" bIns="0" anchor="ctr">
            <a:noAutofit/>
          </a:bodyPr>
          <a:lstStyle/>
          <a:p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NTP ?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0F1B53B-1A6C-4C7D-AD58-A6ACB1D26A53}"/>
              </a:ext>
            </a:extLst>
          </p:cNvPr>
          <p:cNvSpPr txBox="1">
            <a:spLocks/>
          </p:cNvSpPr>
          <p:nvPr/>
        </p:nvSpPr>
        <p:spPr>
          <a:xfrm>
            <a:off x="6382246" y="1845943"/>
            <a:ext cx="5440349" cy="2125167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Many NTP /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123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connections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24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hours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approx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. 210.000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NTP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only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depending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on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dualstack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enabling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rack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-manager (40.000 internal))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Monitoring was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pointing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especially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certain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subnets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10.1.12.0/24 and 10.1.18.0/24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futher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investigation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showed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that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much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more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racks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running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ntp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check via private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addr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(NAT)</a:t>
            </a: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160.000 external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communications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some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destination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server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have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quite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dubious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„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names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“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E328235-3203-435E-B35F-CCFA54A61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57" y="1325106"/>
            <a:ext cx="3756680" cy="366315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E1FF744-2C89-4E8E-A00D-DAF53802E62F}"/>
              </a:ext>
            </a:extLst>
          </p:cNvPr>
          <p:cNvSpPr txBox="1"/>
          <p:nvPr/>
        </p:nvSpPr>
        <p:spPr>
          <a:xfrm rot="16200000">
            <a:off x="3108577" y="5170716"/>
            <a:ext cx="106080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srv102.gosix.net.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A320CA1-3DA6-4F98-96C5-54EAA9093A16}"/>
              </a:ext>
            </a:extLst>
          </p:cNvPr>
          <p:cNvSpPr txBox="1"/>
          <p:nvPr/>
        </p:nvSpPr>
        <p:spPr>
          <a:xfrm rot="16200000">
            <a:off x="191387" y="5424335"/>
            <a:ext cx="1524456" cy="15388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000" dirty="0"/>
              <a:t>defra1-ntp-004.aaplimg.com.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6E17C30-0D2E-4601-AF6A-188DC5C6D6EE}"/>
              </a:ext>
            </a:extLst>
          </p:cNvPr>
          <p:cNvSpPr txBox="1"/>
          <p:nvPr/>
        </p:nvSpPr>
        <p:spPr>
          <a:xfrm rot="16200000">
            <a:off x="1205848" y="5177630"/>
            <a:ext cx="1074012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pmg.jonasled.de.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C2800D9-886A-4EBD-A868-96F5F708AD90}"/>
              </a:ext>
            </a:extLst>
          </p:cNvPr>
          <p:cNvSpPr txBox="1"/>
          <p:nvPr/>
        </p:nvSpPr>
        <p:spPr>
          <a:xfrm rot="16200000">
            <a:off x="2420347" y="5371610"/>
            <a:ext cx="1631857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pt-BR" sz="1000" dirty="0"/>
              <a:t>ec2-3-64-117-201.eu-central-1.</a:t>
            </a:r>
            <a:br>
              <a:rPr lang="pt-BR" sz="1000" dirty="0"/>
            </a:br>
            <a:r>
              <a:rPr lang="pt-BR" sz="1000" dirty="0"/>
              <a:t>compute.amazonaws.com.</a:t>
            </a:r>
            <a:endParaRPr lang="de-DE" sz="1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C51D4D7-E9B5-4692-856E-8C67A3AE69D3}"/>
              </a:ext>
            </a:extLst>
          </p:cNvPr>
          <p:cNvSpPr txBox="1"/>
          <p:nvPr/>
        </p:nvSpPr>
        <p:spPr>
          <a:xfrm rot="16200000">
            <a:off x="738837" y="5248421"/>
            <a:ext cx="120340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radio-sunshine.org.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5A960C-52F5-4FBE-96F2-5BDBB2AFB182}"/>
              </a:ext>
            </a:extLst>
          </p:cNvPr>
          <p:cNvSpPr txBox="1"/>
          <p:nvPr/>
        </p:nvSpPr>
        <p:spPr>
          <a:xfrm rot="16200000">
            <a:off x="1967782" y="4834474"/>
            <a:ext cx="331822" cy="6925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450" dirty="0">
                <a:solidFill>
                  <a:schemeClr val="bg1">
                    <a:lumMod val="50000"/>
                  </a:schemeClr>
                </a:solidFill>
              </a:rPr>
              <a:t>5.199.135.170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76B7A2F-BAAF-4419-8B19-7B3CA04BAF84}"/>
              </a:ext>
            </a:extLst>
          </p:cNvPr>
          <p:cNvSpPr txBox="1"/>
          <p:nvPr/>
        </p:nvSpPr>
        <p:spPr>
          <a:xfrm rot="16200000">
            <a:off x="1991703" y="5171023"/>
            <a:ext cx="1060803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ntp.creoline.net.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F9FEE79-DB9D-46CC-9924-5FEBD0C5DCF3}"/>
              </a:ext>
            </a:extLst>
          </p:cNvPr>
          <p:cNvSpPr txBox="1"/>
          <p:nvPr/>
        </p:nvSpPr>
        <p:spPr>
          <a:xfrm rot="16200000">
            <a:off x="2317144" y="5218196"/>
            <a:ext cx="115576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47.ip-51-75-67.eu.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B3D4792-3F93-44DB-9253-0E33DA51D17E}"/>
              </a:ext>
            </a:extLst>
          </p:cNvPr>
          <p:cNvSpPr txBox="1"/>
          <p:nvPr/>
        </p:nvSpPr>
        <p:spPr>
          <a:xfrm rot="16200000">
            <a:off x="3387774" y="5266805"/>
            <a:ext cx="129913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200" dirty="0"/>
              <a:t>telesto.hot-chilli.net.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74CD354-46C3-4FE4-BDA5-9E55507CA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847" y="1518490"/>
            <a:ext cx="2078761" cy="4697244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8BF5E0F2-A268-40A6-90B4-19E2746172AA}"/>
              </a:ext>
            </a:extLst>
          </p:cNvPr>
          <p:cNvSpPr txBox="1"/>
          <p:nvPr/>
        </p:nvSpPr>
        <p:spPr>
          <a:xfrm rot="16200000">
            <a:off x="5794715" y="258710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</a:lstStyle>
          <a:p>
            <a:r>
              <a:rPr lang="de-DE" dirty="0" err="1"/>
              <a:t>curl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D7141E4-2C74-4BF6-B50F-25F03C9270DC}"/>
              </a:ext>
            </a:extLst>
          </p:cNvPr>
          <p:cNvSpPr txBox="1"/>
          <p:nvPr/>
        </p:nvSpPr>
        <p:spPr>
          <a:xfrm rot="16200000">
            <a:off x="1331867" y="5379005"/>
            <a:ext cx="1482778" cy="3077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1000" dirty="0"/>
              <a:t>ve1124.venus.</a:t>
            </a:r>
          </a:p>
          <a:p>
            <a:r>
              <a:rPr lang="de-DE" sz="1000" dirty="0"/>
              <a:t>servdiscount-customer.com.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3D957D11-1A75-4199-9303-5A2043AAA25A}"/>
              </a:ext>
            </a:extLst>
          </p:cNvPr>
          <p:cNvSpPr txBox="1">
            <a:spLocks/>
          </p:cNvSpPr>
          <p:nvPr/>
        </p:nvSpPr>
        <p:spPr>
          <a:xfrm>
            <a:off x="6382246" y="3886736"/>
            <a:ext cx="5257799" cy="72996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-tracking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numbers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NTP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matched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matching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yet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6048A5B-9156-40F3-9753-51338D96F127}"/>
              </a:ext>
            </a:extLst>
          </p:cNvPr>
          <p:cNvSpPr txBox="1"/>
          <p:nvPr/>
        </p:nvSpPr>
        <p:spPr>
          <a:xfrm rot="16200000">
            <a:off x="4709949" y="103597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java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7600FD8-3211-4F54-846D-915A559FBEB6}"/>
              </a:ext>
            </a:extLst>
          </p:cNvPr>
          <p:cNvSpPr txBox="1"/>
          <p:nvPr/>
        </p:nvSpPr>
        <p:spPr>
          <a:xfrm rot="16200000">
            <a:off x="5287974" y="2574279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root</a:t>
            </a:r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6BDD94DD-E8F4-439A-98B4-F9469894E521}"/>
              </a:ext>
            </a:extLst>
          </p:cNvPr>
          <p:cNvSpPr txBox="1">
            <a:spLocks/>
          </p:cNvSpPr>
          <p:nvPr/>
        </p:nvSpPr>
        <p:spPr>
          <a:xfrm>
            <a:off x="6382246" y="5547772"/>
            <a:ext cx="5852823" cy="91598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NTP.ORG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609402" lvl="1" indent="0">
              <a:buNone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returns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sometimes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funny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addresses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A870414A-6B95-4EC2-A5C8-B5B663308585}"/>
              </a:ext>
            </a:extLst>
          </p:cNvPr>
          <p:cNvSpPr txBox="1">
            <a:spLocks/>
          </p:cNvSpPr>
          <p:nvPr/>
        </p:nvSpPr>
        <p:spPr>
          <a:xfrm>
            <a:off x="6257663" y="4870174"/>
            <a:ext cx="5257799" cy="694516"/>
          </a:xfrm>
          <a:prstGeom prst="rect">
            <a:avLst/>
          </a:prstGeom>
        </p:spPr>
        <p:txBody>
          <a:bodyPr>
            <a:noAutofit/>
          </a:bodyPr>
          <a:lstStyle>
            <a:lvl1pPr marL="575813" indent="-431860" algn="l" defTabSz="1218804" rtl="0" eaLnBrk="1" latinLnBrk="0" hangingPunct="1">
              <a:lnSpc>
                <a:spcPct val="90000"/>
              </a:lnSpc>
              <a:spcBef>
                <a:spcPts val="1889"/>
              </a:spcBef>
              <a:buClr>
                <a:srgbClr val="000000"/>
              </a:buClr>
              <a:buSzPct val="45000"/>
              <a:buFont typeface="Wingdings" charset="2"/>
              <a:buChar char=""/>
              <a:defRPr sz="37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03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31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505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907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308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1710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112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514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916" indent="-304701" algn="l" defTabSz="1218804" rtl="0" eaLnBrk="1" latinLnBrk="0" hangingPunct="1">
              <a:lnSpc>
                <a:spcPct val="90000"/>
              </a:lnSpc>
              <a:spcBef>
                <a:spcPts val="666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3953" indent="0">
              <a:buNone/>
            </a:pPr>
            <a:r>
              <a:rPr lang="de-DE" sz="4800" b="1" dirty="0">
                <a:latin typeface="Calibri" panose="020F0502020204030204" pitchFamily="34" charset="0"/>
                <a:cs typeface="Calibri" panose="020F0502020204030204" pitchFamily="34" charset="0"/>
              </a:rPr>
              <a:t>S  O  L  V  E  D</a:t>
            </a:r>
          </a:p>
        </p:txBody>
      </p:sp>
    </p:spTree>
    <p:extLst>
      <p:ext uri="{BB962C8B-B14F-4D97-AF65-F5344CB8AC3E}">
        <p14:creationId xmlns:p14="http://schemas.microsoft.com/office/powerpoint/2010/main" val="426950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18" grpId="0" animBg="1"/>
      <p:bldP spid="19" grpId="0" animBg="1"/>
      <p:bldP spid="23" grpId="0"/>
      <p:bldP spid="14" grpId="0" animBg="1"/>
      <p:bldP spid="24" grpId="0"/>
      <p:bldP spid="2" grpId="0"/>
      <p:bldP spid="3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F1D920-697E-408C-A36A-47EF0562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>
            <a:noAutofit/>
          </a:bodyPr>
          <a:lstStyle/>
          <a:p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dCache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upgrade </a:t>
            </a:r>
            <a:r>
              <a:rPr lang="de-DE" sz="5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5400" b="1" dirty="0">
                <a:latin typeface="Calibri" panose="020F0502020204030204" pitchFamily="34" charset="0"/>
                <a:cs typeface="Calibri" panose="020F0502020204030204" pitchFamily="34" charset="0"/>
              </a:rPr>
              <a:t> 7.2.15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BF361C-03F8-458E-A69B-2D5DBEF856F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09600" y="1803575"/>
            <a:ext cx="10972320" cy="4433264"/>
          </a:xfrm>
        </p:spPr>
        <p:txBody>
          <a:bodyPr>
            <a:normAutofit fontScale="55000" lnSpcReduction="20000"/>
          </a:bodyPr>
          <a:lstStyle/>
          <a:p>
            <a:r>
              <a:rPr lang="en-US" sz="7300" dirty="0">
                <a:latin typeface="Calibri" panose="020F0502020204030204" pitchFamily="34" charset="0"/>
                <a:cs typeface="Calibri" panose="020F0502020204030204" pitchFamily="34" charset="0"/>
              </a:rPr>
              <a:t>Upgrade from </a:t>
            </a:r>
            <a:r>
              <a:rPr lang="en-US" sz="7300" dirty="0" err="1">
                <a:latin typeface="Calibri" panose="020F0502020204030204" pitchFamily="34" charset="0"/>
                <a:cs typeface="Calibri" panose="020F0502020204030204" pitchFamily="34" charset="0"/>
              </a:rPr>
              <a:t>dCache</a:t>
            </a:r>
            <a:r>
              <a:rPr lang="en-US" sz="7300" dirty="0">
                <a:latin typeface="Calibri" panose="020F0502020204030204" pitchFamily="34" charset="0"/>
                <a:cs typeface="Calibri" panose="020F0502020204030204" pitchFamily="34" charset="0"/>
              </a:rPr>
              <a:t> version 6.2.34 to 7.2.15</a:t>
            </a:r>
          </a:p>
          <a:p>
            <a:pPr lvl="1"/>
            <a:r>
              <a:rPr lang="de-DE" sz="2900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DE" sz="2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00" dirty="0" err="1"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r>
              <a:rPr lang="de-DE" sz="2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900" dirty="0" err="1">
                <a:latin typeface="Calibri" panose="020F0502020204030204" pitchFamily="34" charset="0"/>
                <a:cs typeface="Calibri" panose="020F0502020204030204" pitchFamily="34" charset="0"/>
              </a:rPr>
              <a:t>downtime</a:t>
            </a:r>
            <a:r>
              <a:rPr lang="de-DE" sz="2900" dirty="0">
                <a:latin typeface="Calibri" panose="020F0502020204030204" pitchFamily="34" charset="0"/>
                <a:cs typeface="Calibri" panose="020F0502020204030204" pitchFamily="34" charset="0"/>
              </a:rPr>
              <a:t> at June 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en-US" sz="29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 and 21</a:t>
            </a:r>
            <a:r>
              <a:rPr lang="en-US" sz="29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 2022</a:t>
            </a:r>
            <a:endParaRPr lang="de-DE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HTTP-TPC transfers now prefer IPv6 address,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if both endpoints support it.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fixed handling of Storage Resource Reporting (SRR)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requests over IPv6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Handle IPv6 address when running HTTP(s) 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Third Party Copy (TPC) with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gridsite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delegation</a:t>
            </a:r>
          </a:p>
          <a:p>
            <a:pPr marL="857250" indent="-8572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Storage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Resource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Manager (SRM) : Fix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logging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for SRM</a:t>
            </a:r>
          </a:p>
        </p:txBody>
      </p:sp>
    </p:spTree>
    <p:extLst>
      <p:ext uri="{BB962C8B-B14F-4D97-AF65-F5344CB8AC3E}">
        <p14:creationId xmlns:p14="http://schemas.microsoft.com/office/powerpoint/2010/main" val="3364611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53CC08D1-9A5D-46F1-B48B-835EFEAFAF6C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85854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defTabSz="1218804">
              <a:lnSpc>
                <a:spcPct val="90000"/>
              </a:lnSpc>
              <a:spcBef>
                <a:spcPct val="0"/>
              </a:spcBef>
              <a:buNone/>
              <a:defRPr sz="5400" b="1"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WAN Interfaces</a:t>
            </a:r>
          </a:p>
        </p:txBody>
      </p:sp>
      <p:pic>
        <p:nvPicPr>
          <p:cNvPr id="5" name="Inhaltsplatzhalter 6">
            <a:extLst>
              <a:ext uri="{FF2B5EF4-FFF2-40B4-BE49-F238E27FC236}">
                <a16:creationId xmlns:a16="http://schemas.microsoft.com/office/drawing/2014/main" id="{E477018A-4536-469A-B1AA-754675517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93" y="2083461"/>
            <a:ext cx="3800169" cy="18476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9F91A72-12DC-48A2-ADF5-F2D41987B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540" y="2093895"/>
            <a:ext cx="3862628" cy="184768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E314F3F-6630-4976-9C93-9BC5AADF9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540" y="4219076"/>
            <a:ext cx="3862628" cy="204251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50E7E32-BEF1-4B8A-8F7C-5AC72D9FE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93" y="4204047"/>
            <a:ext cx="3800169" cy="2066730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E54AB70-0683-4F30-98F6-2B3A61FFA205}"/>
              </a:ext>
            </a:extLst>
          </p:cNvPr>
          <p:cNvGrpSpPr/>
          <p:nvPr/>
        </p:nvGrpSpPr>
        <p:grpSpPr>
          <a:xfrm>
            <a:off x="2504440" y="1428940"/>
            <a:ext cx="4088688" cy="4205387"/>
            <a:chOff x="2504440" y="1321356"/>
            <a:chExt cx="4088688" cy="4527820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61DCDAA7-012D-4586-974E-CA984D1BF35E}"/>
                </a:ext>
              </a:extLst>
            </p:cNvPr>
            <p:cNvSpPr txBox="1"/>
            <p:nvPr/>
          </p:nvSpPr>
          <p:spPr>
            <a:xfrm>
              <a:off x="3708088" y="1321356"/>
              <a:ext cx="1588897" cy="397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00BE2DF6-6C67-45CA-BA12-9B7C0B3CF7D5}"/>
                </a:ext>
              </a:extLst>
            </p:cNvPr>
            <p:cNvGrpSpPr/>
            <p:nvPr/>
          </p:nvGrpSpPr>
          <p:grpSpPr>
            <a:xfrm>
              <a:off x="2504440" y="1506023"/>
              <a:ext cx="4088688" cy="4343153"/>
              <a:chOff x="2504440" y="1506023"/>
              <a:chExt cx="4088688" cy="434315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8B210A63-6574-48E0-B1DE-36F588CC4952}"/>
                  </a:ext>
                </a:extLst>
              </p:cNvPr>
              <p:cNvSpPr/>
              <p:nvPr/>
            </p:nvSpPr>
            <p:spPr>
              <a:xfrm>
                <a:off x="2504440" y="308996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9116B6AE-84E0-4BE6-A3DE-5249819A2A96}"/>
                  </a:ext>
                </a:extLst>
              </p:cNvPr>
              <p:cNvSpPr/>
              <p:nvPr/>
            </p:nvSpPr>
            <p:spPr>
              <a:xfrm>
                <a:off x="2504440" y="566394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A05CD2E2-6935-480F-A9FC-68A0FDCB2880}"/>
                  </a:ext>
                </a:extLst>
              </p:cNvPr>
              <p:cNvSpPr/>
              <p:nvPr/>
            </p:nvSpPr>
            <p:spPr>
              <a:xfrm>
                <a:off x="6367068" y="310339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3A0D2C36-AF20-4C6F-958B-AD192109AEC3}"/>
                  </a:ext>
                </a:extLst>
              </p:cNvPr>
              <p:cNvSpPr/>
              <p:nvPr/>
            </p:nvSpPr>
            <p:spPr>
              <a:xfrm>
                <a:off x="6367068" y="5672328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1DD43536-52C2-458A-8A6D-043C203661CF}"/>
                  </a:ext>
                </a:extLst>
              </p:cNvPr>
              <p:cNvCxnSpPr>
                <a:cxnSpLocks/>
                <a:stCxn id="12" idx="0"/>
              </p:cNvCxnSpPr>
              <p:nvPr/>
            </p:nvCxnSpPr>
            <p:spPr>
              <a:xfrm flipV="1">
                <a:off x="2617470" y="1690691"/>
                <a:ext cx="0" cy="139927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5076BCE9-5EE1-4056-A5EE-633B4BF14241}"/>
                  </a:ext>
                </a:extLst>
              </p:cNvPr>
              <p:cNvCxnSpPr>
                <a:cxnSpLocks/>
                <a:stCxn id="13" idx="0"/>
                <a:endCxn id="12" idx="4"/>
              </p:cNvCxnSpPr>
              <p:nvPr/>
            </p:nvCxnSpPr>
            <p:spPr>
              <a:xfrm flipV="1">
                <a:off x="2617470" y="3266810"/>
                <a:ext cx="0" cy="239713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FB77111F-EBC9-4BD4-8C83-78F22A1F1F40}"/>
                  </a:ext>
                </a:extLst>
              </p:cNvPr>
              <p:cNvCxnSpPr>
                <a:cxnSpLocks/>
                <a:stCxn id="14" idx="0"/>
              </p:cNvCxnSpPr>
              <p:nvPr/>
            </p:nvCxnSpPr>
            <p:spPr>
              <a:xfrm flipV="1">
                <a:off x="6480098" y="1690691"/>
                <a:ext cx="0" cy="141270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A55E4CA3-4C75-4A5D-8A94-B13E9025BA0D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V="1">
                <a:off x="6480098" y="3280240"/>
                <a:ext cx="0" cy="239208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2A28F9DF-C85B-4D48-817B-3042A2CC02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7470" y="1506023"/>
                <a:ext cx="1090618" cy="184665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F97B98F2-32DA-4495-8DCE-041553F27A87}"/>
                  </a:ext>
                </a:extLst>
              </p:cNvPr>
              <p:cNvCxnSpPr>
                <a:cxnSpLocks/>
                <a:endCxn id="10" idx="3"/>
              </p:cNvCxnSpPr>
              <p:nvPr/>
            </p:nvCxnSpPr>
            <p:spPr>
              <a:xfrm flipH="1" flipV="1">
                <a:off x="5296985" y="1520180"/>
                <a:ext cx="1183114" cy="17050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F27D702E-2F3A-494D-B4AE-83F845580159}"/>
              </a:ext>
            </a:extLst>
          </p:cNvPr>
          <p:cNvSpPr txBox="1"/>
          <p:nvPr/>
        </p:nvSpPr>
        <p:spPr>
          <a:xfrm>
            <a:off x="8402943" y="4637800"/>
            <a:ext cx="4217821" cy="914400"/>
          </a:xfrm>
          <a:prstGeom prst="rect">
            <a:avLst/>
          </a:prstGeom>
          <a:noFill/>
        </p:spPr>
        <p:txBody>
          <a:bodyPr wrap="none" rtlCol="0">
            <a:normAutofit fontScale="85000" lnSpcReduction="10000"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-II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(DE-KIT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second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Border Router):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Interfaces 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Ethernet 1/1  (Internet + LHCONE) +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Ethernet 1/4  (LHCOPN)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909686-D92E-4654-8A96-134E4DF5A6B2}"/>
              </a:ext>
            </a:extLst>
          </p:cNvPr>
          <p:cNvSpPr txBox="1"/>
          <p:nvPr/>
        </p:nvSpPr>
        <p:spPr>
          <a:xfrm>
            <a:off x="191634" y="1727661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C158E68-B32E-4486-98CD-4D39841C4C81}"/>
              </a:ext>
            </a:extLst>
          </p:cNvPr>
          <p:cNvSpPr txBox="1"/>
          <p:nvPr/>
        </p:nvSpPr>
        <p:spPr>
          <a:xfrm>
            <a:off x="7152313" y="1755091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AFAB770-0CE8-444A-A6EE-E27D4448F6AD}"/>
              </a:ext>
            </a:extLst>
          </p:cNvPr>
          <p:cNvSpPr txBox="1"/>
          <p:nvPr/>
        </p:nvSpPr>
        <p:spPr>
          <a:xfrm>
            <a:off x="8402943" y="2813099"/>
            <a:ext cx="3378826" cy="845511"/>
          </a:xfrm>
          <a:prstGeom prst="rect">
            <a:avLst/>
          </a:prstGeom>
          <a:noFill/>
        </p:spPr>
        <p:txBody>
          <a:bodyPr wrap="none" rtlCol="0">
            <a:normAutofit fontScale="85000" lnSpcReduction="20000"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-I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(DE-KIT Border Router): 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Interfaces 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Ethernet 3/1 (Internet + LHCONE) +</a:t>
            </a:r>
          </a:p>
          <a:p>
            <a:pPr marL="285750" indent="-285750">
              <a:buFontTx/>
              <a:buChar char="-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Ethernet 3/2 (LHCOPN)</a:t>
            </a:r>
          </a:p>
          <a:p>
            <a:pPr marL="285750" indent="-285750">
              <a:buFontTx/>
              <a:buChar char="-"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EC28F2F1-633C-481C-9F17-FA52D8DC9887}"/>
              </a:ext>
            </a:extLst>
          </p:cNvPr>
          <p:cNvSpPr txBox="1"/>
          <p:nvPr/>
        </p:nvSpPr>
        <p:spPr>
          <a:xfrm>
            <a:off x="3340224" y="1775941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 H C O N 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428DD40-E329-4269-AA86-FF8F764930A0}"/>
              </a:ext>
            </a:extLst>
          </p:cNvPr>
          <p:cNvSpPr txBox="1"/>
          <p:nvPr/>
        </p:nvSpPr>
        <p:spPr>
          <a:xfrm>
            <a:off x="3372914" y="3936170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 H C O P N</a:t>
            </a:r>
          </a:p>
        </p:txBody>
      </p:sp>
    </p:spTree>
    <p:extLst>
      <p:ext uri="{BB962C8B-B14F-4D97-AF65-F5344CB8AC3E}">
        <p14:creationId xmlns:p14="http://schemas.microsoft.com/office/powerpoint/2010/main" val="426377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012C3F0-7E92-4DFF-9329-EC48613D1EA6}"/>
              </a:ext>
            </a:extLst>
          </p:cNvPr>
          <p:cNvSpPr txBox="1">
            <a:spLocks/>
          </p:cNvSpPr>
          <p:nvPr/>
        </p:nvSpPr>
        <p:spPr>
          <a:xfrm>
            <a:off x="838200" y="190306"/>
            <a:ext cx="10515600" cy="1325563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  <a:t>LHCONE IPv4 / IPv6</a:t>
            </a:r>
            <a:br>
              <a:rPr lang="de-DE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49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r>
              <a:rPr lang="de-DE" sz="4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900" b="1" dirty="0" err="1">
                <a:latin typeface="Calibri" panose="020F0502020204030204" pitchFamily="34" charset="0"/>
                <a:cs typeface="Calibri" panose="020F0502020204030204" pitchFamily="34" charset="0"/>
              </a:rPr>
              <a:t>pattern</a:t>
            </a:r>
            <a:r>
              <a:rPr lang="de-DE" sz="4900" b="1" dirty="0">
                <a:latin typeface="Calibri" panose="020F0502020204030204" pitchFamily="34" charset="0"/>
                <a:cs typeface="Calibri" panose="020F0502020204030204" pitchFamily="34" charset="0"/>
              </a:rPr>
              <a:t> after </a:t>
            </a:r>
            <a:r>
              <a:rPr lang="de-DE" sz="4900" b="1" dirty="0" err="1">
                <a:latin typeface="Calibri" panose="020F0502020204030204" pitchFamily="34" charset="0"/>
                <a:cs typeface="Calibri" panose="020F0502020204030204" pitchFamily="34" charset="0"/>
              </a:rPr>
              <a:t>downtime</a:t>
            </a:r>
            <a:endParaRPr lang="de-DE" sz="4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33EE167E-6177-4E12-948E-16B0907A2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660" y="4134272"/>
            <a:ext cx="3875314" cy="215974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70824B8-6052-4B6D-81F7-C646BDF2B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9660" y="1916018"/>
            <a:ext cx="3875314" cy="215975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D55D266-F950-4130-B423-3600C09A63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045" y="1916018"/>
            <a:ext cx="3875314" cy="215975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2371EFE-3B20-4623-9911-1C15CC684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045" y="4134272"/>
            <a:ext cx="3875314" cy="2159749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8D21E4B-AEF1-411F-BA64-0F6FAD73CD06}"/>
              </a:ext>
            </a:extLst>
          </p:cNvPr>
          <p:cNvGrpSpPr/>
          <p:nvPr/>
        </p:nvGrpSpPr>
        <p:grpSpPr>
          <a:xfrm>
            <a:off x="2463085" y="1359490"/>
            <a:ext cx="4130043" cy="4074312"/>
            <a:chOff x="2463085" y="1486659"/>
            <a:chExt cx="4130043" cy="441847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7318D63-E929-4849-BF5B-F4BC77C606D2}"/>
                </a:ext>
              </a:extLst>
            </p:cNvPr>
            <p:cNvSpPr txBox="1"/>
            <p:nvPr/>
          </p:nvSpPr>
          <p:spPr>
            <a:xfrm>
              <a:off x="3708088" y="1486659"/>
              <a:ext cx="1588897" cy="400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Calibri" panose="020F0502020204030204" pitchFamily="34" charset="0"/>
                  <a:cs typeface="Calibri" panose="020F0502020204030204" pitchFamily="34" charset="0"/>
                </a:rPr>
                <a:t>D o w n  t i m e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D85A56AC-99DD-454D-A025-1B139F311176}"/>
                </a:ext>
              </a:extLst>
            </p:cNvPr>
            <p:cNvGrpSpPr/>
            <p:nvPr/>
          </p:nvGrpSpPr>
          <p:grpSpPr>
            <a:xfrm>
              <a:off x="2463085" y="1675142"/>
              <a:ext cx="4130043" cy="4229993"/>
              <a:chOff x="2463085" y="1675142"/>
              <a:chExt cx="4130043" cy="4229993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7CCCDADC-0700-485C-B4AA-1875B9EDF486}"/>
                  </a:ext>
                </a:extLst>
              </p:cNvPr>
              <p:cNvSpPr/>
              <p:nvPr/>
            </p:nvSpPr>
            <p:spPr>
              <a:xfrm>
                <a:off x="2463085" y="356264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E480B1DE-357F-4B95-AD1E-F309CCDF7635}"/>
                  </a:ext>
                </a:extLst>
              </p:cNvPr>
              <p:cNvSpPr/>
              <p:nvPr/>
            </p:nvSpPr>
            <p:spPr>
              <a:xfrm>
                <a:off x="2463085" y="5728287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Ellipse 13">
                <a:extLst>
                  <a:ext uri="{FF2B5EF4-FFF2-40B4-BE49-F238E27FC236}">
                    <a16:creationId xmlns:a16="http://schemas.microsoft.com/office/drawing/2014/main" id="{F2BA61FC-B066-4F9C-A68D-EE6FA7B7517D}"/>
                  </a:ext>
                </a:extLst>
              </p:cNvPr>
              <p:cNvSpPr/>
              <p:nvPr/>
            </p:nvSpPr>
            <p:spPr>
              <a:xfrm>
                <a:off x="6367068" y="3361722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1185A8AD-0CFB-4F8B-8F53-007E01014B79}"/>
                  </a:ext>
                </a:extLst>
              </p:cNvPr>
              <p:cNvSpPr/>
              <p:nvPr/>
            </p:nvSpPr>
            <p:spPr>
              <a:xfrm>
                <a:off x="6367068" y="5371453"/>
                <a:ext cx="226060" cy="176848"/>
              </a:xfrm>
              <a:prstGeom prst="ellipse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37A0A9AE-DE01-4289-9F9B-51937D9BEF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685" y="1886639"/>
                <a:ext cx="0" cy="163879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6">
                <a:extLst>
                  <a:ext uri="{FF2B5EF4-FFF2-40B4-BE49-F238E27FC236}">
                    <a16:creationId xmlns:a16="http://schemas.microsoft.com/office/drawing/2014/main" id="{CAD91C6C-C18E-49D3-BA90-45F4B00D99B2}"/>
                  </a:ext>
                </a:extLst>
              </p:cNvPr>
              <p:cNvCxnSpPr>
                <a:cxnSpLocks/>
                <a:stCxn id="13" idx="0"/>
              </p:cNvCxnSpPr>
              <p:nvPr/>
            </p:nvCxnSpPr>
            <p:spPr>
              <a:xfrm flipH="1" flipV="1">
                <a:off x="2564685" y="3752907"/>
                <a:ext cx="11430" cy="197537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 Verbindung mit Pfeil 17">
                <a:extLst>
                  <a:ext uri="{FF2B5EF4-FFF2-40B4-BE49-F238E27FC236}">
                    <a16:creationId xmlns:a16="http://schemas.microsoft.com/office/drawing/2014/main" id="{23795C07-68F0-4E1B-A238-A8E0CDB7BA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69938" y="1933161"/>
                <a:ext cx="10160" cy="142856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mit Pfeil 18">
                <a:extLst>
                  <a:ext uri="{FF2B5EF4-FFF2-40B4-BE49-F238E27FC236}">
                    <a16:creationId xmlns:a16="http://schemas.microsoft.com/office/drawing/2014/main" id="{85913DB8-845C-4AA0-BB63-78BA6FF7157C}"/>
                  </a:ext>
                </a:extLst>
              </p:cNvPr>
              <p:cNvCxnSpPr>
                <a:cxnSpLocks/>
                <a:stCxn id="15" idx="0"/>
                <a:endCxn id="14" idx="4"/>
              </p:cNvCxnSpPr>
              <p:nvPr/>
            </p:nvCxnSpPr>
            <p:spPr>
              <a:xfrm flipV="1">
                <a:off x="6480098" y="3538570"/>
                <a:ext cx="0" cy="183288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>
                <a:extLst>
                  <a:ext uri="{FF2B5EF4-FFF2-40B4-BE49-F238E27FC236}">
                    <a16:creationId xmlns:a16="http://schemas.microsoft.com/office/drawing/2014/main" id="{5790CED0-B938-4BD3-828B-8B00714F3A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685" y="1675142"/>
                <a:ext cx="1143403" cy="180849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>
                <a:extLst>
                  <a:ext uri="{FF2B5EF4-FFF2-40B4-BE49-F238E27FC236}">
                    <a16:creationId xmlns:a16="http://schemas.microsoft.com/office/drawing/2014/main" id="{AE0B61FE-6CFB-4CCF-82BB-C13300EA2C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96985" y="1709758"/>
                <a:ext cx="1183113" cy="18466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feld 21">
            <a:extLst>
              <a:ext uri="{FF2B5EF4-FFF2-40B4-BE49-F238E27FC236}">
                <a16:creationId xmlns:a16="http://schemas.microsoft.com/office/drawing/2014/main" id="{62D624DA-CBA1-4201-92DF-35FF148DE0FD}"/>
              </a:ext>
            </a:extLst>
          </p:cNvPr>
          <p:cNvSpPr txBox="1"/>
          <p:nvPr/>
        </p:nvSpPr>
        <p:spPr>
          <a:xfrm>
            <a:off x="8088004" y="2488336"/>
            <a:ext cx="36380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Graph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over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90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days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Traffic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LHCONE</a:t>
            </a:r>
            <a:b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moved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partioly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IPv4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vlans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after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downtime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IPv6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Vlans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197A263-4E03-412C-994F-BEB4AE9F0452}"/>
              </a:ext>
            </a:extLst>
          </p:cNvPr>
          <p:cNvSpPr txBox="1"/>
          <p:nvPr/>
        </p:nvSpPr>
        <p:spPr>
          <a:xfrm>
            <a:off x="115744" y="1556145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FF9124E-5568-45DC-9435-D0C78300B692}"/>
              </a:ext>
            </a:extLst>
          </p:cNvPr>
          <p:cNvSpPr txBox="1"/>
          <p:nvPr/>
        </p:nvSpPr>
        <p:spPr>
          <a:xfrm>
            <a:off x="7199769" y="1554753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r-</a:t>
            </a:r>
            <a:r>
              <a:rPr lang="de-DE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ig</a:t>
            </a:r>
            <a:r>
              <a:rPr lang="de-DE" sz="2000" b="1" dirty="0">
                <a:latin typeface="Calibri" panose="020F0502020204030204" pitchFamily="34" charset="0"/>
                <a:cs typeface="Calibri" panose="020F0502020204030204" pitchFamily="34" charset="0"/>
              </a:rPr>
              <a:t>-II</a:t>
            </a:r>
          </a:p>
        </p:txBody>
      </p:sp>
    </p:spTree>
    <p:extLst>
      <p:ext uri="{BB962C8B-B14F-4D97-AF65-F5344CB8AC3E}">
        <p14:creationId xmlns:p14="http://schemas.microsoft.com/office/powerpoint/2010/main" val="89341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1846</Words>
  <Application>Microsoft Office PowerPoint</Application>
  <PresentationFormat>Breitbild</PresentationFormat>
  <Paragraphs>239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24</vt:i4>
      </vt:variant>
    </vt:vector>
  </HeadingPairs>
  <TitlesOfParts>
    <vt:vector size="31" baseType="lpstr">
      <vt:lpstr>Arial</vt:lpstr>
      <vt:lpstr>Calibri</vt:lpstr>
      <vt:lpstr>DejaVu Sans</vt:lpstr>
      <vt:lpstr>Symbol</vt:lpstr>
      <vt:lpstr>Wingdings</vt:lpstr>
      <vt:lpstr>Office Theme</vt:lpstr>
      <vt:lpstr>1_Office Theme</vt:lpstr>
      <vt:lpstr>PowerPoint-Präsentation</vt:lpstr>
      <vt:lpstr>Building IPv6 Textbed</vt:lpstr>
      <vt:lpstr>DE-KIT –  workernode farm  migration towards IPv6</vt:lpstr>
      <vt:lpstr>monitoring of process inter-comunication at DE-KIT (GridKa)</vt:lpstr>
      <vt:lpstr>Snapshot at Sept. 2022</vt:lpstr>
      <vt:lpstr>NTP ?</vt:lpstr>
      <vt:lpstr>dCache upgrade to 7.2.15</vt:lpstr>
      <vt:lpstr>PowerPoint-Präsentation</vt:lpstr>
      <vt:lpstr>PowerPoint-Präsentation</vt:lpstr>
      <vt:lpstr>PowerPoint-Präsentation</vt:lpstr>
      <vt:lpstr>Closer look at DNS </vt:lpstr>
      <vt:lpstr>Details of Squid</vt:lpstr>
      <vt:lpstr>SQUIDS migrated all to  dual-stack </vt:lpstr>
      <vt:lpstr>Batch-Processing -- LRMS  (HT-Condor) all dual-stack </vt:lpstr>
      <vt:lpstr>Logstash   is now IPv6</vt:lpstr>
      <vt:lpstr>administatrative Services</vt:lpstr>
      <vt:lpstr>WN – deployment process</vt:lpstr>
      <vt:lpstr>Monitoring</vt:lpstr>
      <vt:lpstr>A view statistics</vt:lpstr>
      <vt:lpstr>Details of Alice VOBoxes:</vt:lpstr>
      <vt:lpstr>Japan KEK  Belle-2</vt:lpstr>
      <vt:lpstr>Next steps</vt:lpstr>
      <vt:lpstr>PowerPoint-Präsentation</vt:lpstr>
      <vt:lpstr>Statistic  20.02.23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only</dc:title>
  <dc:creator>Hoeft, Bruno (SCC)</dc:creator>
  <cp:lastModifiedBy>Hoeft, Bruno (SCC)</cp:lastModifiedBy>
  <cp:revision>288</cp:revision>
  <dcterms:created xsi:type="dcterms:W3CDTF">2022-05-06T12:14:14Z</dcterms:created>
  <dcterms:modified xsi:type="dcterms:W3CDTF">2023-02-21T18:55:58Z</dcterms:modified>
</cp:coreProperties>
</file>