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92" r:id="rId5"/>
    <p:sldId id="290" r:id="rId6"/>
    <p:sldId id="272" r:id="rId7"/>
    <p:sldId id="294" r:id="rId8"/>
    <p:sldId id="524" r:id="rId9"/>
    <p:sldId id="514" r:id="rId10"/>
    <p:sldId id="521" r:id="rId11"/>
    <p:sldId id="511" r:id="rId12"/>
    <p:sldId id="296" r:id="rId13"/>
    <p:sldId id="512" r:id="rId14"/>
    <p:sldId id="532" r:id="rId15"/>
    <p:sldId id="516" r:id="rId16"/>
    <p:sldId id="506" r:id="rId17"/>
    <p:sldId id="527" r:id="rId18"/>
    <p:sldId id="525" r:id="rId19"/>
    <p:sldId id="533" r:id="rId2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seppe Bregliozzi" initials="GB" lastIdx="23" clrIdx="0">
    <p:extLst>
      <p:ext uri="{19B8F6BF-5375-455C-9EA6-DF929625EA0E}">
        <p15:presenceInfo xmlns:p15="http://schemas.microsoft.com/office/powerpoint/2012/main" userId="S-1-5-21-1526224874-1540688658-1361462980-281632" providerId="AD"/>
      </p:ext>
    </p:extLst>
  </p:cmAuthor>
  <p:cmAuthor id="2" name="Chiara Pasquino" initials="CP" lastIdx="1" clrIdx="1">
    <p:extLst>
      <p:ext uri="{19B8F6BF-5375-455C-9EA6-DF929625EA0E}">
        <p15:presenceInfo xmlns:p15="http://schemas.microsoft.com/office/powerpoint/2012/main" userId="S-1-5-21-1526224874-1540688658-1361462980-3333410" providerId="AD"/>
      </p:ext>
    </p:extLst>
  </p:cmAuthor>
  <p:cmAuthor id="3" name="Abel Gutierrez" initials="AG" lastIdx="1" clrIdx="2">
    <p:extLst>
      <p:ext uri="{19B8F6BF-5375-455C-9EA6-DF929625EA0E}">
        <p15:presenceInfo xmlns:p15="http://schemas.microsoft.com/office/powerpoint/2012/main" userId="S::abel.gutierrez@cern.ch::98f37dbf-1bd5-4ed7-a0d2-c0310af49cc4" providerId="AD"/>
      </p:ext>
    </p:extLst>
  </p:cmAuthor>
  <p:cmAuthor id="4" name="Jose De La Gama Serrano" initials="JDLGS" lastIdx="1" clrIdx="3">
    <p:extLst>
      <p:ext uri="{19B8F6BF-5375-455C-9EA6-DF929625EA0E}">
        <p15:presenceInfo xmlns:p15="http://schemas.microsoft.com/office/powerpoint/2012/main" userId="S::jose.delagama@cern.ch::6f77bd7d-bd80-4ff8-8ee8-720b250170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D6C9"/>
    <a:srgbClr val="1E5AAE"/>
    <a:srgbClr val="ED52ED"/>
    <a:srgbClr val="FE1717"/>
    <a:srgbClr val="00F00B"/>
    <a:srgbClr val="10DF23"/>
    <a:srgbClr val="0000FF"/>
    <a:srgbClr val="66FF99"/>
    <a:srgbClr val="EDE4D7"/>
    <a:srgbClr val="BC1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75793" autoAdjust="0"/>
  </p:normalViewPr>
  <p:slideViewPr>
    <p:cSldViewPr snapToGrid="0" snapToObjects="1">
      <p:cViewPr varScale="1">
        <p:scale>
          <a:sx n="128" d="100"/>
          <a:sy n="128" d="100"/>
        </p:scale>
        <p:origin x="133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10"/>
        <p:guide pos="2141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03.04.2023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03.04.2023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2406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9399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9915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3384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9067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2127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347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9988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6061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3698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9004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1764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99488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6162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7517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101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4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4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3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9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2" y="6526100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3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3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27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101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4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4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101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4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4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4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3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1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81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2" y="6526101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4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7" y="6520074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3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2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2" y="6438105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hyperlink" Target="https://edms.cern.ch/document/896391/1.0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11" Type="http://schemas.openxmlformats.org/officeDocument/2006/relationships/image" Target="../media/image29.jpg"/><Relationship Id="rId5" Type="http://schemas.openxmlformats.org/officeDocument/2006/relationships/image" Target="../media/image25.jpg"/><Relationship Id="rId10" Type="http://schemas.openxmlformats.org/officeDocument/2006/relationships/image" Target="../media/image28.jpg"/><Relationship Id="rId4" Type="http://schemas.openxmlformats.org/officeDocument/2006/relationships/image" Target="../media/image24.png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6.jp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18098" y="2988693"/>
            <a:ext cx="6658162" cy="440307"/>
          </a:xfrm>
        </p:spPr>
        <p:txBody>
          <a:bodyPr>
            <a:noAutofit/>
          </a:bodyPr>
          <a:lstStyle/>
          <a:p>
            <a:r>
              <a:rPr lang="es-ES" sz="1400" dirty="0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VSC </a:t>
            </a:r>
            <a:r>
              <a:rPr lang="es-ES" sz="1400" dirty="0" err="1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Seminar</a:t>
            </a:r>
            <a:r>
              <a:rPr lang="es-ES" sz="1400" dirty="0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  4 April 2023</a:t>
            </a:r>
            <a:r>
              <a:rPr lang="fr-CH" sz="1400" dirty="0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 - </a:t>
            </a:r>
            <a:r>
              <a:rPr lang="en-US" sz="1400" dirty="0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Lampros Zygaropoulos - </a:t>
            </a:r>
            <a:r>
              <a:rPr lang="es-ES" sz="1400" dirty="0">
                <a:latin typeface="+mj-lt"/>
                <a:ea typeface="Tahoma" panose="020B0604030504040204" pitchFamily="34" charset="0"/>
                <a:cs typeface="Calibri" panose="020F0502020204030204" pitchFamily="34" charset="0"/>
              </a:rPr>
              <a:t>TE-VSC-ICM</a:t>
            </a:r>
            <a:endParaRPr lang="en-GB" sz="1400" dirty="0">
              <a:latin typeface="+mj-lt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Lampros Zygaropoulos – VSC seminar – YETS 22/23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AB67EF-439C-8F4B-F062-1F35156163E2}"/>
              </a:ext>
            </a:extLst>
          </p:cNvPr>
          <p:cNvSpPr/>
          <p:nvPr/>
        </p:nvSpPr>
        <p:spPr>
          <a:xfrm>
            <a:off x="1518098" y="0"/>
            <a:ext cx="7625902" cy="6167107"/>
          </a:xfrm>
          <a:prstGeom prst="rect">
            <a:avLst/>
          </a:prstGeom>
          <a:gradFill flip="none" rotWithShape="1">
            <a:gsLst>
              <a:gs pos="1500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512" y="2709448"/>
            <a:ext cx="9079963" cy="588360"/>
          </a:xfrm>
          <a:solidFill>
            <a:schemeClr val="bg1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YETS 22-23 Controls Activities</a:t>
            </a:r>
            <a:endParaRPr lang="en-GB" sz="4000" b="1" dirty="0">
              <a:ln w="12700">
                <a:noFill/>
                <a:prstDash val="solid"/>
              </a:ln>
              <a:solidFill>
                <a:srgbClr val="0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E5C98EE-80F5-93BA-2EE9-E617D6D475A6}"/>
              </a:ext>
            </a:extLst>
          </p:cNvPr>
          <p:cNvCxnSpPr/>
          <p:nvPr/>
        </p:nvCxnSpPr>
        <p:spPr>
          <a:xfrm flipV="1">
            <a:off x="12699" y="26940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F1F1767-81B9-B9EF-5940-4778805DB1C8}"/>
              </a:ext>
            </a:extLst>
          </p:cNvPr>
          <p:cNvCxnSpPr/>
          <p:nvPr/>
        </p:nvCxnSpPr>
        <p:spPr>
          <a:xfrm flipV="1">
            <a:off x="3174" y="330996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9348ABB-2DAE-F5A4-D4FB-79D9D07FC6A5}"/>
              </a:ext>
            </a:extLst>
          </p:cNvPr>
          <p:cNvGrpSpPr/>
          <p:nvPr/>
        </p:nvGrpSpPr>
        <p:grpSpPr>
          <a:xfrm>
            <a:off x="6825625" y="0"/>
            <a:ext cx="2084052" cy="6215062"/>
            <a:chOff x="6882775" y="0"/>
            <a:chExt cx="2084052" cy="621506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7966C8C-C0B6-2BF1-43B9-58083A573A35}"/>
                </a:ext>
              </a:extLst>
            </p:cNvPr>
            <p:cNvSpPr/>
            <p:nvPr/>
          </p:nvSpPr>
          <p:spPr>
            <a:xfrm>
              <a:off x="6882775" y="0"/>
              <a:ext cx="2084052" cy="6215062"/>
            </a:xfrm>
            <a:prstGeom prst="rect">
              <a:avLst/>
            </a:prstGeom>
            <a:solidFill>
              <a:srgbClr val="1E5AA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 descr="A picture containing person&#10;&#10;Description automatically generated">
              <a:extLst>
                <a:ext uri="{FF2B5EF4-FFF2-40B4-BE49-F238E27FC236}">
                  <a16:creationId xmlns:a16="http://schemas.microsoft.com/office/drawing/2014/main" id="{903DEC54-283C-73A8-79A6-E53B2B9A3B80}"/>
                </a:ext>
              </a:extLst>
            </p:cNvPr>
            <p:cNvPicPr>
              <a:picLocks/>
            </p:cNvPicPr>
            <p:nvPr/>
          </p:nvPicPr>
          <p:blipFill rotWithShape="1">
            <a:blip r:embed="rId3"/>
            <a:srcRect l="20803" t="6655" r="5122" b="37787"/>
            <a:stretch/>
          </p:blipFill>
          <p:spPr>
            <a:xfrm>
              <a:off x="6966951" y="489275"/>
              <a:ext cx="914400" cy="9144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456DDF2-00D6-291D-D2A1-F7EA4CCB9B50}"/>
                </a:ext>
              </a:extLst>
            </p:cNvPr>
            <p:cNvPicPr>
              <a:picLocks/>
            </p:cNvPicPr>
            <p:nvPr/>
          </p:nvPicPr>
          <p:blipFill>
            <a:blip r:embed="rId4"/>
            <a:srcRect l="6524" r="6524"/>
            <a:stretch/>
          </p:blipFill>
          <p:spPr>
            <a:xfrm>
              <a:off x="6965239" y="1521911"/>
              <a:ext cx="914400" cy="91440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4CC5FB8-9041-EFAE-2161-C5869BE62666}"/>
                </a:ext>
              </a:extLst>
            </p:cNvPr>
            <p:cNvPicPr>
              <a:picLocks/>
            </p:cNvPicPr>
            <p:nvPr/>
          </p:nvPicPr>
          <p:blipFill>
            <a:blip r:embed="rId5"/>
            <a:srcRect t="1061" b="1061"/>
            <a:stretch/>
          </p:blipFill>
          <p:spPr>
            <a:xfrm>
              <a:off x="7962103" y="908698"/>
              <a:ext cx="914400" cy="91440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714B559-A6D4-0F48-3A27-94E5D286EE66}"/>
                </a:ext>
              </a:extLst>
            </p:cNvPr>
            <p:cNvPicPr>
              <a:picLocks/>
            </p:cNvPicPr>
            <p:nvPr/>
          </p:nvPicPr>
          <p:blipFill>
            <a:blip r:embed="rId6"/>
            <a:srcRect t="589" b="589"/>
            <a:stretch/>
          </p:blipFill>
          <p:spPr>
            <a:xfrm>
              <a:off x="7960391" y="1941334"/>
              <a:ext cx="914400" cy="91440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DB827F4-0FEF-BCEA-726B-1BC7C3F33395}"/>
                </a:ext>
              </a:extLst>
            </p:cNvPr>
            <p:cNvPicPr>
              <a:picLocks/>
            </p:cNvPicPr>
            <p:nvPr/>
          </p:nvPicPr>
          <p:blipFill>
            <a:blip r:embed="rId7"/>
            <a:srcRect l="4073" r="4073"/>
            <a:stretch/>
          </p:blipFill>
          <p:spPr>
            <a:xfrm>
              <a:off x="6965239" y="2556343"/>
              <a:ext cx="914400" cy="91440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A643536-A9F8-F89C-EC13-C3F796D7CE9B}"/>
                </a:ext>
              </a:extLst>
            </p:cNvPr>
            <p:cNvPicPr>
              <a:picLocks/>
            </p:cNvPicPr>
            <p:nvPr/>
          </p:nvPicPr>
          <p:blipFill>
            <a:blip r:embed="rId8"/>
            <a:srcRect t="1877" b="1877"/>
            <a:stretch/>
          </p:blipFill>
          <p:spPr>
            <a:xfrm>
              <a:off x="6963527" y="3588979"/>
              <a:ext cx="914400" cy="9144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BEF5891-4BD4-DA21-9514-B692132D0F8A}"/>
                </a:ext>
              </a:extLst>
            </p:cNvPr>
            <p:cNvPicPr>
              <a:picLocks/>
            </p:cNvPicPr>
            <p:nvPr/>
          </p:nvPicPr>
          <p:blipFill>
            <a:blip r:embed="rId9"/>
            <a:srcRect/>
            <a:stretch/>
          </p:blipFill>
          <p:spPr>
            <a:xfrm>
              <a:off x="7960391" y="2975766"/>
              <a:ext cx="914400" cy="91440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F7B0C84D-D3F0-D58B-B136-BAED09D0A70E}"/>
                </a:ext>
              </a:extLst>
            </p:cNvPr>
            <p:cNvPicPr>
              <a:picLocks/>
            </p:cNvPicPr>
            <p:nvPr/>
          </p:nvPicPr>
          <p:blipFill>
            <a:blip r:embed="rId10"/>
            <a:srcRect l="2335" r="2335"/>
            <a:stretch/>
          </p:blipFill>
          <p:spPr>
            <a:xfrm>
              <a:off x="7958679" y="4008402"/>
              <a:ext cx="914400" cy="91440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D341AE74-A774-7697-B1F9-D9351F1A11CA}"/>
                </a:ext>
              </a:extLst>
            </p:cNvPr>
            <p:cNvPicPr>
              <a:picLocks/>
            </p:cNvPicPr>
            <p:nvPr/>
          </p:nvPicPr>
          <p:blipFill>
            <a:blip r:embed="rId11"/>
            <a:srcRect l="4054" r="4054"/>
            <a:stretch/>
          </p:blipFill>
          <p:spPr>
            <a:xfrm>
              <a:off x="6978761" y="4621615"/>
              <a:ext cx="914400" cy="9144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45685B1-B922-662A-DD44-7491ADA431B3}"/>
                </a:ext>
              </a:extLst>
            </p:cNvPr>
            <p:cNvPicPr>
              <a:picLocks/>
            </p:cNvPicPr>
            <p:nvPr/>
          </p:nvPicPr>
          <p:blipFill>
            <a:blip r:embed="rId12"/>
            <a:srcRect l="1708" r="1708"/>
            <a:stretch/>
          </p:blipFill>
          <p:spPr>
            <a:xfrm>
              <a:off x="7973913" y="5041038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381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0" y="71967"/>
            <a:ext cx="6114320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Electrical non-conformities campaign</a:t>
            </a:r>
            <a:endParaRPr lang="en-GB" sz="2800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4103" y="825022"/>
            <a:ext cx="6692147" cy="24606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Survey with DEKRA for all ICM Racks &amp; equipment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Technical report made and notified to HSE. 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Grounding of 250 mini-racks located in the tunnel.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Racks power strip sockets  exchange:</a:t>
            </a:r>
          </a:p>
          <a:p>
            <a:pPr marL="754369" lvl="1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IEC type for UPS without RCD.</a:t>
            </a:r>
          </a:p>
          <a:p>
            <a:pPr marL="754369" lvl="1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Swiss type for general service with RCD 30mA.</a:t>
            </a:r>
          </a:p>
          <a:p>
            <a:pPr marL="754369" lvl="1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52 strip sockets installed in Alcoves and service areas. 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All devices IP2X rating protection compatible.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Rack doors High voltage identification.</a:t>
            </a: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6" name="Picture 25" descr="A yellow triangle sign&#10;&#10;Description automatically generated with medium confidence">
            <a:extLst>
              <a:ext uri="{FF2B5EF4-FFF2-40B4-BE49-F238E27FC236}">
                <a16:creationId xmlns:a16="http://schemas.microsoft.com/office/drawing/2014/main" id="{60F5888B-E7C2-1F6E-EAA6-C9A4AC941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250" y="1553262"/>
            <a:ext cx="1889469" cy="157223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5273345F-BCC6-4C4D-30C4-496E08F79F2F}"/>
              </a:ext>
            </a:extLst>
          </p:cNvPr>
          <p:cNvGrpSpPr/>
          <p:nvPr/>
        </p:nvGrpSpPr>
        <p:grpSpPr>
          <a:xfrm>
            <a:off x="342977" y="3243997"/>
            <a:ext cx="2680525" cy="2709136"/>
            <a:chOff x="342977" y="3243997"/>
            <a:chExt cx="2680525" cy="270913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EAEBDDB-D711-9937-1E41-D9CBF00415C3}"/>
                </a:ext>
              </a:extLst>
            </p:cNvPr>
            <p:cNvGrpSpPr/>
            <p:nvPr/>
          </p:nvGrpSpPr>
          <p:grpSpPr>
            <a:xfrm>
              <a:off x="342977" y="3492507"/>
              <a:ext cx="2082661" cy="2460626"/>
              <a:chOff x="342977" y="3405793"/>
              <a:chExt cx="2082661" cy="25473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AB0E16E-1B24-8D72-4866-EE314435B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2977" y="3405793"/>
                <a:ext cx="2082661" cy="25473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6D68893-6A41-BA95-1CC9-3FA93AAE1F92}"/>
                  </a:ext>
                </a:extLst>
              </p:cNvPr>
              <p:cNvSpPr/>
              <p:nvPr/>
            </p:nvSpPr>
            <p:spPr>
              <a:xfrm>
                <a:off x="925785" y="3993663"/>
                <a:ext cx="1087165" cy="13716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274DC44-B05F-1286-11C9-F679A907A80E}"/>
                </a:ext>
              </a:extLst>
            </p:cNvPr>
            <p:cNvSpPr txBox="1"/>
            <p:nvPr/>
          </p:nvSpPr>
          <p:spPr>
            <a:xfrm>
              <a:off x="576267" y="3243997"/>
              <a:ext cx="24472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Mini-racks grounding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0822EBD-7FA1-C00E-505D-0ADC593CC1A6}"/>
              </a:ext>
            </a:extLst>
          </p:cNvPr>
          <p:cNvGrpSpPr/>
          <p:nvPr/>
        </p:nvGrpSpPr>
        <p:grpSpPr>
          <a:xfrm>
            <a:off x="2892910" y="3234687"/>
            <a:ext cx="3387240" cy="2664837"/>
            <a:chOff x="2892910" y="3234687"/>
            <a:chExt cx="3387240" cy="266483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1AD5FC3-1841-C3DD-48E1-16A4038AB5D7}"/>
                </a:ext>
              </a:extLst>
            </p:cNvPr>
            <p:cNvGrpSpPr/>
            <p:nvPr/>
          </p:nvGrpSpPr>
          <p:grpSpPr>
            <a:xfrm>
              <a:off x="2892910" y="3492508"/>
              <a:ext cx="3387240" cy="2407016"/>
              <a:chOff x="2892910" y="3492508"/>
              <a:chExt cx="3387240" cy="240701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5C3DFFB-44DC-9FBC-9555-C0E27BEFBC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92910" y="3492508"/>
                <a:ext cx="1655438" cy="24070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F54AF9E-ABE0-2DE5-87D7-0E49C6F87B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99000" y="3492508"/>
                <a:ext cx="1581150" cy="24070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C49181-4DA2-A73E-DB38-55B60C9B8CFC}"/>
                </a:ext>
              </a:extLst>
            </p:cNvPr>
            <p:cNvSpPr txBox="1"/>
            <p:nvPr/>
          </p:nvSpPr>
          <p:spPr>
            <a:xfrm>
              <a:off x="3256792" y="3234687"/>
              <a:ext cx="2895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Alcove &amp; service areas sockets installation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873852-6F5A-341D-A394-08A1040D6E12}"/>
              </a:ext>
            </a:extLst>
          </p:cNvPr>
          <p:cNvGrpSpPr/>
          <p:nvPr/>
        </p:nvGrpSpPr>
        <p:grpSpPr>
          <a:xfrm>
            <a:off x="6806259" y="3245903"/>
            <a:ext cx="2337742" cy="2601508"/>
            <a:chOff x="6806259" y="3245903"/>
            <a:chExt cx="2337742" cy="260150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87CC5B-B975-F948-6E5A-3C930AADA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6250" y="3526469"/>
              <a:ext cx="1889468" cy="2320942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D70BDAD-4201-6170-D1D2-1BEB9BDDDC3E}"/>
                </a:ext>
              </a:extLst>
            </p:cNvPr>
            <p:cNvSpPr txBox="1"/>
            <p:nvPr/>
          </p:nvSpPr>
          <p:spPr>
            <a:xfrm>
              <a:off x="6806259" y="3245903"/>
              <a:ext cx="23377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Electrical hazard identification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149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71967"/>
            <a:ext cx="4879244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Beam Gas Curtain installation</a:t>
            </a:r>
            <a:endParaRPr lang="en-GB" sz="2800" dirty="0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124460" y="725805"/>
            <a:ext cx="4721935" cy="3051175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De-Installation of BGI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Cabling campaign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Rack installation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Tunnel installation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SCADA development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Hardware tests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Gauge calibration &amp; testing.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Commissioning</a:t>
            </a:r>
          </a:p>
        </p:txBody>
      </p:sp>
      <p:sp>
        <p:nvSpPr>
          <p:cNvPr id="33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580AC3-3A27-27E6-F75C-FC0A843D9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091" y="3962256"/>
            <a:ext cx="1607936" cy="19821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3A2F7F-F288-A17D-0C20-5BB4C3503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726" y="3966603"/>
            <a:ext cx="1584000" cy="200668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82BBE2-A68E-50A8-0723-2412ED594D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34" y="3927022"/>
            <a:ext cx="1607935" cy="20270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CA747E-E297-2696-BA45-ABD8CE7544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2741" y="1786160"/>
            <a:ext cx="2186867" cy="1487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A group of people wearing helmets&#10;&#10;Description automatically generated with medium confidence">
            <a:extLst>
              <a:ext uri="{FF2B5EF4-FFF2-40B4-BE49-F238E27FC236}">
                <a16:creationId xmlns:a16="http://schemas.microsoft.com/office/drawing/2014/main" id="{911A8DE1-1674-33E8-58CA-72D1449794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3525" y="3449481"/>
            <a:ext cx="3638319" cy="24949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1794F8-480A-5D83-A352-D14FB4CE45E7}"/>
              </a:ext>
            </a:extLst>
          </p:cNvPr>
          <p:cNvSpPr txBox="1"/>
          <p:nvPr/>
        </p:nvSpPr>
        <p:spPr>
          <a:xfrm>
            <a:off x="237303" y="3489743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BGC commissioning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A67E1E-0B25-01D0-5216-7B0134090D3D}"/>
              </a:ext>
            </a:extLst>
          </p:cNvPr>
          <p:cNvGrpSpPr/>
          <p:nvPr/>
        </p:nvGrpSpPr>
        <p:grpSpPr>
          <a:xfrm>
            <a:off x="3184493" y="702729"/>
            <a:ext cx="3768757" cy="2494899"/>
            <a:chOff x="3184493" y="630486"/>
            <a:chExt cx="3438781" cy="234292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61A02A-9C59-EFF5-DC06-857EC3952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84493" y="630486"/>
              <a:ext cx="3438781" cy="2042246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1C0404-3858-E231-D004-B17EC629E708}"/>
                </a:ext>
              </a:extLst>
            </p:cNvPr>
            <p:cNvSpPr txBox="1"/>
            <p:nvPr/>
          </p:nvSpPr>
          <p:spPr>
            <a:xfrm>
              <a:off x="3886985" y="2711798"/>
              <a:ext cx="24472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Beam Gas Curtain SCADA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FD26F01-53DF-D6AF-B3EB-A8CDD4B13DC3}"/>
              </a:ext>
            </a:extLst>
          </p:cNvPr>
          <p:cNvSpPr txBox="1"/>
          <p:nvPr/>
        </p:nvSpPr>
        <p:spPr>
          <a:xfrm>
            <a:off x="5393050" y="3485859"/>
            <a:ext cx="2579383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TE/VSC/ICM – BVO – VSM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SY/BI/</a:t>
            </a: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ML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BE-EA-EC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Cockroft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Institute</a:t>
            </a:r>
          </a:p>
        </p:txBody>
      </p:sp>
    </p:spTree>
    <p:extLst>
      <p:ext uri="{BB962C8B-B14F-4D97-AF65-F5344CB8AC3E}">
        <p14:creationId xmlns:p14="http://schemas.microsoft.com/office/powerpoint/2010/main" val="60143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0" y="71967"/>
            <a:ext cx="3995294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BVO &amp; IVO co-activities</a:t>
            </a:r>
            <a:endParaRPr lang="en-GB" sz="2800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76200" y="657225"/>
            <a:ext cx="7066280" cy="4422775"/>
          </a:xfrm>
        </p:spPr>
        <p:txBody>
          <a:bodyPr>
            <a:noAutofit/>
          </a:bodyPr>
          <a:lstStyle/>
          <a:p>
            <a:pPr marL="36575" indent="0">
              <a:buNone/>
            </a:pP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MKB replacement: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5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Intervention at P6 to disconnect VPG, VPI, VGP &amp; VGR cables.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5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Displacement of VPG mini rack &amp; cable arrangement.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5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Reconnection, commissioning &amp; re-starting of VPGs. </a:t>
            </a:r>
          </a:p>
          <a:p>
            <a:pPr marL="36575" indent="0">
              <a:buNone/>
            </a:pPr>
            <a:r>
              <a:rPr lang="en-GB" sz="15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MKI Point 8 replacement: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Support to connect to Profibus mobile VPGs.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Valves Interlock by-pass installation.</a:t>
            </a:r>
            <a:endParaRPr lang="en-US" sz="15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Gauges &amp; VPI disconnection &amp; re-connection.</a:t>
            </a:r>
          </a:p>
          <a:p>
            <a:pPr marL="0" indent="0">
              <a:buNone/>
            </a:pP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ATLAS, CMS &amp; </a:t>
            </a:r>
            <a:r>
              <a:rPr lang="en-US" sz="15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LHCb</a:t>
            </a:r>
            <a:endParaRPr lang="en-US" sz="15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for Bake-Out rack </a:t>
            </a:r>
            <a:r>
              <a:rPr lang="en-US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Profibus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connection.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VVGST.212.1L1.X sector valve by-pass installation &amp; after removal.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VPIs &amp; VGI lock out.</a:t>
            </a:r>
          </a:p>
          <a:p>
            <a:pPr marL="36575" indent="0">
              <a:buNone/>
            </a:pPr>
            <a:r>
              <a:rPr 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Insulation Vacuum: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Failed turbo pump controllers replacements.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02DB707-1A85-7916-BCA7-387B44D92A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056" y="3740950"/>
            <a:ext cx="1543173" cy="215959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F6DD861-2EF3-2302-FE99-BBE319C1D2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956" y="820947"/>
            <a:ext cx="2530589" cy="20415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1408B38-E8D0-11D3-FED1-29AF9D967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7674" y="3026169"/>
            <a:ext cx="1602881" cy="20415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AB579F-EE78-9F24-5A41-2AA83A21AAE7}"/>
              </a:ext>
            </a:extLst>
          </p:cNvPr>
          <p:cNvSpPr txBox="1"/>
          <p:nvPr/>
        </p:nvSpPr>
        <p:spPr>
          <a:xfrm>
            <a:off x="5823810" y="5900548"/>
            <a:ext cx="1397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MKB replacement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15DF82-CC79-0C1E-2A26-D1DEDC993E38}"/>
              </a:ext>
            </a:extLst>
          </p:cNvPr>
          <p:cNvSpPr txBox="1"/>
          <p:nvPr/>
        </p:nvSpPr>
        <p:spPr>
          <a:xfrm>
            <a:off x="5777341" y="559336"/>
            <a:ext cx="253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ATLAS mobile </a:t>
            </a:r>
            <a:r>
              <a:rPr lang="en-US" sz="1100" dirty="0" err="1"/>
              <a:t>profibus</a:t>
            </a:r>
            <a:r>
              <a:rPr lang="en-US" sz="1100" dirty="0"/>
              <a:t> connection</a:t>
            </a:r>
          </a:p>
        </p:txBody>
      </p:sp>
    </p:spTree>
    <p:extLst>
      <p:ext uri="{BB962C8B-B14F-4D97-AF65-F5344CB8AC3E}">
        <p14:creationId xmlns:p14="http://schemas.microsoft.com/office/powerpoint/2010/main" val="391246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0" y="71967"/>
            <a:ext cx="6076220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VPI heating collars installation Point 7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54F7951-AA61-EA9D-9C52-A12E84B20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282" y="825022"/>
            <a:ext cx="5349854" cy="2278858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Cabling campaign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Upgrade of electrical distribution boxes. (EN/EL)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ECR made: LHC-VPI-EC-0001 v.1.0 EDMS 2804071.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New collars installation.</a:t>
            </a:r>
          </a:p>
        </p:txBody>
      </p:sp>
      <p:pic>
        <p:nvPicPr>
          <p:cNvPr id="28" name="Picture 27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03437BFB-7105-D549-B6AB-9775AAE71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40" y="3645524"/>
            <a:ext cx="3112165" cy="233412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 descr="A picture containing engine, leather&#10;&#10;Description automatically generated">
            <a:extLst>
              <a:ext uri="{FF2B5EF4-FFF2-40B4-BE49-F238E27FC236}">
                <a16:creationId xmlns:a16="http://schemas.microsoft.com/office/drawing/2014/main" id="{BF25A886-3A98-0D4F-6733-C9AEC3948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497" y="2812832"/>
            <a:ext cx="1969791" cy="26263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Slide Number Placeholder 8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28D4FC-B7E4-B5D5-859F-071EE5F5A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8759" y="1756840"/>
            <a:ext cx="3004959" cy="42228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DA8E8F-6CCD-81E9-A8D5-3B71DC54625D}"/>
              </a:ext>
            </a:extLst>
          </p:cNvPr>
          <p:cNvSpPr txBox="1"/>
          <p:nvPr/>
        </p:nvSpPr>
        <p:spPr>
          <a:xfrm>
            <a:off x="890949" y="3370597"/>
            <a:ext cx="2531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Heating collars installation Point 7</a:t>
            </a:r>
          </a:p>
        </p:txBody>
      </p:sp>
    </p:spTree>
    <p:extLst>
      <p:ext uri="{BB962C8B-B14F-4D97-AF65-F5344CB8AC3E}">
        <p14:creationId xmlns:p14="http://schemas.microsoft.com/office/powerpoint/2010/main" val="45245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71967"/>
            <a:ext cx="3828320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SCADA &amp; PLC updates</a:t>
            </a:r>
            <a:endParaRPr lang="en-GB" sz="2800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20650" y="771488"/>
            <a:ext cx="8019009" cy="4351338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Deployment of BGC system in LSSV4 (and removal of BGI)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LSSV6 changes: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54369" lvl="1" indent="-34290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Consolidation of ion pump controllers to Agilent at LSS6V6.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54369" lvl="1" indent="-34290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Re-arrangement of dynamic interlocks given by the Agilent controllers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MKBs.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54369" lvl="1" indent="-34290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Re-arrangement ion pump chains and interlocks.</a:t>
            </a:r>
          </a:p>
          <a:p>
            <a:pPr marL="754369" lvl="1" indent="-34290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Deployment of MKB 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vacuum alarm PLC crate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Insulation Vacuum VPGs: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Primary pump current measurement added for 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all Q8s, ARC 12,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67 and 81.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Turbo Pump Profibus communication for Sector 67 and 81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Release of latest Vacuum Framework SCADA.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21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7E58C6-6727-1C97-814A-125D5CAA7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81" y="3741420"/>
            <a:ext cx="2628559" cy="226314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6DCBD3-2FBD-46CE-8BF8-D0F873B63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471" y="4399081"/>
            <a:ext cx="4678680" cy="160547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518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71967"/>
            <a:ext cx="3240944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fr-CH" sz="2800" dirty="0"/>
              <a:t>Machine Check-out</a:t>
            </a:r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CC07F8-082E-D654-EDCD-D94992677D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01"/>
          <a:stretch/>
        </p:blipFill>
        <p:spPr>
          <a:xfrm>
            <a:off x="779488" y="3028109"/>
            <a:ext cx="4211821" cy="3084497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54DA222-FD07-9740-C416-449B63C59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60" y="725805"/>
            <a:ext cx="8760460" cy="3051175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Full BV vacuum testing and commissioning following Machine Protection procedure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EDMS-896391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Automatic test script of Vacuum Sector Valves &amp; interlocks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All BV interlocks and alarms shared with other systems checked (BIS, RF, MKI, MKB)</a:t>
            </a:r>
          </a:p>
          <a:p>
            <a:pPr marL="697219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Except cryogenics vacuum alarms (done end of LS2)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Minor issues found and corrected:</a:t>
            </a:r>
          </a:p>
          <a:p>
            <a:pPr marL="697219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Wrong cable connection (UA63)</a:t>
            </a:r>
          </a:p>
          <a:p>
            <a:pPr marL="697219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Wrong plugs connection (TZ76)</a:t>
            </a:r>
          </a:p>
          <a:p>
            <a:pPr marL="697219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Bad contact of one 24VDC PS in VR_BIC crate (UA87)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91C0C-3765-832B-BD9D-A8DAF6E2E1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155"/>
          <a:stretch/>
        </p:blipFill>
        <p:spPr>
          <a:xfrm>
            <a:off x="5762577" y="1617484"/>
            <a:ext cx="2880000" cy="2212086"/>
          </a:xfrm>
          <a:prstGeom prst="rect">
            <a:avLst/>
          </a:prstGeom>
        </p:spPr>
      </p:pic>
      <p:pic>
        <p:nvPicPr>
          <p:cNvPr id="4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F4DC4E1E-B6FA-63C7-B0DB-0FF2D09EEB5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" b="1229"/>
          <a:stretch/>
        </p:blipFill>
        <p:spPr>
          <a:xfrm>
            <a:off x="5762577" y="3948968"/>
            <a:ext cx="2880000" cy="2134356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97485C-CDA3-1364-38D8-73A89D9C52BF}"/>
              </a:ext>
            </a:extLst>
          </p:cNvPr>
          <p:cNvSpPr txBox="1"/>
          <p:nvPr/>
        </p:nvSpPr>
        <p:spPr>
          <a:xfrm>
            <a:off x="2411999" y="4530746"/>
            <a:ext cx="2287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Vacuum / Machine Protection checkout reporting </a:t>
            </a:r>
          </a:p>
        </p:txBody>
      </p:sp>
    </p:spTree>
    <p:extLst>
      <p:ext uri="{BB962C8B-B14F-4D97-AF65-F5344CB8AC3E}">
        <p14:creationId xmlns:p14="http://schemas.microsoft.com/office/powerpoint/2010/main" val="83706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0E9D4-7FF8-752A-0825-1691B3743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175" y="652823"/>
            <a:ext cx="6343650" cy="1719281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Thank you!</a:t>
            </a:r>
            <a:br>
              <a:rPr lang="en-US" sz="1600" dirty="0"/>
            </a:br>
            <a:r>
              <a:rPr lang="en-US" sz="1600" b="1" dirty="0"/>
              <a:t>Big thank you to all the colleagues from VSC &amp; collaborators.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4774B-2FB2-6067-DB11-F0044D6249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858BB-7E34-EE44-3BC0-9D00036E3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9A7FB-1994-5D22-E5C1-4C844D399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EC786F8-FC05-058E-53EE-2EB7153B56A7}"/>
              </a:ext>
            </a:extLst>
          </p:cNvPr>
          <p:cNvGrpSpPr/>
          <p:nvPr/>
        </p:nvGrpSpPr>
        <p:grpSpPr>
          <a:xfrm>
            <a:off x="2297246" y="2594389"/>
            <a:ext cx="4597313" cy="3560041"/>
            <a:chOff x="2297246" y="2594389"/>
            <a:chExt cx="4597313" cy="356004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8218EC9-B5C8-D568-2347-60CCB05B28FB}"/>
                </a:ext>
              </a:extLst>
            </p:cNvPr>
            <p:cNvGrpSpPr/>
            <p:nvPr/>
          </p:nvGrpSpPr>
          <p:grpSpPr>
            <a:xfrm>
              <a:off x="2297246" y="2594389"/>
              <a:ext cx="4597313" cy="3560041"/>
              <a:chOff x="5050738" y="2949727"/>
              <a:chExt cx="3939540" cy="3070560"/>
            </a:xfrm>
          </p:grpSpPr>
          <p:pic>
            <p:nvPicPr>
              <p:cNvPr id="8" name="Picture 7" descr="A picture containing wire, outdoor object, rope&#10;&#10;Description automatically generated">
                <a:extLst>
                  <a:ext uri="{FF2B5EF4-FFF2-40B4-BE49-F238E27FC236}">
                    <a16:creationId xmlns:a16="http://schemas.microsoft.com/office/drawing/2014/main" id="{6901DBE1-9654-1665-49D2-375271349A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alphaModFix/>
              </a:blip>
              <a:srcRect r="6979" b="36"/>
              <a:stretch/>
            </p:blipFill>
            <p:spPr>
              <a:xfrm>
                <a:off x="5050738" y="2949727"/>
                <a:ext cx="3939540" cy="28089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6C59EA-7409-C000-B6AA-07B9277AE477}"/>
                  </a:ext>
                </a:extLst>
              </p:cNvPr>
              <p:cNvSpPr txBox="1"/>
              <p:nvPr/>
            </p:nvSpPr>
            <p:spPr>
              <a:xfrm>
                <a:off x="5934051" y="5758677"/>
                <a:ext cx="244723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Profibus consolidation leftovers</a:t>
                </a:r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E8F12D-8FB8-D557-8724-0BFE260300C5}"/>
                </a:ext>
              </a:extLst>
            </p:cNvPr>
            <p:cNvSpPr/>
            <p:nvPr/>
          </p:nvSpPr>
          <p:spPr>
            <a:xfrm>
              <a:off x="3376613" y="3747922"/>
              <a:ext cx="2390774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itle 1">
              <a:extLst>
                <a:ext uri="{FF2B5EF4-FFF2-40B4-BE49-F238E27FC236}">
                  <a16:creationId xmlns:a16="http://schemas.microsoft.com/office/drawing/2014/main" id="{36A1AC1F-7AE7-EA8A-EFDF-78C0666A24EC}"/>
                </a:ext>
              </a:extLst>
            </p:cNvPr>
            <p:cNvSpPr txBox="1">
              <a:spLocks/>
            </p:cNvSpPr>
            <p:nvPr/>
          </p:nvSpPr>
          <p:spPr>
            <a:xfrm>
              <a:off x="3376613" y="3865055"/>
              <a:ext cx="2390774" cy="635006"/>
            </a:xfrm>
            <a:prstGeom prst="rect">
              <a:avLst/>
            </a:prstGeom>
            <a:noFill/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3000" dirty="0"/>
                <a:t>Questions?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4196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A59241-E07D-55AB-7358-69C8EFD77BAF}"/>
              </a:ext>
            </a:extLst>
          </p:cNvPr>
          <p:cNvSpPr/>
          <p:nvPr/>
        </p:nvSpPr>
        <p:spPr>
          <a:xfrm>
            <a:off x="1518098" y="7620"/>
            <a:ext cx="7625902" cy="6140954"/>
          </a:xfrm>
          <a:prstGeom prst="rect">
            <a:avLst/>
          </a:prstGeom>
          <a:gradFill flip="none" rotWithShape="1">
            <a:gsLst>
              <a:gs pos="30000">
                <a:schemeClr val="accent1">
                  <a:lumMod val="5000"/>
                  <a:lumOff val="95000"/>
                </a:schemeClr>
              </a:gs>
              <a:gs pos="92000">
                <a:schemeClr val="tx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71967"/>
            <a:ext cx="1406852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fr-CH" sz="2800" dirty="0"/>
              <a:t>Outlook</a:t>
            </a:r>
            <a:endParaRPr lang="en-GB" sz="28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AD17490E-60B8-4389-B3A2-04C569B5377D}"/>
              </a:ext>
            </a:extLst>
          </p:cNvPr>
          <p:cNvSpPr txBox="1">
            <a:spLocks/>
          </p:cNvSpPr>
          <p:nvPr/>
        </p:nvSpPr>
        <p:spPr>
          <a:xfrm>
            <a:off x="464281" y="717046"/>
            <a:ext cx="6681579" cy="4465362"/>
          </a:xfrm>
          <a:prstGeom prst="rect">
            <a:avLst/>
          </a:prstGeom>
        </p:spPr>
        <p:txBody>
          <a:bodyPr vert="horz" numCol="1">
            <a:no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Fixed Pumping Groups consolidations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Ion pumps consolidation Point 6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MKB vacuum alarms PLC crates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Sector valves consolidation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 err="1"/>
              <a:t>Profibus</a:t>
            </a:r>
            <a:r>
              <a:rPr lang="en-US" sz="1600" dirty="0"/>
              <a:t> network consolidation Point 6, Alice, CMS &amp; </a:t>
            </a:r>
            <a:r>
              <a:rPr lang="en-US" sz="1600" dirty="0" err="1"/>
              <a:t>LHCb</a:t>
            </a:r>
            <a:endParaRPr lang="en-US" sz="16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Electrical non-conformities campaign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BGC installation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BVO &amp; IVO co-activities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VPI heating collars installation P7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SCADA &amp; PLC updates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600" dirty="0"/>
              <a:t>Machine check-out</a:t>
            </a:r>
          </a:p>
          <a:p>
            <a:endParaRPr lang="en-US" sz="6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57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B07DFE1E-F519-4128-7F15-15BAF5500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860" y="2582206"/>
            <a:ext cx="4920615" cy="35737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 txBox="1">
            <a:spLocks/>
          </p:cNvSpPr>
          <p:nvPr/>
        </p:nvSpPr>
        <p:spPr>
          <a:xfrm>
            <a:off x="382156" y="90587"/>
            <a:ext cx="5770994" cy="51223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/>
              <a:t>Fixed Pumping Groups consolidations</a:t>
            </a:r>
          </a:p>
        </p:txBody>
      </p:sp>
      <p:sp>
        <p:nvSpPr>
          <p:cNvPr id="71" name="Slide Number Placeholder 6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EA3173-AC93-ED6B-DB8A-9E0D0E81D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79" y="4263164"/>
            <a:ext cx="1376297" cy="175697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91CA7C0E-EA74-A7EF-7333-BDCD911462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679" y="4263164"/>
            <a:ext cx="1317732" cy="175697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B5272C17-C1FB-242D-2507-96B31F9D567F}"/>
              </a:ext>
            </a:extLst>
          </p:cNvPr>
          <p:cNvSpPr txBox="1">
            <a:spLocks/>
          </p:cNvSpPr>
          <p:nvPr/>
        </p:nvSpPr>
        <p:spPr>
          <a:xfrm>
            <a:off x="152977" y="675104"/>
            <a:ext cx="8634844" cy="5032375"/>
          </a:xfrm>
          <a:prstGeom prst="rect">
            <a:avLst/>
          </a:prstGeom>
        </p:spPr>
        <p:txBody>
          <a:bodyPr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Exchange of Turbo Pumps for fixed pumping groups: Alcatel 300ATH-&gt;Pfeiffer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HiPace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300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LS2: SA magnets, IT &amp; ARC 12.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YETS 22/23: ARCs 67 &amp; 81.</a:t>
            </a:r>
          </a:p>
          <a:p>
            <a:pPr marL="0" indent="0">
              <a:buFont typeface="Arial"/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Turbo controller exchange: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Removed old Alcatel ACT250R installed in the tunnel.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Install Pfeiffer TCP350 in service areas.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Rotation speed &amp; current consumption.</a:t>
            </a:r>
          </a:p>
          <a:p>
            <a:pPr marL="0" indent="0">
              <a:buFont typeface="Arial"/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Cabling campaigns ARCs:</a:t>
            </a:r>
            <a:endParaRPr lang="fr-F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LS2: ARC 12 &amp; 67.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YETS 21-22: ARC 81 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YETS22-23: ARC 23, 34, 45, 56 et 78.</a:t>
            </a:r>
          </a:p>
          <a:p>
            <a:pPr marL="0" indent="0">
              <a:buFont typeface="Arial"/>
              <a:buNone/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A8B0CD03-0460-18CB-C6FB-D68D731460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0510" y="2475526"/>
            <a:ext cx="5053965" cy="36804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64B093-ECCD-E5F1-A2A7-D589462977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1811" y="1011305"/>
            <a:ext cx="1161486" cy="15004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B0799C7-7517-B821-8EE8-FD172F1355E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189870" y="2511032"/>
            <a:ext cx="4949158" cy="36404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5FA6EBA-DF36-B483-BA18-440A498AB15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180782" y="2511613"/>
            <a:ext cx="4958206" cy="3640455"/>
          </a:xfrm>
          <a:prstGeom prst="rect">
            <a:avLst/>
          </a:prstGeom>
          <a:ln>
            <a:noFill/>
          </a:ln>
          <a:effectLst/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AA9FF92-4BA0-456B-650A-249541B3D375}"/>
              </a:ext>
            </a:extLst>
          </p:cNvPr>
          <p:cNvSpPr txBox="1"/>
          <p:nvPr/>
        </p:nvSpPr>
        <p:spPr>
          <a:xfrm>
            <a:off x="600051" y="3986822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Alcove RE82 TCP350 installation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2977223-6AD3-9C56-176F-3CAEE6D50F01}"/>
              </a:ext>
            </a:extLst>
          </p:cNvPr>
          <p:cNvGrpSpPr/>
          <p:nvPr/>
        </p:nvGrpSpPr>
        <p:grpSpPr>
          <a:xfrm>
            <a:off x="6010275" y="506737"/>
            <a:ext cx="3054126" cy="2062290"/>
            <a:chOff x="5724525" y="515153"/>
            <a:chExt cx="3339876" cy="22852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2866B75-50D1-BDDB-87B9-AB8988F567B2}"/>
                </a:ext>
              </a:extLst>
            </p:cNvPr>
            <p:cNvGrpSpPr/>
            <p:nvPr/>
          </p:nvGrpSpPr>
          <p:grpSpPr>
            <a:xfrm>
              <a:off x="5724525" y="515153"/>
              <a:ext cx="3339876" cy="2285200"/>
              <a:chOff x="5317524" y="598564"/>
              <a:chExt cx="3673499" cy="2425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E6F53832-CF81-4EA8-D46F-6E50D4F6F7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41790" b="6996"/>
              <a:stretch/>
            </p:blipFill>
            <p:spPr>
              <a:xfrm>
                <a:off x="5317524" y="598564"/>
                <a:ext cx="3673499" cy="242539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713ED00-51AA-09A9-2849-693D6EC689AC}"/>
                  </a:ext>
                </a:extLst>
              </p:cNvPr>
              <p:cNvSpPr/>
              <p:nvPr/>
            </p:nvSpPr>
            <p:spPr>
              <a:xfrm>
                <a:off x="6607492" y="1323280"/>
                <a:ext cx="1360036" cy="504071"/>
              </a:xfrm>
              <a:prstGeom prst="roundRect">
                <a:avLst/>
              </a:prstGeom>
              <a:noFill/>
              <a:ln w="28575">
                <a:noFill/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24B4554D-1ADB-1E0C-C155-DFB7C5161413}"/>
                </a:ext>
              </a:extLst>
            </p:cNvPr>
            <p:cNvSpPr/>
            <p:nvPr/>
          </p:nvSpPr>
          <p:spPr>
            <a:xfrm>
              <a:off x="6932812" y="1246057"/>
              <a:ext cx="1165573" cy="394841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71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9B05DA3A-E936-DE1F-6F33-417AD7225A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319" y="4689415"/>
            <a:ext cx="2018561" cy="13542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4B5E845-AC03-B3E1-BCF7-9D6D9475B5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56" y="3922717"/>
            <a:ext cx="1938273" cy="13205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Slide Number Placeholder 6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 txBox="1">
            <a:spLocks/>
          </p:cNvSpPr>
          <p:nvPr/>
        </p:nvSpPr>
        <p:spPr>
          <a:xfrm>
            <a:off x="382156" y="90587"/>
            <a:ext cx="5770994" cy="51223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/>
              <a:t>Fixed Pumping Groups consolidations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096000" y="776271"/>
            <a:ext cx="1546919" cy="1474962"/>
            <a:chOff x="238752" y="3593547"/>
            <a:chExt cx="3358032" cy="2446986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677" y="4386924"/>
              <a:ext cx="2676107" cy="1653609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752" y="3593547"/>
              <a:ext cx="1338817" cy="1071053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46" y="3742660"/>
              <a:ext cx="1049183" cy="836511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72A64FC-6899-DFB3-D431-189391CF8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6800" y="806402"/>
            <a:ext cx="1145436" cy="1479725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6ED4177-E3D4-12D4-42A9-BC66871A89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3385" y="2579820"/>
            <a:ext cx="4920615" cy="3573780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094116D-BA0C-4078-0182-E6F3AB9A2E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0113" y="2526480"/>
            <a:ext cx="4993958" cy="362712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4F443E7-056E-36DA-45F6-CD75691F6C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3370" y="2513544"/>
            <a:ext cx="5040630" cy="3640455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5074105-5683-DF1F-2133-27D391760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64" y="671385"/>
            <a:ext cx="56934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Local Crates exchange: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VPG New Local Crate.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Provides power locally, in the tunnel to Primary pump &amp; VPG valves.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Re-designed, radiation tolerant, no active components.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Additional functionalities: Primary pump current, remote thermal relay reset.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VPG valve status provided by PLC voltage: Reliability.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LS2: IT/LSS/SA positions.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YETS 22/23: Q8s positions and ARCs 12 &amp; 67.</a:t>
            </a: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3CD777-AA66-8340-2D12-4BA1B192DF43}"/>
              </a:ext>
            </a:extLst>
          </p:cNvPr>
          <p:cNvGrpSpPr/>
          <p:nvPr/>
        </p:nvGrpSpPr>
        <p:grpSpPr>
          <a:xfrm>
            <a:off x="5997018" y="555740"/>
            <a:ext cx="2995218" cy="2033109"/>
            <a:chOff x="5517244" y="1609600"/>
            <a:chExt cx="3673499" cy="242539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A1ED675-6504-3606-5E0E-BC4D596594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41790" b="6996"/>
            <a:stretch/>
          </p:blipFill>
          <p:spPr>
            <a:xfrm>
              <a:off x="5517244" y="1609600"/>
              <a:ext cx="3673499" cy="2425399"/>
            </a:xfrm>
            <a:prstGeom prst="rect">
              <a:avLst/>
            </a:prstGeom>
          </p:spPr>
        </p:pic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13CBC24-6C76-5855-56C6-72565C841642}"/>
                </a:ext>
              </a:extLst>
            </p:cNvPr>
            <p:cNvSpPr/>
            <p:nvPr/>
          </p:nvSpPr>
          <p:spPr>
            <a:xfrm>
              <a:off x="7077074" y="3189448"/>
              <a:ext cx="769725" cy="498517"/>
            </a:xfrm>
            <a:prstGeom prst="roundRect">
              <a:avLst/>
            </a:prstGeom>
            <a:noFill/>
            <a:ln w="28575">
              <a:solidFill>
                <a:srgbClr val="FE171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7DBE9A6F-26BF-59E0-CA53-FFC454BBBBA5}"/>
              </a:ext>
            </a:extLst>
          </p:cNvPr>
          <p:cNvSpPr txBox="1"/>
          <p:nvPr/>
        </p:nvSpPr>
        <p:spPr>
          <a:xfrm>
            <a:off x="1039392" y="3661107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Local crate installation at Sector 67 </a:t>
            </a:r>
          </a:p>
        </p:txBody>
      </p:sp>
    </p:spTree>
    <p:extLst>
      <p:ext uri="{BB962C8B-B14F-4D97-AF65-F5344CB8AC3E}">
        <p14:creationId xmlns:p14="http://schemas.microsoft.com/office/powerpoint/2010/main" val="388483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84667"/>
            <a:ext cx="6304819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600" dirty="0"/>
              <a:t>Ion pump controllers consolidation Point 6</a:t>
            </a:r>
            <a:endParaRPr lang="en-GB" sz="26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63315CD-52BB-2C8A-58A3-76864B7AD89B}"/>
              </a:ext>
            </a:extLst>
          </p:cNvPr>
          <p:cNvSpPr txBox="1">
            <a:spLocks/>
          </p:cNvSpPr>
          <p:nvPr/>
        </p:nvSpPr>
        <p:spPr>
          <a:xfrm>
            <a:off x="512227" y="0"/>
            <a:ext cx="8226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055B3B84-EB87-BBA6-391F-E149ED14758E}"/>
              </a:ext>
            </a:extLst>
          </p:cNvPr>
          <p:cNvSpPr txBox="1">
            <a:spLocks/>
          </p:cNvSpPr>
          <p:nvPr/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988EC24-97CA-C6E1-E05E-0406727940BA}"/>
              </a:ext>
            </a:extLst>
          </p:cNvPr>
          <p:cNvSpPr txBox="1">
            <a:spLocks/>
          </p:cNvSpPr>
          <p:nvPr/>
        </p:nvSpPr>
        <p:spPr>
          <a:xfrm>
            <a:off x="387985" y="1040799"/>
            <a:ext cx="8298815" cy="2138329"/>
          </a:xfrm>
          <a:prstGeom prst="rect">
            <a:avLst/>
          </a:prstGeom>
        </p:spPr>
        <p:txBody>
          <a:bodyPr vert="horz" numCol="2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r>
              <a:rPr lang="en-GB" sz="1600" b="1" dirty="0">
                <a:solidFill>
                  <a:schemeClr val="tx1"/>
                </a:solidFill>
                <a:latin typeface="Calibri"/>
                <a:cs typeface="Calibri"/>
              </a:rPr>
              <a:t>LEP type ion pump controllers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endParaRPr lang="en-GB" sz="800" b="1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Manual calibration needed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1 HV channel per controller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Heavy weight (~20kg)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IO interface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Locally adjustable relay threshold level 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Tx/>
              <a:buChar char="-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FF0000"/>
                </a:solidFill>
                <a:latin typeface="Calibri"/>
                <a:cs typeface="Calibri"/>
              </a:rPr>
              <a:t>Fixed power and voltage</a:t>
            </a: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r>
              <a:rPr lang="en-GB" sz="1600" b="1" dirty="0">
                <a:solidFill>
                  <a:schemeClr val="tx1"/>
                </a:solidFill>
                <a:latin typeface="Calibri"/>
                <a:cs typeface="Calibri"/>
              </a:rPr>
              <a:t>Agilent 4UHV controllers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endParaRPr lang="en-GB" sz="800" dirty="0">
              <a:solidFill>
                <a:schemeClr val="accent3"/>
              </a:solidFill>
              <a:latin typeface="Calibri"/>
              <a:cs typeface="Calibri"/>
            </a:endParaRP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No calibration needed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2 HV channels per controller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Lighter (~6kg) and smaller (x2 per 4H crate)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Profibus interface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Remotely adjustable relays and thresholds </a:t>
            </a:r>
          </a:p>
          <a:p>
            <a:pPr marL="342900" lvl="2" indent="-342900" algn="just">
              <a:spcBef>
                <a:spcPts val="0"/>
              </a:spcBef>
              <a:buClr>
                <a:srgbClr val="0C377B"/>
              </a:buClr>
              <a:buFont typeface="Calibri" panose="020F0502020204030204" pitchFamily="34" charset="0"/>
              <a:buChar char="+"/>
              <a:tabLst>
                <a:tab pos="457200" algn="l"/>
              </a:tabLst>
              <a:defRPr/>
            </a:pPr>
            <a:r>
              <a:rPr lang="en-GB" sz="1400" dirty="0">
                <a:solidFill>
                  <a:srgbClr val="00B050"/>
                </a:solidFill>
                <a:latin typeface="Calibri"/>
                <a:cs typeface="Calibri"/>
              </a:rPr>
              <a:t>Adjustable power, voltage and settings</a:t>
            </a: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lvl="2" indent="0" algn="just">
              <a:buClr>
                <a:srgbClr val="0C377B"/>
              </a:buClr>
              <a:buFont typeface="Arial"/>
              <a:buNone/>
              <a:tabLst>
                <a:tab pos="457200" algn="l"/>
              </a:tabLst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400" dirty="0"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1400" dirty="0">
              <a:latin typeface="Calibri"/>
              <a:cs typeface="Calibri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6312599-B03B-4FCB-5A34-F7626A5BA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942" y="2947621"/>
            <a:ext cx="1487978" cy="13184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7EF5F93-755E-52A2-7B8F-599BD68BC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" y="2925573"/>
            <a:ext cx="2291676" cy="165085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E6804C9-1601-E372-136B-8AD3F5B43E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215" t="2165" r="1901" b="1482"/>
          <a:stretch/>
        </p:blipFill>
        <p:spPr>
          <a:xfrm>
            <a:off x="6211904" y="2939236"/>
            <a:ext cx="1641056" cy="13101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46B5C23-6BA8-25E9-AE94-6E38855C5B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3018" y="4052250"/>
            <a:ext cx="1983657" cy="19072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38C6217-399C-AA03-358E-D470E47256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0716" y="4052250"/>
            <a:ext cx="1560294" cy="191236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B08980-566C-B501-3269-F394F61E3B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7182" y="4046385"/>
            <a:ext cx="1460251" cy="161245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347344" y="596900"/>
            <a:ext cx="6246496" cy="4403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indent="0" algn="just">
              <a:buClr>
                <a:srgbClr val="0C377B"/>
              </a:buClr>
              <a:buNone/>
              <a:tabLst>
                <a:tab pos="457200" algn="l"/>
              </a:tabLst>
              <a:defRPr/>
            </a:pPr>
            <a:r>
              <a:rPr lang="en-US" sz="1600" b="1" spc="-1" dirty="0">
                <a:latin typeface="Calibri" panose="020F0502020204030204" pitchFamily="34" charset="0"/>
                <a:cs typeface="Calibri" panose="020F0502020204030204" pitchFamily="34" charset="0"/>
              </a:rPr>
              <a:t>Agilent Ion Pump controllers installation campaign (HL-LHC)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6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5E05B958-06B9-1EE9-7DCB-E0A6627E9991}"/>
              </a:ext>
            </a:extLst>
          </p:cNvPr>
          <p:cNvSpPr txBox="1">
            <a:spLocks/>
          </p:cNvSpPr>
          <p:nvPr/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240CCE8F-6944-DB4B-7009-BA6FB05C5EB4}"/>
              </a:ext>
            </a:extLst>
          </p:cNvPr>
          <p:cNvSpPr txBox="1">
            <a:spLocks/>
          </p:cNvSpPr>
          <p:nvPr/>
        </p:nvSpPr>
        <p:spPr>
          <a:xfrm>
            <a:off x="159215" y="682346"/>
            <a:ext cx="8483362" cy="57090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Clr>
                <a:srgbClr val="0C377B"/>
              </a:buClr>
              <a:buFont typeface="Arial" panose="020B0604020202020204" pitchFamily="34" charset="0"/>
              <a:buNone/>
              <a:tabLst>
                <a:tab pos="457200" algn="l"/>
              </a:tabLst>
              <a:defRPr/>
            </a:pPr>
            <a:r>
              <a:rPr lang="en-GB" sz="1600" b="1" dirty="0">
                <a:latin typeface="Calibri"/>
                <a:cs typeface="Calibri"/>
              </a:rPr>
              <a:t>Racks installation at UA63 and UA67.</a:t>
            </a:r>
          </a:p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endParaRPr lang="en-GB" sz="1600" b="1" dirty="0">
              <a:latin typeface="Calibri"/>
              <a:ea typeface="Calibri" panose="020F0502020204030204" pitchFamily="34" charset="0"/>
              <a:cs typeface="Calibri"/>
            </a:endParaRP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</a:rPr>
              <a:t>x75 LEP/LHC ion pump controllers exchanged - r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eplaced by x39 Agilent 4UHV controllers.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More than x60 HV connectors changed from Jupiter to Fischer.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x74 HV insulation tests performed – x1 faulty cable replaced (DEC +DIC).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Interlock connectors changed from Binder 2P to Burndy 4P.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Testing and commissioning.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Labelling and asset updating at Infor EAM.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Vacuum Data Base updates.</a:t>
            </a:r>
          </a:p>
          <a:p>
            <a:pPr marL="577850" lvl="1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lvl="2" indent="0" algn="just">
              <a:buClr>
                <a:srgbClr val="0C377B"/>
              </a:buClr>
              <a:buFont typeface="Arial" panose="020B0604020202020204" pitchFamily="34" charset="0"/>
              <a:buNone/>
              <a:tabLst>
                <a:tab pos="457200" algn="l"/>
              </a:tabLst>
              <a:defRPr/>
            </a:pPr>
            <a:endParaRPr lang="en-GB" sz="1600" b="1" dirty="0">
              <a:latin typeface="Calibri"/>
              <a:cs typeface="Calibri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latin typeface="Calibri"/>
              <a:cs typeface="Calibri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39760" y="3121045"/>
            <a:ext cx="3903640" cy="2736853"/>
            <a:chOff x="453801" y="3428997"/>
            <a:chExt cx="3830607" cy="279561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30A78D-D48C-EAC6-88DF-B4AB1832ED5A}"/>
                </a:ext>
              </a:extLst>
            </p:cNvPr>
            <p:cNvGrpSpPr/>
            <p:nvPr/>
          </p:nvGrpSpPr>
          <p:grpSpPr>
            <a:xfrm>
              <a:off x="453801" y="3428999"/>
              <a:ext cx="1630981" cy="2795615"/>
              <a:chOff x="3082873" y="2553186"/>
              <a:chExt cx="2033066" cy="3612438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2262D48-A489-CC75-24B2-DCA4004D871C}"/>
                  </a:ext>
                </a:extLst>
              </p:cNvPr>
              <p:cNvGrpSpPr/>
              <p:nvPr/>
            </p:nvGrpSpPr>
            <p:grpSpPr>
              <a:xfrm>
                <a:off x="3082873" y="2553186"/>
                <a:ext cx="2033066" cy="3612438"/>
                <a:chOff x="3696959" y="2595716"/>
                <a:chExt cx="2033066" cy="3612438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0CAC27E5-05F3-B741-CE34-BA09F5999183}"/>
                    </a:ext>
                  </a:extLst>
                </p:cNvPr>
                <p:cNvGrpSpPr/>
                <p:nvPr/>
              </p:nvGrpSpPr>
              <p:grpSpPr>
                <a:xfrm>
                  <a:off x="3696959" y="2595716"/>
                  <a:ext cx="2033066" cy="3612438"/>
                  <a:chOff x="1267384" y="1348561"/>
                  <a:chExt cx="2517544" cy="4417143"/>
                </a:xfrm>
              </p:grpSpPr>
              <p:pic>
                <p:nvPicPr>
                  <p:cNvPr id="42" name="Picture 41" descr="A picture containing text, duplicator, chest of drawers&#10;&#10;Description automatically generated">
                    <a:extLst>
                      <a:ext uri="{FF2B5EF4-FFF2-40B4-BE49-F238E27FC236}">
                        <a16:creationId xmlns:a16="http://schemas.microsoft.com/office/drawing/2014/main" id="{38301CA8-B3AA-32A6-7D5C-838D101EF8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267384" y="1348561"/>
                    <a:ext cx="1274156" cy="4417142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pic>
                <p:nvPicPr>
                  <p:cNvPr id="43" name="Picture 42" descr="A picture containing text, furniture, chest of drawers, file&#10;&#10;Description automatically generated">
                    <a:extLst>
                      <a:ext uri="{FF2B5EF4-FFF2-40B4-BE49-F238E27FC236}">
                        <a16:creationId xmlns:a16="http://schemas.microsoft.com/office/drawing/2014/main" id="{0A8297A2-7EA4-4B6E-1D3A-7797DA0AFF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541540" y="1348562"/>
                    <a:ext cx="1243388" cy="4417142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</p:grp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718C3DC5-1D54-DF42-F3F7-1236CE6CA29B}"/>
                    </a:ext>
                  </a:extLst>
                </p:cNvPr>
                <p:cNvSpPr/>
                <p:nvPr/>
              </p:nvSpPr>
              <p:spPr>
                <a:xfrm>
                  <a:off x="4278481" y="4471671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1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AC6F2AA-40CE-9B65-1A68-1C0F651CA79B}"/>
                    </a:ext>
                  </a:extLst>
                </p:cNvPr>
                <p:cNvSpPr/>
                <p:nvPr/>
              </p:nvSpPr>
              <p:spPr>
                <a:xfrm>
                  <a:off x="4284847" y="4785653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2</a:t>
                  </a:r>
                  <a:endParaRPr lang="en-US" sz="1500" b="1" cap="none" spc="0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6E91D6B-D30F-24EC-0090-E91D34A9891D}"/>
                    </a:ext>
                  </a:extLst>
                </p:cNvPr>
                <p:cNvSpPr/>
                <p:nvPr/>
              </p:nvSpPr>
              <p:spPr>
                <a:xfrm>
                  <a:off x="4281750" y="5023436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3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6646F130-9738-C759-3345-E5E15CC7972A}"/>
                    </a:ext>
                  </a:extLst>
                </p:cNvPr>
                <p:cNvSpPr/>
                <p:nvPr/>
              </p:nvSpPr>
              <p:spPr>
                <a:xfrm>
                  <a:off x="4277655" y="5335320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4</a:t>
                  </a: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CD14589B-E1F0-C522-26F1-599875AA67D6}"/>
                    </a:ext>
                  </a:extLst>
                </p:cNvPr>
                <p:cNvSpPr/>
                <p:nvPr/>
              </p:nvSpPr>
              <p:spPr>
                <a:xfrm>
                  <a:off x="5305166" y="4300906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5</a:t>
                  </a: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43D481E0-702B-CA9B-3D54-40959F3F15A7}"/>
                    </a:ext>
                  </a:extLst>
                </p:cNvPr>
                <p:cNvSpPr/>
                <p:nvPr/>
              </p:nvSpPr>
              <p:spPr>
                <a:xfrm>
                  <a:off x="5305166" y="4614888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6</a:t>
                  </a:r>
                  <a:endParaRPr lang="en-US" sz="1500" b="1" cap="none" spc="0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2CC31CA-C189-D5A3-DA93-1AE50C21E940}"/>
                    </a:ext>
                  </a:extLst>
                </p:cNvPr>
                <p:cNvSpPr/>
                <p:nvPr/>
              </p:nvSpPr>
              <p:spPr>
                <a:xfrm>
                  <a:off x="5305166" y="4861853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7</a:t>
                  </a:r>
                  <a:endParaRPr lang="en-US" sz="1500" b="1" cap="none" spc="0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4440F37E-E849-313E-E0B9-FF6C3E07CE1B}"/>
                    </a:ext>
                  </a:extLst>
                </p:cNvPr>
                <p:cNvSpPr/>
                <p:nvPr/>
              </p:nvSpPr>
              <p:spPr>
                <a:xfrm>
                  <a:off x="5303397" y="5173737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8</a:t>
                  </a:r>
                  <a:endParaRPr lang="en-US" sz="1500" b="1" cap="none" spc="0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46CB4574-C0F9-1293-CEBB-CB5E2BFCC106}"/>
                    </a:ext>
                  </a:extLst>
                </p:cNvPr>
                <p:cNvSpPr/>
                <p:nvPr/>
              </p:nvSpPr>
              <p:spPr>
                <a:xfrm>
                  <a:off x="5314603" y="5490480"/>
                  <a:ext cx="292068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9</a:t>
                  </a: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E74803F2-3A68-05B2-2F09-08492EC91B37}"/>
                    </a:ext>
                  </a:extLst>
                </p:cNvPr>
                <p:cNvSpPr/>
                <p:nvPr/>
              </p:nvSpPr>
              <p:spPr>
                <a:xfrm>
                  <a:off x="5197765" y="5778139"/>
                  <a:ext cx="399469" cy="32316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1500" b="1" cap="none" spc="0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</a:rPr>
                    <a:t>10</a:t>
                  </a:r>
                </a:p>
              </p:txBody>
            </p:sp>
          </p:grp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4B722C6-8881-DF90-1204-3BFDB20FA90B}"/>
                  </a:ext>
                </a:extLst>
              </p:cNvPr>
              <p:cNvSpPr/>
              <p:nvPr/>
            </p:nvSpPr>
            <p:spPr>
              <a:xfrm>
                <a:off x="3190948" y="4419958"/>
                <a:ext cx="797528" cy="119599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7EFD6BC-BA2E-2DBD-60F9-C42DE26E8975}"/>
                  </a:ext>
                </a:extLst>
              </p:cNvPr>
              <p:cNvSpPr/>
              <p:nvPr/>
            </p:nvSpPr>
            <p:spPr>
              <a:xfrm>
                <a:off x="4205206" y="4271201"/>
                <a:ext cx="797528" cy="174682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599836B-0780-6B6B-0306-8A4DFF4BB918}"/>
                </a:ext>
              </a:extLst>
            </p:cNvPr>
            <p:cNvGrpSpPr/>
            <p:nvPr/>
          </p:nvGrpSpPr>
          <p:grpSpPr>
            <a:xfrm>
              <a:off x="2776761" y="3428997"/>
              <a:ext cx="1507647" cy="2795616"/>
              <a:chOff x="5408495" y="2553185"/>
              <a:chExt cx="2033065" cy="3612438"/>
            </a:xfrm>
          </p:grpSpPr>
          <p:pic>
            <p:nvPicPr>
              <p:cNvPr id="45" name="Picture 44" descr="A picture containing text, indoor, vending machine&#10;&#10;Description automatically generated">
                <a:extLst>
                  <a:ext uri="{FF2B5EF4-FFF2-40B4-BE49-F238E27FC236}">
                    <a16:creationId xmlns:a16="http://schemas.microsoft.com/office/drawing/2014/main" id="{B86B6A3D-124E-501F-8790-4AC42FCD09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3199" t="1250" r="14172" b="1960"/>
              <a:stretch/>
            </p:blipFill>
            <p:spPr>
              <a:xfrm>
                <a:off x="5408495" y="2553185"/>
                <a:ext cx="2033065" cy="361243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021A564-A024-631C-D380-D611475B8500}"/>
                  </a:ext>
                </a:extLst>
              </p:cNvPr>
              <p:cNvSpPr/>
              <p:nvPr/>
            </p:nvSpPr>
            <p:spPr>
              <a:xfrm>
                <a:off x="5534430" y="4154308"/>
                <a:ext cx="828964" cy="34287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7F2391F-942C-6E4A-090D-AAFB59723CCE}"/>
                  </a:ext>
                </a:extLst>
              </p:cNvPr>
              <p:cNvSpPr/>
              <p:nvPr/>
            </p:nvSpPr>
            <p:spPr>
              <a:xfrm>
                <a:off x="6537960" y="4581540"/>
                <a:ext cx="755074" cy="630539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Arrow: Right 40">
              <a:extLst>
                <a:ext uri="{FF2B5EF4-FFF2-40B4-BE49-F238E27FC236}">
                  <a16:creationId xmlns:a16="http://schemas.microsoft.com/office/drawing/2014/main" id="{95F2541A-D3B3-F3E0-8D27-CE9373469DA2}"/>
                </a:ext>
              </a:extLst>
            </p:cNvPr>
            <p:cNvSpPr/>
            <p:nvPr/>
          </p:nvSpPr>
          <p:spPr>
            <a:xfrm>
              <a:off x="2154449" y="4879004"/>
              <a:ext cx="565464" cy="323165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35BB5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</p:grpSp>
      <p:sp>
        <p:nvSpPr>
          <p:cNvPr id="49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98" y="71967"/>
            <a:ext cx="6757786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600" dirty="0"/>
              <a:t>Ion pump controllers consolidation Point 6</a:t>
            </a:r>
            <a:endParaRPr lang="en-GB" sz="2600" dirty="0"/>
          </a:p>
        </p:txBody>
      </p:sp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862C176A-8E27-850D-9727-495161C15D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285" y="2549209"/>
            <a:ext cx="2230902" cy="167317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276AC2-9266-B8DB-95A4-ACFDB1F23C4B}"/>
              </a:ext>
            </a:extLst>
          </p:cNvPr>
          <p:cNvSpPr txBox="1"/>
          <p:nvPr/>
        </p:nvSpPr>
        <p:spPr>
          <a:xfrm>
            <a:off x="5115145" y="2271427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High Voltage insulation test at UA67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1E70BA-C13E-288C-10C6-2070E82DD7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998" y="3931934"/>
            <a:ext cx="2285420" cy="17902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49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79" y="71967"/>
            <a:ext cx="5078125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spc="-1" dirty="0"/>
              <a:t>MKB vacuum alarm PLC crates</a:t>
            </a:r>
            <a:endParaRPr lang="en-GB" sz="2800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90AE40-3441-A9A0-2AB3-EC8E28EDD2AC}"/>
              </a:ext>
            </a:extLst>
          </p:cNvPr>
          <p:cNvSpPr txBox="1">
            <a:spLocks/>
          </p:cNvSpPr>
          <p:nvPr/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98826FE8-CF77-6FD5-4E23-F9C6D7058638}"/>
              </a:ext>
            </a:extLst>
          </p:cNvPr>
          <p:cNvSpPr txBox="1">
            <a:spLocks/>
          </p:cNvSpPr>
          <p:nvPr/>
        </p:nvSpPr>
        <p:spPr>
          <a:xfrm>
            <a:off x="236741" y="668976"/>
            <a:ext cx="8298815" cy="55374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Clr>
                <a:srgbClr val="0C377B"/>
              </a:buClr>
              <a:buFont typeface="Arial" panose="020B0604020202020204" pitchFamily="34" charset="0"/>
              <a:buNone/>
              <a:tabLst>
                <a:tab pos="457200" algn="l"/>
              </a:tabLst>
              <a:defRPr/>
            </a:pPr>
            <a:r>
              <a:rPr lang="en-GB" sz="1600" b="1" dirty="0">
                <a:latin typeface="Calibri"/>
                <a:cs typeface="Calibri"/>
              </a:rPr>
              <a:t>MKB vacuum alarms monitoring PLC crate installation</a:t>
            </a:r>
          </a:p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endParaRPr lang="en-GB" sz="1600" b="1" dirty="0">
              <a:latin typeface="Calibri"/>
              <a:cs typeface="Calibri"/>
            </a:endParaRP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Two PLC crates designed, manufactured and  installed at UA63 and UA67 racks in order to monitor the MKB vacuum alarms that we send to SY-ABT.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Ensures the reading of essential events even if the signal changes faster than the SCADA acquisition time.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Isolation amplifiers used to send the signal in mA to the users, instead of Volts.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Analog input monitoring Penning signals.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Digital inputs monitoring Ion Pumps and Penning gauge digital signals.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New control type developed and tested – 8AI_VPLC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/>
              </a:rPr>
              <a:t>Testing and commissioning of the interlock signals with the users. </a:t>
            </a:r>
            <a:endParaRPr lang="en-GB" sz="1600" b="1" dirty="0">
              <a:latin typeface="Calibri"/>
              <a:cs typeface="Calibri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600" dirty="0">
              <a:latin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latin typeface="Calibri"/>
              <a:cs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13C8D8-CAF4-EC0A-C220-B103539FB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5" y="3333818"/>
            <a:ext cx="1919272" cy="137205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EDA28B-39A4-E2FE-08B4-F54FE8198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5" y="4941353"/>
            <a:ext cx="1919272" cy="9118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A picture containing person&#10;&#10;Description automatically generated">
            <a:extLst>
              <a:ext uri="{FF2B5EF4-FFF2-40B4-BE49-F238E27FC236}">
                <a16:creationId xmlns:a16="http://schemas.microsoft.com/office/drawing/2014/main" id="{4933D2ED-DDDF-137C-3DC7-11D62B95D5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5" b="37247"/>
          <a:stretch/>
        </p:blipFill>
        <p:spPr>
          <a:xfrm>
            <a:off x="236741" y="3901440"/>
            <a:ext cx="2576982" cy="21563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805C4E-DAF2-EA07-8DB5-886F7329ED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1059" y="3845818"/>
            <a:ext cx="3998623" cy="21563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53D10B-4042-429A-0D50-F5786003E6E4}"/>
              </a:ext>
            </a:extLst>
          </p:cNvPr>
          <p:cNvSpPr txBox="1"/>
          <p:nvPr/>
        </p:nvSpPr>
        <p:spPr>
          <a:xfrm>
            <a:off x="366488" y="3639830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MKB interlock PLC installation</a:t>
            </a:r>
          </a:p>
        </p:txBody>
      </p:sp>
    </p:spTree>
    <p:extLst>
      <p:ext uri="{BB962C8B-B14F-4D97-AF65-F5344CB8AC3E}">
        <p14:creationId xmlns:p14="http://schemas.microsoft.com/office/powerpoint/2010/main" val="1130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0" y="71967"/>
            <a:ext cx="4444999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/>
              <a:t>Sector valves consolidation</a:t>
            </a:r>
            <a:endParaRPr lang="en-GB" sz="2800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96075" y="660131"/>
            <a:ext cx="7666165" cy="3624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Coil &amp; cable harness exchange due to radiation &amp; temperature.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300 valves consolidated along w/BVO.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New cabling harness produced with 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radiation &amp; temperature resistant cable.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130 new coils installed.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Exchange of pneumatic distribution by BVO.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After installation, valves were commissioned.</a:t>
            </a:r>
          </a:p>
        </p:txBody>
      </p:sp>
      <p:pic>
        <p:nvPicPr>
          <p:cNvPr id="26" name="Picture 25" descr="A picture containing indoor, person, engine&#10;&#10;Description automatically generated">
            <a:extLst>
              <a:ext uri="{FF2B5EF4-FFF2-40B4-BE49-F238E27FC236}">
                <a16:creationId xmlns:a16="http://schemas.microsoft.com/office/drawing/2014/main" id="{E3979D29-CAD6-BABB-5443-9EE4F3C325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669" y="693066"/>
            <a:ext cx="1498234" cy="19976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4964F5DD-C4CC-707B-EF4F-63A5C8E2DB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196" y="3149446"/>
            <a:ext cx="2084054" cy="277873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 descr="Image">
            <a:extLst>
              <a:ext uri="{FF2B5EF4-FFF2-40B4-BE49-F238E27FC236}">
                <a16:creationId xmlns:a16="http://schemas.microsoft.com/office/drawing/2014/main" id="{0F4D4787-7861-3557-AB07-3886A6831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586" y="1280786"/>
            <a:ext cx="1573284" cy="209771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A picture containing person&#10;&#10;Description automatically generated">
            <a:extLst>
              <a:ext uri="{FF2B5EF4-FFF2-40B4-BE49-F238E27FC236}">
                <a16:creationId xmlns:a16="http://schemas.microsoft.com/office/drawing/2014/main" id="{7C8E5CD0-8AF4-9FCC-667E-9F2551D3AF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416" y="3910149"/>
            <a:ext cx="2653990" cy="19904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Slide Number Placeholder 9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6A62D9-1B2F-D880-A414-3E2C65EC85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070" y="3169156"/>
            <a:ext cx="2238829" cy="29094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1FABD3E-6415-415C-73E2-9145E6741F68}"/>
              </a:ext>
            </a:extLst>
          </p:cNvPr>
          <p:cNvSpPr/>
          <p:nvPr/>
        </p:nvSpPr>
        <p:spPr>
          <a:xfrm>
            <a:off x="784802" y="3736833"/>
            <a:ext cx="1204039" cy="17579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AEF1D9-380B-7B8C-AA47-87C3C20BA3E1}"/>
              </a:ext>
            </a:extLst>
          </p:cNvPr>
          <p:cNvSpPr txBox="1"/>
          <p:nvPr/>
        </p:nvSpPr>
        <p:spPr>
          <a:xfrm>
            <a:off x="340070" y="2869581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Sector Valve coil cabling damage</a:t>
            </a:r>
          </a:p>
        </p:txBody>
      </p:sp>
    </p:spTree>
    <p:extLst>
      <p:ext uri="{BB962C8B-B14F-4D97-AF65-F5344CB8AC3E}">
        <p14:creationId xmlns:p14="http://schemas.microsoft.com/office/powerpoint/2010/main" val="178714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 April 2023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Lampros Zygaropoulos – VSC seminar – YETS 22/23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-1" y="446113"/>
            <a:ext cx="9144001" cy="4763"/>
          </a:xfrm>
          <a:prstGeom prst="line">
            <a:avLst/>
          </a:prstGeom>
          <a:ln w="19050">
            <a:solidFill>
              <a:srgbClr val="1E5AA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81" y="71967"/>
            <a:ext cx="5175676" cy="51223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dirty="0" err="1"/>
              <a:t>Profibus</a:t>
            </a:r>
            <a:r>
              <a:rPr lang="en-US" sz="2800" dirty="0"/>
              <a:t> network consolidations</a:t>
            </a:r>
            <a:endParaRPr lang="en-GB" sz="28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600" dirty="0"/>
          </a:p>
        </p:txBody>
      </p:sp>
      <p:pic>
        <p:nvPicPr>
          <p:cNvPr id="23" name="Picture 22" descr="A picture containing indoor&#10;&#10;Description automatically generated">
            <a:extLst>
              <a:ext uri="{FF2B5EF4-FFF2-40B4-BE49-F238E27FC236}">
                <a16:creationId xmlns:a16="http://schemas.microsoft.com/office/drawing/2014/main" id="{CDCC886A-362F-1862-3778-2BD43C4FF1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87"/>
          <a:stretch/>
        </p:blipFill>
        <p:spPr>
          <a:xfrm>
            <a:off x="433822" y="4432794"/>
            <a:ext cx="1033989" cy="161409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13D94B-87C8-4094-9277-180E56C25BDF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B8B631-FD81-714B-BAE3-9BAB180BD4C9}"/>
              </a:ext>
            </a:extLst>
          </p:cNvPr>
          <p:cNvGrpSpPr/>
          <p:nvPr/>
        </p:nvGrpSpPr>
        <p:grpSpPr>
          <a:xfrm>
            <a:off x="3877919" y="2318118"/>
            <a:ext cx="6055877" cy="3811537"/>
            <a:chOff x="3877919" y="2318118"/>
            <a:chExt cx="6055877" cy="381153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C81373-8AB4-2E6F-5333-014CFF1AEBE8}"/>
                </a:ext>
              </a:extLst>
            </p:cNvPr>
            <p:cNvSpPr txBox="1"/>
            <p:nvPr/>
          </p:nvSpPr>
          <p:spPr>
            <a:xfrm>
              <a:off x="5355645" y="5868045"/>
              <a:ext cx="24472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UA63/UA67 Profibus architecture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AD48BD5-37E3-BC26-E4D3-44043384BE02}"/>
                </a:ext>
              </a:extLst>
            </p:cNvPr>
            <p:cNvGrpSpPr/>
            <p:nvPr/>
          </p:nvGrpSpPr>
          <p:grpSpPr>
            <a:xfrm>
              <a:off x="3877919" y="2318118"/>
              <a:ext cx="6055877" cy="3419425"/>
              <a:chOff x="3877919" y="2318118"/>
              <a:chExt cx="6055877" cy="3419425"/>
            </a:xfrm>
          </p:grpSpPr>
          <p:pic>
            <p:nvPicPr>
              <p:cNvPr id="3" name="Picture 2" descr="Diagram&#10;&#10;Description automatically generated">
                <a:extLst>
                  <a:ext uri="{FF2B5EF4-FFF2-40B4-BE49-F238E27FC236}">
                    <a16:creationId xmlns:a16="http://schemas.microsoft.com/office/drawing/2014/main" id="{BA0EBF33-FF1B-34CD-4001-D01E0407EB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7919" y="2318118"/>
                <a:ext cx="5058222" cy="3419425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5CDA254-DEE2-C313-9168-602E89ECC33C}"/>
                  </a:ext>
                </a:extLst>
              </p:cNvPr>
              <p:cNvSpPr txBox="1"/>
              <p:nvPr/>
            </p:nvSpPr>
            <p:spPr>
              <a:xfrm>
                <a:off x="4205026" y="4184287"/>
                <a:ext cx="145468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Racks left side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929BC2-F0EF-1B72-183C-0926F5014683}"/>
                  </a:ext>
                </a:extLst>
              </p:cNvPr>
              <p:cNvSpPr txBox="1"/>
              <p:nvPr/>
            </p:nvSpPr>
            <p:spPr>
              <a:xfrm>
                <a:off x="7486561" y="4176667"/>
                <a:ext cx="24472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Racks right side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B629EE0-75E7-7349-F5AB-65446275AFB9}"/>
              </a:ext>
            </a:extLst>
          </p:cNvPr>
          <p:cNvSpPr txBox="1"/>
          <p:nvPr/>
        </p:nvSpPr>
        <p:spPr>
          <a:xfrm>
            <a:off x="492382" y="4175707"/>
            <a:ext cx="2447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LHC tunnel </a:t>
            </a:r>
            <a:r>
              <a:rPr lang="en-US" sz="1100" dirty="0" err="1"/>
              <a:t>profibus</a:t>
            </a:r>
            <a:r>
              <a:rPr lang="en-US" sz="1100" dirty="0"/>
              <a:t> commissioning</a:t>
            </a:r>
          </a:p>
        </p:txBody>
      </p:sp>
      <p:pic>
        <p:nvPicPr>
          <p:cNvPr id="1026" name="Picture 7" descr="Image">
            <a:extLst>
              <a:ext uri="{FF2B5EF4-FFF2-40B4-BE49-F238E27FC236}">
                <a16:creationId xmlns:a16="http://schemas.microsoft.com/office/drawing/2014/main" id="{4AD9102D-E911-5F25-BAF9-2766BC71EA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9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48" t="20805" r="15362" b="2508"/>
          <a:stretch/>
        </p:blipFill>
        <p:spPr bwMode="auto">
          <a:xfrm>
            <a:off x="1823669" y="4430508"/>
            <a:ext cx="1079859" cy="15940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140424" y="665188"/>
            <a:ext cx="7994650" cy="43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Profibus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network architecture  for Point 6, Alice, CMS ,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&amp; Point 3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Introduced a new </a:t>
            </a:r>
            <a:r>
              <a:rPr lang="en-US" sz="16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Profibus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architecture: </a:t>
            </a:r>
          </a:p>
          <a:p>
            <a:pPr lvl="1"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Different segments according the equipment or site. 32 devices max per segment.</a:t>
            </a:r>
          </a:p>
          <a:p>
            <a:pPr lvl="1"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Galvanic isolated with repeaters and active termination connected to UPS.</a:t>
            </a:r>
          </a:p>
          <a:p>
            <a:pPr lvl="1"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Ensuring the strength of the data signal and improving reliability. </a:t>
            </a:r>
          </a:p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Point 6:</a:t>
            </a:r>
            <a:endParaRPr lang="en-GB" sz="16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New </a:t>
            </a:r>
            <a:r>
              <a:rPr lang="en-GB" sz="16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Profibus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cables 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pulled</a:t>
            </a:r>
            <a:r>
              <a:rPr lang="el-GR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segments per controller type.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Full testing and commissioning of the lines.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Dump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profibus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line upgrades.</a:t>
            </a:r>
          </a:p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Alice, CMS &amp;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Cabling campaigns.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Isolation of mobile network between experiment and tunnel.</a:t>
            </a:r>
          </a:p>
          <a:p>
            <a:pPr marL="0" indent="0">
              <a:spcBef>
                <a:spcPts val="100"/>
              </a:spcBef>
              <a:buSzPts val="1000"/>
              <a:buNone/>
              <a:tabLst>
                <a:tab pos="457200" algn="l"/>
              </a:tabLst>
            </a:pPr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Point 3: </a:t>
            </a:r>
          </a:p>
          <a:p>
            <a:pPr>
              <a:spcBef>
                <a:spcPts val="100"/>
              </a:spcBef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Isolation of Sector Valves network and Rack devices.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7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B09BAA51C2E43A287524CB406082A" ma:contentTypeVersion="2" ma:contentTypeDescription="Create a new document." ma:contentTypeScope="" ma:versionID="b80ec9d56d88acd1d05a3864d8928ec0">
  <xsd:schema xmlns:xsd="http://www.w3.org/2001/XMLSchema" xmlns:xs="http://www.w3.org/2001/XMLSchema" xmlns:p="http://schemas.microsoft.com/office/2006/metadata/properties" xmlns:ns3="6e90a7a4-25ab-4e86-87f0-9e55957e6a3c" targetNamespace="http://schemas.microsoft.com/office/2006/metadata/properties" ma:root="true" ma:fieldsID="0f3d00974bd7dc0638d42422a6d105d1" ns3:_="">
    <xsd:import namespace="6e90a7a4-25ab-4e86-87f0-9e55957e6a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0a7a4-25ab-4e86-87f0-9e55957e6a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3B77F5-5779-4550-AE40-2AD176C84BD7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6e90a7a4-25ab-4e86-87f0-9e55957e6a3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BE29A16-D37C-45B4-BD2D-B6FA8AAE3D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04DDF0-0F2C-4EE5-90FE-A0EF66C61B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90a7a4-25ab-4e86-87f0-9e55957e6a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86919</TotalTime>
  <Words>1432</Words>
  <Application>Microsoft Office PowerPoint</Application>
  <PresentationFormat>On-screen Show (4:3)</PresentationFormat>
  <Paragraphs>285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CERN(4-3)</vt:lpstr>
      <vt:lpstr>LHC YETS 22-23 Controls Activities</vt:lpstr>
      <vt:lpstr>Outlook</vt:lpstr>
      <vt:lpstr>PowerPoint Presentation</vt:lpstr>
      <vt:lpstr>PowerPoint Presentation</vt:lpstr>
      <vt:lpstr>Ion pump controllers consolidation Point 6</vt:lpstr>
      <vt:lpstr>Ion pump controllers consolidation Point 6</vt:lpstr>
      <vt:lpstr>MKB vacuum alarm PLC crates</vt:lpstr>
      <vt:lpstr>Sector valves consolidation</vt:lpstr>
      <vt:lpstr>Profibus network consolidations</vt:lpstr>
      <vt:lpstr>Electrical non-conformities campaign</vt:lpstr>
      <vt:lpstr>Beam Gas Curtain installation</vt:lpstr>
      <vt:lpstr>BVO &amp; IVO co-activities</vt:lpstr>
      <vt:lpstr>VPI heating collars installation Point 7</vt:lpstr>
      <vt:lpstr>SCADA &amp; PLC updates</vt:lpstr>
      <vt:lpstr>Machine Check-out</vt:lpstr>
      <vt:lpstr>Thank you! Big thank you to all the colleagues from VSC &amp; collaborators.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Lampros Zygaropoulos</cp:lastModifiedBy>
  <cp:revision>2775</cp:revision>
  <cp:lastPrinted>2021-06-16T08:58:31Z</cp:lastPrinted>
  <dcterms:created xsi:type="dcterms:W3CDTF">2012-11-30T11:04:26Z</dcterms:created>
  <dcterms:modified xsi:type="dcterms:W3CDTF">2023-04-03T14:03:48Z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0x010100470B09BAA51C2E43A287524CB406082A</vt:lpwstr>
  </property>
</Properties>
</file>