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6" r:id="rId2"/>
    <p:sldId id="297" r:id="rId3"/>
    <p:sldId id="359" r:id="rId4"/>
    <p:sldId id="360" r:id="rId5"/>
    <p:sldId id="367" r:id="rId6"/>
    <p:sldId id="365" r:id="rId7"/>
    <p:sldId id="319" r:id="rId8"/>
    <p:sldId id="340" r:id="rId9"/>
    <p:sldId id="343" r:id="rId10"/>
    <p:sldId id="355" r:id="rId11"/>
    <p:sldId id="361" r:id="rId12"/>
    <p:sldId id="354" r:id="rId13"/>
    <p:sldId id="333" r:id="rId14"/>
    <p:sldId id="342" r:id="rId15"/>
    <p:sldId id="337" r:id="rId16"/>
    <p:sldId id="303" r:id="rId17"/>
    <p:sldId id="344" r:id="rId18"/>
    <p:sldId id="323" r:id="rId19"/>
    <p:sldId id="301" r:id="rId20"/>
    <p:sldId id="356" r:id="rId21"/>
    <p:sldId id="358" r:id="rId22"/>
    <p:sldId id="363" r:id="rId23"/>
    <p:sldId id="357" r:id="rId24"/>
    <p:sldId id="348" r:id="rId25"/>
    <p:sldId id="364" r:id="rId26"/>
    <p:sldId id="315" r:id="rId27"/>
    <p:sldId id="288" r:id="rId28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6FD36B4-2A58-4CD8-8784-564CFFABEA0E}">
          <p14:sldIdLst>
            <p14:sldId id="296"/>
            <p14:sldId id="297"/>
            <p14:sldId id="359"/>
            <p14:sldId id="360"/>
            <p14:sldId id="367"/>
            <p14:sldId id="365"/>
            <p14:sldId id="319"/>
            <p14:sldId id="340"/>
            <p14:sldId id="343"/>
            <p14:sldId id="355"/>
            <p14:sldId id="361"/>
            <p14:sldId id="354"/>
            <p14:sldId id="333"/>
            <p14:sldId id="342"/>
            <p14:sldId id="337"/>
            <p14:sldId id="303"/>
            <p14:sldId id="344"/>
            <p14:sldId id="323"/>
            <p14:sldId id="301"/>
            <p14:sldId id="356"/>
            <p14:sldId id="358"/>
            <p14:sldId id="363"/>
            <p14:sldId id="357"/>
            <p14:sldId id="348"/>
            <p14:sldId id="364"/>
            <p14:sldId id="315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03030"/>
    <a:srgbClr val="92D050"/>
    <a:srgbClr val="E15E32"/>
    <a:srgbClr val="0033A0"/>
    <a:srgbClr val="61C4D3"/>
    <a:srgbClr val="2F2F2F"/>
    <a:srgbClr val="6E2466"/>
    <a:srgbClr val="0023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283741-2ECF-4812-A8DB-0A96E2B5A429}" v="51" dt="2023-04-17T21:06:42.011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4686"/>
  </p:normalViewPr>
  <p:slideViewPr>
    <p:cSldViewPr snapToGrid="0" snapToObjects="1">
      <p:cViewPr varScale="1">
        <p:scale>
          <a:sx n="108" d="100"/>
          <a:sy n="108" d="100"/>
        </p:scale>
        <p:origin x="61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as Raska" userId="XIScYKAHgrIClHhZIBGxSrNcU9Z1TvQdpFeyIB3bEys=" providerId="None" clId="Web-{78283741-2ECF-4812-A8DB-0A96E2B5A429}"/>
    <pc:docChg chg="modSld">
      <pc:chgData name="Tomas Raska" userId="XIScYKAHgrIClHhZIBGxSrNcU9Z1TvQdpFeyIB3bEys=" providerId="None" clId="Web-{78283741-2ECF-4812-A8DB-0A96E2B5A429}" dt="2023-04-17T21:06:42.011" v="49" actId="20577"/>
      <pc:docMkLst>
        <pc:docMk/>
      </pc:docMkLst>
      <pc:sldChg chg="modSp">
        <pc:chgData name="Tomas Raska" userId="XIScYKAHgrIClHhZIBGxSrNcU9Z1TvQdpFeyIB3bEys=" providerId="None" clId="Web-{78283741-2ECF-4812-A8DB-0A96E2B5A429}" dt="2023-04-17T21:01:17.720" v="38" actId="20577"/>
        <pc:sldMkLst>
          <pc:docMk/>
          <pc:sldMk cId="674254803" sldId="363"/>
        </pc:sldMkLst>
        <pc:spChg chg="mod">
          <ac:chgData name="Tomas Raska" userId="XIScYKAHgrIClHhZIBGxSrNcU9Z1TvQdpFeyIB3bEys=" providerId="None" clId="Web-{78283741-2ECF-4812-A8DB-0A96E2B5A429}" dt="2023-04-17T21:01:17.720" v="38" actId="20577"/>
          <ac:spMkLst>
            <pc:docMk/>
            <pc:sldMk cId="674254803" sldId="363"/>
            <ac:spMk id="2" creationId="{179D5635-CC96-8444-0E20-ABE281FEFF01}"/>
          </ac:spMkLst>
        </pc:spChg>
      </pc:sldChg>
      <pc:sldChg chg="modSp">
        <pc:chgData name="Tomas Raska" userId="XIScYKAHgrIClHhZIBGxSrNcU9Z1TvQdpFeyIB3bEys=" providerId="None" clId="Web-{78283741-2ECF-4812-A8DB-0A96E2B5A429}" dt="2023-04-17T21:06:42.011" v="49" actId="20577"/>
        <pc:sldMkLst>
          <pc:docMk/>
          <pc:sldMk cId="1724852924" sldId="364"/>
        </pc:sldMkLst>
        <pc:spChg chg="mod">
          <ac:chgData name="Tomas Raska" userId="XIScYKAHgrIClHhZIBGxSrNcU9Z1TvQdpFeyIB3bEys=" providerId="None" clId="Web-{78283741-2ECF-4812-A8DB-0A96E2B5A429}" dt="2023-04-17T21:06:42.011" v="49" actId="20577"/>
          <ac:spMkLst>
            <pc:docMk/>
            <pc:sldMk cId="1724852924" sldId="364"/>
            <ac:spMk id="2" creationId="{25CF2628-1366-FAFA-A542-3EB783449AC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40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07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60B792-63AE-5D38-17AB-0E63D4941FB6}"/>
              </a:ext>
            </a:extLst>
          </p:cNvPr>
          <p:cNvSpPr/>
          <p:nvPr userDrawn="1"/>
        </p:nvSpPr>
        <p:spPr>
          <a:xfrm>
            <a:off x="0" y="6476246"/>
            <a:ext cx="12192000" cy="381759"/>
          </a:xfrm>
          <a:prstGeom prst="rect">
            <a:avLst/>
          </a:prstGeom>
          <a:solidFill>
            <a:srgbClr val="E7E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16" dirty="0"/>
          </a:p>
        </p:txBody>
      </p:sp>
      <p:pic>
        <p:nvPicPr>
          <p:cNvPr id="9" name="Picture 8" descr="Logo&#10;&#10;Description automatically generated with medium confidence">
            <a:extLst>
              <a:ext uri="{FF2B5EF4-FFF2-40B4-BE49-F238E27FC236}">
                <a16:creationId xmlns:a16="http://schemas.microsoft.com/office/drawing/2014/main" id="{22D54E81-6F45-9F64-9792-463D8E4AA1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267" t="16904" r="17267" b="16904"/>
          <a:stretch/>
        </p:blipFill>
        <p:spPr>
          <a:xfrm>
            <a:off x="66851" y="6511187"/>
            <a:ext cx="332316" cy="3360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A2825CD-9825-AD10-7A92-2AD8399F3379}"/>
              </a:ext>
            </a:extLst>
          </p:cNvPr>
          <p:cNvSpPr txBox="1">
            <a:spLocks/>
          </p:cNvSpPr>
          <p:nvPr userDrawn="1"/>
        </p:nvSpPr>
        <p:spPr>
          <a:xfrm>
            <a:off x="8750577" y="6500788"/>
            <a:ext cx="156500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1" b="1" kern="1200">
                <a:solidFill>
                  <a:srgbClr val="0033A0"/>
                </a:solidFill>
                <a:latin typeface="Tenorite" panose="00000500000000000000" pitchFamily="2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18/04/2023</a:t>
            </a:r>
            <a:endParaRPr lang="en-US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6ECE6997-0D3A-9445-6031-B95737BCAF25}"/>
              </a:ext>
            </a:extLst>
          </p:cNvPr>
          <p:cNvSpPr txBox="1">
            <a:spLocks/>
          </p:cNvSpPr>
          <p:nvPr userDrawn="1"/>
        </p:nvSpPr>
        <p:spPr>
          <a:xfrm>
            <a:off x="952505" y="6500787"/>
            <a:ext cx="77980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1" b="1" kern="1200">
                <a:solidFill>
                  <a:srgbClr val="0033A0"/>
                </a:solidFill>
                <a:latin typeface="Tenorite" panose="00000500000000000000" pitchFamily="2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VSC Seminar | ATLAS Experimental Beam Vacuum Layout Upgrade During LS3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2E0E736-2EBE-17D6-0E70-9C2F3DCD6157}"/>
              </a:ext>
            </a:extLst>
          </p:cNvPr>
          <p:cNvSpPr txBox="1">
            <a:spLocks/>
          </p:cNvSpPr>
          <p:nvPr userDrawn="1"/>
        </p:nvSpPr>
        <p:spPr>
          <a:xfrm>
            <a:off x="11089937" y="6521137"/>
            <a:ext cx="694081" cy="30860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1" b="1" kern="1200">
                <a:solidFill>
                  <a:srgbClr val="0033A0"/>
                </a:solidFill>
                <a:latin typeface="Tenorite" panose="00000500000000000000" pitchFamily="2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25285/" TargetMode="External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F1828-89FB-32AE-93F0-9D0601917A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4400" dirty="0"/>
              <a:t>ATLAS Experimental Beam Vacuum Layout Upgrade in LS3</a:t>
            </a:r>
            <a:br>
              <a:rPr lang="en-GB" sz="5400" dirty="0"/>
            </a:br>
            <a:endParaRPr lang="en-GB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F5E34D-3E4A-3C79-917B-541BF4EFB2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Tomas Raska on </a:t>
            </a:r>
            <a:r>
              <a:rPr lang="en-GB" dirty="0"/>
              <a:t>Behalf of the LHC Experiments Beam Vacuum Team</a:t>
            </a:r>
          </a:p>
          <a:p>
            <a:r>
              <a:rPr lang="en-GB" dirty="0"/>
              <a:t>VSC Seminar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175318-4110-8483-0462-8DC33A0E0A49}"/>
              </a:ext>
            </a:extLst>
          </p:cNvPr>
          <p:cNvSpPr txBox="1"/>
          <p:nvPr/>
        </p:nvSpPr>
        <p:spPr>
          <a:xfrm>
            <a:off x="9759852" y="6252700"/>
            <a:ext cx="22174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Tenorite" panose="00000500000000000000" pitchFamily="2" charset="0"/>
              </a:rPr>
              <a:t>April 18</a:t>
            </a:r>
            <a:r>
              <a:rPr lang="en-GB" sz="1600" baseline="30000" dirty="0">
                <a:solidFill>
                  <a:schemeClr val="bg1"/>
                </a:solidFill>
                <a:latin typeface="Tenorite" panose="00000500000000000000" pitchFamily="2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Tenorite" panose="00000500000000000000" pitchFamily="2" charset="0"/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1424610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28517B-85E8-45BD-A275-03F9A15B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0881"/>
            <a:ext cx="11376025" cy="421537"/>
          </a:xfrm>
        </p:spPr>
        <p:txBody>
          <a:bodyPr/>
          <a:lstStyle/>
          <a:p>
            <a:r>
              <a:rPr lang="en-GB" dirty="0"/>
              <a:t>Evolution for the vacuum layout after LS3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0B81ED-DEF3-079D-328E-F1E4C2689E34}"/>
              </a:ext>
            </a:extLst>
          </p:cNvPr>
          <p:cNvGrpSpPr/>
          <p:nvPr/>
        </p:nvGrpSpPr>
        <p:grpSpPr>
          <a:xfrm>
            <a:off x="2321010" y="789140"/>
            <a:ext cx="8516085" cy="5567210"/>
            <a:chOff x="2321010" y="789140"/>
            <a:chExt cx="8516085" cy="556721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D24752D-3FB5-EB64-5F47-0159337E76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1010" y="3230050"/>
              <a:ext cx="8516085" cy="3126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1C20CBB-4565-3F60-A39D-6164AE385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321011" y="789140"/>
              <a:ext cx="7675580" cy="2848668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75B87142-F3F5-69A6-BCE1-26C575F486D1}"/>
              </a:ext>
            </a:extLst>
          </p:cNvPr>
          <p:cNvSpPr/>
          <p:nvPr/>
        </p:nvSpPr>
        <p:spPr>
          <a:xfrm>
            <a:off x="2922309" y="1494812"/>
            <a:ext cx="1715679" cy="1930649"/>
          </a:xfrm>
          <a:prstGeom prst="rect">
            <a:avLst/>
          </a:prstGeom>
          <a:solidFill>
            <a:schemeClr val="accent3">
              <a:alpha val="10196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ED7CE3-3F61-A570-73C5-739B5DA225BF}"/>
              </a:ext>
            </a:extLst>
          </p:cNvPr>
          <p:cNvSpPr/>
          <p:nvPr/>
        </p:nvSpPr>
        <p:spPr>
          <a:xfrm>
            <a:off x="7643186" y="3881201"/>
            <a:ext cx="2895982" cy="1930649"/>
          </a:xfrm>
          <a:prstGeom prst="rect">
            <a:avLst/>
          </a:prstGeom>
          <a:solidFill>
            <a:schemeClr val="accent3">
              <a:alpha val="10196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FF15F80-EB2F-1E82-B1D2-1A84D369BE10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3780149" y="3425461"/>
            <a:ext cx="3863037" cy="57404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8C426D7D-F066-C09F-A505-AAFD0EB33058}"/>
              </a:ext>
            </a:extLst>
          </p:cNvPr>
          <p:cNvSpPr/>
          <p:nvPr/>
        </p:nvSpPr>
        <p:spPr>
          <a:xfrm>
            <a:off x="7927942" y="2260433"/>
            <a:ext cx="3971155" cy="528368"/>
          </a:xfrm>
          <a:prstGeom prst="rect">
            <a:avLst/>
          </a:prstGeom>
          <a:solidFill>
            <a:schemeClr val="accent1">
              <a:alpha val="21176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E0EAD2-FF15-47AB-5202-1AAE754D8E89}"/>
              </a:ext>
            </a:extLst>
          </p:cNvPr>
          <p:cNvSpPr/>
          <p:nvPr/>
        </p:nvSpPr>
        <p:spPr>
          <a:xfrm>
            <a:off x="10430241" y="4932720"/>
            <a:ext cx="1607787" cy="242470"/>
          </a:xfrm>
          <a:prstGeom prst="rect">
            <a:avLst/>
          </a:prstGeom>
          <a:solidFill>
            <a:schemeClr val="accent1">
              <a:alpha val="21176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99F66A1-C578-644A-BA0E-FCB577A13E59}"/>
              </a:ext>
            </a:extLst>
          </p:cNvPr>
          <p:cNvSpPr/>
          <p:nvPr/>
        </p:nvSpPr>
        <p:spPr>
          <a:xfrm>
            <a:off x="1883752" y="1494812"/>
            <a:ext cx="990983" cy="1930649"/>
          </a:xfrm>
          <a:prstGeom prst="rect">
            <a:avLst/>
          </a:prstGeom>
          <a:solidFill>
            <a:srgbClr val="6E2466">
              <a:alpha val="21176"/>
            </a:srgb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1BD7DC3-4F36-3FB0-07C6-E0AB6754D758}"/>
              </a:ext>
            </a:extLst>
          </p:cNvPr>
          <p:cNvSpPr/>
          <p:nvPr/>
        </p:nvSpPr>
        <p:spPr>
          <a:xfrm>
            <a:off x="1883752" y="3533801"/>
            <a:ext cx="1904215" cy="2718542"/>
          </a:xfrm>
          <a:prstGeom prst="rect">
            <a:avLst/>
          </a:prstGeom>
          <a:solidFill>
            <a:srgbClr val="6E2466">
              <a:alpha val="21176"/>
            </a:srgb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349EF7F-9F30-B040-3AB5-1E9C425385E2}"/>
              </a:ext>
            </a:extLst>
          </p:cNvPr>
          <p:cNvSpPr/>
          <p:nvPr/>
        </p:nvSpPr>
        <p:spPr>
          <a:xfrm>
            <a:off x="4637988" y="1932495"/>
            <a:ext cx="3144391" cy="1189215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E2FC2DC-1D92-CB3C-1526-223B12DC9472}"/>
              </a:ext>
            </a:extLst>
          </p:cNvPr>
          <p:cNvSpPr/>
          <p:nvPr/>
        </p:nvSpPr>
        <p:spPr>
          <a:xfrm>
            <a:off x="3794014" y="4394219"/>
            <a:ext cx="3849171" cy="1189215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92DB71-111E-1890-197B-E162F0572507}"/>
              </a:ext>
            </a:extLst>
          </p:cNvPr>
          <p:cNvSpPr txBox="1"/>
          <p:nvPr/>
        </p:nvSpPr>
        <p:spPr>
          <a:xfrm>
            <a:off x="540689" y="893924"/>
            <a:ext cx="1780322" cy="88161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Q1 cryo-magnet assembly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F2B492-1F6F-AD8A-4D00-155B43726046}"/>
              </a:ext>
            </a:extLst>
          </p:cNvPr>
          <p:cNvSpPr txBox="1"/>
          <p:nvPr/>
        </p:nvSpPr>
        <p:spPr>
          <a:xfrm>
            <a:off x="3243931" y="758629"/>
            <a:ext cx="2615782" cy="779153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Vacuum assembly for the experiment (VAX) with GIS connection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F87E9F-DB88-974E-6FDC-3E6FA337BCFA}"/>
              </a:ext>
            </a:extLst>
          </p:cNvPr>
          <p:cNvSpPr txBox="1"/>
          <p:nvPr/>
        </p:nvSpPr>
        <p:spPr>
          <a:xfrm>
            <a:off x="5936979" y="752075"/>
            <a:ext cx="1912099" cy="86104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ysClr val="windowText" lastClr="000000"/>
                </a:solidFill>
              </a:rPr>
              <a:t>Front Quadrupole Absorber (TAS)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153FD2-CD24-A0D2-F61E-6AA0C1107DA4}"/>
              </a:ext>
            </a:extLst>
          </p:cNvPr>
          <p:cNvSpPr txBox="1"/>
          <p:nvPr/>
        </p:nvSpPr>
        <p:spPr>
          <a:xfrm>
            <a:off x="9460794" y="815191"/>
            <a:ext cx="1912099" cy="577623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Forward</a:t>
            </a:r>
            <a:r>
              <a:rPr lang="en-GB" dirty="0">
                <a:solidFill>
                  <a:sysClr val="windowText" lastClr="000000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chambers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1F2008-1CC5-DA52-B60B-6C35F8872D27}"/>
              </a:ext>
            </a:extLst>
          </p:cNvPr>
          <p:cNvSpPr txBox="1"/>
          <p:nvPr/>
        </p:nvSpPr>
        <p:spPr>
          <a:xfrm>
            <a:off x="228600" y="2260433"/>
            <a:ext cx="1251907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Run 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20133F-530D-E404-3529-E8F12DAAC9C7}"/>
              </a:ext>
            </a:extLst>
          </p:cNvPr>
          <p:cNvSpPr txBox="1"/>
          <p:nvPr/>
        </p:nvSpPr>
        <p:spPr>
          <a:xfrm>
            <a:off x="228600" y="4754572"/>
            <a:ext cx="1251907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Run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E0A948-59E1-AC74-54A5-52BA1B0D1A51}"/>
              </a:ext>
            </a:extLst>
          </p:cNvPr>
          <p:cNvSpPr txBox="1"/>
          <p:nvPr/>
        </p:nvSpPr>
        <p:spPr>
          <a:xfrm>
            <a:off x="4923779" y="5426119"/>
            <a:ext cx="2470044" cy="930231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ysClr val="windowText" lastClr="000000"/>
                </a:solidFill>
              </a:rPr>
              <a:t>Front Quadrupole Absorber for HL-LHC (TAXS)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620CA5-B04A-B1C9-3E9C-D7635A8BA6A2}"/>
              </a:ext>
            </a:extLst>
          </p:cNvPr>
          <p:cNvSpPr txBox="1"/>
          <p:nvPr/>
        </p:nvSpPr>
        <p:spPr>
          <a:xfrm>
            <a:off x="170903" y="5474740"/>
            <a:ext cx="2510685" cy="88161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Q1 cryo-magnet assembly for HL-LHC</a:t>
            </a:r>
          </a:p>
        </p:txBody>
      </p:sp>
    </p:spTree>
    <p:extLst>
      <p:ext uri="{BB962C8B-B14F-4D97-AF65-F5344CB8AC3E}">
        <p14:creationId xmlns:p14="http://schemas.microsoft.com/office/powerpoint/2010/main" val="233861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 animBg="1"/>
      <p:bldP spid="20" grpId="0" animBg="1"/>
      <p:bldP spid="25" grpId="0" animBg="1"/>
      <p:bldP spid="26" grpId="0" animBg="1"/>
      <p:bldP spid="29" grpId="0" animBg="1"/>
      <p:bldP spid="30" grpId="0" animBg="1"/>
      <p:bldP spid="9" grpId="0" animBg="1"/>
      <p:bldP spid="10" grpId="0" animBg="1"/>
      <p:bldP spid="11" grpId="0" animBg="1"/>
      <p:bldP spid="16" grpId="0" animBg="1"/>
      <p:bldP spid="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2AFFC9-817D-D170-5F14-10827406B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Evolution for the vacuum layout after LS3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C0FED0-7411-D8BB-8008-D53B29EC7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419" y="1023819"/>
            <a:ext cx="9777162" cy="5065625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373DECD-7535-8277-DACE-7952E2E8568B}"/>
              </a:ext>
            </a:extLst>
          </p:cNvPr>
          <p:cNvSpPr/>
          <p:nvPr/>
        </p:nvSpPr>
        <p:spPr>
          <a:xfrm>
            <a:off x="8063037" y="1023819"/>
            <a:ext cx="3720975" cy="462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Current layout of the forward zone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88F574-59B0-BC99-3D6C-049A0F7337B5}"/>
              </a:ext>
            </a:extLst>
          </p:cNvPr>
          <p:cNvSpPr/>
          <p:nvPr/>
        </p:nvSpPr>
        <p:spPr>
          <a:xfrm>
            <a:off x="1484767" y="1067777"/>
            <a:ext cx="1756373" cy="1683944"/>
          </a:xfrm>
          <a:prstGeom prst="rect">
            <a:avLst/>
          </a:prstGeom>
          <a:solidFill>
            <a:srgbClr val="E15E32">
              <a:alpha val="20000"/>
            </a:srgb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848609C-B033-29E5-CBD9-EE8FE5B7D07F}"/>
              </a:ext>
            </a:extLst>
          </p:cNvPr>
          <p:cNvSpPr/>
          <p:nvPr/>
        </p:nvSpPr>
        <p:spPr>
          <a:xfrm>
            <a:off x="4892961" y="1116003"/>
            <a:ext cx="2370645" cy="46229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18m Chimney zone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670E1C-D7A4-AF16-4AFC-560D3F3401E0}"/>
              </a:ext>
            </a:extLst>
          </p:cNvPr>
          <p:cNvCxnSpPr>
            <a:endCxn id="8" idx="3"/>
          </p:cNvCxnSpPr>
          <p:nvPr/>
        </p:nvCxnSpPr>
        <p:spPr>
          <a:xfrm flipH="1">
            <a:off x="3241140" y="1338892"/>
            <a:ext cx="1651821" cy="57085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3A809B5-AD01-AFD7-309F-5584C379EF72}"/>
              </a:ext>
            </a:extLst>
          </p:cNvPr>
          <p:cNvSpPr/>
          <p:nvPr/>
        </p:nvSpPr>
        <p:spPr>
          <a:xfrm>
            <a:off x="5698465" y="1993675"/>
            <a:ext cx="2896895" cy="6190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TAX1S Monoblock shielding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496EB14-C84D-3BDA-9301-EDCAE8CBF496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3847723" y="2303218"/>
            <a:ext cx="1850742" cy="1608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492B68F-4A38-2B83-DA9D-164C8208828E}"/>
              </a:ext>
            </a:extLst>
          </p:cNvPr>
          <p:cNvSpPr/>
          <p:nvPr/>
        </p:nvSpPr>
        <p:spPr>
          <a:xfrm>
            <a:off x="5386812" y="2751721"/>
            <a:ext cx="1530036" cy="35889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VJ Fix-point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919628-73FB-2AF3-DA4A-B957D62DE01F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3032911" y="2931168"/>
            <a:ext cx="2353901" cy="1081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1B74036-9853-1CD8-C26D-5EE0E97969D3}"/>
              </a:ext>
            </a:extLst>
          </p:cNvPr>
          <p:cNvSpPr/>
          <p:nvPr/>
        </p:nvSpPr>
        <p:spPr>
          <a:xfrm>
            <a:off x="7545373" y="3339548"/>
            <a:ext cx="2234732" cy="584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VJ Position adjustment system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9F75B0B-0935-8961-FBA2-3C453FEDB1A6}"/>
              </a:ext>
            </a:extLst>
          </p:cNvPr>
          <p:cNvCxnSpPr/>
          <p:nvPr/>
        </p:nvCxnSpPr>
        <p:spPr>
          <a:xfrm>
            <a:off x="8483097" y="3915525"/>
            <a:ext cx="0" cy="9552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DEAC582-2CC1-A6FE-3EAA-02262493101C}"/>
              </a:ext>
            </a:extLst>
          </p:cNvPr>
          <p:cNvCxnSpPr/>
          <p:nvPr/>
        </p:nvCxnSpPr>
        <p:spPr>
          <a:xfrm>
            <a:off x="8483097" y="3915525"/>
            <a:ext cx="1620570" cy="13988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2A1B5DA-942A-8E61-6650-EB944A495810}"/>
              </a:ext>
            </a:extLst>
          </p:cNvPr>
          <p:cNvSpPr/>
          <p:nvPr/>
        </p:nvSpPr>
        <p:spPr>
          <a:xfrm>
            <a:off x="9623834" y="4028019"/>
            <a:ext cx="1928387" cy="365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VJ/VT Fix-point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BE04013-4F68-D2F0-4FD3-4DAA0893EF97}"/>
              </a:ext>
            </a:extLst>
          </p:cNvPr>
          <p:cNvCxnSpPr/>
          <p:nvPr/>
        </p:nvCxnSpPr>
        <p:spPr>
          <a:xfrm flipH="1">
            <a:off x="10366218" y="4393144"/>
            <a:ext cx="221809" cy="11259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39E0ACE-5F72-3EF4-F2BA-94331FA3A130}"/>
              </a:ext>
            </a:extLst>
          </p:cNvPr>
          <p:cNvSpPr/>
          <p:nvPr/>
        </p:nvSpPr>
        <p:spPr>
          <a:xfrm>
            <a:off x="4892961" y="5621564"/>
            <a:ext cx="3720975" cy="462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CFRP cone support for VJ assembly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4042BA2-28B4-35D5-D9DE-70AF43A4A8AB}"/>
              </a:ext>
            </a:extLst>
          </p:cNvPr>
          <p:cNvCxnSpPr>
            <a:cxnSpLocks/>
          </p:cNvCxnSpPr>
          <p:nvPr/>
        </p:nvCxnSpPr>
        <p:spPr>
          <a:xfrm flipV="1">
            <a:off x="6686550" y="5079732"/>
            <a:ext cx="295172" cy="4393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604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8" grpId="0" animBg="1"/>
      <p:bldP spid="22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5B0FF5-0FAF-E5BA-6356-AC48C40BD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52" y="1203955"/>
            <a:ext cx="10599620" cy="504253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8EDE1EE-C4D8-6711-AAC2-FC7D17DCB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8759"/>
            <a:ext cx="11376025" cy="642550"/>
          </a:xfrm>
        </p:spPr>
        <p:txBody>
          <a:bodyPr anchor="t">
            <a:normAutofit/>
          </a:bodyPr>
          <a:lstStyle/>
          <a:p>
            <a:r>
              <a:rPr lang="en-GB" dirty="0"/>
              <a:t>Evolution for the vacuum layout after LS3</a:t>
            </a:r>
          </a:p>
        </p:txBody>
      </p:sp>
      <p:sp>
        <p:nvSpPr>
          <p:cNvPr id="39" name="Parallelogram 38">
            <a:extLst>
              <a:ext uri="{FF2B5EF4-FFF2-40B4-BE49-F238E27FC236}">
                <a16:creationId xmlns:a16="http://schemas.microsoft.com/office/drawing/2014/main" id="{B5275724-8141-BB31-5686-0146451F4A89}"/>
              </a:ext>
            </a:extLst>
          </p:cNvPr>
          <p:cNvSpPr/>
          <p:nvPr/>
        </p:nvSpPr>
        <p:spPr>
          <a:xfrm rot="1042644">
            <a:off x="-218746" y="2167193"/>
            <a:ext cx="4977529" cy="1552731"/>
          </a:xfrm>
          <a:prstGeom prst="parallelogram">
            <a:avLst>
              <a:gd name="adj" fmla="val 131199"/>
            </a:avLst>
          </a:prstGeom>
          <a:solidFill>
            <a:srgbClr val="E15E32">
              <a:alpha val="20000"/>
            </a:srgb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F9C428-A200-23BD-408A-978D361F9B3E}"/>
              </a:ext>
            </a:extLst>
          </p:cNvPr>
          <p:cNvSpPr txBox="1"/>
          <p:nvPr/>
        </p:nvSpPr>
        <p:spPr>
          <a:xfrm>
            <a:off x="5139738" y="1385624"/>
            <a:ext cx="2665367" cy="61293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Vacuum assembly for the experiment (VAX)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189DB02-836F-4E25-EA04-BB9DCC6B0B02}"/>
              </a:ext>
            </a:extLst>
          </p:cNvPr>
          <p:cNvCxnSpPr>
            <a:cxnSpLocks/>
            <a:endCxn id="39" idx="1"/>
          </p:cNvCxnSpPr>
          <p:nvPr/>
        </p:nvCxnSpPr>
        <p:spPr>
          <a:xfrm flipH="1">
            <a:off x="3473985" y="1692091"/>
            <a:ext cx="1665753" cy="814751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arallelogram 54">
            <a:extLst>
              <a:ext uri="{FF2B5EF4-FFF2-40B4-BE49-F238E27FC236}">
                <a16:creationId xmlns:a16="http://schemas.microsoft.com/office/drawing/2014/main" id="{A053CE5E-2778-F7A2-2248-237047ECD396}"/>
              </a:ext>
            </a:extLst>
          </p:cNvPr>
          <p:cNvSpPr/>
          <p:nvPr/>
        </p:nvSpPr>
        <p:spPr>
          <a:xfrm rot="994110">
            <a:off x="2489223" y="3626010"/>
            <a:ext cx="9029809" cy="1552731"/>
          </a:xfrm>
          <a:prstGeom prst="parallelogram">
            <a:avLst>
              <a:gd name="adj" fmla="val 131199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60F4F1C-AFC6-2857-EDA4-297A061DCE29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6547475" y="3061686"/>
            <a:ext cx="678042" cy="5965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58206B0-B83F-C434-B6C3-FEF72273FB30}"/>
              </a:ext>
            </a:extLst>
          </p:cNvPr>
          <p:cNvSpPr txBox="1"/>
          <p:nvPr/>
        </p:nvSpPr>
        <p:spPr>
          <a:xfrm>
            <a:off x="5214791" y="2448752"/>
            <a:ext cx="2665367" cy="612934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New VJ chambers and structural support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EC5BADB-C9B4-F670-6AA2-BBB987897CAC}"/>
              </a:ext>
            </a:extLst>
          </p:cNvPr>
          <p:cNvSpPr/>
          <p:nvPr/>
        </p:nvSpPr>
        <p:spPr>
          <a:xfrm>
            <a:off x="208110" y="5426593"/>
            <a:ext cx="6678386" cy="665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HL-LHC motivated upgrade of Forward region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2F65219-72C7-244B-13B5-446F6CC1ABD1}"/>
              </a:ext>
            </a:extLst>
          </p:cNvPr>
          <p:cNvSpPr txBox="1"/>
          <p:nvPr/>
        </p:nvSpPr>
        <p:spPr>
          <a:xfrm>
            <a:off x="7947418" y="1385624"/>
            <a:ext cx="417851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Instrumented chimney replaced by new </a:t>
            </a:r>
            <a:r>
              <a:rPr lang="en-GB" dirty="0">
                <a:solidFill>
                  <a:sysClr val="windowText" lastClr="000000"/>
                </a:solidFill>
              </a:rPr>
              <a:t>vacuum assembly for the experiment (VAX)</a:t>
            </a:r>
            <a:endParaRPr lang="en-GB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Total length of forward chambers reduced </a:t>
            </a:r>
            <a:r>
              <a:rPr lang="en-GB" sz="1800" b="0" dirty="0">
                <a:solidFill>
                  <a:schemeClr val="tx2"/>
                </a:solidFill>
              </a:rPr>
              <a:t>by ~1.6 m</a:t>
            </a:r>
          </a:p>
        </p:txBody>
      </p:sp>
    </p:spTree>
    <p:extLst>
      <p:ext uri="{BB962C8B-B14F-4D97-AF65-F5344CB8AC3E}">
        <p14:creationId xmlns:p14="http://schemas.microsoft.com/office/powerpoint/2010/main" val="16720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55" grpId="0" animBg="1"/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BA482B-D5C6-C6B8-03ED-DFDC737E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96645"/>
            <a:ext cx="11376024" cy="4716258"/>
          </a:xfrm>
        </p:spPr>
        <p:txBody>
          <a:bodyPr/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sz="1800" dirty="0"/>
              <a:t>The VAX displacement inside the experimental cavern entails: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Suppression of the 18 m chimney (VC1JP) and installation of the VAX assembly at its place;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Existing vacuum layout and CFRP Cone are not compatible and new layout must be installed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In case of a closed sector valve, </a:t>
            </a:r>
            <a:r>
              <a:rPr lang="en-GB" sz="1600" b="1" dirty="0"/>
              <a:t>no vacuum measurement nor pumping </a:t>
            </a:r>
            <a:r>
              <a:rPr lang="en-GB" sz="1600" dirty="0"/>
              <a:t>of non-</a:t>
            </a:r>
            <a:r>
              <a:rPr lang="en-GB" sz="1600" dirty="0" err="1"/>
              <a:t>getterable</a:t>
            </a:r>
            <a:r>
              <a:rPr lang="en-GB" sz="1600" dirty="0"/>
              <a:t> gasses available in IP1.X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sz="1800" dirty="0"/>
              <a:t>Pressure measurement and pumping to be installed on new VJ chambers assembly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GB" sz="18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sz="1800" dirty="0"/>
              <a:t>New VJ area proposal consist of 2 chambers &amp; stainless steel bellow module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VC1JE (Extension)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VC1JPX (Pumping)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Bellow module</a:t>
            </a:r>
            <a:endParaRPr lang="en-GB" sz="15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699ADE-6613-E69E-40FC-76F506E88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22969"/>
          </a:xfrm>
        </p:spPr>
        <p:txBody>
          <a:bodyPr/>
          <a:lstStyle/>
          <a:p>
            <a:r>
              <a:rPr lang="en-GB" dirty="0"/>
              <a:t>Vacuum Chambers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C9BCFD-005A-2FC4-4DD8-47973BCED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99" y="4343982"/>
            <a:ext cx="11593002" cy="195002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CB02F63-E9F3-CE0A-BFF7-9E9297D57C34}"/>
              </a:ext>
            </a:extLst>
          </p:cNvPr>
          <p:cNvSpPr/>
          <p:nvPr/>
        </p:nvSpPr>
        <p:spPr>
          <a:xfrm>
            <a:off x="3476531" y="5160641"/>
            <a:ext cx="344031" cy="552262"/>
          </a:xfrm>
          <a:prstGeom prst="rect">
            <a:avLst/>
          </a:prstGeom>
          <a:solidFill>
            <a:srgbClr val="92D050">
              <a:alpha val="16078"/>
            </a:srgbClr>
          </a:solidFill>
          <a:ln w="38100">
            <a:solidFill>
              <a:srgbClr val="92D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31571DF-15A5-BAB7-B71D-95BA29D1ABFE}"/>
              </a:ext>
            </a:extLst>
          </p:cNvPr>
          <p:cNvSpPr/>
          <p:nvPr/>
        </p:nvSpPr>
        <p:spPr>
          <a:xfrm>
            <a:off x="3820562" y="5160641"/>
            <a:ext cx="3639493" cy="552262"/>
          </a:xfrm>
          <a:prstGeom prst="rect">
            <a:avLst/>
          </a:prstGeom>
          <a:solidFill>
            <a:srgbClr val="0033A0">
              <a:alpha val="20000"/>
            </a:srgbClr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61CE9C-379E-5A11-B9A8-0AE2A9662FD0}"/>
              </a:ext>
            </a:extLst>
          </p:cNvPr>
          <p:cNvSpPr/>
          <p:nvPr/>
        </p:nvSpPr>
        <p:spPr>
          <a:xfrm>
            <a:off x="7460055" y="5160641"/>
            <a:ext cx="4083113" cy="552262"/>
          </a:xfrm>
          <a:prstGeom prst="rect">
            <a:avLst/>
          </a:prstGeom>
          <a:solidFill>
            <a:srgbClr val="E15E32">
              <a:alpha val="20000"/>
            </a:srgbClr>
          </a:solidFill>
          <a:ln w="381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0723DBF-B279-0430-A31D-88A0443820F7}"/>
              </a:ext>
            </a:extLst>
          </p:cNvPr>
          <p:cNvCxnSpPr>
            <a:cxnSpLocks/>
          </p:cNvCxnSpPr>
          <p:nvPr/>
        </p:nvCxnSpPr>
        <p:spPr>
          <a:xfrm>
            <a:off x="2951430" y="3657600"/>
            <a:ext cx="2697933" cy="12674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D10DF8A-EF74-A914-3D41-5D4876ECEDBC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2951430" y="3429000"/>
            <a:ext cx="6550182" cy="17316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A97BD21-9B94-5DE8-2C57-4698960538E7}"/>
              </a:ext>
            </a:extLst>
          </p:cNvPr>
          <p:cNvCxnSpPr>
            <a:cxnSpLocks/>
          </p:cNvCxnSpPr>
          <p:nvPr/>
        </p:nvCxnSpPr>
        <p:spPr>
          <a:xfrm>
            <a:off x="2775345" y="3980999"/>
            <a:ext cx="936576" cy="1151219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657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FDCAB3-8F6B-D3F8-1EBC-8A6D2664D6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34987"/>
            <a:ext cx="9144000" cy="1443944"/>
          </a:xfrm>
        </p:spPr>
        <p:txBody>
          <a:bodyPr/>
          <a:lstStyle/>
          <a:p>
            <a:r>
              <a:rPr lang="en-US" sz="4800" b="0" dirty="0"/>
              <a:t>New Experimental Vacuum Chambers Proposal</a:t>
            </a:r>
            <a:endParaRPr lang="en-GB" sz="4800" b="0" dirty="0"/>
          </a:p>
        </p:txBody>
      </p:sp>
    </p:spTree>
    <p:extLst>
      <p:ext uri="{BB962C8B-B14F-4D97-AF65-F5344CB8AC3E}">
        <p14:creationId xmlns:p14="http://schemas.microsoft.com/office/powerpoint/2010/main" val="1659102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FF4230F2-46B1-24DF-2D9F-C813E538C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4545476"/>
            <a:ext cx="10678599" cy="147312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5A0B2C-3148-3068-B8AE-5EB4D1543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829958"/>
            <a:ext cx="7233785" cy="3293186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/>
              <a:t>New instrumented assembly for the IP1.X</a:t>
            </a:r>
            <a:endParaRPr lang="en-GB" sz="105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Chamber design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Material - Aluminium 2219-T6 || NEG coated (machined from 3D forged block);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2 CF100 bimetallic flanges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4 CF DN40 ports with bimetallic flanges for instrumentation;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Fix point collar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Ion pumps protrude from the CFRP cone envelope (~15 mm in radial direction);</a:t>
            </a:r>
          </a:p>
          <a:p>
            <a:pPr lvl="2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JTT envelope will be respected </a:t>
            </a:r>
            <a:r>
              <a:rPr lang="en-GB" sz="1400" dirty="0">
                <a:sym typeface="Wingdings" panose="05000000000000000000" pitchFamily="2" charset="2"/>
              </a:rPr>
              <a:t></a:t>
            </a:r>
            <a:r>
              <a:rPr lang="en-GB" sz="1400" dirty="0"/>
              <a:t> No collision expected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Permanent bake-out (max 250 °C);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Thermal expansion 10 mm;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Covered by a stainless steel bellow module</a:t>
            </a: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1AA8A7-65DC-4DEE-A654-8CC6D708D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30448"/>
          </a:xfrm>
        </p:spPr>
        <p:txBody>
          <a:bodyPr/>
          <a:lstStyle/>
          <a:p>
            <a:r>
              <a:rPr lang="en-GB" sz="3200" dirty="0"/>
              <a:t>Forward vacuum chamber #1 </a:t>
            </a:r>
            <a:r>
              <a:rPr lang="en-GB" sz="2400" dirty="0"/>
              <a:t>(VC1JPX)</a:t>
            </a:r>
            <a:endParaRPr lang="en-GB" sz="32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A6BD8B9-90F0-E658-C25A-4F5B313803D3}"/>
              </a:ext>
            </a:extLst>
          </p:cNvPr>
          <p:cNvGrpSpPr/>
          <p:nvPr/>
        </p:nvGrpSpPr>
        <p:grpSpPr>
          <a:xfrm>
            <a:off x="759020" y="5008833"/>
            <a:ext cx="10457569" cy="1116510"/>
            <a:chOff x="759020" y="5008833"/>
            <a:chExt cx="10457569" cy="111651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0B0FF4-5950-F0D1-23DA-A1EA28AB9F2F}"/>
                </a:ext>
              </a:extLst>
            </p:cNvPr>
            <p:cNvCxnSpPr/>
            <p:nvPr/>
          </p:nvCxnSpPr>
          <p:spPr>
            <a:xfrm>
              <a:off x="759020" y="5008833"/>
              <a:ext cx="0" cy="1100337"/>
            </a:xfrm>
            <a:prstGeom prst="line">
              <a:avLst/>
            </a:prstGeom>
            <a:ln>
              <a:solidFill>
                <a:srgbClr val="303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1D7823E-BFF5-50ED-6A48-C0C82ED18EBF}"/>
                </a:ext>
              </a:extLst>
            </p:cNvPr>
            <p:cNvCxnSpPr>
              <a:cxnSpLocks/>
            </p:cNvCxnSpPr>
            <p:nvPr/>
          </p:nvCxnSpPr>
          <p:spPr>
            <a:xfrm>
              <a:off x="11216589" y="5025006"/>
              <a:ext cx="0" cy="1100337"/>
            </a:xfrm>
            <a:prstGeom prst="line">
              <a:avLst/>
            </a:prstGeom>
            <a:ln>
              <a:solidFill>
                <a:srgbClr val="303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85F787C-8649-BD87-0F77-E14F39A0FE33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" y="6105525"/>
              <a:ext cx="10454589" cy="3645"/>
            </a:xfrm>
            <a:prstGeom prst="straightConnector1">
              <a:avLst/>
            </a:prstGeom>
            <a:ln>
              <a:solidFill>
                <a:srgbClr val="303030"/>
              </a:solidFill>
              <a:headEnd type="arrow" w="med" len="lg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8DBBE73-AE08-4F6F-CCFC-6F453524EA12}"/>
                </a:ext>
              </a:extLst>
            </p:cNvPr>
            <p:cNvSpPr txBox="1"/>
            <p:nvPr/>
          </p:nvSpPr>
          <p:spPr>
            <a:xfrm>
              <a:off x="5445202" y="5815999"/>
              <a:ext cx="131381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ysClr val="windowText" lastClr="000000"/>
                  </a:solidFill>
                </a:rPr>
                <a:t>~ 1900 mm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DC281E-9012-E1B4-75CE-AB6C14CE9D16}"/>
              </a:ext>
            </a:extLst>
          </p:cNvPr>
          <p:cNvGrpSpPr/>
          <p:nvPr/>
        </p:nvGrpSpPr>
        <p:grpSpPr>
          <a:xfrm>
            <a:off x="2104340" y="5025006"/>
            <a:ext cx="2759549" cy="853157"/>
            <a:chOff x="2104340" y="5025006"/>
            <a:chExt cx="2759549" cy="853157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7A0758B-4E10-94A4-9A2D-2DBADE69C5F2}"/>
                </a:ext>
              </a:extLst>
            </p:cNvPr>
            <p:cNvCxnSpPr/>
            <p:nvPr/>
          </p:nvCxnSpPr>
          <p:spPr>
            <a:xfrm>
              <a:off x="3471329" y="5025006"/>
              <a:ext cx="0" cy="449501"/>
            </a:xfrm>
            <a:prstGeom prst="straightConnector1">
              <a:avLst/>
            </a:prstGeom>
            <a:ln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9B87B83-7273-EE5D-35A1-D66202B4ACF3}"/>
                </a:ext>
              </a:extLst>
            </p:cNvPr>
            <p:cNvSpPr txBox="1"/>
            <p:nvPr/>
          </p:nvSpPr>
          <p:spPr>
            <a:xfrm>
              <a:off x="2104340" y="5601164"/>
              <a:ext cx="275954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accent3"/>
                  </a:solidFill>
                </a:rPr>
                <a:t>Constant aperture 80 mm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9D1BE14-98DC-2E97-1416-C0762E660A4B}"/>
              </a:ext>
            </a:extLst>
          </p:cNvPr>
          <p:cNvSpPr/>
          <p:nvPr/>
        </p:nvSpPr>
        <p:spPr>
          <a:xfrm>
            <a:off x="10979175" y="4798726"/>
            <a:ext cx="255779" cy="917321"/>
          </a:xfrm>
          <a:prstGeom prst="rect">
            <a:avLst/>
          </a:prstGeom>
          <a:solidFill>
            <a:srgbClr val="E15E32">
              <a:alpha val="20000"/>
            </a:srgb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A6FC20-8F4C-3EF8-737B-4C55407EB487}"/>
              </a:ext>
            </a:extLst>
          </p:cNvPr>
          <p:cNvSpPr txBox="1"/>
          <p:nvPr/>
        </p:nvSpPr>
        <p:spPr>
          <a:xfrm>
            <a:off x="10954196" y="3788449"/>
            <a:ext cx="10049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3"/>
                </a:solidFill>
              </a:rPr>
              <a:t>CF100 bimetallic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D924C60-DD6A-AA7F-9D62-7E31EB8244DA}"/>
              </a:ext>
            </a:extLst>
          </p:cNvPr>
          <p:cNvSpPr/>
          <p:nvPr/>
        </p:nvSpPr>
        <p:spPr>
          <a:xfrm>
            <a:off x="10102398" y="4500469"/>
            <a:ext cx="729085" cy="1583468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0589E92-C832-8ACA-074C-636611B11840}"/>
              </a:ext>
            </a:extLst>
          </p:cNvPr>
          <p:cNvCxnSpPr>
            <a:cxnSpLocks/>
            <a:stCxn id="14" idx="2"/>
            <a:endCxn id="11" idx="0"/>
          </p:cNvCxnSpPr>
          <p:nvPr/>
        </p:nvCxnSpPr>
        <p:spPr>
          <a:xfrm flipH="1">
            <a:off x="11107065" y="4280892"/>
            <a:ext cx="349612" cy="517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C9B674-33B0-229E-5711-AF69B2347AD3}"/>
              </a:ext>
            </a:extLst>
          </p:cNvPr>
          <p:cNvSpPr txBox="1"/>
          <p:nvPr/>
        </p:nvSpPr>
        <p:spPr>
          <a:xfrm>
            <a:off x="8078771" y="3896172"/>
            <a:ext cx="1875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4 CF DN40 ports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0D70BD2-9450-AC76-BBEF-54C3A0357EEE}"/>
              </a:ext>
            </a:extLst>
          </p:cNvPr>
          <p:cNvCxnSpPr>
            <a:cxnSpLocks/>
            <a:stCxn id="31" idx="3"/>
            <a:endCxn id="28" idx="0"/>
          </p:cNvCxnSpPr>
          <p:nvPr/>
        </p:nvCxnSpPr>
        <p:spPr>
          <a:xfrm>
            <a:off x="9954705" y="4034672"/>
            <a:ext cx="512236" cy="465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10108869-436C-1775-C477-C169A158164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6258" y="136015"/>
            <a:ext cx="3942542" cy="3566150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13CE2A1-47BC-DFE3-E248-8F0B157DA992}"/>
              </a:ext>
            </a:extLst>
          </p:cNvPr>
          <p:cNvSpPr/>
          <p:nvPr/>
        </p:nvSpPr>
        <p:spPr>
          <a:xfrm>
            <a:off x="7249614" y="2877059"/>
            <a:ext cx="2892499" cy="8060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N</a:t>
            </a:r>
            <a:r>
              <a:rPr lang="en-GB" sz="1400" b="1" dirty="0" err="1"/>
              <a:t>ew</a:t>
            </a:r>
            <a:r>
              <a:rPr lang="en-GB" sz="1400" b="1" dirty="0"/>
              <a:t> Vacuum Instrumentation</a:t>
            </a:r>
          </a:p>
          <a:p>
            <a:r>
              <a:rPr lang="en-GB" sz="1400" dirty="0"/>
              <a:t>2x Ion pump VPIXD (20l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·s</a:t>
            </a:r>
            <a:r>
              <a:rPr lang="en-GB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GB" sz="1400" dirty="0"/>
              <a:t>2x Penning gauge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D447808-4D02-862C-D942-D4A55B694ADB}"/>
              </a:ext>
            </a:extLst>
          </p:cNvPr>
          <p:cNvSpPr/>
          <p:nvPr/>
        </p:nvSpPr>
        <p:spPr>
          <a:xfrm>
            <a:off x="9103066" y="3433712"/>
            <a:ext cx="1443928" cy="4069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Per side</a:t>
            </a:r>
            <a:endParaRPr lang="en-GB" sz="14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033932E-1145-BE97-3675-43C775329699}"/>
              </a:ext>
            </a:extLst>
          </p:cNvPr>
          <p:cNvSpPr/>
          <p:nvPr/>
        </p:nvSpPr>
        <p:spPr>
          <a:xfrm>
            <a:off x="704721" y="4806725"/>
            <a:ext cx="306700" cy="917321"/>
          </a:xfrm>
          <a:prstGeom prst="rect">
            <a:avLst/>
          </a:prstGeom>
          <a:solidFill>
            <a:srgbClr val="E15E32">
              <a:alpha val="20000"/>
            </a:srgb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BAB8217-F4CE-7BD8-4A30-F26FD345107E}"/>
              </a:ext>
            </a:extLst>
          </p:cNvPr>
          <p:cNvSpPr txBox="1"/>
          <p:nvPr/>
        </p:nvSpPr>
        <p:spPr>
          <a:xfrm>
            <a:off x="1099378" y="4139317"/>
            <a:ext cx="10049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3"/>
                </a:solidFill>
              </a:rPr>
              <a:t>CF100 bimetallic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A0842EC-314F-A1C4-7E56-A65DA04C0F07}"/>
              </a:ext>
            </a:extLst>
          </p:cNvPr>
          <p:cNvCxnSpPr>
            <a:stCxn id="37" idx="2"/>
            <a:endCxn id="36" idx="0"/>
          </p:cNvCxnSpPr>
          <p:nvPr/>
        </p:nvCxnSpPr>
        <p:spPr>
          <a:xfrm flipH="1">
            <a:off x="858071" y="4631760"/>
            <a:ext cx="743788" cy="174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0825BD80-7F30-B039-104B-AD4AE6F2697F}"/>
              </a:ext>
            </a:extLst>
          </p:cNvPr>
          <p:cNvSpPr/>
          <p:nvPr/>
        </p:nvSpPr>
        <p:spPr>
          <a:xfrm>
            <a:off x="10871322" y="4806725"/>
            <a:ext cx="127889" cy="917321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C913BE-EFB6-DE8D-B6CA-874CC70EF728}"/>
              </a:ext>
            </a:extLst>
          </p:cNvPr>
          <p:cNvSpPr txBox="1"/>
          <p:nvPr/>
        </p:nvSpPr>
        <p:spPr>
          <a:xfrm>
            <a:off x="7427475" y="4395794"/>
            <a:ext cx="18871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Fix point collar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8722F6B-6518-6118-4D2E-5E651EDBAB66}"/>
              </a:ext>
            </a:extLst>
          </p:cNvPr>
          <p:cNvCxnSpPr>
            <a:cxnSpLocks/>
            <a:stCxn id="47" idx="3"/>
            <a:endCxn id="46" idx="0"/>
          </p:cNvCxnSpPr>
          <p:nvPr/>
        </p:nvCxnSpPr>
        <p:spPr>
          <a:xfrm>
            <a:off x="9314581" y="4534294"/>
            <a:ext cx="1620686" cy="27243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911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9BBC57-DD72-0584-7AB6-7D98E74E4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65187"/>
            <a:ext cx="11376024" cy="322974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</a:pPr>
            <a:r>
              <a:rPr lang="en-GB" sz="2000" dirty="0"/>
              <a:t>Chamber design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Tube Ø80 mm - Aluminium 2219-T6 || NEG coated;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EN AW-5083 aluminium bellow;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Bimetallic CF-100 flanges;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Adjustment fixed-point shoulder to be designed.</a:t>
            </a:r>
          </a:p>
          <a:p>
            <a:r>
              <a:rPr lang="en-GB" sz="1800" dirty="0"/>
              <a:t>Permanent bake-out (max 250 °C)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</a:pPr>
            <a:r>
              <a:rPr lang="en-GB" sz="1800" dirty="0"/>
              <a:t>Thermal expansion 11.5 mm (covered by the aluminium bellow);</a:t>
            </a:r>
          </a:p>
          <a:p>
            <a:endParaRPr lang="en-GB" dirty="0"/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E6FC60-2C27-A509-B26A-5CF88808C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4577"/>
          </a:xfrm>
        </p:spPr>
        <p:txBody>
          <a:bodyPr/>
          <a:lstStyle/>
          <a:p>
            <a:r>
              <a:rPr lang="en-GB" sz="3600" dirty="0"/>
              <a:t>Forward vacuum chamber #2</a:t>
            </a:r>
            <a:r>
              <a:rPr lang="en-GB" dirty="0"/>
              <a:t> </a:t>
            </a:r>
            <a:r>
              <a:rPr lang="en-GB" sz="2800" dirty="0"/>
              <a:t>(VC1JE)</a:t>
            </a:r>
            <a:endParaRPr lang="en-GB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C0CEFB-8985-2F86-A742-BE530F635ADB}"/>
              </a:ext>
            </a:extLst>
          </p:cNvPr>
          <p:cNvGrpSpPr/>
          <p:nvPr/>
        </p:nvGrpSpPr>
        <p:grpSpPr>
          <a:xfrm>
            <a:off x="271944" y="2965537"/>
            <a:ext cx="11721201" cy="2458782"/>
            <a:chOff x="407987" y="3792761"/>
            <a:chExt cx="11721201" cy="245878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F21E743-2347-3180-03DB-B39FB0C35D7B}"/>
                </a:ext>
              </a:extLst>
            </p:cNvPr>
            <p:cNvGrpSpPr/>
            <p:nvPr/>
          </p:nvGrpSpPr>
          <p:grpSpPr>
            <a:xfrm>
              <a:off x="407987" y="4858787"/>
              <a:ext cx="11525317" cy="1392756"/>
              <a:chOff x="407987" y="4858787"/>
              <a:chExt cx="11525317" cy="1392756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A406149-A067-8600-82F5-6C4D6662EF83}"/>
                  </a:ext>
                </a:extLst>
              </p:cNvPr>
              <p:cNvGrpSpPr/>
              <p:nvPr/>
            </p:nvGrpSpPr>
            <p:grpSpPr>
              <a:xfrm>
                <a:off x="407987" y="4858787"/>
                <a:ext cx="11525317" cy="1392756"/>
                <a:chOff x="407987" y="4858787"/>
                <a:chExt cx="11525317" cy="1392756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805C05BA-732A-C795-AE38-7CF9F6B2ACDD}"/>
                    </a:ext>
                  </a:extLst>
                </p:cNvPr>
                <p:cNvGrpSpPr/>
                <p:nvPr/>
              </p:nvGrpSpPr>
              <p:grpSpPr>
                <a:xfrm>
                  <a:off x="407987" y="4858787"/>
                  <a:ext cx="11525317" cy="1034026"/>
                  <a:chOff x="407988" y="5015060"/>
                  <a:chExt cx="11525317" cy="1034026"/>
                </a:xfrm>
              </p:grpSpPr>
              <p:pic>
                <p:nvPicPr>
                  <p:cNvPr id="8" name="Picture 7">
                    <a:extLst>
                      <a:ext uri="{FF2B5EF4-FFF2-40B4-BE49-F238E27FC236}">
                        <a16:creationId xmlns:a16="http://schemas.microsoft.com/office/drawing/2014/main" id="{2D36829B-53DA-CE12-2F12-B3CDCE34D0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rcRect/>
                  <a:stretch/>
                </p:blipFill>
                <p:spPr>
                  <a:xfrm>
                    <a:off x="407988" y="5015060"/>
                    <a:ext cx="11449117" cy="1034026"/>
                  </a:xfrm>
                  <a:prstGeom prst="rect">
                    <a:avLst/>
                  </a:prstGeom>
                </p:spPr>
              </p:pic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B59953AC-CDB6-590E-983D-EE697A7C2487}"/>
                      </a:ext>
                    </a:extLst>
                  </p:cNvPr>
                  <p:cNvSpPr/>
                  <p:nvPr/>
                </p:nvSpPr>
                <p:spPr>
                  <a:xfrm>
                    <a:off x="407988" y="5099901"/>
                    <a:ext cx="374437" cy="949185"/>
                  </a:xfrm>
                  <a:prstGeom prst="rect">
                    <a:avLst/>
                  </a:prstGeom>
                  <a:solidFill>
                    <a:srgbClr val="E15E32">
                      <a:alpha val="20000"/>
                    </a:srgbClr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Rectangle 8">
                    <a:extLst>
                      <a:ext uri="{FF2B5EF4-FFF2-40B4-BE49-F238E27FC236}">
                        <a16:creationId xmlns:a16="http://schemas.microsoft.com/office/drawing/2014/main" id="{1719CBB3-9FBF-AD0E-4D62-8FCEA23A070E}"/>
                      </a:ext>
                    </a:extLst>
                  </p:cNvPr>
                  <p:cNvSpPr/>
                  <p:nvPr/>
                </p:nvSpPr>
                <p:spPr>
                  <a:xfrm>
                    <a:off x="11558868" y="5099901"/>
                    <a:ext cx="374437" cy="949185"/>
                  </a:xfrm>
                  <a:prstGeom prst="rect">
                    <a:avLst/>
                  </a:prstGeom>
                  <a:solidFill>
                    <a:srgbClr val="E15E32">
                      <a:alpha val="20000"/>
                    </a:srgbClr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1504578F-DACB-4B8D-5AAE-15C9782D9345}"/>
                      </a:ext>
                    </a:extLst>
                  </p:cNvPr>
                  <p:cNvSpPr/>
                  <p:nvPr/>
                </p:nvSpPr>
                <p:spPr>
                  <a:xfrm>
                    <a:off x="11184431" y="5099900"/>
                    <a:ext cx="374437" cy="949185"/>
                  </a:xfrm>
                  <a:prstGeom prst="rect">
                    <a:avLst/>
                  </a:prstGeom>
                  <a:solidFill>
                    <a:srgbClr val="92D050">
                      <a:alpha val="20000"/>
                    </a:srgb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2C66AB3E-0399-2959-A38E-7CBB3ED20A8E}"/>
                      </a:ext>
                    </a:extLst>
                  </p:cNvPr>
                  <p:cNvSpPr/>
                  <p:nvPr/>
                </p:nvSpPr>
                <p:spPr>
                  <a:xfrm>
                    <a:off x="10407192" y="5099901"/>
                    <a:ext cx="777239" cy="949184"/>
                  </a:xfrm>
                  <a:prstGeom prst="rect">
                    <a:avLst/>
                  </a:prstGeom>
                  <a:solidFill>
                    <a:srgbClr val="0033A0">
                      <a:alpha val="20000"/>
                    </a:srgb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75693A15-D777-09AC-41FF-16048256C882}"/>
                    </a:ext>
                  </a:extLst>
                </p:cNvPr>
                <p:cNvGrpSpPr/>
                <p:nvPr/>
              </p:nvGrpSpPr>
              <p:grpSpPr>
                <a:xfrm>
                  <a:off x="509047" y="5250730"/>
                  <a:ext cx="11276029" cy="1000813"/>
                  <a:chOff x="509047" y="5250730"/>
                  <a:chExt cx="11276029" cy="1000813"/>
                </a:xfrm>
              </p:grpSpPr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6D068E4A-0524-A2F5-F7B1-A9DD457F099D}"/>
                      </a:ext>
                    </a:extLst>
                  </p:cNvPr>
                  <p:cNvCxnSpPr/>
                  <p:nvPr/>
                </p:nvCxnSpPr>
                <p:spPr>
                  <a:xfrm>
                    <a:off x="509047" y="5250730"/>
                    <a:ext cx="0" cy="970961"/>
                  </a:xfrm>
                  <a:prstGeom prst="line">
                    <a:avLst/>
                  </a:prstGeom>
                  <a:ln>
                    <a:solidFill>
                      <a:srgbClr val="30303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D1FCF34B-9ABE-CA41-1327-4E7B3C588A3A}"/>
                      </a:ext>
                    </a:extLst>
                  </p:cNvPr>
                  <p:cNvCxnSpPr/>
                  <p:nvPr/>
                </p:nvCxnSpPr>
                <p:spPr>
                  <a:xfrm>
                    <a:off x="11785076" y="5280582"/>
                    <a:ext cx="0" cy="970961"/>
                  </a:xfrm>
                  <a:prstGeom prst="line">
                    <a:avLst/>
                  </a:prstGeom>
                  <a:ln>
                    <a:solidFill>
                      <a:srgbClr val="30303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>
                    <a:extLst>
                      <a:ext uri="{FF2B5EF4-FFF2-40B4-BE49-F238E27FC236}">
                        <a16:creationId xmlns:a16="http://schemas.microsoft.com/office/drawing/2014/main" id="{61EFBE3E-E54D-A2D7-1197-C7BF8F50FCA3}"/>
                      </a:ext>
                    </a:extLst>
                  </p:cNvPr>
                  <p:cNvCxnSpPr/>
                  <p:nvPr/>
                </p:nvCxnSpPr>
                <p:spPr>
                  <a:xfrm>
                    <a:off x="509047" y="6108569"/>
                    <a:ext cx="11274964" cy="0"/>
                  </a:xfrm>
                  <a:prstGeom prst="straightConnector1">
                    <a:avLst/>
                  </a:prstGeom>
                  <a:ln>
                    <a:solidFill>
                      <a:srgbClr val="303030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49B926D5-8ADD-DA28-2DB7-0DED25589C4E}"/>
                  </a:ext>
                </a:extLst>
              </p:cNvPr>
              <p:cNvGrpSpPr/>
              <p:nvPr/>
            </p:nvGrpSpPr>
            <p:grpSpPr>
              <a:xfrm>
                <a:off x="1499713" y="5188622"/>
                <a:ext cx="2759549" cy="781208"/>
                <a:chOff x="1499713" y="5188622"/>
                <a:chExt cx="2759549" cy="781208"/>
              </a:xfrm>
            </p:grpSpPr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026CF2F8-566C-9D27-4C12-F493ACBF2564}"/>
                    </a:ext>
                  </a:extLst>
                </p:cNvPr>
                <p:cNvCxnSpPr/>
                <p:nvPr/>
              </p:nvCxnSpPr>
              <p:spPr>
                <a:xfrm>
                  <a:off x="2389306" y="5188622"/>
                  <a:ext cx="0" cy="449501"/>
                </a:xfrm>
                <a:prstGeom prst="straightConnector1">
                  <a:avLst/>
                </a:prstGeom>
                <a:ln>
                  <a:solidFill>
                    <a:schemeClr val="accent3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0394B4B-79C8-29F2-F097-9484BEDA638C}"/>
                    </a:ext>
                  </a:extLst>
                </p:cNvPr>
                <p:cNvSpPr txBox="1"/>
                <p:nvPr/>
              </p:nvSpPr>
              <p:spPr>
                <a:xfrm>
                  <a:off x="1499713" y="5692831"/>
                  <a:ext cx="2759549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dirty="0">
                      <a:solidFill>
                        <a:schemeClr val="accent3"/>
                      </a:solidFill>
                    </a:rPr>
                    <a:t>Constant aperture 80 mm</a:t>
                  </a:r>
                </a:p>
              </p:txBody>
            </p:sp>
          </p:grp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1E32629-F48C-830E-ED4B-FCE52A22DDB0}"/>
                </a:ext>
              </a:extLst>
            </p:cNvPr>
            <p:cNvSpPr txBox="1"/>
            <p:nvPr/>
          </p:nvSpPr>
          <p:spPr>
            <a:xfrm>
              <a:off x="1035096" y="4046355"/>
              <a:ext cx="1140643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3"/>
                  </a:solidFill>
                </a:rPr>
                <a:t>CF100 bimetallic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0F16FA-88A6-560B-97F3-BEAE6BAEB779}"/>
                </a:ext>
              </a:extLst>
            </p:cNvPr>
            <p:cNvSpPr txBox="1"/>
            <p:nvPr/>
          </p:nvSpPr>
          <p:spPr>
            <a:xfrm>
              <a:off x="10988545" y="3792761"/>
              <a:ext cx="1140643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3"/>
                  </a:solidFill>
                </a:rPr>
                <a:t>CF100 bimetallic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E410E92-EB54-0155-9F8D-4724F23D84A1}"/>
                </a:ext>
              </a:extLst>
            </p:cNvPr>
            <p:cNvSpPr txBox="1"/>
            <p:nvPr/>
          </p:nvSpPr>
          <p:spPr>
            <a:xfrm>
              <a:off x="7855410" y="3792761"/>
              <a:ext cx="284918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Fix point collar – same functionality as current VJ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2796147-CFAA-B50C-D6FF-78A9EC140668}"/>
                </a:ext>
              </a:extLst>
            </p:cNvPr>
            <p:cNvCxnSpPr>
              <a:cxnSpLocks/>
              <a:stCxn id="25" idx="1"/>
              <a:endCxn id="7" idx="0"/>
            </p:cNvCxnSpPr>
            <p:nvPr/>
          </p:nvCxnSpPr>
          <p:spPr>
            <a:xfrm flipH="1">
              <a:off x="595206" y="4323354"/>
              <a:ext cx="439890" cy="6202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D08FC9F-13EB-2D2E-561C-0F02C588898E}"/>
                </a:ext>
              </a:extLst>
            </p:cNvPr>
            <p:cNvCxnSpPr>
              <a:stCxn id="26" idx="2"/>
              <a:endCxn id="9" idx="0"/>
            </p:cNvCxnSpPr>
            <p:nvPr/>
          </p:nvCxnSpPr>
          <p:spPr>
            <a:xfrm>
              <a:off x="11558867" y="4346759"/>
              <a:ext cx="187219" cy="5968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92F5D01-A175-2A58-AD62-44F41D69F749}"/>
                </a:ext>
              </a:extLst>
            </p:cNvPr>
            <p:cNvCxnSpPr>
              <a:stCxn id="27" idx="2"/>
              <a:endCxn id="10" idx="0"/>
            </p:cNvCxnSpPr>
            <p:nvPr/>
          </p:nvCxnSpPr>
          <p:spPr>
            <a:xfrm>
              <a:off x="9280003" y="4346759"/>
              <a:ext cx="2091646" cy="596868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EDE15CF-B645-AF31-55D4-535636F8FF79}"/>
                </a:ext>
              </a:extLst>
            </p:cNvPr>
            <p:cNvSpPr txBox="1"/>
            <p:nvPr/>
          </p:nvSpPr>
          <p:spPr>
            <a:xfrm>
              <a:off x="6723055" y="4468667"/>
              <a:ext cx="260617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Aluminium Bellow ID 80, stroke -15/+5 mm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B50D5C88-42DC-3733-7A88-7ACA209BB324}"/>
                </a:ext>
              </a:extLst>
            </p:cNvPr>
            <p:cNvCxnSpPr>
              <a:stCxn id="34" idx="3"/>
            </p:cNvCxnSpPr>
            <p:nvPr/>
          </p:nvCxnSpPr>
          <p:spPr>
            <a:xfrm>
              <a:off x="9329230" y="4745666"/>
              <a:ext cx="1075668" cy="3166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05302D-FAE9-8817-C6F5-72ACA8178405}"/>
              </a:ext>
            </a:extLst>
          </p:cNvPr>
          <p:cNvSpPr txBox="1"/>
          <p:nvPr/>
        </p:nvSpPr>
        <p:spPr>
          <a:xfrm>
            <a:off x="5327221" y="4992933"/>
            <a:ext cx="11810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303030"/>
                </a:solidFill>
              </a:rPr>
              <a:t>~ 2100 mm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598FBE3-1287-6046-61D9-B608DFA59D29}"/>
              </a:ext>
            </a:extLst>
          </p:cNvPr>
          <p:cNvSpPr/>
          <p:nvPr/>
        </p:nvSpPr>
        <p:spPr>
          <a:xfrm>
            <a:off x="7639437" y="1662774"/>
            <a:ext cx="4183167" cy="104433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Existing EN AW-5083 bellow design to be used</a:t>
            </a:r>
            <a:endParaRPr lang="en-US" dirty="0"/>
          </a:p>
          <a:p>
            <a:pPr algn="ctr"/>
            <a:r>
              <a:rPr lang="en-US" dirty="0"/>
              <a:t>Availability in stock TBC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3A0707B-4E06-19D7-0FCA-DEFB261CB145}"/>
              </a:ext>
            </a:extLst>
          </p:cNvPr>
          <p:cNvSpPr/>
          <p:nvPr/>
        </p:nvSpPr>
        <p:spPr>
          <a:xfrm>
            <a:off x="1763486" y="5641521"/>
            <a:ext cx="9005207" cy="570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Design approach follows existing base-line → no issues with structural stability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947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FDCAB3-8F6B-D3F8-1EBC-8A6D2664D6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2334987"/>
            <a:ext cx="9413289" cy="1443944"/>
          </a:xfrm>
        </p:spPr>
        <p:txBody>
          <a:bodyPr/>
          <a:lstStyle/>
          <a:p>
            <a:r>
              <a:rPr lang="en-US" sz="4800" b="0" dirty="0"/>
              <a:t>Structural Support Design in the ATLAS Forward Region</a:t>
            </a:r>
            <a:endParaRPr lang="en-GB" sz="4800" b="0" dirty="0"/>
          </a:p>
        </p:txBody>
      </p:sp>
    </p:spTree>
    <p:extLst>
      <p:ext uri="{BB962C8B-B14F-4D97-AF65-F5344CB8AC3E}">
        <p14:creationId xmlns:p14="http://schemas.microsoft.com/office/powerpoint/2010/main" val="415623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667322-D7E1-A5BD-97C3-E32A25481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862" y="1124744"/>
            <a:ext cx="5547541" cy="4608512"/>
          </a:xfrm>
        </p:spPr>
        <p:txBody>
          <a:bodyPr/>
          <a:lstStyle/>
          <a:p>
            <a:r>
              <a:rPr lang="en-GB" dirty="0"/>
              <a:t>Standard access YETS interventions in VJ region</a:t>
            </a:r>
          </a:p>
          <a:p>
            <a:pPr lvl="1"/>
            <a:r>
              <a:rPr lang="en-GB" dirty="0"/>
              <a:t>VT supports insertion &amp; retraction (cherry-picker or JFC1 if in place);</a:t>
            </a:r>
          </a:p>
          <a:p>
            <a:pPr lvl="2"/>
            <a:r>
              <a:rPr lang="en-GB" dirty="0"/>
              <a:t>TE-VSC-BVO team surveying conformity of the movement;</a:t>
            </a:r>
          </a:p>
          <a:p>
            <a:pPr lvl="1"/>
            <a:r>
              <a:rPr lang="en-GB" dirty="0"/>
              <a:t>Survey of the VT and VJ position (JFC1 in place);</a:t>
            </a:r>
          </a:p>
          <a:p>
            <a:pPr lvl="2"/>
            <a:r>
              <a:rPr lang="en-GB" dirty="0"/>
              <a:t>Survey team installs laser tracker;</a:t>
            </a:r>
          </a:p>
          <a:p>
            <a:pPr lvl="2"/>
            <a:r>
              <a:rPr lang="en-GB" dirty="0"/>
              <a:t>TE-VSC-BVO team adjusts the position of the chambers.</a:t>
            </a:r>
          </a:p>
          <a:p>
            <a:r>
              <a:rPr lang="en-GB" dirty="0"/>
              <a:t>ALARA optimization for the LS3</a:t>
            </a:r>
          </a:p>
          <a:p>
            <a:pPr marL="366712" lvl="1" indent="0">
              <a:buNone/>
            </a:pP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FBAE8E-A50D-4DC3-F4AC-FBB4D5B4E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6912"/>
          </a:xfrm>
        </p:spPr>
        <p:txBody>
          <a:bodyPr/>
          <a:lstStyle/>
          <a:p>
            <a:r>
              <a:rPr lang="en-GB" dirty="0"/>
              <a:t>Interventions &amp; Lessons Learned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825635-9936-2DE9-0933-DB90F159F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3924" y="145656"/>
            <a:ext cx="4063214" cy="5417618"/>
          </a:xfrm>
          <a:prstGeom prst="rect">
            <a:avLst/>
          </a:prstGeom>
        </p:spPr>
      </p:pic>
      <p:pic>
        <p:nvPicPr>
          <p:cNvPr id="7" name="Picture 6" descr="A picture containing indoor, appliance, dirty&#10;&#10;Description automatically generated">
            <a:extLst>
              <a:ext uri="{FF2B5EF4-FFF2-40B4-BE49-F238E27FC236}">
                <a16:creationId xmlns:a16="http://schemas.microsoft.com/office/drawing/2014/main" id="{9D8163DF-4D7D-94D5-6C75-45FDA1E61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609" y="4315078"/>
            <a:ext cx="3390562" cy="2542922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AF1FE7A-EDC9-8547-9138-AC50E26E2B90}"/>
              </a:ext>
            </a:extLst>
          </p:cNvPr>
          <p:cNvSpPr/>
          <p:nvPr/>
        </p:nvSpPr>
        <p:spPr>
          <a:xfrm>
            <a:off x="9234172" y="5179648"/>
            <a:ext cx="2549841" cy="1223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Intervention on the JFC1 platform for survey and alignment of the VJ assembly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17835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5E7116-1284-025C-962B-2198B60BA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705" y="1051493"/>
            <a:ext cx="11376024" cy="5218677"/>
          </a:xfrm>
        </p:spPr>
        <p:txBody>
          <a:bodyPr/>
          <a:lstStyle/>
          <a:p>
            <a:r>
              <a:rPr lang="en-GB" sz="2000" dirty="0"/>
              <a:t>Design requirements</a:t>
            </a:r>
          </a:p>
          <a:p>
            <a:pPr lvl="1"/>
            <a:r>
              <a:rPr lang="en-GB" sz="1600" b="1" dirty="0"/>
              <a:t>The deflection should not exceed 6 mm </a:t>
            </a:r>
            <a:r>
              <a:rPr lang="en-GB" sz="1600" dirty="0"/>
              <a:t>(CFRP Cone had 6 mm requirement including safety factor 2)</a:t>
            </a:r>
          </a:p>
          <a:p>
            <a:pPr lvl="1"/>
            <a:r>
              <a:rPr lang="en-GB" sz="1600" dirty="0"/>
              <a:t>Yield strength margin of safety (MoS) shall be positive</a:t>
            </a:r>
          </a:p>
          <a:p>
            <a:pPr lvl="1"/>
            <a:r>
              <a:rPr lang="en-GB" sz="1600" dirty="0"/>
              <a:t>Dimensions shall be equivalent or smaller than current CFRP cone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It shall provide beam pipe protection and easy access to the beam pipe for interventions and installation/extraction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It shall include 3 adjustment points, VAX side, centre and IP side.</a:t>
            </a:r>
            <a:endParaRPr lang="en-GB" sz="1600" dirty="0"/>
          </a:p>
          <a:p>
            <a:r>
              <a:rPr lang="en-GB" sz="2000" dirty="0"/>
              <a:t>Various structural solutions were studied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A4563D-4F04-380C-1562-5A2FFEA7A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77197"/>
          </a:xfrm>
        </p:spPr>
        <p:txBody>
          <a:bodyPr/>
          <a:lstStyle/>
          <a:p>
            <a:r>
              <a:rPr lang="en-GB" dirty="0"/>
              <a:t>Supporting Structures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863039B-E04B-E446-3D43-5FDF75E71271}"/>
              </a:ext>
            </a:extLst>
          </p:cNvPr>
          <p:cNvGrpSpPr/>
          <p:nvPr/>
        </p:nvGrpSpPr>
        <p:grpSpPr>
          <a:xfrm>
            <a:off x="208806" y="3894688"/>
            <a:ext cx="5595244" cy="1626611"/>
            <a:chOff x="6136228" y="3943437"/>
            <a:chExt cx="5595244" cy="162661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6B7955A-F276-1389-A343-0CD05804C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36228" y="3943437"/>
              <a:ext cx="5595244" cy="1626611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29F3A65-B1FC-D245-6617-9071A1A4B928}"/>
                </a:ext>
              </a:extLst>
            </p:cNvPr>
            <p:cNvSpPr txBox="1"/>
            <p:nvPr/>
          </p:nvSpPr>
          <p:spPr>
            <a:xfrm flipH="1">
              <a:off x="6242029" y="5151456"/>
              <a:ext cx="255018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Full cone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E9028BD-06ED-E348-1338-63F3971D3486}"/>
              </a:ext>
            </a:extLst>
          </p:cNvPr>
          <p:cNvGrpSpPr/>
          <p:nvPr/>
        </p:nvGrpSpPr>
        <p:grpSpPr>
          <a:xfrm>
            <a:off x="6180306" y="3792712"/>
            <a:ext cx="5372030" cy="1757798"/>
            <a:chOff x="407985" y="1568044"/>
            <a:chExt cx="5372030" cy="175779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2218CA1-C2B9-BCAF-86D7-826815C23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985" y="1568044"/>
              <a:ext cx="5372030" cy="175779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3D3F566-A9E3-474D-28A1-1E7F64D13382}"/>
                </a:ext>
              </a:extLst>
            </p:cNvPr>
            <p:cNvSpPr txBox="1"/>
            <p:nvPr/>
          </p:nvSpPr>
          <p:spPr>
            <a:xfrm flipH="1">
              <a:off x="662794" y="2969539"/>
              <a:ext cx="255018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Truss structure + rods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58D0BFD-3958-3FE2-F77B-79B25D64CD34}"/>
              </a:ext>
            </a:extLst>
          </p:cNvPr>
          <p:cNvGrpSpPr/>
          <p:nvPr/>
        </p:nvGrpSpPr>
        <p:grpSpPr>
          <a:xfrm>
            <a:off x="319497" y="3889708"/>
            <a:ext cx="5484068" cy="1631591"/>
            <a:chOff x="6184852" y="3935942"/>
            <a:chExt cx="5484068" cy="163159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3CA1EDB-200F-5D86-6C58-0431C36C4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84852" y="3935942"/>
              <a:ext cx="5484068" cy="163159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B3C7C88-11D7-3351-8AB0-A62EA7B1B293}"/>
                </a:ext>
              </a:extLst>
            </p:cNvPr>
            <p:cNvSpPr txBox="1"/>
            <p:nvPr/>
          </p:nvSpPr>
          <p:spPr>
            <a:xfrm flipH="1">
              <a:off x="6277619" y="5215210"/>
              <a:ext cx="3277267" cy="2823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Truss structure + carbon cradle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E87D72-BE25-76F6-D2F4-0BDDAAA4A2F2}"/>
              </a:ext>
            </a:extLst>
          </p:cNvPr>
          <p:cNvGrpSpPr/>
          <p:nvPr/>
        </p:nvGrpSpPr>
        <p:grpSpPr>
          <a:xfrm>
            <a:off x="6275833" y="3839615"/>
            <a:ext cx="5113476" cy="1631591"/>
            <a:chOff x="626729" y="3935943"/>
            <a:chExt cx="5113476" cy="163159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7FF4389-5F91-D04D-9913-33D116574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6729" y="3935943"/>
              <a:ext cx="5113476" cy="163159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890899E-31A7-014B-6D94-6DEF586899B0}"/>
                </a:ext>
              </a:extLst>
            </p:cNvPr>
            <p:cNvSpPr txBox="1"/>
            <p:nvPr/>
          </p:nvSpPr>
          <p:spPr>
            <a:xfrm flipH="1">
              <a:off x="829680" y="5209430"/>
              <a:ext cx="255018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Hexapod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BC79214-C245-1427-53FA-0F44FFF37CF9}"/>
              </a:ext>
            </a:extLst>
          </p:cNvPr>
          <p:cNvSpPr/>
          <p:nvPr/>
        </p:nvSpPr>
        <p:spPr>
          <a:xfrm>
            <a:off x="1102428" y="4684478"/>
            <a:ext cx="9565301" cy="28624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Concepts not pursued due to unsatisfactory performance or design aspects, e.g. insufficient stiffness</a:t>
            </a:r>
          </a:p>
        </p:txBody>
      </p:sp>
    </p:spTree>
    <p:extLst>
      <p:ext uri="{BB962C8B-B14F-4D97-AF65-F5344CB8AC3E}">
        <p14:creationId xmlns:p14="http://schemas.microsoft.com/office/powerpoint/2010/main" val="315786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FF0A57-EFD8-3401-F485-E80BA0FA5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ATLAS experiment</a:t>
            </a:r>
          </a:p>
          <a:p>
            <a:r>
              <a:rPr lang="en-GB" dirty="0"/>
              <a:t>Layout Within the Forward Zone</a:t>
            </a:r>
          </a:p>
          <a:p>
            <a:r>
              <a:rPr lang="en-GB" dirty="0"/>
              <a:t>HL-LHC Impact on the Experimental Layout and Foreseen Changes</a:t>
            </a:r>
          </a:p>
          <a:p>
            <a:r>
              <a:rPr lang="en-GB" dirty="0"/>
              <a:t>New Experimental Vacuum Chambers</a:t>
            </a:r>
          </a:p>
          <a:p>
            <a:r>
              <a:rPr lang="en-GB" dirty="0"/>
              <a:t>Structural Support Design in the ATLAS forward region</a:t>
            </a:r>
          </a:p>
          <a:p>
            <a:r>
              <a:rPr lang="en-GB" dirty="0"/>
              <a:t>Vacuum Simulations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56A7EC-8966-92C0-7068-C0B74C72D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2966853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BEB08E-B743-2E51-63AC-B7070651C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86353"/>
            <a:ext cx="4044745" cy="2664351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en-GB" sz="1800" dirty="0"/>
              <a:t>Full aluminium structure</a:t>
            </a:r>
          </a:p>
          <a:p>
            <a:pPr marL="0">
              <a:spcBef>
                <a:spcPts val="0"/>
              </a:spcBef>
            </a:pPr>
            <a:r>
              <a:rPr lang="en-GB" sz="1800" dirty="0"/>
              <a:t>2 “</a:t>
            </a:r>
            <a:r>
              <a:rPr lang="en-GB" sz="1800" dirty="0" err="1"/>
              <a:t>Isogrid</a:t>
            </a:r>
            <a:r>
              <a:rPr lang="en-GB" sz="1800" dirty="0"/>
              <a:t>” cones</a:t>
            </a:r>
          </a:p>
          <a:p>
            <a:pPr marL="0">
              <a:spcBef>
                <a:spcPts val="0"/>
              </a:spcBef>
            </a:pPr>
            <a:r>
              <a:rPr lang="en-GB" sz="1800" dirty="0"/>
              <a:t>Cones joined by the connector</a:t>
            </a:r>
            <a:br>
              <a:rPr lang="en-GB" sz="1800" dirty="0"/>
            </a:br>
            <a:r>
              <a:rPr lang="en-GB" sz="1800" dirty="0"/>
              <a:t>with access to:</a:t>
            </a:r>
          </a:p>
          <a:p>
            <a:pPr marL="546100" lvl="2">
              <a:spcBef>
                <a:spcPts val="0"/>
              </a:spcBef>
            </a:pPr>
            <a:r>
              <a:rPr lang="en-GB" sz="1600" dirty="0"/>
              <a:t>Instrumentation;</a:t>
            </a:r>
          </a:p>
          <a:p>
            <a:pPr marL="546100" lvl="2">
              <a:spcBef>
                <a:spcPts val="0"/>
              </a:spcBef>
            </a:pPr>
            <a:r>
              <a:rPr lang="en-GB" sz="1600" dirty="0">
                <a:solidFill>
                  <a:srgbClr val="303030"/>
                </a:solidFill>
              </a:rPr>
              <a:t>Vacuum chambers’ flanges;</a:t>
            </a:r>
          </a:p>
          <a:p>
            <a:pPr marL="546100" lvl="2">
              <a:spcBef>
                <a:spcPts val="0"/>
              </a:spcBef>
            </a:pPr>
            <a:r>
              <a:rPr lang="en-GB" sz="1600" dirty="0">
                <a:solidFill>
                  <a:srgbClr val="303030"/>
                </a:solidFill>
              </a:rPr>
              <a:t>Fix-point adjustment</a:t>
            </a:r>
            <a:endParaRPr lang="en-GB" sz="1800" dirty="0"/>
          </a:p>
          <a:p>
            <a:pPr marL="0">
              <a:spcBef>
                <a:spcPts val="0"/>
              </a:spcBef>
            </a:pPr>
            <a:r>
              <a:rPr lang="en-GB" sz="1800" dirty="0"/>
              <a:t>4 m long</a:t>
            </a:r>
          </a:p>
          <a:p>
            <a:pPr marL="0">
              <a:spcBef>
                <a:spcPts val="0"/>
              </a:spcBef>
            </a:pPr>
            <a:r>
              <a:rPr lang="en-GB" sz="1800" dirty="0"/>
              <a:t>340 mm to 200 mm diameter</a:t>
            </a:r>
          </a:p>
          <a:p>
            <a:pPr marL="546100" lvl="2">
              <a:spcBef>
                <a:spcPts val="0"/>
              </a:spcBef>
            </a:pP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AF541F-DCF4-ADA9-19F1-90AFB0F97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2760"/>
          </a:xfrm>
        </p:spPr>
        <p:txBody>
          <a:bodyPr/>
          <a:lstStyle/>
          <a:p>
            <a:r>
              <a:rPr lang="en-GB" dirty="0"/>
              <a:t>Design description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FB1E3B-E0EA-008F-3420-F483C9EBF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32" y="3604056"/>
            <a:ext cx="10267951" cy="2664351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4617BB-0CB7-FED9-FCA1-53100C4A0138}"/>
              </a:ext>
            </a:extLst>
          </p:cNvPr>
          <p:cNvSpPr/>
          <p:nvPr/>
        </p:nvSpPr>
        <p:spPr>
          <a:xfrm>
            <a:off x="4521448" y="899882"/>
            <a:ext cx="3684476" cy="2354063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GB" b="1" dirty="0">
                <a:solidFill>
                  <a:sysClr val="windowText" lastClr="000000"/>
                </a:solidFill>
              </a:rPr>
              <a:t>Aluminium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</a:rPr>
              <a:t>Good mechanical performance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</a:rPr>
              <a:t>Fewer manufacturing constrains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</a:rPr>
              <a:t>Higher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</a:rPr>
              <a:t>Cost efficient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FE00DD8-55B3-A457-5F68-8BEFD02C3338}"/>
              </a:ext>
            </a:extLst>
          </p:cNvPr>
          <p:cNvSpPr/>
          <p:nvPr/>
        </p:nvSpPr>
        <p:spPr>
          <a:xfrm>
            <a:off x="8372722" y="899882"/>
            <a:ext cx="3578089" cy="235406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GB" b="1" dirty="0">
                <a:solidFill>
                  <a:sysClr val="windowText" lastClr="000000"/>
                </a:solidFill>
              </a:rPr>
              <a:t>CFRP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</a:rPr>
              <a:t>Very good mechanical performance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</a:rPr>
              <a:t>Lower material activation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</a:rPr>
              <a:t>Complex manufacturing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</a:rPr>
              <a:t>High cost</a:t>
            </a:r>
          </a:p>
        </p:txBody>
      </p:sp>
    </p:spTree>
    <p:extLst>
      <p:ext uri="{BB962C8B-B14F-4D97-AF65-F5344CB8AC3E}">
        <p14:creationId xmlns:p14="http://schemas.microsoft.com/office/powerpoint/2010/main" val="1141857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225FFA-FFC2-FC58-F9AE-C25676938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504" y="950592"/>
            <a:ext cx="5820602" cy="4608512"/>
          </a:xfrm>
        </p:spPr>
        <p:txBody>
          <a:bodyPr/>
          <a:lstStyle/>
          <a:p>
            <a:r>
              <a:rPr lang="en-GB" sz="1800" dirty="0"/>
              <a:t>Main structure assembled from </a:t>
            </a:r>
            <a:r>
              <a:rPr lang="en-GB" sz="1800" dirty="0" err="1"/>
              <a:t>isogrid</a:t>
            </a:r>
            <a:r>
              <a:rPr lang="en-GB" sz="1800" dirty="0"/>
              <a:t> quarters with reinforcing beams</a:t>
            </a:r>
          </a:p>
          <a:p>
            <a:r>
              <a:rPr lang="en-GB" sz="1800" dirty="0" err="1"/>
              <a:t>Isogrid</a:t>
            </a:r>
            <a:r>
              <a:rPr lang="en-GB" sz="1800" dirty="0"/>
              <a:t> allows:</a:t>
            </a:r>
          </a:p>
          <a:p>
            <a:pPr lvl="1"/>
            <a:r>
              <a:rPr lang="en-GB" sz="1600" dirty="0"/>
              <a:t>Visual contact with beam pipe</a:t>
            </a:r>
          </a:p>
          <a:p>
            <a:pPr lvl="1"/>
            <a:r>
              <a:rPr lang="en-GB" sz="1600" dirty="0"/>
              <a:t>Beam pipe access</a:t>
            </a:r>
          </a:p>
          <a:p>
            <a:pPr lvl="1"/>
            <a:r>
              <a:rPr lang="en-GB" sz="1600" dirty="0"/>
              <a:t>Air flow during bake-out</a:t>
            </a:r>
          </a:p>
          <a:p>
            <a:r>
              <a:rPr lang="en-GB" sz="1700" dirty="0"/>
              <a:t>Connector design based on</a:t>
            </a:r>
            <a:br>
              <a:rPr lang="en-GB" sz="1700" dirty="0"/>
            </a:br>
            <a:r>
              <a:rPr lang="en-GB" sz="1700" dirty="0"/>
              <a:t>structural optimisation</a:t>
            </a:r>
          </a:p>
          <a:p>
            <a:endParaRPr lang="en-GB" sz="1700" dirty="0"/>
          </a:p>
          <a:p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37E72A-D651-8C47-CB96-724FED213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Description Details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C1D383-AA2B-B836-22F8-A9AB42887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585" y="50473"/>
            <a:ext cx="4488822" cy="26105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DE9B15-E827-837D-E694-4D25365CC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666" y="1413412"/>
            <a:ext cx="3081503" cy="18155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C4AD89-511C-EFC8-783B-B0CE138CE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777" y="3947486"/>
            <a:ext cx="8766044" cy="22746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451883-7AC8-D80E-8431-F396E4145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8609" y="2661064"/>
            <a:ext cx="4057798" cy="242271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B19B78-0C86-0C6C-7D3C-78006C88FB96}"/>
              </a:ext>
            </a:extLst>
          </p:cNvPr>
          <p:cNvCxnSpPr/>
          <p:nvPr/>
        </p:nvCxnSpPr>
        <p:spPr>
          <a:xfrm flipH="1">
            <a:off x="3950563" y="2485748"/>
            <a:ext cx="4092606" cy="20951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1D0E00-0C66-15DD-D366-38D7FB375CC2}"/>
              </a:ext>
            </a:extLst>
          </p:cNvPr>
          <p:cNvCxnSpPr/>
          <p:nvPr/>
        </p:nvCxnSpPr>
        <p:spPr>
          <a:xfrm flipH="1">
            <a:off x="6654826" y="2515352"/>
            <a:ext cx="1388343" cy="26825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4B3D2B1-4C3E-8DC8-1BAC-854DDA3E0B21}"/>
              </a:ext>
            </a:extLst>
          </p:cNvPr>
          <p:cNvCxnSpPr>
            <a:cxnSpLocks/>
          </p:cNvCxnSpPr>
          <p:nvPr/>
        </p:nvCxnSpPr>
        <p:spPr>
          <a:xfrm flipH="1">
            <a:off x="4856085" y="2984184"/>
            <a:ext cx="135714" cy="18074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172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9D5635-CC96-8444-0E20-ABE281FE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201" y="1285473"/>
            <a:ext cx="5688011" cy="227463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2000" dirty="0"/>
              <a:t>Adjustment mechanisms</a:t>
            </a:r>
          </a:p>
          <a:p>
            <a:pPr lvl="1"/>
            <a:r>
              <a:rPr lang="en-GB" sz="1600" dirty="0"/>
              <a:t>To be </a:t>
            </a:r>
            <a:r>
              <a:rPr lang="en-GB" sz="1600" b="1" dirty="0"/>
              <a:t>remotely</a:t>
            </a:r>
            <a:r>
              <a:rPr lang="en-GB" sz="1600" dirty="0"/>
              <a:t> actuated</a:t>
            </a:r>
          </a:p>
          <a:p>
            <a:pPr lvl="1" indent="-261620"/>
            <a:r>
              <a:rPr lang="en-GB" sz="1600" dirty="0"/>
              <a:t>30 mm vertical and horizontal stroke</a:t>
            </a:r>
          </a:p>
          <a:p>
            <a:pPr lvl="1" indent="-261620"/>
            <a:r>
              <a:rPr lang="en-GB" sz="1600" dirty="0"/>
              <a:t>0.1 mm precision</a:t>
            </a:r>
          </a:p>
          <a:p>
            <a:pPr lvl="1"/>
            <a:r>
              <a:rPr lang="en-GB" sz="1600" dirty="0"/>
              <a:t>No lubrication to avoid seizing due its degradation</a:t>
            </a:r>
          </a:p>
          <a:p>
            <a:pPr lvl="1"/>
            <a:r>
              <a:rPr lang="en-GB" sz="1600" dirty="0"/>
              <a:t>Can be operated manually, if necessary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9DDE2D-1BA3-D668-D446-4EB00791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Description Details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E02FCF-BF05-3E76-8565-C2D5DABA4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77" y="3870986"/>
            <a:ext cx="8766044" cy="22746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31EF63-348D-AE12-5483-D72AE004D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6924" y="1044391"/>
            <a:ext cx="3931301" cy="354700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EC7203-0EB4-36A4-9E2D-B4F44BCF2770}"/>
              </a:ext>
            </a:extLst>
          </p:cNvPr>
          <p:cNvCxnSpPr>
            <a:stCxn id="7" idx="2"/>
          </p:cNvCxnSpPr>
          <p:nvPr/>
        </p:nvCxnSpPr>
        <p:spPr>
          <a:xfrm flipH="1">
            <a:off x="9232777" y="4591395"/>
            <a:ext cx="529798" cy="10281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44C21E-4FD0-D026-DE66-4088897E8B76}"/>
              </a:ext>
            </a:extLst>
          </p:cNvPr>
          <p:cNvCxnSpPr/>
          <p:nvPr/>
        </p:nvCxnSpPr>
        <p:spPr>
          <a:xfrm flipH="1">
            <a:off x="5131293" y="3249227"/>
            <a:ext cx="2817617" cy="15802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C41B4F86-946A-015D-5E75-583BDFC0A0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0329" y="794126"/>
            <a:ext cx="1852910" cy="191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54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D4D737-C429-1227-0FFA-783267B6C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32633"/>
            <a:ext cx="11376024" cy="4608512"/>
          </a:xfrm>
        </p:spPr>
        <p:txBody>
          <a:bodyPr/>
          <a:lstStyle/>
          <a:p>
            <a:r>
              <a:rPr lang="en-GB" dirty="0"/>
              <a:t>Modal Analysis</a:t>
            </a:r>
          </a:p>
          <a:p>
            <a:pPr lvl="1"/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mode 21.8 Hz // Current CFRP cone ~35 Hz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Static structural analysis</a:t>
            </a:r>
          </a:p>
          <a:p>
            <a:pPr lvl="1"/>
            <a:r>
              <a:rPr lang="en-GB" dirty="0"/>
              <a:t>Maximal deflection: 2.4 mm </a:t>
            </a:r>
            <a:r>
              <a:rPr lang="en-GB" dirty="0">
                <a:sym typeface="Wingdings" panose="05000000000000000000" pitchFamily="2" charset="2"/>
              </a:rPr>
              <a:t> Sufficient margin for 6 mm requirement</a:t>
            </a:r>
            <a:endParaRPr lang="en-GB" dirty="0"/>
          </a:p>
          <a:p>
            <a:pPr lvl="1"/>
            <a:r>
              <a:rPr lang="en-GB" dirty="0"/>
              <a:t>Maximal stress: 9.5 MPa </a:t>
            </a:r>
            <a:r>
              <a:rPr lang="en-GB" dirty="0">
                <a:sym typeface="Wingdings" panose="05000000000000000000" pitchFamily="2" charset="2"/>
              </a:rPr>
              <a:t> Large margin of safety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D50558-3437-AAD4-9445-64445A858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45557"/>
          </a:xfrm>
        </p:spPr>
        <p:txBody>
          <a:bodyPr/>
          <a:lstStyle/>
          <a:p>
            <a:r>
              <a:rPr lang="en-GB" dirty="0"/>
              <a:t>Mechanical performance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FA5AAD-188D-6187-35D6-2172B047F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1639152"/>
            <a:ext cx="10024336" cy="18602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C61C78-369D-AE20-D284-5E21FB228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529" y="4837940"/>
            <a:ext cx="9722954" cy="145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917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FDCAB3-8F6B-D3F8-1EBC-8A6D2664D6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34987"/>
            <a:ext cx="9144000" cy="1443944"/>
          </a:xfrm>
        </p:spPr>
        <p:txBody>
          <a:bodyPr/>
          <a:lstStyle/>
          <a:p>
            <a:r>
              <a:rPr lang="en-US" sz="4800" b="0" dirty="0"/>
              <a:t>Vacuum simulations</a:t>
            </a:r>
            <a:endParaRPr lang="en-GB" sz="4800" b="0" dirty="0"/>
          </a:p>
        </p:txBody>
      </p:sp>
    </p:spTree>
    <p:extLst>
      <p:ext uri="{BB962C8B-B14F-4D97-AF65-F5344CB8AC3E}">
        <p14:creationId xmlns:p14="http://schemas.microsoft.com/office/powerpoint/2010/main" val="5243486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CF2628-1366-FAFA-A542-3EB783449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372" y="4653297"/>
            <a:ext cx="8896178" cy="1274790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sz="1400" b="0" dirty="0">
                <a:latin typeface="Tenorite" panose="00000500000000000000" pitchFamily="2" charset="0"/>
              </a:rPr>
              <a:t>LSS1 Pressure Profile after LS3 now updated with the last version of the IP1 layout.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sz="1400" b="0" dirty="0">
                <a:latin typeface="Tenorite" panose="00000500000000000000" pitchFamily="2" charset="0"/>
              </a:rPr>
              <a:t>Dynamic pressure studied at all stages of operation and accounting for all dynamic desorption effects. </a:t>
            </a:r>
          </a:p>
          <a:p>
            <a:pPr lvl="1" indent="-261620">
              <a:spcBef>
                <a:spcPts val="200"/>
              </a:spcBef>
              <a:spcAft>
                <a:spcPts val="200"/>
              </a:spcAft>
            </a:pPr>
            <a:r>
              <a:rPr lang="en-GB" sz="1400" dirty="0">
                <a:latin typeface="Tenorite"/>
              </a:rPr>
              <a:t>Residual pressure in centre region dominated by CH</a:t>
            </a:r>
            <a:r>
              <a:rPr lang="en-GB" sz="1400" baseline="-25000" dirty="0">
                <a:latin typeface="Tenorite"/>
              </a:rPr>
              <a:t>4</a:t>
            </a:r>
            <a:r>
              <a:rPr lang="en-GB" sz="1400" dirty="0">
                <a:latin typeface="Tenorite"/>
              </a:rPr>
              <a:t> but bellow 10</a:t>
            </a:r>
            <a:r>
              <a:rPr lang="en-GB" sz="1400" baseline="30000" dirty="0">
                <a:latin typeface="Tenorite"/>
              </a:rPr>
              <a:t>-12</a:t>
            </a:r>
            <a:r>
              <a:rPr lang="en-GB" sz="1400" dirty="0">
                <a:latin typeface="Tenorite"/>
              </a:rPr>
              <a:t>mbar.</a:t>
            </a:r>
          </a:p>
          <a:p>
            <a:pPr lvl="1" indent="-261620">
              <a:spcBef>
                <a:spcPts val="200"/>
              </a:spcBef>
              <a:spcAft>
                <a:spcPts val="200"/>
              </a:spcAft>
            </a:pPr>
            <a:r>
              <a:rPr lang="en-GB" sz="1400" dirty="0">
                <a:latin typeface="Tenorite"/>
              </a:rPr>
              <a:t>Inclusion of 2 VPIXD (20 l·s</a:t>
            </a:r>
            <a:r>
              <a:rPr lang="en-GB" sz="1400" baseline="30000" dirty="0">
                <a:latin typeface="Tenorite"/>
              </a:rPr>
              <a:t>-1</a:t>
            </a:r>
            <a:r>
              <a:rPr lang="en-GB" sz="1400" dirty="0">
                <a:latin typeface="Tenorite"/>
              </a:rPr>
              <a:t>) helped reduce CH</a:t>
            </a:r>
            <a:r>
              <a:rPr lang="en-GB" sz="1400" baseline="-25000" dirty="0">
                <a:latin typeface="Tenorite"/>
              </a:rPr>
              <a:t>4 </a:t>
            </a:r>
            <a:r>
              <a:rPr lang="en-GB" sz="1400" dirty="0">
                <a:latin typeface="Tenorite"/>
              </a:rPr>
              <a:t>partial pressure in IP1.X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sz="1400" b="0" dirty="0">
                <a:latin typeface="Tenorite" panose="00000500000000000000" pitchFamily="2" charset="0"/>
              </a:rPr>
              <a:t>No vacuum stability issues expected.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GB" sz="1400" b="0" dirty="0">
              <a:latin typeface="Tenorite" panose="00000500000000000000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A854AC-6598-F404-9C6F-5A06C4DC6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21537"/>
          </a:xfrm>
        </p:spPr>
        <p:txBody>
          <a:bodyPr/>
          <a:lstStyle/>
          <a:p>
            <a:r>
              <a:rPr lang="en-GB" dirty="0"/>
              <a:t>Vacuum Performance Simulations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874D1CE-DF78-9CF4-5F8B-C97A5A52D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24" y="1018210"/>
            <a:ext cx="5698042" cy="359504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50BA1D6-058B-5C7D-EF0B-F4E171323BD6}"/>
              </a:ext>
            </a:extLst>
          </p:cNvPr>
          <p:cNvSpPr txBox="1"/>
          <p:nvPr/>
        </p:nvSpPr>
        <p:spPr>
          <a:xfrm>
            <a:off x="9524325" y="150513"/>
            <a:ext cx="2470347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hlinkClick r:id="rId3"/>
              </a:rPr>
              <a:t>See Alessio’s Seminar: </a:t>
            </a:r>
          </a:p>
          <a:p>
            <a:pPr algn="ctr"/>
            <a:r>
              <a:rPr lang="en-GB" dirty="0">
                <a:hlinkClick r:id="rId3"/>
              </a:rPr>
              <a:t>08/03/2022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137894-5029-94B6-958E-F616802E17F3}"/>
              </a:ext>
            </a:extLst>
          </p:cNvPr>
          <p:cNvSpPr txBox="1"/>
          <p:nvPr/>
        </p:nvSpPr>
        <p:spPr>
          <a:xfrm>
            <a:off x="2205839" y="5959261"/>
            <a:ext cx="7960551" cy="27699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  <a:latin typeface="Tenorite" panose="00000500000000000000" pitchFamily="2" charset="0"/>
              </a:rPr>
              <a:t>Residual Gas Pressure Compliant With Vacuum and Detector Requirements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167E1BD-1620-E5B4-F712-77BA2FC3B4D9}"/>
              </a:ext>
            </a:extLst>
          </p:cNvPr>
          <p:cNvGrpSpPr/>
          <p:nvPr/>
        </p:nvGrpSpPr>
        <p:grpSpPr>
          <a:xfrm>
            <a:off x="6186115" y="1007574"/>
            <a:ext cx="5703361" cy="3614549"/>
            <a:chOff x="6186115" y="1007574"/>
            <a:chExt cx="5703361" cy="361454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A32419F-111C-10C2-F504-A79A53F4CD49}"/>
                </a:ext>
              </a:extLst>
            </p:cNvPr>
            <p:cNvGrpSpPr/>
            <p:nvPr/>
          </p:nvGrpSpPr>
          <p:grpSpPr>
            <a:xfrm>
              <a:off x="6186115" y="1027083"/>
              <a:ext cx="5703361" cy="3595040"/>
              <a:chOff x="6085439" y="1027083"/>
              <a:chExt cx="5703361" cy="3595040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B975983-A7EB-7067-F8CE-0A53FD3300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85439" y="1027083"/>
                <a:ext cx="5703361" cy="3595040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8CE8406-30BB-4F8D-D386-BE3C9151A330}"/>
                  </a:ext>
                </a:extLst>
              </p:cNvPr>
              <p:cNvSpPr txBox="1"/>
              <p:nvPr/>
            </p:nvSpPr>
            <p:spPr>
              <a:xfrm>
                <a:off x="7072440" y="3907988"/>
                <a:ext cx="456918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i="1" dirty="0">
                    <a:solidFill>
                      <a:schemeClr val="tx2"/>
                    </a:solidFill>
                  </a:rPr>
                  <a:t>(After Full Conditioning – 2</a:t>
                </a:r>
                <a:r>
                  <a:rPr lang="en-GB" i="1" baseline="30000" dirty="0">
                    <a:solidFill>
                      <a:schemeClr val="tx2"/>
                    </a:solidFill>
                  </a:rPr>
                  <a:t>nd</a:t>
                </a:r>
                <a:r>
                  <a:rPr lang="en-GB" i="1" dirty="0">
                    <a:solidFill>
                      <a:schemeClr val="tx2"/>
                    </a:solidFill>
                  </a:rPr>
                  <a:t> Year Operation)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D7D8B43-AC07-7C97-F79A-86D1487E10C3}"/>
                </a:ext>
              </a:extLst>
            </p:cNvPr>
            <p:cNvSpPr txBox="1"/>
            <p:nvPr/>
          </p:nvSpPr>
          <p:spPr>
            <a:xfrm>
              <a:off x="7469091" y="1007574"/>
              <a:ext cx="376891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2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ATLAS DYNAMIC PRESSURE PROFILE AFTER LS3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8529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CCF5F1-118D-0E8B-792B-164979AA3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18552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HL-LHC brings changes to the ATLAS forward region requiring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New vacuum chambers and associated cabling for bake-out, pumps and gauges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New structural support optimised for quick or remote handling (including survey targets)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VJ chambers are proposed to supplement the new VAX area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VJ support replacing CFRP cone is developed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Next steps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Prepare detailed design file for the new vacuum chambers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Optimise and finalise design of the structural support</a:t>
            </a:r>
          </a:p>
          <a:p>
            <a:pPr marL="990900" lvl="2" indent="-342900"/>
            <a:r>
              <a:rPr lang="en-GB" dirty="0"/>
              <a:t>Fix-point adjustment mechanism prototype</a:t>
            </a:r>
          </a:p>
          <a:p>
            <a:pPr marL="990900" lvl="2" indent="-342900"/>
            <a:r>
              <a:rPr lang="en-GB" dirty="0"/>
              <a:t>Structure assembly procedure</a:t>
            </a:r>
          </a:p>
          <a:p>
            <a:pPr marL="990900" lvl="2" indent="-342900"/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837837-B18E-D354-3EAD-8F3AACC85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8924666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26488CA-D89C-B867-8357-D0943D5E6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96" y="4480159"/>
            <a:ext cx="9368519" cy="1979208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FD4CA405-4A2E-EA92-8A6B-FC5431AF72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24"/>
          <a:stretch/>
        </p:blipFill>
        <p:spPr>
          <a:xfrm>
            <a:off x="3804330" y="450858"/>
            <a:ext cx="8180614" cy="471790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D49DAA2-4C7E-D1C5-7778-6DBA27794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4174"/>
          </a:xfrm>
        </p:spPr>
        <p:txBody>
          <a:bodyPr/>
          <a:lstStyle/>
          <a:p>
            <a:r>
              <a:rPr lang="en-GB" dirty="0"/>
              <a:t>ATLAS Experiment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B7B42A3-AA9C-D713-B570-1A299BB64821}"/>
              </a:ext>
            </a:extLst>
          </p:cNvPr>
          <p:cNvSpPr/>
          <p:nvPr/>
        </p:nvSpPr>
        <p:spPr>
          <a:xfrm>
            <a:off x="5871793" y="2231278"/>
            <a:ext cx="1092342" cy="1204015"/>
          </a:xfrm>
          <a:prstGeom prst="ellipse">
            <a:avLst/>
          </a:prstGeom>
          <a:solidFill>
            <a:srgbClr val="E15E32">
              <a:alpha val="20000"/>
            </a:srgbClr>
          </a:solidFill>
          <a:ln w="381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close-up of a roller coaster&#10;&#10;Description automatically generated with medium confidence">
            <a:extLst>
              <a:ext uri="{FF2B5EF4-FFF2-40B4-BE49-F238E27FC236}">
                <a16:creationId xmlns:a16="http://schemas.microsoft.com/office/drawing/2014/main" id="{5E7CDEDE-E305-0DF0-2C37-E27487F6E2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369" r="19301"/>
          <a:stretch/>
        </p:blipFill>
        <p:spPr>
          <a:xfrm>
            <a:off x="583487" y="1095032"/>
            <a:ext cx="3338683" cy="292694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D90791-05F6-9EB6-6291-5E21ECB0FE12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3922170" y="2558505"/>
            <a:ext cx="1949623" cy="274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A6AC8E6-821C-E6B7-8E72-EABE4C13A168}"/>
              </a:ext>
            </a:extLst>
          </p:cNvPr>
          <p:cNvCxnSpPr>
            <a:cxnSpLocks/>
          </p:cNvCxnSpPr>
          <p:nvPr/>
        </p:nvCxnSpPr>
        <p:spPr>
          <a:xfrm flipH="1" flipV="1">
            <a:off x="8686800" y="2695895"/>
            <a:ext cx="481693" cy="30354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3B69C7C-FD79-476D-CA4E-58B0848C129A}"/>
              </a:ext>
            </a:extLst>
          </p:cNvPr>
          <p:cNvCxnSpPr>
            <a:cxnSpLocks/>
          </p:cNvCxnSpPr>
          <p:nvPr/>
        </p:nvCxnSpPr>
        <p:spPr>
          <a:xfrm flipV="1">
            <a:off x="8015343" y="2664640"/>
            <a:ext cx="116171" cy="30666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112C15F-475B-A4BA-E346-20687731219B}"/>
              </a:ext>
            </a:extLst>
          </p:cNvPr>
          <p:cNvCxnSpPr>
            <a:cxnSpLocks/>
          </p:cNvCxnSpPr>
          <p:nvPr/>
        </p:nvCxnSpPr>
        <p:spPr>
          <a:xfrm flipV="1">
            <a:off x="6274732" y="2833286"/>
            <a:ext cx="1171097" cy="28980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CCA445C-BD4C-EF2F-2371-0A851D6E17AC}"/>
              </a:ext>
            </a:extLst>
          </p:cNvPr>
          <p:cNvCxnSpPr>
            <a:cxnSpLocks/>
          </p:cNvCxnSpPr>
          <p:nvPr/>
        </p:nvCxnSpPr>
        <p:spPr>
          <a:xfrm flipV="1">
            <a:off x="4372340" y="2985686"/>
            <a:ext cx="2081752" cy="26619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4310148-7F35-6FBF-48DA-B28BA84A6F5B}"/>
              </a:ext>
            </a:extLst>
          </p:cNvPr>
          <p:cNvSpPr txBox="1"/>
          <p:nvPr/>
        </p:nvSpPr>
        <p:spPr>
          <a:xfrm>
            <a:off x="8605156" y="5973686"/>
            <a:ext cx="290648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VC1I central chamber </a:t>
            </a:r>
          </a:p>
          <a:p>
            <a:pPr algn="ctr"/>
            <a:r>
              <a:rPr lang="en-US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(traversing the Inner Barrel)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A2AB706-0F11-D04D-3760-904ECC0AD247}"/>
              </a:ext>
            </a:extLst>
          </p:cNvPr>
          <p:cNvSpPr txBox="1"/>
          <p:nvPr/>
        </p:nvSpPr>
        <p:spPr>
          <a:xfrm>
            <a:off x="5581649" y="5973686"/>
            <a:ext cx="290648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1200" dirty="0">
                <a:latin typeface="Calibri" panose="020F0502020204030204" pitchFamily="34" charset="0"/>
              </a:rPr>
              <a:t>VC1AX &amp; VC1AP chamber </a:t>
            </a:r>
          </a:p>
          <a:p>
            <a:pPr lvl="0" algn="ctr"/>
            <a:r>
              <a:rPr lang="en-US" sz="1200" dirty="0">
                <a:latin typeface="Calibri" panose="020F0502020204030204" pitchFamily="34" charset="0"/>
              </a:rPr>
              <a:t>(traversing the End-Cap “Argon” barrel)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0D92B22-A8CD-D81A-CD0F-956D058D81C6}"/>
              </a:ext>
            </a:extLst>
          </p:cNvPr>
          <p:cNvSpPr txBox="1"/>
          <p:nvPr/>
        </p:nvSpPr>
        <p:spPr>
          <a:xfrm>
            <a:off x="4896981" y="5216725"/>
            <a:ext cx="290648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1200" dirty="0">
                <a:latin typeface="Calibri" panose="020F0502020204030204" pitchFamily="34" charset="0"/>
              </a:rPr>
              <a:t>VC1T chamber </a:t>
            </a:r>
          </a:p>
          <a:p>
            <a:pPr lvl="0" algn="ctr"/>
            <a:r>
              <a:rPr lang="en-US" sz="1200" dirty="0">
                <a:latin typeface="Calibri" panose="020F0502020204030204" pitchFamily="34" charset="0"/>
              </a:rPr>
              <a:t>(traversing the End-Cap Toroid)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C6E3FE1-9139-2BD5-8329-E00F416EFDE2}"/>
              </a:ext>
            </a:extLst>
          </p:cNvPr>
          <p:cNvSpPr txBox="1"/>
          <p:nvPr/>
        </p:nvSpPr>
        <p:spPr>
          <a:xfrm>
            <a:off x="2558142" y="5973686"/>
            <a:ext cx="290648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1200" dirty="0">
                <a:latin typeface="Calibri" panose="020F0502020204030204" pitchFamily="34" charset="0"/>
              </a:rPr>
              <a:t>VC1JX &amp; VC1JP </a:t>
            </a:r>
          </a:p>
          <a:p>
            <a:pPr lvl="0" algn="ctr"/>
            <a:r>
              <a:rPr lang="en-US" sz="1200" dirty="0">
                <a:latin typeface="Calibri" panose="020F0502020204030204" pitchFamily="34" charset="0"/>
              </a:rPr>
              <a:t>(traversing the Forward shielding)</a:t>
            </a:r>
            <a:endParaRPr lang="en-GB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74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9" grpId="0" animBg="1"/>
      <p:bldP spid="40" grpId="0" animBg="1"/>
      <p:bldP spid="41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EDC72C-7C03-3987-23A6-3E18BB91C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Experiment End-cap Toroid Opening</a:t>
            </a:r>
          </a:p>
        </p:txBody>
      </p:sp>
      <p:pic>
        <p:nvPicPr>
          <p:cNvPr id="10" name="Picture 9" descr="A picture containing indoor, warehouse&#10;&#10;Description automatically generated">
            <a:extLst>
              <a:ext uri="{FF2B5EF4-FFF2-40B4-BE49-F238E27FC236}">
                <a16:creationId xmlns:a16="http://schemas.microsoft.com/office/drawing/2014/main" id="{2F06D04B-CCA2-1515-C1FF-7A115E304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357784" y="1610012"/>
            <a:ext cx="5219323" cy="3914492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59B55D1-B61A-D906-EE82-5809D36D70B3}"/>
              </a:ext>
            </a:extLst>
          </p:cNvPr>
          <p:cNvSpPr/>
          <p:nvPr/>
        </p:nvSpPr>
        <p:spPr>
          <a:xfrm>
            <a:off x="8114446" y="5595734"/>
            <a:ext cx="3785481" cy="552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End-cap toroid in YETS Standard Access Position</a:t>
            </a:r>
          </a:p>
        </p:txBody>
      </p:sp>
      <p:pic>
        <p:nvPicPr>
          <p:cNvPr id="14" name="Picture 13" descr="A picture containing pile, raft, several&#10;&#10;Description automatically generated">
            <a:extLst>
              <a:ext uri="{FF2B5EF4-FFF2-40B4-BE49-F238E27FC236}">
                <a16:creationId xmlns:a16="http://schemas.microsoft.com/office/drawing/2014/main" id="{0015AABE-67A4-9BD2-A6F1-FD4A9C9136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403347" y="1588510"/>
            <a:ext cx="5047307" cy="378548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71A1945-7BB4-C348-DD48-7B1A07DB23EE}"/>
              </a:ext>
            </a:extLst>
          </p:cNvPr>
          <p:cNvSpPr/>
          <p:nvPr/>
        </p:nvSpPr>
        <p:spPr>
          <a:xfrm>
            <a:off x="187392" y="5643568"/>
            <a:ext cx="3865830" cy="552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End-cap toroid in Run position</a:t>
            </a:r>
          </a:p>
        </p:txBody>
      </p:sp>
      <p:pic>
        <p:nvPicPr>
          <p:cNvPr id="4" name="Picture 3" descr="A picture containing red, indoor&#10;&#10;Description automatically generated">
            <a:extLst>
              <a:ext uri="{FF2B5EF4-FFF2-40B4-BE49-F238E27FC236}">
                <a16:creationId xmlns:a16="http://schemas.microsoft.com/office/drawing/2014/main" id="{CB47126A-0D75-53CD-988C-ADCDA911E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2634" y="957596"/>
            <a:ext cx="3629090" cy="27218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86216C-1832-5286-A994-18CBC71126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4004" y="3778610"/>
            <a:ext cx="3629085" cy="204136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1EAEBC6-550F-4F4F-546F-14223CFD559C}"/>
              </a:ext>
            </a:extLst>
          </p:cNvPr>
          <p:cNvSpPr/>
          <p:nvPr/>
        </p:nvSpPr>
        <p:spPr>
          <a:xfrm>
            <a:off x="4125805" y="5643036"/>
            <a:ext cx="3785481" cy="55226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E15E32"/>
                </a:solidFill>
              </a:rPr>
              <a:t>Remote retraction of VT supports</a:t>
            </a:r>
          </a:p>
        </p:txBody>
      </p:sp>
    </p:spTree>
    <p:extLst>
      <p:ext uri="{BB962C8B-B14F-4D97-AF65-F5344CB8AC3E}">
        <p14:creationId xmlns:p14="http://schemas.microsoft.com/office/powerpoint/2010/main" val="1307422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7C87D2-BE26-9AF5-7411-08DFDE5B2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033" y="3002819"/>
            <a:ext cx="10735432" cy="3399455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3D6586C-3852-14AB-4335-5AE880B98607}"/>
              </a:ext>
            </a:extLst>
          </p:cNvPr>
          <p:cNvSpPr/>
          <p:nvPr/>
        </p:nvSpPr>
        <p:spPr>
          <a:xfrm>
            <a:off x="6096000" y="5779342"/>
            <a:ext cx="4723385" cy="552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End-cap toroid in Standard Access position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F695C81-8FAD-373F-6E90-830E35380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47" y="0"/>
            <a:ext cx="10646420" cy="3251512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6F0B0B4-6BFF-C654-8D4B-C8E88619A191}"/>
              </a:ext>
            </a:extLst>
          </p:cNvPr>
          <p:cNvSpPr/>
          <p:nvPr/>
        </p:nvSpPr>
        <p:spPr>
          <a:xfrm>
            <a:off x="3988486" y="118788"/>
            <a:ext cx="3865830" cy="552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End-cap toroid in Run position</a:t>
            </a:r>
          </a:p>
        </p:txBody>
      </p:sp>
    </p:spTree>
    <p:extLst>
      <p:ext uri="{BB962C8B-B14F-4D97-AF65-F5344CB8AC3E}">
        <p14:creationId xmlns:p14="http://schemas.microsoft.com/office/powerpoint/2010/main" val="2228521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FDCAB3-8F6B-D3F8-1EBC-8A6D2664D6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2218" y="2334987"/>
            <a:ext cx="10447564" cy="1443944"/>
          </a:xfrm>
        </p:spPr>
        <p:txBody>
          <a:bodyPr/>
          <a:lstStyle/>
          <a:p>
            <a:r>
              <a:rPr lang="en-US" sz="4800" b="0" dirty="0"/>
              <a:t>Layout Within the Forward Zone</a:t>
            </a:r>
            <a:endParaRPr lang="en-GB" sz="4800" b="0" dirty="0"/>
          </a:p>
        </p:txBody>
      </p:sp>
    </p:spTree>
    <p:extLst>
      <p:ext uri="{BB962C8B-B14F-4D97-AF65-F5344CB8AC3E}">
        <p14:creationId xmlns:p14="http://schemas.microsoft.com/office/powerpoint/2010/main" val="148037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AD8D8B-2136-6B57-FE8B-EF25E17F7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524478"/>
          </a:xfrm>
        </p:spPr>
        <p:txBody>
          <a:bodyPr anchor="t">
            <a:normAutofit/>
          </a:bodyPr>
          <a:lstStyle/>
          <a:p>
            <a:r>
              <a:rPr lang="en-GB" dirty="0"/>
              <a:t>Current Layout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541925-CDDA-03BC-65C9-C3470D72CF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200" y="1709327"/>
            <a:ext cx="5605935" cy="505600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VJ assembly (Phase 1) contains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VJ chamber (aluminium EN AW-2219)</a:t>
            </a:r>
          </a:p>
          <a:p>
            <a:pPr marL="990900" lvl="2" indent="-342900"/>
            <a:r>
              <a:rPr lang="en-GB" dirty="0"/>
              <a:t>5.3m chamber (EN AW-2219)</a:t>
            </a:r>
            <a:br>
              <a:rPr lang="en-GB" dirty="0"/>
            </a:br>
            <a:r>
              <a:rPr lang="en-GB" dirty="0"/>
              <a:t>Double bellows (EN AW-5083)</a:t>
            </a:r>
          </a:p>
          <a:p>
            <a:pPr marL="990900" lvl="2" indent="-342900"/>
            <a:r>
              <a:rPr lang="en-GB" dirty="0"/>
              <a:t>NEG coating;</a:t>
            </a:r>
          </a:p>
          <a:p>
            <a:pPr marL="990900" lvl="2" indent="-342900"/>
            <a:r>
              <a:rPr lang="en-GB" dirty="0"/>
              <a:t>Integrated bake-out system;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Structural support</a:t>
            </a:r>
          </a:p>
          <a:p>
            <a:pPr marL="990900" lvl="2" indent="-342900"/>
            <a:r>
              <a:rPr lang="en-GB" dirty="0"/>
              <a:t>CFRP cone support</a:t>
            </a:r>
          </a:p>
        </p:txBody>
      </p:sp>
      <p:pic>
        <p:nvPicPr>
          <p:cNvPr id="11" name="Picture 10" descr="A picture containing blue&#10;&#10;Description automatically generated">
            <a:extLst>
              <a:ext uri="{FF2B5EF4-FFF2-40B4-BE49-F238E27FC236}">
                <a16:creationId xmlns:a16="http://schemas.microsoft.com/office/drawing/2014/main" id="{0D4A6C96-037B-DCF2-FF96-A0812036ED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78" r="10034"/>
          <a:stretch/>
        </p:blipFill>
        <p:spPr>
          <a:xfrm>
            <a:off x="6013924" y="500933"/>
            <a:ext cx="6178076" cy="5361802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5FF1070-252A-2A4F-67E3-5E657F9E13CF}"/>
              </a:ext>
            </a:extLst>
          </p:cNvPr>
          <p:cNvSpPr/>
          <p:nvPr/>
        </p:nvSpPr>
        <p:spPr>
          <a:xfrm>
            <a:off x="3839153" y="4409346"/>
            <a:ext cx="2081892" cy="6613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Assembly drawing</a:t>
            </a:r>
          </a:p>
          <a:p>
            <a:pPr algn="ctr"/>
            <a:r>
              <a:rPr lang="en-GB" sz="1200" dirty="0"/>
              <a:t>LHCVC1J_0065</a:t>
            </a:r>
          </a:p>
        </p:txBody>
      </p:sp>
    </p:spTree>
    <p:extLst>
      <p:ext uri="{BB962C8B-B14F-4D97-AF65-F5344CB8AC3E}">
        <p14:creationId xmlns:p14="http://schemas.microsoft.com/office/powerpoint/2010/main" val="3735122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A picture containing dirty, miller&#10;&#10;Description automatically generated">
            <a:extLst>
              <a:ext uri="{FF2B5EF4-FFF2-40B4-BE49-F238E27FC236}">
                <a16:creationId xmlns:a16="http://schemas.microsoft.com/office/drawing/2014/main" id="{CFC9B818-53D0-28C7-6B2C-8CC9E60E781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 rot="5400000">
            <a:off x="-709877" y="948270"/>
            <a:ext cx="5679018" cy="4259263"/>
          </a:xfr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9361F9A-3B17-2B2B-43BA-62DB691F28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427649" y="777410"/>
            <a:ext cx="6300295" cy="4725221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3C2DDB4-4E4B-BED4-CBF7-C1A538ABC02F}"/>
              </a:ext>
            </a:extLst>
          </p:cNvPr>
          <p:cNvSpPr/>
          <p:nvPr/>
        </p:nvSpPr>
        <p:spPr>
          <a:xfrm>
            <a:off x="68556" y="1100607"/>
            <a:ext cx="1351954" cy="4929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Instrumented chimney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CDDD69E-1185-D921-847A-2C8117078757}"/>
              </a:ext>
            </a:extLst>
          </p:cNvPr>
          <p:cNvSpPr/>
          <p:nvPr/>
        </p:nvSpPr>
        <p:spPr>
          <a:xfrm>
            <a:off x="1420511" y="1814022"/>
            <a:ext cx="1799768" cy="3902965"/>
          </a:xfrm>
          <a:prstGeom prst="rect">
            <a:avLst/>
          </a:prstGeom>
          <a:solidFill>
            <a:srgbClr val="E15E32">
              <a:alpha val="16863"/>
            </a:srgbClr>
          </a:solidFill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E9C1C7-D0DE-9EBE-6D2B-FC0D6C671B14}"/>
              </a:ext>
            </a:extLst>
          </p:cNvPr>
          <p:cNvSpPr/>
          <p:nvPr/>
        </p:nvSpPr>
        <p:spPr>
          <a:xfrm>
            <a:off x="4445686" y="456580"/>
            <a:ext cx="2136402" cy="6440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Instrumented chimney</a:t>
            </a:r>
          </a:p>
          <a:p>
            <a:pPr algn="ctr"/>
            <a:r>
              <a:rPr lang="en-GB" sz="1400" dirty="0"/>
              <a:t>detail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43B872-E908-24C8-4261-F0FAC36CD113}"/>
              </a:ext>
            </a:extLst>
          </p:cNvPr>
          <p:cNvSpPr txBox="1"/>
          <p:nvPr/>
        </p:nvSpPr>
        <p:spPr>
          <a:xfrm>
            <a:off x="8833899" y="1826982"/>
            <a:ext cx="31918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VJ instrumented chimney (stainless steel)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/>
              <a:t>0.5m chimney 316L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/>
              <a:t>RF contact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/>
              <a:t>TAS interface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/>
              <a:t>Phase 0 equipment reused;</a:t>
            </a:r>
          </a:p>
          <a:p>
            <a:pPr algn="l"/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0C8B189-2070-CA8F-0B74-0891439B73B5}"/>
              </a:ext>
            </a:extLst>
          </p:cNvPr>
          <p:cNvSpPr/>
          <p:nvPr/>
        </p:nvSpPr>
        <p:spPr>
          <a:xfrm>
            <a:off x="4015226" y="1649663"/>
            <a:ext cx="1628425" cy="46692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Ion pump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68DF07C-26E1-FF7F-5340-63404D4B377F}"/>
              </a:ext>
            </a:extLst>
          </p:cNvPr>
          <p:cNvSpPr/>
          <p:nvPr/>
        </p:nvSpPr>
        <p:spPr>
          <a:xfrm>
            <a:off x="2760035" y="3785984"/>
            <a:ext cx="3398377" cy="102680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90800" lvl="1" algn="ctr"/>
            <a:r>
              <a:rPr lang="en-GB" dirty="0"/>
              <a:t>Bayard-Alpert gauge, Penning gauge, Pirani gauge</a:t>
            </a:r>
          </a:p>
          <a:p>
            <a:pPr marL="190800" lvl="1" algn="ctr"/>
            <a:r>
              <a:rPr lang="en-GB" dirty="0"/>
              <a:t>NEG cartridge</a:t>
            </a:r>
          </a:p>
        </p:txBody>
      </p:sp>
    </p:spTree>
    <p:extLst>
      <p:ext uri="{BB962C8B-B14F-4D97-AF65-F5344CB8AC3E}">
        <p14:creationId xmlns:p14="http://schemas.microsoft.com/office/powerpoint/2010/main" val="249196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FDCAB3-8F6B-D3F8-1EBC-8A6D2664D6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2218" y="2334987"/>
            <a:ext cx="10447564" cy="1443944"/>
          </a:xfrm>
        </p:spPr>
        <p:txBody>
          <a:bodyPr/>
          <a:lstStyle/>
          <a:p>
            <a:r>
              <a:rPr lang="en-US" sz="4800" b="0" dirty="0"/>
              <a:t>HL-LHC Impact on the Experimental Layout and Foreseen Changes</a:t>
            </a:r>
            <a:endParaRPr lang="en-GB" sz="4800" b="0" dirty="0"/>
          </a:p>
        </p:txBody>
      </p:sp>
    </p:spTree>
    <p:extLst>
      <p:ext uri="{BB962C8B-B14F-4D97-AF65-F5344CB8AC3E}">
        <p14:creationId xmlns:p14="http://schemas.microsoft.com/office/powerpoint/2010/main" val="292120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ustom 1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15240</TotalTime>
  <Words>1252</Words>
  <Application>Microsoft Office PowerPoint</Application>
  <PresentationFormat>Widescreen</PresentationFormat>
  <Paragraphs>222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Tenorite</vt:lpstr>
      <vt:lpstr>Office Theme</vt:lpstr>
      <vt:lpstr>ATLAS Experimental Beam Vacuum Layout Upgrade in LS3 </vt:lpstr>
      <vt:lpstr>Contents</vt:lpstr>
      <vt:lpstr>ATLAS Experiment</vt:lpstr>
      <vt:lpstr>ATLAS Experiment End-cap Toroid Opening</vt:lpstr>
      <vt:lpstr>PowerPoint Presentation</vt:lpstr>
      <vt:lpstr>Layout Within the Forward Zone</vt:lpstr>
      <vt:lpstr>Current Layout</vt:lpstr>
      <vt:lpstr>PowerPoint Presentation</vt:lpstr>
      <vt:lpstr>HL-LHC Impact on the Experimental Layout and Foreseen Changes</vt:lpstr>
      <vt:lpstr>Evolution for the vacuum layout after LS3</vt:lpstr>
      <vt:lpstr>Evolution for the vacuum layout after LS3</vt:lpstr>
      <vt:lpstr>Evolution for the vacuum layout after LS3</vt:lpstr>
      <vt:lpstr>Vacuum Chambers</vt:lpstr>
      <vt:lpstr>New Experimental Vacuum Chambers Proposal</vt:lpstr>
      <vt:lpstr>Forward vacuum chamber #1 (VC1JPX)</vt:lpstr>
      <vt:lpstr>Forward vacuum chamber #2 (VC1JE)</vt:lpstr>
      <vt:lpstr>Structural Support Design in the ATLAS Forward Region</vt:lpstr>
      <vt:lpstr>Interventions &amp; Lessons Learned</vt:lpstr>
      <vt:lpstr>Supporting Structures</vt:lpstr>
      <vt:lpstr>Design description</vt:lpstr>
      <vt:lpstr>Design Description Details</vt:lpstr>
      <vt:lpstr>Design Description Details</vt:lpstr>
      <vt:lpstr>Mechanical performance</vt:lpstr>
      <vt:lpstr>Vacuum simulations</vt:lpstr>
      <vt:lpstr>Vacuum Performance Simulations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VJ Region Redesign Proposal</dc:title>
  <dc:creator>Tomas Raska</dc:creator>
  <cp:lastModifiedBy>Tomas Raska</cp:lastModifiedBy>
  <cp:revision>227</cp:revision>
  <cp:lastPrinted>2022-09-22T13:23:47Z</cp:lastPrinted>
  <dcterms:created xsi:type="dcterms:W3CDTF">2022-09-09T13:05:56Z</dcterms:created>
  <dcterms:modified xsi:type="dcterms:W3CDTF">2023-04-20T12:48:34Z</dcterms:modified>
</cp:coreProperties>
</file>