
<file path=[Content_Types].xml><?xml version="1.0" encoding="utf-8"?>
<Types xmlns="http://schemas.openxmlformats.org/package/2006/content-types">
  <Default Extension="emf" ContentType="image/x-emf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9" r:id="rId2"/>
    <p:sldId id="825" r:id="rId3"/>
    <p:sldId id="776" r:id="rId4"/>
    <p:sldId id="804" r:id="rId5"/>
    <p:sldId id="827" r:id="rId6"/>
    <p:sldId id="821" r:id="rId7"/>
    <p:sldId id="831" r:id="rId8"/>
    <p:sldId id="828" r:id="rId9"/>
    <p:sldId id="832" r:id="rId10"/>
    <p:sldId id="824" r:id="rId11"/>
    <p:sldId id="785" r:id="rId12"/>
    <p:sldId id="781" r:id="rId13"/>
    <p:sldId id="796" r:id="rId14"/>
    <p:sldId id="797" r:id="rId15"/>
    <p:sldId id="850" r:id="rId16"/>
    <p:sldId id="798" r:id="rId17"/>
    <p:sldId id="833" r:id="rId18"/>
    <p:sldId id="716" r:id="rId19"/>
    <p:sldId id="717" r:id="rId20"/>
    <p:sldId id="800" r:id="rId21"/>
    <p:sldId id="846" r:id="rId22"/>
    <p:sldId id="751" r:id="rId23"/>
    <p:sldId id="813" r:id="rId24"/>
    <p:sldId id="635" r:id="rId25"/>
    <p:sldId id="675" r:id="rId26"/>
    <p:sldId id="847" r:id="rId27"/>
    <p:sldId id="814" r:id="rId28"/>
    <p:sldId id="815" r:id="rId29"/>
    <p:sldId id="834" r:id="rId30"/>
    <p:sldId id="682" r:id="rId31"/>
    <p:sldId id="819" r:id="rId32"/>
    <p:sldId id="840" r:id="rId33"/>
    <p:sldId id="837" r:id="rId34"/>
    <p:sldId id="269" r:id="rId35"/>
    <p:sldId id="838" r:id="rId36"/>
    <p:sldId id="265" r:id="rId37"/>
    <p:sldId id="839" r:id="rId38"/>
    <p:sldId id="848" r:id="rId39"/>
    <p:sldId id="849" r:id="rId40"/>
    <p:sldId id="811" r:id="rId41"/>
    <p:sldId id="79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438" userDrawn="1">
          <p15:clr>
            <a:srgbClr val="FBAE40"/>
          </p15:clr>
        </p15:guide>
        <p15:guide id="12" orient="horz" pos="459" userDrawn="1">
          <p15:clr>
            <a:srgbClr val="FBAE40"/>
          </p15:clr>
        </p15:guide>
        <p15:guide id="13" pos="7242" userDrawn="1">
          <p15:clr>
            <a:srgbClr val="A4A3A4"/>
          </p15:clr>
        </p15:guide>
        <p15:guide id="14" orient="horz" pos="3974" userDrawn="1">
          <p15:clr>
            <a:srgbClr val="FBAE40"/>
          </p15:clr>
        </p15:guide>
        <p15:guide id="15" orient="horz" pos="7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8FAADC"/>
    <a:srgbClr val="0000FF"/>
    <a:srgbClr val="000000"/>
    <a:srgbClr val="B4411A"/>
    <a:srgbClr val="72319E"/>
    <a:srgbClr val="548235"/>
    <a:srgbClr val="CA3E2E"/>
    <a:srgbClr val="301D86"/>
    <a:srgbClr val="C66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66" autoAdjust="0"/>
    <p:restoredTop sz="93792" autoAdjust="0"/>
  </p:normalViewPr>
  <p:slideViewPr>
    <p:cSldViewPr snapToGrid="0" showGuides="1">
      <p:cViewPr>
        <p:scale>
          <a:sx n="150" d="100"/>
          <a:sy n="150" d="100"/>
        </p:scale>
        <p:origin x="-2128" y="-2292"/>
      </p:cViewPr>
      <p:guideLst>
        <p:guide pos="438"/>
        <p:guide orient="horz" pos="459"/>
        <p:guide pos="7242"/>
        <p:guide orient="horz" pos="3974"/>
        <p:guide orient="horz" pos="7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B1ED3-BA39-4D73-BC48-41756F151457}" type="datetimeFigureOut">
              <a:rPr lang="en-GB" smtClean="0"/>
              <a:t>02/05/2023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7AE20-6C99-4764-9FE2-15B1C6CC37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847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Geometry Factor ranks the cavity's effectiveness of providing accelerating electric field due to the influence of its shape alone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4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61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77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3205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dirty="0">
              <a:solidFill>
                <a:srgbClr val="4D90D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96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dirty="0">
              <a:solidFill>
                <a:srgbClr val="4D90D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75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6039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Geometry Factor ranks the cavity's effectiveness of providing accelerating electric field due to the influence of its shape alone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621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35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410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260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7AE20-6C99-4764-9FE2-15B1C6CC373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920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8792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4940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HIE-ISOLDE – Coated in diode mode w/ high pressure 10^-1 mbar and high temperature 300-650C. 80V bias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7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DF741-694E-E8BE-F6B6-264F6E555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CCC85F-07BE-8D82-9D36-0097402E7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3E25B-A47F-3471-1707-57A231F3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BA980-2528-4646-86A8-8F7B4B74C6A0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98761-40BD-6599-E892-58198261A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B07E1-67AB-BD66-631A-30399F30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76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686BD-407C-7D54-328E-8A93D6CD6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EBDB98-8830-C106-997C-5B4988973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3CDDD-FE65-07C6-D782-E9EF89296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E35C3-E3FC-4BE8-9E85-2919208BC46C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F68A0-D1C6-C8F1-C70F-30EE968ED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A942F-3F0B-9031-0279-D86F0DB31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34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7330E3-CA41-16CD-A1A6-F67B48B5B2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75EAA1-FF94-FD50-9928-7F31BA5B9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59D89-86BF-87D7-F72C-9409E415D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1BDC-C3FB-46AC-8EBB-DA093BD328D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4AE4A-67DE-B425-1359-19F7AF96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43E29-77AB-EB69-7CBA-334A39441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926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F11-9D09-4313-A91D-9606403ADEE2}" type="datetime1">
              <a:rPr lang="en-GB" smtClean="0"/>
              <a:t>02/05/2023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5805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397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3940" userDrawn="1">
          <p15:clr>
            <a:srgbClr val="FBAE40"/>
          </p15:clr>
        </p15:guide>
        <p15:guide id="5" orient="horz" pos="22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21A28-1F17-EF82-F2FE-C36DCF1D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DF63-24A6-4A52-06C4-102F98932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8AB04-154E-3242-BB1E-CD597F93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A4B43-FDAC-4811-B8D2-200426342E90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D6E1D-01B3-0BED-8FA1-70B8D81C6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46C25-B880-2471-2D79-140D330D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82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DBFE0-76DA-5D7B-FD2B-6FCBC1F48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91E5A-CBD4-4EE3-DB07-CBC21B676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6CF51-487E-8D43-51D1-C3D4E99B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DA812-D377-8344-0948-A66DC1EF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41AA1-7773-A91E-203E-C6DE78D26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8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97104-9147-377E-2C6F-4779C05B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B0F72-FB9F-CB0A-773B-3FB13B89D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48CE44-E23A-8D13-C81D-CFC33036D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01F67-CA80-4A98-E985-E112CEFD0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FDD6-F379-4DEF-8137-1F7E1571276F}" type="datetime1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444D3-DCE1-9242-D087-D4474FE5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3BDB7-33D5-CB6C-87BA-159E0CDFA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4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FF562-9F46-5C20-0EB9-AE7C99D1D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587F8-76C6-DA6D-BCF5-E3A31174A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51071-A9FA-5921-9F27-B7FBF7BA1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BBEA5C-6919-F48B-1773-D9D7B0454C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0FEE49-6E26-4CF0-1F73-AD0D4759E2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C96100-D4D2-703B-0D64-28D8AF6C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B6D13-3C06-46A2-942A-BCA62FEAE293}" type="datetime1">
              <a:rPr lang="en-GB" smtClean="0"/>
              <a:t>02/05/2023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61E25E-C322-9342-A45B-88EF59B3E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10FE7-084B-209F-DE80-A9AAEE86E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68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6306C-A238-216A-AB69-350C67EF1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0C372-F7A8-0FE5-F79D-79DDA5BD9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345BF-2EFC-440A-9D38-8522AA04A16A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4D1BD5-5205-6BB8-9878-7171560D3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A13E81-5876-1D56-0964-ED26A587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45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32AC38-0C5F-697F-5FB7-4EEE02A7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1B692E-A900-2965-8938-2177E8006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E4C3BB-DAFC-74E0-0763-6844DB1F9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506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459" userDrawn="1">
          <p15:clr>
            <a:srgbClr val="FBAE40"/>
          </p15:clr>
        </p15:guide>
        <p15:guide id="6" orient="horz" pos="3861" userDrawn="1">
          <p15:clr>
            <a:srgbClr val="FBAE40"/>
          </p15:clr>
        </p15:guide>
        <p15:guide id="7" orient="horz" pos="799" userDrawn="1">
          <p15:clr>
            <a:srgbClr val="FBAE40"/>
          </p15:clr>
        </p15:guide>
        <p15:guide id="8" orient="horz" pos="23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74ADA-3985-0C39-6CE3-4847513ED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11F7D-D48D-383B-337D-CF0E30C5A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9E0F6-7C11-B699-652E-7A21381C6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F33F3-B011-1E7A-D47E-9A5B98117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C80AE-FA8C-4FB7-90B6-C42F9E1B0C4E}" type="datetime1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EE484-918B-0426-84EE-621803122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B0C84-B499-6D9B-3DB1-32EE53404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16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BFFBC-DB54-744A-5C6F-F83F1DC94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134469-2D66-26F8-A05A-0A113A022F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6194C6-3B70-7EE9-0B9C-0EC1D37F8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9218B-182A-C704-1E2E-7C27BD26B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FFAC-DA08-4124-9A76-380FA2B70734}" type="datetime1">
              <a:rPr lang="en-GB" smtClean="0"/>
              <a:t>02/05/2023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39074-AD55-0C31-3B89-6D6B615B7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610CC-320A-EC30-CC50-6B0DD79C9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634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C5B8B4-C844-2738-8558-B3D7E9C8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DB27C-EDBC-DB97-C8A6-AFFB58C7D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97B01-B4E6-43D3-E438-F58EE95AF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F5D35-D026-4868-B342-EE06BAF0F890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A012E-2AFA-A3FB-4605-E741FB4A0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8C42E-0FE9-B78A-273B-DEA86905B8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602CD-9F33-45B1-9985-4D7F10668C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13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12" Type="http://schemas.openxmlformats.org/officeDocument/2006/relationships/hyperlink" Target="https://indico.cern.ch/event/112979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hyperlink" Target="https://indico.cern.ch/event/876252/" TargetMode="External"/><Relationship Id="rId5" Type="http://schemas.openxmlformats.org/officeDocument/2006/relationships/image" Target="../media/image33.png"/><Relationship Id="rId10" Type="http://schemas.openxmlformats.org/officeDocument/2006/relationships/image" Target="../media/image13.svg"/><Relationship Id="rId4" Type="http://schemas.microsoft.com/office/2007/relationships/hdphoto" Target="../media/hdphoto2.wdp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3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3.png"/><Relationship Id="rId4" Type="http://schemas.microsoft.com/office/2007/relationships/hdphoto" Target="../media/hdphoto2.wdp"/><Relationship Id="rId9" Type="http://schemas.openxmlformats.org/officeDocument/2006/relationships/image" Target="../media/image37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3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3.png"/><Relationship Id="rId4" Type="http://schemas.microsoft.com/office/2007/relationships/hdphoto" Target="../media/hdphoto2.wdp"/><Relationship Id="rId9" Type="http://schemas.openxmlformats.org/officeDocument/2006/relationships/image" Target="../media/image3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3.png"/><Relationship Id="rId4" Type="http://schemas.microsoft.com/office/2007/relationships/hdphoto" Target="../media/hdphoto2.wdp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0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21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43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4.png"/><Relationship Id="rId4" Type="http://schemas.openxmlformats.org/officeDocument/2006/relationships/image" Target="../media/image4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5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60.svg"/><Relationship Id="rId3" Type="http://schemas.openxmlformats.org/officeDocument/2006/relationships/image" Target="../media/image87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0.png"/><Relationship Id="rId11" Type="http://schemas.openxmlformats.org/officeDocument/2006/relationships/image" Target="../media/image58.svg"/><Relationship Id="rId5" Type="http://schemas.openxmlformats.org/officeDocument/2006/relationships/image" Target="../media/image89.png"/><Relationship Id="rId15" Type="http://schemas.openxmlformats.org/officeDocument/2006/relationships/image" Target="../media/image62.svg"/><Relationship Id="rId10" Type="http://schemas.openxmlformats.org/officeDocument/2006/relationships/image" Target="../media/image57.png"/><Relationship Id="rId4" Type="http://schemas.openxmlformats.org/officeDocument/2006/relationships/image" Target="../media/image88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sv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44.png"/><Relationship Id="rId7" Type="http://schemas.openxmlformats.org/officeDocument/2006/relationships/image" Target="../media/image7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45.emf"/><Relationship Id="rId9" Type="http://schemas.openxmlformats.org/officeDocument/2006/relationships/image" Target="../media/image7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microsoft.com/office/2017/06/relationships/model3d" Target="../media/model3d3.glb"/><Relationship Id="rId3" Type="http://schemas.openxmlformats.org/officeDocument/2006/relationships/image" Target="../media/image12.png"/><Relationship Id="rId7" Type="http://schemas.openxmlformats.org/officeDocument/2006/relationships/image" Target="../media/image76.png"/><Relationship Id="rId12" Type="http://schemas.openxmlformats.org/officeDocument/2006/relationships/image" Target="../media/image79.png"/><Relationship Id="rId17" Type="http://schemas.openxmlformats.org/officeDocument/2006/relationships/image" Target="../media/image83.png"/><Relationship Id="rId2" Type="http://schemas.openxmlformats.org/officeDocument/2006/relationships/image" Target="../media/image74.png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11" Type="http://schemas.microsoft.com/office/2017/06/relationships/model3d" Target="../media/model3d2.glb"/><Relationship Id="rId5" Type="http://schemas.microsoft.com/office/2017/06/relationships/model3d" Target="../media/model3d1.glb"/><Relationship Id="rId15" Type="http://schemas.openxmlformats.org/officeDocument/2006/relationships/image" Target="../media/image81.png"/><Relationship Id="rId10" Type="http://schemas.openxmlformats.org/officeDocument/2006/relationships/image" Target="../media/image36.png"/><Relationship Id="rId4" Type="http://schemas.openxmlformats.org/officeDocument/2006/relationships/image" Target="../media/image13.svg"/><Relationship Id="rId9" Type="http://schemas.openxmlformats.org/officeDocument/2006/relationships/image" Target="../media/image78.png"/><Relationship Id="rId1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emf"/><Relationship Id="rId5" Type="http://schemas.openxmlformats.org/officeDocument/2006/relationships/image" Target="../media/image73.emf"/><Relationship Id="rId4" Type="http://schemas.openxmlformats.org/officeDocument/2006/relationships/image" Target="../media/image85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"/><Relationship Id="rId4" Type="http://schemas.openxmlformats.org/officeDocument/2006/relationships/image" Target="../media/image30.t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88.emf"/><Relationship Id="rId7" Type="http://schemas.openxmlformats.org/officeDocument/2006/relationships/image" Target="../media/image92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1.emf"/><Relationship Id="rId11" Type="http://schemas.openxmlformats.org/officeDocument/2006/relationships/hyperlink" Target="https://indico.cern.ch/event/1129767/" TargetMode="External"/><Relationship Id="rId5" Type="http://schemas.openxmlformats.org/officeDocument/2006/relationships/image" Target="../media/image90.emf"/><Relationship Id="rId10" Type="http://schemas.openxmlformats.org/officeDocument/2006/relationships/image" Target="../media/image95.emf"/><Relationship Id="rId4" Type="http://schemas.openxmlformats.org/officeDocument/2006/relationships/image" Target="../media/image89.emf"/><Relationship Id="rId9" Type="http://schemas.openxmlformats.org/officeDocument/2006/relationships/image" Target="../media/image94.emf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"/><Relationship Id="rId4" Type="http://schemas.openxmlformats.org/officeDocument/2006/relationships/image" Target="../media/image30.t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"/><Relationship Id="rId4" Type="http://schemas.openxmlformats.org/officeDocument/2006/relationships/image" Target="../media/image30.t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3.sv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s://indico.cern.ch/event/1129762/" TargetMode="External"/><Relationship Id="rId4" Type="http://schemas.openxmlformats.org/officeDocument/2006/relationships/image" Target="../media/image23.sv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0.t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svg"/><Relationship Id="rId5" Type="http://schemas.openxmlformats.org/officeDocument/2006/relationships/image" Target="../media/image104.png"/><Relationship Id="rId4" Type="http://schemas.openxmlformats.org/officeDocument/2006/relationships/image" Target="../media/image31.t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23.svg"/><Relationship Id="rId5" Type="http://schemas.openxmlformats.org/officeDocument/2006/relationships/image" Target="../media/image40.svg"/><Relationship Id="rId10" Type="http://schemas.openxmlformats.org/officeDocument/2006/relationships/image" Target="../media/image22.png"/><Relationship Id="rId4" Type="http://schemas.openxmlformats.org/officeDocument/2006/relationships/image" Target="../media/image39.png"/><Relationship Id="rId9" Type="http://schemas.openxmlformats.org/officeDocument/2006/relationships/image" Target="../media/image108.sv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8.png"/><Relationship Id="rId5" Type="http://schemas.openxmlformats.org/officeDocument/2006/relationships/image" Target="../media/image10.svg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Relationship Id="rId9" Type="http://schemas.openxmlformats.org/officeDocument/2006/relationships/image" Target="../media/image2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Relationship Id="rId9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tif"/><Relationship Id="rId4" Type="http://schemas.openxmlformats.org/officeDocument/2006/relationships/image" Target="../media/image3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600" y="2918479"/>
            <a:ext cx="11376025" cy="1140994"/>
          </a:xfrm>
        </p:spPr>
        <p:txBody>
          <a:bodyPr>
            <a:normAutofit/>
          </a:bodyPr>
          <a:lstStyle/>
          <a:p>
            <a:r>
              <a:rPr lang="en-GB" sz="6000" b="1" spc="300" dirty="0">
                <a:latin typeface="Open Sans ExtraBold" panose="020B0604020202020204" pitchFamily="2" charset="0"/>
                <a:ea typeface="Open Sans ExtraBold" panose="020B0604020202020204" pitchFamily="2" charset="0"/>
                <a:cs typeface="Open Sans ExtraBold" panose="020B0604020202020204" pitchFamily="2" charset="0"/>
              </a:rPr>
              <a:t>NIOBIUM THIN FILMS: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6748" y="5300663"/>
            <a:ext cx="11376026" cy="803787"/>
          </a:xfrm>
        </p:spPr>
        <p:txBody>
          <a:bodyPr/>
          <a:lstStyle/>
          <a:p>
            <a:r>
              <a:rPr lang="en-US" sz="1800" b="1" dirty="0"/>
              <a:t>Carlota Pereira</a:t>
            </a:r>
            <a:r>
              <a:rPr lang="en-US" sz="1800" dirty="0"/>
              <a:t>, </a:t>
            </a:r>
            <a:r>
              <a:rPr lang="en-GB" sz="1600" dirty="0"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S. Leith, G. Rosaz, , M. Taborelli, M. Bonura, C. Senatore, S. Pfeiffer, A. -T. P. Fontenla, G. </a:t>
            </a:r>
            <a:r>
              <a:rPr lang="en-GB" sz="1600" dirty="0" err="1"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Belini</a:t>
            </a:r>
            <a:r>
              <a:rPr lang="en-GB" sz="1600" dirty="0"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, L. Ferreira, </a:t>
            </a:r>
            <a:r>
              <a:rPr lang="it-IT" sz="1600" dirty="0"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L. Vega-Cid, A. Bianchi, W. Venturini-Delsolaro </a:t>
            </a:r>
          </a:p>
          <a:p>
            <a:r>
              <a:rPr lang="en-US" sz="1800" dirty="0"/>
              <a:t>02/05/2023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1226278-4AE5-9B35-87DB-685D68926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891" y="969490"/>
            <a:ext cx="2793242" cy="944294"/>
          </a:xfrm>
          <a:prstGeom prst="rect">
            <a:avLst/>
          </a:prstGeom>
        </p:spPr>
      </p:pic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69F5BB96-7E4C-16E2-346C-7E47CBFBD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28" y="818926"/>
            <a:ext cx="3456000" cy="12454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399EBB-FD3F-BD8C-EF05-0F6FA92ACD8D}"/>
              </a:ext>
            </a:extLst>
          </p:cNvPr>
          <p:cNvSpPr txBox="1">
            <a:spLocks/>
          </p:cNvSpPr>
          <p:nvPr/>
        </p:nvSpPr>
        <p:spPr>
          <a:xfrm>
            <a:off x="586748" y="3781529"/>
            <a:ext cx="1131375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spc="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CORRELATION BETWEEN MICROSTRUCUTRE AND SUPERCONDUCTING PROPERTIES</a:t>
            </a:r>
            <a:br>
              <a:rPr lang="en-GB" sz="2800" spc="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78B8-0392-0924-EC4E-DDF24BAB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spc="3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</a:br>
            <a:r>
              <a:rPr lang="en-US" b="1" spc="3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 optimization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9096-2B19-DADF-6887-7BB704065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90528"/>
            <a:ext cx="10515600" cy="150018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Coating technique</a:t>
            </a:r>
            <a:endParaRPr lang="en-GB" sz="2800" dirty="0">
              <a:solidFill>
                <a:schemeClr val="bg1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7732-EB13-A79D-8273-B12BD75B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3D936-D742-2176-BA7B-439C89D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41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7E423E-5C22-36C1-654A-A8C5AD06D2FC}"/>
              </a:ext>
            </a:extLst>
          </p:cNvPr>
          <p:cNvGrpSpPr/>
          <p:nvPr/>
        </p:nvGrpSpPr>
        <p:grpSpPr>
          <a:xfrm>
            <a:off x="6795041" y="2025501"/>
            <a:ext cx="4093375" cy="4505682"/>
            <a:chOff x="9110597" y="-252474"/>
            <a:chExt cx="4806169" cy="5290272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5BA115E-AC1E-330B-6EB7-AD39B09838A8}"/>
                </a:ext>
              </a:extLst>
            </p:cNvPr>
            <p:cNvSpPr>
              <a:spLocks/>
            </p:cNvSpPr>
            <p:nvPr/>
          </p:nvSpPr>
          <p:spPr>
            <a:xfrm>
              <a:off x="9273479" y="-148871"/>
              <a:ext cx="4643287" cy="4782313"/>
            </a:xfrm>
            <a:custGeom>
              <a:avLst/>
              <a:gdLst>
                <a:gd name="connsiteX0" fmla="*/ 2186540 w 4643287"/>
                <a:gd name="connsiteY0" fmla="*/ 0 h 4831658"/>
                <a:gd name="connsiteX1" fmla="*/ 2186540 w 4643287"/>
                <a:gd name="connsiteY1" fmla="*/ 343440 h 4831658"/>
                <a:gd name="connsiteX2" fmla="*/ 2565443 w 4643287"/>
                <a:gd name="connsiteY2" fmla="*/ 457474 h 4831658"/>
                <a:gd name="connsiteX3" fmla="*/ 4643287 w 4643287"/>
                <a:gd name="connsiteY3" fmla="*/ 2393456 h 4831658"/>
                <a:gd name="connsiteX4" fmla="*/ 2565443 w 4643287"/>
                <a:gd name="connsiteY4" fmla="*/ 4329437 h 4831658"/>
                <a:gd name="connsiteX5" fmla="*/ 2186540 w 4643287"/>
                <a:gd name="connsiteY5" fmla="*/ 4443472 h 4831658"/>
                <a:gd name="connsiteX6" fmla="*/ 2186540 w 4643287"/>
                <a:gd name="connsiteY6" fmla="*/ 4831658 h 4831658"/>
                <a:gd name="connsiteX7" fmla="*/ 2179772 w 4643287"/>
                <a:gd name="connsiteY7" fmla="*/ 4831317 h 4831658"/>
                <a:gd name="connsiteX8" fmla="*/ 0 w 4643287"/>
                <a:gd name="connsiteY8" fmla="*/ 2415829 h 4831658"/>
                <a:gd name="connsiteX9" fmla="*/ 2179772 w 4643287"/>
                <a:gd name="connsiteY9" fmla="*/ 342 h 483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287" h="4831658">
                  <a:moveTo>
                    <a:pt x="2186540" y="0"/>
                  </a:moveTo>
                  <a:lnTo>
                    <a:pt x="2186540" y="343440"/>
                  </a:lnTo>
                  <a:lnTo>
                    <a:pt x="2565443" y="457474"/>
                  </a:lnTo>
                  <a:cubicBezTo>
                    <a:pt x="3819066" y="877039"/>
                    <a:pt x="4643287" y="1587564"/>
                    <a:pt x="4643287" y="2393456"/>
                  </a:cubicBezTo>
                  <a:cubicBezTo>
                    <a:pt x="4643287" y="3199348"/>
                    <a:pt x="3819066" y="3909872"/>
                    <a:pt x="2565443" y="4329437"/>
                  </a:cubicBezTo>
                  <a:lnTo>
                    <a:pt x="2186540" y="4443472"/>
                  </a:lnTo>
                  <a:lnTo>
                    <a:pt x="2186540" y="4831658"/>
                  </a:lnTo>
                  <a:lnTo>
                    <a:pt x="2179772" y="4831317"/>
                  </a:lnTo>
                  <a:cubicBezTo>
                    <a:pt x="955427" y="4706978"/>
                    <a:pt x="0" y="3672979"/>
                    <a:pt x="0" y="2415829"/>
                  </a:cubicBezTo>
                  <a:cubicBezTo>
                    <a:pt x="0" y="1158679"/>
                    <a:pt x="955427" y="124681"/>
                    <a:pt x="2179772" y="342"/>
                  </a:cubicBezTo>
                  <a:close/>
                </a:path>
              </a:pathLst>
            </a:custGeom>
            <a:noFill/>
            <a:ln w="47625">
              <a:solidFill>
                <a:srgbClr val="B441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638A19-0194-4FE0-CE3B-FE9FC5E8BC11}"/>
                </a:ext>
              </a:extLst>
            </p:cNvPr>
            <p:cNvSpPr/>
            <p:nvPr/>
          </p:nvSpPr>
          <p:spPr>
            <a:xfrm>
              <a:off x="9110597" y="-252474"/>
              <a:ext cx="2321734" cy="529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D045A5-D553-292C-AC83-9B7655A60274}"/>
              </a:ext>
            </a:extLst>
          </p:cNvPr>
          <p:cNvGrpSpPr/>
          <p:nvPr/>
        </p:nvGrpSpPr>
        <p:grpSpPr>
          <a:xfrm>
            <a:off x="5232400" y="3072168"/>
            <a:ext cx="1129745" cy="1821049"/>
            <a:chOff x="623118" y="2778431"/>
            <a:chExt cx="1166429" cy="188018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374E370-7E77-F8CC-2887-3CD8D05ED03D}"/>
                </a:ext>
              </a:extLst>
            </p:cNvPr>
            <p:cNvGrpSpPr/>
            <p:nvPr/>
          </p:nvGrpSpPr>
          <p:grpSpPr>
            <a:xfrm rot="16200000">
              <a:off x="266242" y="3135307"/>
              <a:ext cx="1880181" cy="1166429"/>
              <a:chOff x="7733321" y="3347265"/>
              <a:chExt cx="1531673" cy="95022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36128E5-61A6-5597-D86D-29AB242A6054}"/>
                  </a:ext>
                </a:extLst>
              </p:cNvPr>
              <p:cNvSpPr/>
              <p:nvPr/>
            </p:nvSpPr>
            <p:spPr>
              <a:xfrm>
                <a:off x="9215224" y="3504805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1418E8C-EEEE-9A21-0374-F90B73C5E440}"/>
                  </a:ext>
                </a:extLst>
              </p:cNvPr>
              <p:cNvSpPr/>
              <p:nvPr/>
            </p:nvSpPr>
            <p:spPr>
              <a:xfrm>
                <a:off x="7788417" y="3604762"/>
                <a:ext cx="1474088" cy="454882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811F38F3-7FFB-D866-A743-69A31CF724BF}"/>
                  </a:ext>
                </a:extLst>
              </p:cNvPr>
              <p:cNvSpPr/>
              <p:nvPr/>
            </p:nvSpPr>
            <p:spPr>
              <a:xfrm>
                <a:off x="8241935" y="3347265"/>
                <a:ext cx="517538" cy="950222"/>
              </a:xfrm>
              <a:prstGeom prst="ellipse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B79B7F7-B39C-B800-516E-DDDB6BD90ACC}"/>
                  </a:ext>
                </a:extLst>
              </p:cNvPr>
              <p:cNvSpPr/>
              <p:nvPr/>
            </p:nvSpPr>
            <p:spPr>
              <a:xfrm>
                <a:off x="7792060" y="3634385"/>
                <a:ext cx="1424257" cy="391928"/>
              </a:xfrm>
              <a:prstGeom prst="rect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E439683-6F24-A6AD-ED61-25B6F85DA21B}"/>
                  </a:ext>
                </a:extLst>
              </p:cNvPr>
              <p:cNvSpPr/>
              <p:nvPr/>
            </p:nvSpPr>
            <p:spPr>
              <a:xfrm>
                <a:off x="8265751" y="3392619"/>
                <a:ext cx="472088" cy="866774"/>
              </a:xfrm>
              <a:prstGeom prst="ellipse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7E85E01-8137-9E30-1E40-ED19AB0163EB}"/>
                  </a:ext>
                </a:extLst>
              </p:cNvPr>
              <p:cNvSpPr/>
              <p:nvPr/>
            </p:nvSpPr>
            <p:spPr>
              <a:xfrm>
                <a:off x="8299092" y="3435320"/>
                <a:ext cx="411747" cy="790732"/>
              </a:xfrm>
              <a:prstGeom prst="ellipse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882280D-1681-6DC7-DF05-25B406BFC39D}"/>
                  </a:ext>
                </a:extLst>
              </p:cNvPr>
              <p:cNvSpPr/>
              <p:nvPr/>
            </p:nvSpPr>
            <p:spPr>
              <a:xfrm>
                <a:off x="8182225" y="3655513"/>
                <a:ext cx="1082769" cy="334190"/>
              </a:xfrm>
              <a:prstGeom prst="rect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107780F-07C9-235A-68A6-1A7BA5E6638B}"/>
                  </a:ext>
                </a:extLst>
              </p:cNvPr>
              <p:cNvSpPr/>
              <p:nvPr/>
            </p:nvSpPr>
            <p:spPr>
              <a:xfrm>
                <a:off x="8185544" y="3694753"/>
                <a:ext cx="1078311" cy="277027"/>
              </a:xfrm>
              <a:prstGeom prst="rect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5FAE4F81-8AE1-5D7C-BBF8-E32781079A49}"/>
                  </a:ext>
                </a:extLst>
              </p:cNvPr>
              <p:cNvSpPr/>
              <p:nvPr/>
            </p:nvSpPr>
            <p:spPr>
              <a:xfrm>
                <a:off x="8326843" y="3464305"/>
                <a:ext cx="359967" cy="733376"/>
              </a:xfrm>
              <a:prstGeom prst="ellipse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Cylinder 16">
                <a:extLst>
                  <a:ext uri="{FF2B5EF4-FFF2-40B4-BE49-F238E27FC236}">
                    <a16:creationId xmlns:a16="http://schemas.microsoft.com/office/drawing/2014/main" id="{B9F63F55-C26C-9211-8683-99B33DA96124}"/>
                  </a:ext>
                </a:extLst>
              </p:cNvPr>
              <p:cNvSpPr/>
              <p:nvPr/>
            </p:nvSpPr>
            <p:spPr>
              <a:xfrm rot="5400000">
                <a:off x="7870534" y="3638578"/>
                <a:ext cx="326994" cy="362151"/>
              </a:xfrm>
              <a:prstGeom prst="can">
                <a:avLst>
                  <a:gd name="adj" fmla="val 14836"/>
                </a:avLst>
              </a:prstGeom>
              <a:solidFill>
                <a:srgbClr val="2F2F2F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3ABA989-7B8F-75D2-B35D-4C50434A6194}"/>
                  </a:ext>
                </a:extLst>
              </p:cNvPr>
              <p:cNvSpPr/>
              <p:nvPr/>
            </p:nvSpPr>
            <p:spPr>
              <a:xfrm>
                <a:off x="7788025" y="3604761"/>
                <a:ext cx="397518" cy="445747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200000"/>
                </a:lightRig>
              </a:scene3d>
              <a:sp3d>
                <a:bevelT w="9525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1ABC8F4-C1F2-97F5-CB8A-FDEC04523550}"/>
                  </a:ext>
                </a:extLst>
              </p:cNvPr>
              <p:cNvSpPr/>
              <p:nvPr/>
            </p:nvSpPr>
            <p:spPr>
              <a:xfrm flipH="1">
                <a:off x="8162840" y="3597979"/>
                <a:ext cx="67947" cy="461665"/>
              </a:xfrm>
              <a:prstGeom prst="ellipse">
                <a:avLst/>
              </a:prstGeom>
              <a:solidFill>
                <a:srgbClr val="9F391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14851B7E-D9D8-1B9B-2283-84D4F2C2BC42}"/>
                  </a:ext>
                </a:extLst>
              </p:cNvPr>
              <p:cNvSpPr/>
              <p:nvPr/>
            </p:nvSpPr>
            <p:spPr>
              <a:xfrm flipH="1">
                <a:off x="8186200" y="3629805"/>
                <a:ext cx="45719" cy="396508"/>
              </a:xfrm>
              <a:prstGeom prst="ellipse">
                <a:avLst/>
              </a:prstGeom>
              <a:solidFill>
                <a:srgbClr val="E15E32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71E1BF5-1D1D-2096-31B0-16513819BDBF}"/>
                  </a:ext>
                </a:extLst>
              </p:cNvPr>
              <p:cNvSpPr/>
              <p:nvPr/>
            </p:nvSpPr>
            <p:spPr>
              <a:xfrm>
                <a:off x="7733321" y="3509511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D0C017AE-76AE-97BF-A164-AD0E4AD68F68}"/>
                  </a:ext>
                </a:extLst>
              </p:cNvPr>
              <p:cNvSpPr/>
              <p:nvPr/>
            </p:nvSpPr>
            <p:spPr>
              <a:xfrm flipH="1">
                <a:off x="8184992" y="3634631"/>
                <a:ext cx="54334" cy="400726"/>
              </a:xfrm>
              <a:prstGeom prst="ellipse">
                <a:avLst/>
              </a:prstGeom>
              <a:solidFill>
                <a:srgbClr val="D34E1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017069E-DF8A-F42C-C54E-94E34BBB8831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 flipV="1">
              <a:off x="1206332" y="2779829"/>
              <a:ext cx="13369" cy="1257877"/>
            </a:xfrm>
            <a:prstGeom prst="line">
              <a:avLst/>
            </a:prstGeom>
            <a:ln w="85725">
              <a:solidFill>
                <a:schemeClr val="bg1">
                  <a:lumMod val="65000"/>
                </a:schemeClr>
              </a:solidFill>
            </a:ln>
            <a:effectLst>
              <a:glow rad="101600">
                <a:schemeClr val="bg2">
                  <a:alpha val="7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8FC18D-8D87-F37A-4AF4-885383145D2D}"/>
              </a:ext>
            </a:extLst>
          </p:cNvPr>
          <p:cNvGrpSpPr/>
          <p:nvPr/>
        </p:nvGrpSpPr>
        <p:grpSpPr>
          <a:xfrm rot="2279726">
            <a:off x="5465870" y="2923599"/>
            <a:ext cx="2564665" cy="2440059"/>
            <a:chOff x="770590" y="2320580"/>
            <a:chExt cx="2595967" cy="243747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9236D8-400E-9DB2-2F88-6BF22D40BEAB}"/>
                </a:ext>
              </a:extLst>
            </p:cNvPr>
            <p:cNvCxnSpPr>
              <a:cxnSpLocks/>
              <a:stCxn id="45" idx="1"/>
              <a:endCxn id="44" idx="1"/>
            </p:cNvCxnSpPr>
            <p:nvPr/>
          </p:nvCxnSpPr>
          <p:spPr>
            <a:xfrm rot="19320274" flipH="1">
              <a:off x="770590" y="2320580"/>
              <a:ext cx="1511946" cy="872962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96ABB6E-C50E-5ABB-F2C8-2FAD222C6E1B}"/>
                </a:ext>
              </a:extLst>
            </p:cNvPr>
            <p:cNvCxnSpPr>
              <a:cxnSpLocks/>
              <a:stCxn id="45" idx="3"/>
              <a:endCxn id="44" idx="5"/>
            </p:cNvCxnSpPr>
            <p:nvPr/>
          </p:nvCxnSpPr>
          <p:spPr>
            <a:xfrm rot="19320274" flipH="1" flipV="1">
              <a:off x="1933472" y="3468329"/>
              <a:ext cx="1433085" cy="128973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85E860E-A54A-FF74-8945-80A12C3A37CE}"/>
                </a:ext>
              </a:extLst>
            </p:cNvPr>
            <p:cNvSpPr>
              <a:spLocks/>
            </p:cNvSpPr>
            <p:nvPr/>
          </p:nvSpPr>
          <p:spPr>
            <a:xfrm>
              <a:off x="1103661" y="3460898"/>
              <a:ext cx="678840" cy="678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0B9843E-147A-2DED-F1AC-4DCA1C7C2F52}"/>
              </a:ext>
            </a:extLst>
          </p:cNvPr>
          <p:cNvSpPr>
            <a:spLocks/>
          </p:cNvSpPr>
          <p:nvPr/>
        </p:nvSpPr>
        <p:spPr>
          <a:xfrm>
            <a:off x="6964997" y="2375221"/>
            <a:ext cx="936378" cy="3459464"/>
          </a:xfrm>
          <a:custGeom>
            <a:avLst/>
            <a:gdLst>
              <a:gd name="connsiteX0" fmla="*/ 1099432 w 1099432"/>
              <a:gd name="connsiteY0" fmla="*/ 0 h 4061872"/>
              <a:gd name="connsiteX1" fmla="*/ 1099432 w 1099432"/>
              <a:gd name="connsiteY1" fmla="*/ 4061872 h 4061872"/>
              <a:gd name="connsiteX2" fmla="*/ 1070492 w 1099432"/>
              <a:gd name="connsiteY2" fmla="*/ 4044291 h 4061872"/>
              <a:gd name="connsiteX3" fmla="*/ 0 w 1099432"/>
              <a:gd name="connsiteY3" fmla="*/ 2030936 h 4061872"/>
              <a:gd name="connsiteX4" fmla="*/ 1070492 w 1099432"/>
              <a:gd name="connsiteY4" fmla="*/ 17581 h 40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432" h="4061872">
                <a:moveTo>
                  <a:pt x="1099432" y="0"/>
                </a:moveTo>
                <a:lnTo>
                  <a:pt x="1099432" y="4061872"/>
                </a:lnTo>
                <a:lnTo>
                  <a:pt x="1070492" y="4044291"/>
                </a:lnTo>
                <a:cubicBezTo>
                  <a:pt x="424634" y="3607958"/>
                  <a:pt x="0" y="2869036"/>
                  <a:pt x="0" y="2030936"/>
                </a:cubicBezTo>
                <a:cubicBezTo>
                  <a:pt x="0" y="1192836"/>
                  <a:pt x="424634" y="453915"/>
                  <a:pt x="1070492" y="175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73000">
                <a:schemeClr val="accent3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63F08B3-E1FA-98AC-0033-CEF9AEF14D8E}"/>
              </a:ext>
            </a:extLst>
          </p:cNvPr>
          <p:cNvSpPr>
            <a:spLocks/>
          </p:cNvSpPr>
          <p:nvPr/>
        </p:nvSpPr>
        <p:spPr>
          <a:xfrm>
            <a:off x="6949458" y="2065347"/>
            <a:ext cx="4135855" cy="413585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75177CD-F994-BD64-B4EF-C39A35B81653}"/>
              </a:ext>
            </a:extLst>
          </p:cNvPr>
          <p:cNvSpPr>
            <a:spLocks/>
          </p:cNvSpPr>
          <p:nvPr/>
        </p:nvSpPr>
        <p:spPr>
          <a:xfrm>
            <a:off x="8006770" y="2179344"/>
            <a:ext cx="2107509" cy="390786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65000"/>
                </a:schemeClr>
              </a:gs>
              <a:gs pos="32000">
                <a:srgbClr val="D0DCF0">
                  <a:alpha val="7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0" name="Picture 4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4683DC76-F391-A7A9-3DC0-D439398395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617" y="293502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5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0BA8F899-43BE-9967-7474-FB3AC205F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763" y="296771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Picture 56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DB871731-29F0-02BD-9C14-E81AC91F98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957" y="3866393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C1C9CF14-5DF3-98CE-06FE-9EA9040B26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321" y="3270081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51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D9DFC46D-9A85-1590-BCCE-D73709C21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485" y="496450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52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A67E0C74-3A9E-8211-1025-7CA2365C2B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877" y="4211280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53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20DD8570-902E-9F0F-7FBF-6E1E1D141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575" y="4304243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E7E9747C-4C4C-9039-4B81-466EA4D74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505" y="5386845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Picture 55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078A9D75-0A63-4C05-6E73-4BF5F909F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693" y="355378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44277B7A-0D96-3F9F-E50C-42D0F2FA3D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611" y="4949790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2A3C66F-F8EF-C0C3-CF24-5A7FB8B0B3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568" y="3547440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06478B2C-74AE-59EA-6F80-AB2B3C990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299" y="4296631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FAF4C1D-983D-5481-6AF1-F94BF153A7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505" y="3268663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2078B87-0FEA-D625-8055-45AADEB257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39" y="2978277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B05B81B9-2E53-967D-7085-E07D2BC4719B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931" y="4010409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" name="Picture 62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69E2CE3-25EB-8755-D93F-DEF85EBB40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958" y="4911055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63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E4207861-B32C-6C4E-E6A8-FCD532ACFF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446" y="3508733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5" name="Picture 64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E1DA7FD8-6846-B134-2B2F-E40A46BD64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711" y="4554758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65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D7DF9A44-5B4B-6E3A-683F-335CD9DC18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496" y="2983733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66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B402426-D2CA-EA9E-6A90-F336495E34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479" y="2719812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67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C924B33-39FA-CEB5-BFAC-0988C33CEAF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754" y="4172294"/>
            <a:ext cx="141833" cy="1418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75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3C0DCD44-01F9-929D-7EAB-77E0DA77CC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461" y="4293739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77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66B6A5F5-8B0F-D556-3964-9DCDA05967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503" y="3428868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9" name="Picture 78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731AEDE4-0CDB-BE09-5BD1-233AD996A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020" y="4727851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7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F37A8B3B-2FD6-3ACE-E2B6-750A4F96E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793" y="3946470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FE57F3F9-60F5-673F-B9C3-44748AAC4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141" y="333106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81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FB1BE020-4ED9-C277-C679-FEAFE198F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141" y="3836105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3" name="Picture 82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4DD7B9C8-C2D1-1792-79BD-589FA56C4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536" y="3424943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4" name="Picture 83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24B582A6-A01E-80EB-DD18-0E10A8827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888" y="4408671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5" name="Picture 84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516EC14A-CFFD-CA6F-D097-476F70B10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290" y="5101617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6D3435AF-C2F1-B0E6-3089-5E9FDED23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748" y="4981237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7" name="Picture 86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219AAD3B-F94E-9380-CB0F-C6CE888C7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643" y="3470738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87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90283B0C-42F4-2A2F-E296-752215D5DB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110" y="3929349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7D0BFF6-598B-FAA3-3E3E-C7F0F0213071}"/>
              </a:ext>
            </a:extLst>
          </p:cNvPr>
          <p:cNvGrpSpPr/>
          <p:nvPr/>
        </p:nvGrpSpPr>
        <p:grpSpPr>
          <a:xfrm>
            <a:off x="5658621" y="1519075"/>
            <a:ext cx="1791461" cy="670073"/>
            <a:chOff x="7092324" y="1160710"/>
            <a:chExt cx="1849632" cy="691831"/>
          </a:xfrm>
        </p:grpSpPr>
        <p:pic>
          <p:nvPicPr>
            <p:cNvPr id="29" name="Picture 28" descr="A picture containing wheel, gear&#10;&#10;Description automatically generated">
              <a:extLst>
                <a:ext uri="{FF2B5EF4-FFF2-40B4-BE49-F238E27FC236}">
                  <a16:creationId xmlns:a16="http://schemas.microsoft.com/office/drawing/2014/main" id="{476619AD-225A-D92C-8A88-F0B16A2D0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307400"/>
              <a:ext cx="147874" cy="147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58AB95B-E836-1496-2A84-9B451B8E03D6}"/>
                </a:ext>
              </a:extLst>
            </p:cNvPr>
            <p:cNvSpPr txBox="1">
              <a:spLocks/>
            </p:cNvSpPr>
            <p:nvPr/>
          </p:nvSpPr>
          <p:spPr>
            <a:xfrm>
              <a:off x="7092324" y="1160710"/>
              <a:ext cx="15080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Kr+</a:t>
              </a:r>
              <a:endParaRPr lang="en-GB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141" name="Picture 140" descr="A white circle with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6D39C9F2-DEE3-A2EE-D7B1-593845D87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569499"/>
              <a:ext cx="166530" cy="16653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893FB5DC-C579-504D-13A0-8E45AC5C6CCA}"/>
                </a:ext>
              </a:extLst>
            </p:cNvPr>
            <p:cNvSpPr txBox="1">
              <a:spLocks/>
            </p:cNvSpPr>
            <p:nvPr/>
          </p:nvSpPr>
          <p:spPr>
            <a:xfrm>
              <a:off x="7433902" y="1452431"/>
              <a:ext cx="15080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Nb atoms</a:t>
              </a:r>
              <a:endParaRPr lang="en-GB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8F10204E-ADA0-2164-2E70-CB894B404C4D}"/>
              </a:ext>
            </a:extLst>
          </p:cNvPr>
          <p:cNvSpPr txBox="1"/>
          <p:nvPr/>
        </p:nvSpPr>
        <p:spPr>
          <a:xfrm>
            <a:off x="898449" y="3209574"/>
            <a:ext cx="40917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LHC: DC Magnetron Sputtering</a:t>
            </a:r>
          </a:p>
        </p:txBody>
      </p:sp>
      <p:sp>
        <p:nvSpPr>
          <p:cNvPr id="153" name="TextBox 14">
            <a:extLst>
              <a:ext uri="{FF2B5EF4-FFF2-40B4-BE49-F238E27FC236}">
                <a16:creationId xmlns:a16="http://schemas.microsoft.com/office/drawing/2014/main" id="{B5478727-5BAA-E444-FA38-F91A8FBAA83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994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Coating technique 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5399402-3B03-2B40-43DD-63BC7A2245C9}"/>
              </a:ext>
            </a:extLst>
          </p:cNvPr>
          <p:cNvSpPr txBox="1"/>
          <p:nvPr/>
        </p:nvSpPr>
        <p:spPr>
          <a:xfrm>
            <a:off x="1503923" y="1953298"/>
            <a:ext cx="3691025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Switch deposition method</a:t>
            </a:r>
            <a:endParaRPr lang="en-GB" sz="2800" b="1" dirty="0"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162" name="Picture 161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BD34EC53-D60F-D5D5-AF49-AB18B515C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420" y="453953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3" name="Picture 162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B8FE0641-30B8-6784-2B20-6AD1F1DAE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34" y="3987025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4" name="Picture 163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4A18A785-2E01-950F-C190-C2CD061AC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34" y="4139425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7" name="Picture 166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264E3E82-60C6-696F-8DAA-E918AFBF1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34" y="313867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8" name="Picture 167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55AC5293-73F8-5F60-5CBB-AC1A3EBEF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826" y="3683956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0" name="Picture 16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3DA03893-A9D3-D581-6E7F-FC68C7EA7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889" y="3866161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1" name="Picture 17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82EA206B-871A-EEE6-34BF-45490B1D3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737" y="4727850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2" name="Picture 171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E119F9FF-1425-352E-E7D2-21CED52D4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187" y="4625037"/>
            <a:ext cx="125943" cy="1259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F4FA799A-6BBF-6C3D-998D-84992A95E8AD}"/>
              </a:ext>
            </a:extLst>
          </p:cNvPr>
          <p:cNvSpPr txBox="1">
            <a:spLocks/>
          </p:cNvSpPr>
          <p:nvPr/>
        </p:nvSpPr>
        <p:spPr>
          <a:xfrm>
            <a:off x="7646983" y="2416440"/>
            <a:ext cx="1570132" cy="34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 target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7DE014-0474-2038-6F30-04294B249441}"/>
              </a:ext>
            </a:extLst>
          </p:cNvPr>
          <p:cNvCxnSpPr>
            <a:cxnSpLocks/>
          </p:cNvCxnSpPr>
          <p:nvPr/>
        </p:nvCxnSpPr>
        <p:spPr>
          <a:xfrm flipH="1">
            <a:off x="7593772" y="2745094"/>
            <a:ext cx="400100" cy="346583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9" name="Graphic 178" descr="Arrow: Rotate left with solid fill">
            <a:extLst>
              <a:ext uri="{FF2B5EF4-FFF2-40B4-BE49-F238E27FC236}">
                <a16:creationId xmlns:a16="http://schemas.microsoft.com/office/drawing/2014/main" id="{2940720D-1833-B8FF-315C-8A458A4AA1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279986">
            <a:off x="887844" y="1300953"/>
            <a:ext cx="914400" cy="914400"/>
          </a:xfrm>
          <a:prstGeom prst="rect">
            <a:avLst/>
          </a:prstGeom>
        </p:spPr>
      </p:pic>
      <p:pic>
        <p:nvPicPr>
          <p:cNvPr id="180" name="Graphic 179" descr="Arrow: Straight with solid fill">
            <a:extLst>
              <a:ext uri="{FF2B5EF4-FFF2-40B4-BE49-F238E27FC236}">
                <a16:creationId xmlns:a16="http://schemas.microsoft.com/office/drawing/2014/main" id="{0E5E5035-E7E7-598A-EB50-DA28D2F623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6200000">
            <a:off x="2530026" y="4054176"/>
            <a:ext cx="734668" cy="734668"/>
          </a:xfrm>
          <a:prstGeom prst="rect">
            <a:avLst/>
          </a:prstGeom>
        </p:spPr>
      </p:pic>
      <p:sp>
        <p:nvSpPr>
          <p:cNvPr id="181" name="TextBox 180">
            <a:extLst>
              <a:ext uri="{FF2B5EF4-FFF2-40B4-BE49-F238E27FC236}">
                <a16:creationId xmlns:a16="http://schemas.microsoft.com/office/drawing/2014/main" id="{1029F69F-0E9E-D6C8-F19D-90C1D1A26279}"/>
              </a:ext>
            </a:extLst>
          </p:cNvPr>
          <p:cNvSpPr txBox="1"/>
          <p:nvPr/>
        </p:nvSpPr>
        <p:spPr>
          <a:xfrm>
            <a:off x="-409495" y="4953000"/>
            <a:ext cx="6714314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DM Sans Bold" pitchFamily="2" charset="0"/>
                <a:ea typeface="Open Sans Bold" pitchFamily="2" charset="0"/>
                <a:cs typeface="Open Sans Bold" pitchFamily="2" charset="0"/>
              </a:rPr>
              <a:t>HiPIMS </a:t>
            </a:r>
          </a:p>
          <a:p>
            <a:pPr algn="ctr"/>
            <a:r>
              <a:rPr lang="en-GB" sz="2400" dirty="0"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High Power Impulse </a:t>
            </a:r>
          </a:p>
          <a:p>
            <a:pPr algn="ctr"/>
            <a:r>
              <a:rPr lang="en-GB" sz="2400" dirty="0"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Magnetron Sputtering</a:t>
            </a:r>
            <a:endParaRPr lang="en-GB" sz="2800" dirty="0">
              <a:solidFill>
                <a:srgbClr val="0033A0"/>
              </a:solidFill>
              <a:latin typeface="DM Sans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117C4C4F-BB34-DE6E-53A3-669E952F6F34}"/>
              </a:ext>
            </a:extLst>
          </p:cNvPr>
          <p:cNvSpPr txBox="1">
            <a:spLocks/>
          </p:cNvSpPr>
          <p:nvPr/>
        </p:nvSpPr>
        <p:spPr>
          <a:xfrm>
            <a:off x="7870377" y="5507907"/>
            <a:ext cx="1110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5" name="Arc 184">
            <a:extLst>
              <a:ext uri="{FF2B5EF4-FFF2-40B4-BE49-F238E27FC236}">
                <a16:creationId xmlns:a16="http://schemas.microsoft.com/office/drawing/2014/main" id="{ED57584A-3979-1790-E907-DCD29433118B}"/>
              </a:ext>
            </a:extLst>
          </p:cNvPr>
          <p:cNvSpPr>
            <a:spLocks/>
          </p:cNvSpPr>
          <p:nvPr/>
        </p:nvSpPr>
        <p:spPr>
          <a:xfrm rot="17126373" flipH="1">
            <a:off x="8141753" y="4653010"/>
            <a:ext cx="973423" cy="1072155"/>
          </a:xfrm>
          <a:custGeom>
            <a:avLst/>
            <a:gdLst>
              <a:gd name="connsiteX0" fmla="*/ 486711 w 973423"/>
              <a:gd name="connsiteY0" fmla="*/ 0 h 1072155"/>
              <a:gd name="connsiteX1" fmla="*/ 953233 w 973423"/>
              <a:gd name="connsiteY1" fmla="*/ 383278 h 1072155"/>
              <a:gd name="connsiteX2" fmla="*/ 486712 w 973423"/>
              <a:gd name="connsiteY2" fmla="*/ 536078 h 1072155"/>
              <a:gd name="connsiteX3" fmla="*/ 486711 w 973423"/>
              <a:gd name="connsiteY3" fmla="*/ 0 h 1072155"/>
              <a:gd name="connsiteX0" fmla="*/ 486711 w 973423"/>
              <a:gd name="connsiteY0" fmla="*/ 0 h 1072155"/>
              <a:gd name="connsiteX1" fmla="*/ 953233 w 973423"/>
              <a:gd name="connsiteY1" fmla="*/ 383278 h 107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3423" h="1072155" stroke="0" extrusionOk="0">
                <a:moveTo>
                  <a:pt x="486711" y="0"/>
                </a:moveTo>
                <a:cubicBezTo>
                  <a:pt x="688640" y="-8292"/>
                  <a:pt x="851405" y="171081"/>
                  <a:pt x="953233" y="383278"/>
                </a:cubicBezTo>
                <a:cubicBezTo>
                  <a:pt x="749277" y="473145"/>
                  <a:pt x="647099" y="469257"/>
                  <a:pt x="486712" y="536078"/>
                </a:cubicBezTo>
                <a:cubicBezTo>
                  <a:pt x="454984" y="333252"/>
                  <a:pt x="467398" y="218333"/>
                  <a:pt x="486711" y="0"/>
                </a:cubicBezTo>
                <a:close/>
              </a:path>
              <a:path w="973423" h="1072155" fill="none" extrusionOk="0">
                <a:moveTo>
                  <a:pt x="486711" y="0"/>
                </a:moveTo>
                <a:cubicBezTo>
                  <a:pt x="712573" y="-38822"/>
                  <a:pt x="883197" y="150233"/>
                  <a:pt x="953233" y="383278"/>
                </a:cubicBezTo>
              </a:path>
              <a:path w="973423" h="1072155" fill="none" stroke="0" extrusionOk="0">
                <a:moveTo>
                  <a:pt x="486711" y="0"/>
                </a:moveTo>
                <a:cubicBezTo>
                  <a:pt x="702498" y="32522"/>
                  <a:pt x="884500" y="132244"/>
                  <a:pt x="953233" y="383278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triangle" w="med" len="lg"/>
            <a:tailEnd type="non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200000"/>
                      <a:gd name="adj2" fmla="val 20511892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8" name="Arc 187">
            <a:extLst>
              <a:ext uri="{FF2B5EF4-FFF2-40B4-BE49-F238E27FC236}">
                <a16:creationId xmlns:a16="http://schemas.microsoft.com/office/drawing/2014/main" id="{964539DE-3E3A-8DB7-52AB-D0E4F51F84FE}"/>
              </a:ext>
            </a:extLst>
          </p:cNvPr>
          <p:cNvSpPr>
            <a:spLocks/>
          </p:cNvSpPr>
          <p:nvPr/>
        </p:nvSpPr>
        <p:spPr>
          <a:xfrm rot="625295">
            <a:off x="9203228" y="3230399"/>
            <a:ext cx="1180294" cy="1822107"/>
          </a:xfrm>
          <a:custGeom>
            <a:avLst/>
            <a:gdLst>
              <a:gd name="connsiteX0" fmla="*/ 812772 w 1180294"/>
              <a:gd name="connsiteY0" fmla="*/ 67311 h 1822107"/>
              <a:gd name="connsiteX1" fmla="*/ 1173034 w 1180294"/>
              <a:gd name="connsiteY1" fmla="*/ 768589 h 1822107"/>
              <a:gd name="connsiteX2" fmla="*/ 590147 w 1180294"/>
              <a:gd name="connsiteY2" fmla="*/ 911054 h 1822107"/>
              <a:gd name="connsiteX3" fmla="*/ 699233 w 1180294"/>
              <a:gd name="connsiteY3" fmla="*/ 497620 h 1822107"/>
              <a:gd name="connsiteX4" fmla="*/ 812772 w 1180294"/>
              <a:gd name="connsiteY4" fmla="*/ 67311 h 1822107"/>
              <a:gd name="connsiteX0" fmla="*/ 812772 w 1180294"/>
              <a:gd name="connsiteY0" fmla="*/ 67311 h 1822107"/>
              <a:gd name="connsiteX1" fmla="*/ 1173034 w 1180294"/>
              <a:gd name="connsiteY1" fmla="*/ 768589 h 182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0294" h="1822107" stroke="0" extrusionOk="0">
                <a:moveTo>
                  <a:pt x="812772" y="67311"/>
                </a:moveTo>
                <a:cubicBezTo>
                  <a:pt x="991207" y="179670"/>
                  <a:pt x="1105051" y="466991"/>
                  <a:pt x="1173034" y="768589"/>
                </a:cubicBezTo>
                <a:cubicBezTo>
                  <a:pt x="920077" y="814365"/>
                  <a:pt x="790088" y="856629"/>
                  <a:pt x="590147" y="911054"/>
                </a:cubicBezTo>
                <a:cubicBezTo>
                  <a:pt x="627082" y="823523"/>
                  <a:pt x="628916" y="681228"/>
                  <a:pt x="699233" y="497620"/>
                </a:cubicBezTo>
                <a:cubicBezTo>
                  <a:pt x="769550" y="314012"/>
                  <a:pt x="765033" y="271909"/>
                  <a:pt x="812772" y="67311"/>
                </a:cubicBezTo>
                <a:close/>
              </a:path>
              <a:path w="1180294" h="1822107" fill="none" extrusionOk="0">
                <a:moveTo>
                  <a:pt x="812772" y="67311"/>
                </a:moveTo>
                <a:cubicBezTo>
                  <a:pt x="1038905" y="130958"/>
                  <a:pt x="1117060" y="474402"/>
                  <a:pt x="1173034" y="768589"/>
                </a:cubicBezTo>
              </a:path>
              <a:path w="1180294" h="1822107" fill="none" stroke="0" extrusionOk="0">
                <a:moveTo>
                  <a:pt x="812772" y="67311"/>
                </a:moveTo>
                <a:cubicBezTo>
                  <a:pt x="1017235" y="138970"/>
                  <a:pt x="1120967" y="440641"/>
                  <a:pt x="1173034" y="768589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7086851"/>
                      <a:gd name="adj2" fmla="val 207759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5A3E0BEA-DCB1-0827-7281-5C70B2EBF713}"/>
              </a:ext>
            </a:extLst>
          </p:cNvPr>
          <p:cNvSpPr txBox="1">
            <a:spLocks/>
          </p:cNvSpPr>
          <p:nvPr/>
        </p:nvSpPr>
        <p:spPr>
          <a:xfrm>
            <a:off x="9293009" y="2984297"/>
            <a:ext cx="105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73D379D3-7D25-FA73-409F-37E3FC99D634}"/>
              </a:ext>
            </a:extLst>
          </p:cNvPr>
          <p:cNvSpPr txBox="1">
            <a:spLocks/>
          </p:cNvSpPr>
          <p:nvPr/>
        </p:nvSpPr>
        <p:spPr>
          <a:xfrm>
            <a:off x="8926511" y="5040863"/>
            <a:ext cx="1116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Plasma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BCBBBC9-AE5E-FB95-D8A2-AAABD749F24A}"/>
              </a:ext>
            </a:extLst>
          </p:cNvPr>
          <p:cNvSpPr txBox="1"/>
          <p:nvPr/>
        </p:nvSpPr>
        <p:spPr>
          <a:xfrm>
            <a:off x="8795518" y="1228388"/>
            <a:ext cx="45959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DM sans" pitchFamily="2" charset="0"/>
              </a:rPr>
              <a:t>See talks by F. </a:t>
            </a:r>
            <a:r>
              <a:rPr lang="en-GB" sz="1200" dirty="0" err="1">
                <a:latin typeface="DM sans" pitchFamily="2" charset="0"/>
              </a:rPr>
              <a:t>Avino</a:t>
            </a:r>
            <a:r>
              <a:rPr lang="en-GB" sz="1200" dirty="0">
                <a:latin typeface="DM sans" pitchFamily="2" charset="0"/>
              </a:rPr>
              <a:t>, </a:t>
            </a:r>
            <a:r>
              <a:rPr lang="en-GB" sz="1200" dirty="0"/>
              <a:t>S. </a:t>
            </a:r>
            <a:r>
              <a:rPr lang="en-GB" sz="1200" dirty="0" err="1"/>
              <a:t>Fiotakis</a:t>
            </a:r>
            <a:r>
              <a:rPr lang="en-GB" sz="1200" dirty="0"/>
              <a:t>: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DM sans" pitchFamily="2" charset="0"/>
            </a:endParaRPr>
          </a:p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  <a:latin typeface="DM sans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https://indico.cern.ch/event/876252/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DM sans" pitchFamily="2" charset="0"/>
            </a:endParaRPr>
          </a:p>
          <a:p>
            <a:r>
              <a:rPr lang="en-GB" sz="1200" dirty="0">
                <a:solidFill>
                  <a:schemeClr val="accent5">
                    <a:lumMod val="75000"/>
                  </a:schemeClr>
                </a:solidFill>
                <a:latin typeface="DM sans" pitchFamily="2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https://indico.cern.ch/event/1129796/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DM sans" pitchFamily="2" charset="0"/>
            </a:endParaRP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2942B3DC-E53D-A6F8-6C85-F1D3EFAAF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3941A-21C2-427F-A72D-7D13E2038711}" type="datetime1">
              <a:rPr lang="en-GB" smtClean="0"/>
              <a:t>02/05/2023</a:t>
            </a:fld>
            <a:endParaRPr lang="en-GB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FAD7C59B-8ADA-603B-F24A-BE189C1DD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11</a:t>
            </a:fld>
            <a:endParaRPr lang="en-GB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DF9ED33-32B3-F0A8-16CE-9C5AAA64BC15}"/>
              </a:ext>
            </a:extLst>
          </p:cNvPr>
          <p:cNvGrpSpPr>
            <a:grpSpLocks/>
          </p:cNvGrpSpPr>
          <p:nvPr/>
        </p:nvGrpSpPr>
        <p:grpSpPr>
          <a:xfrm>
            <a:off x="10160527" y="4247282"/>
            <a:ext cx="548748" cy="606511"/>
            <a:chOff x="7185402" y="1209675"/>
            <a:chExt cx="548748" cy="606511"/>
          </a:xfrm>
        </p:grpSpPr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BAADFA1D-92DF-ED04-FCA1-2867E6167D5F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209675"/>
              <a:ext cx="445327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E1D5CD3E-3DB6-BCD1-9B48-A6DF6CA1A84B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409700"/>
              <a:ext cx="451677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C5DB6050-6465-96C3-F224-91F16BF072F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185402" y="1378694"/>
                  <a:ext cx="507415" cy="437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C5DB6050-6465-96C3-F224-91F16BF072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85402" y="1378694"/>
                  <a:ext cx="507415" cy="43749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602CDD9-7060-0394-FD6A-DB3589AF7407}"/>
              </a:ext>
            </a:extLst>
          </p:cNvPr>
          <p:cNvGrpSpPr/>
          <p:nvPr/>
        </p:nvGrpSpPr>
        <p:grpSpPr>
          <a:xfrm flipH="1">
            <a:off x="6902367" y="5452132"/>
            <a:ext cx="818604" cy="685254"/>
            <a:chOff x="7735736" y="3681699"/>
            <a:chExt cx="818604" cy="685254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BA67462-EE4A-95E4-6400-DC655926F551}"/>
                </a:ext>
              </a:extLst>
            </p:cNvPr>
            <p:cNvCxnSpPr/>
            <p:nvPr/>
          </p:nvCxnSpPr>
          <p:spPr>
            <a:xfrm>
              <a:off x="7735736" y="3878139"/>
              <a:ext cx="2892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8E471D1C-5D3C-0FF8-6E63-610089BBBFF4}"/>
                </a:ext>
              </a:extLst>
            </p:cNvPr>
            <p:cNvCxnSpPr/>
            <p:nvPr/>
          </p:nvCxnSpPr>
          <p:spPr>
            <a:xfrm>
              <a:off x="8121650" y="3880876"/>
              <a:ext cx="2335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95BC6D8B-DF21-31CB-7626-6C4775D664FB}"/>
                </a:ext>
              </a:extLst>
            </p:cNvPr>
            <p:cNvCxnSpPr/>
            <p:nvPr/>
          </p:nvCxnSpPr>
          <p:spPr>
            <a:xfrm>
              <a:off x="8351989" y="387813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CE6F7447-099E-37FE-7026-09E4BA42B68D}"/>
                </a:ext>
              </a:extLst>
            </p:cNvPr>
            <p:cNvCxnSpPr/>
            <p:nvPr/>
          </p:nvCxnSpPr>
          <p:spPr>
            <a:xfrm>
              <a:off x="8024964" y="3764995"/>
              <a:ext cx="0" cy="2262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BFC7D63B-D172-E55B-16B9-84BB36E02FED}"/>
                </a:ext>
              </a:extLst>
            </p:cNvPr>
            <p:cNvCxnSpPr/>
            <p:nvPr/>
          </p:nvCxnSpPr>
          <p:spPr>
            <a:xfrm>
              <a:off x="8121650" y="368169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EBC8E3B7-06AC-B9C5-F1D3-8FC39C516B68}"/>
                </a:ext>
              </a:extLst>
            </p:cNvPr>
            <p:cNvCxnSpPr/>
            <p:nvPr/>
          </p:nvCxnSpPr>
          <p:spPr>
            <a:xfrm>
              <a:off x="8221660" y="4322243"/>
              <a:ext cx="2670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1CD387D-0A86-B86C-F46C-413A7D67E3EB}"/>
                </a:ext>
              </a:extLst>
            </p:cNvPr>
            <p:cNvCxnSpPr/>
            <p:nvPr/>
          </p:nvCxnSpPr>
          <p:spPr>
            <a:xfrm rot="16200000">
              <a:off x="8355164" y="4082027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23AD290-767C-2663-AF3A-D576898BCDE5}"/>
                </a:ext>
              </a:extLst>
            </p:cNvPr>
            <p:cNvCxnSpPr/>
            <p:nvPr/>
          </p:nvCxnSpPr>
          <p:spPr>
            <a:xfrm>
              <a:off x="8279757" y="4366953"/>
              <a:ext cx="1508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2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-0.05 1.85185E-6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-0.09753 3.7037E-7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3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-0.02917 -4.81481E-6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-0.06628 4.44444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03346 -1.85185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-0.06875 0.00509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25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81481E-6 L -0.03164 -0.00069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09948 -0.04144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74" y="-208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11111E-6 L 0.17214 0.02245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7" y="111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0.10534 -0.00787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0" y="-39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09115 -0.0375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7" y="-187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14102 -0.00555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44" y="-27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0.11237 0.03773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2" y="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7037E-7 L 0.08906 0.01505 " pathEditMode="relative" rAng="0" ptsTypes="AA">
                                      <p:cBhvr>
                                        <p:cTn id="9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3" y="741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022E-16 L 0.06575 -0.02477 " pathEditMode="relative" rAng="0" ptsTypes="AA">
                                      <p:cBhvr>
                                        <p:cTn id="10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1" y="-125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11111E-6 L 0.07643 -0.0169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5" y="-856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7.40741E-7 L 0.12357 0.01945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81" grpId="0"/>
      <p:bldP spid="184" grpId="0"/>
      <p:bldP spid="185" grpId="0" animBg="1"/>
      <p:bldP spid="188" grpId="0" animBg="1"/>
      <p:bldP spid="189" grpId="0"/>
      <p:bldP spid="1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>
            <a:extLst>
              <a:ext uri="{FF2B5EF4-FFF2-40B4-BE49-F238E27FC236}">
                <a16:creationId xmlns:a16="http://schemas.microsoft.com/office/drawing/2014/main" id="{348B2AAA-46BF-1B8F-884A-C766D2907EAC}"/>
              </a:ext>
            </a:extLst>
          </p:cNvPr>
          <p:cNvGrpSpPr/>
          <p:nvPr/>
        </p:nvGrpSpPr>
        <p:grpSpPr>
          <a:xfrm>
            <a:off x="1136951" y="1607541"/>
            <a:ext cx="1460625" cy="682656"/>
            <a:chOff x="7092324" y="1160710"/>
            <a:chExt cx="1508054" cy="704823"/>
          </a:xfrm>
        </p:grpSpPr>
        <p:pic>
          <p:nvPicPr>
            <p:cNvPr id="211" name="Picture 210" descr="A picture containing wheel, gear&#10;&#10;Description automatically generated">
              <a:extLst>
                <a:ext uri="{FF2B5EF4-FFF2-40B4-BE49-F238E27FC236}">
                  <a16:creationId xmlns:a16="http://schemas.microsoft.com/office/drawing/2014/main" id="{3619DEAD-2D61-DB83-6D0F-3C6B7F8FF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307400"/>
              <a:ext cx="147874" cy="147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0386EC67-CC87-F4CD-3844-FE4A3D9E8E1F}"/>
                </a:ext>
              </a:extLst>
            </p:cNvPr>
            <p:cNvSpPr txBox="1">
              <a:spLocks/>
            </p:cNvSpPr>
            <p:nvPr/>
          </p:nvSpPr>
          <p:spPr>
            <a:xfrm>
              <a:off x="7092324" y="1160710"/>
              <a:ext cx="1508054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Kr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213" name="Picture 212" descr="A white circle with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82AD8B44-14F1-092E-9324-82FEC7F77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569499"/>
              <a:ext cx="166530" cy="16653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105C8181-A004-9F07-3C98-7D56AA56AE5B}"/>
                </a:ext>
              </a:extLst>
            </p:cNvPr>
            <p:cNvSpPr txBox="1">
              <a:spLocks/>
            </p:cNvSpPr>
            <p:nvPr/>
          </p:nvSpPr>
          <p:spPr>
            <a:xfrm>
              <a:off x="7571581" y="1452431"/>
              <a:ext cx="729619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Nb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216" name="TextBox 215">
            <a:extLst>
              <a:ext uri="{FF2B5EF4-FFF2-40B4-BE49-F238E27FC236}">
                <a16:creationId xmlns:a16="http://schemas.microsoft.com/office/drawing/2014/main" id="{FED8C4D7-B77A-18A9-982F-7AEBC37C5C9B}"/>
              </a:ext>
            </a:extLst>
          </p:cNvPr>
          <p:cNvSpPr txBox="1"/>
          <p:nvPr/>
        </p:nvSpPr>
        <p:spPr>
          <a:xfrm>
            <a:off x="7101992" y="2148532"/>
            <a:ext cx="4632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spc="130" dirty="0">
                <a:solidFill>
                  <a:srgbClr val="8FAADC"/>
                </a:solidFill>
                <a:latin typeface="DM Sans" pitchFamily="2" charset="0"/>
              </a:rPr>
              <a:t>Pulsed sputtering</a:t>
            </a:r>
            <a:endParaRPr lang="en-US" dirty="0">
              <a:latin typeface="DM Sans" pitchFamily="2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6AB0DF5C-F16F-F862-CA3F-9B0F9A3DBFB9}"/>
              </a:ext>
            </a:extLst>
          </p:cNvPr>
          <p:cNvSpPr txBox="1"/>
          <p:nvPr/>
        </p:nvSpPr>
        <p:spPr>
          <a:xfrm>
            <a:off x="7911562" y="3455264"/>
            <a:ext cx="30130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DM Sans" pitchFamily="2" charset="0"/>
              </a:rPr>
              <a:t>Target material becomes </a:t>
            </a:r>
          </a:p>
          <a:p>
            <a:pPr algn="ctr"/>
            <a:r>
              <a:rPr lang="en-US" b="1" spc="130" dirty="0">
                <a:latin typeface="DM Sans" pitchFamily="2" charset="0"/>
              </a:rPr>
              <a:t>ionized </a:t>
            </a:r>
            <a:r>
              <a:rPr lang="en-US" dirty="0">
                <a:latin typeface="DM Sans" pitchFamily="2" charset="0"/>
              </a:rPr>
              <a:t>(~70%)</a:t>
            </a:r>
            <a:endParaRPr lang="en-US" b="1" spc="130" dirty="0">
              <a:latin typeface="DM Sans" pitchFamily="2" charset="0"/>
            </a:endParaRPr>
          </a:p>
        </p:txBody>
      </p:sp>
      <p:pic>
        <p:nvPicPr>
          <p:cNvPr id="218" name="Graphic 217" descr="Arrow: Straight">
            <a:extLst>
              <a:ext uri="{FF2B5EF4-FFF2-40B4-BE49-F238E27FC236}">
                <a16:creationId xmlns:a16="http://schemas.microsoft.com/office/drawing/2014/main" id="{ACB013D2-36B2-95D7-2BF6-1BBC76DBD6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9065028" y="2648686"/>
            <a:ext cx="706073" cy="706073"/>
          </a:xfrm>
          <a:prstGeom prst="rect">
            <a:avLst/>
          </a:prstGeo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A55FE38-8A5A-3374-7950-477C62DCC1B8}"/>
              </a:ext>
            </a:extLst>
          </p:cNvPr>
          <p:cNvGrpSpPr/>
          <p:nvPr/>
        </p:nvGrpSpPr>
        <p:grpSpPr>
          <a:xfrm>
            <a:off x="2281065" y="1539707"/>
            <a:ext cx="4513385" cy="4968000"/>
            <a:chOff x="9110597" y="-252474"/>
            <a:chExt cx="4806169" cy="5290272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11BCD4A-9E73-5B02-D72D-F0731A22D01D}"/>
                </a:ext>
              </a:extLst>
            </p:cNvPr>
            <p:cNvSpPr>
              <a:spLocks/>
            </p:cNvSpPr>
            <p:nvPr/>
          </p:nvSpPr>
          <p:spPr>
            <a:xfrm>
              <a:off x="9273479" y="-148871"/>
              <a:ext cx="4643287" cy="4782313"/>
            </a:xfrm>
            <a:custGeom>
              <a:avLst/>
              <a:gdLst>
                <a:gd name="connsiteX0" fmla="*/ 2186540 w 4643287"/>
                <a:gd name="connsiteY0" fmla="*/ 0 h 4831658"/>
                <a:gd name="connsiteX1" fmla="*/ 2186540 w 4643287"/>
                <a:gd name="connsiteY1" fmla="*/ 343440 h 4831658"/>
                <a:gd name="connsiteX2" fmla="*/ 2565443 w 4643287"/>
                <a:gd name="connsiteY2" fmla="*/ 457474 h 4831658"/>
                <a:gd name="connsiteX3" fmla="*/ 4643287 w 4643287"/>
                <a:gd name="connsiteY3" fmla="*/ 2393456 h 4831658"/>
                <a:gd name="connsiteX4" fmla="*/ 2565443 w 4643287"/>
                <a:gd name="connsiteY4" fmla="*/ 4329437 h 4831658"/>
                <a:gd name="connsiteX5" fmla="*/ 2186540 w 4643287"/>
                <a:gd name="connsiteY5" fmla="*/ 4443472 h 4831658"/>
                <a:gd name="connsiteX6" fmla="*/ 2186540 w 4643287"/>
                <a:gd name="connsiteY6" fmla="*/ 4831658 h 4831658"/>
                <a:gd name="connsiteX7" fmla="*/ 2179772 w 4643287"/>
                <a:gd name="connsiteY7" fmla="*/ 4831317 h 4831658"/>
                <a:gd name="connsiteX8" fmla="*/ 0 w 4643287"/>
                <a:gd name="connsiteY8" fmla="*/ 2415829 h 4831658"/>
                <a:gd name="connsiteX9" fmla="*/ 2179772 w 4643287"/>
                <a:gd name="connsiteY9" fmla="*/ 342 h 483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287" h="4831658">
                  <a:moveTo>
                    <a:pt x="2186540" y="0"/>
                  </a:moveTo>
                  <a:lnTo>
                    <a:pt x="2186540" y="343440"/>
                  </a:lnTo>
                  <a:lnTo>
                    <a:pt x="2565443" y="457474"/>
                  </a:lnTo>
                  <a:cubicBezTo>
                    <a:pt x="3819066" y="877039"/>
                    <a:pt x="4643287" y="1587564"/>
                    <a:pt x="4643287" y="2393456"/>
                  </a:cubicBezTo>
                  <a:cubicBezTo>
                    <a:pt x="4643287" y="3199348"/>
                    <a:pt x="3819066" y="3909872"/>
                    <a:pt x="2565443" y="4329437"/>
                  </a:cubicBezTo>
                  <a:lnTo>
                    <a:pt x="2186540" y="4443472"/>
                  </a:lnTo>
                  <a:lnTo>
                    <a:pt x="2186540" y="4831658"/>
                  </a:lnTo>
                  <a:lnTo>
                    <a:pt x="2179772" y="4831317"/>
                  </a:lnTo>
                  <a:cubicBezTo>
                    <a:pt x="955427" y="4706978"/>
                    <a:pt x="0" y="3672979"/>
                    <a:pt x="0" y="2415829"/>
                  </a:cubicBezTo>
                  <a:cubicBezTo>
                    <a:pt x="0" y="1158679"/>
                    <a:pt x="955427" y="124681"/>
                    <a:pt x="2179772" y="342"/>
                  </a:cubicBezTo>
                  <a:close/>
                </a:path>
              </a:pathLst>
            </a:custGeom>
            <a:noFill/>
            <a:ln w="47625">
              <a:solidFill>
                <a:srgbClr val="B441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2234A8A5-3FF5-2A7A-A49E-664C54783A3A}"/>
                </a:ext>
              </a:extLst>
            </p:cNvPr>
            <p:cNvSpPr/>
            <p:nvPr/>
          </p:nvSpPr>
          <p:spPr>
            <a:xfrm>
              <a:off x="9110597" y="-252474"/>
              <a:ext cx="2321734" cy="529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6BD98C2-31DC-896F-06D8-4FDDB032144E}"/>
              </a:ext>
            </a:extLst>
          </p:cNvPr>
          <p:cNvGrpSpPr/>
          <p:nvPr/>
        </p:nvGrpSpPr>
        <p:grpSpPr>
          <a:xfrm>
            <a:off x="813619" y="3156172"/>
            <a:ext cx="1095372" cy="1765644"/>
            <a:chOff x="623118" y="2778431"/>
            <a:chExt cx="1166429" cy="188018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7FC1EB68-6BAA-A371-6CB1-9A0427311163}"/>
                </a:ext>
              </a:extLst>
            </p:cNvPr>
            <p:cNvGrpSpPr/>
            <p:nvPr/>
          </p:nvGrpSpPr>
          <p:grpSpPr>
            <a:xfrm rot="16200000">
              <a:off x="266242" y="3135307"/>
              <a:ext cx="1880181" cy="1166429"/>
              <a:chOff x="7733321" y="3347265"/>
              <a:chExt cx="1531673" cy="950222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F1D3DCD7-4446-2F38-F863-F03B1A5C8930}"/>
                  </a:ext>
                </a:extLst>
              </p:cNvPr>
              <p:cNvSpPr/>
              <p:nvPr/>
            </p:nvSpPr>
            <p:spPr>
              <a:xfrm>
                <a:off x="9215224" y="3504805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C5BA67DA-B994-7ACB-A7B5-A91F3166E464}"/>
                  </a:ext>
                </a:extLst>
              </p:cNvPr>
              <p:cNvSpPr/>
              <p:nvPr/>
            </p:nvSpPr>
            <p:spPr>
              <a:xfrm>
                <a:off x="7788417" y="3604762"/>
                <a:ext cx="1474088" cy="454882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C12F0D3D-1819-BB0E-F700-A44F35396705}"/>
                  </a:ext>
                </a:extLst>
              </p:cNvPr>
              <p:cNvSpPr/>
              <p:nvPr/>
            </p:nvSpPr>
            <p:spPr>
              <a:xfrm>
                <a:off x="8241935" y="3347265"/>
                <a:ext cx="517538" cy="950222"/>
              </a:xfrm>
              <a:prstGeom prst="ellipse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57D56F84-CBB7-9E93-8642-9AACAB71A3DD}"/>
                  </a:ext>
                </a:extLst>
              </p:cNvPr>
              <p:cNvSpPr/>
              <p:nvPr/>
            </p:nvSpPr>
            <p:spPr>
              <a:xfrm>
                <a:off x="7792060" y="3634385"/>
                <a:ext cx="1424257" cy="391928"/>
              </a:xfrm>
              <a:prstGeom prst="rect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173F8153-0BFA-E3B2-B5EC-F829E1B85706}"/>
                  </a:ext>
                </a:extLst>
              </p:cNvPr>
              <p:cNvSpPr/>
              <p:nvPr/>
            </p:nvSpPr>
            <p:spPr>
              <a:xfrm>
                <a:off x="8265751" y="3392619"/>
                <a:ext cx="472088" cy="866774"/>
              </a:xfrm>
              <a:prstGeom prst="ellipse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DABE0A92-8776-F299-9EA2-1DF2E0C61B2A}"/>
                  </a:ext>
                </a:extLst>
              </p:cNvPr>
              <p:cNvSpPr/>
              <p:nvPr/>
            </p:nvSpPr>
            <p:spPr>
              <a:xfrm>
                <a:off x="8299092" y="3435320"/>
                <a:ext cx="411747" cy="790732"/>
              </a:xfrm>
              <a:prstGeom prst="ellipse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A3A7C90-B08D-ED01-98EC-39CACAE82DA8}"/>
                  </a:ext>
                </a:extLst>
              </p:cNvPr>
              <p:cNvSpPr/>
              <p:nvPr/>
            </p:nvSpPr>
            <p:spPr>
              <a:xfrm>
                <a:off x="8182225" y="3655513"/>
                <a:ext cx="1082769" cy="334190"/>
              </a:xfrm>
              <a:prstGeom prst="rect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6D39B3C2-B488-EF3E-3F58-9F118E8DEFD1}"/>
                  </a:ext>
                </a:extLst>
              </p:cNvPr>
              <p:cNvSpPr/>
              <p:nvPr/>
            </p:nvSpPr>
            <p:spPr>
              <a:xfrm>
                <a:off x="8185544" y="3694753"/>
                <a:ext cx="1078311" cy="277027"/>
              </a:xfrm>
              <a:prstGeom prst="rect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DA6D12CA-E572-7060-D014-74C1A8F4515F}"/>
                  </a:ext>
                </a:extLst>
              </p:cNvPr>
              <p:cNvSpPr/>
              <p:nvPr/>
            </p:nvSpPr>
            <p:spPr>
              <a:xfrm>
                <a:off x="8326843" y="3464305"/>
                <a:ext cx="359967" cy="733376"/>
              </a:xfrm>
              <a:prstGeom prst="ellipse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9" name="Cylinder 198">
                <a:extLst>
                  <a:ext uri="{FF2B5EF4-FFF2-40B4-BE49-F238E27FC236}">
                    <a16:creationId xmlns:a16="http://schemas.microsoft.com/office/drawing/2014/main" id="{6F9462D7-6307-D6AB-D863-10D113C7191D}"/>
                  </a:ext>
                </a:extLst>
              </p:cNvPr>
              <p:cNvSpPr/>
              <p:nvPr/>
            </p:nvSpPr>
            <p:spPr>
              <a:xfrm rot="5400000">
                <a:off x="7870534" y="3638578"/>
                <a:ext cx="326994" cy="362151"/>
              </a:xfrm>
              <a:prstGeom prst="can">
                <a:avLst>
                  <a:gd name="adj" fmla="val 14836"/>
                </a:avLst>
              </a:prstGeom>
              <a:solidFill>
                <a:srgbClr val="2F2F2F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6526512F-1B81-4024-06DA-C6AAF4AE2BF9}"/>
                  </a:ext>
                </a:extLst>
              </p:cNvPr>
              <p:cNvSpPr/>
              <p:nvPr/>
            </p:nvSpPr>
            <p:spPr>
              <a:xfrm>
                <a:off x="7788025" y="3604761"/>
                <a:ext cx="397518" cy="445747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200000"/>
                </a:lightRig>
              </a:scene3d>
              <a:sp3d>
                <a:bevelT w="9525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2E52AA00-67B1-D3C1-0491-F0FB06F4F373}"/>
                  </a:ext>
                </a:extLst>
              </p:cNvPr>
              <p:cNvSpPr/>
              <p:nvPr/>
            </p:nvSpPr>
            <p:spPr>
              <a:xfrm flipH="1">
                <a:off x="8162840" y="3597979"/>
                <a:ext cx="67947" cy="461665"/>
              </a:xfrm>
              <a:prstGeom prst="ellipse">
                <a:avLst/>
              </a:prstGeom>
              <a:solidFill>
                <a:srgbClr val="9F391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F5BABACD-60BA-01BF-F489-2BDDC8A8D6F8}"/>
                  </a:ext>
                </a:extLst>
              </p:cNvPr>
              <p:cNvSpPr/>
              <p:nvPr/>
            </p:nvSpPr>
            <p:spPr>
              <a:xfrm flipH="1">
                <a:off x="8186200" y="3629805"/>
                <a:ext cx="45719" cy="396508"/>
              </a:xfrm>
              <a:prstGeom prst="ellipse">
                <a:avLst/>
              </a:prstGeom>
              <a:solidFill>
                <a:srgbClr val="E15E32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A3619053-8F8D-D5AC-25A0-DECAF5B4688A}"/>
                  </a:ext>
                </a:extLst>
              </p:cNvPr>
              <p:cNvSpPr/>
              <p:nvPr/>
            </p:nvSpPr>
            <p:spPr>
              <a:xfrm>
                <a:off x="7733321" y="3509511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2D073D1B-3977-D601-323A-432E9C94E0FB}"/>
                  </a:ext>
                </a:extLst>
              </p:cNvPr>
              <p:cNvSpPr/>
              <p:nvPr/>
            </p:nvSpPr>
            <p:spPr>
              <a:xfrm flipH="1">
                <a:off x="8184992" y="3634631"/>
                <a:ext cx="54334" cy="400726"/>
              </a:xfrm>
              <a:prstGeom prst="ellipse">
                <a:avLst/>
              </a:prstGeom>
              <a:solidFill>
                <a:srgbClr val="D34E1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CB4629DA-D6B7-82A7-55C2-D487D95B367E}"/>
                </a:ext>
              </a:extLst>
            </p:cNvPr>
            <p:cNvCxnSpPr>
              <a:cxnSpLocks/>
              <a:endCxn id="197" idx="3"/>
            </p:cNvCxnSpPr>
            <p:nvPr/>
          </p:nvCxnSpPr>
          <p:spPr>
            <a:xfrm flipV="1">
              <a:off x="1206332" y="2779829"/>
              <a:ext cx="13369" cy="1257877"/>
            </a:xfrm>
            <a:prstGeom prst="line">
              <a:avLst/>
            </a:prstGeom>
            <a:ln w="85725">
              <a:solidFill>
                <a:schemeClr val="bg1">
                  <a:lumMod val="65000"/>
                </a:schemeClr>
              </a:solidFill>
            </a:ln>
            <a:effectLst>
              <a:glow rad="101600">
                <a:schemeClr val="bg2">
                  <a:alpha val="7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250FE60C-BE05-C551-8339-48C92AC929C8}"/>
              </a:ext>
            </a:extLst>
          </p:cNvPr>
          <p:cNvSpPr>
            <a:spLocks/>
          </p:cNvSpPr>
          <p:nvPr/>
        </p:nvSpPr>
        <p:spPr>
          <a:xfrm>
            <a:off x="3826431" y="1945812"/>
            <a:ext cx="2415147" cy="382734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32000">
                <a:srgbClr val="D0DCF0">
                  <a:alpha val="72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7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C6C793C-0389-968E-3418-A70968A69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86" y="2913030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301EAF26-3549-1EF8-3744-92716C644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33" y="2890369"/>
            <a:ext cx="138866" cy="1388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A2B8F04-A4A5-B74E-6206-DCDB3BC4668C}"/>
              </a:ext>
            </a:extLst>
          </p:cNvPr>
          <p:cNvCxnSpPr>
            <a:cxnSpLocks/>
          </p:cNvCxnSpPr>
          <p:nvPr/>
        </p:nvCxnSpPr>
        <p:spPr>
          <a:xfrm flipV="1">
            <a:off x="3617341" y="3104797"/>
            <a:ext cx="1021495" cy="632446"/>
          </a:xfrm>
          <a:prstGeom prst="line">
            <a:avLst/>
          </a:prstGeom>
          <a:ln w="38100" cap="rnd">
            <a:gradFill flip="none" rotWithShape="1">
              <a:gsLst>
                <a:gs pos="14000">
                  <a:schemeClr val="bg1"/>
                </a:gs>
                <a:gs pos="37000">
                  <a:schemeClr val="bg2"/>
                </a:gs>
                <a:gs pos="64000">
                  <a:schemeClr val="bg2">
                    <a:lumMod val="75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3C67A922-A8CE-CD70-91AC-4CDFB5B4DF2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51" y="3602705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18F8FFE-0BD7-AD9A-C735-3427589FB6FC}"/>
              </a:ext>
            </a:extLst>
          </p:cNvPr>
          <p:cNvSpPr txBox="1">
            <a:spLocks/>
          </p:cNvSpPr>
          <p:nvPr/>
        </p:nvSpPr>
        <p:spPr>
          <a:xfrm>
            <a:off x="4489123" y="4599069"/>
            <a:ext cx="1116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Plasma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942E6F-EDE1-A6AD-B0AB-4636BCEE768C}"/>
              </a:ext>
            </a:extLst>
          </p:cNvPr>
          <p:cNvSpPr txBox="1">
            <a:spLocks/>
          </p:cNvSpPr>
          <p:nvPr/>
        </p:nvSpPr>
        <p:spPr>
          <a:xfrm>
            <a:off x="3378141" y="4921816"/>
            <a:ext cx="1110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DD3FB61D-B217-F3B5-F0A2-1C4B14743920}"/>
              </a:ext>
            </a:extLst>
          </p:cNvPr>
          <p:cNvSpPr>
            <a:spLocks/>
          </p:cNvSpPr>
          <p:nvPr/>
        </p:nvSpPr>
        <p:spPr>
          <a:xfrm rot="17126373" flipH="1">
            <a:off x="3717717" y="4023424"/>
            <a:ext cx="973423" cy="1072155"/>
          </a:xfrm>
          <a:custGeom>
            <a:avLst/>
            <a:gdLst>
              <a:gd name="connsiteX0" fmla="*/ 486711 w 973423"/>
              <a:gd name="connsiteY0" fmla="*/ 0 h 1072155"/>
              <a:gd name="connsiteX1" fmla="*/ 953233 w 973423"/>
              <a:gd name="connsiteY1" fmla="*/ 383278 h 1072155"/>
              <a:gd name="connsiteX2" fmla="*/ 486712 w 973423"/>
              <a:gd name="connsiteY2" fmla="*/ 536078 h 1072155"/>
              <a:gd name="connsiteX3" fmla="*/ 486711 w 973423"/>
              <a:gd name="connsiteY3" fmla="*/ 0 h 1072155"/>
              <a:gd name="connsiteX0" fmla="*/ 486711 w 973423"/>
              <a:gd name="connsiteY0" fmla="*/ 0 h 1072155"/>
              <a:gd name="connsiteX1" fmla="*/ 953233 w 973423"/>
              <a:gd name="connsiteY1" fmla="*/ 383278 h 107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3423" h="1072155" stroke="0" extrusionOk="0">
                <a:moveTo>
                  <a:pt x="486711" y="0"/>
                </a:moveTo>
                <a:cubicBezTo>
                  <a:pt x="688640" y="-8292"/>
                  <a:pt x="851405" y="171081"/>
                  <a:pt x="953233" y="383278"/>
                </a:cubicBezTo>
                <a:cubicBezTo>
                  <a:pt x="749277" y="473145"/>
                  <a:pt x="647099" y="469257"/>
                  <a:pt x="486712" y="536078"/>
                </a:cubicBezTo>
                <a:cubicBezTo>
                  <a:pt x="454984" y="333252"/>
                  <a:pt x="467398" y="218333"/>
                  <a:pt x="486711" y="0"/>
                </a:cubicBezTo>
                <a:close/>
              </a:path>
              <a:path w="973423" h="1072155" fill="none" extrusionOk="0">
                <a:moveTo>
                  <a:pt x="486711" y="0"/>
                </a:moveTo>
                <a:cubicBezTo>
                  <a:pt x="712573" y="-38822"/>
                  <a:pt x="883197" y="150233"/>
                  <a:pt x="953233" y="383278"/>
                </a:cubicBezTo>
              </a:path>
              <a:path w="973423" h="1072155" fill="none" stroke="0" extrusionOk="0">
                <a:moveTo>
                  <a:pt x="486711" y="0"/>
                </a:moveTo>
                <a:cubicBezTo>
                  <a:pt x="702498" y="32522"/>
                  <a:pt x="884500" y="132244"/>
                  <a:pt x="953233" y="383278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triangle" w="med" len="lg"/>
            <a:tailEnd type="non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200000"/>
                      <a:gd name="adj2" fmla="val 20511892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B2A87C0-94C3-0EE5-B692-7128C61CD519}"/>
              </a:ext>
            </a:extLst>
          </p:cNvPr>
          <p:cNvGrpSpPr/>
          <p:nvPr/>
        </p:nvGrpSpPr>
        <p:grpSpPr>
          <a:xfrm rot="2279726">
            <a:off x="1075431" y="2478669"/>
            <a:ext cx="2660220" cy="2791880"/>
            <a:chOff x="512460" y="1632285"/>
            <a:chExt cx="2832791" cy="2972990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BA652D0-6139-B6A9-C6B8-AC6BC5E7C90A}"/>
                </a:ext>
              </a:extLst>
            </p:cNvPr>
            <p:cNvCxnSpPr>
              <a:cxnSpLocks/>
              <a:stCxn id="175" idx="1"/>
              <a:endCxn id="142" idx="1"/>
            </p:cNvCxnSpPr>
            <p:nvPr/>
          </p:nvCxnSpPr>
          <p:spPr>
            <a:xfrm rot="19320274" flipH="1">
              <a:off x="512460" y="1632285"/>
              <a:ext cx="1577272" cy="154643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F0932903-3038-4E30-0B35-F8EFABE62DEE}"/>
                </a:ext>
              </a:extLst>
            </p:cNvPr>
            <p:cNvCxnSpPr>
              <a:cxnSpLocks/>
              <a:stCxn id="175" idx="3"/>
              <a:endCxn id="142" idx="5"/>
            </p:cNvCxnSpPr>
            <p:nvPr/>
          </p:nvCxnSpPr>
          <p:spPr>
            <a:xfrm rot="19320274" flipH="1" flipV="1">
              <a:off x="1850763" y="3391734"/>
              <a:ext cx="1494488" cy="121354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BD02E838-CC7D-4E51-BBE5-36B15F41A09D}"/>
                </a:ext>
              </a:extLst>
            </p:cNvPr>
            <p:cNvSpPr>
              <a:spLocks/>
            </p:cNvSpPr>
            <p:nvPr/>
          </p:nvSpPr>
          <p:spPr>
            <a:xfrm>
              <a:off x="1056180" y="3400910"/>
              <a:ext cx="678840" cy="678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5" name="Oval 174">
            <a:extLst>
              <a:ext uri="{FF2B5EF4-FFF2-40B4-BE49-F238E27FC236}">
                <a16:creationId xmlns:a16="http://schemas.microsoft.com/office/drawing/2014/main" id="{7C9F8391-98CB-0E9B-CCA7-008A269F4568}"/>
              </a:ext>
            </a:extLst>
          </p:cNvPr>
          <p:cNvSpPr>
            <a:spLocks/>
          </p:cNvSpPr>
          <p:nvPr/>
        </p:nvSpPr>
        <p:spPr>
          <a:xfrm>
            <a:off x="2426076" y="1589897"/>
            <a:ext cx="4560222" cy="45602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63683DEB-66FC-577E-18A9-5D7179991BD0}"/>
              </a:ext>
            </a:extLst>
          </p:cNvPr>
          <p:cNvSpPr>
            <a:spLocks/>
          </p:cNvSpPr>
          <p:nvPr/>
        </p:nvSpPr>
        <p:spPr>
          <a:xfrm>
            <a:off x="2452594" y="1958940"/>
            <a:ext cx="1032456" cy="3814431"/>
          </a:xfrm>
          <a:custGeom>
            <a:avLst/>
            <a:gdLst>
              <a:gd name="connsiteX0" fmla="*/ 1099432 w 1099432"/>
              <a:gd name="connsiteY0" fmla="*/ 0 h 4061872"/>
              <a:gd name="connsiteX1" fmla="*/ 1099432 w 1099432"/>
              <a:gd name="connsiteY1" fmla="*/ 4061872 h 4061872"/>
              <a:gd name="connsiteX2" fmla="*/ 1070492 w 1099432"/>
              <a:gd name="connsiteY2" fmla="*/ 4044291 h 4061872"/>
              <a:gd name="connsiteX3" fmla="*/ 0 w 1099432"/>
              <a:gd name="connsiteY3" fmla="*/ 2030936 h 4061872"/>
              <a:gd name="connsiteX4" fmla="*/ 1070492 w 1099432"/>
              <a:gd name="connsiteY4" fmla="*/ 17581 h 40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432" h="4061872">
                <a:moveTo>
                  <a:pt x="1099432" y="0"/>
                </a:moveTo>
                <a:lnTo>
                  <a:pt x="1099432" y="4061872"/>
                </a:lnTo>
                <a:lnTo>
                  <a:pt x="1070492" y="4044291"/>
                </a:lnTo>
                <a:cubicBezTo>
                  <a:pt x="424634" y="3607958"/>
                  <a:pt x="0" y="2869036"/>
                  <a:pt x="0" y="2030936"/>
                </a:cubicBezTo>
                <a:cubicBezTo>
                  <a:pt x="0" y="1192836"/>
                  <a:pt x="424634" y="453915"/>
                  <a:pt x="1070492" y="175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73000">
                <a:schemeClr val="accent3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220" name="Picture 21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4A7BC8D-4827-6C28-90E6-E10BAA91E7E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77" y="3243398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2" name="TextBox 221">
            <a:extLst>
              <a:ext uri="{FF2B5EF4-FFF2-40B4-BE49-F238E27FC236}">
                <a16:creationId xmlns:a16="http://schemas.microsoft.com/office/drawing/2014/main" id="{784A5E0A-9EB0-C2FE-CDD8-6F617D8B9F65}"/>
              </a:ext>
            </a:extLst>
          </p:cNvPr>
          <p:cNvSpPr txBox="1"/>
          <p:nvPr/>
        </p:nvSpPr>
        <p:spPr>
          <a:xfrm>
            <a:off x="3651773" y="2999015"/>
            <a:ext cx="593732" cy="346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47390012-4DF2-7CF8-C7AE-DCAED96B6613}"/>
              </a:ext>
            </a:extLst>
          </p:cNvPr>
          <p:cNvCxnSpPr>
            <a:cxnSpLocks/>
          </p:cNvCxnSpPr>
          <p:nvPr/>
        </p:nvCxnSpPr>
        <p:spPr>
          <a:xfrm>
            <a:off x="4652567" y="3104797"/>
            <a:ext cx="1425761" cy="470153"/>
          </a:xfrm>
          <a:prstGeom prst="line">
            <a:avLst/>
          </a:prstGeom>
          <a:ln w="38100" cap="rnd">
            <a:solidFill>
              <a:srgbClr val="7030A0"/>
            </a:solidFill>
            <a:round/>
            <a:headEnd w="lg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>
            <a:extLst>
              <a:ext uri="{FF2B5EF4-FFF2-40B4-BE49-F238E27FC236}">
                <a16:creationId xmlns:a16="http://schemas.microsoft.com/office/drawing/2014/main" id="{8D7422DE-D571-49E8-D7F2-706605480DC1}"/>
              </a:ext>
            </a:extLst>
          </p:cNvPr>
          <p:cNvSpPr txBox="1"/>
          <p:nvPr/>
        </p:nvSpPr>
        <p:spPr>
          <a:xfrm>
            <a:off x="5718312" y="2988509"/>
            <a:ext cx="632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E69C966A-4D53-E13F-9C0E-98BB5D50136C}"/>
              </a:ext>
            </a:extLst>
          </p:cNvPr>
          <p:cNvGrpSpPr/>
          <p:nvPr/>
        </p:nvGrpSpPr>
        <p:grpSpPr>
          <a:xfrm flipH="1">
            <a:off x="757146" y="4940919"/>
            <a:ext cx="2445481" cy="1525888"/>
            <a:chOff x="8748662" y="4633659"/>
            <a:chExt cx="2991528" cy="1866599"/>
          </a:xfrm>
        </p:grpSpPr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17A69E20-7CD3-3688-E769-30CA025575F3}"/>
                </a:ext>
              </a:extLst>
            </p:cNvPr>
            <p:cNvGrpSpPr>
              <a:grpSpLocks/>
            </p:cNvGrpSpPr>
            <p:nvPr/>
          </p:nvGrpSpPr>
          <p:grpSpPr>
            <a:xfrm>
              <a:off x="8748662" y="5480534"/>
              <a:ext cx="1064263" cy="719317"/>
              <a:chOff x="2668552" y="5235745"/>
              <a:chExt cx="1064263" cy="805798"/>
            </a:xfrm>
          </p:grpSpPr>
          <p:cxnSp>
            <p:nvCxnSpPr>
              <p:cNvPr id="328" name="Connector: Elbow 327">
                <a:extLst>
                  <a:ext uri="{FF2B5EF4-FFF2-40B4-BE49-F238E27FC236}">
                    <a16:creationId xmlns:a16="http://schemas.microsoft.com/office/drawing/2014/main" id="{04BBBD6B-CE5E-E98F-C5F6-36650E084796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843294" y="5235745"/>
                <a:ext cx="889521" cy="686459"/>
              </a:xfrm>
              <a:prstGeom prst="bentConnector3">
                <a:avLst>
                  <a:gd name="adj1" fmla="val 99685"/>
                </a:avLst>
              </a:prstGeom>
              <a:ln w="22225" cap="rnd">
                <a:solidFill>
                  <a:schemeClr val="tx1">
                    <a:lumMod val="65000"/>
                    <a:lumOff val="35000"/>
                  </a:schemeClr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9" name="Group 328">
                <a:extLst>
                  <a:ext uri="{FF2B5EF4-FFF2-40B4-BE49-F238E27FC236}">
                    <a16:creationId xmlns:a16="http://schemas.microsoft.com/office/drawing/2014/main" id="{1BDCFFE4-BB52-0583-AED1-A69A35DCD44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668552" y="5922204"/>
                <a:ext cx="349482" cy="119339"/>
                <a:chOff x="2574693" y="5928554"/>
                <a:chExt cx="532516" cy="119339"/>
              </a:xfrm>
            </p:grpSpPr>
            <p:cxnSp>
              <p:nvCxnSpPr>
                <p:cNvPr id="330" name="Straight Connector 329">
                  <a:extLst>
                    <a:ext uri="{FF2B5EF4-FFF2-40B4-BE49-F238E27FC236}">
                      <a16:creationId xmlns:a16="http://schemas.microsoft.com/office/drawing/2014/main" id="{8B2148B0-07DA-D594-7E6D-53CDC21C5E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74693" y="5928554"/>
                  <a:ext cx="532516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1" name="Straight Connector 330">
                  <a:extLst>
                    <a:ext uri="{FF2B5EF4-FFF2-40B4-BE49-F238E27FC236}">
                      <a16:creationId xmlns:a16="http://schemas.microsoft.com/office/drawing/2014/main" id="{30F101FE-E615-9B65-9BAF-A596769CE1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7411" y="5964548"/>
                  <a:ext cx="44708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2" name="Straight Connector 331">
                  <a:extLst>
                    <a:ext uri="{FF2B5EF4-FFF2-40B4-BE49-F238E27FC236}">
                      <a16:creationId xmlns:a16="http://schemas.microsoft.com/office/drawing/2014/main" id="{8B5AACD0-F7E0-AAFD-4362-D2670D58C5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73428" y="6008205"/>
                  <a:ext cx="335047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Straight Connector 332">
                  <a:extLst>
                    <a:ext uri="{FF2B5EF4-FFF2-40B4-BE49-F238E27FC236}">
                      <a16:creationId xmlns:a16="http://schemas.microsoft.com/office/drawing/2014/main" id="{CF2D5435-E496-0B48-412C-049A12B8E5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55092" y="6047893"/>
                  <a:ext cx="17172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09" name="Connector: Elbow 308">
              <a:extLst>
                <a:ext uri="{FF2B5EF4-FFF2-40B4-BE49-F238E27FC236}">
                  <a16:creationId xmlns:a16="http://schemas.microsoft.com/office/drawing/2014/main" id="{C82AD00D-617E-8FC0-6424-E726DE9749CD}"/>
                </a:ext>
              </a:extLst>
            </p:cNvPr>
            <p:cNvCxnSpPr>
              <a:cxnSpLocks/>
              <a:endCxn id="325" idx="5"/>
            </p:cNvCxnSpPr>
            <p:nvPr/>
          </p:nvCxnSpPr>
          <p:spPr>
            <a:xfrm rot="5400000">
              <a:off x="10473910" y="4585073"/>
              <a:ext cx="849422" cy="946593"/>
            </a:xfrm>
            <a:prstGeom prst="bentConnector2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9F9B56A8-813C-156D-6239-384FF586F0E1}"/>
                </a:ext>
              </a:extLst>
            </p:cNvPr>
            <p:cNvGrpSpPr>
              <a:grpSpLocks/>
            </p:cNvGrpSpPr>
            <p:nvPr/>
          </p:nvGrpSpPr>
          <p:grpSpPr>
            <a:xfrm>
              <a:off x="9479820" y="5231450"/>
              <a:ext cx="945504" cy="686458"/>
              <a:chOff x="3597151" y="5024301"/>
              <a:chExt cx="1465819" cy="1064222"/>
            </a:xfrm>
          </p:grpSpPr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C3A39129-ED4C-0576-C0BD-ECD3F9127CAE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597151" y="5024301"/>
                <a:ext cx="1465819" cy="1064222"/>
                <a:chOff x="3597151" y="5024301"/>
                <a:chExt cx="1465819" cy="1064222"/>
              </a:xfrm>
            </p:grpSpPr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AC455515-30E0-2B60-6D9F-752910A09D3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9815" y="5024301"/>
                  <a:ext cx="1463155" cy="1040278"/>
                  <a:chOff x="3700434" y="5432514"/>
                  <a:chExt cx="1905128" cy="889141"/>
                </a:xfrm>
              </p:grpSpPr>
              <p:sp>
                <p:nvSpPr>
                  <p:cNvPr id="325" name="Cube 324">
                    <a:extLst>
                      <a:ext uri="{FF2B5EF4-FFF2-40B4-BE49-F238E27FC236}">
                        <a16:creationId xmlns:a16="http://schemas.microsoft.com/office/drawing/2014/main" id="{3ED977CC-73A8-5E7A-2232-59AA7AC2562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700434" y="5432514"/>
                    <a:ext cx="1905128" cy="889141"/>
                  </a:xfrm>
                  <a:prstGeom prst="cub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6" name="Parallelogram 325">
                    <a:extLst>
                      <a:ext uri="{FF2B5EF4-FFF2-40B4-BE49-F238E27FC236}">
                        <a16:creationId xmlns:a16="http://schemas.microsoft.com/office/drawing/2014/main" id="{929B38CD-B057-9910-99D6-ED9D8A35436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829965" y="5480746"/>
                    <a:ext cx="854968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27" name="Parallelogram 326">
                    <a:extLst>
                      <a:ext uri="{FF2B5EF4-FFF2-40B4-BE49-F238E27FC236}">
                        <a16:creationId xmlns:a16="http://schemas.microsoft.com/office/drawing/2014/main" id="{112113DB-B3C5-1CED-4482-6C44093FDE8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535906" y="5480747"/>
                    <a:ext cx="854970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316" name="Group 315">
                  <a:extLst>
                    <a:ext uri="{FF2B5EF4-FFF2-40B4-BE49-F238E27FC236}">
                      <a16:creationId xmlns:a16="http://schemas.microsoft.com/office/drawing/2014/main" id="{3A43ED75-C095-C1CA-3000-36665AFD8B6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7151" y="5143228"/>
                  <a:ext cx="1253137" cy="945295"/>
                  <a:chOff x="3944101" y="5409081"/>
                  <a:chExt cx="1593629" cy="1202143"/>
                </a:xfrm>
              </p:grpSpPr>
              <p:sp>
                <p:nvSpPr>
                  <p:cNvPr id="317" name="Rectangle 316">
                    <a:extLst>
                      <a:ext uri="{FF2B5EF4-FFF2-40B4-BE49-F238E27FC236}">
                        <a16:creationId xmlns:a16="http://schemas.microsoft.com/office/drawing/2014/main" id="{ACC29BF1-8675-8B8D-D57D-3D4641DC294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944101" y="5409081"/>
                    <a:ext cx="1593629" cy="1202143"/>
                  </a:xfrm>
                  <a:prstGeom prst="rect">
                    <a:avLst/>
                  </a:prstGeom>
                  <a:solidFill>
                    <a:srgbClr val="D5D5D5"/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18" name="Freeform: Shape 317">
                    <a:extLst>
                      <a:ext uri="{FF2B5EF4-FFF2-40B4-BE49-F238E27FC236}">
                        <a16:creationId xmlns:a16="http://schemas.microsoft.com/office/drawing/2014/main" id="{04AC1978-FCD6-4430-1759-EABCF150E6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005223" y="5524710"/>
                    <a:ext cx="68243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319" name="Freeform: Shape 318">
                    <a:extLst>
                      <a:ext uri="{FF2B5EF4-FFF2-40B4-BE49-F238E27FC236}">
                        <a16:creationId xmlns:a16="http://schemas.microsoft.com/office/drawing/2014/main" id="{6FC77225-C42A-34BE-BA0B-0726470DF90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434296" y="5524710"/>
                    <a:ext cx="52746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grpSp>
                <p:nvGrpSpPr>
                  <p:cNvPr id="320" name="Group 319">
                    <a:extLst>
                      <a:ext uri="{FF2B5EF4-FFF2-40B4-BE49-F238E27FC236}">
                        <a16:creationId xmlns:a16="http://schemas.microsoft.com/office/drawing/2014/main" id="{C43C6C8F-9336-5C8E-6190-98867751C87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4513400" y="5815041"/>
                    <a:ext cx="455030" cy="390223"/>
                    <a:chOff x="4513400" y="5815041"/>
                    <a:chExt cx="455030" cy="390223"/>
                  </a:xfrm>
                </p:grpSpPr>
                <p:sp>
                  <p:nvSpPr>
                    <p:cNvPr id="322" name="Rectangle: Rounded Corners 321">
                      <a:extLst>
                        <a:ext uri="{FF2B5EF4-FFF2-40B4-BE49-F238E27FC236}">
                          <a16:creationId xmlns:a16="http://schemas.microsoft.com/office/drawing/2014/main" id="{3708A6E0-CB49-2C91-EBE3-853AA07963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513400" y="5815041"/>
                      <a:ext cx="455030" cy="390223"/>
                    </a:xfrm>
                    <a:prstGeom prst="roundRect">
                      <a:avLst>
                        <a:gd name="adj" fmla="val 12494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23" name="Rectangle: Rounded Corners 322">
                      <a:extLst>
                        <a:ext uri="{FF2B5EF4-FFF2-40B4-BE49-F238E27FC236}">
                          <a16:creationId xmlns:a16="http://schemas.microsoft.com/office/drawing/2014/main" id="{2DAA3653-459C-0D20-1643-C2FDA46C82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03984" y="5897365"/>
                      <a:ext cx="273859" cy="170329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chemeClr val="bg1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24" name="Rectangle: Rounded Corners 323">
                      <a:extLst>
                        <a:ext uri="{FF2B5EF4-FFF2-40B4-BE49-F238E27FC236}">
                          <a16:creationId xmlns:a16="http://schemas.microsoft.com/office/drawing/2014/main" id="{7AD25DA9-CA5F-A845-CCDC-7E6108C1E6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31286" y="5939944"/>
                      <a:ext cx="219257" cy="85171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rgbClr val="3B572A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  <p:sp>
                <p:nvSpPr>
                  <p:cNvPr id="321" name="Rectangle 320">
                    <a:extLst>
                      <a:ext uri="{FF2B5EF4-FFF2-40B4-BE49-F238E27FC236}">
                        <a16:creationId xmlns:a16="http://schemas.microsoft.com/office/drawing/2014/main" id="{E14ACF29-D1D7-9297-0667-12DE5CA20B4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140951" y="5586921"/>
                    <a:ext cx="297987" cy="846463"/>
                  </a:xfrm>
                  <a:prstGeom prst="rect">
                    <a:avLst/>
                  </a:prstGeom>
                  <a:pattFill prst="dkHorz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rgbClr val="D5D5D5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D3C42AA6-CDCB-A77C-6720-FD5D75C7A9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472234" y="5283071"/>
                <a:ext cx="234320" cy="665609"/>
              </a:xfrm>
              <a:prstGeom prst="rect">
                <a:avLst/>
              </a:pr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rgbClr val="D5D5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E0432713-68DD-F558-CFF0-1C6272DB5B6F}"/>
                </a:ext>
              </a:extLst>
            </p:cNvPr>
            <p:cNvSpPr txBox="1">
              <a:spLocks/>
            </p:cNvSpPr>
            <p:nvPr/>
          </p:nvSpPr>
          <p:spPr>
            <a:xfrm>
              <a:off x="10147038" y="5675211"/>
              <a:ext cx="1593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DC bias</a:t>
              </a:r>
              <a:endParaRPr lang="en-GB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8D0DC95-DD1A-CBDB-3F17-AB2A19AC5871}"/>
                </a:ext>
              </a:extLst>
            </p:cNvPr>
            <p:cNvSpPr txBox="1">
              <a:spLocks/>
            </p:cNvSpPr>
            <p:nvPr/>
          </p:nvSpPr>
          <p:spPr>
            <a:xfrm>
              <a:off x="9244850" y="6010809"/>
              <a:ext cx="2382762" cy="4894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power supply 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4" name="TextBox 333">
            <a:extLst>
              <a:ext uri="{FF2B5EF4-FFF2-40B4-BE49-F238E27FC236}">
                <a16:creationId xmlns:a16="http://schemas.microsoft.com/office/drawing/2014/main" id="{9DB6A680-EC99-7E28-7702-0B4C60644CB2}"/>
              </a:ext>
            </a:extLst>
          </p:cNvPr>
          <p:cNvSpPr txBox="1">
            <a:spLocks/>
          </p:cNvSpPr>
          <p:nvPr/>
        </p:nvSpPr>
        <p:spPr>
          <a:xfrm flipH="1">
            <a:off x="6225874" y="4743534"/>
            <a:ext cx="5765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B4411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-V</a:t>
            </a:r>
            <a:endParaRPr lang="en-GB" sz="2000" b="1" dirty="0">
              <a:solidFill>
                <a:srgbClr val="B441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D789C618-6117-0343-0267-2DA4358048AD}"/>
              </a:ext>
            </a:extLst>
          </p:cNvPr>
          <p:cNvGrpSpPr>
            <a:grpSpLocks/>
          </p:cNvGrpSpPr>
          <p:nvPr/>
        </p:nvGrpSpPr>
        <p:grpSpPr>
          <a:xfrm>
            <a:off x="6096706" y="3786328"/>
            <a:ext cx="561975" cy="663979"/>
            <a:chOff x="7282473" y="1162050"/>
            <a:chExt cx="561975" cy="663979"/>
          </a:xfrm>
        </p:grpSpPr>
        <p:cxnSp>
          <p:nvCxnSpPr>
            <p:cNvPr id="336" name="Straight Arrow Connector 335">
              <a:extLst>
                <a:ext uri="{FF2B5EF4-FFF2-40B4-BE49-F238E27FC236}">
                  <a16:creationId xmlns:a16="http://schemas.microsoft.com/office/drawing/2014/main" id="{E9955E80-8CFF-923B-F1CB-FB16E9DB0055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16205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DA95E082-0DF7-268E-71BB-4848860DECD2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40970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8" name="TextBox 337">
                  <a:extLst>
                    <a:ext uri="{FF2B5EF4-FFF2-40B4-BE49-F238E27FC236}">
                      <a16:creationId xmlns:a16="http://schemas.microsoft.com/office/drawing/2014/main" id="{1634AC46-A820-9EBA-5A56-10D9F543F90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38" name="TextBox 337">
                  <a:extLst>
                    <a:ext uri="{FF2B5EF4-FFF2-40B4-BE49-F238E27FC236}">
                      <a16:creationId xmlns:a16="http://schemas.microsoft.com/office/drawing/2014/main" id="{1634AC46-A820-9EBA-5A56-10D9F543F9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1" name="Arc 340">
            <a:extLst>
              <a:ext uri="{FF2B5EF4-FFF2-40B4-BE49-F238E27FC236}">
                <a16:creationId xmlns:a16="http://schemas.microsoft.com/office/drawing/2014/main" id="{15C9B225-AB7F-3ECF-4FDE-7CC1CE4ABD80}"/>
              </a:ext>
            </a:extLst>
          </p:cNvPr>
          <p:cNvSpPr>
            <a:spLocks/>
          </p:cNvSpPr>
          <p:nvPr/>
        </p:nvSpPr>
        <p:spPr>
          <a:xfrm rot="20127738">
            <a:off x="5192597" y="2516246"/>
            <a:ext cx="1180294" cy="1822107"/>
          </a:xfrm>
          <a:custGeom>
            <a:avLst/>
            <a:gdLst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  <a:gd name="connsiteX2" fmla="*/ 590147 w 1180294"/>
              <a:gd name="connsiteY2" fmla="*/ 911054 h 1822107"/>
              <a:gd name="connsiteX3" fmla="*/ 566629 w 1180294"/>
              <a:gd name="connsiteY3" fmla="*/ 466116 h 1822107"/>
              <a:gd name="connsiteX4" fmla="*/ 542151 w 1180294"/>
              <a:gd name="connsiteY4" fmla="*/ 3018 h 1822107"/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0294" h="1822107" stroke="0" extrusionOk="0">
                <a:moveTo>
                  <a:pt x="542151" y="3018"/>
                </a:moveTo>
                <a:cubicBezTo>
                  <a:pt x="779118" y="-79311"/>
                  <a:pt x="1063287" y="321057"/>
                  <a:pt x="1173034" y="768590"/>
                </a:cubicBezTo>
                <a:cubicBezTo>
                  <a:pt x="918784" y="813378"/>
                  <a:pt x="788772" y="856088"/>
                  <a:pt x="590147" y="911054"/>
                </a:cubicBezTo>
                <a:cubicBezTo>
                  <a:pt x="591009" y="779771"/>
                  <a:pt x="592769" y="606902"/>
                  <a:pt x="566629" y="466116"/>
                </a:cubicBezTo>
                <a:cubicBezTo>
                  <a:pt x="540489" y="325330"/>
                  <a:pt x="537868" y="169608"/>
                  <a:pt x="542151" y="3018"/>
                </a:cubicBezTo>
                <a:close/>
              </a:path>
              <a:path w="1180294" h="1822107" fill="none" extrusionOk="0">
                <a:moveTo>
                  <a:pt x="542151" y="3018"/>
                </a:moveTo>
                <a:cubicBezTo>
                  <a:pt x="880706" y="-86080"/>
                  <a:pt x="1092735" y="326134"/>
                  <a:pt x="1173034" y="768590"/>
                </a:cubicBezTo>
              </a:path>
              <a:path w="1180294" h="1822107" fill="none" stroke="0" extrusionOk="0">
                <a:moveTo>
                  <a:pt x="542151" y="3018"/>
                </a:moveTo>
                <a:cubicBezTo>
                  <a:pt x="853480" y="-49469"/>
                  <a:pt x="1089647" y="274951"/>
                  <a:pt x="1173034" y="768590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018459"/>
                      <a:gd name="adj2" fmla="val 207759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43" name="Picture 342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ECC0257-DA3F-C65C-189E-68C15FDF3A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80" y="3326831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4" name="TextBox 343">
            <a:extLst>
              <a:ext uri="{FF2B5EF4-FFF2-40B4-BE49-F238E27FC236}">
                <a16:creationId xmlns:a16="http://schemas.microsoft.com/office/drawing/2014/main" id="{D2F2A173-30E7-8BDA-9770-96C3510E161E}"/>
              </a:ext>
            </a:extLst>
          </p:cNvPr>
          <p:cNvSpPr txBox="1"/>
          <p:nvPr/>
        </p:nvSpPr>
        <p:spPr>
          <a:xfrm>
            <a:off x="7272606" y="1607541"/>
            <a:ext cx="41358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HiPIMS</a:t>
            </a:r>
            <a:endParaRPr lang="en-GB" sz="28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345" name="TextBox 344">
            <a:extLst>
              <a:ext uri="{FF2B5EF4-FFF2-40B4-BE49-F238E27FC236}">
                <a16:creationId xmlns:a16="http://schemas.microsoft.com/office/drawing/2014/main" id="{B1509225-5A10-B002-E5C2-BE1BA5807A2B}"/>
              </a:ext>
            </a:extLst>
          </p:cNvPr>
          <p:cNvSpPr txBox="1">
            <a:spLocks/>
          </p:cNvSpPr>
          <p:nvPr/>
        </p:nvSpPr>
        <p:spPr>
          <a:xfrm>
            <a:off x="4468270" y="2268891"/>
            <a:ext cx="105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435B99-B0C1-8CCC-233F-B254A4A12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CDD18-6D93-4DE3-B034-83500E1D865C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72D300-EDC4-B425-C5BD-2015DF43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12</a:t>
            </a:fld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4E25610-C69D-D1CD-C1C5-54B086155307}"/>
              </a:ext>
            </a:extLst>
          </p:cNvPr>
          <p:cNvGrpSpPr/>
          <p:nvPr/>
        </p:nvGrpSpPr>
        <p:grpSpPr>
          <a:xfrm flipH="1">
            <a:off x="2214693" y="1995616"/>
            <a:ext cx="1080957" cy="685254"/>
            <a:chOff x="7573404" y="3681699"/>
            <a:chExt cx="1080957" cy="68525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637A602-E021-E5BF-FD20-B6154DFE4F4B}"/>
                </a:ext>
              </a:extLst>
            </p:cNvPr>
            <p:cNvCxnSpPr>
              <a:cxnSpLocks/>
            </p:cNvCxnSpPr>
            <p:nvPr/>
          </p:nvCxnSpPr>
          <p:spPr>
            <a:xfrm>
              <a:off x="7573404" y="3878139"/>
              <a:ext cx="5563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573D7DF-462C-4FD7-F9B4-E645860F2CD3}"/>
                </a:ext>
              </a:extLst>
            </p:cNvPr>
            <p:cNvCxnSpPr/>
            <p:nvPr/>
          </p:nvCxnSpPr>
          <p:spPr>
            <a:xfrm>
              <a:off x="8226435" y="3880876"/>
              <a:ext cx="2335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9D18A89-ED13-3E83-7367-E480FA2A14F3}"/>
                </a:ext>
              </a:extLst>
            </p:cNvPr>
            <p:cNvCxnSpPr/>
            <p:nvPr/>
          </p:nvCxnSpPr>
          <p:spPr>
            <a:xfrm>
              <a:off x="8452010" y="387813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5904C0E-55FC-37CE-FC2C-3FBD1A2521B2}"/>
                </a:ext>
              </a:extLst>
            </p:cNvPr>
            <p:cNvCxnSpPr/>
            <p:nvPr/>
          </p:nvCxnSpPr>
          <p:spPr>
            <a:xfrm>
              <a:off x="8129749" y="3764995"/>
              <a:ext cx="0" cy="2262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26C72BD-2394-47CE-CB42-78ACA164543B}"/>
                </a:ext>
              </a:extLst>
            </p:cNvPr>
            <p:cNvCxnSpPr/>
            <p:nvPr/>
          </p:nvCxnSpPr>
          <p:spPr>
            <a:xfrm>
              <a:off x="8221671" y="368169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07C518-A283-2C37-006A-E0F5ED09DBC3}"/>
                </a:ext>
              </a:extLst>
            </p:cNvPr>
            <p:cNvCxnSpPr/>
            <p:nvPr/>
          </p:nvCxnSpPr>
          <p:spPr>
            <a:xfrm>
              <a:off x="8321681" y="4322243"/>
              <a:ext cx="2670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AE1E13-6143-94C8-A5CB-5531DED4FB01}"/>
                </a:ext>
              </a:extLst>
            </p:cNvPr>
            <p:cNvCxnSpPr/>
            <p:nvPr/>
          </p:nvCxnSpPr>
          <p:spPr>
            <a:xfrm rot="16200000">
              <a:off x="8455185" y="4082027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2BB18D7-4BB5-D317-44CF-A572607B6848}"/>
                </a:ext>
              </a:extLst>
            </p:cNvPr>
            <p:cNvCxnSpPr/>
            <p:nvPr/>
          </p:nvCxnSpPr>
          <p:spPr>
            <a:xfrm>
              <a:off x="8379778" y="4366953"/>
              <a:ext cx="1508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14">
            <a:extLst>
              <a:ext uri="{FF2B5EF4-FFF2-40B4-BE49-F238E27FC236}">
                <a16:creationId xmlns:a16="http://schemas.microsoft.com/office/drawing/2014/main" id="{47ECFA62-F18B-0998-AE1B-647A0120721F}"/>
              </a:ext>
            </a:extLst>
          </p:cNvPr>
          <p:cNvSpPr txBox="1"/>
          <p:nvPr/>
        </p:nvSpPr>
        <p:spPr>
          <a:xfrm>
            <a:off x="5994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Coating technique </a:t>
            </a:r>
          </a:p>
        </p:txBody>
      </p:sp>
    </p:spTree>
    <p:extLst>
      <p:ext uri="{BB962C8B-B14F-4D97-AF65-F5344CB8AC3E}">
        <p14:creationId xmlns:p14="http://schemas.microsoft.com/office/powerpoint/2010/main" val="91793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10" grpId="0" animBg="1"/>
      <p:bldP spid="222" grpId="0"/>
      <p:bldP spid="3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>
            <a:extLst>
              <a:ext uri="{FF2B5EF4-FFF2-40B4-BE49-F238E27FC236}">
                <a16:creationId xmlns:a16="http://schemas.microsoft.com/office/drawing/2014/main" id="{348B2AAA-46BF-1B8F-884A-C766D2907EAC}"/>
              </a:ext>
            </a:extLst>
          </p:cNvPr>
          <p:cNvGrpSpPr/>
          <p:nvPr/>
        </p:nvGrpSpPr>
        <p:grpSpPr>
          <a:xfrm>
            <a:off x="1136951" y="1607541"/>
            <a:ext cx="1460625" cy="682656"/>
            <a:chOff x="7092324" y="1160710"/>
            <a:chExt cx="1508054" cy="704823"/>
          </a:xfrm>
        </p:grpSpPr>
        <p:pic>
          <p:nvPicPr>
            <p:cNvPr id="211" name="Picture 210" descr="A picture containing wheel, gear&#10;&#10;Description automatically generated">
              <a:extLst>
                <a:ext uri="{FF2B5EF4-FFF2-40B4-BE49-F238E27FC236}">
                  <a16:creationId xmlns:a16="http://schemas.microsoft.com/office/drawing/2014/main" id="{3619DEAD-2D61-DB83-6D0F-3C6B7F8FF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307400"/>
              <a:ext cx="147874" cy="147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0386EC67-CC87-F4CD-3844-FE4A3D9E8E1F}"/>
                </a:ext>
              </a:extLst>
            </p:cNvPr>
            <p:cNvSpPr txBox="1">
              <a:spLocks/>
            </p:cNvSpPr>
            <p:nvPr/>
          </p:nvSpPr>
          <p:spPr>
            <a:xfrm>
              <a:off x="7092324" y="1160710"/>
              <a:ext cx="1508054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Kr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213" name="Picture 212" descr="A white circle with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82AD8B44-14F1-092E-9324-82FEC7F77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569499"/>
              <a:ext cx="166530" cy="16653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105C8181-A004-9F07-3C98-7D56AA56AE5B}"/>
                </a:ext>
              </a:extLst>
            </p:cNvPr>
            <p:cNvSpPr txBox="1">
              <a:spLocks/>
            </p:cNvSpPr>
            <p:nvPr/>
          </p:nvSpPr>
          <p:spPr>
            <a:xfrm>
              <a:off x="7571581" y="1452431"/>
              <a:ext cx="729619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Nb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A55FE38-8A5A-3374-7950-477C62DCC1B8}"/>
              </a:ext>
            </a:extLst>
          </p:cNvPr>
          <p:cNvGrpSpPr/>
          <p:nvPr/>
        </p:nvGrpSpPr>
        <p:grpSpPr>
          <a:xfrm>
            <a:off x="2281065" y="1539707"/>
            <a:ext cx="4513385" cy="4968000"/>
            <a:chOff x="9110597" y="-252474"/>
            <a:chExt cx="4806169" cy="5290272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11BCD4A-9E73-5B02-D72D-F0731A22D01D}"/>
                </a:ext>
              </a:extLst>
            </p:cNvPr>
            <p:cNvSpPr>
              <a:spLocks/>
            </p:cNvSpPr>
            <p:nvPr/>
          </p:nvSpPr>
          <p:spPr>
            <a:xfrm>
              <a:off x="9273479" y="-148871"/>
              <a:ext cx="4643287" cy="4782313"/>
            </a:xfrm>
            <a:custGeom>
              <a:avLst/>
              <a:gdLst>
                <a:gd name="connsiteX0" fmla="*/ 2186540 w 4643287"/>
                <a:gd name="connsiteY0" fmla="*/ 0 h 4831658"/>
                <a:gd name="connsiteX1" fmla="*/ 2186540 w 4643287"/>
                <a:gd name="connsiteY1" fmla="*/ 343440 h 4831658"/>
                <a:gd name="connsiteX2" fmla="*/ 2565443 w 4643287"/>
                <a:gd name="connsiteY2" fmla="*/ 457474 h 4831658"/>
                <a:gd name="connsiteX3" fmla="*/ 4643287 w 4643287"/>
                <a:gd name="connsiteY3" fmla="*/ 2393456 h 4831658"/>
                <a:gd name="connsiteX4" fmla="*/ 2565443 w 4643287"/>
                <a:gd name="connsiteY4" fmla="*/ 4329437 h 4831658"/>
                <a:gd name="connsiteX5" fmla="*/ 2186540 w 4643287"/>
                <a:gd name="connsiteY5" fmla="*/ 4443472 h 4831658"/>
                <a:gd name="connsiteX6" fmla="*/ 2186540 w 4643287"/>
                <a:gd name="connsiteY6" fmla="*/ 4831658 h 4831658"/>
                <a:gd name="connsiteX7" fmla="*/ 2179772 w 4643287"/>
                <a:gd name="connsiteY7" fmla="*/ 4831317 h 4831658"/>
                <a:gd name="connsiteX8" fmla="*/ 0 w 4643287"/>
                <a:gd name="connsiteY8" fmla="*/ 2415829 h 4831658"/>
                <a:gd name="connsiteX9" fmla="*/ 2179772 w 4643287"/>
                <a:gd name="connsiteY9" fmla="*/ 342 h 483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287" h="4831658">
                  <a:moveTo>
                    <a:pt x="2186540" y="0"/>
                  </a:moveTo>
                  <a:lnTo>
                    <a:pt x="2186540" y="343440"/>
                  </a:lnTo>
                  <a:lnTo>
                    <a:pt x="2565443" y="457474"/>
                  </a:lnTo>
                  <a:cubicBezTo>
                    <a:pt x="3819066" y="877039"/>
                    <a:pt x="4643287" y="1587564"/>
                    <a:pt x="4643287" y="2393456"/>
                  </a:cubicBezTo>
                  <a:cubicBezTo>
                    <a:pt x="4643287" y="3199348"/>
                    <a:pt x="3819066" y="3909872"/>
                    <a:pt x="2565443" y="4329437"/>
                  </a:cubicBezTo>
                  <a:lnTo>
                    <a:pt x="2186540" y="4443472"/>
                  </a:lnTo>
                  <a:lnTo>
                    <a:pt x="2186540" y="4831658"/>
                  </a:lnTo>
                  <a:lnTo>
                    <a:pt x="2179772" y="4831317"/>
                  </a:lnTo>
                  <a:cubicBezTo>
                    <a:pt x="955427" y="4706978"/>
                    <a:pt x="0" y="3672979"/>
                    <a:pt x="0" y="2415829"/>
                  </a:cubicBezTo>
                  <a:cubicBezTo>
                    <a:pt x="0" y="1158679"/>
                    <a:pt x="955427" y="124681"/>
                    <a:pt x="2179772" y="342"/>
                  </a:cubicBezTo>
                  <a:close/>
                </a:path>
              </a:pathLst>
            </a:custGeom>
            <a:noFill/>
            <a:ln w="47625">
              <a:solidFill>
                <a:srgbClr val="B441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2234A8A5-3FF5-2A7A-A49E-664C54783A3A}"/>
                </a:ext>
              </a:extLst>
            </p:cNvPr>
            <p:cNvSpPr/>
            <p:nvPr/>
          </p:nvSpPr>
          <p:spPr>
            <a:xfrm>
              <a:off x="9110597" y="-252474"/>
              <a:ext cx="2321734" cy="529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6BD98C2-31DC-896F-06D8-4FDDB032144E}"/>
              </a:ext>
            </a:extLst>
          </p:cNvPr>
          <p:cNvGrpSpPr/>
          <p:nvPr/>
        </p:nvGrpSpPr>
        <p:grpSpPr>
          <a:xfrm>
            <a:off x="813619" y="3156172"/>
            <a:ext cx="1095372" cy="1765644"/>
            <a:chOff x="623118" y="2778431"/>
            <a:chExt cx="1166429" cy="188018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7FC1EB68-6BAA-A371-6CB1-9A0427311163}"/>
                </a:ext>
              </a:extLst>
            </p:cNvPr>
            <p:cNvGrpSpPr/>
            <p:nvPr/>
          </p:nvGrpSpPr>
          <p:grpSpPr>
            <a:xfrm rot="16200000">
              <a:off x="266242" y="3135307"/>
              <a:ext cx="1880181" cy="1166429"/>
              <a:chOff x="7733321" y="3347265"/>
              <a:chExt cx="1531673" cy="950222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F1D3DCD7-4446-2F38-F863-F03B1A5C8930}"/>
                  </a:ext>
                </a:extLst>
              </p:cNvPr>
              <p:cNvSpPr/>
              <p:nvPr/>
            </p:nvSpPr>
            <p:spPr>
              <a:xfrm>
                <a:off x="9215224" y="3504805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C5BA67DA-B994-7ACB-A7B5-A91F3166E464}"/>
                  </a:ext>
                </a:extLst>
              </p:cNvPr>
              <p:cNvSpPr/>
              <p:nvPr/>
            </p:nvSpPr>
            <p:spPr>
              <a:xfrm>
                <a:off x="7788417" y="3604762"/>
                <a:ext cx="1474088" cy="454882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C12F0D3D-1819-BB0E-F700-A44F35396705}"/>
                  </a:ext>
                </a:extLst>
              </p:cNvPr>
              <p:cNvSpPr/>
              <p:nvPr/>
            </p:nvSpPr>
            <p:spPr>
              <a:xfrm>
                <a:off x="8241935" y="3347265"/>
                <a:ext cx="517538" cy="950222"/>
              </a:xfrm>
              <a:prstGeom prst="ellipse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57D56F84-CBB7-9E93-8642-9AACAB71A3DD}"/>
                  </a:ext>
                </a:extLst>
              </p:cNvPr>
              <p:cNvSpPr/>
              <p:nvPr/>
            </p:nvSpPr>
            <p:spPr>
              <a:xfrm>
                <a:off x="7792060" y="3634385"/>
                <a:ext cx="1424257" cy="391928"/>
              </a:xfrm>
              <a:prstGeom prst="rect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173F8153-0BFA-E3B2-B5EC-F829E1B85706}"/>
                  </a:ext>
                </a:extLst>
              </p:cNvPr>
              <p:cNvSpPr/>
              <p:nvPr/>
            </p:nvSpPr>
            <p:spPr>
              <a:xfrm>
                <a:off x="8265751" y="3392619"/>
                <a:ext cx="472088" cy="866774"/>
              </a:xfrm>
              <a:prstGeom prst="ellipse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DABE0A92-8776-F299-9EA2-1DF2E0C61B2A}"/>
                  </a:ext>
                </a:extLst>
              </p:cNvPr>
              <p:cNvSpPr/>
              <p:nvPr/>
            </p:nvSpPr>
            <p:spPr>
              <a:xfrm>
                <a:off x="8299092" y="3435320"/>
                <a:ext cx="411747" cy="790732"/>
              </a:xfrm>
              <a:prstGeom prst="ellipse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A3A7C90-B08D-ED01-98EC-39CACAE82DA8}"/>
                  </a:ext>
                </a:extLst>
              </p:cNvPr>
              <p:cNvSpPr/>
              <p:nvPr/>
            </p:nvSpPr>
            <p:spPr>
              <a:xfrm>
                <a:off x="8182225" y="3655513"/>
                <a:ext cx="1082769" cy="334190"/>
              </a:xfrm>
              <a:prstGeom prst="rect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6D39B3C2-B488-EF3E-3F58-9F118E8DEFD1}"/>
                  </a:ext>
                </a:extLst>
              </p:cNvPr>
              <p:cNvSpPr/>
              <p:nvPr/>
            </p:nvSpPr>
            <p:spPr>
              <a:xfrm>
                <a:off x="8185544" y="3694753"/>
                <a:ext cx="1078311" cy="277027"/>
              </a:xfrm>
              <a:prstGeom prst="rect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DA6D12CA-E572-7060-D014-74C1A8F4515F}"/>
                  </a:ext>
                </a:extLst>
              </p:cNvPr>
              <p:cNvSpPr/>
              <p:nvPr/>
            </p:nvSpPr>
            <p:spPr>
              <a:xfrm>
                <a:off x="8326843" y="3464305"/>
                <a:ext cx="359967" cy="733376"/>
              </a:xfrm>
              <a:prstGeom prst="ellipse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9" name="Cylinder 198">
                <a:extLst>
                  <a:ext uri="{FF2B5EF4-FFF2-40B4-BE49-F238E27FC236}">
                    <a16:creationId xmlns:a16="http://schemas.microsoft.com/office/drawing/2014/main" id="{6F9462D7-6307-D6AB-D863-10D113C7191D}"/>
                  </a:ext>
                </a:extLst>
              </p:cNvPr>
              <p:cNvSpPr/>
              <p:nvPr/>
            </p:nvSpPr>
            <p:spPr>
              <a:xfrm rot="5400000">
                <a:off x="7870534" y="3638578"/>
                <a:ext cx="326994" cy="362151"/>
              </a:xfrm>
              <a:prstGeom prst="can">
                <a:avLst>
                  <a:gd name="adj" fmla="val 14836"/>
                </a:avLst>
              </a:prstGeom>
              <a:solidFill>
                <a:srgbClr val="2F2F2F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6526512F-1B81-4024-06DA-C6AAF4AE2BF9}"/>
                  </a:ext>
                </a:extLst>
              </p:cNvPr>
              <p:cNvSpPr/>
              <p:nvPr/>
            </p:nvSpPr>
            <p:spPr>
              <a:xfrm>
                <a:off x="7788025" y="3604761"/>
                <a:ext cx="397518" cy="445747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200000"/>
                </a:lightRig>
              </a:scene3d>
              <a:sp3d>
                <a:bevelT w="9525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2E52AA00-67B1-D3C1-0491-F0FB06F4F373}"/>
                  </a:ext>
                </a:extLst>
              </p:cNvPr>
              <p:cNvSpPr/>
              <p:nvPr/>
            </p:nvSpPr>
            <p:spPr>
              <a:xfrm flipH="1">
                <a:off x="8162840" y="3597979"/>
                <a:ext cx="67947" cy="461665"/>
              </a:xfrm>
              <a:prstGeom prst="ellipse">
                <a:avLst/>
              </a:prstGeom>
              <a:solidFill>
                <a:srgbClr val="9F391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F5BABACD-60BA-01BF-F489-2BDDC8A8D6F8}"/>
                  </a:ext>
                </a:extLst>
              </p:cNvPr>
              <p:cNvSpPr/>
              <p:nvPr/>
            </p:nvSpPr>
            <p:spPr>
              <a:xfrm flipH="1">
                <a:off x="8186200" y="3629805"/>
                <a:ext cx="45719" cy="396508"/>
              </a:xfrm>
              <a:prstGeom prst="ellipse">
                <a:avLst/>
              </a:prstGeom>
              <a:solidFill>
                <a:srgbClr val="E15E32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A3619053-8F8D-D5AC-25A0-DECAF5B4688A}"/>
                  </a:ext>
                </a:extLst>
              </p:cNvPr>
              <p:cNvSpPr/>
              <p:nvPr/>
            </p:nvSpPr>
            <p:spPr>
              <a:xfrm>
                <a:off x="7733321" y="3509511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2D073D1B-3977-D601-323A-432E9C94E0FB}"/>
                  </a:ext>
                </a:extLst>
              </p:cNvPr>
              <p:cNvSpPr/>
              <p:nvPr/>
            </p:nvSpPr>
            <p:spPr>
              <a:xfrm flipH="1">
                <a:off x="8184992" y="3634631"/>
                <a:ext cx="54334" cy="400726"/>
              </a:xfrm>
              <a:prstGeom prst="ellipse">
                <a:avLst/>
              </a:prstGeom>
              <a:solidFill>
                <a:srgbClr val="D34E1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CB4629DA-D6B7-82A7-55C2-D487D95B367E}"/>
                </a:ext>
              </a:extLst>
            </p:cNvPr>
            <p:cNvCxnSpPr>
              <a:cxnSpLocks/>
              <a:endCxn id="197" idx="3"/>
            </p:cNvCxnSpPr>
            <p:nvPr/>
          </p:nvCxnSpPr>
          <p:spPr>
            <a:xfrm flipV="1">
              <a:off x="1206332" y="2779829"/>
              <a:ext cx="13369" cy="1257877"/>
            </a:xfrm>
            <a:prstGeom prst="line">
              <a:avLst/>
            </a:prstGeom>
            <a:ln w="85725">
              <a:solidFill>
                <a:schemeClr val="bg1">
                  <a:lumMod val="65000"/>
                </a:schemeClr>
              </a:solidFill>
            </a:ln>
            <a:effectLst>
              <a:glow rad="101600">
                <a:schemeClr val="bg2">
                  <a:alpha val="7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Arc 6">
            <a:extLst>
              <a:ext uri="{FF2B5EF4-FFF2-40B4-BE49-F238E27FC236}">
                <a16:creationId xmlns:a16="http://schemas.microsoft.com/office/drawing/2014/main" id="{B0E3AD8B-4478-9A03-152F-3300394C3954}"/>
              </a:ext>
            </a:extLst>
          </p:cNvPr>
          <p:cNvSpPr>
            <a:spLocks/>
          </p:cNvSpPr>
          <p:nvPr/>
        </p:nvSpPr>
        <p:spPr>
          <a:xfrm rot="20127738">
            <a:off x="5192597" y="2516246"/>
            <a:ext cx="1180294" cy="1822107"/>
          </a:xfrm>
          <a:custGeom>
            <a:avLst/>
            <a:gdLst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  <a:gd name="connsiteX2" fmla="*/ 590147 w 1180294"/>
              <a:gd name="connsiteY2" fmla="*/ 911054 h 1822107"/>
              <a:gd name="connsiteX3" fmla="*/ 566629 w 1180294"/>
              <a:gd name="connsiteY3" fmla="*/ 466116 h 1822107"/>
              <a:gd name="connsiteX4" fmla="*/ 542151 w 1180294"/>
              <a:gd name="connsiteY4" fmla="*/ 3018 h 1822107"/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0294" h="1822107" stroke="0" extrusionOk="0">
                <a:moveTo>
                  <a:pt x="542151" y="3018"/>
                </a:moveTo>
                <a:cubicBezTo>
                  <a:pt x="779118" y="-79311"/>
                  <a:pt x="1063287" y="321057"/>
                  <a:pt x="1173034" y="768590"/>
                </a:cubicBezTo>
                <a:cubicBezTo>
                  <a:pt x="918784" y="813378"/>
                  <a:pt x="788772" y="856088"/>
                  <a:pt x="590147" y="911054"/>
                </a:cubicBezTo>
                <a:cubicBezTo>
                  <a:pt x="591009" y="779771"/>
                  <a:pt x="592769" y="606902"/>
                  <a:pt x="566629" y="466116"/>
                </a:cubicBezTo>
                <a:cubicBezTo>
                  <a:pt x="540489" y="325330"/>
                  <a:pt x="537868" y="169608"/>
                  <a:pt x="542151" y="3018"/>
                </a:cubicBezTo>
                <a:close/>
              </a:path>
              <a:path w="1180294" h="1822107" fill="none" extrusionOk="0">
                <a:moveTo>
                  <a:pt x="542151" y="3018"/>
                </a:moveTo>
                <a:cubicBezTo>
                  <a:pt x="880706" y="-86080"/>
                  <a:pt x="1092735" y="326134"/>
                  <a:pt x="1173034" y="768590"/>
                </a:cubicBezTo>
              </a:path>
              <a:path w="1180294" h="1822107" fill="none" stroke="0" extrusionOk="0">
                <a:moveTo>
                  <a:pt x="542151" y="3018"/>
                </a:moveTo>
                <a:cubicBezTo>
                  <a:pt x="853480" y="-49469"/>
                  <a:pt x="1089647" y="274951"/>
                  <a:pt x="1173034" y="768590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018459"/>
                      <a:gd name="adj2" fmla="val 207759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50FE60C-BE05-C551-8339-48C92AC929C8}"/>
              </a:ext>
            </a:extLst>
          </p:cNvPr>
          <p:cNvSpPr>
            <a:spLocks/>
          </p:cNvSpPr>
          <p:nvPr/>
        </p:nvSpPr>
        <p:spPr>
          <a:xfrm>
            <a:off x="3826431" y="1945812"/>
            <a:ext cx="2415147" cy="382734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32000">
                <a:srgbClr val="D0DCF0">
                  <a:alpha val="72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7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C6C793C-0389-968E-3418-A70968A69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86" y="2913030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301EAF26-3549-1EF8-3744-92716C644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33" y="2890369"/>
            <a:ext cx="138866" cy="1388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A2B8F04-A4A5-B74E-6206-DCDB3BC4668C}"/>
              </a:ext>
            </a:extLst>
          </p:cNvPr>
          <p:cNvCxnSpPr>
            <a:cxnSpLocks/>
          </p:cNvCxnSpPr>
          <p:nvPr/>
        </p:nvCxnSpPr>
        <p:spPr>
          <a:xfrm flipV="1">
            <a:off x="3617341" y="3104797"/>
            <a:ext cx="1021495" cy="632446"/>
          </a:xfrm>
          <a:prstGeom prst="line">
            <a:avLst/>
          </a:prstGeom>
          <a:ln w="38100" cap="rnd">
            <a:gradFill flip="none" rotWithShape="1">
              <a:gsLst>
                <a:gs pos="14000">
                  <a:schemeClr val="bg1"/>
                </a:gs>
                <a:gs pos="37000">
                  <a:schemeClr val="bg2"/>
                </a:gs>
                <a:gs pos="64000">
                  <a:schemeClr val="bg2">
                    <a:lumMod val="75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1F0426B-C1C6-E0D0-B97C-6E99BC90D5A3}"/>
              </a:ext>
            </a:extLst>
          </p:cNvPr>
          <p:cNvCxnSpPr>
            <a:cxnSpLocks/>
          </p:cNvCxnSpPr>
          <p:nvPr/>
        </p:nvCxnSpPr>
        <p:spPr>
          <a:xfrm>
            <a:off x="4652567" y="3104797"/>
            <a:ext cx="1425761" cy="470153"/>
          </a:xfrm>
          <a:prstGeom prst="line">
            <a:avLst/>
          </a:prstGeom>
          <a:ln w="38100" cap="rnd">
            <a:solidFill>
              <a:srgbClr val="7030A0"/>
            </a:solidFill>
            <a:round/>
            <a:headEnd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3C67A922-A8CE-CD70-91AC-4CDFB5B4DF2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51" y="3602705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18F8FFE-0BD7-AD9A-C735-3427589FB6FC}"/>
              </a:ext>
            </a:extLst>
          </p:cNvPr>
          <p:cNvSpPr txBox="1">
            <a:spLocks/>
          </p:cNvSpPr>
          <p:nvPr/>
        </p:nvSpPr>
        <p:spPr>
          <a:xfrm>
            <a:off x="4489123" y="4599069"/>
            <a:ext cx="1116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Plasma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7EF1EA-F60A-ACFF-BA51-53B8BBDB5978}"/>
              </a:ext>
            </a:extLst>
          </p:cNvPr>
          <p:cNvSpPr txBox="1">
            <a:spLocks/>
          </p:cNvSpPr>
          <p:nvPr/>
        </p:nvSpPr>
        <p:spPr>
          <a:xfrm>
            <a:off x="4468270" y="2268891"/>
            <a:ext cx="105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B2A87C0-94C3-0EE5-B692-7128C61CD519}"/>
              </a:ext>
            </a:extLst>
          </p:cNvPr>
          <p:cNvGrpSpPr/>
          <p:nvPr/>
        </p:nvGrpSpPr>
        <p:grpSpPr>
          <a:xfrm rot="2279726">
            <a:off x="1075431" y="2478669"/>
            <a:ext cx="2660220" cy="2791880"/>
            <a:chOff x="512460" y="1632285"/>
            <a:chExt cx="2832791" cy="2972990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BA652D0-6139-B6A9-C6B8-AC6BC5E7C90A}"/>
                </a:ext>
              </a:extLst>
            </p:cNvPr>
            <p:cNvCxnSpPr>
              <a:cxnSpLocks/>
              <a:stCxn id="175" idx="1"/>
              <a:endCxn id="142" idx="1"/>
            </p:cNvCxnSpPr>
            <p:nvPr/>
          </p:nvCxnSpPr>
          <p:spPr>
            <a:xfrm rot="19320274" flipH="1">
              <a:off x="512460" y="1632285"/>
              <a:ext cx="1577272" cy="154643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F0932903-3038-4E30-0B35-F8EFABE62DEE}"/>
                </a:ext>
              </a:extLst>
            </p:cNvPr>
            <p:cNvCxnSpPr>
              <a:cxnSpLocks/>
              <a:stCxn id="175" idx="3"/>
              <a:endCxn id="142" idx="5"/>
            </p:cNvCxnSpPr>
            <p:nvPr/>
          </p:nvCxnSpPr>
          <p:spPr>
            <a:xfrm rot="19320274" flipH="1" flipV="1">
              <a:off x="1850763" y="3391734"/>
              <a:ext cx="1494488" cy="121354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BD02E838-CC7D-4E51-BBE5-36B15F41A09D}"/>
                </a:ext>
              </a:extLst>
            </p:cNvPr>
            <p:cNvSpPr>
              <a:spLocks/>
            </p:cNvSpPr>
            <p:nvPr/>
          </p:nvSpPr>
          <p:spPr>
            <a:xfrm>
              <a:off x="1056180" y="3400910"/>
              <a:ext cx="678840" cy="678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5" name="Oval 174">
            <a:extLst>
              <a:ext uri="{FF2B5EF4-FFF2-40B4-BE49-F238E27FC236}">
                <a16:creationId xmlns:a16="http://schemas.microsoft.com/office/drawing/2014/main" id="{7C9F8391-98CB-0E9B-CCA7-008A269F4568}"/>
              </a:ext>
            </a:extLst>
          </p:cNvPr>
          <p:cNvSpPr>
            <a:spLocks/>
          </p:cNvSpPr>
          <p:nvPr/>
        </p:nvSpPr>
        <p:spPr>
          <a:xfrm>
            <a:off x="2426076" y="1589897"/>
            <a:ext cx="4560222" cy="45602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63683DEB-66FC-577E-18A9-5D7179991BD0}"/>
              </a:ext>
            </a:extLst>
          </p:cNvPr>
          <p:cNvSpPr>
            <a:spLocks/>
          </p:cNvSpPr>
          <p:nvPr/>
        </p:nvSpPr>
        <p:spPr>
          <a:xfrm>
            <a:off x="2452594" y="1958940"/>
            <a:ext cx="1032456" cy="3814431"/>
          </a:xfrm>
          <a:custGeom>
            <a:avLst/>
            <a:gdLst>
              <a:gd name="connsiteX0" fmla="*/ 1099432 w 1099432"/>
              <a:gd name="connsiteY0" fmla="*/ 0 h 4061872"/>
              <a:gd name="connsiteX1" fmla="*/ 1099432 w 1099432"/>
              <a:gd name="connsiteY1" fmla="*/ 4061872 h 4061872"/>
              <a:gd name="connsiteX2" fmla="*/ 1070492 w 1099432"/>
              <a:gd name="connsiteY2" fmla="*/ 4044291 h 4061872"/>
              <a:gd name="connsiteX3" fmla="*/ 0 w 1099432"/>
              <a:gd name="connsiteY3" fmla="*/ 2030936 h 4061872"/>
              <a:gd name="connsiteX4" fmla="*/ 1070492 w 1099432"/>
              <a:gd name="connsiteY4" fmla="*/ 17581 h 40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432" h="4061872">
                <a:moveTo>
                  <a:pt x="1099432" y="0"/>
                </a:moveTo>
                <a:lnTo>
                  <a:pt x="1099432" y="4061872"/>
                </a:lnTo>
                <a:lnTo>
                  <a:pt x="1070492" y="4044291"/>
                </a:lnTo>
                <a:cubicBezTo>
                  <a:pt x="424634" y="3607958"/>
                  <a:pt x="0" y="2869036"/>
                  <a:pt x="0" y="2030936"/>
                </a:cubicBezTo>
                <a:cubicBezTo>
                  <a:pt x="0" y="1192836"/>
                  <a:pt x="424634" y="453915"/>
                  <a:pt x="1070492" y="175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73000">
                <a:schemeClr val="accent3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220" name="Picture 21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4A7BC8D-4827-6C28-90E6-E10BAA91E7E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77" y="3243398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2" name="TextBox 221">
            <a:extLst>
              <a:ext uri="{FF2B5EF4-FFF2-40B4-BE49-F238E27FC236}">
                <a16:creationId xmlns:a16="http://schemas.microsoft.com/office/drawing/2014/main" id="{784A5E0A-9EB0-C2FE-CDD8-6F617D8B9F65}"/>
              </a:ext>
            </a:extLst>
          </p:cNvPr>
          <p:cNvSpPr txBox="1"/>
          <p:nvPr/>
        </p:nvSpPr>
        <p:spPr>
          <a:xfrm>
            <a:off x="3651773" y="2999015"/>
            <a:ext cx="593732" cy="346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AFA954-E8C0-8CA9-F1B9-62E70D9748D7}"/>
              </a:ext>
            </a:extLst>
          </p:cNvPr>
          <p:cNvGrpSpPr/>
          <p:nvPr/>
        </p:nvGrpSpPr>
        <p:grpSpPr>
          <a:xfrm flipH="1">
            <a:off x="757145" y="4940919"/>
            <a:ext cx="2445482" cy="1525888"/>
            <a:chOff x="8748661" y="4633659"/>
            <a:chExt cx="2991529" cy="18666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560220-2349-4455-5DB9-A051397F5059}"/>
                </a:ext>
              </a:extLst>
            </p:cNvPr>
            <p:cNvGrpSpPr>
              <a:grpSpLocks/>
            </p:cNvGrpSpPr>
            <p:nvPr/>
          </p:nvGrpSpPr>
          <p:grpSpPr>
            <a:xfrm>
              <a:off x="8748661" y="5480534"/>
              <a:ext cx="1064263" cy="719317"/>
              <a:chOff x="2668552" y="5235745"/>
              <a:chExt cx="1064263" cy="805798"/>
            </a:xfrm>
          </p:grpSpPr>
          <p:cxnSp>
            <p:nvCxnSpPr>
              <p:cNvPr id="30" name="Connector: Elbow 29">
                <a:extLst>
                  <a:ext uri="{FF2B5EF4-FFF2-40B4-BE49-F238E27FC236}">
                    <a16:creationId xmlns:a16="http://schemas.microsoft.com/office/drawing/2014/main" id="{C7E6F22C-7EBE-E025-C0C1-BB278210ABD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843294" y="5235745"/>
                <a:ext cx="889521" cy="686459"/>
              </a:xfrm>
              <a:prstGeom prst="bentConnector3">
                <a:avLst>
                  <a:gd name="adj1" fmla="val 99685"/>
                </a:avLst>
              </a:prstGeom>
              <a:ln w="22225" cap="rnd">
                <a:solidFill>
                  <a:schemeClr val="tx1">
                    <a:lumMod val="65000"/>
                    <a:lumOff val="35000"/>
                  </a:schemeClr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843B8D8-F8A9-C5FB-2322-7A0E0902E41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668552" y="5922204"/>
                <a:ext cx="349482" cy="119339"/>
                <a:chOff x="2574693" y="5928554"/>
                <a:chExt cx="532516" cy="119339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AD9EB8B9-7463-8BF0-4D8E-BC4E87D006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74693" y="5928554"/>
                  <a:ext cx="532516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6E4B9930-4377-BC1B-8E28-62A6D80D74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7411" y="5964548"/>
                  <a:ext cx="44708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86E38547-2599-6919-3C26-60697F8990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73428" y="6008205"/>
                  <a:ext cx="335047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753C5C46-EF56-F10F-EE8F-4FF57F57FF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55092" y="6047893"/>
                  <a:ext cx="17172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4E0E68AB-7D83-5F47-DCE5-75208D4522F3}"/>
                </a:ext>
              </a:extLst>
            </p:cNvPr>
            <p:cNvCxnSpPr>
              <a:cxnSpLocks/>
              <a:endCxn id="23" idx="5"/>
            </p:cNvCxnSpPr>
            <p:nvPr/>
          </p:nvCxnSpPr>
          <p:spPr>
            <a:xfrm rot="5400000">
              <a:off x="10473908" y="4585074"/>
              <a:ext cx="849422" cy="946592"/>
            </a:xfrm>
            <a:prstGeom prst="bentConnector2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A43B43C-2DCF-8935-40A8-672B76353A3E}"/>
                </a:ext>
              </a:extLst>
            </p:cNvPr>
            <p:cNvGrpSpPr>
              <a:grpSpLocks/>
            </p:cNvGrpSpPr>
            <p:nvPr/>
          </p:nvGrpSpPr>
          <p:grpSpPr>
            <a:xfrm>
              <a:off x="9479820" y="5231451"/>
              <a:ext cx="945503" cy="686459"/>
              <a:chOff x="3597151" y="5024301"/>
              <a:chExt cx="1465819" cy="106422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28C746E-35D0-9B70-7F72-07A696CEE06F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597151" y="5024301"/>
                <a:ext cx="1465819" cy="1064222"/>
                <a:chOff x="3597151" y="5024301"/>
                <a:chExt cx="1465819" cy="1064222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844874D-CB55-E525-104E-B148C50508FB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9815" y="5024301"/>
                  <a:ext cx="1463155" cy="1040278"/>
                  <a:chOff x="3700434" y="5432514"/>
                  <a:chExt cx="1905128" cy="889141"/>
                </a:xfrm>
              </p:grpSpPr>
              <p:sp>
                <p:nvSpPr>
                  <p:cNvPr id="23" name="Cube 22">
                    <a:extLst>
                      <a:ext uri="{FF2B5EF4-FFF2-40B4-BE49-F238E27FC236}">
                        <a16:creationId xmlns:a16="http://schemas.microsoft.com/office/drawing/2014/main" id="{6C1EDD9F-F5F8-905B-5A83-AA33797C8E9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700434" y="5432514"/>
                    <a:ext cx="1905128" cy="889141"/>
                  </a:xfrm>
                  <a:prstGeom prst="cub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4" name="Parallelogram 23">
                    <a:extLst>
                      <a:ext uri="{FF2B5EF4-FFF2-40B4-BE49-F238E27FC236}">
                        <a16:creationId xmlns:a16="http://schemas.microsoft.com/office/drawing/2014/main" id="{B633E37E-6657-1562-4DC1-39C56495D65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829965" y="5480746"/>
                    <a:ext cx="854968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5" name="Parallelogram 24">
                    <a:extLst>
                      <a:ext uri="{FF2B5EF4-FFF2-40B4-BE49-F238E27FC236}">
                        <a16:creationId xmlns:a16="http://schemas.microsoft.com/office/drawing/2014/main" id="{C3245127-DBDC-AF20-9292-499D4A64B41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535906" y="5480747"/>
                    <a:ext cx="854970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4017B16E-C8ED-54B7-1911-432CD87AEE1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7151" y="5143228"/>
                  <a:ext cx="1253137" cy="945295"/>
                  <a:chOff x="3944101" y="5409081"/>
                  <a:chExt cx="1593629" cy="1202143"/>
                </a:xfrm>
              </p:grpSpPr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2D31B7E3-1F71-7E6C-C5DB-88B5FAC2CCC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944101" y="5409081"/>
                    <a:ext cx="1593629" cy="1202143"/>
                  </a:xfrm>
                  <a:prstGeom prst="rect">
                    <a:avLst/>
                  </a:prstGeom>
                  <a:solidFill>
                    <a:srgbClr val="D5D5D5"/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5" name="Freeform: Shape 14">
                    <a:extLst>
                      <a:ext uri="{FF2B5EF4-FFF2-40B4-BE49-F238E27FC236}">
                        <a16:creationId xmlns:a16="http://schemas.microsoft.com/office/drawing/2014/main" id="{C60AB4DD-99B1-97A8-AD1E-1F7CFB159D7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005223" y="5524710"/>
                    <a:ext cx="68243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6" name="Freeform: Shape 15">
                    <a:extLst>
                      <a:ext uri="{FF2B5EF4-FFF2-40B4-BE49-F238E27FC236}">
                        <a16:creationId xmlns:a16="http://schemas.microsoft.com/office/drawing/2014/main" id="{4DB0E555-DE85-DDCE-8033-548635669C1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434296" y="5524710"/>
                    <a:ext cx="52746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3842FF19-BA49-9999-41B9-C6B0A6175C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4513400" y="5815041"/>
                    <a:ext cx="455030" cy="390223"/>
                    <a:chOff x="4513400" y="5815041"/>
                    <a:chExt cx="455030" cy="390223"/>
                  </a:xfrm>
                </p:grpSpPr>
                <p:sp>
                  <p:nvSpPr>
                    <p:cNvPr id="20" name="Rectangle: Rounded Corners 19">
                      <a:extLst>
                        <a:ext uri="{FF2B5EF4-FFF2-40B4-BE49-F238E27FC236}">
                          <a16:creationId xmlns:a16="http://schemas.microsoft.com/office/drawing/2014/main" id="{A5934A21-5FA5-2358-2581-D2E277143F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513400" y="5815041"/>
                      <a:ext cx="455030" cy="390223"/>
                    </a:xfrm>
                    <a:prstGeom prst="roundRect">
                      <a:avLst>
                        <a:gd name="adj" fmla="val 12494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1" name="Rectangle: Rounded Corners 20">
                      <a:extLst>
                        <a:ext uri="{FF2B5EF4-FFF2-40B4-BE49-F238E27FC236}">
                          <a16:creationId xmlns:a16="http://schemas.microsoft.com/office/drawing/2014/main" id="{A50ED771-C510-B4A2-C0B1-A9E00FB41F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03984" y="5897365"/>
                      <a:ext cx="273859" cy="170329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chemeClr val="bg1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2" name="Rectangle: Rounded Corners 21">
                      <a:extLst>
                        <a:ext uri="{FF2B5EF4-FFF2-40B4-BE49-F238E27FC236}">
                          <a16:creationId xmlns:a16="http://schemas.microsoft.com/office/drawing/2014/main" id="{A9BDD183-C321-41F8-6FE1-09BFBE7FB1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31286" y="5939944"/>
                      <a:ext cx="219257" cy="85171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rgbClr val="3B572A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76AF435D-5C13-6802-2B11-F2BE7FB0097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140951" y="5586921"/>
                    <a:ext cx="297987" cy="846463"/>
                  </a:xfrm>
                  <a:prstGeom prst="rect">
                    <a:avLst/>
                  </a:prstGeom>
                  <a:pattFill prst="dkHorz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rgbClr val="D5D5D5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B7029CC-DAE7-20FE-FC7B-C217174B67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472234" y="5283071"/>
                <a:ext cx="234320" cy="665609"/>
              </a:xfrm>
              <a:prstGeom prst="rect">
                <a:avLst/>
              </a:pr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rgbClr val="D5D5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B18AD1-2157-337E-DE96-66C61FEC1D1C}"/>
                </a:ext>
              </a:extLst>
            </p:cNvPr>
            <p:cNvSpPr txBox="1">
              <a:spLocks/>
            </p:cNvSpPr>
            <p:nvPr/>
          </p:nvSpPr>
          <p:spPr>
            <a:xfrm>
              <a:off x="10147038" y="5675219"/>
              <a:ext cx="1593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DC bias</a:t>
              </a:r>
              <a:endParaRPr lang="en-GB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B3FFF8-C592-748A-FE56-DD4293F625C3}"/>
                </a:ext>
              </a:extLst>
            </p:cNvPr>
            <p:cNvSpPr txBox="1">
              <a:spLocks/>
            </p:cNvSpPr>
            <p:nvPr/>
          </p:nvSpPr>
          <p:spPr>
            <a:xfrm>
              <a:off x="9244852" y="6010810"/>
              <a:ext cx="2382761" cy="4894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power supply 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5825E47-6458-2CDF-9C09-51466110B6A5}"/>
              </a:ext>
            </a:extLst>
          </p:cNvPr>
          <p:cNvSpPr txBox="1">
            <a:spLocks/>
          </p:cNvSpPr>
          <p:nvPr/>
        </p:nvSpPr>
        <p:spPr>
          <a:xfrm flipH="1">
            <a:off x="6225874" y="4743534"/>
            <a:ext cx="5765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B4411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-V</a:t>
            </a:r>
            <a:endParaRPr lang="en-GB" sz="2000" b="1" dirty="0">
              <a:solidFill>
                <a:srgbClr val="B441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0CB866-FE15-4813-B88A-73B1BD96B51F}"/>
              </a:ext>
            </a:extLst>
          </p:cNvPr>
          <p:cNvSpPr txBox="1"/>
          <p:nvPr/>
        </p:nvSpPr>
        <p:spPr>
          <a:xfrm>
            <a:off x="5718312" y="2988509"/>
            <a:ext cx="632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E19293-2765-A081-1C69-AD05246EB07F}"/>
              </a:ext>
            </a:extLst>
          </p:cNvPr>
          <p:cNvSpPr txBox="1"/>
          <p:nvPr/>
        </p:nvSpPr>
        <p:spPr>
          <a:xfrm>
            <a:off x="7327679" y="2723399"/>
            <a:ext cx="42347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DM Sans" pitchFamily="2" charset="0"/>
              </a:rPr>
              <a:t>biasing potential: allows the control of the particles’ trajectory and increases the incident bombardment energy</a:t>
            </a:r>
            <a:endParaRPr lang="en-GB" sz="2000" b="1" dirty="0">
              <a:latin typeface="DM Sans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9AA8659-79D4-F58C-CC4D-4C8E01934364}"/>
              </a:ext>
            </a:extLst>
          </p:cNvPr>
          <p:cNvSpPr txBox="1"/>
          <p:nvPr/>
        </p:nvSpPr>
        <p:spPr>
          <a:xfrm>
            <a:off x="6605899" y="5121871"/>
            <a:ext cx="5134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DM Sans" pitchFamily="2" charset="0"/>
              </a:rPr>
              <a:t>Energetic condensation</a:t>
            </a:r>
            <a:endParaRPr lang="en-GB" sz="3200" dirty="0"/>
          </a:p>
        </p:txBody>
      </p:sp>
      <p:pic>
        <p:nvPicPr>
          <p:cNvPr id="44" name="Graphic 43" descr="Arrow: Straight">
            <a:extLst>
              <a:ext uri="{FF2B5EF4-FFF2-40B4-BE49-F238E27FC236}">
                <a16:creationId xmlns:a16="http://schemas.microsoft.com/office/drawing/2014/main" id="{96387326-5666-2BF6-2C71-9FB05AE78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8875101" y="4347496"/>
            <a:ext cx="706073" cy="706073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D2C96D-69E4-0249-A40E-3041E8E0A17D}"/>
              </a:ext>
            </a:extLst>
          </p:cNvPr>
          <p:cNvCxnSpPr>
            <a:cxnSpLocks/>
          </p:cNvCxnSpPr>
          <p:nvPr/>
        </p:nvCxnSpPr>
        <p:spPr>
          <a:xfrm flipV="1">
            <a:off x="6078328" y="3460750"/>
            <a:ext cx="574885" cy="114200"/>
          </a:xfrm>
          <a:prstGeom prst="line">
            <a:avLst/>
          </a:prstGeom>
          <a:ln w="38100" cap="rnd">
            <a:gradFill flip="none" rotWithShape="1">
              <a:gsLst>
                <a:gs pos="0">
                  <a:srgbClr val="7030A0"/>
                </a:gs>
                <a:gs pos="58000">
                  <a:schemeClr val="accent2"/>
                </a:gs>
                <a:gs pos="99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round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798385F-6B9C-0D67-A603-E9C813037A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356" y="3323978"/>
            <a:ext cx="166530" cy="166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18BBCC83-BA23-468A-9F98-0C0B48F5C60B}"/>
              </a:ext>
            </a:extLst>
          </p:cNvPr>
          <p:cNvSpPr txBox="1">
            <a:spLocks/>
          </p:cNvSpPr>
          <p:nvPr/>
        </p:nvSpPr>
        <p:spPr>
          <a:xfrm>
            <a:off x="3378141" y="4921816"/>
            <a:ext cx="1110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9E3851F8-4755-348C-C739-4A97950A9291}"/>
              </a:ext>
            </a:extLst>
          </p:cNvPr>
          <p:cNvSpPr>
            <a:spLocks/>
          </p:cNvSpPr>
          <p:nvPr/>
        </p:nvSpPr>
        <p:spPr>
          <a:xfrm rot="17126373" flipH="1">
            <a:off x="3717717" y="4023424"/>
            <a:ext cx="973423" cy="1072155"/>
          </a:xfrm>
          <a:custGeom>
            <a:avLst/>
            <a:gdLst>
              <a:gd name="connsiteX0" fmla="*/ 486711 w 973423"/>
              <a:gd name="connsiteY0" fmla="*/ 0 h 1072155"/>
              <a:gd name="connsiteX1" fmla="*/ 953233 w 973423"/>
              <a:gd name="connsiteY1" fmla="*/ 383278 h 1072155"/>
              <a:gd name="connsiteX2" fmla="*/ 486712 w 973423"/>
              <a:gd name="connsiteY2" fmla="*/ 536078 h 1072155"/>
              <a:gd name="connsiteX3" fmla="*/ 486711 w 973423"/>
              <a:gd name="connsiteY3" fmla="*/ 0 h 1072155"/>
              <a:gd name="connsiteX0" fmla="*/ 486711 w 973423"/>
              <a:gd name="connsiteY0" fmla="*/ 0 h 1072155"/>
              <a:gd name="connsiteX1" fmla="*/ 953233 w 973423"/>
              <a:gd name="connsiteY1" fmla="*/ 383278 h 107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3423" h="1072155" stroke="0" extrusionOk="0">
                <a:moveTo>
                  <a:pt x="486711" y="0"/>
                </a:moveTo>
                <a:cubicBezTo>
                  <a:pt x="688640" y="-8292"/>
                  <a:pt x="851405" y="171081"/>
                  <a:pt x="953233" y="383278"/>
                </a:cubicBezTo>
                <a:cubicBezTo>
                  <a:pt x="749277" y="473145"/>
                  <a:pt x="647099" y="469257"/>
                  <a:pt x="486712" y="536078"/>
                </a:cubicBezTo>
                <a:cubicBezTo>
                  <a:pt x="454984" y="333252"/>
                  <a:pt x="467398" y="218333"/>
                  <a:pt x="486711" y="0"/>
                </a:cubicBezTo>
                <a:close/>
              </a:path>
              <a:path w="973423" h="1072155" fill="none" extrusionOk="0">
                <a:moveTo>
                  <a:pt x="486711" y="0"/>
                </a:moveTo>
                <a:cubicBezTo>
                  <a:pt x="712573" y="-38822"/>
                  <a:pt x="883197" y="150233"/>
                  <a:pt x="953233" y="383278"/>
                </a:cubicBezTo>
              </a:path>
              <a:path w="973423" h="1072155" fill="none" stroke="0" extrusionOk="0">
                <a:moveTo>
                  <a:pt x="486711" y="0"/>
                </a:moveTo>
                <a:cubicBezTo>
                  <a:pt x="702498" y="32522"/>
                  <a:pt x="884500" y="132244"/>
                  <a:pt x="953233" y="383278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triangle" w="med" len="lg"/>
            <a:tailEnd type="non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200000"/>
                      <a:gd name="adj2" fmla="val 20511892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7FFDD91-9223-7AB0-7D7F-840B93956965}"/>
              </a:ext>
            </a:extLst>
          </p:cNvPr>
          <p:cNvSpPr txBox="1"/>
          <p:nvPr/>
        </p:nvSpPr>
        <p:spPr>
          <a:xfrm>
            <a:off x="7272606" y="1607541"/>
            <a:ext cx="41358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HiPIMS</a:t>
            </a:r>
            <a:endParaRPr lang="en-GB" sz="28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A45561F6-0AB1-01B0-11AB-F3FC987C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1AA3-7266-4A31-88B4-0BFDB52446F5}" type="datetime1">
              <a:rPr lang="en-GB" smtClean="0"/>
              <a:t>02/05/2023</a:t>
            </a:fld>
            <a:endParaRPr lang="en-GB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DD94CA6-CD9C-F8A3-A8F0-02EA53605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13</a:t>
            </a:fld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47E965-7F80-6C0F-E6DF-F86BDCDDD92D}"/>
              </a:ext>
            </a:extLst>
          </p:cNvPr>
          <p:cNvGrpSpPr>
            <a:grpSpLocks/>
          </p:cNvGrpSpPr>
          <p:nvPr/>
        </p:nvGrpSpPr>
        <p:grpSpPr>
          <a:xfrm>
            <a:off x="6096706" y="3786328"/>
            <a:ext cx="561975" cy="663979"/>
            <a:chOff x="7282473" y="1162050"/>
            <a:chExt cx="561975" cy="663979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CD49021A-71E9-5C74-61DA-0EC43491C1F1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16205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BA1F7CC-715F-5CFD-4009-6120D3442ABD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40970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FBC99DC-6FF6-16C7-3225-958AC50CDC9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EFBC99DC-6FF6-16C7-3225-958AC50CDC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E81E7C-9ABA-BD29-3B3B-11E90AA579EB}"/>
              </a:ext>
            </a:extLst>
          </p:cNvPr>
          <p:cNvGrpSpPr/>
          <p:nvPr/>
        </p:nvGrpSpPr>
        <p:grpSpPr>
          <a:xfrm flipH="1">
            <a:off x="2214693" y="1995616"/>
            <a:ext cx="1080957" cy="685254"/>
            <a:chOff x="7573404" y="3681699"/>
            <a:chExt cx="1080957" cy="685254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5F1D45C-EA5D-C1D4-7EAD-F38747AB079A}"/>
                </a:ext>
              </a:extLst>
            </p:cNvPr>
            <p:cNvCxnSpPr>
              <a:cxnSpLocks/>
            </p:cNvCxnSpPr>
            <p:nvPr/>
          </p:nvCxnSpPr>
          <p:spPr>
            <a:xfrm>
              <a:off x="7573404" y="3878139"/>
              <a:ext cx="5563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81FD6CC-5BD1-D525-A856-3888C5F65AB4}"/>
                </a:ext>
              </a:extLst>
            </p:cNvPr>
            <p:cNvCxnSpPr/>
            <p:nvPr/>
          </p:nvCxnSpPr>
          <p:spPr>
            <a:xfrm>
              <a:off x="8226435" y="3880876"/>
              <a:ext cx="2335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5125C71-6511-FED9-AE37-7866A298AA02}"/>
                </a:ext>
              </a:extLst>
            </p:cNvPr>
            <p:cNvCxnSpPr/>
            <p:nvPr/>
          </p:nvCxnSpPr>
          <p:spPr>
            <a:xfrm>
              <a:off x="8452010" y="387813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17EAB73-8C84-97BB-2048-212E690C1544}"/>
                </a:ext>
              </a:extLst>
            </p:cNvPr>
            <p:cNvCxnSpPr/>
            <p:nvPr/>
          </p:nvCxnSpPr>
          <p:spPr>
            <a:xfrm>
              <a:off x="8129749" y="3764995"/>
              <a:ext cx="0" cy="2262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C26B3C3-4F1B-F7B1-A603-6D428B23B4E5}"/>
                </a:ext>
              </a:extLst>
            </p:cNvPr>
            <p:cNvCxnSpPr/>
            <p:nvPr/>
          </p:nvCxnSpPr>
          <p:spPr>
            <a:xfrm>
              <a:off x="8221671" y="368169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98D8F05-83C9-53E5-0040-9D8FB3465261}"/>
                </a:ext>
              </a:extLst>
            </p:cNvPr>
            <p:cNvCxnSpPr/>
            <p:nvPr/>
          </p:nvCxnSpPr>
          <p:spPr>
            <a:xfrm>
              <a:off x="8321681" y="4322243"/>
              <a:ext cx="2670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AD25CC3-7090-598E-FAC4-6C8FE224A314}"/>
                </a:ext>
              </a:extLst>
            </p:cNvPr>
            <p:cNvCxnSpPr/>
            <p:nvPr/>
          </p:nvCxnSpPr>
          <p:spPr>
            <a:xfrm rot="16200000">
              <a:off x="8455185" y="4082027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5F9B3C0-34B6-F444-2BF1-C8A2E3EB6AFD}"/>
                </a:ext>
              </a:extLst>
            </p:cNvPr>
            <p:cNvCxnSpPr/>
            <p:nvPr/>
          </p:nvCxnSpPr>
          <p:spPr>
            <a:xfrm>
              <a:off x="8379778" y="4366953"/>
              <a:ext cx="1508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14">
            <a:extLst>
              <a:ext uri="{FF2B5EF4-FFF2-40B4-BE49-F238E27FC236}">
                <a16:creationId xmlns:a16="http://schemas.microsoft.com/office/drawing/2014/main" id="{B31AF4AE-E4F5-769C-F238-B1EC7D8ED989}"/>
              </a:ext>
            </a:extLst>
          </p:cNvPr>
          <p:cNvSpPr txBox="1"/>
          <p:nvPr/>
        </p:nvSpPr>
        <p:spPr>
          <a:xfrm>
            <a:off x="5994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Coating technique </a:t>
            </a:r>
          </a:p>
        </p:txBody>
      </p:sp>
    </p:spTree>
    <p:extLst>
      <p:ext uri="{BB962C8B-B14F-4D97-AF65-F5344CB8AC3E}">
        <p14:creationId xmlns:p14="http://schemas.microsoft.com/office/powerpoint/2010/main" val="51930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7.40741E-7 L 0.03815 -0.0134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1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>
            <a:extLst>
              <a:ext uri="{FF2B5EF4-FFF2-40B4-BE49-F238E27FC236}">
                <a16:creationId xmlns:a16="http://schemas.microsoft.com/office/drawing/2014/main" id="{348B2AAA-46BF-1B8F-884A-C766D2907EAC}"/>
              </a:ext>
            </a:extLst>
          </p:cNvPr>
          <p:cNvGrpSpPr/>
          <p:nvPr/>
        </p:nvGrpSpPr>
        <p:grpSpPr>
          <a:xfrm>
            <a:off x="1136951" y="1607541"/>
            <a:ext cx="1460625" cy="682656"/>
            <a:chOff x="7092324" y="1160710"/>
            <a:chExt cx="1508054" cy="704823"/>
          </a:xfrm>
        </p:grpSpPr>
        <p:pic>
          <p:nvPicPr>
            <p:cNvPr id="211" name="Picture 210" descr="A picture containing wheel, gear&#10;&#10;Description automatically generated">
              <a:extLst>
                <a:ext uri="{FF2B5EF4-FFF2-40B4-BE49-F238E27FC236}">
                  <a16:creationId xmlns:a16="http://schemas.microsoft.com/office/drawing/2014/main" id="{3619DEAD-2D61-DB83-6D0F-3C6B7F8FF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307400"/>
              <a:ext cx="147874" cy="1478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0386EC67-CC87-F4CD-3844-FE4A3D9E8E1F}"/>
                </a:ext>
              </a:extLst>
            </p:cNvPr>
            <p:cNvSpPr txBox="1">
              <a:spLocks/>
            </p:cNvSpPr>
            <p:nvPr/>
          </p:nvSpPr>
          <p:spPr>
            <a:xfrm>
              <a:off x="7092324" y="1160710"/>
              <a:ext cx="1508054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Kr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213" name="Picture 212" descr="A white circle with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82AD8B44-14F1-092E-9324-82FEC7F77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0637" y="1569499"/>
              <a:ext cx="166530" cy="16653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105C8181-A004-9F07-3C98-7D56AA56AE5B}"/>
                </a:ext>
              </a:extLst>
            </p:cNvPr>
            <p:cNvSpPr txBox="1">
              <a:spLocks/>
            </p:cNvSpPr>
            <p:nvPr/>
          </p:nvSpPr>
          <p:spPr>
            <a:xfrm>
              <a:off x="7571581" y="1452431"/>
              <a:ext cx="729619" cy="413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Nb</a:t>
              </a:r>
              <a:r>
                <a:rPr lang="en-US" sz="2000" baseline="30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</a:t>
              </a:r>
              <a:endParaRPr lang="en-GB" sz="20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A55FE38-8A5A-3374-7950-477C62DCC1B8}"/>
              </a:ext>
            </a:extLst>
          </p:cNvPr>
          <p:cNvGrpSpPr/>
          <p:nvPr/>
        </p:nvGrpSpPr>
        <p:grpSpPr>
          <a:xfrm>
            <a:off x="2281065" y="1539707"/>
            <a:ext cx="4513385" cy="4968000"/>
            <a:chOff x="9110597" y="-252474"/>
            <a:chExt cx="4806169" cy="5290272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11BCD4A-9E73-5B02-D72D-F0731A22D01D}"/>
                </a:ext>
              </a:extLst>
            </p:cNvPr>
            <p:cNvSpPr>
              <a:spLocks/>
            </p:cNvSpPr>
            <p:nvPr/>
          </p:nvSpPr>
          <p:spPr>
            <a:xfrm>
              <a:off x="9273479" y="-148871"/>
              <a:ext cx="4643287" cy="4782313"/>
            </a:xfrm>
            <a:custGeom>
              <a:avLst/>
              <a:gdLst>
                <a:gd name="connsiteX0" fmla="*/ 2186540 w 4643287"/>
                <a:gd name="connsiteY0" fmla="*/ 0 h 4831658"/>
                <a:gd name="connsiteX1" fmla="*/ 2186540 w 4643287"/>
                <a:gd name="connsiteY1" fmla="*/ 343440 h 4831658"/>
                <a:gd name="connsiteX2" fmla="*/ 2565443 w 4643287"/>
                <a:gd name="connsiteY2" fmla="*/ 457474 h 4831658"/>
                <a:gd name="connsiteX3" fmla="*/ 4643287 w 4643287"/>
                <a:gd name="connsiteY3" fmla="*/ 2393456 h 4831658"/>
                <a:gd name="connsiteX4" fmla="*/ 2565443 w 4643287"/>
                <a:gd name="connsiteY4" fmla="*/ 4329437 h 4831658"/>
                <a:gd name="connsiteX5" fmla="*/ 2186540 w 4643287"/>
                <a:gd name="connsiteY5" fmla="*/ 4443472 h 4831658"/>
                <a:gd name="connsiteX6" fmla="*/ 2186540 w 4643287"/>
                <a:gd name="connsiteY6" fmla="*/ 4831658 h 4831658"/>
                <a:gd name="connsiteX7" fmla="*/ 2179772 w 4643287"/>
                <a:gd name="connsiteY7" fmla="*/ 4831317 h 4831658"/>
                <a:gd name="connsiteX8" fmla="*/ 0 w 4643287"/>
                <a:gd name="connsiteY8" fmla="*/ 2415829 h 4831658"/>
                <a:gd name="connsiteX9" fmla="*/ 2179772 w 4643287"/>
                <a:gd name="connsiteY9" fmla="*/ 342 h 483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287" h="4831658">
                  <a:moveTo>
                    <a:pt x="2186540" y="0"/>
                  </a:moveTo>
                  <a:lnTo>
                    <a:pt x="2186540" y="343440"/>
                  </a:lnTo>
                  <a:lnTo>
                    <a:pt x="2565443" y="457474"/>
                  </a:lnTo>
                  <a:cubicBezTo>
                    <a:pt x="3819066" y="877039"/>
                    <a:pt x="4643287" y="1587564"/>
                    <a:pt x="4643287" y="2393456"/>
                  </a:cubicBezTo>
                  <a:cubicBezTo>
                    <a:pt x="4643287" y="3199348"/>
                    <a:pt x="3819066" y="3909872"/>
                    <a:pt x="2565443" y="4329437"/>
                  </a:cubicBezTo>
                  <a:lnTo>
                    <a:pt x="2186540" y="4443472"/>
                  </a:lnTo>
                  <a:lnTo>
                    <a:pt x="2186540" y="4831658"/>
                  </a:lnTo>
                  <a:lnTo>
                    <a:pt x="2179772" y="4831317"/>
                  </a:lnTo>
                  <a:cubicBezTo>
                    <a:pt x="955427" y="4706978"/>
                    <a:pt x="0" y="3672979"/>
                    <a:pt x="0" y="2415829"/>
                  </a:cubicBezTo>
                  <a:cubicBezTo>
                    <a:pt x="0" y="1158679"/>
                    <a:pt x="955427" y="124681"/>
                    <a:pt x="2179772" y="342"/>
                  </a:cubicBezTo>
                  <a:close/>
                </a:path>
              </a:pathLst>
            </a:custGeom>
            <a:noFill/>
            <a:ln w="47625">
              <a:solidFill>
                <a:srgbClr val="B4411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2234A8A5-3FF5-2A7A-A49E-664C54783A3A}"/>
                </a:ext>
              </a:extLst>
            </p:cNvPr>
            <p:cNvSpPr/>
            <p:nvPr/>
          </p:nvSpPr>
          <p:spPr>
            <a:xfrm>
              <a:off x="9110597" y="-252474"/>
              <a:ext cx="2321734" cy="529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6BD98C2-31DC-896F-06D8-4FDDB032144E}"/>
              </a:ext>
            </a:extLst>
          </p:cNvPr>
          <p:cNvGrpSpPr/>
          <p:nvPr/>
        </p:nvGrpSpPr>
        <p:grpSpPr>
          <a:xfrm>
            <a:off x="813619" y="3156172"/>
            <a:ext cx="1095372" cy="1765644"/>
            <a:chOff x="623118" y="2778431"/>
            <a:chExt cx="1166429" cy="188018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7FC1EB68-6BAA-A371-6CB1-9A0427311163}"/>
                </a:ext>
              </a:extLst>
            </p:cNvPr>
            <p:cNvGrpSpPr/>
            <p:nvPr/>
          </p:nvGrpSpPr>
          <p:grpSpPr>
            <a:xfrm rot="16200000">
              <a:off x="266242" y="3135307"/>
              <a:ext cx="1880181" cy="1166429"/>
              <a:chOff x="7733321" y="3347265"/>
              <a:chExt cx="1531673" cy="950222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F1D3DCD7-4446-2F38-F863-F03B1A5C8930}"/>
                  </a:ext>
                </a:extLst>
              </p:cNvPr>
              <p:cNvSpPr/>
              <p:nvPr/>
            </p:nvSpPr>
            <p:spPr>
              <a:xfrm>
                <a:off x="9215224" y="3504805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C5BA67DA-B994-7ACB-A7B5-A91F3166E464}"/>
                  </a:ext>
                </a:extLst>
              </p:cNvPr>
              <p:cNvSpPr/>
              <p:nvPr/>
            </p:nvSpPr>
            <p:spPr>
              <a:xfrm>
                <a:off x="7788417" y="3604762"/>
                <a:ext cx="1474088" cy="454882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C12F0D3D-1819-BB0E-F700-A44F35396705}"/>
                  </a:ext>
                </a:extLst>
              </p:cNvPr>
              <p:cNvSpPr/>
              <p:nvPr/>
            </p:nvSpPr>
            <p:spPr>
              <a:xfrm>
                <a:off x="8241935" y="3347265"/>
                <a:ext cx="517538" cy="950222"/>
              </a:xfrm>
              <a:prstGeom prst="ellipse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24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57D56F84-CBB7-9E93-8642-9AACAB71A3DD}"/>
                  </a:ext>
                </a:extLst>
              </p:cNvPr>
              <p:cNvSpPr/>
              <p:nvPr/>
            </p:nvSpPr>
            <p:spPr>
              <a:xfrm>
                <a:off x="7792060" y="3634385"/>
                <a:ext cx="1424257" cy="391928"/>
              </a:xfrm>
              <a:prstGeom prst="rect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173F8153-0BFA-E3B2-B5EC-F829E1B85706}"/>
                  </a:ext>
                </a:extLst>
              </p:cNvPr>
              <p:cNvSpPr/>
              <p:nvPr/>
            </p:nvSpPr>
            <p:spPr>
              <a:xfrm>
                <a:off x="8265751" y="3392619"/>
                <a:ext cx="472088" cy="866774"/>
              </a:xfrm>
              <a:prstGeom prst="ellipse">
                <a:avLst/>
              </a:prstGeom>
              <a:solidFill>
                <a:srgbClr val="D44E1E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DABE0A92-8776-F299-9EA2-1DF2E0C61B2A}"/>
                  </a:ext>
                </a:extLst>
              </p:cNvPr>
              <p:cNvSpPr/>
              <p:nvPr/>
            </p:nvSpPr>
            <p:spPr>
              <a:xfrm>
                <a:off x="8299092" y="3435320"/>
                <a:ext cx="411747" cy="790732"/>
              </a:xfrm>
              <a:prstGeom prst="ellipse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BA3A7C90-B08D-ED01-98EC-39CACAE82DA8}"/>
                  </a:ext>
                </a:extLst>
              </p:cNvPr>
              <p:cNvSpPr/>
              <p:nvPr/>
            </p:nvSpPr>
            <p:spPr>
              <a:xfrm>
                <a:off x="8182225" y="3655513"/>
                <a:ext cx="1082769" cy="334190"/>
              </a:xfrm>
              <a:prstGeom prst="rect">
                <a:avLst/>
              </a:prstGeom>
              <a:solidFill>
                <a:srgbClr val="E88262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6D39B3C2-B488-EF3E-3F58-9F118E8DEFD1}"/>
                  </a:ext>
                </a:extLst>
              </p:cNvPr>
              <p:cNvSpPr/>
              <p:nvPr/>
            </p:nvSpPr>
            <p:spPr>
              <a:xfrm>
                <a:off x="8185544" y="3694753"/>
                <a:ext cx="1078311" cy="277027"/>
              </a:xfrm>
              <a:prstGeom prst="rect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DA6D12CA-E572-7060-D014-74C1A8F4515F}"/>
                  </a:ext>
                </a:extLst>
              </p:cNvPr>
              <p:cNvSpPr/>
              <p:nvPr/>
            </p:nvSpPr>
            <p:spPr>
              <a:xfrm>
                <a:off x="8326843" y="3464305"/>
                <a:ext cx="359967" cy="733376"/>
              </a:xfrm>
              <a:prstGeom prst="ellipse">
                <a:avLst/>
              </a:prstGeom>
              <a:solidFill>
                <a:srgbClr val="E15E3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9" name="Cylinder 198">
                <a:extLst>
                  <a:ext uri="{FF2B5EF4-FFF2-40B4-BE49-F238E27FC236}">
                    <a16:creationId xmlns:a16="http://schemas.microsoft.com/office/drawing/2014/main" id="{6F9462D7-6307-D6AB-D863-10D113C7191D}"/>
                  </a:ext>
                </a:extLst>
              </p:cNvPr>
              <p:cNvSpPr/>
              <p:nvPr/>
            </p:nvSpPr>
            <p:spPr>
              <a:xfrm rot="5400000">
                <a:off x="7870534" y="3638578"/>
                <a:ext cx="326994" cy="362151"/>
              </a:xfrm>
              <a:prstGeom prst="can">
                <a:avLst>
                  <a:gd name="adj" fmla="val 14836"/>
                </a:avLst>
              </a:prstGeom>
              <a:solidFill>
                <a:srgbClr val="2F2F2F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6526512F-1B81-4024-06DA-C6AAF4AE2BF9}"/>
                  </a:ext>
                </a:extLst>
              </p:cNvPr>
              <p:cNvSpPr/>
              <p:nvPr/>
            </p:nvSpPr>
            <p:spPr>
              <a:xfrm>
                <a:off x="7788025" y="3604761"/>
                <a:ext cx="397518" cy="445747"/>
              </a:xfrm>
              <a:prstGeom prst="rect">
                <a:avLst/>
              </a:prstGeom>
              <a:solidFill>
                <a:srgbClr val="E15E32">
                  <a:lumMod val="75000"/>
                </a:srgbClr>
              </a:solidFill>
              <a:ln w="12700" cap="flat" cmpd="sng" algn="ctr">
                <a:solidFill>
                  <a:srgbClr val="E15E32">
                    <a:lumMod val="75000"/>
                  </a:srgbClr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200000"/>
                </a:lightRig>
              </a:scene3d>
              <a:sp3d>
                <a:bevelT w="95250" h="139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2E52AA00-67B1-D3C1-0491-F0FB06F4F373}"/>
                  </a:ext>
                </a:extLst>
              </p:cNvPr>
              <p:cNvSpPr/>
              <p:nvPr/>
            </p:nvSpPr>
            <p:spPr>
              <a:xfrm flipH="1">
                <a:off x="8162840" y="3597979"/>
                <a:ext cx="67947" cy="461665"/>
              </a:xfrm>
              <a:prstGeom prst="ellipse">
                <a:avLst/>
              </a:prstGeom>
              <a:solidFill>
                <a:srgbClr val="9F391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F5BABACD-60BA-01BF-F489-2BDDC8A8D6F8}"/>
                  </a:ext>
                </a:extLst>
              </p:cNvPr>
              <p:cNvSpPr/>
              <p:nvPr/>
            </p:nvSpPr>
            <p:spPr>
              <a:xfrm flipH="1">
                <a:off x="8186200" y="3629805"/>
                <a:ext cx="45719" cy="396508"/>
              </a:xfrm>
              <a:prstGeom prst="ellipse">
                <a:avLst/>
              </a:prstGeom>
              <a:solidFill>
                <a:srgbClr val="E15E32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A3619053-8F8D-D5AC-25A0-DECAF5B4688A}"/>
                  </a:ext>
                </a:extLst>
              </p:cNvPr>
              <p:cNvSpPr/>
              <p:nvPr/>
            </p:nvSpPr>
            <p:spPr>
              <a:xfrm>
                <a:off x="7733321" y="3509511"/>
                <a:ext cx="48630" cy="654796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 w="1270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2D073D1B-3977-D601-323A-432E9C94E0FB}"/>
                  </a:ext>
                </a:extLst>
              </p:cNvPr>
              <p:cNvSpPr/>
              <p:nvPr/>
            </p:nvSpPr>
            <p:spPr>
              <a:xfrm flipH="1">
                <a:off x="8184992" y="3634631"/>
                <a:ext cx="54334" cy="400726"/>
              </a:xfrm>
              <a:prstGeom prst="ellipse">
                <a:avLst/>
              </a:prstGeom>
              <a:solidFill>
                <a:srgbClr val="D34E1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CB4629DA-D6B7-82A7-55C2-D487D95B367E}"/>
                </a:ext>
              </a:extLst>
            </p:cNvPr>
            <p:cNvCxnSpPr>
              <a:cxnSpLocks/>
              <a:endCxn id="197" idx="3"/>
            </p:cNvCxnSpPr>
            <p:nvPr/>
          </p:nvCxnSpPr>
          <p:spPr>
            <a:xfrm flipV="1">
              <a:off x="1206332" y="2779829"/>
              <a:ext cx="13369" cy="1257877"/>
            </a:xfrm>
            <a:prstGeom prst="line">
              <a:avLst/>
            </a:prstGeom>
            <a:ln w="85725">
              <a:solidFill>
                <a:schemeClr val="bg1">
                  <a:lumMod val="65000"/>
                </a:schemeClr>
              </a:solidFill>
            </a:ln>
            <a:effectLst>
              <a:glow rad="101600">
                <a:schemeClr val="bg2">
                  <a:alpha val="7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250FE60C-BE05-C551-8339-48C92AC929C8}"/>
              </a:ext>
            </a:extLst>
          </p:cNvPr>
          <p:cNvSpPr>
            <a:spLocks/>
          </p:cNvSpPr>
          <p:nvPr/>
        </p:nvSpPr>
        <p:spPr>
          <a:xfrm>
            <a:off x="3826431" y="1945812"/>
            <a:ext cx="2415147" cy="382734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32000">
                <a:srgbClr val="D0DCF0">
                  <a:alpha val="72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7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C6C793C-0389-968E-3418-A70968A69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86" y="2913030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301EAF26-3549-1EF8-3744-92716C6441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33" y="2890369"/>
            <a:ext cx="138866" cy="1388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A2B8F04-A4A5-B74E-6206-DCDB3BC4668C}"/>
              </a:ext>
            </a:extLst>
          </p:cNvPr>
          <p:cNvCxnSpPr>
            <a:cxnSpLocks/>
          </p:cNvCxnSpPr>
          <p:nvPr/>
        </p:nvCxnSpPr>
        <p:spPr>
          <a:xfrm flipV="1">
            <a:off x="3617341" y="3104797"/>
            <a:ext cx="1021495" cy="632446"/>
          </a:xfrm>
          <a:prstGeom prst="line">
            <a:avLst/>
          </a:prstGeom>
          <a:ln w="38100" cap="rnd">
            <a:gradFill flip="none" rotWithShape="1">
              <a:gsLst>
                <a:gs pos="14000">
                  <a:schemeClr val="bg1"/>
                </a:gs>
                <a:gs pos="37000">
                  <a:schemeClr val="bg2"/>
                </a:gs>
                <a:gs pos="64000">
                  <a:schemeClr val="bg2">
                    <a:lumMod val="75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1F0426B-C1C6-E0D0-B97C-6E99BC90D5A3}"/>
              </a:ext>
            </a:extLst>
          </p:cNvPr>
          <p:cNvCxnSpPr>
            <a:cxnSpLocks/>
          </p:cNvCxnSpPr>
          <p:nvPr/>
        </p:nvCxnSpPr>
        <p:spPr>
          <a:xfrm>
            <a:off x="4652567" y="3104797"/>
            <a:ext cx="1425761" cy="470153"/>
          </a:xfrm>
          <a:prstGeom prst="line">
            <a:avLst/>
          </a:prstGeom>
          <a:ln w="38100" cap="rnd">
            <a:solidFill>
              <a:srgbClr val="7030A0"/>
            </a:solidFill>
            <a:round/>
            <a:headEnd w="lg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3C67A922-A8CE-CD70-91AC-4CDFB5B4DF27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51" y="3602705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18F8FFE-0BD7-AD9A-C735-3427589FB6FC}"/>
              </a:ext>
            </a:extLst>
          </p:cNvPr>
          <p:cNvSpPr txBox="1">
            <a:spLocks/>
          </p:cNvSpPr>
          <p:nvPr/>
        </p:nvSpPr>
        <p:spPr>
          <a:xfrm>
            <a:off x="4489123" y="4599069"/>
            <a:ext cx="1116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Plasma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B2A87C0-94C3-0EE5-B692-7128C61CD519}"/>
              </a:ext>
            </a:extLst>
          </p:cNvPr>
          <p:cNvGrpSpPr/>
          <p:nvPr/>
        </p:nvGrpSpPr>
        <p:grpSpPr>
          <a:xfrm rot="2279726">
            <a:off x="1075431" y="2478669"/>
            <a:ext cx="2660220" cy="2791880"/>
            <a:chOff x="512460" y="1632285"/>
            <a:chExt cx="2832791" cy="2972990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3BA652D0-6139-B6A9-C6B8-AC6BC5E7C90A}"/>
                </a:ext>
              </a:extLst>
            </p:cNvPr>
            <p:cNvCxnSpPr>
              <a:cxnSpLocks/>
              <a:stCxn id="175" idx="1"/>
              <a:endCxn id="142" idx="1"/>
            </p:cNvCxnSpPr>
            <p:nvPr/>
          </p:nvCxnSpPr>
          <p:spPr>
            <a:xfrm rot="19320274" flipH="1">
              <a:off x="512460" y="1632285"/>
              <a:ext cx="1577272" cy="154643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F0932903-3038-4E30-0B35-F8EFABE62DEE}"/>
                </a:ext>
              </a:extLst>
            </p:cNvPr>
            <p:cNvCxnSpPr>
              <a:cxnSpLocks/>
              <a:stCxn id="175" idx="3"/>
              <a:endCxn id="142" idx="5"/>
            </p:cNvCxnSpPr>
            <p:nvPr/>
          </p:nvCxnSpPr>
          <p:spPr>
            <a:xfrm rot="19320274" flipH="1" flipV="1">
              <a:off x="1850763" y="3391734"/>
              <a:ext cx="1494488" cy="1213541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BD02E838-CC7D-4E51-BBE5-36B15F41A09D}"/>
                </a:ext>
              </a:extLst>
            </p:cNvPr>
            <p:cNvSpPr>
              <a:spLocks/>
            </p:cNvSpPr>
            <p:nvPr/>
          </p:nvSpPr>
          <p:spPr>
            <a:xfrm>
              <a:off x="1056180" y="3400910"/>
              <a:ext cx="678840" cy="6788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5" name="Oval 174">
            <a:extLst>
              <a:ext uri="{FF2B5EF4-FFF2-40B4-BE49-F238E27FC236}">
                <a16:creationId xmlns:a16="http://schemas.microsoft.com/office/drawing/2014/main" id="{7C9F8391-98CB-0E9B-CCA7-008A269F4568}"/>
              </a:ext>
            </a:extLst>
          </p:cNvPr>
          <p:cNvSpPr>
            <a:spLocks/>
          </p:cNvSpPr>
          <p:nvPr/>
        </p:nvSpPr>
        <p:spPr>
          <a:xfrm>
            <a:off x="2426076" y="1589897"/>
            <a:ext cx="4560222" cy="45602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63683DEB-66FC-577E-18A9-5D7179991BD0}"/>
              </a:ext>
            </a:extLst>
          </p:cNvPr>
          <p:cNvSpPr>
            <a:spLocks/>
          </p:cNvSpPr>
          <p:nvPr/>
        </p:nvSpPr>
        <p:spPr>
          <a:xfrm>
            <a:off x="2452594" y="1958940"/>
            <a:ext cx="1032456" cy="3814431"/>
          </a:xfrm>
          <a:custGeom>
            <a:avLst/>
            <a:gdLst>
              <a:gd name="connsiteX0" fmla="*/ 1099432 w 1099432"/>
              <a:gd name="connsiteY0" fmla="*/ 0 h 4061872"/>
              <a:gd name="connsiteX1" fmla="*/ 1099432 w 1099432"/>
              <a:gd name="connsiteY1" fmla="*/ 4061872 h 4061872"/>
              <a:gd name="connsiteX2" fmla="*/ 1070492 w 1099432"/>
              <a:gd name="connsiteY2" fmla="*/ 4044291 h 4061872"/>
              <a:gd name="connsiteX3" fmla="*/ 0 w 1099432"/>
              <a:gd name="connsiteY3" fmla="*/ 2030936 h 4061872"/>
              <a:gd name="connsiteX4" fmla="*/ 1070492 w 1099432"/>
              <a:gd name="connsiteY4" fmla="*/ 17581 h 406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432" h="4061872">
                <a:moveTo>
                  <a:pt x="1099432" y="0"/>
                </a:moveTo>
                <a:lnTo>
                  <a:pt x="1099432" y="4061872"/>
                </a:lnTo>
                <a:lnTo>
                  <a:pt x="1070492" y="4044291"/>
                </a:lnTo>
                <a:cubicBezTo>
                  <a:pt x="424634" y="3607958"/>
                  <a:pt x="0" y="2869036"/>
                  <a:pt x="0" y="2030936"/>
                </a:cubicBezTo>
                <a:cubicBezTo>
                  <a:pt x="0" y="1192836"/>
                  <a:pt x="424634" y="453915"/>
                  <a:pt x="1070492" y="175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73000">
                <a:schemeClr val="accent3">
                  <a:lumMod val="10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220" name="Picture 219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4A7BC8D-4827-6C28-90E6-E10BAA91E7E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77" y="3243398"/>
            <a:ext cx="156385" cy="1563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2" name="TextBox 221">
            <a:extLst>
              <a:ext uri="{FF2B5EF4-FFF2-40B4-BE49-F238E27FC236}">
                <a16:creationId xmlns:a16="http://schemas.microsoft.com/office/drawing/2014/main" id="{784A5E0A-9EB0-C2FE-CDD8-6F617D8B9F65}"/>
              </a:ext>
            </a:extLst>
          </p:cNvPr>
          <p:cNvSpPr txBox="1"/>
          <p:nvPr/>
        </p:nvSpPr>
        <p:spPr>
          <a:xfrm>
            <a:off x="3651773" y="2999015"/>
            <a:ext cx="593732" cy="346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AFA954-E8C0-8CA9-F1B9-62E70D9748D7}"/>
              </a:ext>
            </a:extLst>
          </p:cNvPr>
          <p:cNvGrpSpPr/>
          <p:nvPr/>
        </p:nvGrpSpPr>
        <p:grpSpPr>
          <a:xfrm flipH="1">
            <a:off x="757145" y="4940919"/>
            <a:ext cx="2445481" cy="1525888"/>
            <a:chOff x="8748661" y="4633659"/>
            <a:chExt cx="2991527" cy="186659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560220-2349-4455-5DB9-A051397F5059}"/>
                </a:ext>
              </a:extLst>
            </p:cNvPr>
            <p:cNvGrpSpPr>
              <a:grpSpLocks/>
            </p:cNvGrpSpPr>
            <p:nvPr/>
          </p:nvGrpSpPr>
          <p:grpSpPr>
            <a:xfrm>
              <a:off x="8748661" y="5480534"/>
              <a:ext cx="1064263" cy="719317"/>
              <a:chOff x="2668552" y="5235745"/>
              <a:chExt cx="1064263" cy="805798"/>
            </a:xfrm>
          </p:grpSpPr>
          <p:cxnSp>
            <p:nvCxnSpPr>
              <p:cNvPr id="30" name="Connector: Elbow 29">
                <a:extLst>
                  <a:ext uri="{FF2B5EF4-FFF2-40B4-BE49-F238E27FC236}">
                    <a16:creationId xmlns:a16="http://schemas.microsoft.com/office/drawing/2014/main" id="{C7E6F22C-7EBE-E025-C0C1-BB278210ABD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2843294" y="5235745"/>
                <a:ext cx="889521" cy="686459"/>
              </a:xfrm>
              <a:prstGeom prst="bentConnector3">
                <a:avLst>
                  <a:gd name="adj1" fmla="val 99685"/>
                </a:avLst>
              </a:prstGeom>
              <a:ln w="22225" cap="rnd">
                <a:solidFill>
                  <a:schemeClr val="tx1">
                    <a:lumMod val="65000"/>
                    <a:lumOff val="35000"/>
                  </a:schemeClr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843B8D8-F8A9-C5FB-2322-7A0E0902E41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668552" y="5922204"/>
                <a:ext cx="349482" cy="119339"/>
                <a:chOff x="2574693" y="5928554"/>
                <a:chExt cx="532516" cy="119339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AD9EB8B9-7463-8BF0-4D8E-BC4E87D006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74693" y="5928554"/>
                  <a:ext cx="532516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6E4B9930-4377-BC1B-8E28-62A6D80D74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7411" y="5964548"/>
                  <a:ext cx="44708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86E38547-2599-6919-3C26-60697F8990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73428" y="6008205"/>
                  <a:ext cx="335047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753C5C46-EF56-F10F-EE8F-4FF57F57FF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55092" y="6047893"/>
                  <a:ext cx="171720" cy="0"/>
                </a:xfrm>
                <a:prstGeom prst="line">
                  <a:avLst/>
                </a:prstGeom>
                <a:ln w="22225" cap="rnd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" name="Connector: Elbow 3">
              <a:extLst>
                <a:ext uri="{FF2B5EF4-FFF2-40B4-BE49-F238E27FC236}">
                  <a16:creationId xmlns:a16="http://schemas.microsoft.com/office/drawing/2014/main" id="{4E0E68AB-7D83-5F47-DCE5-75208D4522F3}"/>
                </a:ext>
              </a:extLst>
            </p:cNvPr>
            <p:cNvCxnSpPr>
              <a:cxnSpLocks/>
              <a:endCxn id="23" idx="5"/>
            </p:cNvCxnSpPr>
            <p:nvPr/>
          </p:nvCxnSpPr>
          <p:spPr>
            <a:xfrm rot="5400000">
              <a:off x="10473908" y="4585074"/>
              <a:ext cx="849422" cy="946592"/>
            </a:xfrm>
            <a:prstGeom prst="bentConnector2">
              <a:avLst/>
            </a:prstGeom>
            <a:ln w="22225" cap="rnd">
              <a:solidFill>
                <a:schemeClr val="tx1">
                  <a:lumMod val="65000"/>
                  <a:lumOff val="3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A43B43C-2DCF-8935-40A8-672B76353A3E}"/>
                </a:ext>
              </a:extLst>
            </p:cNvPr>
            <p:cNvGrpSpPr>
              <a:grpSpLocks/>
            </p:cNvGrpSpPr>
            <p:nvPr/>
          </p:nvGrpSpPr>
          <p:grpSpPr>
            <a:xfrm>
              <a:off x="9479820" y="5231451"/>
              <a:ext cx="945503" cy="686459"/>
              <a:chOff x="3597151" y="5024301"/>
              <a:chExt cx="1465819" cy="106422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28C746E-35D0-9B70-7F72-07A696CEE06F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597151" y="5024301"/>
                <a:ext cx="1465819" cy="1064222"/>
                <a:chOff x="3597151" y="5024301"/>
                <a:chExt cx="1465819" cy="1064222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844874D-CB55-E525-104E-B148C50508FB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9815" y="5024301"/>
                  <a:ext cx="1463155" cy="1040278"/>
                  <a:chOff x="3700434" y="5432514"/>
                  <a:chExt cx="1905128" cy="889141"/>
                </a:xfrm>
              </p:grpSpPr>
              <p:sp>
                <p:nvSpPr>
                  <p:cNvPr id="23" name="Cube 22">
                    <a:extLst>
                      <a:ext uri="{FF2B5EF4-FFF2-40B4-BE49-F238E27FC236}">
                        <a16:creationId xmlns:a16="http://schemas.microsoft.com/office/drawing/2014/main" id="{6C1EDD9F-F5F8-905B-5A83-AA33797C8E9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700434" y="5432514"/>
                    <a:ext cx="1905128" cy="889141"/>
                  </a:xfrm>
                  <a:prstGeom prst="cub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4" name="Parallelogram 23">
                    <a:extLst>
                      <a:ext uri="{FF2B5EF4-FFF2-40B4-BE49-F238E27FC236}">
                        <a16:creationId xmlns:a16="http://schemas.microsoft.com/office/drawing/2014/main" id="{B633E37E-6657-1562-4DC1-39C56495D65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829965" y="5480746"/>
                    <a:ext cx="854968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5" name="Parallelogram 24">
                    <a:extLst>
                      <a:ext uri="{FF2B5EF4-FFF2-40B4-BE49-F238E27FC236}">
                        <a16:creationId xmlns:a16="http://schemas.microsoft.com/office/drawing/2014/main" id="{C3245127-DBDC-AF20-9292-499D4A64B41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535906" y="5480747"/>
                    <a:ext cx="854970" cy="172942"/>
                  </a:xfrm>
                  <a:prstGeom prst="parallelogram">
                    <a:avLst>
                      <a:gd name="adj" fmla="val 99580"/>
                    </a:avLst>
                  </a:prstGeom>
                  <a:pattFill prst="narHorz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2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4017B16E-C8ED-54B7-1911-432CD87AEE1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97151" y="5143228"/>
                  <a:ext cx="1253137" cy="945295"/>
                  <a:chOff x="3944101" y="5409081"/>
                  <a:chExt cx="1593629" cy="1202143"/>
                </a:xfrm>
              </p:grpSpPr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2D31B7E3-1F71-7E6C-C5DB-88B5FAC2CCC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944101" y="5409081"/>
                    <a:ext cx="1593629" cy="1202143"/>
                  </a:xfrm>
                  <a:prstGeom prst="rect">
                    <a:avLst/>
                  </a:prstGeom>
                  <a:solidFill>
                    <a:srgbClr val="D5D5D5"/>
                  </a:solidFill>
                  <a:ln w="6350">
                    <a:solidFill>
                      <a:schemeClr val="bg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5" name="Freeform: Shape 14">
                    <a:extLst>
                      <a:ext uri="{FF2B5EF4-FFF2-40B4-BE49-F238E27FC236}">
                        <a16:creationId xmlns:a16="http://schemas.microsoft.com/office/drawing/2014/main" id="{C60AB4DD-99B1-97A8-AD1E-1F7CFB159D7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005223" y="5524710"/>
                    <a:ext cx="68243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6" name="Freeform: Shape 15">
                    <a:extLst>
                      <a:ext uri="{FF2B5EF4-FFF2-40B4-BE49-F238E27FC236}">
                        <a16:creationId xmlns:a16="http://schemas.microsoft.com/office/drawing/2014/main" id="{4DB0E555-DE85-DDCE-8033-548635669C1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434296" y="5524710"/>
                    <a:ext cx="52746" cy="970884"/>
                  </a:xfrm>
                  <a:custGeom>
                    <a:avLst/>
                    <a:gdLst>
                      <a:gd name="connsiteX0" fmla="*/ 252063 w 345254"/>
                      <a:gd name="connsiteY0" fmla="*/ 0 h 1539074"/>
                      <a:gd name="connsiteX1" fmla="*/ 345254 w 345254"/>
                      <a:gd name="connsiteY1" fmla="*/ 0 h 1539074"/>
                      <a:gd name="connsiteX2" fmla="*/ 342981 w 345254"/>
                      <a:gd name="connsiteY2" fmla="*/ 22543 h 1539074"/>
                      <a:gd name="connsiteX3" fmla="*/ 342981 w 345254"/>
                      <a:gd name="connsiteY3" fmla="*/ 111252 h 1539074"/>
                      <a:gd name="connsiteX4" fmla="*/ 322228 w 345254"/>
                      <a:gd name="connsiteY4" fmla="*/ 113344 h 1539074"/>
                      <a:gd name="connsiteX5" fmla="*/ 149004 w 345254"/>
                      <a:gd name="connsiteY5" fmla="*/ 325883 h 1539074"/>
                      <a:gd name="connsiteX6" fmla="*/ 149004 w 345254"/>
                      <a:gd name="connsiteY6" fmla="*/ 1193647 h 1539074"/>
                      <a:gd name="connsiteX7" fmla="*/ 322228 w 345254"/>
                      <a:gd name="connsiteY7" fmla="*/ 1406186 h 1539074"/>
                      <a:gd name="connsiteX8" fmla="*/ 342981 w 345254"/>
                      <a:gd name="connsiteY8" fmla="*/ 1408278 h 1539074"/>
                      <a:gd name="connsiteX9" fmla="*/ 342981 w 345254"/>
                      <a:gd name="connsiteY9" fmla="*/ 1539074 h 1539074"/>
                      <a:gd name="connsiteX10" fmla="*/ 252063 w 345254"/>
                      <a:gd name="connsiteY10" fmla="*/ 1539074 h 1539074"/>
                      <a:gd name="connsiteX11" fmla="*/ 0 w 345254"/>
                      <a:gd name="connsiteY11" fmla="*/ 1287011 h 1539074"/>
                      <a:gd name="connsiteX12" fmla="*/ 0 w 345254"/>
                      <a:gd name="connsiteY12" fmla="*/ 252063 h 1539074"/>
                      <a:gd name="connsiteX13" fmla="*/ 252063 w 345254"/>
                      <a:gd name="connsiteY13" fmla="*/ 0 h 153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5254" h="1539074">
                        <a:moveTo>
                          <a:pt x="252063" y="0"/>
                        </a:moveTo>
                        <a:lnTo>
                          <a:pt x="345254" y="0"/>
                        </a:lnTo>
                        <a:lnTo>
                          <a:pt x="342981" y="22543"/>
                        </a:lnTo>
                        <a:lnTo>
                          <a:pt x="342981" y="111252"/>
                        </a:lnTo>
                        <a:lnTo>
                          <a:pt x="322228" y="113344"/>
                        </a:lnTo>
                        <a:cubicBezTo>
                          <a:pt x="223369" y="133573"/>
                          <a:pt x="149004" y="221043"/>
                          <a:pt x="149004" y="325883"/>
                        </a:cubicBezTo>
                        <a:lnTo>
                          <a:pt x="149004" y="1193647"/>
                        </a:lnTo>
                        <a:cubicBezTo>
                          <a:pt x="149004" y="1298487"/>
                          <a:pt x="223369" y="1385957"/>
                          <a:pt x="322228" y="1406186"/>
                        </a:cubicBezTo>
                        <a:lnTo>
                          <a:pt x="342981" y="1408278"/>
                        </a:lnTo>
                        <a:lnTo>
                          <a:pt x="342981" y="1539074"/>
                        </a:lnTo>
                        <a:lnTo>
                          <a:pt x="252063" y="1539074"/>
                        </a:lnTo>
                        <a:cubicBezTo>
                          <a:pt x="112852" y="1539074"/>
                          <a:pt x="0" y="1426222"/>
                          <a:pt x="0" y="1287011"/>
                        </a:cubicBezTo>
                        <a:lnTo>
                          <a:pt x="0" y="252063"/>
                        </a:lnTo>
                        <a:cubicBezTo>
                          <a:pt x="0" y="112852"/>
                          <a:pt x="112852" y="0"/>
                          <a:pt x="25206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scene3d>
                    <a:camera prst="isometricLeftDown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3842FF19-BA49-9999-41B9-C6B0A6175C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4513400" y="5815041"/>
                    <a:ext cx="455030" cy="390223"/>
                    <a:chOff x="4513400" y="5815041"/>
                    <a:chExt cx="455030" cy="390223"/>
                  </a:xfrm>
                </p:grpSpPr>
                <p:sp>
                  <p:nvSpPr>
                    <p:cNvPr id="20" name="Rectangle: Rounded Corners 19">
                      <a:extLst>
                        <a:ext uri="{FF2B5EF4-FFF2-40B4-BE49-F238E27FC236}">
                          <a16:creationId xmlns:a16="http://schemas.microsoft.com/office/drawing/2014/main" id="{A5934A21-5FA5-2358-2581-D2E277143F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513400" y="5815041"/>
                      <a:ext cx="455030" cy="390223"/>
                    </a:xfrm>
                    <a:prstGeom prst="roundRect">
                      <a:avLst>
                        <a:gd name="adj" fmla="val 12494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1" name="Rectangle: Rounded Corners 20">
                      <a:extLst>
                        <a:ext uri="{FF2B5EF4-FFF2-40B4-BE49-F238E27FC236}">
                          <a16:creationId xmlns:a16="http://schemas.microsoft.com/office/drawing/2014/main" id="{A50ED771-C510-B4A2-C0B1-A9E00FB41F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03984" y="5897365"/>
                      <a:ext cx="273859" cy="170329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chemeClr val="bg1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2" name="Rectangle: Rounded Corners 21">
                      <a:extLst>
                        <a:ext uri="{FF2B5EF4-FFF2-40B4-BE49-F238E27FC236}">
                          <a16:creationId xmlns:a16="http://schemas.microsoft.com/office/drawing/2014/main" id="{A9BDD183-C321-41F8-6FE1-09BFBE7FB1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31286" y="5939944"/>
                      <a:ext cx="219257" cy="85171"/>
                    </a:xfrm>
                    <a:prstGeom prst="roundRect">
                      <a:avLst>
                        <a:gd name="adj" fmla="val 17792"/>
                      </a:avLst>
                    </a:prstGeom>
                    <a:solidFill>
                      <a:srgbClr val="3B572A"/>
                    </a:solidFill>
                    <a:ln w="31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76AF435D-5C13-6802-2B11-F2BE7FB0097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140951" y="5586921"/>
                    <a:ext cx="297987" cy="846463"/>
                  </a:xfrm>
                  <a:prstGeom prst="rect">
                    <a:avLst/>
                  </a:prstGeom>
                  <a:pattFill prst="dkHorz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rgbClr val="D5D5D5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B7029CC-DAE7-20FE-FC7B-C217174B678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472234" y="5283071"/>
                <a:ext cx="234320" cy="665609"/>
              </a:xfrm>
              <a:prstGeom prst="rect">
                <a:avLst/>
              </a:pr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rgbClr val="D5D5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B18AD1-2157-337E-DE96-66C61FEC1D1C}"/>
                </a:ext>
              </a:extLst>
            </p:cNvPr>
            <p:cNvSpPr txBox="1">
              <a:spLocks/>
            </p:cNvSpPr>
            <p:nvPr/>
          </p:nvSpPr>
          <p:spPr>
            <a:xfrm>
              <a:off x="10147037" y="5675216"/>
              <a:ext cx="15931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DC bias</a:t>
              </a:r>
              <a:endParaRPr lang="en-GB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B3FFF8-C592-748A-FE56-DD4293F625C3}"/>
                </a:ext>
              </a:extLst>
            </p:cNvPr>
            <p:cNvSpPr txBox="1">
              <a:spLocks/>
            </p:cNvSpPr>
            <p:nvPr/>
          </p:nvSpPr>
          <p:spPr>
            <a:xfrm>
              <a:off x="9244849" y="6010809"/>
              <a:ext cx="2382762" cy="4894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power supply 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5825E47-6458-2CDF-9C09-51466110B6A5}"/>
              </a:ext>
            </a:extLst>
          </p:cNvPr>
          <p:cNvSpPr txBox="1">
            <a:spLocks/>
          </p:cNvSpPr>
          <p:nvPr/>
        </p:nvSpPr>
        <p:spPr>
          <a:xfrm flipH="1">
            <a:off x="6225874" y="4743534"/>
            <a:ext cx="5765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B4411A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-V</a:t>
            </a:r>
            <a:endParaRPr lang="en-GB" sz="2000" b="1" dirty="0">
              <a:solidFill>
                <a:srgbClr val="B441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D0CB866-FE15-4813-B88A-73B1BD96B51F}"/>
              </a:ext>
            </a:extLst>
          </p:cNvPr>
          <p:cNvSpPr txBox="1"/>
          <p:nvPr/>
        </p:nvSpPr>
        <p:spPr>
          <a:xfrm>
            <a:off x="5718312" y="2988509"/>
            <a:ext cx="632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Nb</a:t>
            </a:r>
            <a:r>
              <a:rPr lang="en-US" sz="18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</a:t>
            </a:r>
            <a:endParaRPr lang="en-GB" sz="18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D2C96D-69E4-0249-A40E-3041E8E0A17D}"/>
              </a:ext>
            </a:extLst>
          </p:cNvPr>
          <p:cNvCxnSpPr>
            <a:cxnSpLocks/>
          </p:cNvCxnSpPr>
          <p:nvPr/>
        </p:nvCxnSpPr>
        <p:spPr>
          <a:xfrm flipV="1">
            <a:off x="6078328" y="3460750"/>
            <a:ext cx="574885" cy="114200"/>
          </a:xfrm>
          <a:prstGeom prst="line">
            <a:avLst/>
          </a:prstGeom>
          <a:ln w="38100" cap="rnd">
            <a:gradFill flip="none" rotWithShape="1">
              <a:gsLst>
                <a:gs pos="0">
                  <a:srgbClr val="7030A0"/>
                </a:gs>
                <a:gs pos="58000">
                  <a:schemeClr val="accent2"/>
                </a:gs>
                <a:gs pos="99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round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8BBCC83-BA23-468A-9F98-0C0B48F5C60B}"/>
              </a:ext>
            </a:extLst>
          </p:cNvPr>
          <p:cNvSpPr txBox="1">
            <a:spLocks/>
          </p:cNvSpPr>
          <p:nvPr/>
        </p:nvSpPr>
        <p:spPr>
          <a:xfrm>
            <a:off x="3378141" y="4921816"/>
            <a:ext cx="1110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9E3851F8-4755-348C-C739-4A97950A9291}"/>
              </a:ext>
            </a:extLst>
          </p:cNvPr>
          <p:cNvSpPr>
            <a:spLocks/>
          </p:cNvSpPr>
          <p:nvPr/>
        </p:nvSpPr>
        <p:spPr>
          <a:xfrm rot="17126373" flipH="1">
            <a:off x="3717717" y="4023424"/>
            <a:ext cx="973423" cy="1072155"/>
          </a:xfrm>
          <a:custGeom>
            <a:avLst/>
            <a:gdLst>
              <a:gd name="connsiteX0" fmla="*/ 486711 w 973423"/>
              <a:gd name="connsiteY0" fmla="*/ 0 h 1072155"/>
              <a:gd name="connsiteX1" fmla="*/ 953233 w 973423"/>
              <a:gd name="connsiteY1" fmla="*/ 383278 h 1072155"/>
              <a:gd name="connsiteX2" fmla="*/ 486712 w 973423"/>
              <a:gd name="connsiteY2" fmla="*/ 536078 h 1072155"/>
              <a:gd name="connsiteX3" fmla="*/ 486711 w 973423"/>
              <a:gd name="connsiteY3" fmla="*/ 0 h 1072155"/>
              <a:gd name="connsiteX0" fmla="*/ 486711 w 973423"/>
              <a:gd name="connsiteY0" fmla="*/ 0 h 1072155"/>
              <a:gd name="connsiteX1" fmla="*/ 953233 w 973423"/>
              <a:gd name="connsiteY1" fmla="*/ 383278 h 107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3423" h="1072155" stroke="0" extrusionOk="0">
                <a:moveTo>
                  <a:pt x="486711" y="0"/>
                </a:moveTo>
                <a:cubicBezTo>
                  <a:pt x="688640" y="-8292"/>
                  <a:pt x="851405" y="171081"/>
                  <a:pt x="953233" y="383278"/>
                </a:cubicBezTo>
                <a:cubicBezTo>
                  <a:pt x="749277" y="473145"/>
                  <a:pt x="647099" y="469257"/>
                  <a:pt x="486712" y="536078"/>
                </a:cubicBezTo>
                <a:cubicBezTo>
                  <a:pt x="454984" y="333252"/>
                  <a:pt x="467398" y="218333"/>
                  <a:pt x="486711" y="0"/>
                </a:cubicBezTo>
                <a:close/>
              </a:path>
              <a:path w="973423" h="1072155" fill="none" extrusionOk="0">
                <a:moveTo>
                  <a:pt x="486711" y="0"/>
                </a:moveTo>
                <a:cubicBezTo>
                  <a:pt x="712573" y="-38822"/>
                  <a:pt x="883197" y="150233"/>
                  <a:pt x="953233" y="383278"/>
                </a:cubicBezTo>
              </a:path>
              <a:path w="973423" h="1072155" fill="none" stroke="0" extrusionOk="0">
                <a:moveTo>
                  <a:pt x="486711" y="0"/>
                </a:moveTo>
                <a:cubicBezTo>
                  <a:pt x="702498" y="32522"/>
                  <a:pt x="884500" y="132244"/>
                  <a:pt x="953233" y="383278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type="triangle" w="med" len="lg"/>
            <a:tailEnd type="non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200000"/>
                      <a:gd name="adj2" fmla="val 20511892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Arc 51">
            <a:extLst>
              <a:ext uri="{FF2B5EF4-FFF2-40B4-BE49-F238E27FC236}">
                <a16:creationId xmlns:a16="http://schemas.microsoft.com/office/drawing/2014/main" id="{FC4DFAF5-111F-0AD4-DA4D-4EFB15FD004A}"/>
              </a:ext>
            </a:extLst>
          </p:cNvPr>
          <p:cNvSpPr>
            <a:spLocks/>
          </p:cNvSpPr>
          <p:nvPr/>
        </p:nvSpPr>
        <p:spPr>
          <a:xfrm rot="20127738">
            <a:off x="5192597" y="2516246"/>
            <a:ext cx="1180294" cy="1822107"/>
          </a:xfrm>
          <a:custGeom>
            <a:avLst/>
            <a:gdLst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  <a:gd name="connsiteX2" fmla="*/ 590147 w 1180294"/>
              <a:gd name="connsiteY2" fmla="*/ 911054 h 1822107"/>
              <a:gd name="connsiteX3" fmla="*/ 566629 w 1180294"/>
              <a:gd name="connsiteY3" fmla="*/ 466116 h 1822107"/>
              <a:gd name="connsiteX4" fmla="*/ 542151 w 1180294"/>
              <a:gd name="connsiteY4" fmla="*/ 3018 h 1822107"/>
              <a:gd name="connsiteX0" fmla="*/ 542151 w 1180294"/>
              <a:gd name="connsiteY0" fmla="*/ 3018 h 1822107"/>
              <a:gd name="connsiteX1" fmla="*/ 1173034 w 1180294"/>
              <a:gd name="connsiteY1" fmla="*/ 768590 h 1822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0294" h="1822107" stroke="0" extrusionOk="0">
                <a:moveTo>
                  <a:pt x="542151" y="3018"/>
                </a:moveTo>
                <a:cubicBezTo>
                  <a:pt x="779118" y="-79311"/>
                  <a:pt x="1063287" y="321057"/>
                  <a:pt x="1173034" y="768590"/>
                </a:cubicBezTo>
                <a:cubicBezTo>
                  <a:pt x="918784" y="813378"/>
                  <a:pt x="788772" y="856088"/>
                  <a:pt x="590147" y="911054"/>
                </a:cubicBezTo>
                <a:cubicBezTo>
                  <a:pt x="591009" y="779771"/>
                  <a:pt x="592769" y="606902"/>
                  <a:pt x="566629" y="466116"/>
                </a:cubicBezTo>
                <a:cubicBezTo>
                  <a:pt x="540489" y="325330"/>
                  <a:pt x="537868" y="169608"/>
                  <a:pt x="542151" y="3018"/>
                </a:cubicBezTo>
                <a:close/>
              </a:path>
              <a:path w="1180294" h="1822107" fill="none" extrusionOk="0">
                <a:moveTo>
                  <a:pt x="542151" y="3018"/>
                </a:moveTo>
                <a:cubicBezTo>
                  <a:pt x="880706" y="-86080"/>
                  <a:pt x="1092735" y="326134"/>
                  <a:pt x="1173034" y="768590"/>
                </a:cubicBezTo>
              </a:path>
              <a:path w="1180294" h="1822107" fill="none" stroke="0" extrusionOk="0">
                <a:moveTo>
                  <a:pt x="542151" y="3018"/>
                </a:moveTo>
                <a:cubicBezTo>
                  <a:pt x="853480" y="-49469"/>
                  <a:pt x="1089647" y="274951"/>
                  <a:pt x="1173034" y="768590"/>
                </a:cubicBezTo>
              </a:path>
            </a:pathLst>
          </a:custGeom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med" len="lg"/>
            <a:extLst>
              <a:ext uri="{C807C97D-BFC1-408E-A445-0C87EB9F89A2}">
                <ask:lineSketchStyleProps xmlns:ask="http://schemas.microsoft.com/office/drawing/2018/sketchyshapes" sd="1219033472">
                  <a:prstGeom prst="arc">
                    <a:avLst>
                      <a:gd name="adj1" fmla="val 16018459"/>
                      <a:gd name="adj2" fmla="val 20775931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D4D12D7-682A-87F1-C1FD-E6E653C4D9E0}"/>
              </a:ext>
            </a:extLst>
          </p:cNvPr>
          <p:cNvSpPr txBox="1">
            <a:spLocks/>
          </p:cNvSpPr>
          <p:nvPr/>
        </p:nvSpPr>
        <p:spPr>
          <a:xfrm>
            <a:off x="4468270" y="2268891"/>
            <a:ext cx="105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Sheath</a:t>
            </a:r>
            <a:endParaRPr lang="en-GB" sz="2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56" name="Picture 55" descr="A whit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21C2C3D3-150E-2516-63DF-686FB4E8A8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538" y="3233132"/>
            <a:ext cx="166530" cy="166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20844B6-2356-8DFF-AA36-1EDE404545D5}"/>
              </a:ext>
            </a:extLst>
          </p:cNvPr>
          <p:cNvSpPr txBox="1"/>
          <p:nvPr/>
        </p:nvSpPr>
        <p:spPr>
          <a:xfrm>
            <a:off x="6605899" y="5121871"/>
            <a:ext cx="51344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DM Sans" pitchFamily="2" charset="0"/>
              </a:rPr>
              <a:t>Energetic condensation</a:t>
            </a:r>
            <a:endParaRPr lang="en-GB" sz="3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1294416-8778-CCE2-F3FA-70CD3225A44D}"/>
              </a:ext>
            </a:extLst>
          </p:cNvPr>
          <p:cNvSpPr txBox="1"/>
          <p:nvPr/>
        </p:nvSpPr>
        <p:spPr>
          <a:xfrm>
            <a:off x="7272606" y="1607541"/>
            <a:ext cx="41358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HiPIMS</a:t>
            </a:r>
            <a:endParaRPr lang="en-GB" sz="28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FB888-8A9C-8786-95A0-5BAAFB1A4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8F31-9B45-4A9A-A6A5-5AD0D5328FB3}" type="datetime1">
              <a:rPr lang="en-GB" smtClean="0"/>
              <a:t>02/05/2023</a:t>
            </a:fld>
            <a:endParaRPr lang="en-GB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FCD2DCC-4618-E08C-A03F-25CD0C1E8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14</a:t>
            </a:fld>
            <a:endParaRPr lang="en-GB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F4B304C-6B54-E9D8-54EF-45D99FAF39DB}"/>
              </a:ext>
            </a:extLst>
          </p:cNvPr>
          <p:cNvGrpSpPr>
            <a:grpSpLocks/>
          </p:cNvGrpSpPr>
          <p:nvPr/>
        </p:nvGrpSpPr>
        <p:grpSpPr>
          <a:xfrm>
            <a:off x="6096706" y="3786328"/>
            <a:ext cx="561975" cy="663979"/>
            <a:chOff x="7282473" y="1162050"/>
            <a:chExt cx="561975" cy="663979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15E7D4B-18E3-4336-7206-D71B15F94998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16205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088317D-D286-88DD-0EE9-F90E7DBDF7D2}"/>
                </a:ext>
              </a:extLst>
            </p:cNvPr>
            <p:cNvCxnSpPr>
              <a:cxnSpLocks/>
            </p:cNvCxnSpPr>
            <p:nvPr/>
          </p:nvCxnSpPr>
          <p:spPr>
            <a:xfrm>
              <a:off x="7282473" y="1409700"/>
              <a:ext cx="56197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577E1A9-D0E3-FC86-EBAB-EC6B35E3026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GB" sz="20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577E1A9-D0E3-FC86-EBAB-EC6B35E302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5038" y="1388537"/>
                  <a:ext cx="507415" cy="43749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589F94B6-0883-DA31-30BE-AFE5912923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40" b="7861"/>
          <a:stretch/>
        </p:blipFill>
        <p:spPr>
          <a:xfrm>
            <a:off x="8831240" y="3277968"/>
            <a:ext cx="2530174" cy="1738169"/>
          </a:xfrm>
          <a:prstGeom prst="rect">
            <a:avLst/>
          </a:prstGeom>
          <a:ln w="12700">
            <a:noFill/>
          </a:ln>
          <a:effectLst>
            <a:outerShdw blurRad="50800" dist="38100" dir="5400000" sx="98000" sy="98000" algn="t" rotWithShape="0">
              <a:prstClr val="black">
                <a:alpha val="40000"/>
              </a:prstClr>
            </a:outerShdw>
          </a:effectLst>
        </p:spPr>
      </p:pic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EC2B77BB-C818-7C13-207B-D352C2FF0AE8}"/>
              </a:ext>
            </a:extLst>
          </p:cNvPr>
          <p:cNvSpPr txBox="1">
            <a:spLocks/>
          </p:cNvSpPr>
          <p:nvPr/>
        </p:nvSpPr>
        <p:spPr>
          <a:xfrm>
            <a:off x="9867328" y="3089692"/>
            <a:ext cx="1614848" cy="640646"/>
          </a:xfrm>
          <a:prstGeom prst="rect">
            <a:avLst/>
          </a:prstGeom>
          <a:noFill/>
          <a:ln w="12700">
            <a:noFill/>
          </a:ln>
          <a:effectLst>
            <a:outerShdw blurRad="50800" dist="381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lIns="0" tIns="9600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2385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64800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33A0"/>
                </a:solidFill>
              </a:rPr>
              <a:t>HiPIMS</a:t>
            </a:r>
            <a:endParaRPr lang="en-GB" sz="2133" dirty="0">
              <a:solidFill>
                <a:srgbClr val="0033A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9C98E9-DE43-FC03-10E4-E6D23E66BFA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8189"/>
          <a:stretch/>
        </p:blipFill>
        <p:spPr>
          <a:xfrm>
            <a:off x="6099650" y="3273951"/>
            <a:ext cx="2530175" cy="1742237"/>
          </a:xfrm>
          <a:prstGeom prst="rect">
            <a:avLst/>
          </a:prstGeom>
          <a:ln w="12700">
            <a:noFill/>
          </a:ln>
          <a:effectLst>
            <a:outerShdw blurRad="50800" dist="38100" dir="5400000" sx="98000" sy="98000" algn="t" rotWithShape="0">
              <a:prstClr val="black">
                <a:alpha val="40000"/>
              </a:prstClr>
            </a:outerShdw>
          </a:effectLst>
        </p:spPr>
      </p:pic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63F31005-FE8C-1257-CE08-61E9343F587C}"/>
              </a:ext>
            </a:extLst>
          </p:cNvPr>
          <p:cNvSpPr txBox="1">
            <a:spLocks/>
          </p:cNvSpPr>
          <p:nvPr/>
        </p:nvSpPr>
        <p:spPr>
          <a:xfrm>
            <a:off x="6954315" y="3103887"/>
            <a:ext cx="2116119" cy="636805"/>
          </a:xfrm>
          <a:prstGeom prst="rect">
            <a:avLst/>
          </a:prstGeom>
          <a:noFill/>
          <a:ln w="12700">
            <a:noFill/>
          </a:ln>
          <a:effectLst>
            <a:outerShdw blurRad="50800" dist="38100" dir="2700000" sx="98000" sy="98000" algn="tl" rotWithShape="0">
              <a:prstClr val="black">
                <a:alpha val="40000"/>
              </a:prstClr>
            </a:outerShdw>
          </a:effectLst>
        </p:spPr>
        <p:txBody>
          <a:bodyPr vert="horz" lIns="0" tIns="9600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2385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64800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667" dirty="0">
                <a:solidFill>
                  <a:schemeClr val="tx1"/>
                </a:solidFill>
              </a:rPr>
              <a:t>DCMS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3EF3C57-47D6-97A2-0CFA-5254E46E4A89}"/>
              </a:ext>
            </a:extLst>
          </p:cNvPr>
          <p:cNvGrpSpPr/>
          <p:nvPr/>
        </p:nvGrpSpPr>
        <p:grpSpPr>
          <a:xfrm>
            <a:off x="10791752" y="2775742"/>
            <a:ext cx="948571" cy="340477"/>
            <a:chOff x="10341263" y="2655054"/>
            <a:chExt cx="948571" cy="340477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0FC3B53-B01D-59BA-FE59-748467CDE135}"/>
                </a:ext>
              </a:extLst>
            </p:cNvPr>
            <p:cNvGrpSpPr/>
            <p:nvPr/>
          </p:nvGrpSpPr>
          <p:grpSpPr>
            <a:xfrm>
              <a:off x="10342840" y="2911659"/>
              <a:ext cx="556171" cy="83872"/>
              <a:chOff x="6287865" y="4361672"/>
              <a:chExt cx="556171" cy="83872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7C63CF29-42C4-91DF-36F2-DCED986540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87865" y="4399758"/>
                <a:ext cx="55617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2A2B2342-F4A5-0D1A-29C0-88E66E146A74}"/>
                  </a:ext>
                </a:extLst>
              </p:cNvPr>
              <p:cNvGrpSpPr/>
              <p:nvPr/>
            </p:nvGrpSpPr>
            <p:grpSpPr>
              <a:xfrm>
                <a:off x="6291584" y="4361672"/>
                <a:ext cx="552452" cy="83872"/>
                <a:chOff x="6291584" y="4361672"/>
                <a:chExt cx="552452" cy="83872"/>
              </a:xfrm>
            </p:grpSpPr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41FAE9D9-7050-C877-E594-C0A3F2AD7C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91584" y="4361672"/>
                  <a:ext cx="0" cy="838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5EDACD2-6505-F21B-6DF3-099585C5A8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44036" y="4361672"/>
                  <a:ext cx="0" cy="838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174B24C-E50F-FC2D-5E2B-B39587604691}"/>
                </a:ext>
              </a:extLst>
            </p:cNvPr>
            <p:cNvSpPr txBox="1"/>
            <p:nvPr/>
          </p:nvSpPr>
          <p:spPr>
            <a:xfrm>
              <a:off x="10341263" y="2655054"/>
              <a:ext cx="9485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 µm</a:t>
              </a:r>
              <a:endParaRPr lang="en-GB" sz="1400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4BD433A-FCEA-B40B-406B-1A321795A799}"/>
              </a:ext>
            </a:extLst>
          </p:cNvPr>
          <p:cNvGrpSpPr/>
          <p:nvPr/>
        </p:nvGrpSpPr>
        <p:grpSpPr>
          <a:xfrm flipH="1">
            <a:off x="2214693" y="1995616"/>
            <a:ext cx="1080957" cy="685254"/>
            <a:chOff x="7573404" y="3681699"/>
            <a:chExt cx="1080957" cy="685254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24CF2EA-7F28-0B63-7077-E0612BB28FCB}"/>
                </a:ext>
              </a:extLst>
            </p:cNvPr>
            <p:cNvCxnSpPr>
              <a:cxnSpLocks/>
            </p:cNvCxnSpPr>
            <p:nvPr/>
          </p:nvCxnSpPr>
          <p:spPr>
            <a:xfrm>
              <a:off x="7573404" y="3878139"/>
              <a:ext cx="5563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349DA2F-A210-8A23-2918-6DC671B6CCDB}"/>
                </a:ext>
              </a:extLst>
            </p:cNvPr>
            <p:cNvCxnSpPr/>
            <p:nvPr/>
          </p:nvCxnSpPr>
          <p:spPr>
            <a:xfrm>
              <a:off x="8226435" y="3880876"/>
              <a:ext cx="2335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BCC9C74-C142-E629-0574-DA4F851A34B4}"/>
                </a:ext>
              </a:extLst>
            </p:cNvPr>
            <p:cNvCxnSpPr/>
            <p:nvPr/>
          </p:nvCxnSpPr>
          <p:spPr>
            <a:xfrm>
              <a:off x="8452010" y="387813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32C30A1-D96D-B1B5-BA22-6162E6535036}"/>
                </a:ext>
              </a:extLst>
            </p:cNvPr>
            <p:cNvCxnSpPr/>
            <p:nvPr/>
          </p:nvCxnSpPr>
          <p:spPr>
            <a:xfrm>
              <a:off x="8129749" y="3764995"/>
              <a:ext cx="0" cy="226288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3802EF9-8482-A1EB-4A5C-87F9AFEDD7A4}"/>
                </a:ext>
              </a:extLst>
            </p:cNvPr>
            <p:cNvCxnSpPr/>
            <p:nvPr/>
          </p:nvCxnSpPr>
          <p:spPr>
            <a:xfrm>
              <a:off x="8221671" y="3681699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1F7FC8-4362-5F11-2436-9866D3BFDC42}"/>
                </a:ext>
              </a:extLst>
            </p:cNvPr>
            <p:cNvCxnSpPr/>
            <p:nvPr/>
          </p:nvCxnSpPr>
          <p:spPr>
            <a:xfrm>
              <a:off x="8321681" y="4322243"/>
              <a:ext cx="2670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1528A61-D564-B3A4-BCB3-C9F1BA681330}"/>
                </a:ext>
              </a:extLst>
            </p:cNvPr>
            <p:cNvCxnSpPr/>
            <p:nvPr/>
          </p:nvCxnSpPr>
          <p:spPr>
            <a:xfrm rot="16200000">
              <a:off x="8455185" y="4082027"/>
              <a:ext cx="0" cy="398353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0834F2B-40E9-7693-4DF3-935314F9FCD5}"/>
                </a:ext>
              </a:extLst>
            </p:cNvPr>
            <p:cNvCxnSpPr/>
            <p:nvPr/>
          </p:nvCxnSpPr>
          <p:spPr>
            <a:xfrm>
              <a:off x="8379778" y="4366953"/>
              <a:ext cx="15081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14">
            <a:extLst>
              <a:ext uri="{FF2B5EF4-FFF2-40B4-BE49-F238E27FC236}">
                <a16:creationId xmlns:a16="http://schemas.microsoft.com/office/drawing/2014/main" id="{537AB86A-6597-2831-D8E6-908BAE136BCB}"/>
              </a:ext>
            </a:extLst>
          </p:cNvPr>
          <p:cNvSpPr txBox="1"/>
          <p:nvPr/>
        </p:nvSpPr>
        <p:spPr>
          <a:xfrm>
            <a:off x="5994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Coating technique </a:t>
            </a:r>
          </a:p>
        </p:txBody>
      </p:sp>
    </p:spTree>
    <p:extLst>
      <p:ext uri="{BB962C8B-B14F-4D97-AF65-F5344CB8AC3E}">
        <p14:creationId xmlns:p14="http://schemas.microsoft.com/office/powerpoint/2010/main" val="3111711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78B8-0392-0924-EC4E-DDF24BAB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spc="3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</a:br>
            <a:r>
              <a:rPr lang="en-US" b="1" spc="3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 optimization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9096-2B19-DADF-6887-7BB704065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90528"/>
            <a:ext cx="10515600" cy="1500187"/>
          </a:xfrm>
        </p:spPr>
        <p:txBody>
          <a:bodyPr>
            <a:normAutofit/>
          </a:bodyPr>
          <a:lstStyle/>
          <a:p>
            <a:endParaRPr lang="en-GB" sz="2800" dirty="0">
              <a:solidFill>
                <a:schemeClr val="bg1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7732-EB13-A79D-8273-B12BD75B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3D936-D742-2176-BA7B-439C89D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26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 descr="Chevron arrows with solid fill">
            <a:extLst>
              <a:ext uri="{FF2B5EF4-FFF2-40B4-BE49-F238E27FC236}">
                <a16:creationId xmlns:a16="http://schemas.microsoft.com/office/drawing/2014/main" id="{61F512CB-3C1B-4B95-999B-502C93562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86400" y="2819400"/>
            <a:ext cx="1219200" cy="1219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ADE720-CDFE-41C7-8DDC-0CEEF89DB7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7326233" y="2440339"/>
            <a:ext cx="2834164" cy="1977323"/>
          </a:xfrm>
          <a:prstGeom prst="rect">
            <a:avLst/>
          </a:prstGeom>
        </p:spPr>
      </p:pic>
      <p:sp>
        <p:nvSpPr>
          <p:cNvPr id="21" name="CaixaDeTexto 15">
            <a:extLst>
              <a:ext uri="{FF2B5EF4-FFF2-40B4-BE49-F238E27FC236}">
                <a16:creationId xmlns:a16="http://schemas.microsoft.com/office/drawing/2014/main" id="{981FB16C-E621-4108-98C5-5A1076D084B8}"/>
              </a:ext>
            </a:extLst>
          </p:cNvPr>
          <p:cNvSpPr txBox="1"/>
          <p:nvPr/>
        </p:nvSpPr>
        <p:spPr>
          <a:xfrm>
            <a:off x="7609840" y="4576149"/>
            <a:ext cx="22669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133" dirty="0">
                <a:latin typeface="DM Sans" pitchFamily="2" charset="0"/>
              </a:rPr>
              <a:t>400 MHz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BDFF2E-DB0A-412A-B4CD-8DE09A55171A}"/>
              </a:ext>
            </a:extLst>
          </p:cNvPr>
          <p:cNvSpPr txBox="1"/>
          <p:nvPr/>
        </p:nvSpPr>
        <p:spPr>
          <a:xfrm>
            <a:off x="655710" y="5334853"/>
            <a:ext cx="108805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DM Sans" pitchFamily="2" charset="0"/>
              </a:rPr>
              <a:t>Correlate microstructure of HiPIMS Nb films with their superconducting properties and lower RF surface resistance</a:t>
            </a:r>
            <a:endParaRPr lang="en-GB" sz="2400" dirty="0">
              <a:solidFill>
                <a:schemeClr val="accent6"/>
              </a:solidFill>
              <a:latin typeface="DM Sans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F899D1-13FB-41DD-AEC9-B651D6914DB5}"/>
              </a:ext>
            </a:extLst>
          </p:cNvPr>
          <p:cNvSpPr txBox="1"/>
          <p:nvPr/>
        </p:nvSpPr>
        <p:spPr>
          <a:xfrm>
            <a:off x="6994737" y="1557338"/>
            <a:ext cx="3537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Scale-up</a:t>
            </a: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C0E128DD-A047-EAF9-6FB0-44D24FFD7A2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74002" y="5530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Current strategy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FE8E21A-FA22-7CFC-849A-976B11C5A693}"/>
              </a:ext>
            </a:extLst>
          </p:cNvPr>
          <p:cNvGrpSpPr/>
          <p:nvPr/>
        </p:nvGrpSpPr>
        <p:grpSpPr>
          <a:xfrm>
            <a:off x="914187" y="2558209"/>
            <a:ext cx="4621456" cy="1747431"/>
            <a:chOff x="914187" y="2212769"/>
            <a:chExt cx="4621456" cy="174743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AA30256-4ECC-A251-4CF7-4E270C11C9F6}"/>
                </a:ext>
              </a:extLst>
            </p:cNvPr>
            <p:cNvSpPr txBox="1"/>
            <p:nvPr/>
          </p:nvSpPr>
          <p:spPr>
            <a:xfrm>
              <a:off x="914187" y="2212769"/>
              <a:ext cx="4621456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3200" spc="133" dirty="0"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Optimize HiPIMS process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EDFDD4-FC61-C428-94B5-FD380AA8258B}"/>
                </a:ext>
              </a:extLst>
            </p:cNvPr>
            <p:cNvSpPr txBox="1"/>
            <p:nvPr/>
          </p:nvSpPr>
          <p:spPr>
            <a:xfrm>
              <a:off x="1797040" y="3313869"/>
              <a:ext cx="297828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latin typeface="DM Sans" pitchFamily="2" charset="0"/>
                </a:rPr>
                <a:t>Small samples </a:t>
              </a:r>
            </a:p>
            <a:p>
              <a:pPr algn="ctr"/>
              <a:r>
                <a:rPr lang="en-GB" dirty="0">
                  <a:latin typeface="DM Sans" pitchFamily="2" charset="0"/>
                </a:rPr>
                <a:t>1.3 GHz test cavities 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06A47-4E94-0F57-965A-CBABC314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DDE6-D7A7-412C-A802-AFB408F66C44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C9EC8-9712-A697-2FEF-DAB28674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738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73F724-1284-5ED2-0B50-F82B91D1B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F2618B-2D97-FD21-12C8-98A30163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17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5028BBEE-7FC8-ABD1-E315-75ADBFB83E29}"/>
              </a:ext>
            </a:extLst>
          </p:cNvPr>
          <p:cNvSpPr txBox="1"/>
          <p:nvPr/>
        </p:nvSpPr>
        <p:spPr>
          <a:xfrm>
            <a:off x="561301" y="616528"/>
            <a:ext cx="10776623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How to quantify film performance?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477E9D7-FD4E-1DE4-33CD-A640005521BB}"/>
              </a:ext>
            </a:extLst>
          </p:cNvPr>
          <p:cNvGrpSpPr/>
          <p:nvPr/>
        </p:nvGrpSpPr>
        <p:grpSpPr>
          <a:xfrm>
            <a:off x="1268206" y="2429002"/>
            <a:ext cx="4163503" cy="3361820"/>
            <a:chOff x="547557" y="1621721"/>
            <a:chExt cx="5841691" cy="449486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6754301-00A8-357C-1A25-6151040EC5D4}"/>
                </a:ext>
              </a:extLst>
            </p:cNvPr>
            <p:cNvGrpSpPr/>
            <p:nvPr/>
          </p:nvGrpSpPr>
          <p:grpSpPr>
            <a:xfrm>
              <a:off x="547557" y="1621721"/>
              <a:ext cx="5841691" cy="4494862"/>
              <a:chOff x="1601657" y="1304221"/>
              <a:chExt cx="5841691" cy="4494862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E865982-AEC1-34DD-F8D8-7CBFE9C55530}"/>
                  </a:ext>
                </a:extLst>
              </p:cNvPr>
              <p:cNvGrpSpPr/>
              <p:nvPr/>
            </p:nvGrpSpPr>
            <p:grpSpPr>
              <a:xfrm>
                <a:off x="1601657" y="1304221"/>
                <a:ext cx="5841691" cy="4494862"/>
                <a:chOff x="2826490" y="1254775"/>
                <a:chExt cx="5841691" cy="4494862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F4844A4E-CBFA-AA5C-3B70-2D2125F0CF6D}"/>
                    </a:ext>
                  </a:extLst>
                </p:cNvPr>
                <p:cNvGrpSpPr/>
                <p:nvPr/>
              </p:nvGrpSpPr>
              <p:grpSpPr>
                <a:xfrm>
                  <a:off x="2826490" y="1254775"/>
                  <a:ext cx="5841691" cy="4449587"/>
                  <a:chOff x="2826490" y="1254776"/>
                  <a:chExt cx="5841690" cy="4449586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7900146C-B8BA-5AF8-AD88-79CB73B4DE88}"/>
                      </a:ext>
                    </a:extLst>
                  </p:cNvPr>
                  <p:cNvGrpSpPr/>
                  <p:nvPr/>
                </p:nvGrpSpPr>
                <p:grpSpPr>
                  <a:xfrm>
                    <a:off x="2826490" y="1284992"/>
                    <a:ext cx="5841690" cy="4419370"/>
                    <a:chOff x="3064615" y="1284992"/>
                    <a:chExt cx="5841690" cy="4419370"/>
                  </a:xfrm>
                </p:grpSpPr>
                <p:pic>
                  <p:nvPicPr>
                    <p:cNvPr id="14" name="Picture 13">
                      <a:extLst>
                        <a:ext uri="{FF2B5EF4-FFF2-40B4-BE49-F238E27FC236}">
                          <a16:creationId xmlns:a16="http://schemas.microsoft.com/office/drawing/2014/main" id="{2F299FC0-A0F0-8C9E-7854-1869D5394E4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461" t="7231" r="8947" b="896"/>
                    <a:stretch/>
                  </p:blipFill>
                  <p:spPr>
                    <a:xfrm>
                      <a:off x="3224262" y="1284992"/>
                      <a:ext cx="5682043" cy="441937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F745739B-0232-6B60-29FA-F58183BD925D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788304" y="2590472"/>
                      <a:ext cx="1243402" cy="69077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  <a:latin typeface="DM Sans" pitchFamily="2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Q</a:t>
                      </a:r>
                      <a:r>
                        <a:rPr lang="en-US" sz="2400" baseline="-15000" dirty="0">
                          <a:solidFill>
                            <a:srgbClr val="000000"/>
                          </a:solidFill>
                          <a:latin typeface="DM Sans" pitchFamily="2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0</a:t>
                      </a:r>
                      <a:endParaRPr lang="en-GB" sz="2400" baseline="-15000" dirty="0">
                        <a:solidFill>
                          <a:srgbClr val="000000"/>
                        </a:solidFill>
                        <a:latin typeface="DM Sans" pitchFamily="2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55280020-222E-CFDD-6079-2E680228DE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9511" y="5505829"/>
                      <a:ext cx="1028539" cy="19853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" name="Retângulo 17">
                    <a:extLst>
                      <a:ext uri="{FF2B5EF4-FFF2-40B4-BE49-F238E27FC236}">
                        <a16:creationId xmlns:a16="http://schemas.microsoft.com/office/drawing/2014/main" id="{70AF75D3-4E95-D8B9-23A0-4CDAF57D826E}"/>
                      </a:ext>
                    </a:extLst>
                  </p:cNvPr>
                  <p:cNvSpPr/>
                  <p:nvPr/>
                </p:nvSpPr>
                <p:spPr>
                  <a:xfrm>
                    <a:off x="4631239" y="1254776"/>
                    <a:ext cx="3292363" cy="2331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D0A9C51-7EF2-672D-5AE8-3F143097ED9D}"/>
                    </a:ext>
                  </a:extLst>
                </p:cNvPr>
                <p:cNvSpPr txBox="1"/>
                <p:nvPr/>
              </p:nvSpPr>
              <p:spPr>
                <a:xfrm>
                  <a:off x="3735101" y="5380305"/>
                  <a:ext cx="472206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8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E</a:t>
                  </a:r>
                  <a:r>
                    <a:rPr lang="en-US" sz="1800" baseline="-150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acc</a:t>
                  </a:r>
                  <a:r>
                    <a:rPr lang="en-US" sz="1800" dirty="0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(MV/m) </a:t>
                  </a:r>
                  <a:endParaRPr lang="en-GB" sz="1800" dirty="0">
                    <a:solidFill>
                      <a:srgbClr val="000000"/>
                    </a:solidFill>
                    <a:latin typeface="DM Sans" pitchFamily="2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C1A558A-9026-A14A-538A-0E2222038328}"/>
                  </a:ext>
                </a:extLst>
              </p:cNvPr>
              <p:cNvSpPr txBox="1"/>
              <p:nvPr/>
            </p:nvSpPr>
            <p:spPr>
              <a:xfrm>
                <a:off x="3538224" y="3803427"/>
                <a:ext cx="99731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000" b="1" dirty="0"/>
                  <a:t>LHC</a:t>
                </a:r>
                <a:endParaRPr lang="en-GB" b="1" dirty="0"/>
              </a:p>
            </p:txBody>
          </p:sp>
        </p:grpSp>
        <p:pic>
          <p:nvPicPr>
            <p:cNvPr id="7" name="Graphic 6" descr="Star with solid fill">
              <a:extLst>
                <a:ext uri="{FF2B5EF4-FFF2-40B4-BE49-F238E27FC236}">
                  <a16:creationId xmlns:a16="http://schemas.microsoft.com/office/drawing/2014/main" id="{291185E6-C1E7-FD05-09D1-8BF9955868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93145" y="3851436"/>
              <a:ext cx="316805" cy="316805"/>
            </a:xfrm>
            <a:prstGeom prst="rect">
              <a:avLst/>
            </a:prstGeom>
          </p:spPr>
        </p:pic>
      </p:grpSp>
      <p:sp>
        <p:nvSpPr>
          <p:cNvPr id="17" name="Retângulo 28">
            <a:extLst>
              <a:ext uri="{FF2B5EF4-FFF2-40B4-BE49-F238E27FC236}">
                <a16:creationId xmlns:a16="http://schemas.microsoft.com/office/drawing/2014/main" id="{2245A2DB-031D-6477-7BF0-604B736804D1}"/>
              </a:ext>
            </a:extLst>
          </p:cNvPr>
          <p:cNvSpPr/>
          <p:nvPr/>
        </p:nvSpPr>
        <p:spPr>
          <a:xfrm>
            <a:off x="7081422" y="2492534"/>
            <a:ext cx="41701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Ultimate test</a:t>
            </a:r>
          </a:p>
        </p:txBody>
      </p:sp>
      <p:sp>
        <p:nvSpPr>
          <p:cNvPr id="18" name="Retângulo 28">
            <a:extLst>
              <a:ext uri="{FF2B5EF4-FFF2-40B4-BE49-F238E27FC236}">
                <a16:creationId xmlns:a16="http://schemas.microsoft.com/office/drawing/2014/main" id="{48C7BC2C-3C04-2FB1-5CEC-37F2CE6FDA30}"/>
              </a:ext>
            </a:extLst>
          </p:cNvPr>
          <p:cNvSpPr/>
          <p:nvPr/>
        </p:nvSpPr>
        <p:spPr>
          <a:xfrm>
            <a:off x="7641869" y="1868235"/>
            <a:ext cx="23985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RF testing  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9C84E2F-CB67-54FF-4336-204C4728FEC6}"/>
              </a:ext>
            </a:extLst>
          </p:cNvPr>
          <p:cNvSpPr/>
          <p:nvPr/>
        </p:nvSpPr>
        <p:spPr>
          <a:xfrm>
            <a:off x="6576526" y="2603349"/>
            <a:ext cx="178129" cy="17998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AF37FD0-3A6B-A539-9516-DCD6F7E94D9E}"/>
              </a:ext>
            </a:extLst>
          </p:cNvPr>
          <p:cNvSpPr/>
          <p:nvPr/>
        </p:nvSpPr>
        <p:spPr>
          <a:xfrm>
            <a:off x="6582164" y="3256480"/>
            <a:ext cx="178129" cy="1799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ADC72E-9C0D-DC7E-4184-D0F1D9338AF4}"/>
              </a:ext>
            </a:extLst>
          </p:cNvPr>
          <p:cNvSpPr txBox="1"/>
          <p:nvPr/>
        </p:nvSpPr>
        <p:spPr>
          <a:xfrm>
            <a:off x="7123699" y="3021545"/>
            <a:ext cx="430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DM Sans" pitchFamily="2" charset="0"/>
              </a:rPr>
              <a:t>400 MHz cavities: max 3/year </a:t>
            </a:r>
          </a:p>
          <a:p>
            <a:r>
              <a:rPr lang="en-GB" sz="2000" dirty="0">
                <a:latin typeface="DM Sans" pitchFamily="2" charset="0"/>
              </a:rPr>
              <a:t>1.3 GHz cavities: max 15/year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F32781-6B61-FBED-48A3-83F6F9DC789D}"/>
              </a:ext>
            </a:extLst>
          </p:cNvPr>
          <p:cNvSpPr txBox="1"/>
          <p:nvPr/>
        </p:nvSpPr>
        <p:spPr>
          <a:xfrm>
            <a:off x="7061101" y="3792109"/>
            <a:ext cx="45503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DM Sans" pitchFamily="2" charset="0"/>
              </a:rPr>
              <a:t>Hard to single out the effects of an individual coating parameter 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F9E1D15-FF8D-CCEC-1529-FCF89E34E9E0}"/>
              </a:ext>
            </a:extLst>
          </p:cNvPr>
          <p:cNvSpPr/>
          <p:nvPr/>
        </p:nvSpPr>
        <p:spPr>
          <a:xfrm>
            <a:off x="6572004" y="4003240"/>
            <a:ext cx="178129" cy="17998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tângulo 28">
            <a:extLst>
              <a:ext uri="{FF2B5EF4-FFF2-40B4-BE49-F238E27FC236}">
                <a16:creationId xmlns:a16="http://schemas.microsoft.com/office/drawing/2014/main" id="{9B419827-EE8B-76AB-BA27-DB918436E601}"/>
              </a:ext>
            </a:extLst>
          </p:cNvPr>
          <p:cNvSpPr/>
          <p:nvPr/>
        </p:nvSpPr>
        <p:spPr>
          <a:xfrm>
            <a:off x="5958198" y="5614297"/>
            <a:ext cx="57703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Intermediate method that could be used on samples</a:t>
            </a:r>
          </a:p>
        </p:txBody>
      </p:sp>
      <p:pic>
        <p:nvPicPr>
          <p:cNvPr id="25" name="Graphic 24" descr="Arrow: Straight">
            <a:extLst>
              <a:ext uri="{FF2B5EF4-FFF2-40B4-BE49-F238E27FC236}">
                <a16:creationId xmlns:a16="http://schemas.microsoft.com/office/drawing/2014/main" id="{1E30A263-022B-3C9C-1DA1-3A767B76EB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8435927" y="4728677"/>
            <a:ext cx="814924" cy="81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2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 animBg="1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8">
            <a:extLst>
              <a:ext uri="{FF2B5EF4-FFF2-40B4-BE49-F238E27FC236}">
                <a16:creationId xmlns:a16="http://schemas.microsoft.com/office/drawing/2014/main" id="{CC2ED014-BE68-4BCB-889C-DF082E913F57}"/>
              </a:ext>
            </a:extLst>
          </p:cNvPr>
          <p:cNvSpPr/>
          <p:nvPr/>
        </p:nvSpPr>
        <p:spPr>
          <a:xfrm>
            <a:off x="5620719" y="2069125"/>
            <a:ext cx="59951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141C41"/>
                </a:solidFill>
                <a:latin typeface="DM Sans" pitchFamily="2" charset="0"/>
              </a:rPr>
              <a:t>Max current a superconductor can carry without breaking superconductivity </a:t>
            </a:r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87AB0AA5-F314-849B-330F-E6C35331C1D4}"/>
              </a:ext>
            </a:extLst>
          </p:cNvPr>
          <p:cNvGrpSpPr/>
          <p:nvPr/>
        </p:nvGrpSpPr>
        <p:grpSpPr>
          <a:xfrm>
            <a:off x="762143" y="2064345"/>
            <a:ext cx="4052768" cy="2889126"/>
            <a:chOff x="118479" y="1550060"/>
            <a:chExt cx="3695968" cy="2634764"/>
          </a:xfrm>
        </p:grpSpPr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AC829EBF-3B50-FCCA-E6AC-2B2F76F609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DEE7EC"/>
                </a:clrFrom>
                <a:clrTo>
                  <a:srgbClr val="DEE7EC">
                    <a:alpha val="0"/>
                  </a:srgbClr>
                </a:clrTo>
              </a:clrChange>
            </a:blip>
            <a:srcRect t="5470"/>
            <a:stretch/>
          </p:blipFill>
          <p:spPr>
            <a:xfrm>
              <a:off x="532776" y="1746340"/>
              <a:ext cx="3281671" cy="2438484"/>
            </a:xfrm>
            <a:prstGeom prst="rect">
              <a:avLst/>
            </a:prstGeom>
          </p:spPr>
        </p:pic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2F2E56D9-F64D-B381-BC95-216795793089}"/>
                </a:ext>
              </a:extLst>
            </p:cNvPr>
            <p:cNvSpPr txBox="1"/>
            <p:nvPr/>
          </p:nvSpPr>
          <p:spPr>
            <a:xfrm>
              <a:off x="118479" y="1550060"/>
              <a:ext cx="2213011" cy="6455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1" dirty="0">
                  <a:ea typeface="Lato Black" panose="020F0502020204030203" pitchFamily="34" charset="0"/>
                  <a:cs typeface="Lato Black" panose="020F0502020204030203" pitchFamily="34" charset="0"/>
                </a:rPr>
                <a:t>Critical surface of a superconductor</a:t>
              </a:r>
              <a:endParaRPr lang="pt-PT" sz="2800" b="1" dirty="0"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9239066-91EF-C094-8319-59E63CC71389}"/>
              </a:ext>
            </a:extLst>
          </p:cNvPr>
          <p:cNvSpPr txBox="1"/>
          <p:nvPr/>
        </p:nvSpPr>
        <p:spPr>
          <a:xfrm>
            <a:off x="5315932" y="3493815"/>
            <a:ext cx="66047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DM Sans" pitchFamily="2" charset="0"/>
              </a:rPr>
              <a:t>Depends on pinning centres (structural defects)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C3B66F-124D-9270-6B8D-B204FAFD35F3}"/>
              </a:ext>
            </a:extLst>
          </p:cNvPr>
          <p:cNvSpPr txBox="1"/>
          <p:nvPr/>
        </p:nvSpPr>
        <p:spPr>
          <a:xfrm>
            <a:off x="5031512" y="4626557"/>
            <a:ext cx="66976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The higher the defect density, the higher the J</a:t>
            </a:r>
            <a:r>
              <a:rPr lang="en-GB" sz="2400" b="1" baseline="-15000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endParaRPr lang="en-GB" sz="2400" b="1" dirty="0"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7E5808-43B0-A142-4BBA-BDC3ACFEE22F}"/>
              </a:ext>
            </a:extLst>
          </p:cNvPr>
          <p:cNvGrpSpPr/>
          <p:nvPr/>
        </p:nvGrpSpPr>
        <p:grpSpPr>
          <a:xfrm>
            <a:off x="1340797" y="5495654"/>
            <a:ext cx="9510406" cy="914400"/>
            <a:chOff x="2492267" y="5022844"/>
            <a:chExt cx="9510406" cy="91440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B6A84B-2903-B1E7-7C2C-80B0A0C57131}"/>
                </a:ext>
              </a:extLst>
            </p:cNvPr>
            <p:cNvSpPr txBox="1"/>
            <p:nvPr/>
          </p:nvSpPr>
          <p:spPr>
            <a:xfrm>
              <a:off x="2492267" y="5240778"/>
              <a:ext cx="505437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33A0"/>
                  </a:solidFill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Defect density minimization</a:t>
              </a:r>
              <a:endPara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B1EC32-D0F8-20C5-ED66-0EA36A96AC83}"/>
                </a:ext>
              </a:extLst>
            </p:cNvPr>
            <p:cNvSpPr txBox="1"/>
            <p:nvPr/>
          </p:nvSpPr>
          <p:spPr>
            <a:xfrm>
              <a:off x="9150842" y="5247168"/>
              <a:ext cx="285183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800" b="1" dirty="0">
                  <a:solidFill>
                    <a:srgbClr val="0033A0"/>
                  </a:solidFill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J</a:t>
              </a:r>
              <a:r>
                <a:rPr lang="en-GB" sz="2800" b="1" baseline="-15000" dirty="0">
                  <a:solidFill>
                    <a:srgbClr val="0033A0"/>
                  </a:solidFill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C </a:t>
              </a:r>
              <a:r>
                <a:rPr lang="en-GB" sz="2800" b="1" dirty="0">
                  <a:solidFill>
                    <a:srgbClr val="0033A0"/>
                  </a:solidFill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minimization</a:t>
              </a:r>
            </a:p>
          </p:txBody>
        </p:sp>
        <p:pic>
          <p:nvPicPr>
            <p:cNvPr id="14" name="Graphic 13" descr="Transfer with solid fill">
              <a:extLst>
                <a:ext uri="{FF2B5EF4-FFF2-40B4-BE49-F238E27FC236}">
                  <a16:creationId xmlns:a16="http://schemas.microsoft.com/office/drawing/2014/main" id="{8875E3FE-51A4-6E19-133D-9C98DFAE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891540" y="5022844"/>
              <a:ext cx="914400" cy="914400"/>
            </a:xfrm>
            <a:prstGeom prst="rect">
              <a:avLst/>
            </a:prstGeom>
          </p:spPr>
        </p:pic>
      </p:grpSp>
      <p:pic>
        <p:nvPicPr>
          <p:cNvPr id="15" name="Graphic 14" descr="Arrow: Straight with solid fill">
            <a:extLst>
              <a:ext uri="{FF2B5EF4-FFF2-40B4-BE49-F238E27FC236}">
                <a16:creationId xmlns:a16="http://schemas.microsoft.com/office/drawing/2014/main" id="{0518E1A3-D340-5DF6-40ED-5AF6D64072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8210376" y="3810738"/>
            <a:ext cx="733328" cy="733328"/>
          </a:xfrm>
          <a:prstGeom prst="rect">
            <a:avLst/>
          </a:prstGeom>
        </p:spPr>
      </p:pic>
      <p:sp>
        <p:nvSpPr>
          <p:cNvPr id="7" name="Retângulo 28">
            <a:extLst>
              <a:ext uri="{FF2B5EF4-FFF2-40B4-BE49-F238E27FC236}">
                <a16:creationId xmlns:a16="http://schemas.microsoft.com/office/drawing/2014/main" id="{3F843AA7-4172-F844-6A75-12ACA55535BB}"/>
              </a:ext>
            </a:extLst>
          </p:cNvPr>
          <p:cNvSpPr/>
          <p:nvPr/>
        </p:nvSpPr>
        <p:spPr>
          <a:xfrm>
            <a:off x="6164165" y="1589979"/>
            <a:ext cx="4908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141C4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Critical current density J</a:t>
            </a:r>
            <a:r>
              <a:rPr lang="en-GB" sz="2800" baseline="-15000" dirty="0">
                <a:solidFill>
                  <a:srgbClr val="141C4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</a:p>
        </p:txBody>
      </p:sp>
      <p:sp>
        <p:nvSpPr>
          <p:cNvPr id="2" name="Retângulo 28">
            <a:extLst>
              <a:ext uri="{FF2B5EF4-FFF2-40B4-BE49-F238E27FC236}">
                <a16:creationId xmlns:a16="http://schemas.microsoft.com/office/drawing/2014/main" id="{CEC48A6B-61A2-BFCF-3D2C-B1BFF810485A}"/>
              </a:ext>
            </a:extLst>
          </p:cNvPr>
          <p:cNvSpPr/>
          <p:nvPr/>
        </p:nvSpPr>
        <p:spPr>
          <a:xfrm>
            <a:off x="5315933" y="2731842"/>
            <a:ext cx="6604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141C41"/>
                </a:solidFill>
                <a:latin typeface="DM Sans" pitchFamily="2" charset="0"/>
              </a:rPr>
              <a:t>Extracted using VSM SQUID measurements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FD3A0-19A6-C209-4FFA-F5C7494DE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DB82-7322-4878-B658-85302296888E}" type="datetime1">
              <a:rPr lang="en-GB" smtClean="0"/>
              <a:t>02/05/2023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607D0-2995-9620-1F00-2204B63C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19D130A0-B8FC-4EB4-1FAD-331FEF7CC8FE}"/>
              </a:ext>
            </a:extLst>
          </p:cNvPr>
          <p:cNvSpPr txBox="1"/>
          <p:nvPr/>
        </p:nvSpPr>
        <p:spPr>
          <a:xfrm>
            <a:off x="561301" y="616528"/>
            <a:ext cx="10776623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How to quantify film performance?</a:t>
            </a:r>
          </a:p>
        </p:txBody>
      </p:sp>
    </p:spTree>
    <p:extLst>
      <p:ext uri="{BB962C8B-B14F-4D97-AF65-F5344CB8AC3E}">
        <p14:creationId xmlns:p14="http://schemas.microsoft.com/office/powerpoint/2010/main" val="329968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picture containing logo&#10;&#10;Description automatically generated">
            <a:extLst>
              <a:ext uri="{FF2B5EF4-FFF2-40B4-BE49-F238E27FC236}">
                <a16:creationId xmlns:a16="http://schemas.microsoft.com/office/drawing/2014/main" id="{5E9B442E-E004-E609-8EAB-03003EA2A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00" y="5770609"/>
            <a:ext cx="1376489" cy="396816"/>
          </a:xfrm>
          <a:prstGeom prst="rect">
            <a:avLst/>
          </a:prstGeom>
        </p:spPr>
      </p:pic>
      <p:sp>
        <p:nvSpPr>
          <p:cNvPr id="29" name="TextBox 46">
            <a:extLst>
              <a:ext uri="{FF2B5EF4-FFF2-40B4-BE49-F238E27FC236}">
                <a16:creationId xmlns:a16="http://schemas.microsoft.com/office/drawing/2014/main" id="{DFA5E268-59AC-C167-DFC0-8AA06C6D1F86}"/>
              </a:ext>
            </a:extLst>
          </p:cNvPr>
          <p:cNvSpPr txBox="1">
            <a:spLocks/>
          </p:cNvSpPr>
          <p:nvPr/>
        </p:nvSpPr>
        <p:spPr>
          <a:xfrm>
            <a:off x="4576420" y="4605640"/>
            <a:ext cx="1964257" cy="207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51" dirty="0">
                <a:solidFill>
                  <a:srgbClr val="BC5E00"/>
                </a:solidFill>
                <a:latin typeface="Lato Black" panose="020F0A02020204030203" pitchFamily="34" charset="0"/>
              </a:rPr>
              <a:t>Bulk Nb</a:t>
            </a:r>
            <a:endParaRPr lang="en-GB" sz="1351" dirty="0">
              <a:solidFill>
                <a:srgbClr val="BC5E00"/>
              </a:solidFill>
              <a:latin typeface="Lato Black" panose="020F0A0202020403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79C958B-5F94-1F25-0395-C3205893F633}"/>
              </a:ext>
            </a:extLst>
          </p:cNvPr>
          <p:cNvSpPr>
            <a:spLocks/>
          </p:cNvSpPr>
          <p:nvPr/>
        </p:nvSpPr>
        <p:spPr>
          <a:xfrm>
            <a:off x="2062982" y="2414958"/>
            <a:ext cx="202169" cy="188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BB94173-AF6B-E84C-2517-2EA544106616}"/>
              </a:ext>
            </a:extLst>
          </p:cNvPr>
          <p:cNvSpPr>
            <a:spLocks/>
          </p:cNvSpPr>
          <p:nvPr/>
        </p:nvSpPr>
        <p:spPr>
          <a:xfrm>
            <a:off x="2430708" y="2555973"/>
            <a:ext cx="829346" cy="330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0486FD-3BCE-90B9-7C9F-4795F51DA41A}"/>
              </a:ext>
            </a:extLst>
          </p:cNvPr>
          <p:cNvSpPr txBox="1">
            <a:spLocks/>
          </p:cNvSpPr>
          <p:nvPr/>
        </p:nvSpPr>
        <p:spPr>
          <a:xfrm>
            <a:off x="2397200" y="4480372"/>
            <a:ext cx="1954521" cy="24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8686"/>
                </a:solidFill>
                <a:latin typeface="Lato Black" panose="020F0A02020204030203" pitchFamily="34" charset="0"/>
              </a:rPr>
              <a:t>HIE-ISOLDE</a:t>
            </a:r>
            <a:endParaRPr lang="en-GB" sz="1200" dirty="0">
              <a:solidFill>
                <a:srgbClr val="008686"/>
              </a:solidFill>
              <a:latin typeface="Lato Black" panose="020F0A02020204030203" pitchFamily="34" charset="0"/>
            </a:endParaRPr>
          </a:p>
        </p:txBody>
      </p:sp>
      <p:pic>
        <p:nvPicPr>
          <p:cNvPr id="36" name="Picture 10">
            <a:extLst>
              <a:ext uri="{FF2B5EF4-FFF2-40B4-BE49-F238E27FC236}">
                <a16:creationId xmlns:a16="http://schemas.microsoft.com/office/drawing/2014/main" id="{49D6F729-E91C-26DD-D3AE-057288DEC9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430" t="61251" r="44724" b="29940"/>
          <a:stretch/>
        </p:blipFill>
        <p:spPr>
          <a:xfrm>
            <a:off x="2782241" y="4179753"/>
            <a:ext cx="535110" cy="462516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30D63CE5-96D2-7A9D-C82D-BFA2176593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31132" y="1097675"/>
            <a:ext cx="6743671" cy="5000625"/>
            <a:chOff x="231132" y="1097675"/>
            <a:chExt cx="6743671" cy="500062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83DA227-6733-9B42-8480-28090071D77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231132" y="1097675"/>
              <a:ext cx="6743671" cy="5000625"/>
              <a:chOff x="200" y="1105226"/>
              <a:chExt cx="5054844" cy="3749908"/>
            </a:xfrm>
          </p:grpSpPr>
          <p:grpSp>
            <p:nvGrpSpPr>
              <p:cNvPr id="39" name="Agrupar 28">
                <a:extLst>
                  <a:ext uri="{FF2B5EF4-FFF2-40B4-BE49-F238E27FC236}">
                    <a16:creationId xmlns:a16="http://schemas.microsoft.com/office/drawing/2014/main" id="{B07A21D6-3E85-0797-A285-5DDDC61DCAF8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155971" y="1105226"/>
                <a:ext cx="4899073" cy="3749908"/>
                <a:chOff x="155971" y="1105226"/>
                <a:chExt cx="4899073" cy="3749908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A68FBE58-755A-2889-312B-2A5F580C21E8}"/>
                    </a:ext>
                  </a:extLst>
                </p:cNvPr>
                <p:cNvGrpSpPr>
                  <a:grpSpLocks noGrp="1" noUngrp="1" noRot="1" noMove="1" noResize="1"/>
                </p:cNvGrpSpPr>
                <p:nvPr/>
              </p:nvGrpSpPr>
              <p:grpSpPr>
                <a:xfrm>
                  <a:off x="155971" y="1105226"/>
                  <a:ext cx="4899073" cy="3749908"/>
                  <a:chOff x="407987" y="1468438"/>
                  <a:chExt cx="6532095" cy="4999878"/>
                </a:xfrm>
              </p:grpSpPr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1D332DB2-0372-8E73-043D-95CD83D0F50E}"/>
                      </a:ext>
                    </a:extLst>
                  </p:cNvPr>
                  <p:cNvPicPr>
                    <a:picLocks noGrp="1" noRot="1" noChangeAspect="1" noMove="1" noResize="1" noEditPoints="1" noAdjustHandles="1" noChangeArrowheads="1" noChangeShapeType="1" noCrop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07987" y="1468438"/>
                    <a:ext cx="6532095" cy="4999878"/>
                  </a:xfrm>
                  <a:prstGeom prst="rect">
                    <a:avLst/>
                  </a:prstGeom>
                </p:spPr>
              </p:pic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60B4B3EA-67F2-714C-6018-2F3037AEC58C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2371726" y="2522201"/>
                    <a:ext cx="847725" cy="144655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13" dirty="0"/>
                  </a:p>
                </p:txBody>
              </p:sp>
            </p:grpSp>
            <p:sp>
              <p:nvSpPr>
                <p:cNvPr id="43" name="Retângulo 27">
                  <a:extLst>
                    <a:ext uri="{FF2B5EF4-FFF2-40B4-BE49-F238E27FC236}">
                      <a16:creationId xmlns:a16="http://schemas.microsoft.com/office/drawing/2014/main" id="{C4DCB474-75E3-B980-7C9F-C08C227540EC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427071" y="1891650"/>
                  <a:ext cx="314609" cy="1937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40" name="Retângulo 19">
                <a:extLst>
                  <a:ext uri="{FF2B5EF4-FFF2-40B4-BE49-F238E27FC236}">
                    <a16:creationId xmlns:a16="http://schemas.microsoft.com/office/drawing/2014/main" id="{68012FAE-18FC-1E75-7D81-F86263027A7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605508" y="3489960"/>
                <a:ext cx="203732" cy="1230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pic>
            <p:nvPicPr>
              <p:cNvPr id="41" name="Picture 10">
                <a:extLst>
                  <a:ext uri="{FF2B5EF4-FFF2-40B4-BE49-F238E27FC236}">
                    <a16:creationId xmlns:a16="http://schemas.microsoft.com/office/drawing/2014/main" id="{036E3373-59EA-6348-9AEA-803D6B169A5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 rotWithShape="1">
              <a:blip r:embed="rId4"/>
              <a:srcRect t="43231" r="88048" b="27837"/>
              <a:stretch/>
            </p:blipFill>
            <p:spPr>
              <a:xfrm>
                <a:off x="200" y="1961576"/>
                <a:ext cx="749708" cy="1389158"/>
              </a:xfrm>
              <a:prstGeom prst="rect">
                <a:avLst/>
              </a:prstGeom>
            </p:spPr>
          </p:pic>
        </p:grpSp>
        <p:sp>
          <p:nvSpPr>
            <p:cNvPr id="34" name="Retângulo 22">
              <a:extLst>
                <a:ext uri="{FF2B5EF4-FFF2-40B4-BE49-F238E27FC236}">
                  <a16:creationId xmlns:a16="http://schemas.microsoft.com/office/drawing/2014/main" id="{27AD0060-080F-24F2-42B4-F221400C90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42202" y="4833085"/>
              <a:ext cx="1814611" cy="25655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2000" dirty="0">
                  <a:solidFill>
                    <a:srgbClr val="000000"/>
                  </a:solidFill>
                </a:rPr>
                <a:t>4K, 250mT</a:t>
              </a:r>
            </a:p>
          </p:txBody>
        </p:sp>
        <p:sp>
          <p:nvSpPr>
            <p:cNvPr id="37" name="TextBox 6">
              <a:extLst>
                <a:ext uri="{FF2B5EF4-FFF2-40B4-BE49-F238E27FC236}">
                  <a16:creationId xmlns:a16="http://schemas.microsoft.com/office/drawing/2014/main" id="{9984055C-A0A1-11E5-74F9-3DE6B931012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51220" y="2060656"/>
              <a:ext cx="1964257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 err="1">
                  <a:latin typeface="Lato Black" panose="020F0A02020204030203" pitchFamily="34" charset="0"/>
                </a:rPr>
                <a:t>HiPIMS</a:t>
              </a:r>
              <a:r>
                <a:rPr lang="en-US" sz="1600" dirty="0">
                  <a:latin typeface="Lato Black" panose="020F0A02020204030203" pitchFamily="34" charset="0"/>
                </a:rPr>
                <a:t> +DC Bias</a:t>
              </a:r>
              <a:endParaRPr lang="en-GB" sz="1600" dirty="0">
                <a:latin typeface="Lato Black" panose="020F0A02020204030203" pitchFamily="34" charset="0"/>
              </a:endParaRPr>
            </a:p>
          </p:txBody>
        </p:sp>
        <p:sp>
          <p:nvSpPr>
            <p:cNvPr id="38" name="TextBox 23">
              <a:extLst>
                <a:ext uri="{FF2B5EF4-FFF2-40B4-BE49-F238E27FC236}">
                  <a16:creationId xmlns:a16="http://schemas.microsoft.com/office/drawing/2014/main" id="{2C882FF2-DC40-05FC-4E84-7A2DBD432FB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49507" y="2250029"/>
              <a:ext cx="1699160" cy="29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333" i="1" dirty="0">
                  <a:solidFill>
                    <a:srgbClr val="141C41"/>
                  </a:solidFill>
                  <a:latin typeface="Arial" panose="020B0604020202020204" pitchFamily="34" charset="0"/>
                </a:rPr>
                <a:t>Nb/Cu samples </a:t>
              </a:r>
            </a:p>
          </p:txBody>
        </p:sp>
      </p:grpSp>
      <p:sp>
        <p:nvSpPr>
          <p:cNvPr id="3" name="Retângulo 28">
            <a:extLst>
              <a:ext uri="{FF2B5EF4-FFF2-40B4-BE49-F238E27FC236}">
                <a16:creationId xmlns:a16="http://schemas.microsoft.com/office/drawing/2014/main" id="{29E43F94-F12F-45D9-BD5E-216B0CB3EA36}"/>
              </a:ext>
            </a:extLst>
          </p:cNvPr>
          <p:cNvSpPr/>
          <p:nvPr/>
        </p:nvSpPr>
        <p:spPr>
          <a:xfrm>
            <a:off x="6606476" y="3466263"/>
            <a:ext cx="47670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rgbClr val="000000"/>
                </a:solidFill>
                <a:latin typeface="DM Sans" pitchFamily="2" charset="0"/>
              </a:rPr>
              <a:t>J</a:t>
            </a:r>
            <a:r>
              <a:rPr lang="en-GB" sz="2200" baseline="-15000" dirty="0">
                <a:solidFill>
                  <a:srgbClr val="000000"/>
                </a:solidFill>
                <a:latin typeface="DM Sans" pitchFamily="2" charset="0"/>
              </a:rPr>
              <a:t>C</a:t>
            </a:r>
            <a:r>
              <a:rPr lang="en-GB" sz="2200" dirty="0">
                <a:solidFill>
                  <a:srgbClr val="000000"/>
                </a:solidFill>
                <a:latin typeface="DM Sans" pitchFamily="2" charset="0"/>
              </a:rPr>
              <a:t> of our HiPIMS samples is orders of magnitude higher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9A9B05-8DC1-4D7A-A3A5-23E0CBE89581}"/>
              </a:ext>
            </a:extLst>
          </p:cNvPr>
          <p:cNvSpPr txBox="1"/>
          <p:nvPr/>
        </p:nvSpPr>
        <p:spPr>
          <a:xfrm>
            <a:off x="6845641" y="4974298"/>
            <a:ext cx="428873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There’s room for improvement</a:t>
            </a:r>
            <a:endParaRPr lang="en-GB" sz="2800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E0B539ED-8234-9B4B-D8F7-F09008F82436}"/>
              </a:ext>
            </a:extLst>
          </p:cNvPr>
          <p:cNvSpPr txBox="1"/>
          <p:nvPr/>
        </p:nvSpPr>
        <p:spPr>
          <a:xfrm>
            <a:off x="661028" y="532708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</a:t>
            </a:r>
          </a:p>
        </p:txBody>
      </p:sp>
      <p:pic>
        <p:nvPicPr>
          <p:cNvPr id="47" name="Graphic 46" descr="Arrow: Straight with solid fill">
            <a:extLst>
              <a:ext uri="{FF2B5EF4-FFF2-40B4-BE49-F238E27FC236}">
                <a16:creationId xmlns:a16="http://schemas.microsoft.com/office/drawing/2014/main" id="{485240A4-2B15-9409-5B16-137A469ED6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8582098" y="4162907"/>
            <a:ext cx="815819" cy="815819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6372587-C1FC-8AA5-E8E2-5624EFFB21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59680" y="1808480"/>
            <a:ext cx="924560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F00765-9C64-12D3-0964-772F8D484E8B}"/>
              </a:ext>
            </a:extLst>
          </p:cNvPr>
          <p:cNvSpPr txBox="1"/>
          <p:nvPr/>
        </p:nvSpPr>
        <p:spPr>
          <a:xfrm>
            <a:off x="6439077" y="1971680"/>
            <a:ext cx="51018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DM Sans" pitchFamily="2" charset="0"/>
              </a:rPr>
              <a:t>Bulk Nb: </a:t>
            </a:r>
            <a:r>
              <a:rPr lang="en-GB" sz="1800" dirty="0" err="1">
                <a:latin typeface="DM Sans" pitchFamily="2" charset="0"/>
              </a:rPr>
              <a:t>E</a:t>
            </a:r>
            <a:r>
              <a:rPr lang="en-GB" sz="1800" baseline="-15000" dirty="0" err="1">
                <a:latin typeface="DM Sans" pitchFamily="2" charset="0"/>
              </a:rPr>
              <a:t>acc</a:t>
            </a:r>
            <a:r>
              <a:rPr lang="en-GB" sz="1800" dirty="0">
                <a:latin typeface="DM Sans" pitchFamily="2" charset="0"/>
              </a:rPr>
              <a:t> 49 MV/m with Q</a:t>
            </a:r>
            <a:r>
              <a:rPr lang="en-GB" sz="1800" baseline="-15000" dirty="0">
                <a:latin typeface="DM Sans" pitchFamily="2" charset="0"/>
              </a:rPr>
              <a:t>0 </a:t>
            </a:r>
            <a:r>
              <a:rPr lang="en-GB" sz="1800" dirty="0">
                <a:latin typeface="DM Sans" pitchFamily="2" charset="0"/>
              </a:rPr>
              <a:t>above 10</a:t>
            </a:r>
            <a:r>
              <a:rPr lang="en-GB" sz="1800" baseline="30000" dirty="0">
                <a:latin typeface="DM Sans" pitchFamily="2" charset="0"/>
              </a:rPr>
              <a:t>10</a:t>
            </a:r>
          </a:p>
        </p:txBody>
      </p:sp>
      <p:pic>
        <p:nvPicPr>
          <p:cNvPr id="54" name="Picture 53" descr="A picture containing different&#10;&#10;Description automatically generated">
            <a:extLst>
              <a:ext uri="{FF2B5EF4-FFF2-40B4-BE49-F238E27FC236}">
                <a16:creationId xmlns:a16="http://schemas.microsoft.com/office/drawing/2014/main" id="{FF0A129B-607F-C919-0CDA-7BCB77EAFD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845" y="2603181"/>
            <a:ext cx="1872894" cy="1840704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BC8D34C-2931-77B1-1A9C-3DCD99822B16}"/>
              </a:ext>
            </a:extLst>
          </p:cNvPr>
          <p:cNvSpPr txBox="1"/>
          <p:nvPr/>
        </p:nvSpPr>
        <p:spPr>
          <a:xfrm>
            <a:off x="6759887" y="2474730"/>
            <a:ext cx="4460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DM Sans" pitchFamily="2" charset="0"/>
              </a:rPr>
              <a:t>HIE-ISOLDE</a:t>
            </a:r>
            <a:r>
              <a:rPr lang="en-GB" sz="1800" dirty="0">
                <a:latin typeface="DM Sans" pitchFamily="2" charset="0"/>
              </a:rPr>
              <a:t> reached fields up to 120mT (~30 MV/m in an elliptical cavity)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E680C4C-FFD2-27AA-4DE0-29FCC16F2020}"/>
              </a:ext>
            </a:extLst>
          </p:cNvPr>
          <p:cNvSpPr/>
          <p:nvPr/>
        </p:nvSpPr>
        <p:spPr>
          <a:xfrm>
            <a:off x="5181600" y="4480372"/>
            <a:ext cx="732021" cy="609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11D45B-C1B8-7693-227B-4F6B84A7E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85BF1-F90D-4F9C-8991-89104E03E9D1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711E2-8963-81E8-4E68-7CEF89042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8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" grpId="0"/>
      <p:bldP spid="13" grpId="0"/>
      <p:bldP spid="50" grpId="0"/>
      <p:bldP spid="58" grpId="0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3B6F2-CA05-40EB-68A1-B0A226FFC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9834"/>
            <a:ext cx="10515600" cy="47343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DM Sans" pitchFamily="2" charset="0"/>
              </a:rPr>
              <a:t>Background &amp; Motivation</a:t>
            </a:r>
          </a:p>
          <a:p>
            <a:endParaRPr lang="en-GB" sz="2000" dirty="0">
              <a:latin typeface="DM Sans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5AADB-9059-0F58-62AC-8A023D8C3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A4B43-FDAC-4811-B8D2-200426342E90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DDD23-DE9F-CA9C-6E4B-31F2BFFD0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D804F5C8-9BAD-D6F7-82C7-15D9FF8029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66917" y="694472"/>
            <a:ext cx="9439559" cy="7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54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Outline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47650E-4EE1-095C-FD43-B72184B61B54}"/>
              </a:ext>
            </a:extLst>
          </p:cNvPr>
          <p:cNvSpPr txBox="1"/>
          <p:nvPr/>
        </p:nvSpPr>
        <p:spPr>
          <a:xfrm>
            <a:off x="838199" y="497348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DM Sans" pitchFamily="2" charset="0"/>
              </a:rPr>
              <a:t>Recent results 400 MHz SRF cavities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4E5A3F6-2134-917A-4106-972BA4CD2D49}"/>
              </a:ext>
            </a:extLst>
          </p:cNvPr>
          <p:cNvGrpSpPr/>
          <p:nvPr/>
        </p:nvGrpSpPr>
        <p:grpSpPr>
          <a:xfrm>
            <a:off x="838199" y="3760636"/>
            <a:ext cx="9716589" cy="800220"/>
            <a:chOff x="838199" y="3590614"/>
            <a:chExt cx="9716589" cy="80022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BDD2DD-9D73-352E-98E2-EE7CDC8F4964}"/>
                </a:ext>
              </a:extLst>
            </p:cNvPr>
            <p:cNvSpPr txBox="1"/>
            <p:nvPr/>
          </p:nvSpPr>
          <p:spPr>
            <a:xfrm>
              <a:off x="1419224" y="3990724"/>
              <a:ext cx="60960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DM Sans" pitchFamily="2" charset="0"/>
                </a:rPr>
                <a:t>Summary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8C8208-6067-138F-8429-57653758DB12}"/>
                </a:ext>
              </a:extLst>
            </p:cNvPr>
            <p:cNvSpPr txBox="1"/>
            <p:nvPr/>
          </p:nvSpPr>
          <p:spPr>
            <a:xfrm>
              <a:off x="838199" y="3590614"/>
              <a:ext cx="971658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DM Sans" pitchFamily="2" charset="0"/>
                </a:rPr>
                <a:t>Additional studies for improving SRF cavity performance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A29DD5-3A27-8A6F-F894-D5F3CCB96C53}"/>
              </a:ext>
            </a:extLst>
          </p:cNvPr>
          <p:cNvGrpSpPr/>
          <p:nvPr/>
        </p:nvGrpSpPr>
        <p:grpSpPr>
          <a:xfrm>
            <a:off x="838200" y="2615898"/>
            <a:ext cx="10744200" cy="732112"/>
            <a:chOff x="838200" y="2696888"/>
            <a:chExt cx="10744200" cy="7321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F4DC10-65A4-0417-1AE8-2640737BE441}"/>
                </a:ext>
              </a:extLst>
            </p:cNvPr>
            <p:cNvSpPr txBox="1"/>
            <p:nvPr/>
          </p:nvSpPr>
          <p:spPr>
            <a:xfrm>
              <a:off x="838200" y="2696888"/>
              <a:ext cx="107442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DM Sans" pitchFamily="2" charset="0"/>
                </a:rPr>
                <a:t>Thin film optimization for superconducting radiofrequency (SRF) accelerating cavities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093E30-2A5C-4A87-AA87-798483B2D359}"/>
                </a:ext>
              </a:extLst>
            </p:cNvPr>
            <p:cNvSpPr txBox="1"/>
            <p:nvPr/>
          </p:nvSpPr>
          <p:spPr>
            <a:xfrm>
              <a:off x="1419224" y="3028890"/>
              <a:ext cx="60960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latin typeface="DM Sans" pitchFamily="2" charset="0"/>
                </a:rPr>
                <a:t>Summary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382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onexão reta 161">
            <a:extLst>
              <a:ext uri="{FF2B5EF4-FFF2-40B4-BE49-F238E27FC236}">
                <a16:creationId xmlns:a16="http://schemas.microsoft.com/office/drawing/2014/main" id="{13B1CAF6-30CD-2088-AEC8-9C54EFEEEB38}"/>
              </a:ext>
            </a:extLst>
          </p:cNvPr>
          <p:cNvCxnSpPr>
            <a:cxnSpLocks/>
          </p:cNvCxnSpPr>
          <p:nvPr/>
        </p:nvCxnSpPr>
        <p:spPr>
          <a:xfrm flipV="1">
            <a:off x="6232443" y="3739327"/>
            <a:ext cx="272" cy="2145833"/>
          </a:xfrm>
          <a:prstGeom prst="line">
            <a:avLst/>
          </a:prstGeom>
          <a:solidFill>
            <a:schemeClr val="bg1"/>
          </a:solidFill>
          <a:ln w="19050">
            <a:solidFill>
              <a:srgbClr val="7F7F7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>
            <a:extLst>
              <a:ext uri="{FF2B5EF4-FFF2-40B4-BE49-F238E27FC236}">
                <a16:creationId xmlns:a16="http://schemas.microsoft.com/office/drawing/2014/main" id="{B4ED6E30-B226-619B-FE3B-B287AD9845FC}"/>
              </a:ext>
            </a:extLst>
          </p:cNvPr>
          <p:cNvSpPr txBox="1"/>
          <p:nvPr/>
        </p:nvSpPr>
        <p:spPr>
          <a:xfrm>
            <a:off x="726679" y="2483253"/>
            <a:ext cx="4570775" cy="1840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GB" sz="4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GB" sz="40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GB" sz="4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</a:t>
            </a:r>
            <a:endParaRPr lang="en-GB" sz="4000" b="1" spc="300" baseline="-150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616A2B-374B-7B8A-3B10-157D43E8A8F7}"/>
              </a:ext>
            </a:extLst>
          </p:cNvPr>
          <p:cNvGrpSpPr/>
          <p:nvPr/>
        </p:nvGrpSpPr>
        <p:grpSpPr>
          <a:xfrm>
            <a:off x="6129208" y="1414755"/>
            <a:ext cx="3900763" cy="4132091"/>
            <a:chOff x="1060206" y="1783231"/>
            <a:chExt cx="3900763" cy="4132091"/>
          </a:xfrm>
        </p:grpSpPr>
        <p:sp>
          <p:nvSpPr>
            <p:cNvPr id="5" name="TextBox 15">
              <a:extLst>
                <a:ext uri="{FF2B5EF4-FFF2-40B4-BE49-F238E27FC236}">
                  <a16:creationId xmlns:a16="http://schemas.microsoft.com/office/drawing/2014/main" id="{C2D164E2-7E50-3A38-1560-9B4BEA446BCA}"/>
                </a:ext>
              </a:extLst>
            </p:cNvPr>
            <p:cNvSpPr txBox="1"/>
            <p:nvPr/>
          </p:nvSpPr>
          <p:spPr>
            <a:xfrm>
              <a:off x="1551379" y="4715465"/>
              <a:ext cx="285699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F124A"/>
                  </a:solidFill>
                </a:rPr>
                <a:t>Substrate treatment</a:t>
              </a:r>
            </a:p>
          </p:txBody>
        </p:sp>
        <p:sp>
          <p:nvSpPr>
            <p:cNvPr id="6" name="TextBox 13">
              <a:extLst>
                <a:ext uri="{FF2B5EF4-FFF2-40B4-BE49-F238E27FC236}">
                  <a16:creationId xmlns:a16="http://schemas.microsoft.com/office/drawing/2014/main" id="{C3D3A107-C4EC-C903-29E0-554930C90FE8}"/>
                </a:ext>
              </a:extLst>
            </p:cNvPr>
            <p:cNvSpPr txBox="1"/>
            <p:nvPr/>
          </p:nvSpPr>
          <p:spPr>
            <a:xfrm>
              <a:off x="1548643" y="3238888"/>
              <a:ext cx="303836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F124A"/>
                  </a:solidFill>
                </a:rPr>
                <a:t>Post coating annealing </a:t>
              </a:r>
            </a:p>
          </p:txBody>
        </p:sp>
        <p:sp>
          <p:nvSpPr>
            <p:cNvPr id="7" name="TextBox 25">
              <a:extLst>
                <a:ext uri="{FF2B5EF4-FFF2-40B4-BE49-F238E27FC236}">
                  <a16:creationId xmlns:a16="http://schemas.microsoft.com/office/drawing/2014/main" id="{D3811CBA-D64C-7D99-ADAD-EBC668778293}"/>
                </a:ext>
              </a:extLst>
            </p:cNvPr>
            <p:cNvSpPr txBox="1"/>
            <p:nvPr/>
          </p:nvSpPr>
          <p:spPr>
            <a:xfrm>
              <a:off x="1548642" y="3975589"/>
              <a:ext cx="30328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F124A"/>
                  </a:solidFill>
                </a:rPr>
                <a:t>Coating temperature</a:t>
              </a:r>
            </a:p>
          </p:txBody>
        </p:sp>
        <p:sp>
          <p:nvSpPr>
            <p:cNvPr id="10" name="TextBox 15">
              <a:extLst>
                <a:ext uri="{FF2B5EF4-FFF2-40B4-BE49-F238E27FC236}">
                  <a16:creationId xmlns:a16="http://schemas.microsoft.com/office/drawing/2014/main" id="{A4112206-8B15-80F6-10E3-256C6271EB66}"/>
                </a:ext>
              </a:extLst>
            </p:cNvPr>
            <p:cNvSpPr txBox="1"/>
            <p:nvPr/>
          </p:nvSpPr>
          <p:spPr>
            <a:xfrm>
              <a:off x="1548642" y="5207436"/>
              <a:ext cx="74631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4000" spc="1000" dirty="0">
                  <a:solidFill>
                    <a:srgbClr val="0F124A"/>
                  </a:solidFill>
                </a:rPr>
                <a:t>…</a:t>
              </a:r>
            </a:p>
          </p:txBody>
        </p:sp>
        <p:sp>
          <p:nvSpPr>
            <p:cNvPr id="12" name="TextBox 15">
              <a:extLst>
                <a:ext uri="{FF2B5EF4-FFF2-40B4-BE49-F238E27FC236}">
                  <a16:creationId xmlns:a16="http://schemas.microsoft.com/office/drawing/2014/main" id="{0F86DC78-2D2F-ACA8-E8EA-8CAE10A79FED}"/>
                </a:ext>
              </a:extLst>
            </p:cNvPr>
            <p:cNvSpPr txBox="1"/>
            <p:nvPr/>
          </p:nvSpPr>
          <p:spPr>
            <a:xfrm>
              <a:off x="1551379" y="1783231"/>
              <a:ext cx="18939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F124A"/>
                  </a:solidFill>
                </a:rPr>
                <a:t>Thickness</a:t>
              </a: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2317B3B0-4EC4-345F-A18C-D1A763078BCA}"/>
                </a:ext>
              </a:extLst>
            </p:cNvPr>
            <p:cNvSpPr txBox="1"/>
            <p:nvPr/>
          </p:nvSpPr>
          <p:spPr>
            <a:xfrm>
              <a:off x="1548642" y="2521468"/>
              <a:ext cx="341232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0F124A"/>
                  </a:solidFill>
                </a:rPr>
                <a:t>Ion bombardment energy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7F9684A-3C95-27B2-0C40-CAD346CE0F94}"/>
                </a:ext>
              </a:extLst>
            </p:cNvPr>
            <p:cNvGrpSpPr/>
            <p:nvPr/>
          </p:nvGrpSpPr>
          <p:grpSpPr>
            <a:xfrm>
              <a:off x="1060477" y="1922675"/>
              <a:ext cx="206471" cy="2145833"/>
              <a:chOff x="5187961" y="1161428"/>
              <a:chExt cx="206471" cy="2145833"/>
            </a:xfrm>
          </p:grpSpPr>
          <p:cxnSp>
            <p:nvCxnSpPr>
              <p:cNvPr id="26" name="Conexão reta 161">
                <a:extLst>
                  <a:ext uri="{FF2B5EF4-FFF2-40B4-BE49-F238E27FC236}">
                    <a16:creationId xmlns:a16="http://schemas.microsoft.com/office/drawing/2014/main" id="{73D259F9-3265-D65E-4AD9-B0564B10CF77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 flipV="1">
                <a:off x="5290925" y="1161428"/>
                <a:ext cx="272" cy="214583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4507E5B-1BE4-37AC-7EF8-089FF436F6C9}"/>
                  </a:ext>
                </a:extLst>
              </p:cNvPr>
              <p:cNvSpPr/>
              <p:nvPr/>
            </p:nvSpPr>
            <p:spPr>
              <a:xfrm rot="5400000">
                <a:off x="5184421" y="2626386"/>
                <a:ext cx="213551" cy="20647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2400" dirty="0">
                  <a:solidFill>
                    <a:srgbClr val="B4411A"/>
                  </a:solidFill>
                </a:endParaRPr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0F89D92-98BE-2B65-E84A-28F2E9337D1E}"/>
                </a:ext>
              </a:extLst>
            </p:cNvPr>
            <p:cNvSpPr/>
            <p:nvPr/>
          </p:nvSpPr>
          <p:spPr>
            <a:xfrm rot="5400000">
              <a:off x="1056666" y="1926215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F138676-75A8-694B-D4B6-5C815D0894E6}"/>
                </a:ext>
              </a:extLst>
            </p:cNvPr>
            <p:cNvSpPr/>
            <p:nvPr/>
          </p:nvSpPr>
          <p:spPr>
            <a:xfrm rot="5400000">
              <a:off x="1056666" y="2656924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6901EBE-651E-0B2B-4863-8C576E622657}"/>
                </a:ext>
              </a:extLst>
            </p:cNvPr>
            <p:cNvSpPr/>
            <p:nvPr/>
          </p:nvSpPr>
          <p:spPr>
            <a:xfrm rot="5400000">
              <a:off x="1056666" y="4072048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AADE45E-44DB-352E-7D0E-3DD981E73A5F}"/>
                </a:ext>
              </a:extLst>
            </p:cNvPr>
            <p:cNvSpPr/>
            <p:nvPr/>
          </p:nvSpPr>
          <p:spPr>
            <a:xfrm rot="5400000">
              <a:off x="1056666" y="4802757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279BC38-EA4D-28BE-E67A-A0EA309C4071}"/>
                </a:ext>
              </a:extLst>
            </p:cNvPr>
            <p:cNvSpPr/>
            <p:nvPr/>
          </p:nvSpPr>
          <p:spPr>
            <a:xfrm rot="5400000">
              <a:off x="1056666" y="5552854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</p:grpSp>
      <p:cxnSp>
        <p:nvCxnSpPr>
          <p:cNvPr id="2" name="Conexão reta 45">
            <a:extLst>
              <a:ext uri="{FF2B5EF4-FFF2-40B4-BE49-F238E27FC236}">
                <a16:creationId xmlns:a16="http://schemas.microsoft.com/office/drawing/2014/main" id="{8395DC5B-331A-2C05-28C9-FF972CED8948}"/>
              </a:ext>
            </a:extLst>
          </p:cNvPr>
          <p:cNvCxnSpPr>
            <a:cxnSpLocks/>
          </p:cNvCxnSpPr>
          <p:nvPr/>
        </p:nvCxnSpPr>
        <p:spPr>
          <a:xfrm>
            <a:off x="6518516" y="1402055"/>
            <a:ext cx="0" cy="125483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xão reta 65">
            <a:extLst>
              <a:ext uri="{FF2B5EF4-FFF2-40B4-BE49-F238E27FC236}">
                <a16:creationId xmlns:a16="http://schemas.microsoft.com/office/drawing/2014/main" id="{7270DD99-4D29-9AC6-1253-8F792E139F2C}"/>
              </a:ext>
            </a:extLst>
          </p:cNvPr>
          <p:cNvCxnSpPr>
            <a:cxnSpLocks/>
          </p:cNvCxnSpPr>
          <p:nvPr/>
        </p:nvCxnSpPr>
        <p:spPr>
          <a:xfrm flipH="1">
            <a:off x="6494717" y="2656890"/>
            <a:ext cx="3535254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ta 63">
            <a:extLst>
              <a:ext uri="{FF2B5EF4-FFF2-40B4-BE49-F238E27FC236}">
                <a16:creationId xmlns:a16="http://schemas.microsoft.com/office/drawing/2014/main" id="{8C6C1C64-7157-4EA2-2329-FFB0415AB5A2}"/>
              </a:ext>
            </a:extLst>
          </p:cNvPr>
          <p:cNvCxnSpPr>
            <a:cxnSpLocks/>
          </p:cNvCxnSpPr>
          <p:nvPr/>
        </p:nvCxnSpPr>
        <p:spPr>
          <a:xfrm flipH="1">
            <a:off x="6517688" y="1414755"/>
            <a:ext cx="3512283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ta 64">
            <a:extLst>
              <a:ext uri="{FF2B5EF4-FFF2-40B4-BE49-F238E27FC236}">
                <a16:creationId xmlns:a16="http://schemas.microsoft.com/office/drawing/2014/main" id="{715D9381-3C3A-96E9-078B-532AD9F54F3B}"/>
              </a:ext>
            </a:extLst>
          </p:cNvPr>
          <p:cNvCxnSpPr>
            <a:cxnSpLocks/>
          </p:cNvCxnSpPr>
          <p:nvPr/>
        </p:nvCxnSpPr>
        <p:spPr>
          <a:xfrm>
            <a:off x="10019937" y="1414755"/>
            <a:ext cx="0" cy="124213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B2623CC-F7D7-F0D0-D7BF-D7E03AE44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C6F3B-03CB-4C18-A300-89F3D71750AF}" type="datetime1">
              <a:rPr lang="en-GB" smtClean="0"/>
              <a:t>02/05/2023</a:t>
            </a:fld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152F0F6-F304-014C-9A7F-CFC6922D0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98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78B8-0392-0924-EC4E-DDF24BAB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60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 vs thickness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9096-2B19-DADF-6887-7BB7040657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7732-EB13-A79D-8273-B12BD75B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3D936-D742-2176-BA7B-439C89D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835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D77064C9-E7B7-0129-C272-332D160217DD}"/>
              </a:ext>
            </a:extLst>
          </p:cNvPr>
          <p:cNvGrpSpPr/>
          <p:nvPr/>
        </p:nvGrpSpPr>
        <p:grpSpPr>
          <a:xfrm>
            <a:off x="231132" y="1100689"/>
            <a:ext cx="6741092" cy="4999877"/>
            <a:chOff x="231132" y="1100689"/>
            <a:chExt cx="6741092" cy="4999877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A94AE00-0420-1187-62D7-8D01E12D3018}"/>
                </a:ext>
              </a:extLst>
            </p:cNvPr>
            <p:cNvGrpSpPr/>
            <p:nvPr/>
          </p:nvGrpSpPr>
          <p:grpSpPr>
            <a:xfrm>
              <a:off x="440126" y="1100689"/>
              <a:ext cx="6532098" cy="4999877"/>
              <a:chOff x="199496" y="879307"/>
              <a:chExt cx="6532098" cy="4999877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9D9761E-8E10-9740-C9F7-9B27371A6DB0}"/>
                  </a:ext>
                </a:extLst>
              </p:cNvPr>
              <p:cNvGrpSpPr/>
              <p:nvPr/>
            </p:nvGrpSpPr>
            <p:grpSpPr>
              <a:xfrm>
                <a:off x="199496" y="879307"/>
                <a:ext cx="6532098" cy="4999877"/>
                <a:chOff x="199496" y="1229688"/>
                <a:chExt cx="6532098" cy="4999877"/>
              </a:xfrm>
            </p:grpSpPr>
            <p:grpSp>
              <p:nvGrpSpPr>
                <p:cNvPr id="12" name="Agrupar 80">
                  <a:extLst>
                    <a:ext uri="{FF2B5EF4-FFF2-40B4-BE49-F238E27FC236}">
                      <a16:creationId xmlns:a16="http://schemas.microsoft.com/office/drawing/2014/main" id="{98DA2023-B3B4-FC54-98F6-F4C5CB93E578}"/>
                    </a:ext>
                  </a:extLst>
                </p:cNvPr>
                <p:cNvGrpSpPr/>
                <p:nvPr/>
              </p:nvGrpSpPr>
              <p:grpSpPr>
                <a:xfrm>
                  <a:off x="199496" y="1229688"/>
                  <a:ext cx="6532098" cy="4999877"/>
                  <a:chOff x="149622" y="922266"/>
                  <a:chExt cx="4899073" cy="3749908"/>
                </a:xfrm>
              </p:grpSpPr>
              <p:grpSp>
                <p:nvGrpSpPr>
                  <p:cNvPr id="15" name="Group 41">
                    <a:extLst>
                      <a:ext uri="{FF2B5EF4-FFF2-40B4-BE49-F238E27FC236}">
                        <a16:creationId xmlns:a16="http://schemas.microsoft.com/office/drawing/2014/main" id="{482E5388-29FC-DFE6-827A-3CB402C44721}"/>
                      </a:ext>
                    </a:extLst>
                  </p:cNvPr>
                  <p:cNvGrpSpPr/>
                  <p:nvPr/>
                </p:nvGrpSpPr>
                <p:grpSpPr>
                  <a:xfrm>
                    <a:off x="149622" y="922266"/>
                    <a:ext cx="4899073" cy="3749908"/>
                    <a:chOff x="207962" y="1468438"/>
                    <a:chExt cx="6532097" cy="4999877"/>
                  </a:xfrm>
                </p:grpSpPr>
                <p:grpSp>
                  <p:nvGrpSpPr>
                    <p:cNvPr id="32" name="Group 42">
                      <a:extLst>
                        <a:ext uri="{FF2B5EF4-FFF2-40B4-BE49-F238E27FC236}">
                          <a16:creationId xmlns:a16="http://schemas.microsoft.com/office/drawing/2014/main" id="{606D39EA-496E-AC7F-EE69-A48AF78A75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962" y="1468438"/>
                      <a:ext cx="6532097" cy="4999877"/>
                      <a:chOff x="407987" y="1468438"/>
                      <a:chExt cx="6532097" cy="4999877"/>
                    </a:xfrm>
                  </p:grpSpPr>
                  <p:pic>
                    <p:nvPicPr>
                      <p:cNvPr id="34" name="Picture 44">
                        <a:extLst>
                          <a:ext uri="{FF2B5EF4-FFF2-40B4-BE49-F238E27FC236}">
                            <a16:creationId xmlns:a16="http://schemas.microsoft.com/office/drawing/2014/main" id="{1768D2F6-0071-8EE1-FBF6-6F7133452F7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7987" y="1468438"/>
                        <a:ext cx="6532097" cy="499987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35" name="TextBox 46">
                        <a:extLst>
                          <a:ext uri="{FF2B5EF4-FFF2-40B4-BE49-F238E27FC236}">
                            <a16:creationId xmlns:a16="http://schemas.microsoft.com/office/drawing/2014/main" id="{C725A23C-2D3A-6743-5AFB-9758B0B51A6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544281" y="4973396"/>
                        <a:ext cx="1964257" cy="2078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US" sz="1351" dirty="0">
                            <a:solidFill>
                              <a:srgbClr val="BC5E00"/>
                            </a:solidFill>
                            <a:latin typeface="Lato Black" panose="020F0A02020204030203" pitchFamily="34" charset="0"/>
                          </a:rPr>
                          <a:t>Bulk Nb</a:t>
                        </a:r>
                        <a:endParaRPr lang="en-GB" sz="1351" dirty="0">
                          <a:solidFill>
                            <a:srgbClr val="BC5E00"/>
                          </a:solidFill>
                          <a:latin typeface="Lato Black" panose="020F0A02020204030203" pitchFamily="34" charset="0"/>
                        </a:endParaRPr>
                      </a:p>
                    </p:txBody>
                  </p:sp>
                </p:grpSp>
                <p:pic>
                  <p:nvPicPr>
                    <p:cNvPr id="33" name="Picture 43">
                      <a:extLst>
                        <a:ext uri="{FF2B5EF4-FFF2-40B4-BE49-F238E27FC236}">
                          <a16:creationId xmlns:a16="http://schemas.microsoft.com/office/drawing/2014/main" id="{4BAAA73E-4265-31A0-B3FE-ACDD5B0D72B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/>
                    <a:srcRect l="21733" t="13844" r="52146" b="36670"/>
                    <a:stretch/>
                  </p:blipFill>
                  <p:spPr>
                    <a:xfrm>
                      <a:off x="1625600" y="2159000"/>
                      <a:ext cx="1708150" cy="247697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1" name="Retângulo 89">
                    <a:extLst>
                      <a:ext uri="{FF2B5EF4-FFF2-40B4-BE49-F238E27FC236}">
                        <a16:creationId xmlns:a16="http://schemas.microsoft.com/office/drawing/2014/main" id="{1DBB0EA0-4151-3FB9-1521-D5BEB2B166EF}"/>
                      </a:ext>
                    </a:extLst>
                  </p:cNvPr>
                  <p:cNvSpPr/>
                  <p:nvPr/>
                </p:nvSpPr>
                <p:spPr>
                  <a:xfrm>
                    <a:off x="2604156" y="3316679"/>
                    <a:ext cx="203732" cy="123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  <p:sp>
                <p:nvSpPr>
                  <p:cNvPr id="20" name="Retângulo 86">
                    <a:extLst>
                      <a:ext uri="{FF2B5EF4-FFF2-40B4-BE49-F238E27FC236}">
                        <a16:creationId xmlns:a16="http://schemas.microsoft.com/office/drawing/2014/main" id="{D519DCA0-D5AB-AB29-3A75-6B7E43B4960B}"/>
                      </a:ext>
                    </a:extLst>
                  </p:cNvPr>
                  <p:cNvSpPr/>
                  <p:nvPr/>
                </p:nvSpPr>
                <p:spPr>
                  <a:xfrm>
                    <a:off x="356332" y="1651000"/>
                    <a:ext cx="403332" cy="205586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</p:grpSp>
            <p:sp>
              <p:nvSpPr>
                <p:cNvPr id="13" name="TextBox 6">
                  <a:extLst>
                    <a:ext uri="{FF2B5EF4-FFF2-40B4-BE49-F238E27FC236}">
                      <a16:creationId xmlns:a16="http://schemas.microsoft.com/office/drawing/2014/main" id="{7B9CE5F7-58B9-5297-0CCD-ABB79AA40DC6}"/>
                    </a:ext>
                  </a:extLst>
                </p:cNvPr>
                <p:cNvSpPr txBox="1"/>
                <p:nvPr/>
              </p:nvSpPr>
              <p:spPr>
                <a:xfrm>
                  <a:off x="2986780" y="1943441"/>
                  <a:ext cx="196425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dirty="0" err="1">
                      <a:latin typeface="Lato Black" panose="020F0A02020204030203" pitchFamily="34" charset="0"/>
                    </a:rPr>
                    <a:t>HiPIMS</a:t>
                  </a:r>
                  <a:r>
                    <a:rPr lang="en-US" sz="1600" dirty="0">
                      <a:latin typeface="Lato Black" panose="020F0A02020204030203" pitchFamily="34" charset="0"/>
                    </a:rPr>
                    <a:t> +DC Bias</a:t>
                  </a:r>
                  <a:endParaRPr lang="en-GB" sz="1600" dirty="0">
                    <a:latin typeface="Lato Black" panose="020F0A02020204030203" pitchFamily="34" charset="0"/>
                  </a:endParaRPr>
                </a:p>
              </p:txBody>
            </p:sp>
            <p:sp>
              <p:nvSpPr>
                <p:cNvPr id="14" name="TextBox 23">
                  <a:extLst>
                    <a:ext uri="{FF2B5EF4-FFF2-40B4-BE49-F238E27FC236}">
                      <a16:creationId xmlns:a16="http://schemas.microsoft.com/office/drawing/2014/main" id="{5193A412-CA44-7974-9E65-198E14046897}"/>
                    </a:ext>
                  </a:extLst>
                </p:cNvPr>
                <p:cNvSpPr txBox="1"/>
                <p:nvPr/>
              </p:nvSpPr>
              <p:spPr>
                <a:xfrm>
                  <a:off x="3486211" y="2151854"/>
                  <a:ext cx="1699160" cy="2974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333" i="1" dirty="0">
                      <a:solidFill>
                        <a:srgbClr val="141C41"/>
                      </a:solidFill>
                      <a:latin typeface="Arial" panose="020B0604020202020204" pitchFamily="34" charset="0"/>
                    </a:rPr>
                    <a:t>Nb/Cu samples </a:t>
                  </a:r>
                </a:p>
              </p:txBody>
            </p:sp>
          </p:grp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DC245EE-00EA-8F91-2AD8-6FFC24B49BAA}"/>
                  </a:ext>
                </a:extLst>
              </p:cNvPr>
              <p:cNvSpPr txBox="1"/>
              <p:nvPr/>
            </p:nvSpPr>
            <p:spPr>
              <a:xfrm>
                <a:off x="2156571" y="4258997"/>
                <a:ext cx="1954521" cy="2464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8686"/>
                    </a:solidFill>
                    <a:latin typeface="Lato Black" panose="020F0A02020204030203" pitchFamily="34" charset="0"/>
                  </a:rPr>
                  <a:t>HIE-ISOLDE</a:t>
                </a:r>
                <a:endParaRPr lang="en-GB" sz="1200" dirty="0">
                  <a:solidFill>
                    <a:srgbClr val="008686"/>
                  </a:solidFill>
                  <a:latin typeface="Lato Black" panose="020F0A02020204030203" pitchFamily="34" charset="0"/>
                </a:endParaRPr>
              </a:p>
            </p:txBody>
          </p:sp>
          <p:pic>
            <p:nvPicPr>
              <p:cNvPr id="48" name="Picture 10">
                <a:extLst>
                  <a:ext uri="{FF2B5EF4-FFF2-40B4-BE49-F238E27FC236}">
                    <a16:creationId xmlns:a16="http://schemas.microsoft.com/office/drawing/2014/main" id="{4AE53DDC-8D62-0828-E49D-C7A70F79FC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7430" t="61251" r="44724" b="29940"/>
              <a:stretch/>
            </p:blipFill>
            <p:spPr>
              <a:xfrm>
                <a:off x="2541612" y="3958378"/>
                <a:ext cx="535110" cy="462516"/>
              </a:xfrm>
              <a:prstGeom prst="rect">
                <a:avLst/>
              </a:prstGeom>
            </p:spPr>
          </p:pic>
        </p:grpSp>
        <p:pic>
          <p:nvPicPr>
            <p:cNvPr id="45" name="Picture 10">
              <a:extLst>
                <a:ext uri="{FF2B5EF4-FFF2-40B4-BE49-F238E27FC236}">
                  <a16:creationId xmlns:a16="http://schemas.microsoft.com/office/drawing/2014/main" id="{8466238D-36CF-D41F-C8AD-89E122787EA5}"/>
                </a:ext>
              </a:extLst>
            </p:cNvPr>
            <p:cNvPicPr/>
            <p:nvPr/>
          </p:nvPicPr>
          <p:blipFill rotWithShape="1">
            <a:blip r:embed="rId3"/>
            <a:srcRect t="43231" r="88048" b="27837"/>
            <a:stretch/>
          </p:blipFill>
          <p:spPr>
            <a:xfrm>
              <a:off x="231132" y="2239646"/>
              <a:ext cx="1000186" cy="1852488"/>
            </a:xfrm>
            <a:prstGeom prst="rect">
              <a:avLst/>
            </a:prstGeom>
          </p:spPr>
        </p:pic>
      </p:grpSp>
      <p:sp>
        <p:nvSpPr>
          <p:cNvPr id="36" name="Retângulo 28">
            <a:extLst>
              <a:ext uri="{FF2B5EF4-FFF2-40B4-BE49-F238E27FC236}">
                <a16:creationId xmlns:a16="http://schemas.microsoft.com/office/drawing/2014/main" id="{A0DA7E53-E1E8-DD10-83CD-39D1F499EF7B}"/>
              </a:ext>
            </a:extLst>
          </p:cNvPr>
          <p:cNvSpPr/>
          <p:nvPr/>
        </p:nvSpPr>
        <p:spPr>
          <a:xfrm>
            <a:off x="6534617" y="1752376"/>
            <a:ext cx="4868741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67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2667" b="1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2667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decreases with increasing film thickness</a:t>
            </a:r>
            <a:endParaRPr lang="en-GB" sz="2667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37" name="Retângulo 28">
            <a:extLst>
              <a:ext uri="{FF2B5EF4-FFF2-40B4-BE49-F238E27FC236}">
                <a16:creationId xmlns:a16="http://schemas.microsoft.com/office/drawing/2014/main" id="{4A1E13DA-3941-F079-7B84-5B8D742A2CE9}"/>
              </a:ext>
            </a:extLst>
          </p:cNvPr>
          <p:cNvSpPr/>
          <p:nvPr/>
        </p:nvSpPr>
        <p:spPr>
          <a:xfrm>
            <a:off x="6919343" y="2627789"/>
            <a:ext cx="40992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100" dirty="0">
                <a:latin typeface="DM Sans" pitchFamily="2" charset="0"/>
              </a:rPr>
              <a:t>Independently of bias</a:t>
            </a:r>
            <a:endParaRPr lang="en-GB" sz="2100" dirty="0">
              <a:latin typeface="DM Sans" pitchFamily="2" charset="0"/>
            </a:endParaRPr>
          </a:p>
        </p:txBody>
      </p:sp>
      <p:sp>
        <p:nvSpPr>
          <p:cNvPr id="2" name="TextBox 14">
            <a:extLst>
              <a:ext uri="{FF2B5EF4-FFF2-40B4-BE49-F238E27FC236}">
                <a16:creationId xmlns:a16="http://schemas.microsoft.com/office/drawing/2014/main" id="{09381861-3760-D44E-6ECF-32DE9C89C6A6}"/>
              </a:ext>
            </a:extLst>
          </p:cNvPr>
          <p:cNvSpPr txBox="1"/>
          <p:nvPr/>
        </p:nvSpPr>
        <p:spPr>
          <a:xfrm>
            <a:off x="648328" y="540328"/>
            <a:ext cx="113690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 vs thickness</a:t>
            </a:r>
          </a:p>
        </p:txBody>
      </p:sp>
      <p:sp>
        <p:nvSpPr>
          <p:cNvPr id="51" name="Retângulo 22">
            <a:extLst>
              <a:ext uri="{FF2B5EF4-FFF2-40B4-BE49-F238E27FC236}">
                <a16:creationId xmlns:a16="http://schemas.microsoft.com/office/drawing/2014/main" id="{1FEE214B-06F8-492A-530B-005896707A84}"/>
              </a:ext>
            </a:extLst>
          </p:cNvPr>
          <p:cNvSpPr/>
          <p:nvPr/>
        </p:nvSpPr>
        <p:spPr>
          <a:xfrm>
            <a:off x="1742202" y="4833085"/>
            <a:ext cx="1814611" cy="25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>
                <a:solidFill>
                  <a:srgbClr val="000000"/>
                </a:solidFill>
              </a:rPr>
              <a:t>4K, 250mT</a:t>
            </a:r>
          </a:p>
        </p:txBody>
      </p:sp>
      <p:pic>
        <p:nvPicPr>
          <p:cNvPr id="52" name="Picture 51" descr="A picture containing logo&#10;&#10;Description automatically generated">
            <a:extLst>
              <a:ext uri="{FF2B5EF4-FFF2-40B4-BE49-F238E27FC236}">
                <a16:creationId xmlns:a16="http://schemas.microsoft.com/office/drawing/2014/main" id="{555A8FEA-E0FA-5B84-16B3-F5C6684443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00" y="5770609"/>
            <a:ext cx="1376489" cy="396816"/>
          </a:xfrm>
          <a:prstGeom prst="rect">
            <a:avLst/>
          </a:prstGeom>
        </p:spPr>
      </p:pic>
      <p:sp>
        <p:nvSpPr>
          <p:cNvPr id="53" name="Retângulo 28">
            <a:extLst>
              <a:ext uri="{FF2B5EF4-FFF2-40B4-BE49-F238E27FC236}">
                <a16:creationId xmlns:a16="http://schemas.microsoft.com/office/drawing/2014/main" id="{6F1E8973-812E-BFAA-F707-0F334D9DE048}"/>
              </a:ext>
            </a:extLst>
          </p:cNvPr>
          <p:cNvSpPr/>
          <p:nvPr/>
        </p:nvSpPr>
        <p:spPr>
          <a:xfrm>
            <a:off x="7023788" y="4049469"/>
            <a:ext cx="3973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DM Sans" pitchFamily="2" charset="0"/>
              </a:rPr>
              <a:t>What morphological property is responsible for this? </a:t>
            </a:r>
            <a:endParaRPr lang="en-GB" sz="2000" dirty="0">
              <a:latin typeface="DM Sans" pitchFamily="2" charset="0"/>
            </a:endParaRPr>
          </a:p>
        </p:txBody>
      </p:sp>
      <p:pic>
        <p:nvPicPr>
          <p:cNvPr id="54" name="Graphic 53" descr="Arrow: Rotate right with solid fill">
            <a:extLst>
              <a:ext uri="{FF2B5EF4-FFF2-40B4-BE49-F238E27FC236}">
                <a16:creationId xmlns:a16="http://schemas.microsoft.com/office/drawing/2014/main" id="{4E65C9F5-C95E-571A-7683-D4CD8D7BC1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3829632">
            <a:off x="9726346" y="3095361"/>
            <a:ext cx="807511" cy="80751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61365B70-6755-A5DE-F679-46BB715EA3A6}"/>
              </a:ext>
            </a:extLst>
          </p:cNvPr>
          <p:cNvSpPr txBox="1"/>
          <p:nvPr/>
        </p:nvSpPr>
        <p:spPr>
          <a:xfrm>
            <a:off x="7004064" y="4790333"/>
            <a:ext cx="401256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latin typeface="DM Sans" pitchFamily="2" charset="0"/>
              </a:rPr>
              <a:t>i</a:t>
            </a:r>
            <a:r>
              <a:rPr lang="en-US" sz="2000" b="1" dirty="0">
                <a:latin typeface="DM Sans" pitchFamily="2" charset="0"/>
              </a:rPr>
              <a:t>. e. which defect family disappears gradually with increasing thickness?  </a:t>
            </a:r>
            <a:endParaRPr lang="en-GB" sz="2000" dirty="0">
              <a:latin typeface="DM Sans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D5FC6B-FBF5-D426-AD5E-7BF0C6284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44E58-CE87-4860-A84F-64F28AAAC8A6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213FC-BC75-A8B7-9EE1-544F4B46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90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14">
            <a:extLst>
              <a:ext uri="{FF2B5EF4-FFF2-40B4-BE49-F238E27FC236}">
                <a16:creationId xmlns:a16="http://schemas.microsoft.com/office/drawing/2014/main" id="{DFB8E0FD-6C3E-BF52-6320-6871073FFBC3}"/>
              </a:ext>
            </a:extLst>
          </p:cNvPr>
          <p:cNvSpPr txBox="1"/>
          <p:nvPr/>
        </p:nvSpPr>
        <p:spPr>
          <a:xfrm>
            <a:off x="559428" y="540328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Microstructure Analysis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C9C60AC-BA42-B3D2-01AA-A1F88C5541EC}"/>
              </a:ext>
            </a:extLst>
          </p:cNvPr>
          <p:cNvGrpSpPr/>
          <p:nvPr/>
        </p:nvGrpSpPr>
        <p:grpSpPr>
          <a:xfrm>
            <a:off x="1219066" y="2509489"/>
            <a:ext cx="3782608" cy="2559747"/>
            <a:chOff x="1060206" y="1873396"/>
            <a:chExt cx="3782608" cy="2559747"/>
          </a:xfrm>
        </p:grpSpPr>
        <p:sp>
          <p:nvSpPr>
            <p:cNvPr id="51" name="TextBox 13">
              <a:extLst>
                <a:ext uri="{FF2B5EF4-FFF2-40B4-BE49-F238E27FC236}">
                  <a16:creationId xmlns:a16="http://schemas.microsoft.com/office/drawing/2014/main" id="{6B560CE1-FC10-6390-2158-0F1959A08E23}"/>
                </a:ext>
              </a:extLst>
            </p:cNvPr>
            <p:cNvSpPr txBox="1"/>
            <p:nvPr/>
          </p:nvSpPr>
          <p:spPr>
            <a:xfrm>
              <a:off x="1419978" y="3287013"/>
              <a:ext cx="30383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Grazing incidence XRD</a:t>
              </a:r>
            </a:p>
          </p:txBody>
        </p:sp>
        <p:sp>
          <p:nvSpPr>
            <p:cNvPr id="53" name="TextBox 15">
              <a:extLst>
                <a:ext uri="{FF2B5EF4-FFF2-40B4-BE49-F238E27FC236}">
                  <a16:creationId xmlns:a16="http://schemas.microsoft.com/office/drawing/2014/main" id="{A618FCBB-31B7-68DE-D5A1-982907D0787E}"/>
                </a:ext>
              </a:extLst>
            </p:cNvPr>
            <p:cNvSpPr txBox="1"/>
            <p:nvPr/>
          </p:nvSpPr>
          <p:spPr>
            <a:xfrm>
              <a:off x="1445604" y="3725257"/>
              <a:ext cx="74631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4000" spc="1000" dirty="0">
                  <a:solidFill>
                    <a:srgbClr val="0F124A"/>
                  </a:solidFill>
                </a:rPr>
                <a:t>…</a:t>
              </a:r>
            </a:p>
          </p:txBody>
        </p:sp>
        <p:sp>
          <p:nvSpPr>
            <p:cNvPr id="54" name="TextBox 15">
              <a:extLst>
                <a:ext uri="{FF2B5EF4-FFF2-40B4-BE49-F238E27FC236}">
                  <a16:creationId xmlns:a16="http://schemas.microsoft.com/office/drawing/2014/main" id="{CF06E6C9-E09B-F240-6577-6895CC9967D4}"/>
                </a:ext>
              </a:extLst>
            </p:cNvPr>
            <p:cNvSpPr txBox="1"/>
            <p:nvPr/>
          </p:nvSpPr>
          <p:spPr>
            <a:xfrm>
              <a:off x="1422714" y="1873396"/>
              <a:ext cx="21537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Focus Ion Beam</a:t>
              </a:r>
            </a:p>
          </p:txBody>
        </p:sp>
        <p:sp>
          <p:nvSpPr>
            <p:cNvPr id="55" name="TextBox 15">
              <a:extLst>
                <a:ext uri="{FF2B5EF4-FFF2-40B4-BE49-F238E27FC236}">
                  <a16:creationId xmlns:a16="http://schemas.microsoft.com/office/drawing/2014/main" id="{48E54450-67B0-1E46-84D5-19E25C4AF5D5}"/>
                </a:ext>
              </a:extLst>
            </p:cNvPr>
            <p:cNvSpPr txBox="1"/>
            <p:nvPr/>
          </p:nvSpPr>
          <p:spPr>
            <a:xfrm>
              <a:off x="1430487" y="2569593"/>
              <a:ext cx="341232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Optical profilometry</a:t>
              </a: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0097C78-ED8C-954A-02DD-B3C661406FFD}"/>
                </a:ext>
              </a:extLst>
            </p:cNvPr>
            <p:cNvGrpSpPr/>
            <p:nvPr/>
          </p:nvGrpSpPr>
          <p:grpSpPr>
            <a:xfrm>
              <a:off x="1060477" y="1922675"/>
              <a:ext cx="206471" cy="2145833"/>
              <a:chOff x="5187961" y="1161428"/>
              <a:chExt cx="206471" cy="2145833"/>
            </a:xfrm>
          </p:grpSpPr>
          <p:cxnSp>
            <p:nvCxnSpPr>
              <p:cNvPr id="62" name="Conexão reta 161">
                <a:extLst>
                  <a:ext uri="{FF2B5EF4-FFF2-40B4-BE49-F238E27FC236}">
                    <a16:creationId xmlns:a16="http://schemas.microsoft.com/office/drawing/2014/main" id="{56FCD146-40BD-2CFF-5D0F-C2BFB05C1AAD}"/>
                  </a:ext>
                </a:extLst>
              </p:cNvPr>
              <p:cNvCxnSpPr>
                <a:cxnSpLocks/>
                <a:stCxn id="59" idx="2"/>
              </p:cNvCxnSpPr>
              <p:nvPr/>
            </p:nvCxnSpPr>
            <p:spPr>
              <a:xfrm flipV="1">
                <a:off x="5290925" y="1161428"/>
                <a:ext cx="272" cy="214583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35E71DF-EA28-B730-CA3D-62B69A023803}"/>
                  </a:ext>
                </a:extLst>
              </p:cNvPr>
              <p:cNvSpPr/>
              <p:nvPr/>
            </p:nvSpPr>
            <p:spPr>
              <a:xfrm rot="5400000">
                <a:off x="5184421" y="2626386"/>
                <a:ext cx="213551" cy="20647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2400" dirty="0">
                  <a:solidFill>
                    <a:srgbClr val="B4411A"/>
                  </a:solidFill>
                </a:endParaRPr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2C2B86E-E9AF-EF76-5CB1-4538A1EE751C}"/>
                </a:ext>
              </a:extLst>
            </p:cNvPr>
            <p:cNvSpPr/>
            <p:nvPr/>
          </p:nvSpPr>
          <p:spPr>
            <a:xfrm rot="5400000">
              <a:off x="1056666" y="1926215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DE99065-D133-8949-DE4B-52D51BB73B4B}"/>
                </a:ext>
              </a:extLst>
            </p:cNvPr>
            <p:cNvSpPr/>
            <p:nvPr/>
          </p:nvSpPr>
          <p:spPr>
            <a:xfrm rot="5400000">
              <a:off x="1056666" y="2656924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4D99212-507B-CD0B-4DB4-4706B81BB6BA}"/>
                </a:ext>
              </a:extLst>
            </p:cNvPr>
            <p:cNvSpPr/>
            <p:nvPr/>
          </p:nvSpPr>
          <p:spPr>
            <a:xfrm rot="5400000">
              <a:off x="1056666" y="4072048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E534654B-1239-8066-E023-A2F3CBBCBBFE}"/>
              </a:ext>
            </a:extLst>
          </p:cNvPr>
          <p:cNvSpPr txBox="1"/>
          <p:nvPr/>
        </p:nvSpPr>
        <p:spPr>
          <a:xfrm>
            <a:off x="1223557" y="1543139"/>
            <a:ext cx="9932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Evaluated films with different thicknesses:</a:t>
            </a:r>
            <a:endParaRPr lang="en-GB" sz="24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1496213-E3A8-7A30-DD51-A2AE7B83455E}"/>
              </a:ext>
            </a:extLst>
          </p:cNvPr>
          <p:cNvGrpSpPr/>
          <p:nvPr/>
        </p:nvGrpSpPr>
        <p:grpSpPr>
          <a:xfrm>
            <a:off x="5837879" y="2509489"/>
            <a:ext cx="3782608" cy="2408663"/>
            <a:chOff x="1060206" y="1873396"/>
            <a:chExt cx="3782608" cy="2408663"/>
          </a:xfrm>
        </p:grpSpPr>
        <p:sp>
          <p:nvSpPr>
            <p:cNvPr id="117" name="TextBox 13">
              <a:extLst>
                <a:ext uri="{FF2B5EF4-FFF2-40B4-BE49-F238E27FC236}">
                  <a16:creationId xmlns:a16="http://schemas.microsoft.com/office/drawing/2014/main" id="{4241BC06-C602-A499-6FFA-661CAB6EC461}"/>
                </a:ext>
              </a:extLst>
            </p:cNvPr>
            <p:cNvSpPr txBox="1"/>
            <p:nvPr/>
          </p:nvSpPr>
          <p:spPr>
            <a:xfrm>
              <a:off x="1419978" y="3287013"/>
              <a:ext cx="30383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Dislocation density </a:t>
              </a:r>
            </a:p>
          </p:txBody>
        </p:sp>
        <p:sp>
          <p:nvSpPr>
            <p:cNvPr id="119" name="TextBox 15">
              <a:extLst>
                <a:ext uri="{FF2B5EF4-FFF2-40B4-BE49-F238E27FC236}">
                  <a16:creationId xmlns:a16="http://schemas.microsoft.com/office/drawing/2014/main" id="{65661CEB-C08B-EDBF-0957-BE7AF988A1A0}"/>
                </a:ext>
              </a:extLst>
            </p:cNvPr>
            <p:cNvSpPr txBox="1"/>
            <p:nvPr/>
          </p:nvSpPr>
          <p:spPr>
            <a:xfrm>
              <a:off x="1422714" y="1873396"/>
              <a:ext cx="189393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Grain size</a:t>
              </a:r>
            </a:p>
          </p:txBody>
        </p:sp>
        <p:sp>
          <p:nvSpPr>
            <p:cNvPr id="120" name="TextBox 15">
              <a:extLst>
                <a:ext uri="{FF2B5EF4-FFF2-40B4-BE49-F238E27FC236}">
                  <a16:creationId xmlns:a16="http://schemas.microsoft.com/office/drawing/2014/main" id="{88B08781-7B62-B81D-DBC5-33BE46F350D2}"/>
                </a:ext>
              </a:extLst>
            </p:cNvPr>
            <p:cNvSpPr txBox="1"/>
            <p:nvPr/>
          </p:nvSpPr>
          <p:spPr>
            <a:xfrm>
              <a:off x="1430487" y="2569593"/>
              <a:ext cx="341232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F124A"/>
                  </a:solidFill>
                  <a:latin typeface="DM Sans" pitchFamily="2" charset="0"/>
                </a:rPr>
                <a:t>Roughness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7266542-DFBE-E772-CD8E-E307DC1061D5}"/>
                </a:ext>
              </a:extLst>
            </p:cNvPr>
            <p:cNvGrpSpPr/>
            <p:nvPr/>
          </p:nvGrpSpPr>
          <p:grpSpPr>
            <a:xfrm>
              <a:off x="1060477" y="1922675"/>
              <a:ext cx="206471" cy="2359384"/>
              <a:chOff x="5187961" y="1161428"/>
              <a:chExt cx="206471" cy="2359384"/>
            </a:xfrm>
          </p:grpSpPr>
          <p:cxnSp>
            <p:nvCxnSpPr>
              <p:cNvPr id="125" name="Conexão reta 161">
                <a:extLst>
                  <a:ext uri="{FF2B5EF4-FFF2-40B4-BE49-F238E27FC236}">
                    <a16:creationId xmlns:a16="http://schemas.microsoft.com/office/drawing/2014/main" id="{EABE334F-3C36-8F4D-714E-A2F502863A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1197" y="1161428"/>
                <a:ext cx="0" cy="2359384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ABCFF08D-2708-A846-BEEF-970D1733B522}"/>
                  </a:ext>
                </a:extLst>
              </p:cNvPr>
              <p:cNvSpPr/>
              <p:nvPr/>
            </p:nvSpPr>
            <p:spPr>
              <a:xfrm rot="5400000">
                <a:off x="5184421" y="2626386"/>
                <a:ext cx="213551" cy="20647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2400" dirty="0">
                  <a:solidFill>
                    <a:srgbClr val="B4411A"/>
                  </a:solidFill>
                </a:endParaRPr>
              </a:p>
            </p:txBody>
          </p: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F18CA95E-EE21-5166-0E57-1F990D273936}"/>
                </a:ext>
              </a:extLst>
            </p:cNvPr>
            <p:cNvSpPr/>
            <p:nvPr/>
          </p:nvSpPr>
          <p:spPr>
            <a:xfrm rot="5400000">
              <a:off x="1056666" y="1926215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5EE717EF-A3E3-E19C-6A9D-176A1E0DACB2}"/>
                </a:ext>
              </a:extLst>
            </p:cNvPr>
            <p:cNvSpPr/>
            <p:nvPr/>
          </p:nvSpPr>
          <p:spPr>
            <a:xfrm rot="5400000">
              <a:off x="1056666" y="2656924"/>
              <a:ext cx="213551" cy="2064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2400" dirty="0">
                <a:solidFill>
                  <a:srgbClr val="B4411A"/>
                </a:solidFill>
              </a:endParaRPr>
            </a:p>
          </p:txBody>
        </p:sp>
      </p:grpSp>
      <p:pic>
        <p:nvPicPr>
          <p:cNvPr id="127" name="Graphic 126" descr="Arrow: Straight with solid fill">
            <a:extLst>
              <a:ext uri="{FF2B5EF4-FFF2-40B4-BE49-F238E27FC236}">
                <a16:creationId xmlns:a16="http://schemas.microsoft.com/office/drawing/2014/main" id="{49FCF296-DE56-6249-F757-48C75065A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4679160" y="3197886"/>
            <a:ext cx="815819" cy="8158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4468BF-0FB9-ECD3-2F42-B0F7DD60C3E3}"/>
              </a:ext>
            </a:extLst>
          </p:cNvPr>
          <p:cNvSpPr txBox="1"/>
          <p:nvPr/>
        </p:nvSpPr>
        <p:spPr>
          <a:xfrm>
            <a:off x="9477313" y="2051524"/>
            <a:ext cx="18764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Impact on J</a:t>
            </a:r>
            <a:r>
              <a:rPr lang="en-US" b="1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?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DC7833-8F29-3DA3-5606-75C216CB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36AA-4207-4C72-A057-686C8519BBF6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F5268-4CAB-D6C6-2CB0-182DEB81D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23</a:t>
            </a:fld>
            <a:endParaRPr lang="en-GB"/>
          </a:p>
        </p:txBody>
      </p:sp>
      <p:pic>
        <p:nvPicPr>
          <p:cNvPr id="6" name="Graphic 5" descr="Arrow: Straight with solid fill">
            <a:extLst>
              <a:ext uri="{FF2B5EF4-FFF2-40B4-BE49-F238E27FC236}">
                <a16:creationId xmlns:a16="http://schemas.microsoft.com/office/drawing/2014/main" id="{ACABEDE9-2E82-1F70-00FF-B175A4034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450440" y="3076182"/>
            <a:ext cx="815819" cy="815819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A0F1B49E-E091-F2B5-8797-EC92BF5BF9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28182" y="3869543"/>
            <a:ext cx="555307" cy="555307"/>
          </a:xfrm>
          <a:prstGeom prst="rect">
            <a:avLst/>
          </a:prstGeom>
        </p:spPr>
      </p:pic>
      <p:pic>
        <p:nvPicPr>
          <p:cNvPr id="12" name="Graphic 11" descr="Close with solid fill">
            <a:extLst>
              <a:ext uri="{FF2B5EF4-FFF2-40B4-BE49-F238E27FC236}">
                <a16:creationId xmlns:a16="http://schemas.microsoft.com/office/drawing/2014/main" id="{009554BB-5F97-31A0-722A-D489D30FE4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28182" y="2564008"/>
            <a:ext cx="435018" cy="435018"/>
          </a:xfrm>
          <a:prstGeom prst="rect">
            <a:avLst/>
          </a:prstGeom>
        </p:spPr>
      </p:pic>
      <p:pic>
        <p:nvPicPr>
          <p:cNvPr id="13" name="Graphic 12" descr="Close with solid fill">
            <a:extLst>
              <a:ext uri="{FF2B5EF4-FFF2-40B4-BE49-F238E27FC236}">
                <a16:creationId xmlns:a16="http://schemas.microsoft.com/office/drawing/2014/main" id="{2ABC88FE-CF9B-F86A-4F86-80282D25B9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28182" y="3326008"/>
            <a:ext cx="435018" cy="43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7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143EA3-889B-4E69-B6FF-40E95B7A0728}"/>
                  </a:ext>
                </a:extLst>
              </p:cNvPr>
              <p:cNvSpPr txBox="1"/>
              <p:nvPr/>
            </p:nvSpPr>
            <p:spPr>
              <a:xfrm>
                <a:off x="7694399" y="3844444"/>
                <a:ext cx="42717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srgbClr val="0033A0"/>
                    </a:solidFill>
                    <a:latin typeface="Open Sans Bold" pitchFamily="2" charset="0"/>
                    <a:ea typeface="Open Sans Bold" pitchFamily="2" charset="0"/>
                    <a:cs typeface="Open Sans Bold" pitchFamily="2" charset="0"/>
                  </a:rPr>
                  <a:t>Dislocation density</a:t>
                </a:r>
                <a:r>
                  <a:rPr lang="en-GB" sz="2400" dirty="0">
                    <a:solidFill>
                      <a:srgbClr val="0033A0"/>
                    </a:solidFill>
                    <a:latin typeface="Open Sans Bold" pitchFamily="2" charset="0"/>
                    <a:ea typeface="Open Sans Bold" pitchFamily="2" charset="0"/>
                    <a:cs typeface="Open Sans Bold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endParaRPr lang="en-GB" sz="2400" dirty="0">
                  <a:solidFill>
                    <a:srgbClr val="0033A0"/>
                  </a:solidFill>
                  <a:latin typeface="Open Sans Bold" pitchFamily="2" charset="0"/>
                  <a:ea typeface="Open Sans Bold" pitchFamily="2" charset="0"/>
                  <a:cs typeface="Open Sans Bold" pitchFamily="2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143EA3-889B-4E69-B6FF-40E95B7A0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399" y="3844444"/>
                <a:ext cx="4271715" cy="461665"/>
              </a:xfrm>
              <a:prstGeom prst="rect">
                <a:avLst/>
              </a:prstGeom>
              <a:blipFill>
                <a:blip r:embed="rId3"/>
                <a:stretch>
                  <a:fillRect l="-2140"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40C2681D-437B-4E4A-AF00-33E546B60A6F}"/>
              </a:ext>
            </a:extLst>
          </p:cNvPr>
          <p:cNvSpPr txBox="1"/>
          <p:nvPr/>
        </p:nvSpPr>
        <p:spPr>
          <a:xfrm>
            <a:off x="648328" y="1447079"/>
            <a:ext cx="117921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100" dirty="0">
                <a:latin typeface="DM Sans" pitchFamily="2" charset="0"/>
              </a:rPr>
              <a:t>We q</a:t>
            </a:r>
            <a:r>
              <a:rPr lang="en-GB" sz="2100" dirty="0">
                <a:effectLst/>
                <a:latin typeface="DM Sans" pitchFamily="2" charset="0"/>
              </a:rPr>
              <a:t>uantified the dislocations density in our Nb films through G</a:t>
            </a:r>
            <a:r>
              <a:rPr lang="en-GB" sz="2100" dirty="0">
                <a:latin typeface="DM Sans" pitchFamily="2" charset="0"/>
              </a:rPr>
              <a:t>razing I</a:t>
            </a:r>
            <a:r>
              <a:rPr lang="en-GB" sz="2100" dirty="0">
                <a:effectLst/>
                <a:latin typeface="DM Sans" pitchFamily="2" charset="0"/>
              </a:rPr>
              <a:t>ncidence XRD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228AE37-9B73-43AF-BB1C-49AEC040577B}"/>
                  </a:ext>
                </a:extLst>
              </p:cNvPr>
              <p:cNvSpPr txBox="1"/>
              <p:nvPr/>
            </p:nvSpPr>
            <p:spPr>
              <a:xfrm>
                <a:off x="8264024" y="1950074"/>
                <a:ext cx="3011091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tx1"/>
                    </a:solidFill>
                    <a:latin typeface="DM Sans" pitchFamily="2" charset="0"/>
                  </a:rPr>
                  <a:t>crystallite size,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>
                  <a:solidFill>
                    <a:schemeClr val="tx1"/>
                  </a:solidFill>
                  <a:latin typeface="DM Sans" pitchFamily="2" charset="0"/>
                </a:endParaRPr>
              </a:p>
              <a:p>
                <a:r>
                  <a:rPr lang="en-GB" sz="2000" dirty="0" err="1">
                    <a:solidFill>
                      <a:schemeClr val="tx1"/>
                    </a:solidFill>
                    <a:latin typeface="DM Sans" pitchFamily="2" charset="0"/>
                  </a:rPr>
                  <a:t>microstrain</a:t>
                </a:r>
                <a:r>
                  <a:rPr lang="en-GB" sz="2000" dirty="0">
                    <a:solidFill>
                      <a:schemeClr val="tx1"/>
                    </a:solidFill>
                    <a:latin typeface="DM Sans" pitchFamily="2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endParaRPr lang="en-GB" sz="2000" dirty="0">
                  <a:solidFill>
                    <a:schemeClr val="tx1"/>
                  </a:solidFill>
                  <a:latin typeface="DM Sans" pitchFamily="2" charset="0"/>
                </a:endParaRPr>
              </a:p>
              <a:p>
                <a:r>
                  <a:rPr lang="en-GB" sz="2000" dirty="0">
                    <a:solidFill>
                      <a:schemeClr val="tx1"/>
                    </a:solidFill>
                    <a:latin typeface="DM Sans" pitchFamily="2" charset="0"/>
                  </a:rPr>
                  <a:t>lattice parameter,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GB" sz="2000" dirty="0">
                  <a:solidFill>
                    <a:schemeClr val="tx1"/>
                  </a:solidFill>
                  <a:latin typeface="DM Sans" pitchFamily="2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228AE37-9B73-43AF-BB1C-49AEC0405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4024" y="1950074"/>
                <a:ext cx="3011091" cy="1015663"/>
              </a:xfrm>
              <a:prstGeom prst="rect">
                <a:avLst/>
              </a:prstGeom>
              <a:blipFill>
                <a:blip r:embed="rId4"/>
                <a:stretch>
                  <a:fillRect l="-2227" t="-3593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BF05F3B-456B-4E42-86DF-7D557CBBA18B}"/>
                  </a:ext>
                </a:extLst>
              </p:cNvPr>
              <p:cNvSpPr txBox="1"/>
              <p:nvPr/>
            </p:nvSpPr>
            <p:spPr>
              <a:xfrm>
                <a:off x="6014072" y="5810426"/>
                <a:ext cx="6905625" cy="4837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solidFill>
                      <a:schemeClr val="tx1"/>
                    </a:solidFill>
                    <a:effectLst/>
                    <a:latin typeface="DM Sans" pitchFamily="2" charset="0"/>
                  </a:rPr>
                  <a:t>b</a:t>
                </a:r>
                <a:r>
                  <a:rPr lang="en-GB" sz="1600" dirty="0">
                    <a:solidFill>
                      <a:schemeClr val="tx1"/>
                    </a:solidFill>
                    <a:effectLst/>
                    <a:latin typeface="DM Sans" pitchFamily="2" charset="0"/>
                  </a:rPr>
                  <a:t> = Burger vector expressed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√3</m:t>
                        </m:r>
                      </m:num>
                      <m:den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600" dirty="0">
                    <a:solidFill>
                      <a:schemeClr val="tx1"/>
                    </a:solidFill>
                    <a:effectLst/>
                    <a:latin typeface="DM Sans" pitchFamily="2" charset="0"/>
                  </a:rPr>
                  <a:t> (m) for BCC materials</a:t>
                </a:r>
                <a:endParaRPr lang="en-GB" sz="1600" dirty="0">
                  <a:solidFill>
                    <a:schemeClr val="tx1"/>
                  </a:solidFill>
                  <a:latin typeface="DM Sans" pitchFamily="2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BF05F3B-456B-4E42-86DF-7D557CBBA1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4072" y="5810426"/>
                <a:ext cx="6905625" cy="483722"/>
              </a:xfrm>
              <a:prstGeom prst="rect">
                <a:avLst/>
              </a:prstGeom>
              <a:blipFill>
                <a:blip r:embed="rId5"/>
                <a:stretch>
                  <a:fillRect l="-530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582F01-6588-4C59-A896-3463860536D3}"/>
                  </a:ext>
                </a:extLst>
              </p:cNvPr>
              <p:cNvSpPr txBox="1"/>
              <p:nvPr/>
            </p:nvSpPr>
            <p:spPr>
              <a:xfrm>
                <a:off x="8016483" y="4332169"/>
                <a:ext cx="2743700" cy="8819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f>
                        <m:fPr>
                          <m:ctrlP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800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800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p>
                                      <m:r>
                                        <a:rPr lang="en-US" sz="2800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582F01-6588-4C59-A896-346386053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483" y="4332169"/>
                <a:ext cx="2743700" cy="8819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9" name="Graphic 78" descr="Chevron arrows outline">
            <a:extLst>
              <a:ext uri="{FF2B5EF4-FFF2-40B4-BE49-F238E27FC236}">
                <a16:creationId xmlns:a16="http://schemas.microsoft.com/office/drawing/2014/main" id="{CC8B6113-9708-4086-937B-8081826B30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3973" y="1954981"/>
            <a:ext cx="1064583" cy="1064583"/>
          </a:xfrm>
          <a:prstGeom prst="rect">
            <a:avLst/>
          </a:prstGeom>
        </p:spPr>
      </p:pic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4CD7F6FE-6053-491B-8272-442857620ECC}"/>
              </a:ext>
            </a:extLst>
          </p:cNvPr>
          <p:cNvGrpSpPr/>
          <p:nvPr/>
        </p:nvGrpSpPr>
        <p:grpSpPr>
          <a:xfrm>
            <a:off x="475823" y="1968727"/>
            <a:ext cx="6640971" cy="3841607"/>
            <a:chOff x="475823" y="1968727"/>
            <a:chExt cx="6640971" cy="3841607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C44E55D-F3A1-4323-84E3-488AFB96DC4B}"/>
                </a:ext>
              </a:extLst>
            </p:cNvPr>
            <p:cNvGrpSpPr/>
            <p:nvPr/>
          </p:nvGrpSpPr>
          <p:grpSpPr>
            <a:xfrm>
              <a:off x="475823" y="1968727"/>
              <a:ext cx="6640971" cy="3841607"/>
              <a:chOff x="472753" y="1929346"/>
              <a:chExt cx="6969303" cy="4031538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D1EFD3D-C44E-4AA9-BDF3-4A63FD2BDD93}"/>
                  </a:ext>
                </a:extLst>
              </p:cNvPr>
              <p:cNvGrpSpPr/>
              <p:nvPr/>
            </p:nvGrpSpPr>
            <p:grpSpPr>
              <a:xfrm>
                <a:off x="645713" y="1929346"/>
                <a:ext cx="6796343" cy="4031538"/>
                <a:chOff x="645713" y="1929346"/>
                <a:chExt cx="6796343" cy="4031538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35944A8B-C42E-46AD-9B7C-03857BD80D74}"/>
                    </a:ext>
                  </a:extLst>
                </p:cNvPr>
                <p:cNvGrpSpPr/>
                <p:nvPr/>
              </p:nvGrpSpPr>
              <p:grpSpPr>
                <a:xfrm>
                  <a:off x="645713" y="1929346"/>
                  <a:ext cx="6796343" cy="3937787"/>
                  <a:chOff x="645713" y="1929346"/>
                  <a:chExt cx="6796343" cy="3937787"/>
                </a:xfrm>
              </p:grpSpPr>
              <p:grpSp>
                <p:nvGrpSpPr>
                  <p:cNvPr id="63" name="Group 62">
                    <a:extLst>
                      <a:ext uri="{FF2B5EF4-FFF2-40B4-BE49-F238E27FC236}">
                        <a16:creationId xmlns:a16="http://schemas.microsoft.com/office/drawing/2014/main" id="{FC9B7844-DA53-4723-B725-792A0BA88140}"/>
                      </a:ext>
                    </a:extLst>
                  </p:cNvPr>
                  <p:cNvGrpSpPr/>
                  <p:nvPr/>
                </p:nvGrpSpPr>
                <p:grpSpPr>
                  <a:xfrm>
                    <a:off x="645713" y="1929346"/>
                    <a:ext cx="6796343" cy="3937787"/>
                    <a:chOff x="645713" y="1929346"/>
                    <a:chExt cx="6796343" cy="3937787"/>
                  </a:xfrm>
                </p:grpSpPr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AE163EFE-E498-4378-852B-794CD1662EA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5713" y="1929346"/>
                      <a:ext cx="6796343" cy="3866485"/>
                      <a:chOff x="630303" y="1929346"/>
                      <a:chExt cx="6796343" cy="3866485"/>
                    </a:xfrm>
                  </p:grpSpPr>
                  <p:grpSp>
                    <p:nvGrpSpPr>
                      <p:cNvPr id="54" name="Group 53">
                        <a:extLst>
                          <a:ext uri="{FF2B5EF4-FFF2-40B4-BE49-F238E27FC236}">
                            <a16:creationId xmlns:a16="http://schemas.microsoft.com/office/drawing/2014/main" id="{CC1F0299-6BE4-4D5E-B088-23A55910FF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41453" y="1929346"/>
                        <a:ext cx="6685193" cy="3866485"/>
                        <a:chOff x="741453" y="1929346"/>
                        <a:chExt cx="6685193" cy="3866485"/>
                      </a:xfrm>
                    </p:grpSpPr>
                    <p:grpSp>
                      <p:nvGrpSpPr>
                        <p:cNvPr id="9" name="Group 8">
                          <a:extLst>
                            <a:ext uri="{FF2B5EF4-FFF2-40B4-BE49-F238E27FC236}">
                              <a16:creationId xmlns:a16="http://schemas.microsoft.com/office/drawing/2014/main" id="{64A73E9C-B520-4583-8B2E-735B15E9512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41453" y="1929346"/>
                          <a:ext cx="6685193" cy="3866485"/>
                          <a:chOff x="733411" y="1863547"/>
                          <a:chExt cx="6092623" cy="3523764"/>
                        </a:xfrm>
                      </p:grpSpPr>
                      <p:pic>
                        <p:nvPicPr>
                          <p:cNvPr id="1026" name="Picture 2">
                            <a:extLst>
                              <a:ext uri="{FF2B5EF4-FFF2-40B4-BE49-F238E27FC236}">
                                <a16:creationId xmlns:a16="http://schemas.microsoft.com/office/drawing/2014/main" id="{0C8041F1-2387-4E84-914B-917A0EFA679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8208" y="1863547"/>
                            <a:ext cx="6067826" cy="3523764"/>
                          </a:xfrm>
                          <a:prstGeom prst="rect">
                            <a:avLst/>
                          </a:prstGeom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  <p:sp>
                        <p:nvSpPr>
                          <p:cNvPr id="5" name="Rectangle 4">
                            <a:extLst>
                              <a:ext uri="{FF2B5EF4-FFF2-40B4-BE49-F238E27FC236}">
                                <a16:creationId xmlns:a16="http://schemas.microsoft.com/office/drawing/2014/main" id="{7A546A6A-B55D-4624-8034-1BFC79202A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1962889"/>
                            <a:ext cx="5422508" cy="2384486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7" name="Rectangle 16">
                            <a:extLst>
                              <a:ext uri="{FF2B5EF4-FFF2-40B4-BE49-F238E27FC236}">
                                <a16:creationId xmlns:a16="http://schemas.microsoft.com/office/drawing/2014/main" id="{B6156C18-E444-4F56-B7EC-186B6EF603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39" y="4643058"/>
                            <a:ext cx="5420338" cy="438376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tx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sp>
                        <p:nvSpPr>
                          <p:cNvPr id="20" name="TextBox 19">
                            <a:extLst>
                              <a:ext uri="{FF2B5EF4-FFF2-40B4-BE49-F238E27FC236}">
                                <a16:creationId xmlns:a16="http://schemas.microsoft.com/office/drawing/2014/main" id="{1DF8D1C1-FBB6-4D4D-BEF5-CE9020017D5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33411" y="1963410"/>
                            <a:ext cx="553465" cy="2060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  <p:txBody>
                          <a:bodyPr wrap="square" lIns="0" tIns="0" rIns="0" bIns="0" rtlCol="0">
                            <a:spAutoFit/>
                          </a:bodyPr>
                          <a:lstStyle/>
                          <a:p>
                            <a:pPr algn="r"/>
                            <a:r>
                              <a:rPr lang="en-US" sz="1400" dirty="0"/>
                              <a:t>x10</a:t>
                            </a:r>
                            <a:r>
                              <a:rPr lang="en-US" sz="1400" baseline="30000" dirty="0"/>
                              <a:t>3</a:t>
                            </a:r>
                            <a:endParaRPr lang="en-GB" sz="1400" baseline="30000" dirty="0"/>
                          </a:p>
                        </p:txBody>
                      </p:sp>
                    </p:grpSp>
                    <p:sp>
                      <p:nvSpPr>
                        <p:cNvPr id="48" name="TextBox 47">
                          <a:extLst>
                            <a:ext uri="{FF2B5EF4-FFF2-40B4-BE49-F238E27FC236}">
                              <a16:creationId xmlns:a16="http://schemas.microsoft.com/office/drawing/2014/main" id="{D596F2BC-0A1D-4E7F-BC1F-C058B257D61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071748" y="2577402"/>
                          <a:ext cx="277000" cy="1695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50" dirty="0"/>
                            <a:t>20.0</a:t>
                          </a:r>
                          <a:endParaRPr lang="en-GB" sz="1050" baseline="30000" dirty="0"/>
                        </a:p>
                      </p:txBody>
                    </p:sp>
                    <p:sp>
                      <p:nvSpPr>
                        <p:cNvPr id="49" name="TextBox 48">
                          <a:extLst>
                            <a:ext uri="{FF2B5EF4-FFF2-40B4-BE49-F238E27FC236}">
                              <a16:creationId xmlns:a16="http://schemas.microsoft.com/office/drawing/2014/main" id="{CADFA95D-CD0E-4631-ADB1-6EF45A0954D6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078998" y="3612337"/>
                          <a:ext cx="277000" cy="1695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50" dirty="0"/>
                            <a:t>10.0</a:t>
                          </a:r>
                          <a:endParaRPr lang="en-GB" sz="1050" baseline="30000" dirty="0"/>
                        </a:p>
                      </p:txBody>
                    </p:sp>
                    <p:sp>
                      <p:nvSpPr>
                        <p:cNvPr id="50" name="TextBox 49">
                          <a:extLst>
                            <a:ext uri="{FF2B5EF4-FFF2-40B4-BE49-F238E27FC236}">
                              <a16:creationId xmlns:a16="http://schemas.microsoft.com/office/drawing/2014/main" id="{BF5D3DBF-66BF-4061-9A9A-1F7E2D21241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786663" y="5482727"/>
                          <a:ext cx="277000" cy="1695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50" dirty="0"/>
                            <a:t>40.0</a:t>
                          </a:r>
                          <a:endParaRPr lang="en-GB" sz="1050" baseline="30000" dirty="0"/>
                        </a:p>
                      </p:txBody>
                    </p:sp>
                    <p:sp>
                      <p:nvSpPr>
                        <p:cNvPr id="51" name="TextBox 50">
                          <a:extLst>
                            <a:ext uri="{FF2B5EF4-FFF2-40B4-BE49-F238E27FC236}">
                              <a16:creationId xmlns:a16="http://schemas.microsoft.com/office/drawing/2014/main" id="{AA3A4A2C-35B2-40D1-B0F1-485B16DB18F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662308" y="5489349"/>
                          <a:ext cx="277000" cy="1695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50" dirty="0"/>
                            <a:t>60.0</a:t>
                          </a:r>
                          <a:endParaRPr lang="en-GB" sz="1050" baseline="30000" dirty="0"/>
                        </a:p>
                      </p:txBody>
                    </p:sp>
                    <p:sp>
                      <p:nvSpPr>
                        <p:cNvPr id="52" name="TextBox 51">
                          <a:extLst>
                            <a:ext uri="{FF2B5EF4-FFF2-40B4-BE49-F238E27FC236}">
                              <a16:creationId xmlns:a16="http://schemas.microsoft.com/office/drawing/2014/main" id="{B4213872-9705-487A-A160-385CB3CC2EF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544478" y="5496743"/>
                          <a:ext cx="277000" cy="16957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  <p:txBody>
                        <a:bodyPr wrap="square" lIns="0" tIns="0" rIns="0" bIns="0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sz="1050" dirty="0"/>
                            <a:t>80.0</a:t>
                          </a:r>
                          <a:endParaRPr lang="en-GB" sz="1050" baseline="30000" dirty="0"/>
                        </a:p>
                      </p:txBody>
                    </p:sp>
                  </p:grpSp>
                  <p:sp>
                    <p:nvSpPr>
                      <p:cNvPr id="58" name="Rectangle 57">
                        <a:extLst>
                          <a:ext uri="{FF2B5EF4-FFF2-40B4-BE49-F238E27FC236}">
                            <a16:creationId xmlns:a16="http://schemas.microsoft.com/office/drawing/2014/main" id="{722D38AD-2BE0-49D3-A03E-CEBA5CF0E4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0303" y="4600431"/>
                        <a:ext cx="729696" cy="54613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32D72E8C-8F7A-4E85-B3D7-AE5EE56FC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8438" y="5630608"/>
                      <a:ext cx="1916880" cy="2365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246467A5-05D6-4394-A0EB-3AF4F85D3E98}"/>
                      </a:ext>
                    </a:extLst>
                  </p:cNvPr>
                  <p:cNvSpPr/>
                  <p:nvPr/>
                </p:nvSpPr>
                <p:spPr>
                  <a:xfrm>
                    <a:off x="935621" y="2858530"/>
                    <a:ext cx="158787" cy="107739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86E5543C-A0AE-4715-9F2B-2AA44BE5E847}"/>
                    </a:ext>
                  </a:extLst>
                </p:cNvPr>
                <p:cNvSpPr txBox="1"/>
                <p:nvPr/>
              </p:nvSpPr>
              <p:spPr>
                <a:xfrm>
                  <a:off x="3476990" y="5670190"/>
                  <a:ext cx="1862124" cy="29069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2theta (degrees)</a:t>
                  </a:r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54E5C497-413E-44A9-A7B9-02EE96E1BC5F}"/>
                    </a:ext>
                  </a:extLst>
                </p:cNvPr>
                <p:cNvSpPr txBox="1"/>
                <p:nvPr/>
              </p:nvSpPr>
              <p:spPr>
                <a:xfrm rot="16200000">
                  <a:off x="86234" y="3072247"/>
                  <a:ext cx="1689262" cy="29069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Intensity (</a:t>
                  </a:r>
                  <a:r>
                    <a:rPr lang="en-US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a.u</a:t>
                  </a:r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.)</a:t>
                  </a:r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FC30191-BD79-4A22-B60C-CB39772E1CA1}"/>
                  </a:ext>
                </a:extLst>
              </p:cNvPr>
              <p:cNvSpPr/>
              <p:nvPr/>
            </p:nvSpPr>
            <p:spPr>
              <a:xfrm>
                <a:off x="1372441" y="4695825"/>
                <a:ext cx="5949902" cy="2159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8" name="Graphic 27" descr="Rewind with solid fill">
                <a:extLst>
                  <a:ext uri="{FF2B5EF4-FFF2-40B4-BE49-F238E27FC236}">
                    <a16:creationId xmlns:a16="http://schemas.microsoft.com/office/drawing/2014/main" id="{B8225EAC-4EB4-429A-91C5-86131C8B11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800000">
                <a:off x="2182066" y="4812757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39" name="Graphic 38" descr="Rewind with solid fill">
                <a:extLst>
                  <a:ext uri="{FF2B5EF4-FFF2-40B4-BE49-F238E27FC236}">
                    <a16:creationId xmlns:a16="http://schemas.microsoft.com/office/drawing/2014/main" id="{4225B96A-7B25-4B64-9F46-B9CD18343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800000">
                <a:off x="2842466" y="4811785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0" name="Graphic 39" descr="Rewind with solid fill">
                <a:extLst>
                  <a:ext uri="{FF2B5EF4-FFF2-40B4-BE49-F238E27FC236}">
                    <a16:creationId xmlns:a16="http://schemas.microsoft.com/office/drawing/2014/main" id="{D718BC65-8729-4462-8166-3A62760551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800000">
                <a:off x="5062594" y="4814644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1" name="Graphic 40" descr="Rewind with solid fill">
                <a:extLst>
                  <a:ext uri="{FF2B5EF4-FFF2-40B4-BE49-F238E27FC236}">
                    <a16:creationId xmlns:a16="http://schemas.microsoft.com/office/drawing/2014/main" id="{A2501671-9975-416B-A715-540729A1A1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800000">
                <a:off x="6521038" y="4814644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2" name="Graphic 41" descr="Rewind with solid fill">
                <a:extLst>
                  <a:ext uri="{FF2B5EF4-FFF2-40B4-BE49-F238E27FC236}">
                    <a16:creationId xmlns:a16="http://schemas.microsoft.com/office/drawing/2014/main" id="{B82D731A-7D95-4106-A7DF-E5B5025B5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0800000">
                <a:off x="7025684" y="4686625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3" name="Graphic 42" descr="Rewind with solid fill">
                <a:extLst>
                  <a:ext uri="{FF2B5EF4-FFF2-40B4-BE49-F238E27FC236}">
                    <a16:creationId xmlns:a16="http://schemas.microsoft.com/office/drawing/2014/main" id="{BADC6D55-FC93-481F-BE76-65F1C978DC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10800000">
                <a:off x="7029325" y="4814125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4" name="Graphic 43" descr="Rewind with solid fill">
                <a:extLst>
                  <a:ext uri="{FF2B5EF4-FFF2-40B4-BE49-F238E27FC236}">
                    <a16:creationId xmlns:a16="http://schemas.microsoft.com/office/drawing/2014/main" id="{E56CDC3F-C46F-4CBA-B258-19DA296F1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0800000">
                <a:off x="5832477" y="4692376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5" name="Graphic 44" descr="Rewind with solid fill">
                <a:extLst>
                  <a:ext uri="{FF2B5EF4-FFF2-40B4-BE49-F238E27FC236}">
                    <a16:creationId xmlns:a16="http://schemas.microsoft.com/office/drawing/2014/main" id="{6DD7F769-3E6A-47EA-953C-2DD170E96D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0800000">
                <a:off x="4627686" y="4687614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6" name="Graphic 45" descr="Rewind with solid fill">
                <a:extLst>
                  <a:ext uri="{FF2B5EF4-FFF2-40B4-BE49-F238E27FC236}">
                    <a16:creationId xmlns:a16="http://schemas.microsoft.com/office/drawing/2014/main" id="{590BFD2E-DA25-4543-A049-38F7100D61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0800000">
                <a:off x="3329763" y="4687333"/>
                <a:ext cx="148219" cy="148219"/>
              </a:xfrm>
              <a:prstGeom prst="rect">
                <a:avLst/>
              </a:prstGeom>
            </p:spPr>
          </p:pic>
          <p:pic>
            <p:nvPicPr>
              <p:cNvPr id="47" name="Graphic 46" descr="Rewind with solid fill">
                <a:extLst>
                  <a:ext uri="{FF2B5EF4-FFF2-40B4-BE49-F238E27FC236}">
                    <a16:creationId xmlns:a16="http://schemas.microsoft.com/office/drawing/2014/main" id="{019C7793-A2F6-49E7-9D50-98427E0092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 rot="10800000">
                <a:off x="1722322" y="4690222"/>
                <a:ext cx="148219" cy="148219"/>
              </a:xfrm>
              <a:prstGeom prst="rect">
                <a:avLst/>
              </a:prstGeom>
            </p:spPr>
          </p:pic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3378146-5339-490F-A88C-5949ED90859D}"/>
                  </a:ext>
                </a:extLst>
              </p:cNvPr>
              <p:cNvSpPr txBox="1"/>
              <p:nvPr/>
            </p:nvSpPr>
            <p:spPr>
              <a:xfrm>
                <a:off x="472753" y="4622237"/>
                <a:ext cx="839697" cy="2260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400" b="1" dirty="0">
                    <a:latin typeface="DM Sans Bold" pitchFamily="2" charset="0"/>
                  </a:rPr>
                  <a:t>Nb-bcc</a:t>
                </a:r>
                <a:endParaRPr lang="en-GB" sz="1400" b="1" dirty="0">
                  <a:latin typeface="DM Sans Bold" pitchFamily="2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3F81345-9DD7-4478-B8DF-E16D48075BD2}"/>
                  </a:ext>
                </a:extLst>
              </p:cNvPr>
              <p:cNvSpPr txBox="1"/>
              <p:nvPr/>
            </p:nvSpPr>
            <p:spPr>
              <a:xfrm>
                <a:off x="627132" y="4771168"/>
                <a:ext cx="675279" cy="1937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200" dirty="0">
                    <a:latin typeface="DM Sans Bold" pitchFamily="2" charset="0"/>
                  </a:rPr>
                  <a:t>Cu-</a:t>
                </a:r>
                <a:r>
                  <a:rPr lang="en-US" sz="1200" dirty="0" err="1">
                    <a:latin typeface="DM Sans Bold" pitchFamily="2" charset="0"/>
                  </a:rPr>
                  <a:t>fcc</a:t>
                </a:r>
                <a:endParaRPr lang="en-GB" sz="1200" dirty="0">
                  <a:latin typeface="DM Sans Bold" pitchFamily="2" charset="0"/>
                </a:endParaRPr>
              </a:p>
            </p:txBody>
          </p:sp>
        </p:grpSp>
        <p:pic>
          <p:nvPicPr>
            <p:cNvPr id="87" name="Graphic 86" descr="Arrow Right with solid fill">
              <a:extLst>
                <a:ext uri="{FF2B5EF4-FFF2-40B4-BE49-F238E27FC236}">
                  <a16:creationId xmlns:a16="http://schemas.microsoft.com/office/drawing/2014/main" id="{38AD2D42-CFF0-4DED-9D82-7DEB3A77C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398235" y="4576505"/>
              <a:ext cx="132936" cy="196586"/>
            </a:xfrm>
            <a:prstGeom prst="rect">
              <a:avLst/>
            </a:prstGeom>
          </p:spPr>
        </p:pic>
        <p:pic>
          <p:nvPicPr>
            <p:cNvPr id="90" name="Graphic 89" descr="Arrow Right with solid fill">
              <a:extLst>
                <a:ext uri="{FF2B5EF4-FFF2-40B4-BE49-F238E27FC236}">
                  <a16:creationId xmlns:a16="http://schemas.microsoft.com/office/drawing/2014/main" id="{7304B647-6BE6-4D0A-B8E6-56B530411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438504" y="4689925"/>
              <a:ext cx="132936" cy="196586"/>
            </a:xfrm>
            <a:prstGeom prst="rect">
              <a:avLst/>
            </a:prstGeom>
          </p:spPr>
        </p:pic>
      </p:grpSp>
      <p:pic>
        <p:nvPicPr>
          <p:cNvPr id="1045" name="Graphic 1044" descr="Arrow: Straight with solid fill">
            <a:extLst>
              <a:ext uri="{FF2B5EF4-FFF2-40B4-BE49-F238E27FC236}">
                <a16:creationId xmlns:a16="http://schemas.microsoft.com/office/drawing/2014/main" id="{F99F9593-36E5-4465-A82A-6C13D38881A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6200000">
            <a:off x="9111411" y="2970660"/>
            <a:ext cx="658158" cy="658158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5F906B4F-C1C2-8458-46C7-C69190143391}"/>
              </a:ext>
            </a:extLst>
          </p:cNvPr>
          <p:cNvSpPr txBox="1"/>
          <p:nvPr/>
        </p:nvSpPr>
        <p:spPr>
          <a:xfrm>
            <a:off x="559428" y="553028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Dislocation density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8EC730-378A-0524-D509-18DBCB2B1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124E1-F134-4C82-87C2-611808133657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976C17-39A5-8B07-D95F-585AE04F9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38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6C7A11E-CBC4-490C-A61D-986A97BE3F99}"/>
              </a:ext>
            </a:extLst>
          </p:cNvPr>
          <p:cNvGrpSpPr/>
          <p:nvPr/>
        </p:nvGrpSpPr>
        <p:grpSpPr>
          <a:xfrm>
            <a:off x="821935" y="1162065"/>
            <a:ext cx="3530503" cy="5056335"/>
            <a:chOff x="605423" y="775608"/>
            <a:chExt cx="2481970" cy="355464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5111079-FE13-4A78-8351-6D916A7BFA62}"/>
                </a:ext>
              </a:extLst>
            </p:cNvPr>
            <p:cNvGrpSpPr/>
            <p:nvPr/>
          </p:nvGrpSpPr>
          <p:grpSpPr>
            <a:xfrm>
              <a:off x="605423" y="775608"/>
              <a:ext cx="2330610" cy="3554641"/>
              <a:chOff x="605423" y="775608"/>
              <a:chExt cx="2330610" cy="3554641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FFB0911-4A68-4CB0-9A13-C9EF8FE2B4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9817"/>
              <a:stretch/>
            </p:blipFill>
            <p:spPr>
              <a:xfrm>
                <a:off x="605423" y="775608"/>
                <a:ext cx="2330610" cy="3554641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D7A347A7-E8AE-49BE-8BBA-80B046D680C1}"/>
                  </a:ext>
                </a:extLst>
              </p:cNvPr>
              <p:cNvSpPr/>
              <p:nvPr/>
            </p:nvSpPr>
            <p:spPr>
              <a:xfrm>
                <a:off x="1175657" y="3483429"/>
                <a:ext cx="174172" cy="2301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1C54EF-66A1-4B96-93DB-103873C3664F}"/>
                </a:ext>
              </a:extLst>
            </p:cNvPr>
            <p:cNvSpPr/>
            <p:nvPr/>
          </p:nvSpPr>
          <p:spPr>
            <a:xfrm>
              <a:off x="2913221" y="1766715"/>
              <a:ext cx="174172" cy="2301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F689561-33EA-4A43-B9D4-BF99FDE978C5}"/>
              </a:ext>
            </a:extLst>
          </p:cNvPr>
          <p:cNvSpPr txBox="1"/>
          <p:nvPr/>
        </p:nvSpPr>
        <p:spPr>
          <a:xfrm>
            <a:off x="7930829" y="3252016"/>
            <a:ext cx="3802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Dislocations are driving defects for </a:t>
            </a:r>
            <a:r>
              <a:rPr lang="en-GB" sz="2000" dirty="0" err="1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Jc</a:t>
            </a:r>
            <a:r>
              <a:rPr lang="en-GB" sz="2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</a:t>
            </a:r>
            <a:endParaRPr lang="en-US" sz="20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D61DF6-684C-4279-9528-62B5D7AA7190}"/>
              </a:ext>
            </a:extLst>
          </p:cNvPr>
          <p:cNvSpPr txBox="1"/>
          <p:nvPr/>
        </p:nvSpPr>
        <p:spPr>
          <a:xfrm>
            <a:off x="2425147" y="1976261"/>
            <a:ext cx="17836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rgbClr val="141C41"/>
                </a:solidFill>
                <a:latin typeface="Arial" panose="020B0604020202020204" pitchFamily="34" charset="0"/>
              </a:rPr>
              <a:t>Data from all films</a:t>
            </a:r>
            <a:endParaRPr lang="en-GB" sz="1400" i="1" dirty="0">
              <a:solidFill>
                <a:srgbClr val="141C4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9F8A2E7-C1CE-4073-8FC8-A86974B50C31}"/>
              </a:ext>
            </a:extLst>
          </p:cNvPr>
          <p:cNvGrpSpPr/>
          <p:nvPr/>
        </p:nvGrpSpPr>
        <p:grpSpPr>
          <a:xfrm>
            <a:off x="4125275" y="1162065"/>
            <a:ext cx="3503086" cy="5056333"/>
            <a:chOff x="3640061" y="925054"/>
            <a:chExt cx="2462696" cy="355464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65FDEE1-E2BE-4151-BDC6-566AA74EAE57}"/>
                </a:ext>
              </a:extLst>
            </p:cNvPr>
            <p:cNvGrpSpPr/>
            <p:nvPr/>
          </p:nvGrpSpPr>
          <p:grpSpPr>
            <a:xfrm>
              <a:off x="3733173" y="925054"/>
              <a:ext cx="2369584" cy="3554641"/>
              <a:chOff x="3733173" y="925054"/>
              <a:chExt cx="2369584" cy="3554641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28196B3-E7F1-4EE0-9821-0C567D8A2F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531"/>
              <a:stretch/>
            </p:blipFill>
            <p:spPr>
              <a:xfrm>
                <a:off x="3733173" y="925054"/>
                <a:ext cx="2343861" cy="3554641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BE13FD4-D213-4DED-8308-CEA05B40934F}"/>
                  </a:ext>
                </a:extLst>
              </p:cNvPr>
              <p:cNvSpPr/>
              <p:nvPr/>
            </p:nvSpPr>
            <p:spPr>
              <a:xfrm>
                <a:off x="4284841" y="3628343"/>
                <a:ext cx="174172" cy="2428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pic>
            <p:nvPicPr>
              <p:cNvPr id="16" name="Graphic 15" descr="Line arrow: Counter-clockwise curve outline">
                <a:extLst>
                  <a:ext uri="{FF2B5EF4-FFF2-40B4-BE49-F238E27FC236}">
                    <a16:creationId xmlns:a16="http://schemas.microsoft.com/office/drawing/2014/main" id="{047DD00E-0998-43FA-925C-C26613867E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1578242" flipH="1">
                <a:off x="3913343" y="1656607"/>
                <a:ext cx="2189414" cy="2189414"/>
              </a:xfrm>
              <a:prstGeom prst="rect">
                <a:avLst/>
              </a:prstGeom>
            </p:spPr>
          </p:pic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61BE0A5-1543-4051-90A6-7A57F5A9AE3E}"/>
                </a:ext>
              </a:extLst>
            </p:cNvPr>
            <p:cNvSpPr/>
            <p:nvPr/>
          </p:nvSpPr>
          <p:spPr>
            <a:xfrm>
              <a:off x="3640061" y="3854477"/>
              <a:ext cx="174172" cy="2301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077486F-992B-4D26-A798-396B93A88BC2}"/>
              </a:ext>
            </a:extLst>
          </p:cNvPr>
          <p:cNvSpPr txBox="1"/>
          <p:nvPr/>
        </p:nvSpPr>
        <p:spPr>
          <a:xfrm>
            <a:off x="8043996" y="4299498"/>
            <a:ext cx="3802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Promising for optimization of RF performance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F3B85F-FCB7-F5BF-0F39-140B7AA79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AB1B5-FD15-4BF6-A9E0-D25E4077249D}" type="datetime1">
              <a:rPr lang="en-GB" smtClean="0"/>
              <a:t>02/05/2023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E9E84-3806-ADFA-64AA-544088C68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25</a:t>
            </a:fld>
            <a:endParaRPr lang="en-GB"/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9ED132FA-7DA7-1F13-1779-5777BB2C1A82}"/>
              </a:ext>
            </a:extLst>
          </p:cNvPr>
          <p:cNvSpPr txBox="1"/>
          <p:nvPr/>
        </p:nvSpPr>
        <p:spPr>
          <a:xfrm>
            <a:off x="559428" y="553028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Dislocation density vs 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74166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78B8-0392-0924-EC4E-DDF24BAB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60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 vs </a:t>
            </a:r>
            <a:b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</a:br>
            <a:r>
              <a:rPr lang="en-US" sz="6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DC bias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9096-2B19-DADF-6887-7BB7040657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7732-EB13-A79D-8273-B12BD75B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3D936-D742-2176-BA7B-439C89D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39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2158EEA7-6C99-2B67-8815-89951C8C7D4C}"/>
              </a:ext>
            </a:extLst>
          </p:cNvPr>
          <p:cNvGrpSpPr>
            <a:grpSpLocks/>
          </p:cNvGrpSpPr>
          <p:nvPr/>
        </p:nvGrpSpPr>
        <p:grpSpPr>
          <a:xfrm>
            <a:off x="231132" y="1097675"/>
            <a:ext cx="6743671" cy="5069750"/>
            <a:chOff x="231132" y="1097675"/>
            <a:chExt cx="6743671" cy="5069750"/>
          </a:xfrm>
        </p:grpSpPr>
        <p:pic>
          <p:nvPicPr>
            <p:cNvPr id="28" name="Picture 27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5E9B442E-E004-E609-8EAB-03003EA2A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800" y="5770609"/>
              <a:ext cx="1376489" cy="396816"/>
            </a:xfrm>
            <a:prstGeom prst="rect">
              <a:avLst/>
            </a:prstGeom>
          </p:spPr>
        </p:pic>
        <p:sp>
          <p:nvSpPr>
            <p:cNvPr id="29" name="TextBox 46">
              <a:extLst>
                <a:ext uri="{FF2B5EF4-FFF2-40B4-BE49-F238E27FC236}">
                  <a16:creationId xmlns:a16="http://schemas.microsoft.com/office/drawing/2014/main" id="{DFA5E268-59AC-C167-DFC0-8AA06C6D1F86}"/>
                </a:ext>
              </a:extLst>
            </p:cNvPr>
            <p:cNvSpPr txBox="1">
              <a:spLocks/>
            </p:cNvSpPr>
            <p:nvPr/>
          </p:nvSpPr>
          <p:spPr>
            <a:xfrm>
              <a:off x="4576420" y="4605640"/>
              <a:ext cx="1964257" cy="2078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351" dirty="0">
                  <a:solidFill>
                    <a:srgbClr val="BC5E00"/>
                  </a:solidFill>
                  <a:latin typeface="Lato Black" panose="020F0A02020204030203" pitchFamily="34" charset="0"/>
                </a:rPr>
                <a:t>Bulk Nb</a:t>
              </a:r>
              <a:endParaRPr lang="en-GB" sz="1351" dirty="0">
                <a:solidFill>
                  <a:srgbClr val="BC5E00"/>
                </a:solidFill>
                <a:latin typeface="Lato Black" panose="020F0A02020204030203" pitchFamily="34" charset="0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0661273-4A13-FCDD-8719-F3031EEFCD55}"/>
                </a:ext>
              </a:extLst>
            </p:cNvPr>
            <p:cNvGrpSpPr>
              <a:grpSpLocks/>
            </p:cNvGrpSpPr>
            <p:nvPr/>
          </p:nvGrpSpPr>
          <p:grpSpPr>
            <a:xfrm>
              <a:off x="231132" y="1097675"/>
              <a:ext cx="6743671" cy="5000625"/>
              <a:chOff x="-9497" y="876300"/>
              <a:chExt cx="6743671" cy="5000625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79C958B-5F94-1F25-0395-C3205893F63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22353" y="2193583"/>
                <a:ext cx="202169" cy="1882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BB94173-AF6B-E84C-2517-2EA54410661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190079" y="2334598"/>
                <a:ext cx="829346" cy="3304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683DA227-6733-9B42-8480-28090071D77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-9497" y="876300"/>
                <a:ext cx="6743671" cy="5000625"/>
                <a:chOff x="200" y="1105226"/>
                <a:chExt cx="5054844" cy="3749908"/>
              </a:xfrm>
            </p:grpSpPr>
            <p:grpSp>
              <p:nvGrpSpPr>
                <p:cNvPr id="39" name="Agrupar 28">
                  <a:extLst>
                    <a:ext uri="{FF2B5EF4-FFF2-40B4-BE49-F238E27FC236}">
                      <a16:creationId xmlns:a16="http://schemas.microsoft.com/office/drawing/2014/main" id="{B07A21D6-3E85-0797-A285-5DDDC61DCAF8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55971" y="1105226"/>
                  <a:ext cx="4899073" cy="3749908"/>
                  <a:chOff x="155971" y="1105226"/>
                  <a:chExt cx="4899073" cy="3749908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A68FBE58-755A-2889-312B-2A5F580C21E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155971" y="1105226"/>
                    <a:ext cx="4899073" cy="3749908"/>
                    <a:chOff x="407987" y="1468438"/>
                    <a:chExt cx="6532095" cy="4999878"/>
                  </a:xfrm>
                </p:grpSpPr>
                <p:pic>
                  <p:nvPicPr>
                    <p:cNvPr id="44" name="Picture 43">
                      <a:extLst>
                        <a:ext uri="{FF2B5EF4-FFF2-40B4-BE49-F238E27FC236}">
                          <a16:creationId xmlns:a16="http://schemas.microsoft.com/office/drawing/2014/main" id="{1D332DB2-0372-8E73-043D-95CD83D0F50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407987" y="1468438"/>
                      <a:ext cx="6532095" cy="499987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0B4B3EA-67F2-714C-6018-2F3037AEC5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2371726" y="2522201"/>
                      <a:ext cx="847725" cy="144655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13"/>
                    </a:p>
                  </p:txBody>
                </p:sp>
              </p:grpSp>
              <p:sp>
                <p:nvSpPr>
                  <p:cNvPr id="43" name="Retângulo 27">
                    <a:extLst>
                      <a:ext uri="{FF2B5EF4-FFF2-40B4-BE49-F238E27FC236}">
                        <a16:creationId xmlns:a16="http://schemas.microsoft.com/office/drawing/2014/main" id="{C4DCB474-75E3-B980-7C9F-C08C227540E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27071" y="1891650"/>
                    <a:ext cx="314609" cy="19371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40" name="Retângulo 19">
                  <a:extLst>
                    <a:ext uri="{FF2B5EF4-FFF2-40B4-BE49-F238E27FC236}">
                      <a16:creationId xmlns:a16="http://schemas.microsoft.com/office/drawing/2014/main" id="{68012FAE-18FC-1E75-7D81-F86263027A7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605508" y="3489960"/>
                  <a:ext cx="203732" cy="1230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pic>
              <p:nvPicPr>
                <p:cNvPr id="41" name="Picture 10">
                  <a:extLst>
                    <a:ext uri="{FF2B5EF4-FFF2-40B4-BE49-F238E27FC236}">
                      <a16:creationId xmlns:a16="http://schemas.microsoft.com/office/drawing/2014/main" id="{036E3373-59EA-6348-9AEA-803D6B169A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43231" r="88048" b="27837"/>
                <a:stretch/>
              </p:blipFill>
              <p:spPr>
                <a:xfrm>
                  <a:off x="200" y="1961576"/>
                  <a:ext cx="749708" cy="1389158"/>
                </a:xfrm>
                <a:prstGeom prst="rect">
                  <a:avLst/>
                </a:prstGeom>
              </p:spPr>
            </p:pic>
          </p:grpSp>
          <p:sp>
            <p:nvSpPr>
              <p:cNvPr id="34" name="Retângulo 22">
                <a:extLst>
                  <a:ext uri="{FF2B5EF4-FFF2-40B4-BE49-F238E27FC236}">
                    <a16:creationId xmlns:a16="http://schemas.microsoft.com/office/drawing/2014/main" id="{27AD0060-080F-24F2-42B4-F221400C900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01573" y="4611710"/>
                <a:ext cx="1814611" cy="25655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pt-PT" sz="2000" dirty="0">
                    <a:solidFill>
                      <a:srgbClr val="000000"/>
                    </a:solidFill>
                  </a:rPr>
                  <a:t>4K, 250mT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70486FD-3BCE-90B9-7C9F-4795F51DA4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56571" y="4258997"/>
                <a:ext cx="1954521" cy="2464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8686"/>
                    </a:solidFill>
                    <a:latin typeface="Lato Black" panose="020F0A02020204030203" pitchFamily="34" charset="0"/>
                  </a:rPr>
                  <a:t>HIE-ISOLDE</a:t>
                </a:r>
                <a:endParaRPr lang="en-GB" sz="1200" dirty="0">
                  <a:solidFill>
                    <a:srgbClr val="008686"/>
                  </a:solidFill>
                  <a:latin typeface="Lato Black" panose="020F0A02020204030203" pitchFamily="34" charset="0"/>
                </a:endParaRPr>
              </a:p>
            </p:txBody>
          </p:sp>
          <p:pic>
            <p:nvPicPr>
              <p:cNvPr id="36" name="Picture 10">
                <a:extLst>
                  <a:ext uri="{FF2B5EF4-FFF2-40B4-BE49-F238E27FC236}">
                    <a16:creationId xmlns:a16="http://schemas.microsoft.com/office/drawing/2014/main" id="{49D6F729-E91C-26DD-D3AE-057288DEC9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7430" t="61251" r="44724" b="29940"/>
              <a:stretch/>
            </p:blipFill>
            <p:spPr>
              <a:xfrm>
                <a:off x="2541612" y="3958378"/>
                <a:ext cx="535110" cy="462516"/>
              </a:xfrm>
              <a:prstGeom prst="rect">
                <a:avLst/>
              </a:prstGeom>
            </p:spPr>
          </p:pic>
        </p:grpSp>
      </p:grpSp>
      <p:sp>
        <p:nvSpPr>
          <p:cNvPr id="2" name="TextBox 6">
            <a:extLst>
              <a:ext uri="{FF2B5EF4-FFF2-40B4-BE49-F238E27FC236}">
                <a16:creationId xmlns:a16="http://schemas.microsoft.com/office/drawing/2014/main" id="{C8EC94F6-34BF-5300-AFFC-EA08396387AD}"/>
              </a:ext>
            </a:extLst>
          </p:cNvPr>
          <p:cNvSpPr txBox="1"/>
          <p:nvPr/>
        </p:nvSpPr>
        <p:spPr>
          <a:xfrm>
            <a:off x="3227410" y="1814442"/>
            <a:ext cx="19642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>
                <a:latin typeface="Lato Black" panose="020F0A02020204030203" pitchFamily="34" charset="0"/>
              </a:rPr>
              <a:t>HiPIMS</a:t>
            </a:r>
            <a:r>
              <a:rPr lang="en-US" sz="1600" dirty="0">
                <a:latin typeface="Lato Black" panose="020F0A02020204030203" pitchFamily="34" charset="0"/>
              </a:rPr>
              <a:t> +DC Bias</a:t>
            </a:r>
            <a:endParaRPr lang="en-GB" sz="1600" dirty="0">
              <a:latin typeface="Lato Black" panose="020F0A02020204030203" pitchFamily="34" charset="0"/>
            </a:endParaRP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3ACB0EDE-ED4C-D737-7113-C5E61E16AEA4}"/>
              </a:ext>
            </a:extLst>
          </p:cNvPr>
          <p:cNvSpPr txBox="1"/>
          <p:nvPr/>
        </p:nvSpPr>
        <p:spPr>
          <a:xfrm>
            <a:off x="3726841" y="2022855"/>
            <a:ext cx="1699160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33" i="1" dirty="0">
                <a:solidFill>
                  <a:srgbClr val="141C41"/>
                </a:solidFill>
                <a:latin typeface="Arial" panose="020B0604020202020204" pitchFamily="34" charset="0"/>
              </a:rPr>
              <a:t>Nb/Cu samples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39A4A-7FB3-0C80-ADFD-0FB2D146FBE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21919" t="13897" r="58115" b="65057"/>
          <a:stretch/>
        </p:blipFill>
        <p:spPr>
          <a:xfrm>
            <a:off x="1874647" y="1797646"/>
            <a:ext cx="1305183" cy="10529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2AC9C1-CCB5-006F-B03B-94B798758D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22319" t="13988" r="58962" b="55130"/>
          <a:stretch/>
        </p:blipFill>
        <p:spPr>
          <a:xfrm>
            <a:off x="1904841" y="1805878"/>
            <a:ext cx="1197340" cy="151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1C601-BE5E-CEFB-589C-F4B4AC04E2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24047" t="29708" r="50764" b="42729"/>
          <a:stretch/>
        </p:blipFill>
        <p:spPr>
          <a:xfrm>
            <a:off x="2012737" y="2585911"/>
            <a:ext cx="1647568" cy="13799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2EF1AA-5627-F082-7433-D7128C33E8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23011" t="23156" r="60090" b="54601"/>
          <a:stretch/>
        </p:blipFill>
        <p:spPr>
          <a:xfrm>
            <a:off x="1950687" y="2260165"/>
            <a:ext cx="1080000" cy="10880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27B953-C61D-3312-7CA7-01BE7A3ADB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9"/>
          <a:srcRect l="24382" t="20532" r="55253" b="50004"/>
          <a:stretch/>
        </p:blipFill>
        <p:spPr>
          <a:xfrm>
            <a:off x="2032501" y="2127906"/>
            <a:ext cx="1332000" cy="1475115"/>
          </a:xfrm>
          <a:prstGeom prst="rect">
            <a:avLst/>
          </a:prstGeom>
        </p:spPr>
      </p:pic>
      <p:sp>
        <p:nvSpPr>
          <p:cNvPr id="12" name="Retângulo 28">
            <a:extLst>
              <a:ext uri="{FF2B5EF4-FFF2-40B4-BE49-F238E27FC236}">
                <a16:creationId xmlns:a16="http://schemas.microsoft.com/office/drawing/2014/main" id="{6C50865A-C9C0-AC0F-4B46-0AC85D892ED9}"/>
              </a:ext>
            </a:extLst>
          </p:cNvPr>
          <p:cNvSpPr/>
          <p:nvPr/>
        </p:nvSpPr>
        <p:spPr>
          <a:xfrm>
            <a:off x="6773696" y="1944949"/>
            <a:ext cx="4371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DM Sans" pitchFamily="2" charset="0"/>
              </a:rPr>
              <a:t>Nonlinear relation:</a:t>
            </a:r>
          </a:p>
        </p:txBody>
      </p:sp>
      <p:sp>
        <p:nvSpPr>
          <p:cNvPr id="14" name="CaixaDeTexto 25">
            <a:extLst>
              <a:ext uri="{FF2B5EF4-FFF2-40B4-BE49-F238E27FC236}">
                <a16:creationId xmlns:a16="http://schemas.microsoft.com/office/drawing/2014/main" id="{4F79002F-EEAD-13AC-3806-5F1B877D8078}"/>
              </a:ext>
            </a:extLst>
          </p:cNvPr>
          <p:cNvSpPr txBox="1"/>
          <p:nvPr/>
        </p:nvSpPr>
        <p:spPr>
          <a:xfrm>
            <a:off x="5812679" y="2278806"/>
            <a:ext cx="62935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optimum J</a:t>
            </a:r>
            <a:r>
              <a:rPr lang="en-US" sz="3200" b="1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with </a:t>
            </a:r>
          </a:p>
          <a:p>
            <a:pPr algn="ctr"/>
            <a:r>
              <a:rPr lang="en-US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-75 V applied DC bias  </a:t>
            </a:r>
            <a:endParaRPr lang="en-GB" sz="3200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02E607-A446-63A0-4826-447ABFE80823}"/>
              </a:ext>
            </a:extLst>
          </p:cNvPr>
          <p:cNvSpPr txBox="1"/>
          <p:nvPr/>
        </p:nvSpPr>
        <p:spPr>
          <a:xfrm>
            <a:off x="661028" y="553028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minimization vs DC bias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E65DE-60BB-CC65-27A9-415D8488F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B488-D269-4533-9384-CA2C06970557}" type="datetime1">
              <a:rPr lang="en-GB" smtClean="0"/>
              <a:t>02/05/2023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6CA3B-77FC-F7C6-9FA1-119E45DBC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27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33CCCF-57B9-F960-8655-16226A68B54F}"/>
              </a:ext>
            </a:extLst>
          </p:cNvPr>
          <p:cNvSpPr txBox="1"/>
          <p:nvPr/>
        </p:nvSpPr>
        <p:spPr>
          <a:xfrm>
            <a:off x="6477744" y="3791754"/>
            <a:ext cx="49634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rgbClr val="000000"/>
                </a:solidFill>
                <a:latin typeface="DM Sans" pitchFamily="2" charset="0"/>
              </a:rPr>
              <a:t>Bias voltage applied U</a:t>
            </a:r>
            <a:r>
              <a:rPr lang="en-GB" sz="2200" baseline="-15000" dirty="0">
                <a:solidFill>
                  <a:srgbClr val="000000"/>
                </a:solidFill>
                <a:latin typeface="DM Sans" pitchFamily="2" charset="0"/>
              </a:rPr>
              <a:t>B</a:t>
            </a:r>
            <a:r>
              <a:rPr lang="en-GB" sz="2200" dirty="0">
                <a:solidFill>
                  <a:srgbClr val="000000"/>
                </a:solidFill>
                <a:latin typeface="DM Sans" pitchFamily="2" charset="0"/>
              </a:rPr>
              <a:t> changes the ion energy impinging the surface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EB722F-BFDA-8712-A541-690C922269B5}"/>
              </a:ext>
            </a:extLst>
          </p:cNvPr>
          <p:cNvSpPr txBox="1"/>
          <p:nvPr/>
        </p:nvSpPr>
        <p:spPr>
          <a:xfrm>
            <a:off x="5913621" y="4617780"/>
            <a:ext cx="63690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 err="1">
                <a:solidFill>
                  <a:srgbClr val="000000"/>
                </a:solidFill>
                <a:latin typeface="DM Sans" pitchFamily="2" charset="0"/>
              </a:rPr>
              <a:t>E</a:t>
            </a:r>
            <a:r>
              <a:rPr lang="en-GB" sz="2400" baseline="-15000" dirty="0" err="1">
                <a:solidFill>
                  <a:srgbClr val="000000"/>
                </a:solidFill>
                <a:latin typeface="DM Sans" pitchFamily="2" charset="0"/>
              </a:rPr>
              <a:t>ion</a:t>
            </a:r>
            <a:r>
              <a:rPr lang="en-GB" sz="2400" dirty="0">
                <a:solidFill>
                  <a:srgbClr val="000000"/>
                </a:solidFill>
                <a:latin typeface="DM Sans" pitchFamily="2" charset="0"/>
              </a:rPr>
              <a:t> = |</a:t>
            </a:r>
            <a:r>
              <a:rPr lang="en-GB" sz="2400" dirty="0" err="1">
                <a:solidFill>
                  <a:srgbClr val="000000"/>
                </a:solidFill>
                <a:latin typeface="DM Sans" pitchFamily="2" charset="0"/>
              </a:rPr>
              <a:t>eU</a:t>
            </a:r>
            <a:r>
              <a:rPr lang="en-GB" sz="2400" baseline="-15000" dirty="0" err="1">
                <a:solidFill>
                  <a:srgbClr val="000000"/>
                </a:solidFill>
                <a:latin typeface="DM Sans" pitchFamily="2" charset="0"/>
              </a:rPr>
              <a:t>B</a:t>
            </a:r>
            <a:r>
              <a:rPr lang="en-GB" sz="2400" dirty="0">
                <a:solidFill>
                  <a:srgbClr val="000000"/>
                </a:solidFill>
                <a:latin typeface="DM Sans" pitchFamily="2" charset="0"/>
              </a:rPr>
              <a:t>|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1ED19F-D9C5-EF2E-4BC5-54CB46081246}"/>
              </a:ext>
            </a:extLst>
          </p:cNvPr>
          <p:cNvSpPr txBox="1"/>
          <p:nvPr/>
        </p:nvSpPr>
        <p:spPr>
          <a:xfrm>
            <a:off x="6974803" y="5151026"/>
            <a:ext cx="43121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DM Sans" pitchFamily="2" charset="0"/>
              </a:rPr>
              <a:t>-75 V bias corresponds to 75 eV of ion bombardment energy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6103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9" grpId="0"/>
      <p:bldP spid="13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4">
            <a:extLst>
              <a:ext uri="{FF2B5EF4-FFF2-40B4-BE49-F238E27FC236}">
                <a16:creationId xmlns:a16="http://schemas.microsoft.com/office/drawing/2014/main" id="{8DD6394A-93F9-E3D6-84FA-64F5F6EBECB6}"/>
              </a:ext>
            </a:extLst>
          </p:cNvPr>
          <p:cNvSpPr txBox="1"/>
          <p:nvPr/>
        </p:nvSpPr>
        <p:spPr>
          <a:xfrm>
            <a:off x="551138" y="555206"/>
            <a:ext cx="113691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Ion bombardment energy vs 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CE39871-B192-A8A4-5E53-B36C3813ED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r="57997" b="55419"/>
          <a:stretch/>
        </p:blipFill>
        <p:spPr>
          <a:xfrm>
            <a:off x="211469" y="1238559"/>
            <a:ext cx="6156000" cy="499193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E1E5D1C-FE06-4E87-0B34-ACC80530FCD9}"/>
              </a:ext>
            </a:extLst>
          </p:cNvPr>
          <p:cNvSpPr/>
          <p:nvPr/>
        </p:nvSpPr>
        <p:spPr>
          <a:xfrm>
            <a:off x="6209449" y="2696562"/>
            <a:ext cx="375993" cy="526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EFFC9F-9C2F-5690-B001-0ABE09FE5C2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81626" y="4427791"/>
            <a:ext cx="909871" cy="630908"/>
            <a:chOff x="3781626" y="4427791"/>
            <a:chExt cx="909871" cy="630908"/>
          </a:xfrm>
          <a:solidFill>
            <a:schemeClr val="bg1"/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254C81-59AD-0D6B-DAAF-11759D449C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781626" y="4589913"/>
              <a:ext cx="790374" cy="4687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C4321A9-514D-AC86-DF9A-1BE51D3954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901123" y="4427791"/>
              <a:ext cx="790374" cy="4687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CDB90A1-EE45-634C-EC94-575BC91A89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85349" y="1940066"/>
            <a:ext cx="1204891" cy="239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62E12E-157A-BE9F-D449-8957DAE5E61E}"/>
              </a:ext>
            </a:extLst>
          </p:cNvPr>
          <p:cNvSpPr txBox="1"/>
          <p:nvPr/>
        </p:nvSpPr>
        <p:spPr>
          <a:xfrm>
            <a:off x="2142490" y="1937577"/>
            <a:ext cx="1968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4K, 250mT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ACEAEE-6EAE-0B7E-AE70-474810CB3B29}"/>
              </a:ext>
            </a:extLst>
          </p:cNvPr>
          <p:cNvSpPr txBox="1"/>
          <p:nvPr/>
        </p:nvSpPr>
        <p:spPr>
          <a:xfrm>
            <a:off x="3334001" y="1430340"/>
            <a:ext cx="247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(same thickness) </a:t>
            </a:r>
            <a:endParaRPr lang="en-GB" dirty="0"/>
          </a:p>
        </p:txBody>
      </p:sp>
      <p:sp>
        <p:nvSpPr>
          <p:cNvPr id="2" name="Retângulo 28">
            <a:extLst>
              <a:ext uri="{FF2B5EF4-FFF2-40B4-BE49-F238E27FC236}">
                <a16:creationId xmlns:a16="http://schemas.microsoft.com/office/drawing/2014/main" id="{37D358AA-FBB1-71CD-5F15-F87113C589C7}"/>
              </a:ext>
            </a:extLst>
          </p:cNvPr>
          <p:cNvSpPr/>
          <p:nvPr/>
        </p:nvSpPr>
        <p:spPr>
          <a:xfrm>
            <a:off x="6688183" y="1730854"/>
            <a:ext cx="41080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33A0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Optimum J</a:t>
            </a:r>
            <a:r>
              <a:rPr lang="en-US" sz="2800" b="1" baseline="-15000" dirty="0">
                <a:solidFill>
                  <a:srgbClr val="0033A0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</a:t>
            </a:r>
            <a:r>
              <a:rPr lang="en-US" sz="2800" b="1" dirty="0">
                <a:solidFill>
                  <a:srgbClr val="0033A0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 for ion bombardment energy around 75 eV.</a:t>
            </a:r>
            <a:endParaRPr lang="en-GB" sz="2800" b="1" dirty="0">
              <a:solidFill>
                <a:srgbClr val="0033A0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D1564D-2514-D51A-DD03-2DE6D2F59CE5}"/>
              </a:ext>
            </a:extLst>
          </p:cNvPr>
          <p:cNvSpPr txBox="1"/>
          <p:nvPr/>
        </p:nvSpPr>
        <p:spPr>
          <a:xfrm>
            <a:off x="6209449" y="3906633"/>
            <a:ext cx="53908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DM Sans" pitchFamily="2" charset="0"/>
              </a:rPr>
              <a:t>How are the different bombardment energies interacting with the growing film?</a:t>
            </a:r>
            <a:endParaRPr lang="en-GB" sz="24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47BC1A-BAC6-2DF1-709D-9A2F2ED8B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B62E-56BD-4C22-B991-D45D45361459}" type="datetime1">
              <a:rPr lang="en-GB" smtClean="0"/>
              <a:t>02/05/2023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65228-F6DB-6AE4-9E9F-FEB48EBDC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9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7" name="Group 506">
            <a:extLst>
              <a:ext uri="{FF2B5EF4-FFF2-40B4-BE49-F238E27FC236}">
                <a16:creationId xmlns:a16="http://schemas.microsoft.com/office/drawing/2014/main" id="{36B3C209-8D0A-C668-8D90-248D63ED96EF}"/>
              </a:ext>
            </a:extLst>
          </p:cNvPr>
          <p:cNvGrpSpPr/>
          <p:nvPr/>
        </p:nvGrpSpPr>
        <p:grpSpPr>
          <a:xfrm>
            <a:off x="4026663" y="3167057"/>
            <a:ext cx="3397180" cy="1420696"/>
            <a:chOff x="4047420" y="3069432"/>
            <a:chExt cx="3397180" cy="1420696"/>
          </a:xfrm>
        </p:grpSpPr>
        <p:pic>
          <p:nvPicPr>
            <p:cNvPr id="486" name="Picture 485" descr="A picture containing text, athletic game, table&#10;&#10;Description automatically generated">
              <a:extLst>
                <a:ext uri="{FF2B5EF4-FFF2-40B4-BE49-F238E27FC236}">
                  <a16:creationId xmlns:a16="http://schemas.microsoft.com/office/drawing/2014/main" id="{3CBA6E4E-EA82-4C0A-7619-E8E87C2A2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7050" y="3069432"/>
              <a:ext cx="3257550" cy="1400175"/>
            </a:xfrm>
            <a:prstGeom prst="rect">
              <a:avLst/>
            </a:prstGeom>
          </p:spPr>
        </p:pic>
        <p:sp>
          <p:nvSpPr>
            <p:cNvPr id="504" name="TextBox 503">
              <a:extLst>
                <a:ext uri="{FF2B5EF4-FFF2-40B4-BE49-F238E27FC236}">
                  <a16:creationId xmlns:a16="http://schemas.microsoft.com/office/drawing/2014/main" id="{84AAD450-884F-4484-8ED1-8C3239819172}"/>
                </a:ext>
              </a:extLst>
            </p:cNvPr>
            <p:cNvSpPr txBox="1"/>
            <p:nvPr/>
          </p:nvSpPr>
          <p:spPr>
            <a:xfrm>
              <a:off x="4047420" y="4097496"/>
              <a:ext cx="89260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DM sans" pitchFamily="2" charset="0"/>
                </a:rPr>
                <a:t>{100}</a:t>
              </a:r>
              <a:endParaRPr lang="en-GB" dirty="0">
                <a:latin typeface="DM sans" pitchFamily="2" charset="0"/>
              </a:endParaRPr>
            </a:p>
          </p:txBody>
        </p:sp>
        <p:sp>
          <p:nvSpPr>
            <p:cNvPr id="505" name="TextBox 504">
              <a:extLst>
                <a:ext uri="{FF2B5EF4-FFF2-40B4-BE49-F238E27FC236}">
                  <a16:creationId xmlns:a16="http://schemas.microsoft.com/office/drawing/2014/main" id="{91021B13-29F3-9CAD-2D05-ED3D08A0D813}"/>
                </a:ext>
              </a:extLst>
            </p:cNvPr>
            <p:cNvSpPr txBox="1"/>
            <p:nvPr/>
          </p:nvSpPr>
          <p:spPr>
            <a:xfrm>
              <a:off x="5308170" y="4120796"/>
              <a:ext cx="73403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DM sans" pitchFamily="2" charset="0"/>
                </a:rPr>
                <a:t>{110}</a:t>
              </a:r>
              <a:endParaRPr lang="en-GB" dirty="0">
                <a:latin typeface="DM sans" pitchFamily="2" charset="0"/>
              </a:endParaRPr>
            </a:p>
          </p:txBody>
        </p:sp>
        <p:sp>
          <p:nvSpPr>
            <p:cNvPr id="506" name="TextBox 505">
              <a:extLst>
                <a:ext uri="{FF2B5EF4-FFF2-40B4-BE49-F238E27FC236}">
                  <a16:creationId xmlns:a16="http://schemas.microsoft.com/office/drawing/2014/main" id="{31995B0D-C0FE-B037-FFFD-973299873A20}"/>
                </a:ext>
              </a:extLst>
            </p:cNvPr>
            <p:cNvSpPr txBox="1"/>
            <p:nvPr/>
          </p:nvSpPr>
          <p:spPr>
            <a:xfrm>
              <a:off x="6600072" y="4097496"/>
              <a:ext cx="6124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DM sans" pitchFamily="2" charset="0"/>
                </a:rPr>
                <a:t>{111}</a:t>
              </a:r>
              <a:endParaRPr lang="en-GB" dirty="0">
                <a:latin typeface="DM sans" pitchFamily="2" charset="0"/>
              </a:endParaRPr>
            </a:p>
          </p:txBody>
        </p:sp>
      </p:grpSp>
      <p:sp>
        <p:nvSpPr>
          <p:cNvPr id="481" name="TextBox 480">
            <a:extLst>
              <a:ext uri="{FF2B5EF4-FFF2-40B4-BE49-F238E27FC236}">
                <a16:creationId xmlns:a16="http://schemas.microsoft.com/office/drawing/2014/main" id="{56C892AA-D97D-EC41-35D3-733701E71169}"/>
              </a:ext>
            </a:extLst>
          </p:cNvPr>
          <p:cNvSpPr txBox="1"/>
          <p:nvPr/>
        </p:nvSpPr>
        <p:spPr>
          <a:xfrm>
            <a:off x="7079748" y="4137685"/>
            <a:ext cx="123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DM sans" pitchFamily="2" charset="0"/>
              </a:rPr>
              <a:t>surface</a:t>
            </a:r>
            <a:endParaRPr lang="en-GB" dirty="0">
              <a:latin typeface="DM sans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C15C3E-C8E9-6FAA-F2DB-306BE957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EB94C3-6749-56E7-4E5D-CDB1B389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29</a:t>
            </a:fld>
            <a:endParaRPr lang="en-GB"/>
          </a:p>
        </p:txBody>
      </p:sp>
      <p:pic>
        <p:nvPicPr>
          <p:cNvPr id="288" name="Graphic 287" descr="Arrow: Straight with solid fill">
            <a:extLst>
              <a:ext uri="{FF2B5EF4-FFF2-40B4-BE49-F238E27FC236}">
                <a16:creationId xmlns:a16="http://schemas.microsoft.com/office/drawing/2014/main" id="{1F39C97F-7D0B-2769-5BE1-7A87002B0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9367886" y="1653617"/>
            <a:ext cx="914400" cy="914400"/>
          </a:xfrm>
          <a:prstGeom prst="rect">
            <a:avLst/>
          </a:prstGeom>
        </p:spPr>
      </p:pic>
      <p:grpSp>
        <p:nvGrpSpPr>
          <p:cNvPr id="328" name="Group 327">
            <a:extLst>
              <a:ext uri="{FF2B5EF4-FFF2-40B4-BE49-F238E27FC236}">
                <a16:creationId xmlns:a16="http://schemas.microsoft.com/office/drawing/2014/main" id="{49FDABDC-B910-8C5C-5BA8-72AC06C72259}"/>
              </a:ext>
            </a:extLst>
          </p:cNvPr>
          <p:cNvGrpSpPr/>
          <p:nvPr/>
        </p:nvGrpSpPr>
        <p:grpSpPr>
          <a:xfrm>
            <a:off x="8352615" y="4161613"/>
            <a:ext cx="3052975" cy="2012828"/>
            <a:chOff x="4496981" y="4368384"/>
            <a:chExt cx="3355252" cy="2212119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64" name="3D Model 163" descr="Light Gray Sphere">
                  <a:extLst>
                    <a:ext uri="{FF2B5EF4-FFF2-40B4-BE49-F238E27FC236}">
                      <a16:creationId xmlns:a16="http://schemas.microsoft.com/office/drawing/2014/main" id="{F803D0D4-1BE6-6202-60BD-F3FE172615AA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63624680"/>
                    </p:ext>
                  </p:extLst>
                </p:nvPr>
              </p:nvGraphicFramePr>
              <p:xfrm>
                <a:off x="4675450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64" name="3D Model 163" descr="Light Gray Sphere">
                  <a:extLst>
                    <a:ext uri="{FF2B5EF4-FFF2-40B4-BE49-F238E27FC236}">
                      <a16:creationId xmlns:a16="http://schemas.microsoft.com/office/drawing/2014/main" id="{F803D0D4-1BE6-6202-60BD-F3FE172615AA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515006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3" name="3D Model 292" descr="Light Gray Sphere">
                  <a:extLst>
                    <a:ext uri="{FF2B5EF4-FFF2-40B4-BE49-F238E27FC236}">
                      <a16:creationId xmlns:a16="http://schemas.microsoft.com/office/drawing/2014/main" id="{AE97CE9D-5BD6-CBB0-1CFE-D48ED7B1230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57168985"/>
                    </p:ext>
                  </p:extLst>
                </p:nvPr>
              </p:nvGraphicFramePr>
              <p:xfrm>
                <a:off x="5168753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3" name="3D Model 292" descr="Light Gray Sphere">
                  <a:extLst>
                    <a:ext uri="{FF2B5EF4-FFF2-40B4-BE49-F238E27FC236}">
                      <a16:creationId xmlns:a16="http://schemas.microsoft.com/office/drawing/2014/main" id="{AE97CE9D-5BD6-CBB0-1CFE-D48ED7B1230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963867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4" name="3D Model 293" descr="Light Gray Sphere">
                  <a:extLst>
                    <a:ext uri="{FF2B5EF4-FFF2-40B4-BE49-F238E27FC236}">
                      <a16:creationId xmlns:a16="http://schemas.microsoft.com/office/drawing/2014/main" id="{BFBE8B6D-9050-685C-87CB-33742C67720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12960360"/>
                    </p:ext>
                  </p:extLst>
                </p:nvPr>
              </p:nvGraphicFramePr>
              <p:xfrm>
                <a:off x="5637474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4" name="3D Model 293" descr="Light Gray Sphere">
                  <a:extLst>
                    <a:ext uri="{FF2B5EF4-FFF2-40B4-BE49-F238E27FC236}">
                      <a16:creationId xmlns:a16="http://schemas.microsoft.com/office/drawing/2014/main" id="{BFBE8B6D-9050-685C-87CB-33742C677209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390360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5" name="3D Model 294" descr="Light Gray Sphere">
                  <a:extLst>
                    <a:ext uri="{FF2B5EF4-FFF2-40B4-BE49-F238E27FC236}">
                      <a16:creationId xmlns:a16="http://schemas.microsoft.com/office/drawing/2014/main" id="{6950404C-A45E-6879-4B55-F068451389B0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69463040"/>
                    </p:ext>
                  </p:extLst>
                </p:nvPr>
              </p:nvGraphicFramePr>
              <p:xfrm>
                <a:off x="6130777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5" name="3D Model 294" descr="Light Gray Sphere">
                  <a:extLst>
                    <a:ext uri="{FF2B5EF4-FFF2-40B4-BE49-F238E27FC236}">
                      <a16:creationId xmlns:a16="http://schemas.microsoft.com/office/drawing/2014/main" id="{6950404C-A45E-6879-4B55-F068451389B0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839221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6" name="3D Model 295" descr="Light Gray Sphere">
                  <a:extLst>
                    <a:ext uri="{FF2B5EF4-FFF2-40B4-BE49-F238E27FC236}">
                      <a16:creationId xmlns:a16="http://schemas.microsoft.com/office/drawing/2014/main" id="{7F95EB0E-C52B-FBD3-6C51-7A136F90B17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76669962"/>
                    </p:ext>
                  </p:extLst>
                </p:nvPr>
              </p:nvGraphicFramePr>
              <p:xfrm>
                <a:off x="6618975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6" name="3D Model 295" descr="Light Gray Sphere">
                  <a:extLst>
                    <a:ext uri="{FF2B5EF4-FFF2-40B4-BE49-F238E27FC236}">
                      <a16:creationId xmlns:a16="http://schemas.microsoft.com/office/drawing/2014/main" id="{7F95EB0E-C52B-FBD3-6C51-7A136F90B17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283437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7" name="3D Model 296" descr="Light Gray Sphere">
                  <a:extLst>
                    <a:ext uri="{FF2B5EF4-FFF2-40B4-BE49-F238E27FC236}">
                      <a16:creationId xmlns:a16="http://schemas.microsoft.com/office/drawing/2014/main" id="{E6B2C94C-A50F-5B3A-57B5-B4B710FBFF6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42410372"/>
                    </p:ext>
                  </p:extLst>
                </p:nvPr>
              </p:nvGraphicFramePr>
              <p:xfrm>
                <a:off x="7112278" y="4368384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7" name="3D Model 296" descr="Light Gray Sphere">
                  <a:extLst>
                    <a:ext uri="{FF2B5EF4-FFF2-40B4-BE49-F238E27FC236}">
                      <a16:creationId xmlns:a16="http://schemas.microsoft.com/office/drawing/2014/main" id="{E6B2C94C-A50F-5B3A-57B5-B4B710FBFF66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732298" y="416161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8" name="3D Model 297" descr="Light Gray Sphere">
                  <a:extLst>
                    <a:ext uri="{FF2B5EF4-FFF2-40B4-BE49-F238E27FC236}">
                      <a16:creationId xmlns:a16="http://schemas.microsoft.com/office/drawing/2014/main" id="{D3A6B184-C47F-EFD7-9A50-BD8C30FD654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29717179"/>
                    </p:ext>
                  </p:extLst>
                </p:nvPr>
              </p:nvGraphicFramePr>
              <p:xfrm>
                <a:off x="4719051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8" name="3D Model 297" descr="Light Gray Sphere">
                  <a:extLst>
                    <a:ext uri="{FF2B5EF4-FFF2-40B4-BE49-F238E27FC236}">
                      <a16:creationId xmlns:a16="http://schemas.microsoft.com/office/drawing/2014/main" id="{D3A6B184-C47F-EFD7-9A50-BD8C30FD654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554679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99" name="3D Model 298" descr="Light Gray Sphere">
                  <a:extLst>
                    <a:ext uri="{FF2B5EF4-FFF2-40B4-BE49-F238E27FC236}">
                      <a16:creationId xmlns:a16="http://schemas.microsoft.com/office/drawing/2014/main" id="{0CC685AF-5B52-1A15-0B3E-1839B893413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00306541"/>
                    </p:ext>
                  </p:extLst>
                </p:nvPr>
              </p:nvGraphicFramePr>
              <p:xfrm>
                <a:off x="5212354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99" name="3D Model 298" descr="Light Gray Sphere">
                  <a:extLst>
                    <a:ext uri="{FF2B5EF4-FFF2-40B4-BE49-F238E27FC236}">
                      <a16:creationId xmlns:a16="http://schemas.microsoft.com/office/drawing/2014/main" id="{0CC685AF-5B52-1A15-0B3E-1839B8934132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003540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0" name="3D Model 299" descr="Light Gray Sphere">
                  <a:extLst>
                    <a:ext uri="{FF2B5EF4-FFF2-40B4-BE49-F238E27FC236}">
                      <a16:creationId xmlns:a16="http://schemas.microsoft.com/office/drawing/2014/main" id="{CC8682E6-47C2-9B5F-C2AD-7A5DAD87C27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57654587"/>
                    </p:ext>
                  </p:extLst>
                </p:nvPr>
              </p:nvGraphicFramePr>
              <p:xfrm>
                <a:off x="5681075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0" name="3D Model 299" descr="Light Gray Sphere">
                  <a:extLst>
                    <a:ext uri="{FF2B5EF4-FFF2-40B4-BE49-F238E27FC236}">
                      <a16:creationId xmlns:a16="http://schemas.microsoft.com/office/drawing/2014/main" id="{CC8682E6-47C2-9B5F-C2AD-7A5DAD87C27B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430033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1" name="3D Model 300" descr="Light Gray Sphere">
                  <a:extLst>
                    <a:ext uri="{FF2B5EF4-FFF2-40B4-BE49-F238E27FC236}">
                      <a16:creationId xmlns:a16="http://schemas.microsoft.com/office/drawing/2014/main" id="{3F15A859-4CF2-C662-56C3-F68C826108F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69747506"/>
                    </p:ext>
                  </p:extLst>
                </p:nvPr>
              </p:nvGraphicFramePr>
              <p:xfrm>
                <a:off x="6174378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1" name="3D Model 300" descr="Light Gray Sphere">
                  <a:extLst>
                    <a:ext uri="{FF2B5EF4-FFF2-40B4-BE49-F238E27FC236}">
                      <a16:creationId xmlns:a16="http://schemas.microsoft.com/office/drawing/2014/main" id="{3F15A859-4CF2-C662-56C3-F68C826108F1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878894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2" name="3D Model 301" descr="Light Gray Sphere">
                  <a:extLst>
                    <a:ext uri="{FF2B5EF4-FFF2-40B4-BE49-F238E27FC236}">
                      <a16:creationId xmlns:a16="http://schemas.microsoft.com/office/drawing/2014/main" id="{D8DCFD45-DC69-9FE7-DB5C-A0B7DA41A26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89220070"/>
                    </p:ext>
                  </p:extLst>
                </p:nvPr>
              </p:nvGraphicFramePr>
              <p:xfrm>
                <a:off x="6662576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2" name="3D Model 301" descr="Light Gray Sphere">
                  <a:extLst>
                    <a:ext uri="{FF2B5EF4-FFF2-40B4-BE49-F238E27FC236}">
                      <a16:creationId xmlns:a16="http://schemas.microsoft.com/office/drawing/2014/main" id="{D8DCFD45-DC69-9FE7-DB5C-A0B7DA41A26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323110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3" name="3D Model 302" descr="Light Gray Sphere">
                  <a:extLst>
                    <a:ext uri="{FF2B5EF4-FFF2-40B4-BE49-F238E27FC236}">
                      <a16:creationId xmlns:a16="http://schemas.microsoft.com/office/drawing/2014/main" id="{B668ABA0-DE39-4DD2-22FC-BB2E5CA57C70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72585494"/>
                    </p:ext>
                  </p:extLst>
                </p:nvPr>
              </p:nvGraphicFramePr>
              <p:xfrm>
                <a:off x="7155879" y="5063497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3" name="3D Model 302" descr="Light Gray Sphere">
                  <a:extLst>
                    <a:ext uri="{FF2B5EF4-FFF2-40B4-BE49-F238E27FC236}">
                      <a16:creationId xmlns:a16="http://schemas.microsoft.com/office/drawing/2014/main" id="{B668ABA0-DE39-4DD2-22FC-BB2E5CA57C70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771971" y="47941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4" name="3D Model 303" descr="Light Gray Sphere">
                  <a:extLst>
                    <a:ext uri="{FF2B5EF4-FFF2-40B4-BE49-F238E27FC236}">
                      <a16:creationId xmlns:a16="http://schemas.microsoft.com/office/drawing/2014/main" id="{984F6943-4EC3-306C-759B-5852846CA0DC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52612994"/>
                    </p:ext>
                  </p:extLst>
                </p:nvPr>
              </p:nvGraphicFramePr>
              <p:xfrm>
                <a:off x="4922102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4" name="3D Model 303" descr="Light Gray Sphere">
                  <a:extLst>
                    <a:ext uri="{FF2B5EF4-FFF2-40B4-BE49-F238E27FC236}">
                      <a16:creationId xmlns:a16="http://schemas.microsoft.com/office/drawing/2014/main" id="{984F6943-4EC3-306C-759B-5852846CA0DC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739437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5" name="3D Model 304" descr="Light Gray Sphere">
                  <a:extLst>
                    <a:ext uri="{FF2B5EF4-FFF2-40B4-BE49-F238E27FC236}">
                      <a16:creationId xmlns:a16="http://schemas.microsoft.com/office/drawing/2014/main" id="{24BC8946-997D-0A88-5A57-695C8772534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17609286"/>
                    </p:ext>
                  </p:extLst>
                </p:nvPr>
              </p:nvGraphicFramePr>
              <p:xfrm>
                <a:off x="5415405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5" name="3D Model 304" descr="Light Gray Sphere">
                  <a:extLst>
                    <a:ext uri="{FF2B5EF4-FFF2-40B4-BE49-F238E27FC236}">
                      <a16:creationId xmlns:a16="http://schemas.microsoft.com/office/drawing/2014/main" id="{24BC8946-997D-0A88-5A57-695C8772534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188298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6" name="3D Model 305" descr="Light Gray Sphere">
                  <a:extLst>
                    <a:ext uri="{FF2B5EF4-FFF2-40B4-BE49-F238E27FC236}">
                      <a16:creationId xmlns:a16="http://schemas.microsoft.com/office/drawing/2014/main" id="{48A9098C-24F5-065B-C6E5-AFE2D6FD6DC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63979559"/>
                    </p:ext>
                  </p:extLst>
                </p:nvPr>
              </p:nvGraphicFramePr>
              <p:xfrm>
                <a:off x="5884126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6" name="3D Model 305" descr="Light Gray Sphere">
                  <a:extLst>
                    <a:ext uri="{FF2B5EF4-FFF2-40B4-BE49-F238E27FC236}">
                      <a16:creationId xmlns:a16="http://schemas.microsoft.com/office/drawing/2014/main" id="{48A9098C-24F5-065B-C6E5-AFE2D6FD6DC2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614791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7" name="3D Model 306" descr="Light Gray Sphere">
                  <a:extLst>
                    <a:ext uri="{FF2B5EF4-FFF2-40B4-BE49-F238E27FC236}">
                      <a16:creationId xmlns:a16="http://schemas.microsoft.com/office/drawing/2014/main" id="{E971FF17-EAA9-1223-01B3-ABBAA1597397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88442411"/>
                    </p:ext>
                  </p:extLst>
                </p:nvPr>
              </p:nvGraphicFramePr>
              <p:xfrm>
                <a:off x="6377429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7" name="3D Model 306" descr="Light Gray Sphere">
                  <a:extLst>
                    <a:ext uri="{FF2B5EF4-FFF2-40B4-BE49-F238E27FC236}">
                      <a16:creationId xmlns:a16="http://schemas.microsoft.com/office/drawing/2014/main" id="{E971FF17-EAA9-1223-01B3-ABBAA1597397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063652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8" name="3D Model 307" descr="Light Gray Sphere">
                  <a:extLst>
                    <a:ext uri="{FF2B5EF4-FFF2-40B4-BE49-F238E27FC236}">
                      <a16:creationId xmlns:a16="http://schemas.microsoft.com/office/drawing/2014/main" id="{173817DB-CC31-341D-F942-3B9E6CCC299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84470998"/>
                    </p:ext>
                  </p:extLst>
                </p:nvPr>
              </p:nvGraphicFramePr>
              <p:xfrm>
                <a:off x="6865627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8" name="3D Model 307" descr="Light Gray Sphere">
                  <a:extLst>
                    <a:ext uri="{FF2B5EF4-FFF2-40B4-BE49-F238E27FC236}">
                      <a16:creationId xmlns:a16="http://schemas.microsoft.com/office/drawing/2014/main" id="{173817DB-CC31-341D-F942-3B9E6CCC299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507868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09" name="3D Model 308" descr="Light Gray Sphere">
                  <a:extLst>
                    <a:ext uri="{FF2B5EF4-FFF2-40B4-BE49-F238E27FC236}">
                      <a16:creationId xmlns:a16="http://schemas.microsoft.com/office/drawing/2014/main" id="{BF74BAFE-4B31-88C5-714B-EE8BBF7D13F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4178013"/>
                    </p:ext>
                  </p:extLst>
                </p:nvPr>
              </p:nvGraphicFramePr>
              <p:xfrm>
                <a:off x="7358930" y="4715946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09" name="3D Model 308" descr="Light Gray Sphere">
                  <a:extLst>
                    <a:ext uri="{FF2B5EF4-FFF2-40B4-BE49-F238E27FC236}">
                      <a16:creationId xmlns:a16="http://schemas.microsoft.com/office/drawing/2014/main" id="{BF74BAFE-4B31-88C5-714B-EE8BBF7D13F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956729" y="447786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0" name="3D Model 309" descr="Light Gray Sphere">
                  <a:extLst>
                    <a:ext uri="{FF2B5EF4-FFF2-40B4-BE49-F238E27FC236}">
                      <a16:creationId xmlns:a16="http://schemas.microsoft.com/office/drawing/2014/main" id="{C44A9C80-5B21-8A3E-CCA3-B1256AFB8AB0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27908708"/>
                    </p:ext>
                  </p:extLst>
                </p:nvPr>
              </p:nvGraphicFramePr>
              <p:xfrm>
                <a:off x="4496981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0" name="3D Model 309" descr="Light Gray Sphere">
                  <a:extLst>
                    <a:ext uri="{FF2B5EF4-FFF2-40B4-BE49-F238E27FC236}">
                      <a16:creationId xmlns:a16="http://schemas.microsoft.com/office/drawing/2014/main" id="{C44A9C80-5B21-8A3E-CCA3-B1256AFB8AB0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352615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1" name="3D Model 310" descr="Light Gray Sphere">
                  <a:extLst>
                    <a:ext uri="{FF2B5EF4-FFF2-40B4-BE49-F238E27FC236}">
                      <a16:creationId xmlns:a16="http://schemas.microsoft.com/office/drawing/2014/main" id="{D4306FA3-E822-49C6-57F5-44787E2EADB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920806037"/>
                    </p:ext>
                  </p:extLst>
                </p:nvPr>
              </p:nvGraphicFramePr>
              <p:xfrm>
                <a:off x="4990284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1" name="3D Model 310" descr="Light Gray Sphere">
                  <a:extLst>
                    <a:ext uri="{FF2B5EF4-FFF2-40B4-BE49-F238E27FC236}">
                      <a16:creationId xmlns:a16="http://schemas.microsoft.com/office/drawing/2014/main" id="{D4306FA3-E822-49C6-57F5-44787E2EADBF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801476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2" name="3D Model 311" descr="Light Gray Sphere">
                  <a:extLst>
                    <a:ext uri="{FF2B5EF4-FFF2-40B4-BE49-F238E27FC236}">
                      <a16:creationId xmlns:a16="http://schemas.microsoft.com/office/drawing/2014/main" id="{AD121CA2-1F6C-48FC-8DC9-D517AC93F85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59185579"/>
                    </p:ext>
                  </p:extLst>
                </p:nvPr>
              </p:nvGraphicFramePr>
              <p:xfrm>
                <a:off x="5459005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2" name="3D Model 311" descr="Light Gray Sphere">
                  <a:extLst>
                    <a:ext uri="{FF2B5EF4-FFF2-40B4-BE49-F238E27FC236}">
                      <a16:creationId xmlns:a16="http://schemas.microsoft.com/office/drawing/2014/main" id="{AD121CA2-1F6C-48FC-8DC9-D517AC93F851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227970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3" name="3D Model 312" descr="Light Gray Sphere">
                  <a:extLst>
                    <a:ext uri="{FF2B5EF4-FFF2-40B4-BE49-F238E27FC236}">
                      <a16:creationId xmlns:a16="http://schemas.microsoft.com/office/drawing/2014/main" id="{76EE9119-FF2B-C7DE-9F4C-877352A3AB4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55484355"/>
                    </p:ext>
                  </p:extLst>
                </p:nvPr>
              </p:nvGraphicFramePr>
              <p:xfrm>
                <a:off x="5952308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3" name="3D Model 312" descr="Light Gray Sphere">
                  <a:extLst>
                    <a:ext uri="{FF2B5EF4-FFF2-40B4-BE49-F238E27FC236}">
                      <a16:creationId xmlns:a16="http://schemas.microsoft.com/office/drawing/2014/main" id="{76EE9119-FF2B-C7DE-9F4C-877352A3AB4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676831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4" name="3D Model 313" descr="Light Gray Sphere">
                  <a:extLst>
                    <a:ext uri="{FF2B5EF4-FFF2-40B4-BE49-F238E27FC236}">
                      <a16:creationId xmlns:a16="http://schemas.microsoft.com/office/drawing/2014/main" id="{EF282349-CA2E-4381-81EB-8A3C1C9E8B71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02844125"/>
                    </p:ext>
                  </p:extLst>
                </p:nvPr>
              </p:nvGraphicFramePr>
              <p:xfrm>
                <a:off x="6440506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4" name="3D Model 313" descr="Light Gray Sphere">
                  <a:extLst>
                    <a:ext uri="{FF2B5EF4-FFF2-40B4-BE49-F238E27FC236}">
                      <a16:creationId xmlns:a16="http://schemas.microsoft.com/office/drawing/2014/main" id="{EF282349-CA2E-4381-81EB-8A3C1C9E8B71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121046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5" name="3D Model 314" descr="Light Gray Sphere">
                  <a:extLst>
                    <a:ext uri="{FF2B5EF4-FFF2-40B4-BE49-F238E27FC236}">
                      <a16:creationId xmlns:a16="http://schemas.microsoft.com/office/drawing/2014/main" id="{1E557218-F4D1-F3B0-A41D-D8D501B15A5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054143"/>
                    </p:ext>
                  </p:extLst>
                </p:nvPr>
              </p:nvGraphicFramePr>
              <p:xfrm>
                <a:off x="6933809" y="5411059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5" name="3D Model 314" descr="Light Gray Sphere">
                  <a:extLst>
                    <a:ext uri="{FF2B5EF4-FFF2-40B4-BE49-F238E27FC236}">
                      <a16:creationId xmlns:a16="http://schemas.microsoft.com/office/drawing/2014/main" id="{1E557218-F4D1-F3B0-A41D-D8D501B15A56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69907" y="511035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6" name="3D Model 315" descr="Light Gray Sphere">
                  <a:extLst>
                    <a:ext uri="{FF2B5EF4-FFF2-40B4-BE49-F238E27FC236}">
                      <a16:creationId xmlns:a16="http://schemas.microsoft.com/office/drawing/2014/main" id="{DE362BE3-515C-5BD3-12A5-2ABC72EB254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77367"/>
                    </p:ext>
                  </p:extLst>
                </p:nvPr>
              </p:nvGraphicFramePr>
              <p:xfrm>
                <a:off x="4540582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6" name="3D Model 315" descr="Light Gray Sphere">
                  <a:extLst>
                    <a:ext uri="{FF2B5EF4-FFF2-40B4-BE49-F238E27FC236}">
                      <a16:creationId xmlns:a16="http://schemas.microsoft.com/office/drawing/2014/main" id="{DE362BE3-515C-5BD3-12A5-2ABC72EB254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392288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7" name="3D Model 316" descr="Light Gray Sphere">
                  <a:extLst>
                    <a:ext uri="{FF2B5EF4-FFF2-40B4-BE49-F238E27FC236}">
                      <a16:creationId xmlns:a16="http://schemas.microsoft.com/office/drawing/2014/main" id="{18BEDAF5-24DE-CB89-2EEE-513E5C181E2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96712380"/>
                    </p:ext>
                  </p:extLst>
                </p:nvPr>
              </p:nvGraphicFramePr>
              <p:xfrm>
                <a:off x="5033885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7" name="3D Model 316" descr="Light Gray Sphere">
                  <a:extLst>
                    <a:ext uri="{FF2B5EF4-FFF2-40B4-BE49-F238E27FC236}">
                      <a16:creationId xmlns:a16="http://schemas.microsoft.com/office/drawing/2014/main" id="{18BEDAF5-24DE-CB89-2EEE-513E5C181E22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841149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8" name="3D Model 317" descr="Light Gray Sphere">
                  <a:extLst>
                    <a:ext uri="{FF2B5EF4-FFF2-40B4-BE49-F238E27FC236}">
                      <a16:creationId xmlns:a16="http://schemas.microsoft.com/office/drawing/2014/main" id="{B4F1BF04-293C-5E2F-2235-BA2CC49FBF4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47750086"/>
                    </p:ext>
                  </p:extLst>
                </p:nvPr>
              </p:nvGraphicFramePr>
              <p:xfrm>
                <a:off x="5502606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8" name="3D Model 317" descr="Light Gray Sphere">
                  <a:extLst>
                    <a:ext uri="{FF2B5EF4-FFF2-40B4-BE49-F238E27FC236}">
                      <a16:creationId xmlns:a16="http://schemas.microsoft.com/office/drawing/2014/main" id="{B4F1BF04-293C-5E2F-2235-BA2CC49FBF48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267643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19" name="3D Model 318" descr="Light Gray Sphere">
                  <a:extLst>
                    <a:ext uri="{FF2B5EF4-FFF2-40B4-BE49-F238E27FC236}">
                      <a16:creationId xmlns:a16="http://schemas.microsoft.com/office/drawing/2014/main" id="{E536FCC4-C4E8-60E8-AE14-29F02612D85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96355771"/>
                    </p:ext>
                  </p:extLst>
                </p:nvPr>
              </p:nvGraphicFramePr>
              <p:xfrm>
                <a:off x="5995909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19" name="3D Model 318" descr="Light Gray Sphere">
                  <a:extLst>
                    <a:ext uri="{FF2B5EF4-FFF2-40B4-BE49-F238E27FC236}">
                      <a16:creationId xmlns:a16="http://schemas.microsoft.com/office/drawing/2014/main" id="{E536FCC4-C4E8-60E8-AE14-29F02612D85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716504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0" name="3D Model 319" descr="Light Gray Sphere">
                  <a:extLst>
                    <a:ext uri="{FF2B5EF4-FFF2-40B4-BE49-F238E27FC236}">
                      <a16:creationId xmlns:a16="http://schemas.microsoft.com/office/drawing/2014/main" id="{2C173222-EB38-A444-60E9-364D0691A4F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4274942"/>
                    </p:ext>
                  </p:extLst>
                </p:nvPr>
              </p:nvGraphicFramePr>
              <p:xfrm>
                <a:off x="6484107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0" name="3D Model 319" descr="Light Gray Sphere">
                  <a:extLst>
                    <a:ext uri="{FF2B5EF4-FFF2-40B4-BE49-F238E27FC236}">
                      <a16:creationId xmlns:a16="http://schemas.microsoft.com/office/drawing/2014/main" id="{2C173222-EB38-A444-60E9-364D0691A4F6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160719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1" name="3D Model 320" descr="Light Gray Sphere">
                  <a:extLst>
                    <a:ext uri="{FF2B5EF4-FFF2-40B4-BE49-F238E27FC236}">
                      <a16:creationId xmlns:a16="http://schemas.microsoft.com/office/drawing/2014/main" id="{3C453237-23C5-DECF-902F-E208886A145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1666135"/>
                    </p:ext>
                  </p:extLst>
                </p:nvPr>
              </p:nvGraphicFramePr>
              <p:xfrm>
                <a:off x="6977410" y="6106172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1" name="3D Model 320" descr="Light Gray Sphere">
                  <a:extLst>
                    <a:ext uri="{FF2B5EF4-FFF2-40B4-BE49-F238E27FC236}">
                      <a16:creationId xmlns:a16="http://schemas.microsoft.com/office/drawing/2014/main" id="{3C453237-23C5-DECF-902F-E208886A145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609580" y="574284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2" name="3D Model 321" descr="Light Gray Sphere">
                  <a:extLst>
                    <a:ext uri="{FF2B5EF4-FFF2-40B4-BE49-F238E27FC236}">
                      <a16:creationId xmlns:a16="http://schemas.microsoft.com/office/drawing/2014/main" id="{D7A818FC-AC06-D471-3668-2AC9F8F52500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38870213"/>
                    </p:ext>
                  </p:extLst>
                </p:nvPr>
              </p:nvGraphicFramePr>
              <p:xfrm>
                <a:off x="4743633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2" name="3D Model 321" descr="Light Gray Sphere">
                  <a:extLst>
                    <a:ext uri="{FF2B5EF4-FFF2-40B4-BE49-F238E27FC236}">
                      <a16:creationId xmlns:a16="http://schemas.microsoft.com/office/drawing/2014/main" id="{D7A818FC-AC06-D471-3668-2AC9F8F52500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577046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3" name="3D Model 322" descr="Light Gray Sphere">
                  <a:extLst>
                    <a:ext uri="{FF2B5EF4-FFF2-40B4-BE49-F238E27FC236}">
                      <a16:creationId xmlns:a16="http://schemas.microsoft.com/office/drawing/2014/main" id="{B293565B-78DE-445A-FD28-A26CD9AE53F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3808796"/>
                    </p:ext>
                  </p:extLst>
                </p:nvPr>
              </p:nvGraphicFramePr>
              <p:xfrm>
                <a:off x="5236936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3" name="3D Model 322" descr="Light Gray Sphere">
                  <a:extLst>
                    <a:ext uri="{FF2B5EF4-FFF2-40B4-BE49-F238E27FC236}">
                      <a16:creationId xmlns:a16="http://schemas.microsoft.com/office/drawing/2014/main" id="{B293565B-78DE-445A-FD28-A26CD9AE53F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025907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4" name="3D Model 323" descr="Light Gray Sphere">
                  <a:extLst>
                    <a:ext uri="{FF2B5EF4-FFF2-40B4-BE49-F238E27FC236}">
                      <a16:creationId xmlns:a16="http://schemas.microsoft.com/office/drawing/2014/main" id="{D7E14B84-68F4-6AF9-F0DA-78ADFFFA334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31282603"/>
                    </p:ext>
                  </p:extLst>
                </p:nvPr>
              </p:nvGraphicFramePr>
              <p:xfrm>
                <a:off x="5705657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4" name="3D Model 323" descr="Light Gray Sphere">
                  <a:extLst>
                    <a:ext uri="{FF2B5EF4-FFF2-40B4-BE49-F238E27FC236}">
                      <a16:creationId xmlns:a16="http://schemas.microsoft.com/office/drawing/2014/main" id="{D7E14B84-68F4-6AF9-F0DA-78ADFFFA334B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452401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5" name="3D Model 324" descr="Light Gray Sphere">
                  <a:extLst>
                    <a:ext uri="{FF2B5EF4-FFF2-40B4-BE49-F238E27FC236}">
                      <a16:creationId xmlns:a16="http://schemas.microsoft.com/office/drawing/2014/main" id="{69E4AAB9-3243-3F42-6D3F-4EA87084752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15003732"/>
                    </p:ext>
                  </p:extLst>
                </p:nvPr>
              </p:nvGraphicFramePr>
              <p:xfrm>
                <a:off x="6198960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5" name="3D Model 324" descr="Light Gray Sphere">
                  <a:extLst>
                    <a:ext uri="{FF2B5EF4-FFF2-40B4-BE49-F238E27FC236}">
                      <a16:creationId xmlns:a16="http://schemas.microsoft.com/office/drawing/2014/main" id="{69E4AAB9-3243-3F42-6D3F-4EA87084752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901262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6" name="3D Model 325" descr="Light Gray Sphere">
                  <a:extLst>
                    <a:ext uri="{FF2B5EF4-FFF2-40B4-BE49-F238E27FC236}">
                      <a16:creationId xmlns:a16="http://schemas.microsoft.com/office/drawing/2014/main" id="{363BA167-8D4E-9256-EF8F-55C40826DD1C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96366127"/>
                    </p:ext>
                  </p:extLst>
                </p:nvPr>
              </p:nvGraphicFramePr>
              <p:xfrm>
                <a:off x="6687158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7472145" ay="-2541313" az="8136537"/>
                      <am3d:postTrans dx="0" dy="0" dz="0"/>
                    </am3d:trans>
                    <am3d:raster rName="Office3DRenderer" rVer="16.0.8326">
                      <am3d:blip r:embed="rId6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6" name="3D Model 325" descr="Light Gray Sphere">
                  <a:extLst>
                    <a:ext uri="{FF2B5EF4-FFF2-40B4-BE49-F238E27FC236}">
                      <a16:creationId xmlns:a16="http://schemas.microsoft.com/office/drawing/2014/main" id="{363BA167-8D4E-9256-EF8F-55C40826DD1C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345477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27" name="3D Model 326" descr="Light Gray Sphere">
                  <a:extLst>
                    <a:ext uri="{FF2B5EF4-FFF2-40B4-BE49-F238E27FC236}">
                      <a16:creationId xmlns:a16="http://schemas.microsoft.com/office/drawing/2014/main" id="{3194ED9E-EC5C-8078-E587-AA77D807CD9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88268280"/>
                    </p:ext>
                  </p:extLst>
                </p:nvPr>
              </p:nvGraphicFramePr>
              <p:xfrm>
                <a:off x="7180461" y="5758621"/>
                <a:ext cx="493303" cy="474331"/>
              </p:xfrm>
              <a:graphic>
                <a:graphicData uri="http://schemas.microsoft.com/office/drawing/2017/model3d">
                  <am3d:model3d r:embed="rId5">
                    <am3d:spPr>
                      <a:xfrm>
                        <a:off x="0" y="0"/>
                        <a:ext cx="493303" cy="474331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4813509" ay="-335887" az="1771242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65602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27" name="3D Model 326" descr="Light Gray Sphere">
                  <a:extLst>
                    <a:ext uri="{FF2B5EF4-FFF2-40B4-BE49-F238E27FC236}">
                      <a16:creationId xmlns:a16="http://schemas.microsoft.com/office/drawing/2014/main" id="{3194ED9E-EC5C-8078-E587-AA77D807CD99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794338" y="5426603"/>
                  <a:ext cx="448861" cy="431598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78" name="3D Model 477" descr="Light Gray Sphere">
                <a:extLst>
                  <a:ext uri="{FF2B5EF4-FFF2-40B4-BE49-F238E27FC236}">
                    <a16:creationId xmlns:a16="http://schemas.microsoft.com/office/drawing/2014/main" id="{79D83CFE-FAEF-EAAC-67A8-B39D5028B71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72254519"/>
                  </p:ext>
                </p:extLst>
              </p:nvPr>
            </p:nvGraphicFramePr>
            <p:xfrm>
              <a:off x="9578435" y="2526453"/>
              <a:ext cx="493301" cy="474329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493301" cy="474329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6366158" ay="1539580" az="-3378567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72097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78" name="3D Model 477" descr="Light Gray Sphere">
                <a:extLst>
                  <a:ext uri="{FF2B5EF4-FFF2-40B4-BE49-F238E27FC236}">
                    <a16:creationId xmlns:a16="http://schemas.microsoft.com/office/drawing/2014/main" id="{79D83CFE-FAEF-EAAC-67A8-B39D5028B71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78435" y="2526453"/>
                <a:ext cx="493301" cy="474329"/>
              </a:xfrm>
              <a:prstGeom prst="rect">
                <a:avLst/>
              </a:prstGeom>
            </p:spPr>
          </p:pic>
        </mc:Fallback>
      </mc:AlternateContent>
      <p:sp>
        <p:nvSpPr>
          <p:cNvPr id="479" name="TextBox 14">
            <a:extLst>
              <a:ext uri="{FF2B5EF4-FFF2-40B4-BE49-F238E27FC236}">
                <a16:creationId xmlns:a16="http://schemas.microsoft.com/office/drawing/2014/main" id="{9394CDBA-B270-28DC-CB95-A95B51F421DE}"/>
              </a:ext>
            </a:extLst>
          </p:cNvPr>
          <p:cNvSpPr txBox="1"/>
          <p:nvPr/>
        </p:nvSpPr>
        <p:spPr>
          <a:xfrm>
            <a:off x="551138" y="555206"/>
            <a:ext cx="113691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Ion bombardment energy vs 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</a:p>
        </p:txBody>
      </p:sp>
      <p:sp>
        <p:nvSpPr>
          <p:cNvPr id="480" name="TextBox 479">
            <a:extLst>
              <a:ext uri="{FF2B5EF4-FFF2-40B4-BE49-F238E27FC236}">
                <a16:creationId xmlns:a16="http://schemas.microsoft.com/office/drawing/2014/main" id="{57DE2D2B-33E8-2FD2-9084-8912D56754CD}"/>
              </a:ext>
            </a:extLst>
          </p:cNvPr>
          <p:cNvSpPr txBox="1"/>
          <p:nvPr/>
        </p:nvSpPr>
        <p:spPr>
          <a:xfrm>
            <a:off x="1559365" y="4725765"/>
            <a:ext cx="50577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33A0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For each ion bombardment energy, we calculated the deposited energy at the surface and in the bulk of the film along the different crystalline planes</a:t>
            </a:r>
          </a:p>
        </p:txBody>
      </p:sp>
      <p:sp>
        <p:nvSpPr>
          <p:cNvPr id="482" name="TextBox 481">
            <a:extLst>
              <a:ext uri="{FF2B5EF4-FFF2-40B4-BE49-F238E27FC236}">
                <a16:creationId xmlns:a16="http://schemas.microsoft.com/office/drawing/2014/main" id="{6473D588-9D8A-381B-90D4-748AAD9F0E46}"/>
              </a:ext>
            </a:extLst>
          </p:cNvPr>
          <p:cNvSpPr txBox="1"/>
          <p:nvPr/>
        </p:nvSpPr>
        <p:spPr>
          <a:xfrm>
            <a:off x="7468138" y="5025661"/>
            <a:ext cx="786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DM sans" pitchFamily="2" charset="0"/>
              </a:rPr>
              <a:t>bulk</a:t>
            </a:r>
            <a:endParaRPr lang="en-GB" dirty="0">
              <a:latin typeface="DM sans" pitchFamily="2" charset="0"/>
            </a:endParaRPr>
          </a:p>
        </p:txBody>
      </p:sp>
      <p:sp>
        <p:nvSpPr>
          <p:cNvPr id="483" name="Left Bracket 482">
            <a:extLst>
              <a:ext uri="{FF2B5EF4-FFF2-40B4-BE49-F238E27FC236}">
                <a16:creationId xmlns:a16="http://schemas.microsoft.com/office/drawing/2014/main" id="{F844C6A4-F99E-864B-6D0B-9FFB528910EC}"/>
              </a:ext>
            </a:extLst>
          </p:cNvPr>
          <p:cNvSpPr/>
          <p:nvPr/>
        </p:nvSpPr>
        <p:spPr>
          <a:xfrm>
            <a:off x="8328086" y="4622682"/>
            <a:ext cx="250531" cy="1645451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Left Bracket 483">
            <a:extLst>
              <a:ext uri="{FF2B5EF4-FFF2-40B4-BE49-F238E27FC236}">
                <a16:creationId xmlns:a16="http://schemas.microsoft.com/office/drawing/2014/main" id="{8BB4750D-1903-4670-815B-2C86E8CA51A4}"/>
              </a:ext>
            </a:extLst>
          </p:cNvPr>
          <p:cNvSpPr/>
          <p:nvPr/>
        </p:nvSpPr>
        <p:spPr>
          <a:xfrm>
            <a:off x="8345077" y="4219330"/>
            <a:ext cx="222070" cy="36933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87C2B34-CFCE-A3B2-7A35-05C665A495D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3411"/>
          <a:stretch/>
        </p:blipFill>
        <p:spPr>
          <a:xfrm>
            <a:off x="4276238" y="1571597"/>
            <a:ext cx="1557241" cy="1462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6787AC-0F99-8160-906A-AD964DB0D3D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540" b="7861"/>
          <a:stretch/>
        </p:blipFill>
        <p:spPr>
          <a:xfrm>
            <a:off x="1308100" y="1924468"/>
            <a:ext cx="2530174" cy="1738169"/>
          </a:xfrm>
          <a:prstGeom prst="rect">
            <a:avLst/>
          </a:prstGeom>
          <a:ln w="12700">
            <a:noFill/>
          </a:ln>
          <a:effectLst>
            <a:outerShdw blurRad="50800" dist="38100" dir="5400000" sx="98000" sy="98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0FDB65D-D7B5-08D5-8DBD-D9F21A7F0B4F}"/>
              </a:ext>
            </a:extLst>
          </p:cNvPr>
          <p:cNvGrpSpPr/>
          <p:nvPr/>
        </p:nvGrpSpPr>
        <p:grpSpPr>
          <a:xfrm>
            <a:off x="1390420" y="1863167"/>
            <a:ext cx="948571" cy="340477"/>
            <a:chOff x="10341263" y="2655054"/>
            <a:chExt cx="948571" cy="34047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1B47CA7-AAB1-73D4-1837-1D950CFDF286}"/>
                </a:ext>
              </a:extLst>
            </p:cNvPr>
            <p:cNvGrpSpPr/>
            <p:nvPr/>
          </p:nvGrpSpPr>
          <p:grpSpPr>
            <a:xfrm>
              <a:off x="10342840" y="2911659"/>
              <a:ext cx="556171" cy="83872"/>
              <a:chOff x="6287865" y="4361672"/>
              <a:chExt cx="556171" cy="83872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87003F8-AFEE-6E63-E620-E3A7E84DC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87865" y="4399758"/>
                <a:ext cx="55617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44C28A7-43EB-9824-BA24-00C0F532AEA8}"/>
                  </a:ext>
                </a:extLst>
              </p:cNvPr>
              <p:cNvGrpSpPr/>
              <p:nvPr/>
            </p:nvGrpSpPr>
            <p:grpSpPr>
              <a:xfrm>
                <a:off x="6291584" y="4361672"/>
                <a:ext cx="552452" cy="83872"/>
                <a:chOff x="6291584" y="4361672"/>
                <a:chExt cx="552452" cy="83872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F681C9B5-9C83-101D-1841-B4E2898475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91584" y="4361672"/>
                  <a:ext cx="0" cy="838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1A3D305-7801-7F51-96C1-5CB56F7F0E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44036" y="4361672"/>
                  <a:ext cx="0" cy="838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E95DC4-D32A-540E-FC7C-D59D9E815116}"/>
                </a:ext>
              </a:extLst>
            </p:cNvPr>
            <p:cNvSpPr txBox="1"/>
            <p:nvPr/>
          </p:nvSpPr>
          <p:spPr>
            <a:xfrm>
              <a:off x="10341263" y="2655054"/>
              <a:ext cx="9485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 µm</a:t>
              </a:r>
              <a:endParaRPr lang="en-GB" sz="14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02C0FB-0976-1261-7FD2-65BD8DAB9D33}"/>
              </a:ext>
            </a:extLst>
          </p:cNvPr>
          <p:cNvGrpSpPr/>
          <p:nvPr/>
        </p:nvGrpSpPr>
        <p:grpSpPr>
          <a:xfrm rot="2279726">
            <a:off x="3436852" y="1811696"/>
            <a:ext cx="1283487" cy="1046569"/>
            <a:chOff x="462483" y="1619904"/>
            <a:chExt cx="1937981" cy="158025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7ECCE88-99E4-21BF-8928-DB3937A4862E}"/>
                </a:ext>
              </a:extLst>
            </p:cNvPr>
            <p:cNvCxnSpPr>
              <a:cxnSpLocks/>
              <a:endCxn id="492" idx="0"/>
            </p:cNvCxnSpPr>
            <p:nvPr/>
          </p:nvCxnSpPr>
          <p:spPr>
            <a:xfrm rot="19320274" flipH="1">
              <a:off x="462483" y="1619904"/>
              <a:ext cx="1304627" cy="158025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89CB7E4-5D55-CDC2-50A3-F703036C5C0C}"/>
                </a:ext>
              </a:extLst>
            </p:cNvPr>
            <p:cNvCxnSpPr>
              <a:cxnSpLocks/>
              <a:endCxn id="492" idx="2"/>
            </p:cNvCxnSpPr>
            <p:nvPr/>
          </p:nvCxnSpPr>
          <p:spPr>
            <a:xfrm rot="19320274" flipH="1" flipV="1">
              <a:off x="1052689" y="3150925"/>
              <a:ext cx="1347775" cy="14459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7" name="Rectangle 266">
            <a:extLst>
              <a:ext uri="{FF2B5EF4-FFF2-40B4-BE49-F238E27FC236}">
                <a16:creationId xmlns:a16="http://schemas.microsoft.com/office/drawing/2014/main" id="{DA823D03-F1F0-F81D-F146-9AD410A1DDCB}"/>
              </a:ext>
            </a:extLst>
          </p:cNvPr>
          <p:cNvSpPr/>
          <p:nvPr/>
        </p:nvSpPr>
        <p:spPr>
          <a:xfrm>
            <a:off x="4345331" y="1678848"/>
            <a:ext cx="1236258" cy="11747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2" name="Rectangle 491">
            <a:extLst>
              <a:ext uri="{FF2B5EF4-FFF2-40B4-BE49-F238E27FC236}">
                <a16:creationId xmlns:a16="http://schemas.microsoft.com/office/drawing/2014/main" id="{53954D5B-6FC5-8E49-EC84-7BADCF822FE0}"/>
              </a:ext>
            </a:extLst>
          </p:cNvPr>
          <p:cNvSpPr/>
          <p:nvPr/>
        </p:nvSpPr>
        <p:spPr>
          <a:xfrm>
            <a:off x="3422470" y="2729156"/>
            <a:ext cx="117664" cy="1118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2" name="Group 501">
            <a:extLst>
              <a:ext uri="{FF2B5EF4-FFF2-40B4-BE49-F238E27FC236}">
                <a16:creationId xmlns:a16="http://schemas.microsoft.com/office/drawing/2014/main" id="{3DD82128-4E47-8FB6-B6C7-53897CE987EA}"/>
              </a:ext>
            </a:extLst>
          </p:cNvPr>
          <p:cNvGrpSpPr/>
          <p:nvPr/>
        </p:nvGrpSpPr>
        <p:grpSpPr>
          <a:xfrm>
            <a:off x="6663015" y="1389249"/>
            <a:ext cx="1348092" cy="1317454"/>
            <a:chOff x="6663015" y="1389249"/>
            <a:chExt cx="1348092" cy="1317454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21" name="3D Model 20" descr="Body Centered Cubic Solid">
                  <a:extLst>
                    <a:ext uri="{FF2B5EF4-FFF2-40B4-BE49-F238E27FC236}">
                      <a16:creationId xmlns:a16="http://schemas.microsoft.com/office/drawing/2014/main" id="{AEEA233D-1FB0-9E38-654D-64B16C9030F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58006551"/>
                    </p:ext>
                  </p:extLst>
                </p:nvPr>
              </p:nvGraphicFramePr>
              <p:xfrm>
                <a:off x="6663015" y="1389249"/>
                <a:ext cx="1348092" cy="1317454"/>
              </p:xfrm>
              <a:graphic>
                <a:graphicData uri="http://schemas.microsoft.com/office/drawing/2017/model3d">
                  <am3d:model3d r:embed="rId11">
                    <am3d:spPr>
                      <a:xfrm>
                        <a:off x="0" y="0"/>
                        <a:ext cx="1348092" cy="1317454"/>
                      </a:xfrm>
                      <a:prstGeom prst="rect">
                        <a:avLst/>
                      </a:prstGeom>
                    </am3d:spPr>
                    <am3d:camera>
                      <am3d:pos x="0" y="0" z="81336233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10313" d="1000000"/>
                      <am3d:preTrans dx="-78" dy="0" dz="6688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-110594" ay="1845658" az="-56566"/>
                      <am3d:postTrans dx="0" dy="0" dz="0"/>
                    </am3d:trans>
                    <am3d:raster rName="Office3DRenderer" rVer="16.0.8326">
                      <am3d:blip r:embed="rId12"/>
                    </am3d:raster>
                    <am3d:objViewport viewportSz="1700434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21" name="3D Model 20" descr="Body Centered Cubic Solid">
                  <a:extLst>
                    <a:ext uri="{FF2B5EF4-FFF2-40B4-BE49-F238E27FC236}">
                      <a16:creationId xmlns:a16="http://schemas.microsoft.com/office/drawing/2014/main" id="{AEEA233D-1FB0-9E38-654D-64B16C9030FE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663015" y="1389249"/>
                  <a:ext cx="1348092" cy="13174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501" name="3D Model 500" descr="Red Sphere">
                  <a:extLst>
                    <a:ext uri="{FF2B5EF4-FFF2-40B4-BE49-F238E27FC236}">
                      <a16:creationId xmlns:a16="http://schemas.microsoft.com/office/drawing/2014/main" id="{22A949FB-15E9-E73B-5905-15254219D2E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3381689"/>
                    </p:ext>
                  </p:extLst>
                </p:nvPr>
              </p:nvGraphicFramePr>
              <p:xfrm>
                <a:off x="7206596" y="1922126"/>
                <a:ext cx="278264" cy="259714"/>
              </p:xfrm>
              <a:graphic>
                <a:graphicData uri="http://schemas.microsoft.com/office/drawing/2017/model3d">
                  <am3d:model3d r:embed="rId13">
                    <am3d:spPr>
                      <a:xfrm>
                        <a:off x="0" y="0"/>
                        <a:ext cx="278264" cy="259714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1200000" ay="1800000" az="600000"/>
                      <am3d:postTrans dx="0" dy="0" dz="0"/>
                    </am3d:trans>
                    <am3d:raster rName="Office3DRenderer" rVer="16.0.8326">
                      <am3d:blip r:embed="rId14"/>
                    </am3d:raster>
                    <am3d:objViewport viewportSz="333917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501" name="3D Model 500" descr="Red Sphere">
                  <a:extLst>
                    <a:ext uri="{FF2B5EF4-FFF2-40B4-BE49-F238E27FC236}">
                      <a16:creationId xmlns:a16="http://schemas.microsoft.com/office/drawing/2014/main" id="{22A949FB-15E9-E73B-5905-15254219D2E9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206596" y="1922126"/>
                  <a:ext cx="278264" cy="25971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1E781941-1A52-3B1A-C9E6-C1408542D441}"/>
              </a:ext>
            </a:extLst>
          </p:cNvPr>
          <p:cNvGrpSpPr/>
          <p:nvPr/>
        </p:nvGrpSpPr>
        <p:grpSpPr>
          <a:xfrm rot="2279726">
            <a:off x="5148200" y="1697902"/>
            <a:ext cx="1749419" cy="657919"/>
            <a:chOff x="418246" y="2917212"/>
            <a:chExt cx="1862907" cy="700599"/>
          </a:xfrm>
        </p:grpSpPr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873CEE57-D51E-24B2-544F-7C779A3D22E3}"/>
                </a:ext>
              </a:extLst>
            </p:cNvPr>
            <p:cNvCxnSpPr>
              <a:cxnSpLocks/>
            </p:cNvCxnSpPr>
            <p:nvPr/>
          </p:nvCxnSpPr>
          <p:spPr>
            <a:xfrm rot="19320274" flipH="1">
              <a:off x="418246" y="2917212"/>
              <a:ext cx="1588339" cy="271393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4D8EF7F4-6541-8140-4FA5-CC3EE51EAD28}"/>
                </a:ext>
              </a:extLst>
            </p:cNvPr>
            <p:cNvCxnSpPr>
              <a:cxnSpLocks/>
            </p:cNvCxnSpPr>
            <p:nvPr/>
          </p:nvCxnSpPr>
          <p:spPr>
            <a:xfrm rot="19320274" flipH="1" flipV="1">
              <a:off x="685428" y="3365942"/>
              <a:ext cx="1595725" cy="251869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B521AD6-D278-4C68-EF9B-C9695A883FF1}"/>
              </a:ext>
            </a:extLst>
          </p:cNvPr>
          <p:cNvSpPr txBox="1"/>
          <p:nvPr/>
        </p:nvSpPr>
        <p:spPr>
          <a:xfrm>
            <a:off x="7035255" y="2641093"/>
            <a:ext cx="21154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DM sans" pitchFamily="2" charset="0"/>
              </a:rPr>
              <a:t>Body-centered cubic unit cell</a:t>
            </a:r>
            <a:endParaRPr lang="en-GB" sz="1050" dirty="0">
              <a:latin typeface="DM sans" pitchFamily="2" charset="0"/>
            </a:endParaRPr>
          </a:p>
        </p:txBody>
      </p:sp>
      <p:pic>
        <p:nvPicPr>
          <p:cNvPr id="5" name="Graphic 4" descr="Arrow: Straight with solid fill">
            <a:extLst>
              <a:ext uri="{FF2B5EF4-FFF2-40B4-BE49-F238E27FC236}">
                <a16:creationId xmlns:a16="http://schemas.microsoft.com/office/drawing/2014/main" id="{7EE35065-BFBB-B8AE-D1CE-8C1E5015B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8822835">
            <a:off x="3712225" y="4085184"/>
            <a:ext cx="389407" cy="389407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" name="3D Model 5" descr="Light Gray Sphere">
                <a:extLst>
                  <a:ext uri="{FF2B5EF4-FFF2-40B4-BE49-F238E27FC236}">
                    <a16:creationId xmlns:a16="http://schemas.microsoft.com/office/drawing/2014/main" id="{84CC0B2F-C1FE-B41B-C1B2-2F62821846B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946329"/>
                  </p:ext>
                </p:extLst>
              </p:nvPr>
            </p:nvGraphicFramePr>
            <p:xfrm rot="13202368">
              <a:off x="4013124" y="4042046"/>
              <a:ext cx="184361" cy="202798"/>
            </p:xfrm>
            <a:graphic>
              <a:graphicData uri="http://schemas.microsoft.com/office/drawing/2017/model3d">
                <am3d:model3d r:embed="rId5">
                  <am3d:spPr>
                    <a:xfrm rot="13202368">
                      <a:off x="0" y="0"/>
                      <a:ext cx="184361" cy="20279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3807237" ay="-1813050" az="-2712693"/>
                    <am3d:postTrans dx="0" dy="0" dz="0"/>
                  </am3d:trans>
                  <am3d:raster rName="Office3DRenderer" rVer="16.0.8326">
                    <am3d:blip r:embed="rId15"/>
                  </am3d:raster>
                  <am3d:objViewport viewportSz="22123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3D Model 5" descr="Light Gray Sphere">
                <a:extLst>
                  <a:ext uri="{FF2B5EF4-FFF2-40B4-BE49-F238E27FC236}">
                    <a16:creationId xmlns:a16="http://schemas.microsoft.com/office/drawing/2014/main" id="{84CC0B2F-C1FE-B41B-C1B2-2F62821846B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 rot="13202368">
                <a:off x="4013124" y="4042046"/>
                <a:ext cx="184361" cy="202798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Graphic 6" descr="Arrow: Straight with solid fill">
            <a:extLst>
              <a:ext uri="{FF2B5EF4-FFF2-40B4-BE49-F238E27FC236}">
                <a16:creationId xmlns:a16="http://schemas.microsoft.com/office/drawing/2014/main" id="{2EBE8E41-1B7A-632A-5E3A-ABD34C0E2B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44942">
            <a:off x="6089230" y="3917796"/>
            <a:ext cx="389407" cy="389407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9" name="3D Model 18" descr="Light Gray Sphere">
                <a:extLst>
                  <a:ext uri="{FF2B5EF4-FFF2-40B4-BE49-F238E27FC236}">
                    <a16:creationId xmlns:a16="http://schemas.microsoft.com/office/drawing/2014/main" id="{F80B922C-9BE3-1B27-3006-38BDAF7286E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6445491"/>
                  </p:ext>
                </p:extLst>
              </p:nvPr>
            </p:nvGraphicFramePr>
            <p:xfrm>
              <a:off x="5974231" y="3891926"/>
              <a:ext cx="173648" cy="181585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173648" cy="181585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9459234" ay="-231299" az="-94977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22123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9" name="3D Model 18" descr="Light Gray Sphere">
                <a:extLst>
                  <a:ext uri="{FF2B5EF4-FFF2-40B4-BE49-F238E27FC236}">
                    <a16:creationId xmlns:a16="http://schemas.microsoft.com/office/drawing/2014/main" id="{F80B922C-9BE3-1B27-3006-38BDAF7286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74231" y="3891926"/>
                <a:ext cx="173648" cy="181585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Graphic 19" descr="Arrow: Straight with solid fill">
            <a:extLst>
              <a:ext uri="{FF2B5EF4-FFF2-40B4-BE49-F238E27FC236}">
                <a16:creationId xmlns:a16="http://schemas.microsoft.com/office/drawing/2014/main" id="{96288CE1-C9A2-714F-B4A6-6942ABDE8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07703">
            <a:off x="7273435" y="3260834"/>
            <a:ext cx="389407" cy="389407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2" name="3D Model 21" descr="Light Gray Sphere">
                <a:extLst>
                  <a:ext uri="{FF2B5EF4-FFF2-40B4-BE49-F238E27FC236}">
                    <a16:creationId xmlns:a16="http://schemas.microsoft.com/office/drawing/2014/main" id="{D97740AB-2F2B-043A-F3DC-C2448EB29E6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5143894"/>
                  </p:ext>
                </p:extLst>
              </p:nvPr>
            </p:nvGraphicFramePr>
            <p:xfrm>
              <a:off x="7161365" y="3487485"/>
              <a:ext cx="184363" cy="202798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184363" cy="20279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1434062" ay="-1527043" az="-646951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22123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2" name="3D Model 21" descr="Light Gray Sphere">
                <a:extLst>
                  <a:ext uri="{FF2B5EF4-FFF2-40B4-BE49-F238E27FC236}">
                    <a16:creationId xmlns:a16="http://schemas.microsoft.com/office/drawing/2014/main" id="{D97740AB-2F2B-043A-F3DC-C2448EB29E6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161365" y="3487485"/>
                <a:ext cx="184363" cy="202798"/>
              </a:xfrm>
              <a:prstGeom prst="rect">
                <a:avLst/>
              </a:prstGeom>
            </p:spPr>
          </p:pic>
        </mc:Fallback>
      </mc:AlternateContent>
      <p:cxnSp>
        <p:nvCxnSpPr>
          <p:cNvPr id="23" name="Conexão reta 45">
            <a:extLst>
              <a:ext uri="{FF2B5EF4-FFF2-40B4-BE49-F238E27FC236}">
                <a16:creationId xmlns:a16="http://schemas.microsoft.com/office/drawing/2014/main" id="{1BB0F8F0-E7CE-1E33-9E90-FF7C3D58A7B3}"/>
              </a:ext>
            </a:extLst>
          </p:cNvPr>
          <p:cNvCxnSpPr>
            <a:cxnSpLocks/>
          </p:cNvCxnSpPr>
          <p:nvPr/>
        </p:nvCxnSpPr>
        <p:spPr>
          <a:xfrm>
            <a:off x="3862073" y="3307039"/>
            <a:ext cx="0" cy="125483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ta 65">
            <a:extLst>
              <a:ext uri="{FF2B5EF4-FFF2-40B4-BE49-F238E27FC236}">
                <a16:creationId xmlns:a16="http://schemas.microsoft.com/office/drawing/2014/main" id="{D92F0BF9-D3A4-11F9-ABE4-3E03089BC690}"/>
              </a:ext>
            </a:extLst>
          </p:cNvPr>
          <p:cNvCxnSpPr>
            <a:cxnSpLocks/>
          </p:cNvCxnSpPr>
          <p:nvPr/>
        </p:nvCxnSpPr>
        <p:spPr>
          <a:xfrm flipH="1">
            <a:off x="3862073" y="4549174"/>
            <a:ext cx="2513235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ta 63">
            <a:extLst>
              <a:ext uri="{FF2B5EF4-FFF2-40B4-BE49-F238E27FC236}">
                <a16:creationId xmlns:a16="http://schemas.microsoft.com/office/drawing/2014/main" id="{B6A24A02-39AD-B325-53BA-0405E4CBF9C2}"/>
              </a:ext>
            </a:extLst>
          </p:cNvPr>
          <p:cNvCxnSpPr>
            <a:cxnSpLocks/>
          </p:cNvCxnSpPr>
          <p:nvPr/>
        </p:nvCxnSpPr>
        <p:spPr>
          <a:xfrm flipH="1">
            <a:off x="3846833" y="3307039"/>
            <a:ext cx="2528475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ta 64">
            <a:extLst>
              <a:ext uri="{FF2B5EF4-FFF2-40B4-BE49-F238E27FC236}">
                <a16:creationId xmlns:a16="http://schemas.microsoft.com/office/drawing/2014/main" id="{A585742B-3E1F-DBCD-AE8B-7E7779B9829F}"/>
              </a:ext>
            </a:extLst>
          </p:cNvPr>
          <p:cNvCxnSpPr>
            <a:cxnSpLocks/>
          </p:cNvCxnSpPr>
          <p:nvPr/>
        </p:nvCxnSpPr>
        <p:spPr>
          <a:xfrm>
            <a:off x="6365274" y="3307039"/>
            <a:ext cx="0" cy="124213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ta 63">
            <a:extLst>
              <a:ext uri="{FF2B5EF4-FFF2-40B4-BE49-F238E27FC236}">
                <a16:creationId xmlns:a16="http://schemas.microsoft.com/office/drawing/2014/main" id="{AD80F7F9-2097-5E01-A124-EDDEFAD74010}"/>
              </a:ext>
            </a:extLst>
          </p:cNvPr>
          <p:cNvCxnSpPr>
            <a:cxnSpLocks/>
          </p:cNvCxnSpPr>
          <p:nvPr/>
        </p:nvCxnSpPr>
        <p:spPr>
          <a:xfrm flipH="1">
            <a:off x="7325986" y="4477863"/>
            <a:ext cx="988529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00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22222E-6 L 6.25E-7 0.25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6.25E-7 0.2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33333E-6 L 0.01966 -0.03241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" y="-162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07407E-6 L 0.01627 -0.0199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-0.01928 -0.03195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4" y="-159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96296E-6 L -0.01823 -0.01875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-145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7 L -0.01784 0.02824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8" y="141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-0.01758 0.01967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9" y="210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" grpId="0"/>
      <p:bldP spid="480" grpId="0"/>
      <p:bldP spid="482" grpId="0"/>
      <p:bldP spid="483" grpId="0" animBg="1"/>
      <p:bldP spid="484" grpId="0" animBg="1"/>
      <p:bldP spid="267" grpId="0" animBg="1"/>
      <p:bldP spid="492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7ADB59-04EF-C235-BA36-5EE6869151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85000"/>
          </a:blip>
          <a:srcRect l="750"/>
          <a:stretch/>
        </p:blipFill>
        <p:spPr>
          <a:xfrm>
            <a:off x="6202364" y="4503272"/>
            <a:ext cx="5391184" cy="18471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7E4387-32AE-7BBC-34FB-A1285C9CB9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</a:blip>
          <a:srcRect t="11732" b="17810"/>
          <a:stretch/>
        </p:blipFill>
        <p:spPr>
          <a:xfrm>
            <a:off x="8796096" y="5384160"/>
            <a:ext cx="1214034" cy="48114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D5ED6D0-ADE2-68B2-AAFD-51C3046B2F2F}"/>
              </a:ext>
            </a:extLst>
          </p:cNvPr>
          <p:cNvSpPr/>
          <p:nvPr/>
        </p:nvSpPr>
        <p:spPr>
          <a:xfrm>
            <a:off x="8721160" y="5039336"/>
            <a:ext cx="1440105" cy="1123950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16052B-38E4-F7D8-D1A9-0B1997B3E3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2250" t="1256" r="9027" b="8189"/>
          <a:stretch/>
        </p:blipFill>
        <p:spPr>
          <a:xfrm>
            <a:off x="7151746" y="1810451"/>
            <a:ext cx="3885077" cy="2589616"/>
          </a:xfrm>
          <a:prstGeom prst="rect">
            <a:avLst/>
          </a:prstGeom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30CD3BA-134D-FEAB-CD3E-28D7ED0F5C2A}"/>
              </a:ext>
            </a:extLst>
          </p:cNvPr>
          <p:cNvCxnSpPr>
            <a:cxnSpLocks/>
          </p:cNvCxnSpPr>
          <p:nvPr/>
        </p:nvCxnSpPr>
        <p:spPr>
          <a:xfrm>
            <a:off x="7179321" y="4400067"/>
            <a:ext cx="1541839" cy="63926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1498BAF-8E34-B82B-4C3F-5BFBF7AE03AC}"/>
              </a:ext>
            </a:extLst>
          </p:cNvPr>
          <p:cNvCxnSpPr>
            <a:cxnSpLocks/>
          </p:cNvCxnSpPr>
          <p:nvPr/>
        </p:nvCxnSpPr>
        <p:spPr>
          <a:xfrm flipH="1">
            <a:off x="10187130" y="4400067"/>
            <a:ext cx="849693" cy="62325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BAC98-A7F1-1665-3E0F-3ACD1772B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ECB3-E386-4B65-8EBC-E9EA0048C3D1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FB12D9-54B5-7F28-19F1-0FF3052A9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4B3344-E139-EEEE-B5FE-0947181538D7}"/>
              </a:ext>
            </a:extLst>
          </p:cNvPr>
          <p:cNvGrpSpPr/>
          <p:nvPr/>
        </p:nvGrpSpPr>
        <p:grpSpPr>
          <a:xfrm>
            <a:off x="297266" y="1873995"/>
            <a:ext cx="6327082" cy="4151411"/>
            <a:chOff x="297266" y="1734263"/>
            <a:chExt cx="6327082" cy="4151411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CA4FC62C-AC78-BC3C-A8B2-A9B04B4CE58C}"/>
                </a:ext>
              </a:extLst>
            </p:cNvPr>
            <p:cNvSpPr txBox="1"/>
            <p:nvPr/>
          </p:nvSpPr>
          <p:spPr>
            <a:xfrm>
              <a:off x="297266" y="5177788"/>
              <a:ext cx="632708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0" i="0" dirty="0">
                  <a:effectLst/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Superconducting radiofrequency (SRF) </a:t>
              </a:r>
            </a:p>
            <a:p>
              <a:pPr algn="ctr"/>
              <a:r>
                <a:rPr lang="en-GB" sz="2000" b="0" i="0" dirty="0">
                  <a:effectLst/>
                  <a:latin typeface="Open Sans Bold" pitchFamily="2" charset="0"/>
                  <a:ea typeface="Open Sans Bold" pitchFamily="2" charset="0"/>
                  <a:cs typeface="Open Sans Bold" pitchFamily="2" charset="0"/>
                </a:rPr>
                <a:t>cavities</a:t>
              </a:r>
              <a:endParaRPr lang="en-GB" sz="2000" dirty="0">
                <a:latin typeface="Open Sans Bold" pitchFamily="2" charset="0"/>
                <a:ea typeface="Open Sans Bold" pitchFamily="2" charset="0"/>
                <a:cs typeface="Open Sans Bold" pitchFamily="2" charset="0"/>
              </a:endParaRP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469BB45-A502-B8F0-D84C-DE6437147E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61" r="14089"/>
            <a:stretch/>
          </p:blipFill>
          <p:spPr>
            <a:xfrm>
              <a:off x="3460807" y="1734263"/>
              <a:ext cx="2514601" cy="2978785"/>
            </a:xfrm>
            <a:prstGeom prst="rect">
              <a:avLst/>
            </a:prstGeom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9CB9761-998B-509D-E292-E07DD7F4D89E}"/>
                </a:ext>
              </a:extLst>
            </p:cNvPr>
            <p:cNvSpPr txBox="1"/>
            <p:nvPr/>
          </p:nvSpPr>
          <p:spPr>
            <a:xfrm>
              <a:off x="943819" y="4684769"/>
              <a:ext cx="37309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DM Sans" pitchFamily="2" charset="0"/>
                </a:rPr>
                <a:t>400 MHz cavity, LHC</a:t>
              </a:r>
              <a:endParaRPr lang="en-GB" sz="1600" dirty="0">
                <a:latin typeface="DM Sans" pitchFamily="2" charset="0"/>
              </a:endParaRPr>
            </a:p>
          </p:txBody>
        </p:sp>
        <p:pic>
          <p:nvPicPr>
            <p:cNvPr id="7" name="Picture 6" descr="A person working in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CEA7B73D-B9C0-EE5D-378C-1BF866D1B4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0" t="1276" r="6153" b="1967"/>
            <a:stretch/>
          </p:blipFill>
          <p:spPr>
            <a:xfrm>
              <a:off x="1013805" y="1734263"/>
              <a:ext cx="2389424" cy="29772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32738F7-0FEA-D12F-60F8-5D17AB7E3762}"/>
              </a:ext>
            </a:extLst>
          </p:cNvPr>
          <p:cNvSpPr txBox="1"/>
          <p:nvPr/>
        </p:nvSpPr>
        <p:spPr>
          <a:xfrm>
            <a:off x="7786354" y="1307626"/>
            <a:ext cx="28256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effectLst/>
                <a:latin typeface="DM sans" pitchFamily="2" charset="0"/>
                <a:ea typeface="Open Sans Bold" pitchFamily="2" charset="0"/>
                <a:cs typeface="Open Sans Bold" pitchFamily="2" charset="0"/>
              </a:rPr>
              <a:t>Particle acceleration</a:t>
            </a:r>
            <a:endParaRPr lang="en-GB" sz="2000" dirty="0">
              <a:latin typeface="DM sans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A262523E-C890-B041-F790-FA51DD63B0B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9951" y="660980"/>
            <a:ext cx="9645791" cy="694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543193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41">
            <a:extLst>
              <a:ext uri="{FF2B5EF4-FFF2-40B4-BE49-F238E27FC236}">
                <a16:creationId xmlns:a16="http://schemas.microsoft.com/office/drawing/2014/main" id="{9BF93D3B-FBFA-F681-EE74-EA8A14FB044B}"/>
              </a:ext>
            </a:extLst>
          </p:cNvPr>
          <p:cNvSpPr txBox="1"/>
          <p:nvPr/>
        </p:nvSpPr>
        <p:spPr>
          <a:xfrm>
            <a:off x="703648" y="5913366"/>
            <a:ext cx="107847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200" i="1" dirty="0">
                <a:solidFill>
                  <a:srgbClr val="000000"/>
                </a:solidFill>
                <a:latin typeface="Arial" panose="020B0604020202020204" pitchFamily="34" charset="0"/>
              </a:rPr>
              <a:t>[1] D. K. </a:t>
            </a:r>
            <a:r>
              <a:rPr lang="fr-FR" sz="1200" i="1" dirty="0" err="1">
                <a:solidFill>
                  <a:srgbClr val="000000"/>
                </a:solidFill>
                <a:latin typeface="Arial" panose="020B0604020202020204" pitchFamily="34" charset="0"/>
              </a:rPr>
              <a:t>Brrce</a:t>
            </a:r>
            <a:r>
              <a:rPr lang="fr-FR" sz="1200" i="1" dirty="0">
                <a:solidFill>
                  <a:srgbClr val="000000"/>
                </a:solidFill>
                <a:latin typeface="Arial" panose="020B0604020202020204" pitchFamily="34" charset="0"/>
              </a:rPr>
              <a:t> et al. 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</a:rPr>
              <a:t>Nuclear Instruments and Methods in Physics Research, 44 1989 68-78</a:t>
            </a:r>
            <a:endParaRPr lang="fr-FR" sz="1200" i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/>
            <a:r>
              <a:rPr lang="fr-FR" sz="1200" i="1" dirty="0">
                <a:solidFill>
                  <a:srgbClr val="000000"/>
                </a:solidFill>
                <a:latin typeface="Arial" panose="020B0604020202020204" pitchFamily="34" charset="0"/>
              </a:rPr>
              <a:t>[2] Z.Q. Ma et al. </a:t>
            </a:r>
            <a:r>
              <a:rPr lang="fr-FR" sz="1200" i="1" dirty="0" err="1">
                <a:solidFill>
                  <a:srgbClr val="000000"/>
                </a:solidFill>
                <a:latin typeface="Arial" panose="020B0604020202020204" pitchFamily="34" charset="0"/>
              </a:rPr>
              <a:t>Applied</a:t>
            </a:r>
            <a:r>
              <a:rPr lang="fr-FR" sz="1200" i="1" dirty="0">
                <a:solidFill>
                  <a:srgbClr val="000000"/>
                </a:solidFill>
                <a:latin typeface="Arial" panose="020B0604020202020204" pitchFamily="34" charset="0"/>
              </a:rPr>
              <a:t> Surface Science 137 1999 184–190M </a:t>
            </a:r>
            <a:endParaRPr lang="en-GB" sz="1200" i="1" dirty="0">
              <a:solidFill>
                <a:srgbClr val="000000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F6F1602-BB8F-1A40-DDCB-E6F9481B7B13}"/>
              </a:ext>
            </a:extLst>
          </p:cNvPr>
          <p:cNvSpPr txBox="1"/>
          <p:nvPr/>
        </p:nvSpPr>
        <p:spPr>
          <a:xfrm>
            <a:off x="6768101" y="3530086"/>
            <a:ext cx="49107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Optimum </a:t>
            </a:r>
            <a:r>
              <a:rPr lang="en-US" sz="2400" b="1" dirty="0" err="1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Jc</a:t>
            </a:r>
            <a:r>
              <a:rPr lang="en-US" sz="24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when the energy is equally spread among the {100} and {110} crystalline planes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B178AC5-8A4D-44B6-ADBF-787A44A2FD6C}"/>
              </a:ext>
            </a:extLst>
          </p:cNvPr>
          <p:cNvSpPr txBox="1"/>
          <p:nvPr/>
        </p:nvSpPr>
        <p:spPr>
          <a:xfrm rot="5400000">
            <a:off x="6001900" y="5178943"/>
            <a:ext cx="912467" cy="671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pt-PT" sz="3200" b="1" dirty="0"/>
              <a:t>*</a:t>
            </a: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72A3B2FB-852E-8EF7-9A63-C1488F233151}"/>
              </a:ext>
            </a:extLst>
          </p:cNvPr>
          <p:cNvGrpSpPr/>
          <p:nvPr/>
        </p:nvGrpSpPr>
        <p:grpSpPr>
          <a:xfrm>
            <a:off x="7338182" y="5218674"/>
            <a:ext cx="5495561" cy="694692"/>
            <a:chOff x="5142447" y="4207961"/>
            <a:chExt cx="4121671" cy="521019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F30792DE-12C5-DBEE-2C40-2ACA02178165}"/>
                </a:ext>
              </a:extLst>
            </p:cNvPr>
            <p:cNvSpPr txBox="1"/>
            <p:nvPr/>
          </p:nvSpPr>
          <p:spPr>
            <a:xfrm>
              <a:off x="5260704" y="4258852"/>
              <a:ext cx="4003414" cy="47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933"/>
                </a:lnSpc>
              </a:pPr>
              <a:r>
                <a:rPr lang="en-GB" sz="1867" dirty="0">
                  <a:solidFill>
                    <a:srgbClr val="000000"/>
                  </a:solidFill>
                  <a:latin typeface="DM Sans" pitchFamily="2" charset="0"/>
                </a:rPr>
                <a:t>binary collision approximation [1][2] </a:t>
              </a:r>
              <a:r>
                <a:rPr lang="en-GB" sz="1867" dirty="0">
                  <a:latin typeface="DM Sans" pitchFamily="2" charset="0"/>
                </a:rPr>
                <a:t> </a:t>
              </a:r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EB3B99B6-1C0C-BFBF-CB7E-4545F1A2CA7B}"/>
                </a:ext>
              </a:extLst>
            </p:cNvPr>
            <p:cNvSpPr txBox="1"/>
            <p:nvPr/>
          </p:nvSpPr>
          <p:spPr>
            <a:xfrm>
              <a:off x="5142447" y="4207961"/>
              <a:ext cx="684350" cy="488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933"/>
                </a:lnSpc>
              </a:pPr>
              <a:r>
                <a:rPr lang="pt-PT" sz="2400" b="1" dirty="0">
                  <a:latin typeface="DM Sans" pitchFamily="2" charset="0"/>
                </a:rPr>
                <a:t>*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330A271-2092-A9E3-B117-3917CBBE49B9}"/>
              </a:ext>
            </a:extLst>
          </p:cNvPr>
          <p:cNvSpPr txBox="1"/>
          <p:nvPr/>
        </p:nvSpPr>
        <p:spPr>
          <a:xfrm>
            <a:off x="6743700" y="1744434"/>
            <a:ext cx="47196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effectLst/>
                <a:latin typeface="DM Sans" pitchFamily="2" charset="0"/>
              </a:rPr>
              <a:t>difference between deposited energy the {100} and {110} planes as a function of</a:t>
            </a:r>
            <a:br>
              <a:rPr lang="en-GB" dirty="0">
                <a:latin typeface="DM Sans" pitchFamily="2" charset="0"/>
              </a:rPr>
            </a:br>
            <a:r>
              <a:rPr lang="en-GB" dirty="0">
                <a:effectLst/>
                <a:latin typeface="DM Sans" pitchFamily="2" charset="0"/>
              </a:rPr>
              <a:t>impinging ion energy @ the surface</a:t>
            </a:r>
            <a:endParaRPr lang="en-GB" dirty="0">
              <a:latin typeface="DM Sans" pitchFamily="2" charset="0"/>
            </a:endParaRPr>
          </a:p>
        </p:txBody>
      </p:sp>
      <p:pic>
        <p:nvPicPr>
          <p:cNvPr id="22" name="Graphic 21" descr="Arrow: Clockwise curve with solid fill">
            <a:extLst>
              <a:ext uri="{FF2B5EF4-FFF2-40B4-BE49-F238E27FC236}">
                <a16:creationId xmlns:a16="http://schemas.microsoft.com/office/drawing/2014/main" id="{B736BAF8-EF87-D282-4F11-6172AFF18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4381951">
            <a:off x="6532788" y="2415428"/>
            <a:ext cx="914400" cy="9144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CE39871-B192-A8A4-5E53-B36C3813ED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r="57997" b="55419"/>
          <a:stretch/>
        </p:blipFill>
        <p:spPr>
          <a:xfrm>
            <a:off x="211469" y="1238559"/>
            <a:ext cx="6156000" cy="499193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50C9718-5D8A-ABA3-8063-9D4346373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" t="-1" r="55242" b="56373"/>
          <a:stretch/>
        </p:blipFill>
        <p:spPr>
          <a:xfrm>
            <a:off x="279134" y="1238559"/>
            <a:ext cx="6488967" cy="4881154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E1E5D1C-FE06-4E87-0B34-ACC80530FCD9}"/>
              </a:ext>
            </a:extLst>
          </p:cNvPr>
          <p:cNvSpPr/>
          <p:nvPr/>
        </p:nvSpPr>
        <p:spPr>
          <a:xfrm>
            <a:off x="6209449" y="2696562"/>
            <a:ext cx="375993" cy="526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EFFC9F-9C2F-5690-B001-0ABE09FE5C2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81626" y="4427791"/>
            <a:ext cx="909871" cy="630908"/>
            <a:chOff x="3781626" y="4427791"/>
            <a:chExt cx="909871" cy="630908"/>
          </a:xfrm>
          <a:solidFill>
            <a:schemeClr val="bg1"/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254C81-59AD-0D6B-DAAF-11759D449C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781626" y="4589913"/>
              <a:ext cx="790374" cy="4687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C4321A9-514D-AC86-DF9A-1BE51D3954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901123" y="4427791"/>
              <a:ext cx="790374" cy="4687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2CDB90A1-EE45-634C-EC94-575BC91A89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85349" y="1940066"/>
            <a:ext cx="1204891" cy="239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62E12E-157A-BE9F-D449-8957DAE5E61E}"/>
              </a:ext>
            </a:extLst>
          </p:cNvPr>
          <p:cNvSpPr txBox="1"/>
          <p:nvPr/>
        </p:nvSpPr>
        <p:spPr>
          <a:xfrm>
            <a:off x="2142490" y="1937577"/>
            <a:ext cx="1968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4K, 250mT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CaixaDeTexto 6">
            <a:extLst>
              <a:ext uri="{FF2B5EF4-FFF2-40B4-BE49-F238E27FC236}">
                <a16:creationId xmlns:a16="http://schemas.microsoft.com/office/drawing/2014/main" id="{62BC142F-C6B2-421A-9E94-2D42DA1D7FBD}"/>
              </a:ext>
            </a:extLst>
          </p:cNvPr>
          <p:cNvSpPr txBox="1">
            <a:spLocks/>
          </p:cNvSpPr>
          <p:nvPr/>
        </p:nvSpPr>
        <p:spPr>
          <a:xfrm rot="5400000">
            <a:off x="6098670" y="2718436"/>
            <a:ext cx="843844" cy="622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pt-PT" b="1" dirty="0">
                <a:solidFill>
                  <a:srgbClr val="0000FF"/>
                </a:solidFill>
              </a:rPr>
              <a:t>{100}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ACEAEE-6EAE-0B7E-AE70-474810CB3B29}"/>
              </a:ext>
            </a:extLst>
          </p:cNvPr>
          <p:cNvSpPr txBox="1"/>
          <p:nvPr/>
        </p:nvSpPr>
        <p:spPr>
          <a:xfrm>
            <a:off x="3334001" y="1430340"/>
            <a:ext cx="247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(same thickness)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487B22-E92E-9349-1DF2-9C47AEE7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0601C-143E-4DA8-B0E7-B79F413F75FF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1A6CBC-76CE-1DD5-46EF-53AA975A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30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5037303B-0F39-4034-FEF7-55141863A8F1}"/>
              </a:ext>
            </a:extLst>
          </p:cNvPr>
          <p:cNvSpPr txBox="1"/>
          <p:nvPr/>
        </p:nvSpPr>
        <p:spPr>
          <a:xfrm>
            <a:off x="551138" y="555206"/>
            <a:ext cx="113691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Ion bombardment energy vs J</a:t>
            </a:r>
            <a:r>
              <a:rPr lang="en-US" sz="4800" b="1" spc="300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40910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56B7DA-29E6-DC71-99B5-EDB5BE61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D181E-5A5D-4B24-BC25-F2AFDDC1282E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D1E085-A141-73DD-EBAA-E74E38C4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31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1DA573CF-7865-AF3D-31CB-E01E6446A524}"/>
              </a:ext>
            </a:extLst>
          </p:cNvPr>
          <p:cNvSpPr txBox="1"/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Summary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6890CD1-B301-D084-6C1E-8BDCE2A228AD}"/>
              </a:ext>
            </a:extLst>
          </p:cNvPr>
          <p:cNvCxnSpPr/>
          <p:nvPr/>
        </p:nvCxnSpPr>
        <p:spPr>
          <a:xfrm>
            <a:off x="-59994" y="2949466"/>
            <a:ext cx="11811000" cy="0"/>
          </a:xfrm>
          <a:prstGeom prst="line">
            <a:avLst/>
          </a:prstGeom>
          <a:ln w="762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4039CA6-57FF-B3D3-53E2-74CFB4624C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714282" y="1634896"/>
            <a:ext cx="1702616" cy="118787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D6BECBD1-8C10-3C74-B0E5-F9761A022B66}"/>
              </a:ext>
            </a:extLst>
          </p:cNvPr>
          <p:cNvSpPr/>
          <p:nvPr/>
        </p:nvSpPr>
        <p:spPr>
          <a:xfrm rot="5400000">
            <a:off x="1530072" y="2846230"/>
            <a:ext cx="213551" cy="2064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400" dirty="0">
              <a:solidFill>
                <a:srgbClr val="B4411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63C4B0-024E-777A-6019-19D3555A7C7F}"/>
              </a:ext>
            </a:extLst>
          </p:cNvPr>
          <p:cNvSpPr txBox="1"/>
          <p:nvPr/>
        </p:nvSpPr>
        <p:spPr>
          <a:xfrm>
            <a:off x="499333" y="3162776"/>
            <a:ext cx="24044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DM Sans" pitchFamily="2" charset="0"/>
              </a:rPr>
              <a:t>performance boost achieve FCC-</a:t>
            </a:r>
            <a:r>
              <a:rPr lang="en-GB" dirty="0" err="1">
                <a:solidFill>
                  <a:srgbClr val="000000"/>
                </a:solidFill>
                <a:latin typeface="DM Sans" pitchFamily="2" charset="0"/>
              </a:rPr>
              <a:t>ee</a:t>
            </a:r>
            <a:r>
              <a:rPr lang="en-GB" dirty="0">
                <a:solidFill>
                  <a:srgbClr val="000000"/>
                </a:solidFill>
                <a:latin typeface="DM Sans" pitchFamily="2" charset="0"/>
              </a:rPr>
              <a:t> target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EBE7842-3444-3605-D4D5-F003D2885969}"/>
              </a:ext>
            </a:extLst>
          </p:cNvPr>
          <p:cNvSpPr/>
          <p:nvPr/>
        </p:nvSpPr>
        <p:spPr>
          <a:xfrm rot="5400000">
            <a:off x="4068248" y="2858929"/>
            <a:ext cx="213551" cy="2064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400" dirty="0">
              <a:solidFill>
                <a:srgbClr val="B4411A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9F2EAA-80D2-8C53-7168-7FF0F2FCEC3B}"/>
              </a:ext>
            </a:extLst>
          </p:cNvPr>
          <p:cNvSpPr txBox="1"/>
          <p:nvPr/>
        </p:nvSpPr>
        <p:spPr>
          <a:xfrm>
            <a:off x="2903812" y="1733164"/>
            <a:ext cx="28667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  <a:latin typeface="DM Sans" pitchFamily="2" charset="0"/>
              </a:rPr>
              <a:t>energetic condensation </a:t>
            </a:r>
            <a:r>
              <a:rPr lang="en-GB" dirty="0">
                <a:solidFill>
                  <a:srgbClr val="000000"/>
                </a:solidFill>
                <a:latin typeface="DM Sans" pitchFamily="2" charset="0"/>
              </a:rPr>
              <a:t>of the film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45CB93-549C-8A2F-EE20-3261AA95D828}"/>
              </a:ext>
            </a:extLst>
          </p:cNvPr>
          <p:cNvSpPr txBox="1"/>
          <p:nvPr/>
        </p:nvSpPr>
        <p:spPr>
          <a:xfrm>
            <a:off x="2324183" y="2322502"/>
            <a:ext cx="41358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HiPIMS</a:t>
            </a:r>
            <a:endParaRPr lang="en-GB" sz="28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8D1189-18AF-BAE4-301A-BEF76AAF9455}"/>
              </a:ext>
            </a:extLst>
          </p:cNvPr>
          <p:cNvSpPr/>
          <p:nvPr/>
        </p:nvSpPr>
        <p:spPr>
          <a:xfrm rot="5400000">
            <a:off x="7273843" y="2872242"/>
            <a:ext cx="213551" cy="2064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400" dirty="0">
              <a:solidFill>
                <a:srgbClr val="B4411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8B9B05-0310-AD0A-E469-6657C15A7366}"/>
              </a:ext>
            </a:extLst>
          </p:cNvPr>
          <p:cNvSpPr txBox="1"/>
          <p:nvPr/>
        </p:nvSpPr>
        <p:spPr>
          <a:xfrm>
            <a:off x="5424847" y="2050138"/>
            <a:ext cx="41358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J</a:t>
            </a:r>
            <a:r>
              <a:rPr lang="en-GB" sz="2800" b="1" baseline="-15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</a:t>
            </a:r>
            <a:endParaRPr lang="en-GB" sz="2800" baseline="-15000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AE722A4-95BC-DDEE-56DF-2846A1302ACE}"/>
              </a:ext>
            </a:extLst>
          </p:cNvPr>
          <p:cNvGrpSpPr/>
          <p:nvPr/>
        </p:nvGrpSpPr>
        <p:grpSpPr>
          <a:xfrm>
            <a:off x="3799461" y="3456330"/>
            <a:ext cx="3693307" cy="2739331"/>
            <a:chOff x="231132" y="1100689"/>
            <a:chExt cx="6741092" cy="499987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868FDA-7981-0DA5-5770-4FE2C84FC707}"/>
                </a:ext>
              </a:extLst>
            </p:cNvPr>
            <p:cNvGrpSpPr/>
            <p:nvPr/>
          </p:nvGrpSpPr>
          <p:grpSpPr>
            <a:xfrm>
              <a:off x="440126" y="1100689"/>
              <a:ext cx="6532098" cy="4999877"/>
              <a:chOff x="199496" y="879307"/>
              <a:chExt cx="6532098" cy="4999877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C921880-D1D5-E9C4-118F-CD030A66A9DA}"/>
                  </a:ext>
                </a:extLst>
              </p:cNvPr>
              <p:cNvGrpSpPr/>
              <p:nvPr/>
            </p:nvGrpSpPr>
            <p:grpSpPr>
              <a:xfrm>
                <a:off x="199496" y="879307"/>
                <a:ext cx="6532098" cy="4999877"/>
                <a:chOff x="199496" y="1229688"/>
                <a:chExt cx="6532098" cy="4999877"/>
              </a:xfrm>
            </p:grpSpPr>
            <p:grpSp>
              <p:nvGrpSpPr>
                <p:cNvPr id="21" name="Agrupar 80">
                  <a:extLst>
                    <a:ext uri="{FF2B5EF4-FFF2-40B4-BE49-F238E27FC236}">
                      <a16:creationId xmlns:a16="http://schemas.microsoft.com/office/drawing/2014/main" id="{42A590A9-BFAA-67F9-173D-DEE0EA61AE70}"/>
                    </a:ext>
                  </a:extLst>
                </p:cNvPr>
                <p:cNvGrpSpPr/>
                <p:nvPr/>
              </p:nvGrpSpPr>
              <p:grpSpPr>
                <a:xfrm>
                  <a:off x="199496" y="1229688"/>
                  <a:ext cx="6532098" cy="4999877"/>
                  <a:chOff x="149622" y="922266"/>
                  <a:chExt cx="4899073" cy="3749908"/>
                </a:xfrm>
              </p:grpSpPr>
              <p:grpSp>
                <p:nvGrpSpPr>
                  <p:cNvPr id="23" name="Group 41">
                    <a:extLst>
                      <a:ext uri="{FF2B5EF4-FFF2-40B4-BE49-F238E27FC236}">
                        <a16:creationId xmlns:a16="http://schemas.microsoft.com/office/drawing/2014/main" id="{2478F953-5A7E-7C01-5146-C11EEA554A1F}"/>
                      </a:ext>
                    </a:extLst>
                  </p:cNvPr>
                  <p:cNvGrpSpPr/>
                  <p:nvPr/>
                </p:nvGrpSpPr>
                <p:grpSpPr>
                  <a:xfrm>
                    <a:off x="149622" y="922266"/>
                    <a:ext cx="4899073" cy="3749908"/>
                    <a:chOff x="207962" y="1468438"/>
                    <a:chExt cx="6532097" cy="4999877"/>
                  </a:xfrm>
                </p:grpSpPr>
                <p:grpSp>
                  <p:nvGrpSpPr>
                    <p:cNvPr id="26" name="Group 42">
                      <a:extLst>
                        <a:ext uri="{FF2B5EF4-FFF2-40B4-BE49-F238E27FC236}">
                          <a16:creationId xmlns:a16="http://schemas.microsoft.com/office/drawing/2014/main" id="{4BB7D4B5-FDEB-B4B6-F0D9-6D50959AF78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962" y="1468438"/>
                      <a:ext cx="6532097" cy="4999877"/>
                      <a:chOff x="407987" y="1468438"/>
                      <a:chExt cx="6532097" cy="4999877"/>
                    </a:xfrm>
                  </p:grpSpPr>
                  <p:pic>
                    <p:nvPicPr>
                      <p:cNvPr id="28" name="Picture 44">
                        <a:extLst>
                          <a:ext uri="{FF2B5EF4-FFF2-40B4-BE49-F238E27FC236}">
                            <a16:creationId xmlns:a16="http://schemas.microsoft.com/office/drawing/2014/main" id="{28D52924-E2CC-6B0F-D28A-04D2FF95B81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7987" y="1468438"/>
                        <a:ext cx="6532097" cy="499987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9" name="TextBox 46">
                        <a:extLst>
                          <a:ext uri="{FF2B5EF4-FFF2-40B4-BE49-F238E27FC236}">
                            <a16:creationId xmlns:a16="http://schemas.microsoft.com/office/drawing/2014/main" id="{B2FA98CE-5286-A7DC-54C4-95F7DAEE5F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266110" y="4785181"/>
                        <a:ext cx="1964256" cy="28087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US" sz="1000" dirty="0">
                            <a:solidFill>
                              <a:srgbClr val="BC5E00"/>
                            </a:solidFill>
                            <a:latin typeface="Lato Black" panose="020F0A02020204030203" pitchFamily="34" charset="0"/>
                          </a:rPr>
                          <a:t>Bulk Nb</a:t>
                        </a:r>
                        <a:endParaRPr lang="en-GB" sz="1000" dirty="0">
                          <a:solidFill>
                            <a:srgbClr val="BC5E00"/>
                          </a:solidFill>
                          <a:latin typeface="Lato Black" panose="020F0A02020204030203" pitchFamily="34" charset="0"/>
                        </a:endParaRPr>
                      </a:p>
                    </p:txBody>
                  </p:sp>
                </p:grpSp>
                <p:pic>
                  <p:nvPicPr>
                    <p:cNvPr id="27" name="Picture 43">
                      <a:extLst>
                        <a:ext uri="{FF2B5EF4-FFF2-40B4-BE49-F238E27FC236}">
                          <a16:creationId xmlns:a16="http://schemas.microsoft.com/office/drawing/2014/main" id="{CAC68DEC-7E74-EBCA-BB33-59C5C19C88D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/>
                    <a:srcRect l="21733" t="13844" r="52146" b="36670"/>
                    <a:stretch/>
                  </p:blipFill>
                  <p:spPr>
                    <a:xfrm>
                      <a:off x="1625600" y="2159000"/>
                      <a:ext cx="1708150" cy="247697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24" name="Retângulo 89">
                    <a:extLst>
                      <a:ext uri="{FF2B5EF4-FFF2-40B4-BE49-F238E27FC236}">
                        <a16:creationId xmlns:a16="http://schemas.microsoft.com/office/drawing/2014/main" id="{E6329F7E-6CD5-7FEB-4EFE-2C852D11DE47}"/>
                      </a:ext>
                    </a:extLst>
                  </p:cNvPr>
                  <p:cNvSpPr/>
                  <p:nvPr/>
                </p:nvSpPr>
                <p:spPr>
                  <a:xfrm>
                    <a:off x="2604156" y="3316679"/>
                    <a:ext cx="203732" cy="123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  <p:sp>
                <p:nvSpPr>
                  <p:cNvPr id="25" name="Retângulo 86">
                    <a:extLst>
                      <a:ext uri="{FF2B5EF4-FFF2-40B4-BE49-F238E27FC236}">
                        <a16:creationId xmlns:a16="http://schemas.microsoft.com/office/drawing/2014/main" id="{8D563471-D465-5038-B5A2-0EFA65737376}"/>
                      </a:ext>
                    </a:extLst>
                  </p:cNvPr>
                  <p:cNvSpPr/>
                  <p:nvPr/>
                </p:nvSpPr>
                <p:spPr>
                  <a:xfrm>
                    <a:off x="356332" y="1651000"/>
                    <a:ext cx="403332" cy="205586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</p:grpSp>
            <p:sp>
              <p:nvSpPr>
                <p:cNvPr id="22" name="TextBox 6">
                  <a:extLst>
                    <a:ext uri="{FF2B5EF4-FFF2-40B4-BE49-F238E27FC236}">
                      <a16:creationId xmlns:a16="http://schemas.microsoft.com/office/drawing/2014/main" id="{975A2BFF-85E1-3004-B9AF-1D6619C1E89F}"/>
                    </a:ext>
                  </a:extLst>
                </p:cNvPr>
                <p:cNvSpPr txBox="1"/>
                <p:nvPr/>
              </p:nvSpPr>
              <p:spPr>
                <a:xfrm>
                  <a:off x="1557705" y="2127199"/>
                  <a:ext cx="4016189" cy="28087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000" dirty="0" err="1">
                      <a:latin typeface="Lato Black" panose="020F0A02020204030203" pitchFamily="34" charset="0"/>
                    </a:rPr>
                    <a:t>HiPIMS</a:t>
                  </a:r>
                  <a:r>
                    <a:rPr lang="en-US" sz="1000" dirty="0">
                      <a:latin typeface="Lato Black" panose="020F0A02020204030203" pitchFamily="34" charset="0"/>
                    </a:rPr>
                    <a:t> +DC Bias</a:t>
                  </a:r>
                  <a:endParaRPr lang="en-GB" sz="1000" dirty="0">
                    <a:latin typeface="Lato Black" panose="020F0A02020204030203" pitchFamily="34" charset="0"/>
                  </a:endParaRP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0703A20-73D3-50A7-6997-88B6CE218CA9}"/>
                  </a:ext>
                </a:extLst>
              </p:cNvPr>
              <p:cNvSpPr txBox="1"/>
              <p:nvPr/>
            </p:nvSpPr>
            <p:spPr>
              <a:xfrm>
                <a:off x="2156570" y="4258996"/>
                <a:ext cx="1954521" cy="2808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8686"/>
                    </a:solidFill>
                    <a:latin typeface="Lato Black" panose="020F0A02020204030203" pitchFamily="34" charset="0"/>
                  </a:rPr>
                  <a:t>HIE-ISOLDE</a:t>
                </a:r>
                <a:endParaRPr lang="en-GB" sz="1000" dirty="0">
                  <a:solidFill>
                    <a:srgbClr val="008686"/>
                  </a:solidFill>
                  <a:latin typeface="Lato Black" panose="020F0A02020204030203" pitchFamily="34" charset="0"/>
                </a:endParaRPr>
              </a:p>
            </p:txBody>
          </p:sp>
          <p:pic>
            <p:nvPicPr>
              <p:cNvPr id="20" name="Picture 10">
                <a:extLst>
                  <a:ext uri="{FF2B5EF4-FFF2-40B4-BE49-F238E27FC236}">
                    <a16:creationId xmlns:a16="http://schemas.microsoft.com/office/drawing/2014/main" id="{7D661D1E-0155-99E0-2653-AC0084FE11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7430" t="61251" r="44724" b="29940"/>
              <a:stretch/>
            </p:blipFill>
            <p:spPr>
              <a:xfrm>
                <a:off x="2541612" y="3958378"/>
                <a:ext cx="535110" cy="462516"/>
              </a:xfrm>
              <a:prstGeom prst="rect">
                <a:avLst/>
              </a:prstGeom>
            </p:spPr>
          </p:pic>
        </p:grpSp>
        <p:pic>
          <p:nvPicPr>
            <p:cNvPr id="17" name="Picture 10">
              <a:extLst>
                <a:ext uri="{FF2B5EF4-FFF2-40B4-BE49-F238E27FC236}">
                  <a16:creationId xmlns:a16="http://schemas.microsoft.com/office/drawing/2014/main" id="{345B4E75-39EE-BCDF-1BDA-DC107DBB3E5B}"/>
                </a:ext>
              </a:extLst>
            </p:cNvPr>
            <p:cNvPicPr/>
            <p:nvPr/>
          </p:nvPicPr>
          <p:blipFill rotWithShape="1">
            <a:blip r:embed="rId3"/>
            <a:srcRect t="43231" r="88048" b="27837"/>
            <a:stretch/>
          </p:blipFill>
          <p:spPr>
            <a:xfrm>
              <a:off x="231132" y="2239646"/>
              <a:ext cx="1000186" cy="1852488"/>
            </a:xfrm>
            <a:prstGeom prst="rect">
              <a:avLst/>
            </a:prstGeom>
          </p:spPr>
        </p:pic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7CDB7AC7-BFEA-8D88-BBDD-54BB3526FCF8}"/>
              </a:ext>
            </a:extLst>
          </p:cNvPr>
          <p:cNvSpPr/>
          <p:nvPr/>
        </p:nvSpPr>
        <p:spPr>
          <a:xfrm rot="5400000">
            <a:off x="10018490" y="2857440"/>
            <a:ext cx="213551" cy="2064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400" dirty="0">
              <a:solidFill>
                <a:srgbClr val="B4411A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46B5C9-AF74-0720-1B70-638F004A60CC}"/>
              </a:ext>
            </a:extLst>
          </p:cNvPr>
          <p:cNvSpPr txBox="1"/>
          <p:nvPr/>
        </p:nvSpPr>
        <p:spPr>
          <a:xfrm>
            <a:off x="8656561" y="3133164"/>
            <a:ext cx="2567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DM Sans" pitchFamily="2" charset="0"/>
              </a:rPr>
              <a:t>Better RF performance with:</a:t>
            </a:r>
            <a:endParaRPr lang="en-GB" dirty="0">
              <a:solidFill>
                <a:srgbClr val="000000"/>
              </a:solidFill>
              <a:latin typeface="DM Sans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904680-29EE-31EE-5A44-FEC87689634D}"/>
              </a:ext>
            </a:extLst>
          </p:cNvPr>
          <p:cNvSpPr txBox="1"/>
          <p:nvPr/>
        </p:nvSpPr>
        <p:spPr>
          <a:xfrm>
            <a:off x="8074021" y="4633617"/>
            <a:ext cx="35788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33A0"/>
                </a:solidFill>
                <a:latin typeface="DM Sans" pitchFamily="2" charset="0"/>
              </a:rPr>
              <a:t>Bombardment energy equilibrium across the {100} and {110} crystalline planes</a:t>
            </a:r>
            <a:endParaRPr lang="en-GB" b="1" dirty="0">
              <a:solidFill>
                <a:srgbClr val="0033A0"/>
              </a:solidFill>
              <a:latin typeface="DM Sans" pitchFamily="2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463362-80B2-04F4-24B7-7FABAC842A1B}"/>
              </a:ext>
            </a:extLst>
          </p:cNvPr>
          <p:cNvCxnSpPr>
            <a:cxnSpLocks/>
            <a:stCxn id="13" idx="7"/>
          </p:cNvCxnSpPr>
          <p:nvPr/>
        </p:nvCxnSpPr>
        <p:spPr>
          <a:xfrm flipH="1">
            <a:off x="6944918" y="3050979"/>
            <a:ext cx="508699" cy="274544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95AB865-41EA-194C-BFB9-A7F366388F22}"/>
              </a:ext>
            </a:extLst>
          </p:cNvPr>
          <p:cNvCxnSpPr>
            <a:cxnSpLocks/>
            <a:stCxn id="13" idx="4"/>
          </p:cNvCxnSpPr>
          <p:nvPr/>
        </p:nvCxnSpPr>
        <p:spPr>
          <a:xfrm flipH="1">
            <a:off x="4497418" y="2975478"/>
            <a:ext cx="2779965" cy="793323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91F20A3-271F-06A0-6793-8D5FC1141DDA}"/>
              </a:ext>
            </a:extLst>
          </p:cNvPr>
          <p:cNvSpPr txBox="1"/>
          <p:nvPr/>
        </p:nvSpPr>
        <p:spPr>
          <a:xfrm>
            <a:off x="8581842" y="3907526"/>
            <a:ext cx="2567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33A0"/>
                </a:solidFill>
                <a:latin typeface="DM Sans" pitchFamily="2" charset="0"/>
              </a:rPr>
              <a:t>Reduction of dislocation density</a:t>
            </a:r>
            <a:endParaRPr lang="en-GB" b="1" dirty="0">
              <a:solidFill>
                <a:srgbClr val="0033A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1DBF5A-91FC-C88A-E22D-BC6D83C34948}"/>
              </a:ext>
            </a:extLst>
          </p:cNvPr>
          <p:cNvSpPr txBox="1"/>
          <p:nvPr/>
        </p:nvSpPr>
        <p:spPr>
          <a:xfrm>
            <a:off x="7643771" y="2194829"/>
            <a:ext cx="32353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DM Sans" pitchFamily="2" charset="0"/>
              </a:rPr>
              <a:t>as a metric of thin film quality for SRF applications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C7C23B-29EC-56D2-5B16-31EC56E80FCC}"/>
              </a:ext>
            </a:extLst>
          </p:cNvPr>
          <p:cNvSpPr txBox="1"/>
          <p:nvPr/>
        </p:nvSpPr>
        <p:spPr>
          <a:xfrm>
            <a:off x="2433656" y="6205641"/>
            <a:ext cx="7324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DM Sans" pitchFamily="2" charset="0"/>
              </a:rPr>
              <a:t>Future work: study other deposition parameters on how they impact J</a:t>
            </a:r>
            <a:r>
              <a:rPr lang="en-GB" sz="1600" baseline="-15000" dirty="0">
                <a:latin typeface="DM Sans" pitchFamily="2" charset="0"/>
              </a:rPr>
              <a:t>C</a:t>
            </a:r>
            <a:endParaRPr lang="en-GB" sz="1600" dirty="0"/>
          </a:p>
        </p:txBody>
      </p:sp>
      <p:sp>
        <p:nvSpPr>
          <p:cNvPr id="39" name="TextBox 14">
            <a:extLst>
              <a:ext uri="{FF2B5EF4-FFF2-40B4-BE49-F238E27FC236}">
                <a16:creationId xmlns:a16="http://schemas.microsoft.com/office/drawing/2014/main" id="{6F2EE45D-4475-3E85-BEE3-0C7E327C43BD}"/>
              </a:ext>
            </a:extLst>
          </p:cNvPr>
          <p:cNvSpPr txBox="1"/>
          <p:nvPr/>
        </p:nvSpPr>
        <p:spPr>
          <a:xfrm>
            <a:off x="5235262" y="774127"/>
            <a:ext cx="6408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 optimization</a:t>
            </a:r>
          </a:p>
        </p:txBody>
      </p:sp>
    </p:spTree>
    <p:extLst>
      <p:ext uri="{BB962C8B-B14F-4D97-AF65-F5344CB8AC3E}">
        <p14:creationId xmlns:p14="http://schemas.microsoft.com/office/powerpoint/2010/main" val="3473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/>
      <p:bldP spid="13" grpId="0" animBg="1"/>
      <p:bldP spid="14" grpId="0"/>
      <p:bldP spid="30" grpId="0" animBg="1"/>
      <p:bldP spid="31" grpId="0"/>
      <p:bldP spid="32" grpId="0"/>
      <p:bldP spid="35" grpId="0"/>
      <p:bldP spid="36" grpId="0"/>
      <p:bldP spid="38" grpId="0"/>
      <p:bldP spid="3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78B8-0392-0924-EC4E-DDF24BAB6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271588"/>
            <a:ext cx="11360150" cy="2852737"/>
          </a:xfrm>
        </p:spPr>
        <p:txBody>
          <a:bodyPr>
            <a:normAutofit/>
          </a:bodyPr>
          <a:lstStyle/>
          <a:p>
            <a:r>
              <a:rPr lang="en-US" sz="5800" b="1" spc="3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Additional ongoing studies</a:t>
            </a:r>
            <a:endParaRPr lang="en-GB" sz="5800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79096-2B19-DADF-6887-7BB704065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086225"/>
            <a:ext cx="10515600" cy="1500187"/>
          </a:xfrm>
        </p:spPr>
        <p:txBody>
          <a:bodyPr>
            <a:normAutofit/>
          </a:bodyPr>
          <a:lstStyle/>
          <a:p>
            <a:r>
              <a:rPr lang="en-US" sz="32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for SRF cavity performance optimization</a:t>
            </a:r>
            <a:endParaRPr lang="en-GB" sz="3200" dirty="0"/>
          </a:p>
          <a:p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07732-EB13-A79D-8273-B12BD75B5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C221-F9CC-4A3D-89E9-9861D30873E5}" type="datetime1">
              <a:rPr lang="en-GB" smtClean="0"/>
              <a:t>02/05/2023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3D936-D742-2176-BA7B-439C89D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533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56EE29-24A1-7296-CDE7-ECBA8D51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BBE9CD-81D9-83D9-E386-F6847958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33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4D20E5BB-8B0F-672D-CEF5-448D2E3537BF}"/>
              </a:ext>
            </a:extLst>
          </p:cNvPr>
          <p:cNvSpPr txBox="1"/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SRF cavities R&amp;D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C3A444-2343-F9F2-A5AC-D859D936089B}"/>
              </a:ext>
            </a:extLst>
          </p:cNvPr>
          <p:cNvSpPr/>
          <p:nvPr/>
        </p:nvSpPr>
        <p:spPr>
          <a:xfrm>
            <a:off x="5011600" y="3886923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Substrate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684F8D15-1184-EBBC-DF6E-6DCA291FFFEF}"/>
              </a:ext>
            </a:extLst>
          </p:cNvPr>
          <p:cNvSpPr/>
          <p:nvPr/>
        </p:nvSpPr>
        <p:spPr>
          <a:xfrm>
            <a:off x="4729059" y="505661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7D93DD2B-8A6F-C4B0-DAD3-7274D1A2D6E1}"/>
              </a:ext>
            </a:extLst>
          </p:cNvPr>
          <p:cNvSpPr/>
          <p:nvPr/>
        </p:nvSpPr>
        <p:spPr>
          <a:xfrm>
            <a:off x="3540891" y="4717341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3000" b="-5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9716851-657E-F9A3-484A-EB7FB279B470}"/>
              </a:ext>
            </a:extLst>
          </p:cNvPr>
          <p:cNvSpPr/>
          <p:nvPr/>
        </p:nvSpPr>
        <p:spPr>
          <a:xfrm>
            <a:off x="6510233" y="3094932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Interface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6ABFB6C8-592D-3C07-588E-07E039911977}"/>
              </a:ext>
            </a:extLst>
          </p:cNvPr>
          <p:cNvSpPr/>
          <p:nvPr/>
        </p:nvSpPr>
        <p:spPr>
          <a:xfrm>
            <a:off x="7228923" y="490100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4B0E4F68-82CE-6078-02D3-60D87771D3C6}"/>
              </a:ext>
            </a:extLst>
          </p:cNvPr>
          <p:cNvSpPr/>
          <p:nvPr/>
        </p:nvSpPr>
        <p:spPr>
          <a:xfrm>
            <a:off x="7991448" y="3930468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/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1C8E19B-ECAC-BFF2-F9B9-68E7A5998CF1}"/>
              </a:ext>
            </a:extLst>
          </p:cNvPr>
          <p:cNvSpPr/>
          <p:nvPr/>
        </p:nvSpPr>
        <p:spPr>
          <a:xfrm>
            <a:off x="9206433" y="3421310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580A0B-47C3-2580-4E39-15A7FA85E6E3}"/>
              </a:ext>
            </a:extLst>
          </p:cNvPr>
          <p:cNvSpPr/>
          <p:nvPr/>
        </p:nvSpPr>
        <p:spPr>
          <a:xfrm>
            <a:off x="5020309" y="2263129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</a:t>
            </a:r>
            <a:endParaRPr lang="en-GB" sz="22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6656EF07-DA6D-A560-84A8-324A5E643B2A}"/>
              </a:ext>
            </a:extLst>
          </p:cNvPr>
          <p:cNvSpPr/>
          <p:nvPr/>
        </p:nvSpPr>
        <p:spPr>
          <a:xfrm>
            <a:off x="3547803" y="1433540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492E8C0-000C-D519-77A9-6CCC46ECCE2E}"/>
              </a:ext>
            </a:extLst>
          </p:cNvPr>
          <p:cNvSpPr/>
          <p:nvPr/>
        </p:nvSpPr>
        <p:spPr>
          <a:xfrm>
            <a:off x="2066706" y="2242698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Post- coating processing</a:t>
            </a:r>
            <a:endParaRPr lang="en-GB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>
            <a:extLst>
              <a:ext uri="{FF2B5EF4-FFF2-40B4-BE49-F238E27FC236}">
                <a16:creationId xmlns:a16="http://schemas.microsoft.com/office/drawing/2014/main" id="{D848B331-D5D6-D4E1-4ADD-DB33896E8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5B342E37-15EA-AA39-6394-76882E17A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5050F70-17E8-B62F-5A66-BF4AFEE08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0BA62FF8-545D-5617-1C72-45C4D021CE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D1FDD3B8-507D-3BDA-6D89-243C5D1FE6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E41C1180-4D74-9E59-C726-29A9F8635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CFE2FB40-1237-F6A1-BBC9-54D645132A7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3138" y="1323975"/>
            <a:ext cx="5962026" cy="52605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6763" y="1344486"/>
            <a:ext cx="5099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DM Sans" pitchFamily="2" charset="0"/>
              </a:rPr>
              <a:t>Control system upgraded (ICM section, 2021)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2AA328-56D3-3280-58DB-D3D264954D88}"/>
              </a:ext>
            </a:extLst>
          </p:cNvPr>
          <p:cNvSpPr txBox="1"/>
          <p:nvPr/>
        </p:nvSpPr>
        <p:spPr>
          <a:xfrm>
            <a:off x="8126269" y="1905883"/>
            <a:ext cx="26366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DM Sans" pitchFamily="2" charset="0"/>
              </a:rPr>
              <a:t>30 min: no effect </a:t>
            </a:r>
          </a:p>
          <a:p>
            <a:pPr algn="ctr"/>
            <a:r>
              <a:rPr lang="en-GB" dirty="0">
                <a:latin typeface="DM Sans" pitchFamily="2" charset="0"/>
              </a:rPr>
              <a:t>(normal rinsing time)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1080AE-DDDA-E889-D9F6-736BF39AC81A}"/>
              </a:ext>
            </a:extLst>
          </p:cNvPr>
          <p:cNvSpPr txBox="1"/>
          <p:nvPr/>
        </p:nvSpPr>
        <p:spPr>
          <a:xfrm>
            <a:off x="768401" y="172526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DM Sans" pitchFamily="2" charset="0"/>
              </a:rPr>
              <a:t>Effect of HWPR duration on film surface? </a:t>
            </a:r>
          </a:p>
          <a:p>
            <a:r>
              <a:rPr lang="en-GB" dirty="0">
                <a:latin typeface="DM Sans" pitchFamily="2" charset="0"/>
              </a:rPr>
              <a:t>(smoothening, hardening…)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E7EA43-CBC3-7980-9FDE-B402EF4558D2}"/>
              </a:ext>
            </a:extLst>
          </p:cNvPr>
          <p:cNvSpPr txBox="1"/>
          <p:nvPr/>
        </p:nvSpPr>
        <p:spPr>
          <a:xfrm>
            <a:off x="8924394" y="3016446"/>
            <a:ext cx="18724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DM Sans" pitchFamily="2" charset="0"/>
              </a:rPr>
              <a:t>5 h roughening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C16A261-0CAB-6B7D-31C7-315D2CAD0A9F}"/>
              </a:ext>
            </a:extLst>
          </p:cNvPr>
          <p:cNvGrpSpPr/>
          <p:nvPr/>
        </p:nvGrpSpPr>
        <p:grpSpPr>
          <a:xfrm>
            <a:off x="509033" y="2483241"/>
            <a:ext cx="5032925" cy="4041266"/>
            <a:chOff x="509033" y="2483241"/>
            <a:chExt cx="5032925" cy="404126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1222DD1B-FCDB-5B31-0E21-DDA0C2B39353}"/>
                </a:ext>
              </a:extLst>
            </p:cNvPr>
            <p:cNvGrpSpPr/>
            <p:nvPr/>
          </p:nvGrpSpPr>
          <p:grpSpPr>
            <a:xfrm>
              <a:off x="509033" y="2483241"/>
              <a:ext cx="5032925" cy="4041266"/>
              <a:chOff x="509033" y="2514932"/>
              <a:chExt cx="5032925" cy="4041266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92E6DC5-3147-8936-CE6F-4F7C22FB3A2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09033" y="2514932"/>
                <a:ext cx="5032925" cy="3965335"/>
                <a:chOff x="509033" y="2514932"/>
                <a:chExt cx="5032925" cy="3965335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D047B92B-E986-7E1F-F1BD-C32C66B64BB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09033" y="2514932"/>
                  <a:ext cx="5032925" cy="3965335"/>
                  <a:chOff x="309008" y="2514932"/>
                  <a:chExt cx="5032925" cy="3965335"/>
                </a:xfrm>
              </p:grpSpPr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3752" t="9865" r="13457" b="4915"/>
                  <a:stretch/>
                </p:blipFill>
                <p:spPr>
                  <a:xfrm>
                    <a:off x="309008" y="2514932"/>
                    <a:ext cx="5032925" cy="3965335"/>
                  </a:xfrm>
                  <a:prstGeom prst="rect">
                    <a:avLst/>
                  </a:prstGeom>
                </p:spPr>
              </p:pic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FD577D44-EC7A-AF0A-C8C5-F026EBF51A2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165007" y="2590863"/>
                    <a:ext cx="4134721" cy="3326085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6A060636-55B0-0033-537E-178C22AEF51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16144" y="3392488"/>
                  <a:ext cx="257730" cy="16373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F2E58875-6FB9-0E38-D91A-C6488071279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66837" y="3174880"/>
                  <a:ext cx="257730" cy="3437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40F058E-BAD1-B19E-5343-E0A12EBE34C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862007" y="6243782"/>
                <a:ext cx="1118866" cy="312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B80CC5F-CB9E-A76E-C34E-2FCCA0DE609E}"/>
                </a:ext>
              </a:extLst>
            </p:cNvPr>
            <p:cNvSpPr txBox="1"/>
            <p:nvPr/>
          </p:nvSpPr>
          <p:spPr>
            <a:xfrm>
              <a:off x="1750371" y="6051111"/>
              <a:ext cx="29165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Frequency (1/mm)</a:t>
              </a:r>
              <a:endParaRPr lang="en-GB" sz="160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3E7F8354-938C-B6E1-71F9-CB09D03B3D6E}"/>
              </a:ext>
            </a:extLst>
          </p:cNvPr>
          <p:cNvSpPr txBox="1"/>
          <p:nvPr/>
        </p:nvSpPr>
        <p:spPr>
          <a:xfrm rot="16200000">
            <a:off x="-1154525" y="4002092"/>
            <a:ext cx="374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Power Spectral Distribution (mm µm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  <a:endParaRPr lang="en-GB" sz="16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77E7F42-6808-DBB1-FD54-74DE8D47421C}"/>
              </a:ext>
            </a:extLst>
          </p:cNvPr>
          <p:cNvSpPr/>
          <p:nvPr/>
        </p:nvSpPr>
        <p:spPr>
          <a:xfrm>
            <a:off x="6972300" y="3486936"/>
            <a:ext cx="714375" cy="818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0"/>
          <a:srcRect l="20916" t="43546" r="54384" b="21059"/>
          <a:stretch/>
        </p:blipFill>
        <p:spPr>
          <a:xfrm>
            <a:off x="6864838" y="3752850"/>
            <a:ext cx="1476207" cy="1619250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F698E12E-AC2F-8C3A-24A7-C4BCFACE2C83}"/>
              </a:ext>
            </a:extLst>
          </p:cNvPr>
          <p:cNvSpPr txBox="1"/>
          <p:nvPr/>
        </p:nvSpPr>
        <p:spPr>
          <a:xfrm>
            <a:off x="7418545" y="24602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DM Sans" pitchFamily="2" charset="0"/>
              </a:rPr>
              <a:t>1-2 h smoothens the surface</a:t>
            </a:r>
            <a:endParaRPr lang="en-GB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86D3D3-4FFB-E451-6D30-4A41C2B161A4}"/>
              </a:ext>
            </a:extLst>
          </p:cNvPr>
          <p:cNvSpPr txBox="1"/>
          <p:nvPr/>
        </p:nvSpPr>
        <p:spPr>
          <a:xfrm>
            <a:off x="8821956" y="2738339"/>
            <a:ext cx="1900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DM Sans" pitchFamily="2" charset="0"/>
              </a:rPr>
              <a:t>3-4 h improved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41FF805-615A-96A1-504C-772BDFD49C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66409" y="2743838"/>
            <a:ext cx="411326" cy="2075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E5BC145-DA89-B63B-9215-42A20135B7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8663058" y="5228756"/>
            <a:ext cx="411326" cy="2075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BF245B9-A2E5-19DB-2FF5-C52078C8937D}"/>
              </a:ext>
            </a:extLst>
          </p:cNvPr>
          <p:cNvGrpSpPr/>
          <p:nvPr/>
        </p:nvGrpSpPr>
        <p:grpSpPr>
          <a:xfrm>
            <a:off x="4366544" y="2081453"/>
            <a:ext cx="2215231" cy="3806928"/>
            <a:chOff x="5166435" y="-683217"/>
            <a:chExt cx="2215231" cy="3806928"/>
          </a:xfrm>
        </p:grpSpPr>
        <p:sp>
          <p:nvSpPr>
            <p:cNvPr id="9" name="Oval 8"/>
            <p:cNvSpPr/>
            <p:nvPr/>
          </p:nvSpPr>
          <p:spPr>
            <a:xfrm>
              <a:off x="5166435" y="1971583"/>
              <a:ext cx="1080120" cy="1152128"/>
            </a:xfrm>
            <a:prstGeom prst="ellipse">
              <a:avLst/>
            </a:prstGeom>
            <a:noFill/>
            <a:ln w="2540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F255CD-5D12-A3F1-0F34-F7622D7C499B}"/>
                </a:ext>
              </a:extLst>
            </p:cNvPr>
            <p:cNvCxnSpPr>
              <a:cxnSpLocks/>
              <a:stCxn id="9" idx="4"/>
            </p:cNvCxnSpPr>
            <p:nvPr/>
          </p:nvCxnSpPr>
          <p:spPr>
            <a:xfrm flipV="1">
              <a:off x="5706495" y="2916832"/>
              <a:ext cx="1327941" cy="206879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7BC199C-BB8D-B517-B22F-52F9F45EE0FE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V="1">
              <a:off x="5324615" y="-683217"/>
              <a:ext cx="2057051" cy="282352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F7F0053B-DE0E-C7BC-BC91-DFC364444BE1}"/>
              </a:ext>
            </a:extLst>
          </p:cNvPr>
          <p:cNvSpPr/>
          <p:nvPr/>
        </p:nvSpPr>
        <p:spPr>
          <a:xfrm>
            <a:off x="8580428" y="1276236"/>
            <a:ext cx="3328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DM Sans" pitchFamily="2" charset="0"/>
              </a:rPr>
              <a:t>See talk by Joana </a:t>
            </a:r>
            <a:r>
              <a:rPr lang="en-GB" sz="1200" dirty="0" err="1">
                <a:latin typeface="DM Sans" pitchFamily="2" charset="0"/>
              </a:rPr>
              <a:t>Staniszewska</a:t>
            </a:r>
            <a:r>
              <a:rPr lang="en-GB" sz="1200" dirty="0">
                <a:latin typeface="DM Sans" pitchFamily="2" charset="0"/>
              </a:rPr>
              <a:t> </a:t>
            </a:r>
          </a:p>
          <a:p>
            <a:r>
              <a:rPr lang="en-GB" sz="1200" dirty="0">
                <a:solidFill>
                  <a:schemeClr val="accent5"/>
                </a:solidFill>
                <a:latin typeface="DM Sans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https://indico.cern.ch/event/1129767/</a:t>
            </a:r>
            <a:r>
              <a:rPr lang="en-GB" sz="1200" dirty="0">
                <a:solidFill>
                  <a:schemeClr val="accent5"/>
                </a:solidFill>
                <a:latin typeface="DM Sans" pitchFamily="2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A61C6D-924C-B755-07CE-21135A2F0134}"/>
              </a:ext>
            </a:extLst>
          </p:cNvPr>
          <p:cNvSpPr txBox="1"/>
          <p:nvPr/>
        </p:nvSpPr>
        <p:spPr>
          <a:xfrm>
            <a:off x="8341045" y="5092609"/>
            <a:ext cx="21474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33A0"/>
                </a:solidFill>
                <a:latin typeface="DM Sans" pitchFamily="2" charset="0"/>
              </a:rPr>
              <a:t>3-4h optimum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EA07C-7CFB-9142-18DA-431E9F087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CB5D-96FB-4601-8EC5-3FD4B2198588}" type="datetime1">
              <a:rPr lang="en-GB" smtClean="0"/>
              <a:t>02/05/2023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CAAC2-31C4-6D72-D599-5002F38E7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CaixaDeTexto 9">
            <a:extLst>
              <a:ext uri="{FF2B5EF4-FFF2-40B4-BE49-F238E27FC236}">
                <a16:creationId xmlns:a16="http://schemas.microsoft.com/office/drawing/2014/main" id="{2763C086-B538-C0BC-1CD5-1F5EA747B925}"/>
              </a:ext>
            </a:extLst>
          </p:cNvPr>
          <p:cNvSpPr txBox="1"/>
          <p:nvPr/>
        </p:nvSpPr>
        <p:spPr>
          <a:xfrm>
            <a:off x="3324141" y="2913239"/>
            <a:ext cx="4910741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3 h rinsing to be implemented on future cavities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63F717F9-F90B-573B-D8AC-B865D4E9B16D}"/>
              </a:ext>
            </a:extLst>
          </p:cNvPr>
          <p:cNvSpPr txBox="1"/>
          <p:nvPr/>
        </p:nvSpPr>
        <p:spPr>
          <a:xfrm>
            <a:off x="586702" y="540328"/>
            <a:ext cx="108364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High Pressure Water Rinsing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5135A5-55FA-EC23-E8E8-6D9D7AB926F6}"/>
              </a:ext>
            </a:extLst>
          </p:cNvPr>
          <p:cNvSpPr txBox="1"/>
          <p:nvPr/>
        </p:nvSpPr>
        <p:spPr>
          <a:xfrm>
            <a:off x="4176934" y="2230330"/>
            <a:ext cx="13439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DM Sans" pitchFamily="2" charset="0"/>
              </a:rPr>
              <a:t>Roughness</a:t>
            </a:r>
            <a:endParaRPr lang="en-GB" dirty="0"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55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5" grpId="0"/>
      <p:bldP spid="78" grpId="0"/>
      <p:bldP spid="80" grpId="0"/>
      <p:bldP spid="2" grpId="0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56EE29-24A1-7296-CDE7-ECBA8D51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BBE9CD-81D9-83D9-E386-F6847958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35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4D20E5BB-8B0F-672D-CEF5-448D2E3537BF}"/>
              </a:ext>
            </a:extLst>
          </p:cNvPr>
          <p:cNvSpPr txBox="1"/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SRF cavities R&amp;D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C3A444-2343-F9F2-A5AC-D859D936089B}"/>
              </a:ext>
            </a:extLst>
          </p:cNvPr>
          <p:cNvSpPr/>
          <p:nvPr/>
        </p:nvSpPr>
        <p:spPr>
          <a:xfrm>
            <a:off x="5011600" y="3886923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Substrate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684F8D15-1184-EBBC-DF6E-6DCA291FFFEF}"/>
              </a:ext>
            </a:extLst>
          </p:cNvPr>
          <p:cNvSpPr/>
          <p:nvPr/>
        </p:nvSpPr>
        <p:spPr>
          <a:xfrm>
            <a:off x="4729059" y="505661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7D93DD2B-8A6F-C4B0-DAD3-7274D1A2D6E1}"/>
              </a:ext>
            </a:extLst>
          </p:cNvPr>
          <p:cNvSpPr/>
          <p:nvPr/>
        </p:nvSpPr>
        <p:spPr>
          <a:xfrm>
            <a:off x="3540891" y="4717341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3000" b="-5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9716851-657E-F9A3-484A-EB7FB279B470}"/>
              </a:ext>
            </a:extLst>
          </p:cNvPr>
          <p:cNvSpPr/>
          <p:nvPr/>
        </p:nvSpPr>
        <p:spPr>
          <a:xfrm>
            <a:off x="6510233" y="3094932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Interface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6ABFB6C8-592D-3C07-588E-07E039911977}"/>
              </a:ext>
            </a:extLst>
          </p:cNvPr>
          <p:cNvSpPr/>
          <p:nvPr/>
        </p:nvSpPr>
        <p:spPr>
          <a:xfrm>
            <a:off x="7228923" y="490100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4B0E4F68-82CE-6078-02D3-60D87771D3C6}"/>
              </a:ext>
            </a:extLst>
          </p:cNvPr>
          <p:cNvSpPr/>
          <p:nvPr/>
        </p:nvSpPr>
        <p:spPr>
          <a:xfrm>
            <a:off x="7991448" y="3930468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/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1C8E19B-ECAC-BFF2-F9B9-68E7A5998CF1}"/>
              </a:ext>
            </a:extLst>
          </p:cNvPr>
          <p:cNvSpPr/>
          <p:nvPr/>
        </p:nvSpPr>
        <p:spPr>
          <a:xfrm>
            <a:off x="9206433" y="3421310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580A0B-47C3-2580-4E39-15A7FA85E6E3}"/>
              </a:ext>
            </a:extLst>
          </p:cNvPr>
          <p:cNvSpPr/>
          <p:nvPr/>
        </p:nvSpPr>
        <p:spPr>
          <a:xfrm>
            <a:off x="5020309" y="2263129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</a:t>
            </a:r>
            <a:endParaRPr lang="en-GB" sz="22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6656EF07-DA6D-A560-84A8-324A5E643B2A}"/>
              </a:ext>
            </a:extLst>
          </p:cNvPr>
          <p:cNvSpPr/>
          <p:nvPr/>
        </p:nvSpPr>
        <p:spPr>
          <a:xfrm>
            <a:off x="3547803" y="1433540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05818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866" y="1992071"/>
            <a:ext cx="6434734" cy="41257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4081" y="1359944"/>
            <a:ext cx="540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latin typeface="DM Sans" pitchFamily="2" charset="0"/>
              </a:rPr>
              <a:t>Suppress surface defects “propagation”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E8A04-611B-3DF1-5B91-F9D76E667956}"/>
              </a:ext>
            </a:extLst>
          </p:cNvPr>
          <p:cNvSpPr txBox="1"/>
          <p:nvPr/>
        </p:nvSpPr>
        <p:spPr>
          <a:xfrm>
            <a:off x="704375" y="1597370"/>
            <a:ext cx="6996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latin typeface="DM Sans" pitchFamily="2" charset="0"/>
              </a:rPr>
              <a:t>Produce flat layer independently of substrate’s roughness</a:t>
            </a:r>
            <a:endParaRPr lang="en-US" dirty="0">
              <a:latin typeface="DM Sans" pitchFamily="2" charset="0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9A6FF0A8-E67B-81E9-BEC7-5C37296F7F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1624" y="545046"/>
            <a:ext cx="10776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Film planarization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1586D1-02FD-733B-763E-186A61869BA1}"/>
              </a:ext>
            </a:extLst>
          </p:cNvPr>
          <p:cNvGrpSpPr/>
          <p:nvPr/>
        </p:nvGrpSpPr>
        <p:grpSpPr>
          <a:xfrm>
            <a:off x="312180" y="1966497"/>
            <a:ext cx="5503524" cy="4157850"/>
            <a:chOff x="1142377" y="-845920"/>
            <a:chExt cx="9742026" cy="73599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48A2BEE-C5D0-1015-19FC-83FD8D59D6FF}"/>
                </a:ext>
              </a:extLst>
            </p:cNvPr>
            <p:cNvSpPr>
              <a:spLocks/>
            </p:cNvSpPr>
            <p:nvPr/>
          </p:nvSpPr>
          <p:spPr>
            <a:xfrm>
              <a:off x="1349130" y="-702643"/>
              <a:ext cx="4646396" cy="2301328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9" name="Picture 1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545E7BEE-C8CF-EB03-B32C-4687C8B4A9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65" t="10591" r="15385" b="23082"/>
            <a:stretch/>
          </p:blipFill>
          <p:spPr>
            <a:xfrm>
              <a:off x="1345697" y="-532444"/>
              <a:ext cx="4656041" cy="214282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951DDF-E0D8-D8DF-13E0-99F793B03C44}"/>
                </a:ext>
              </a:extLst>
            </p:cNvPr>
            <p:cNvSpPr txBox="1">
              <a:spLocks/>
            </p:cNvSpPr>
            <p:nvPr/>
          </p:nvSpPr>
          <p:spPr>
            <a:xfrm>
              <a:off x="1416506" y="-845920"/>
              <a:ext cx="960394" cy="544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(a)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5EEB40C-7D4B-3C96-AD3F-FCFADE1468B8}"/>
                </a:ext>
              </a:extLst>
            </p:cNvPr>
            <p:cNvSpPr>
              <a:spLocks/>
            </p:cNvSpPr>
            <p:nvPr/>
          </p:nvSpPr>
          <p:spPr>
            <a:xfrm>
              <a:off x="1363489" y="4193668"/>
              <a:ext cx="4649010" cy="2288100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FBBBC86-5F31-36A4-121B-B2BC8AD5D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8" t="11706" r="15286" b="25325"/>
            <a:stretch/>
          </p:blipFill>
          <p:spPr>
            <a:xfrm>
              <a:off x="1367272" y="4662501"/>
              <a:ext cx="4651461" cy="183515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64197E2-8564-2610-CAF8-71BDC8B815FF}"/>
                </a:ext>
              </a:extLst>
            </p:cNvPr>
            <p:cNvSpPr txBox="1">
              <a:spLocks/>
            </p:cNvSpPr>
            <p:nvPr/>
          </p:nvSpPr>
          <p:spPr>
            <a:xfrm>
              <a:off x="1445735" y="4200671"/>
              <a:ext cx="927894" cy="544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(e)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27114D9-C242-26EF-1FDE-FBBB7CC9E23C}"/>
                </a:ext>
              </a:extLst>
            </p:cNvPr>
            <p:cNvSpPr>
              <a:spLocks/>
            </p:cNvSpPr>
            <p:nvPr/>
          </p:nvSpPr>
          <p:spPr>
            <a:xfrm>
              <a:off x="6213471" y="4197351"/>
              <a:ext cx="4642963" cy="2297118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3CBFB42-51BA-3CD5-82D1-5E7C2B9E0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6" t="12875" r="17659" b="33275"/>
            <a:stretch/>
          </p:blipFill>
          <p:spPr>
            <a:xfrm>
              <a:off x="6201376" y="4678586"/>
              <a:ext cx="4669200" cy="183548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A6DAE4A-6E73-7501-EA29-AD41134685E9}"/>
                </a:ext>
              </a:extLst>
            </p:cNvPr>
            <p:cNvSpPr txBox="1">
              <a:spLocks/>
            </p:cNvSpPr>
            <p:nvPr/>
          </p:nvSpPr>
          <p:spPr>
            <a:xfrm>
              <a:off x="6276365" y="4209718"/>
              <a:ext cx="7402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(f)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38063E5-B9BB-BC10-B964-37A7A2F8572A}"/>
                </a:ext>
              </a:extLst>
            </p:cNvPr>
            <p:cNvSpPr>
              <a:spLocks/>
            </p:cNvSpPr>
            <p:nvPr/>
          </p:nvSpPr>
          <p:spPr>
            <a:xfrm>
              <a:off x="1353356" y="1745165"/>
              <a:ext cx="4642963" cy="2301328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3E857E-EE48-C2D9-20A7-C34770209117}"/>
                </a:ext>
              </a:extLst>
            </p:cNvPr>
            <p:cNvSpPr txBox="1">
              <a:spLocks/>
            </p:cNvSpPr>
            <p:nvPr/>
          </p:nvSpPr>
          <p:spPr>
            <a:xfrm>
              <a:off x="1444499" y="1758619"/>
              <a:ext cx="932401" cy="544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(c)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2BCCDA4-BE98-D1C7-0DED-5BB4736517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56" t="11662" r="15339" b="25193"/>
            <a:stretch/>
          </p:blipFill>
          <p:spPr>
            <a:xfrm>
              <a:off x="1345772" y="2185703"/>
              <a:ext cx="4658317" cy="1872000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17063A2-D0B2-8865-99D7-B7BCA3C630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92704" y="3344900"/>
              <a:ext cx="18093" cy="597754"/>
            </a:xfrm>
            <a:prstGeom prst="line">
              <a:avLst/>
            </a:prstGeom>
            <a:solidFill>
              <a:schemeClr val="accent1">
                <a:lumMod val="75000"/>
                <a:alpha val="30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40554F-0AE5-4150-3845-D62CEFADE67C}"/>
                </a:ext>
              </a:extLst>
            </p:cNvPr>
            <p:cNvSpPr>
              <a:spLocks/>
            </p:cNvSpPr>
            <p:nvPr/>
          </p:nvSpPr>
          <p:spPr>
            <a:xfrm>
              <a:off x="6200605" y="-703626"/>
              <a:ext cx="4648370" cy="2310947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CF7A747-8673-06CA-4325-3D9FCA842035}"/>
                </a:ext>
              </a:extLst>
            </p:cNvPr>
            <p:cNvSpPr txBox="1">
              <a:spLocks/>
            </p:cNvSpPr>
            <p:nvPr/>
          </p:nvSpPr>
          <p:spPr>
            <a:xfrm>
              <a:off x="6274429" y="1055883"/>
              <a:ext cx="15053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-75V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134A3BA-AD9D-3636-9D48-A216E39249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7" t="11398" r="15288" b="25178"/>
            <a:stretch/>
          </p:blipFill>
          <p:spPr>
            <a:xfrm>
              <a:off x="6200720" y="-311948"/>
              <a:ext cx="4655714" cy="191927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AC75FC6-9C10-3543-C1D6-3F95769AB882}"/>
                </a:ext>
              </a:extLst>
            </p:cNvPr>
            <p:cNvSpPr txBox="1">
              <a:spLocks/>
            </p:cNvSpPr>
            <p:nvPr/>
          </p:nvSpPr>
          <p:spPr>
            <a:xfrm>
              <a:off x="6285044" y="-703727"/>
              <a:ext cx="818202" cy="544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(b)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D5E1161-5F25-E0CC-22A4-570798DA5C68}"/>
                </a:ext>
              </a:extLst>
            </p:cNvPr>
            <p:cNvSpPr>
              <a:spLocks/>
            </p:cNvSpPr>
            <p:nvPr/>
          </p:nvSpPr>
          <p:spPr>
            <a:xfrm>
              <a:off x="6220933" y="1746208"/>
              <a:ext cx="4642963" cy="2301328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51819FF-FBA8-29B1-E544-117D9A139C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87" t="11970" r="15091" b="25201"/>
            <a:stretch/>
          </p:blipFill>
          <p:spPr>
            <a:xfrm>
              <a:off x="6198029" y="2222406"/>
              <a:ext cx="4686374" cy="183949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689968E-3ADE-10DB-CC4E-E500BA121E94}"/>
                </a:ext>
              </a:extLst>
            </p:cNvPr>
            <p:cNvSpPr txBox="1">
              <a:spLocks/>
            </p:cNvSpPr>
            <p:nvPr/>
          </p:nvSpPr>
          <p:spPr>
            <a:xfrm>
              <a:off x="6275443" y="1754433"/>
              <a:ext cx="827804" cy="544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solidFill>
                    <a:schemeClr val="bg1"/>
                  </a:solidFill>
                  <a:latin typeface="Arial" panose="020B0604020202020204" pitchFamily="34" charset="0"/>
                  <a:ea typeface="CMU Concrete" panose="02000603000000000000" pitchFamily="2" charset="0"/>
                  <a:cs typeface="Arial" panose="020B0604020202020204" pitchFamily="34" charset="0"/>
                </a:rPr>
                <a:t>(d)</a:t>
              </a:r>
              <a:endParaRPr lang="en-GB" sz="1400" b="1" spc="100" dirty="0">
                <a:solidFill>
                  <a:schemeClr val="bg1"/>
                </a:solidFill>
                <a:latin typeface="Arial" panose="020B0604020202020204" pitchFamily="34" charset="0"/>
                <a:ea typeface="CMU Concrete" panose="020006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D8A0B4D-508E-AEE0-44FE-FF42417630EF}"/>
                </a:ext>
              </a:extLst>
            </p:cNvPr>
            <p:cNvSpPr/>
            <p:nvPr/>
          </p:nvSpPr>
          <p:spPr>
            <a:xfrm>
              <a:off x="1348201" y="913173"/>
              <a:ext cx="4647326" cy="688728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B499C45-4F28-154C-7450-B7997CF42C8A}"/>
                </a:ext>
              </a:extLst>
            </p:cNvPr>
            <p:cNvSpPr txBox="1">
              <a:spLocks/>
            </p:cNvSpPr>
            <p:nvPr/>
          </p:nvSpPr>
          <p:spPr>
            <a:xfrm>
              <a:off x="1172940" y="1010215"/>
              <a:ext cx="1293982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-50V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BEAD85C-7D74-A16B-AE94-59EA99312CF2}"/>
                </a:ext>
              </a:extLst>
            </p:cNvPr>
            <p:cNvSpPr/>
            <p:nvPr/>
          </p:nvSpPr>
          <p:spPr>
            <a:xfrm>
              <a:off x="6200307" y="914400"/>
              <a:ext cx="4647326" cy="688728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651C2D-FDCA-4153-4C39-79059D49E352}"/>
                </a:ext>
              </a:extLst>
            </p:cNvPr>
            <p:cNvSpPr txBox="1">
              <a:spLocks/>
            </p:cNvSpPr>
            <p:nvPr/>
          </p:nvSpPr>
          <p:spPr>
            <a:xfrm>
              <a:off x="5995699" y="1008517"/>
              <a:ext cx="1281716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-100V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2CD24D-EFD2-9D29-0DF8-D426869A7054}"/>
                </a:ext>
              </a:extLst>
            </p:cNvPr>
            <p:cNvSpPr/>
            <p:nvPr/>
          </p:nvSpPr>
          <p:spPr>
            <a:xfrm>
              <a:off x="1358258" y="3369833"/>
              <a:ext cx="4647326" cy="687781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1B432E5-2962-2496-E13B-F2FECE34FDE8}"/>
                </a:ext>
              </a:extLst>
            </p:cNvPr>
            <p:cNvSpPr txBox="1">
              <a:spLocks/>
            </p:cNvSpPr>
            <p:nvPr/>
          </p:nvSpPr>
          <p:spPr>
            <a:xfrm>
              <a:off x="1168825" y="3492500"/>
              <a:ext cx="1298097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-125V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A1A0DD8-4632-2D44-235A-7412F0EBA13D}"/>
                </a:ext>
              </a:extLst>
            </p:cNvPr>
            <p:cNvSpPr/>
            <p:nvPr/>
          </p:nvSpPr>
          <p:spPr>
            <a:xfrm>
              <a:off x="6217797" y="3360420"/>
              <a:ext cx="4647326" cy="687781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3BA405A-38B6-F4BE-20DA-69918410A225}"/>
                </a:ext>
              </a:extLst>
            </p:cNvPr>
            <p:cNvSpPr txBox="1">
              <a:spLocks/>
            </p:cNvSpPr>
            <p:nvPr/>
          </p:nvSpPr>
          <p:spPr>
            <a:xfrm>
              <a:off x="6062299" y="3456902"/>
              <a:ext cx="1186293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-150V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1CEFAF5-BC4A-5F8D-57B5-8FBEC8DD00CE}"/>
                </a:ext>
              </a:extLst>
            </p:cNvPr>
            <p:cNvSpPr/>
            <p:nvPr/>
          </p:nvSpPr>
          <p:spPr>
            <a:xfrm>
              <a:off x="1367570" y="5798324"/>
              <a:ext cx="4647326" cy="687781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E12B9C6-F87F-143F-EDCE-813CB5808ABA}"/>
                </a:ext>
              </a:extLst>
            </p:cNvPr>
            <p:cNvSpPr txBox="1">
              <a:spLocks/>
            </p:cNvSpPr>
            <p:nvPr/>
          </p:nvSpPr>
          <p:spPr>
            <a:xfrm>
              <a:off x="1142377" y="5919820"/>
              <a:ext cx="1324543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-200V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6A067E1-45B9-0682-723E-C86D7E2390A1}"/>
                </a:ext>
              </a:extLst>
            </p:cNvPr>
            <p:cNvSpPr/>
            <p:nvPr/>
          </p:nvSpPr>
          <p:spPr>
            <a:xfrm>
              <a:off x="6214360" y="5808420"/>
              <a:ext cx="4647326" cy="687781"/>
            </a:xfrm>
            <a:custGeom>
              <a:avLst/>
              <a:gdLst>
                <a:gd name="connsiteX0" fmla="*/ 0 w 3808412"/>
                <a:gd name="connsiteY0" fmla="*/ 0 h 560387"/>
                <a:gd name="connsiteX1" fmla="*/ 704851 w 3808412"/>
                <a:gd name="connsiteY1" fmla="*/ 0 h 560387"/>
                <a:gd name="connsiteX2" fmla="*/ 704851 w 3808412"/>
                <a:gd name="connsiteY2" fmla="*/ 481012 h 560387"/>
                <a:gd name="connsiteX3" fmla="*/ 1193007 w 3808412"/>
                <a:gd name="connsiteY3" fmla="*/ 481012 h 560387"/>
                <a:gd name="connsiteX4" fmla="*/ 1193007 w 3808412"/>
                <a:gd name="connsiteY4" fmla="*/ 0 h 560387"/>
                <a:gd name="connsiteX5" fmla="*/ 1659731 w 3808412"/>
                <a:gd name="connsiteY5" fmla="*/ 0 h 560387"/>
                <a:gd name="connsiteX6" fmla="*/ 1659731 w 3808412"/>
                <a:gd name="connsiteY6" fmla="*/ 481010 h 560387"/>
                <a:gd name="connsiteX7" fmla="*/ 2143148 w 3808412"/>
                <a:gd name="connsiteY7" fmla="*/ 481010 h 560387"/>
                <a:gd name="connsiteX8" fmla="*/ 2143148 w 3808412"/>
                <a:gd name="connsiteY8" fmla="*/ 0 h 560387"/>
                <a:gd name="connsiteX9" fmla="*/ 2614613 w 3808412"/>
                <a:gd name="connsiteY9" fmla="*/ 0 h 560387"/>
                <a:gd name="connsiteX10" fmla="*/ 2614613 w 3808412"/>
                <a:gd name="connsiteY10" fmla="*/ 481010 h 560387"/>
                <a:gd name="connsiteX11" fmla="*/ 3095661 w 3808412"/>
                <a:gd name="connsiteY11" fmla="*/ 481010 h 560387"/>
                <a:gd name="connsiteX12" fmla="*/ 3095661 w 3808412"/>
                <a:gd name="connsiteY12" fmla="*/ 0 h 560387"/>
                <a:gd name="connsiteX13" fmla="*/ 3808412 w 3808412"/>
                <a:gd name="connsiteY13" fmla="*/ 0 h 560387"/>
                <a:gd name="connsiteX14" fmla="*/ 3808412 w 3808412"/>
                <a:gd name="connsiteY14" fmla="*/ 560387 h 560387"/>
                <a:gd name="connsiteX15" fmla="*/ 0 w 3808412"/>
                <a:gd name="connsiteY15" fmla="*/ 560387 h 56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8412" h="560387">
                  <a:moveTo>
                    <a:pt x="0" y="0"/>
                  </a:moveTo>
                  <a:lnTo>
                    <a:pt x="704851" y="0"/>
                  </a:lnTo>
                  <a:lnTo>
                    <a:pt x="704851" y="481012"/>
                  </a:lnTo>
                  <a:lnTo>
                    <a:pt x="1193007" y="481012"/>
                  </a:lnTo>
                  <a:lnTo>
                    <a:pt x="1193007" y="0"/>
                  </a:lnTo>
                  <a:lnTo>
                    <a:pt x="1659731" y="0"/>
                  </a:lnTo>
                  <a:lnTo>
                    <a:pt x="1659731" y="481010"/>
                  </a:lnTo>
                  <a:lnTo>
                    <a:pt x="2143148" y="481010"/>
                  </a:lnTo>
                  <a:lnTo>
                    <a:pt x="2143148" y="0"/>
                  </a:lnTo>
                  <a:lnTo>
                    <a:pt x="2614613" y="0"/>
                  </a:lnTo>
                  <a:lnTo>
                    <a:pt x="2614613" y="481010"/>
                  </a:lnTo>
                  <a:lnTo>
                    <a:pt x="3095661" y="481010"/>
                  </a:lnTo>
                  <a:lnTo>
                    <a:pt x="3095661" y="0"/>
                  </a:lnTo>
                  <a:lnTo>
                    <a:pt x="3808412" y="0"/>
                  </a:lnTo>
                  <a:lnTo>
                    <a:pt x="3808412" y="560387"/>
                  </a:lnTo>
                  <a:lnTo>
                    <a:pt x="0" y="560387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6200000" scaled="1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D1D2A2A-B81F-831E-50A9-00C47DCF708E}"/>
                </a:ext>
              </a:extLst>
            </p:cNvPr>
            <p:cNvSpPr txBox="1">
              <a:spLocks/>
            </p:cNvSpPr>
            <p:nvPr/>
          </p:nvSpPr>
          <p:spPr>
            <a:xfrm>
              <a:off x="6000020" y="5940588"/>
              <a:ext cx="1355716" cy="49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-300V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B16C91-CEC9-9BDC-1D0C-544FE15A7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37F1-F35E-48D9-AE42-4A1EBB38954C}" type="datetime1">
              <a:rPr lang="en-GB" smtClean="0"/>
              <a:t>02/05/2023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82F443-6D60-17BE-712E-5C589666D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B96CA1-8567-39F1-9F37-42A79C9F9CAF}"/>
              </a:ext>
            </a:extLst>
          </p:cNvPr>
          <p:cNvSpPr txBox="1"/>
          <p:nvPr/>
        </p:nvSpPr>
        <p:spPr>
          <a:xfrm>
            <a:off x="385066" y="6048592"/>
            <a:ext cx="14097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latin typeface="DM Sans" pitchFamily="2" charset="0"/>
              </a:rPr>
              <a:t>Simulations</a:t>
            </a:r>
            <a:endParaRPr lang="en-US" dirty="0">
              <a:latin typeface="DM Sans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92A334-A53D-2B03-38EC-528C99D44AD1}"/>
              </a:ext>
            </a:extLst>
          </p:cNvPr>
          <p:cNvSpPr txBox="1"/>
          <p:nvPr/>
        </p:nvSpPr>
        <p:spPr>
          <a:xfrm>
            <a:off x="5824016" y="6092324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latin typeface="DM Sans" pitchFamily="2" charset="0"/>
              </a:rPr>
              <a:t>Experimental results</a:t>
            </a:r>
            <a:endParaRPr lang="en-US" dirty="0"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7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56EE29-24A1-7296-CDE7-ECBA8D51C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BBE9CD-81D9-83D9-E386-F6847958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37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4D20E5BB-8B0F-672D-CEF5-448D2E3537BF}"/>
              </a:ext>
            </a:extLst>
          </p:cNvPr>
          <p:cNvSpPr txBox="1"/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SRF cavities R&amp;D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C3A444-2343-F9F2-A5AC-D859D936089B}"/>
              </a:ext>
            </a:extLst>
          </p:cNvPr>
          <p:cNvSpPr/>
          <p:nvPr/>
        </p:nvSpPr>
        <p:spPr>
          <a:xfrm>
            <a:off x="5011600" y="3886923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Substrate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684F8D15-1184-EBBC-DF6E-6DCA291FFFEF}"/>
              </a:ext>
            </a:extLst>
          </p:cNvPr>
          <p:cNvSpPr/>
          <p:nvPr/>
        </p:nvSpPr>
        <p:spPr>
          <a:xfrm>
            <a:off x="4729059" y="505661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7D93DD2B-8A6F-C4B0-DAD3-7274D1A2D6E1}"/>
              </a:ext>
            </a:extLst>
          </p:cNvPr>
          <p:cNvSpPr/>
          <p:nvPr/>
        </p:nvSpPr>
        <p:spPr>
          <a:xfrm>
            <a:off x="3540891" y="4717341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3000" b="-5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9716851-657E-F9A3-484A-EB7FB279B470}"/>
              </a:ext>
            </a:extLst>
          </p:cNvPr>
          <p:cNvSpPr/>
          <p:nvPr/>
        </p:nvSpPr>
        <p:spPr>
          <a:xfrm>
            <a:off x="6510233" y="3094932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Interface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6ABFB6C8-592D-3C07-588E-07E039911977}"/>
              </a:ext>
            </a:extLst>
          </p:cNvPr>
          <p:cNvSpPr/>
          <p:nvPr/>
        </p:nvSpPr>
        <p:spPr>
          <a:xfrm>
            <a:off x="7228923" y="490100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4B0E4F68-82CE-6078-02D3-60D87771D3C6}"/>
              </a:ext>
            </a:extLst>
          </p:cNvPr>
          <p:cNvSpPr/>
          <p:nvPr/>
        </p:nvSpPr>
        <p:spPr>
          <a:xfrm>
            <a:off x="7991448" y="3930468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/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1C8E19B-ECAC-BFF2-F9B9-68E7A5998CF1}"/>
              </a:ext>
            </a:extLst>
          </p:cNvPr>
          <p:cNvSpPr/>
          <p:nvPr/>
        </p:nvSpPr>
        <p:spPr>
          <a:xfrm>
            <a:off x="9206433" y="3421310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580A0B-47C3-2580-4E39-15A7FA85E6E3}"/>
              </a:ext>
            </a:extLst>
          </p:cNvPr>
          <p:cNvSpPr/>
          <p:nvPr/>
        </p:nvSpPr>
        <p:spPr>
          <a:xfrm>
            <a:off x="5020309" y="2263129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</a:t>
            </a:r>
            <a:endParaRPr lang="en-GB" sz="22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6656EF07-DA6D-A560-84A8-324A5E643B2A}"/>
              </a:ext>
            </a:extLst>
          </p:cNvPr>
          <p:cNvSpPr/>
          <p:nvPr/>
        </p:nvSpPr>
        <p:spPr>
          <a:xfrm>
            <a:off x="3547803" y="1433540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89288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EFA14F-98CF-3179-C42C-0E59FA68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EFB3D8-0FDE-51E0-662F-18A3CC63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38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3494AACA-DEAA-B337-FA01-14EE34BE37C0}"/>
              </a:ext>
            </a:extLst>
          </p:cNvPr>
          <p:cNvSpPr txBox="1"/>
          <p:nvPr/>
        </p:nvSpPr>
        <p:spPr>
          <a:xfrm>
            <a:off x="170948" y="579882"/>
            <a:ext cx="118501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Seamless substrates + Electropolishing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95B84DF3-60AC-479A-89BF-F9FBA69A7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66" y="2291702"/>
            <a:ext cx="6275374" cy="36848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091D90-6BC3-C352-8A4C-A99ECD47E145}"/>
              </a:ext>
            </a:extLst>
          </p:cNvPr>
          <p:cNvSpPr txBox="1">
            <a:spLocks/>
          </p:cNvSpPr>
          <p:nvPr/>
        </p:nvSpPr>
        <p:spPr>
          <a:xfrm>
            <a:off x="3990571" y="3716550"/>
            <a:ext cx="196062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>
              <a:defRPr/>
            </a:pPr>
            <a:r>
              <a:rPr lang="en-US" sz="1600" dirty="0">
                <a:solidFill>
                  <a:srgbClr val="0F124A"/>
                </a:solidFill>
                <a:latin typeface="DM Sans" pitchFamily="2" charset="0"/>
              </a:rPr>
              <a:t>Scaled FCC-</a:t>
            </a:r>
            <a:r>
              <a:rPr lang="en-US" sz="1600" dirty="0" err="1">
                <a:solidFill>
                  <a:srgbClr val="0F124A"/>
                </a:solidFill>
                <a:latin typeface="DM Sans" pitchFamily="2" charset="0"/>
              </a:rPr>
              <a:t>ee</a:t>
            </a:r>
            <a:endParaRPr lang="en-US" sz="1600" dirty="0">
              <a:solidFill>
                <a:srgbClr val="0F124A"/>
              </a:solidFill>
              <a:latin typeface="DM Sans" pitchFamily="2" charset="0"/>
            </a:endParaRPr>
          </a:p>
          <a:p>
            <a:pPr algn="ctr" defTabSz="914377">
              <a:defRPr/>
            </a:pPr>
            <a:r>
              <a:rPr lang="en-US" sz="1600" dirty="0">
                <a:solidFill>
                  <a:srgbClr val="0F124A"/>
                </a:solidFill>
                <a:latin typeface="DM Sans" pitchFamily="2" charset="0"/>
              </a:rPr>
              <a:t> targets </a:t>
            </a:r>
            <a:endParaRPr lang="en-GB" sz="1200" dirty="0">
              <a:solidFill>
                <a:srgbClr val="0F124A"/>
              </a:solidFill>
              <a:latin typeface="DM San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ED20AF-1C58-2564-6C66-8B2FCD8CDD71}"/>
              </a:ext>
            </a:extLst>
          </p:cNvPr>
          <p:cNvSpPr txBox="1">
            <a:spLocks/>
          </p:cNvSpPr>
          <p:nvPr/>
        </p:nvSpPr>
        <p:spPr>
          <a:xfrm>
            <a:off x="1401552" y="5077083"/>
            <a:ext cx="1475435" cy="284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77">
              <a:defRPr/>
            </a:pP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@4.5 K</a:t>
            </a:r>
            <a:endParaRPr lang="en-GB" sz="2000" dirty="0">
              <a:solidFill>
                <a:schemeClr val="bg2">
                  <a:lumMod val="10000"/>
                </a:schemeClr>
              </a:solidFill>
              <a:latin typeface="DM Sans" pitchFamily="2" charset="0"/>
            </a:endParaRPr>
          </a:p>
        </p:txBody>
      </p:sp>
      <p:pic>
        <p:nvPicPr>
          <p:cNvPr id="8" name="Graphic 7" descr="Target with solid fill">
            <a:extLst>
              <a:ext uri="{FF2B5EF4-FFF2-40B4-BE49-F238E27FC236}">
                <a16:creationId xmlns:a16="http://schemas.microsoft.com/office/drawing/2014/main" id="{C261ACA6-302A-955E-CD43-E53C8C9E98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6093" y="3463410"/>
            <a:ext cx="322332" cy="344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38C37E-8167-00AB-7000-B85C0C453632}"/>
              </a:ext>
            </a:extLst>
          </p:cNvPr>
          <p:cNvSpPr txBox="1"/>
          <p:nvPr/>
        </p:nvSpPr>
        <p:spPr>
          <a:xfrm>
            <a:off x="666167" y="1696456"/>
            <a:ext cx="6140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dirty="0">
                <a:solidFill>
                  <a:srgbClr val="0033A0"/>
                </a:solidFill>
                <a:latin typeface="DM Sans Bold" pitchFamily="2" charset="0"/>
              </a:rPr>
              <a:t>Recent RF results 1.3GHz test cavities </a:t>
            </a:r>
            <a:endParaRPr lang="en-GB" sz="2400" dirty="0">
              <a:solidFill>
                <a:srgbClr val="0033A0"/>
              </a:solidFill>
              <a:latin typeface="DM Sans Bold" pitchFamily="2" charset="0"/>
            </a:endParaRPr>
          </a:p>
        </p:txBody>
      </p:sp>
      <p:pic>
        <p:nvPicPr>
          <p:cNvPr id="10" name="Graphic 9" descr="Target with solid fill">
            <a:extLst>
              <a:ext uri="{FF2B5EF4-FFF2-40B4-BE49-F238E27FC236}">
                <a16:creationId xmlns:a16="http://schemas.microsoft.com/office/drawing/2014/main" id="{AD5CE783-2E58-B59F-82B6-0E7DE9C7E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8300" y="3463835"/>
            <a:ext cx="322332" cy="3445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E8BFCF-E7A9-CBFA-3458-41DE1318DED7}"/>
              </a:ext>
            </a:extLst>
          </p:cNvPr>
          <p:cNvSpPr txBox="1">
            <a:spLocks/>
          </p:cNvSpPr>
          <p:nvPr/>
        </p:nvSpPr>
        <p:spPr>
          <a:xfrm>
            <a:off x="3302208" y="4615019"/>
            <a:ext cx="31656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377">
              <a:defRPr/>
            </a:pPr>
            <a:r>
              <a:rPr lang="en-US" sz="1200" dirty="0">
                <a:latin typeface="DM Sans" pitchFamily="2" charset="0"/>
              </a:rPr>
              <a:t>Cavities were coated with parameters found to optimize J</a:t>
            </a:r>
            <a:r>
              <a:rPr lang="en-US" sz="1200" baseline="-15000" dirty="0">
                <a:latin typeface="DM Sans" pitchFamily="2" charset="0"/>
              </a:rPr>
              <a:t>C</a:t>
            </a:r>
            <a:r>
              <a:rPr lang="en-US" sz="1200" dirty="0">
                <a:latin typeface="DM Sans" pitchFamily="2" charset="0"/>
              </a:rPr>
              <a:t>, -75 V DC bias and 6 µm thickness (cell)</a:t>
            </a:r>
            <a:endParaRPr lang="en-GB" sz="1050" dirty="0">
              <a:latin typeface="DM Sans" pitchFamily="2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529E1C6-E4F4-3FFF-53C2-BF5F44139AB8}"/>
              </a:ext>
            </a:extLst>
          </p:cNvPr>
          <p:cNvSpPr txBox="1">
            <a:spLocks/>
          </p:cNvSpPr>
          <p:nvPr/>
        </p:nvSpPr>
        <p:spPr>
          <a:xfrm>
            <a:off x="6804959" y="2238957"/>
            <a:ext cx="4722353" cy="107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33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400" rtl="0" eaLnBrk="1" latinLnBrk="0" hangingPunct="1">
              <a:lnSpc>
                <a:spcPts val="26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400" rtl="0" eaLnBrk="1" latinLnBrk="0" hangingPunct="1">
              <a:lnSpc>
                <a:spcPts val="2600"/>
              </a:lnSpc>
              <a:spcBef>
                <a:spcPts val="500"/>
              </a:spcBef>
              <a:buFont typeface="Arial"/>
              <a:buChar char="•"/>
              <a:defRPr sz="2133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0" dirty="0">
                <a:latin typeface="DM Sans" pitchFamily="2" charset="0"/>
              </a:rPr>
              <a:t>seamless cavities (no welds)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B537A2-D43A-616A-3051-EBB42E8E142A}"/>
              </a:ext>
            </a:extLst>
          </p:cNvPr>
          <p:cNvSpPr txBox="1">
            <a:spLocks/>
          </p:cNvSpPr>
          <p:nvPr/>
        </p:nvSpPr>
        <p:spPr>
          <a:xfrm>
            <a:off x="7101861" y="4615019"/>
            <a:ext cx="4347146" cy="140746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Improved </a:t>
            </a:r>
            <a:r>
              <a:rPr lang="en-CH" sz="24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performance with minimum Q-slope</a:t>
            </a:r>
            <a:endParaRPr lang="en-US" sz="2400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52028F-86B7-17E0-D309-758FE3EB8B78}"/>
              </a:ext>
            </a:extLst>
          </p:cNvPr>
          <p:cNvSpPr txBox="1"/>
          <p:nvPr/>
        </p:nvSpPr>
        <p:spPr>
          <a:xfrm>
            <a:off x="6972639" y="2484736"/>
            <a:ext cx="43811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bulk machined + electroformed substrates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59EF3C-06EA-0FB9-5F0D-CF51BFBC8901}"/>
              </a:ext>
            </a:extLst>
          </p:cNvPr>
          <p:cNvSpPr txBox="1"/>
          <p:nvPr/>
        </p:nvSpPr>
        <p:spPr>
          <a:xfrm>
            <a:off x="7115514" y="1368604"/>
            <a:ext cx="43811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DM Sans" pitchFamily="2" charset="0"/>
              </a:rPr>
              <a:t>Electropolishing: see talk by Gloria Bellini  </a:t>
            </a:r>
          </a:p>
          <a:p>
            <a:pPr algn="r"/>
            <a:r>
              <a:rPr lang="en-GB" sz="1200" dirty="0">
                <a:latin typeface="DM Sans" pitchFamily="2" charset="0"/>
                <a:hlinkClick r:id="rId5"/>
              </a:rPr>
              <a:t>https://indico.cern.ch/event/1129762/</a:t>
            </a:r>
            <a:endParaRPr lang="en-GB" sz="1200" dirty="0"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A15973-8FC9-7D51-EEB1-AAE9C11B3113}"/>
              </a:ext>
            </a:extLst>
          </p:cNvPr>
          <p:cNvSpPr txBox="1"/>
          <p:nvPr/>
        </p:nvSpPr>
        <p:spPr>
          <a:xfrm>
            <a:off x="6972638" y="3327470"/>
            <a:ext cx="4381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+ Electropolishing</a:t>
            </a:r>
            <a:endParaRPr lang="en-US" sz="2000" b="0" dirty="0">
              <a:solidFill>
                <a:schemeClr val="bg2">
                  <a:lumMod val="10000"/>
                </a:schemeClr>
              </a:solidFill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C32470-5886-36E5-B248-2D2C4D4AC3FF}"/>
              </a:ext>
            </a:extLst>
          </p:cNvPr>
          <p:cNvSpPr txBox="1"/>
          <p:nvPr/>
        </p:nvSpPr>
        <p:spPr>
          <a:xfrm>
            <a:off x="6972637" y="3816345"/>
            <a:ext cx="43811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+ Optimized recipe</a:t>
            </a:r>
            <a:endParaRPr lang="en-US" sz="2000" b="0" dirty="0">
              <a:solidFill>
                <a:schemeClr val="bg2">
                  <a:lumMod val="10000"/>
                </a:schemeClr>
              </a:solidFill>
              <a:latin typeface="DM Sans" pitchFamily="2" charset="0"/>
            </a:endParaRPr>
          </a:p>
        </p:txBody>
      </p:sp>
      <p:pic>
        <p:nvPicPr>
          <p:cNvPr id="19" name="Graphic 18" descr="Arrow: Straight with solid fill">
            <a:extLst>
              <a:ext uri="{FF2B5EF4-FFF2-40B4-BE49-F238E27FC236}">
                <a16:creationId xmlns:a16="http://schemas.microsoft.com/office/drawing/2014/main" id="{0C2249D5-4CD0-F65D-64A6-4FEB529AC4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9024963" y="4338709"/>
            <a:ext cx="552619" cy="55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074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7D49459-498F-3BAC-DB65-90D3DF44990C}"/>
              </a:ext>
            </a:extLst>
          </p:cNvPr>
          <p:cNvSpPr txBox="1"/>
          <p:nvPr/>
        </p:nvSpPr>
        <p:spPr>
          <a:xfrm>
            <a:off x="615486" y="4353858"/>
            <a:ext cx="5148733" cy="1107996"/>
          </a:xfrm>
          <a:prstGeom prst="rect">
            <a:avLst/>
          </a:prstGeom>
          <a:solidFill>
            <a:srgbClr val="9EB1DB">
              <a:alpha val="3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Seamless cavities + EP + 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optimized coating recipe: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Improved performance 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and minimized Q-slope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866A35-A89C-BC37-ADF6-B3FBD07C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8BE564-DF16-0756-B87F-448348A3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39</a:t>
            </a:fld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5EC85EE-6641-69FF-30C9-7289887DAE00}"/>
              </a:ext>
            </a:extLst>
          </p:cNvPr>
          <p:cNvSpPr/>
          <p:nvPr/>
        </p:nvSpPr>
        <p:spPr>
          <a:xfrm>
            <a:off x="4821100" y="3886923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Substrate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BB5B72F1-7EFA-3454-E80C-4E46CDEEAA63}"/>
              </a:ext>
            </a:extLst>
          </p:cNvPr>
          <p:cNvSpPr/>
          <p:nvPr/>
        </p:nvSpPr>
        <p:spPr>
          <a:xfrm>
            <a:off x="4538559" y="505661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310FE161-E8A3-604F-4E21-B42C720756AE}"/>
              </a:ext>
            </a:extLst>
          </p:cNvPr>
          <p:cNvSpPr/>
          <p:nvPr/>
        </p:nvSpPr>
        <p:spPr>
          <a:xfrm>
            <a:off x="3350391" y="4717341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3000" b="-5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AA38B7EC-9640-57B6-D67E-DF90F1550188}"/>
              </a:ext>
            </a:extLst>
          </p:cNvPr>
          <p:cNvSpPr/>
          <p:nvPr/>
        </p:nvSpPr>
        <p:spPr>
          <a:xfrm>
            <a:off x="7038423" y="490100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BDB3031D-74DB-2578-FB30-005883077CD4}"/>
              </a:ext>
            </a:extLst>
          </p:cNvPr>
          <p:cNvSpPr/>
          <p:nvPr/>
        </p:nvSpPr>
        <p:spPr>
          <a:xfrm>
            <a:off x="9015933" y="3421310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BFB660E-9F6C-9C19-C203-CCC40058894C}"/>
              </a:ext>
            </a:extLst>
          </p:cNvPr>
          <p:cNvSpPr/>
          <p:nvPr/>
        </p:nvSpPr>
        <p:spPr>
          <a:xfrm>
            <a:off x="4829809" y="2263129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</a:t>
            </a:r>
            <a:endParaRPr lang="en-GB" sz="22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F09613-DDE0-650E-DB59-4A37ACF426F5}"/>
              </a:ext>
            </a:extLst>
          </p:cNvPr>
          <p:cNvSpPr txBox="1"/>
          <p:nvPr/>
        </p:nvSpPr>
        <p:spPr>
          <a:xfrm>
            <a:off x="854812" y="1447938"/>
            <a:ext cx="3683748" cy="830997"/>
          </a:xfrm>
          <a:prstGeom prst="rect">
            <a:avLst/>
          </a:prstGeom>
          <a:solidFill>
            <a:srgbClr val="9EB1DB">
              <a:alpha val="3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HPWR optimization: 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3 h smoothening of the </a:t>
            </a:r>
          </a:p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surface</a:t>
            </a:r>
            <a:endParaRPr lang="en-GB" dirty="0">
              <a:solidFill>
                <a:schemeClr val="bg2">
                  <a:lumMod val="10000"/>
                </a:schemeClr>
              </a:solidFill>
              <a:latin typeface="DM Sans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0A72B7-27DB-2295-F499-BB52B47B699F}"/>
              </a:ext>
            </a:extLst>
          </p:cNvPr>
          <p:cNvSpPr txBox="1"/>
          <p:nvPr/>
        </p:nvSpPr>
        <p:spPr>
          <a:xfrm>
            <a:off x="7733748" y="3102647"/>
            <a:ext cx="3943902" cy="1107996"/>
          </a:xfrm>
          <a:prstGeom prst="rect">
            <a:avLst/>
          </a:prstGeom>
          <a:solidFill>
            <a:srgbClr val="9EB1DB">
              <a:alpha val="3490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Nb planarization: </a:t>
            </a:r>
          </a:p>
          <a:p>
            <a:pPr algn="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@ -300 V DC bias</a:t>
            </a:r>
          </a:p>
          <a:p>
            <a:pPr algn="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   Stop defects from propagating from substrate to film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E96CF27-8C90-6E99-D09E-4B047FA25D65}"/>
              </a:ext>
            </a:extLst>
          </p:cNvPr>
          <p:cNvSpPr/>
          <p:nvPr/>
        </p:nvSpPr>
        <p:spPr>
          <a:xfrm>
            <a:off x="6319733" y="3094932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Interface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C93E9F15-D6B4-3D1E-0FB5-AB2DF4131C86}"/>
              </a:ext>
            </a:extLst>
          </p:cNvPr>
          <p:cNvSpPr/>
          <p:nvPr/>
        </p:nvSpPr>
        <p:spPr>
          <a:xfrm>
            <a:off x="3357303" y="1433540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AF774EBA-66C0-31DE-F93A-9DF593F2CF84}"/>
              </a:ext>
            </a:extLst>
          </p:cNvPr>
          <p:cNvSpPr txBox="1"/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Summary</a:t>
            </a: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D87D10AD-5859-ABAE-BC58-1F10406BD6C4}"/>
              </a:ext>
            </a:extLst>
          </p:cNvPr>
          <p:cNvSpPr txBox="1"/>
          <p:nvPr/>
        </p:nvSpPr>
        <p:spPr>
          <a:xfrm>
            <a:off x="4902633" y="761427"/>
            <a:ext cx="67407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Additional studies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B79B1B-5180-C8F5-3F31-5352C8751261}"/>
              </a:ext>
            </a:extLst>
          </p:cNvPr>
          <p:cNvSpPr txBox="1"/>
          <p:nvPr/>
        </p:nvSpPr>
        <p:spPr>
          <a:xfrm>
            <a:off x="7354378" y="2268870"/>
            <a:ext cx="30913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DM Sans" pitchFamily="2" charset="0"/>
              </a:rPr>
              <a:t>Coating recipe to apply this to cavities under investigation</a:t>
            </a:r>
          </a:p>
        </p:txBody>
      </p:sp>
      <p:pic>
        <p:nvPicPr>
          <p:cNvPr id="21" name="Graphic 20" descr="Arrow: Counter-clockwise curve with solid fill">
            <a:extLst>
              <a:ext uri="{FF2B5EF4-FFF2-40B4-BE49-F238E27FC236}">
                <a16:creationId xmlns:a16="http://schemas.microsoft.com/office/drawing/2014/main" id="{4177236F-E2FD-590F-F4F3-B9BB95202B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892691">
            <a:off x="10263202" y="2446458"/>
            <a:ext cx="719123" cy="719123"/>
          </a:xfrm>
          <a:prstGeom prst="rect">
            <a:avLst/>
          </a:prstGeom>
        </p:spPr>
      </p:pic>
      <p:sp>
        <p:nvSpPr>
          <p:cNvPr id="9" name="Hexagon 8">
            <a:extLst>
              <a:ext uri="{FF2B5EF4-FFF2-40B4-BE49-F238E27FC236}">
                <a16:creationId xmlns:a16="http://schemas.microsoft.com/office/drawing/2014/main" id="{C574122B-BEEA-3E5F-1537-C4F5564B4515}"/>
              </a:ext>
            </a:extLst>
          </p:cNvPr>
          <p:cNvSpPr/>
          <p:nvPr/>
        </p:nvSpPr>
        <p:spPr>
          <a:xfrm>
            <a:off x="7800948" y="3930468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7"/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36903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D16A50B-0901-BADF-40E0-06E5A287C22F}"/>
              </a:ext>
            </a:extLst>
          </p:cNvPr>
          <p:cNvGrpSpPr/>
          <p:nvPr/>
        </p:nvGrpSpPr>
        <p:grpSpPr>
          <a:xfrm>
            <a:off x="4511564" y="2528747"/>
            <a:ext cx="2699195" cy="1680441"/>
            <a:chOff x="7733321" y="3347265"/>
            <a:chExt cx="1531673" cy="95022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84F2D0-C8F4-9332-D6A1-3EC1A6A05C82}"/>
                </a:ext>
              </a:extLst>
            </p:cNvPr>
            <p:cNvSpPr/>
            <p:nvPr/>
          </p:nvSpPr>
          <p:spPr>
            <a:xfrm>
              <a:off x="9215224" y="3504805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497FE81-B7B5-C001-7D67-68E2B4860219}"/>
                </a:ext>
              </a:extLst>
            </p:cNvPr>
            <p:cNvSpPr/>
            <p:nvPr/>
          </p:nvSpPr>
          <p:spPr>
            <a:xfrm>
              <a:off x="7788417" y="3604762"/>
              <a:ext cx="1474088" cy="454882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9681643-089B-1C20-081F-C10B9BE52DFC}"/>
                </a:ext>
              </a:extLst>
            </p:cNvPr>
            <p:cNvSpPr/>
            <p:nvPr/>
          </p:nvSpPr>
          <p:spPr>
            <a:xfrm>
              <a:off x="8241935" y="3347265"/>
              <a:ext cx="517538" cy="950222"/>
            </a:xfrm>
            <a:prstGeom prst="ellipse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F524129-53D0-5368-DBB6-EF7660AEB60D}"/>
                </a:ext>
              </a:extLst>
            </p:cNvPr>
            <p:cNvSpPr/>
            <p:nvPr/>
          </p:nvSpPr>
          <p:spPr>
            <a:xfrm>
              <a:off x="7792060" y="3634385"/>
              <a:ext cx="1424257" cy="391928"/>
            </a:xfrm>
            <a:prstGeom prst="rect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E80801C-C5FB-769D-2264-F9731E4430B3}"/>
                </a:ext>
              </a:extLst>
            </p:cNvPr>
            <p:cNvSpPr/>
            <p:nvPr/>
          </p:nvSpPr>
          <p:spPr>
            <a:xfrm>
              <a:off x="8265751" y="3392619"/>
              <a:ext cx="472088" cy="866774"/>
            </a:xfrm>
            <a:prstGeom prst="ellipse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0C4387C-4D24-0F59-D855-471FB512728A}"/>
                </a:ext>
              </a:extLst>
            </p:cNvPr>
            <p:cNvSpPr/>
            <p:nvPr/>
          </p:nvSpPr>
          <p:spPr>
            <a:xfrm>
              <a:off x="8299092" y="3435320"/>
              <a:ext cx="411747" cy="790732"/>
            </a:xfrm>
            <a:prstGeom prst="ellipse">
              <a:avLst/>
            </a:prstGeom>
            <a:solidFill>
              <a:srgbClr val="E8826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0955FD7-2A7A-2260-F973-CE9F93A76923}"/>
                </a:ext>
              </a:extLst>
            </p:cNvPr>
            <p:cNvSpPr/>
            <p:nvPr/>
          </p:nvSpPr>
          <p:spPr>
            <a:xfrm>
              <a:off x="8182225" y="3655513"/>
              <a:ext cx="1082769" cy="334190"/>
            </a:xfrm>
            <a:prstGeom prst="rect">
              <a:avLst/>
            </a:prstGeom>
            <a:solidFill>
              <a:srgbClr val="E8826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8F6124B-C79E-C222-04C8-082BE967D243}"/>
                </a:ext>
              </a:extLst>
            </p:cNvPr>
            <p:cNvSpPr/>
            <p:nvPr/>
          </p:nvSpPr>
          <p:spPr>
            <a:xfrm>
              <a:off x="8185544" y="3694753"/>
              <a:ext cx="1078311" cy="277027"/>
            </a:xfrm>
            <a:prstGeom prst="rect">
              <a:avLst/>
            </a:prstGeom>
            <a:solidFill>
              <a:srgbClr val="E15E32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7FC14D-DED6-D6C5-8253-3D25C915BB2E}"/>
                </a:ext>
              </a:extLst>
            </p:cNvPr>
            <p:cNvSpPr/>
            <p:nvPr/>
          </p:nvSpPr>
          <p:spPr>
            <a:xfrm>
              <a:off x="8326843" y="3464305"/>
              <a:ext cx="359967" cy="733376"/>
            </a:xfrm>
            <a:prstGeom prst="ellipse">
              <a:avLst/>
            </a:prstGeom>
            <a:solidFill>
              <a:srgbClr val="E15E32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Cylinder 37">
              <a:extLst>
                <a:ext uri="{FF2B5EF4-FFF2-40B4-BE49-F238E27FC236}">
                  <a16:creationId xmlns:a16="http://schemas.microsoft.com/office/drawing/2014/main" id="{960B4D40-4F7E-CE24-D7C7-C9E006D977EB}"/>
                </a:ext>
              </a:extLst>
            </p:cNvPr>
            <p:cNvSpPr/>
            <p:nvPr/>
          </p:nvSpPr>
          <p:spPr>
            <a:xfrm rot="5400000">
              <a:off x="7870534" y="3638578"/>
              <a:ext cx="326994" cy="362151"/>
            </a:xfrm>
            <a:prstGeom prst="can">
              <a:avLst>
                <a:gd name="adj" fmla="val 14836"/>
              </a:avLst>
            </a:prstGeom>
            <a:solidFill>
              <a:srgbClr val="2F2F2F">
                <a:lumMod val="75000"/>
                <a:lumOff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0A6E65-9D02-5059-8D4F-1CE46A6E4B86}"/>
                </a:ext>
              </a:extLst>
            </p:cNvPr>
            <p:cNvSpPr/>
            <p:nvPr/>
          </p:nvSpPr>
          <p:spPr>
            <a:xfrm>
              <a:off x="7788025" y="3604761"/>
              <a:ext cx="397518" cy="445747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200000"/>
              </a:lightRig>
            </a:scene3d>
            <a:sp3d>
              <a:bevelT w="9525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E63233A-42C9-B44A-73CB-B499DA6369D4}"/>
                </a:ext>
              </a:extLst>
            </p:cNvPr>
            <p:cNvSpPr/>
            <p:nvPr/>
          </p:nvSpPr>
          <p:spPr>
            <a:xfrm flipH="1">
              <a:off x="8162840" y="3597979"/>
              <a:ext cx="67947" cy="461665"/>
            </a:xfrm>
            <a:prstGeom prst="ellipse">
              <a:avLst/>
            </a:prstGeom>
            <a:solidFill>
              <a:srgbClr val="9F39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BB88E2D-7E02-EE47-B8A2-0FACF051C85B}"/>
                </a:ext>
              </a:extLst>
            </p:cNvPr>
            <p:cNvSpPr/>
            <p:nvPr/>
          </p:nvSpPr>
          <p:spPr>
            <a:xfrm flipH="1">
              <a:off x="8186200" y="3629805"/>
              <a:ext cx="45719" cy="396508"/>
            </a:xfrm>
            <a:prstGeom prst="ellipse">
              <a:avLst/>
            </a:prstGeom>
            <a:solidFill>
              <a:srgbClr val="E15E32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091CA5B-64B8-C8D8-4A57-749C5D7A9DD3}"/>
                </a:ext>
              </a:extLst>
            </p:cNvPr>
            <p:cNvSpPr/>
            <p:nvPr/>
          </p:nvSpPr>
          <p:spPr>
            <a:xfrm>
              <a:off x="7733321" y="3509511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3158B60-2525-F8CA-C37E-7BF1C1F598F9}"/>
                </a:ext>
              </a:extLst>
            </p:cNvPr>
            <p:cNvSpPr/>
            <p:nvPr/>
          </p:nvSpPr>
          <p:spPr>
            <a:xfrm flipH="1">
              <a:off x="8184992" y="3634631"/>
              <a:ext cx="54334" cy="400726"/>
            </a:xfrm>
            <a:prstGeom prst="ellipse">
              <a:avLst/>
            </a:prstGeom>
            <a:solidFill>
              <a:srgbClr val="D34E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50FD55E-C428-9BF1-6E3F-256012C5F9C0}"/>
              </a:ext>
            </a:extLst>
          </p:cNvPr>
          <p:cNvSpPr/>
          <p:nvPr/>
        </p:nvSpPr>
        <p:spPr>
          <a:xfrm>
            <a:off x="4354623" y="2095439"/>
            <a:ext cx="3124658" cy="253853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24000">
                <a:schemeClr val="accent1">
                  <a:lumMod val="40000"/>
                  <a:lumOff val="60000"/>
                </a:schemeClr>
              </a:gs>
              <a:gs pos="59000">
                <a:schemeClr val="bg1"/>
              </a:gs>
              <a:gs pos="42000">
                <a:schemeClr val="accent1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6B8CC3-48BB-61AF-89D5-EDC7EC1CB67E}"/>
              </a:ext>
            </a:extLst>
          </p:cNvPr>
          <p:cNvSpPr txBox="1"/>
          <p:nvPr/>
        </p:nvSpPr>
        <p:spPr>
          <a:xfrm>
            <a:off x="944413" y="4539286"/>
            <a:ext cx="2962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Cu substrate</a:t>
            </a:r>
            <a:endParaRPr lang="en-GB" sz="2800" dirty="0"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86DDBF-8BCC-45D2-9844-86B1929634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944413" y="2325395"/>
            <a:ext cx="2834164" cy="197732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3B8F6CF-E6C6-B2B5-12A6-B98FBF524F82}"/>
              </a:ext>
            </a:extLst>
          </p:cNvPr>
          <p:cNvGrpSpPr/>
          <p:nvPr/>
        </p:nvGrpSpPr>
        <p:grpSpPr>
          <a:xfrm>
            <a:off x="4509839" y="2529930"/>
            <a:ext cx="2705322" cy="1680441"/>
            <a:chOff x="7735243" y="3347265"/>
            <a:chExt cx="1529751" cy="950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A03B30-A373-C558-CBFB-856E4536C557}"/>
                </a:ext>
              </a:extLst>
            </p:cNvPr>
            <p:cNvSpPr/>
            <p:nvPr/>
          </p:nvSpPr>
          <p:spPr>
            <a:xfrm>
              <a:off x="7736014" y="3509511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142BB9-71F9-B995-4D02-2C3B92EC8DD2}"/>
                </a:ext>
              </a:extLst>
            </p:cNvPr>
            <p:cNvSpPr/>
            <p:nvPr/>
          </p:nvSpPr>
          <p:spPr>
            <a:xfrm>
              <a:off x="9215224" y="3504805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155B66-5083-3CC7-C7AA-938875AB8B44}"/>
                </a:ext>
              </a:extLst>
            </p:cNvPr>
            <p:cNvSpPr/>
            <p:nvPr/>
          </p:nvSpPr>
          <p:spPr>
            <a:xfrm>
              <a:off x="7739282" y="3604762"/>
              <a:ext cx="1523223" cy="454882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921508-4B12-3474-240D-AB5F63F84389}"/>
                </a:ext>
              </a:extLst>
            </p:cNvPr>
            <p:cNvSpPr/>
            <p:nvPr/>
          </p:nvSpPr>
          <p:spPr>
            <a:xfrm>
              <a:off x="8241935" y="3347265"/>
              <a:ext cx="517538" cy="950222"/>
            </a:xfrm>
            <a:prstGeom prst="ellipse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22A8F5-8945-06AF-4CF1-21F08AE474C1}"/>
                </a:ext>
              </a:extLst>
            </p:cNvPr>
            <p:cNvSpPr/>
            <p:nvPr/>
          </p:nvSpPr>
          <p:spPr>
            <a:xfrm>
              <a:off x="7735243" y="3634385"/>
              <a:ext cx="1481074" cy="391928"/>
            </a:xfrm>
            <a:prstGeom prst="rect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65420A6-D8FF-1321-4EAB-BA124EA7CD75}"/>
                </a:ext>
              </a:extLst>
            </p:cNvPr>
            <p:cNvSpPr/>
            <p:nvPr/>
          </p:nvSpPr>
          <p:spPr>
            <a:xfrm>
              <a:off x="8265751" y="3392619"/>
              <a:ext cx="472088" cy="866774"/>
            </a:xfrm>
            <a:prstGeom prst="ellipse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0AFC63E-5A89-1165-AF11-D8B4B8255A05}"/>
                </a:ext>
              </a:extLst>
            </p:cNvPr>
            <p:cNvSpPr/>
            <p:nvPr/>
          </p:nvSpPr>
          <p:spPr>
            <a:xfrm>
              <a:off x="8299092" y="3435320"/>
              <a:ext cx="411747" cy="7907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B8390B-15A8-72E4-7903-0F72E663D0FE}"/>
                </a:ext>
              </a:extLst>
            </p:cNvPr>
            <p:cNvSpPr/>
            <p:nvPr/>
          </p:nvSpPr>
          <p:spPr>
            <a:xfrm>
              <a:off x="7736589" y="3655513"/>
              <a:ext cx="1528405" cy="3341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2E8715-FFE5-415B-D8E5-9CE5BD57A1D1}"/>
                </a:ext>
              </a:extLst>
            </p:cNvPr>
            <p:cNvSpPr/>
            <p:nvPr/>
          </p:nvSpPr>
          <p:spPr>
            <a:xfrm>
              <a:off x="7736588" y="3689194"/>
              <a:ext cx="1527266" cy="277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EAEB9A1-B00F-9C7E-D8FA-DF372884C132}"/>
                </a:ext>
              </a:extLst>
            </p:cNvPr>
            <p:cNvSpPr/>
            <p:nvPr/>
          </p:nvSpPr>
          <p:spPr>
            <a:xfrm>
              <a:off x="8326843" y="3464305"/>
              <a:ext cx="359967" cy="7333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4833A9-D460-4333-B8D4-3E6FA33A0C83}"/>
              </a:ext>
            </a:extLst>
          </p:cNvPr>
          <p:cNvSpPr txBox="1"/>
          <p:nvPr/>
        </p:nvSpPr>
        <p:spPr>
          <a:xfrm>
            <a:off x="4394159" y="4531155"/>
            <a:ext cx="2962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Nb coating</a:t>
            </a:r>
            <a:endParaRPr lang="en-GB" sz="2800" dirty="0"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76C4B7-5DF7-2C7D-902A-8F33003753A4}"/>
              </a:ext>
            </a:extLst>
          </p:cNvPr>
          <p:cNvSpPr txBox="1"/>
          <p:nvPr/>
        </p:nvSpPr>
        <p:spPr>
          <a:xfrm>
            <a:off x="6710359" y="2231893"/>
            <a:ext cx="1375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4.5 K</a:t>
            </a:r>
            <a:endParaRPr lang="en-GB" sz="2400" dirty="0">
              <a:solidFill>
                <a:schemeClr val="accent1">
                  <a:lumMod val="60000"/>
                  <a:lumOff val="40000"/>
                </a:schemeClr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7DE438-3E03-FDF3-3B9A-369B0D2390DE}"/>
              </a:ext>
            </a:extLst>
          </p:cNvPr>
          <p:cNvSpPr/>
          <p:nvPr/>
        </p:nvSpPr>
        <p:spPr>
          <a:xfrm>
            <a:off x="6650535" y="1730079"/>
            <a:ext cx="59824" cy="224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Graphic 19" descr="Thermometer with solid fill">
            <a:extLst>
              <a:ext uri="{FF2B5EF4-FFF2-40B4-BE49-F238E27FC236}">
                <a16:creationId xmlns:a16="http://schemas.microsoft.com/office/drawing/2014/main" id="{0937D15B-B937-10B3-BEC7-5E5BF4C1A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42272" y="1769467"/>
            <a:ext cx="631414" cy="63141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5375A5C-B9CB-7FAA-6CA5-815A00397A95}"/>
              </a:ext>
            </a:extLst>
          </p:cNvPr>
          <p:cNvSpPr/>
          <p:nvPr/>
        </p:nvSpPr>
        <p:spPr>
          <a:xfrm>
            <a:off x="6641469" y="1865700"/>
            <a:ext cx="36000" cy="3554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8DDAD-4352-D19A-EBBA-9074EB409D40}"/>
              </a:ext>
            </a:extLst>
          </p:cNvPr>
          <p:cNvSpPr/>
          <p:nvPr/>
        </p:nvSpPr>
        <p:spPr>
          <a:xfrm>
            <a:off x="6628067" y="1844734"/>
            <a:ext cx="49402" cy="286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4C6C837-692D-E7FD-B6D8-B9ADB8104154}"/>
                  </a:ext>
                </a:extLst>
              </p:cNvPr>
              <p:cNvSpPr txBox="1"/>
              <p:nvPr/>
            </p:nvSpPr>
            <p:spPr>
              <a:xfrm>
                <a:off x="8982645" y="2865984"/>
                <a:ext cx="2095433" cy="896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𝑤𝑈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4C6C837-692D-E7FD-B6D8-B9ADB8104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645" y="2865984"/>
                <a:ext cx="2095433" cy="8961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Graphic 24" descr="Arrow: Straight with solid fill">
            <a:extLst>
              <a:ext uri="{FF2B5EF4-FFF2-40B4-BE49-F238E27FC236}">
                <a16:creationId xmlns:a16="http://schemas.microsoft.com/office/drawing/2014/main" id="{DBECD85A-C884-A5F7-4AF1-04C5789A8F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7489934" y="2962199"/>
            <a:ext cx="914400" cy="9144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7E7EE0-A0B9-DE70-181B-0FEBEAD091FC}"/>
              </a:ext>
            </a:extLst>
          </p:cNvPr>
          <p:cNvSpPr txBox="1"/>
          <p:nvPr/>
        </p:nvSpPr>
        <p:spPr>
          <a:xfrm>
            <a:off x="7400513" y="1516955"/>
            <a:ext cx="41328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ω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en-US" sz="1600" dirty="0"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resonant frequency </a:t>
            </a:r>
          </a:p>
          <a:p>
            <a:pPr marL="457200" marR="0" lvl="1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1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- energy stored in the cavity</a:t>
            </a:r>
          </a:p>
          <a:p>
            <a:pPr marL="457200" marR="0" lvl="1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i="1" dirty="0"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 </a:t>
            </a:r>
            <a:r>
              <a:rPr lang="en-US" altLang="en-US" sz="1600" dirty="0"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- dissipated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power</a:t>
            </a:r>
            <a:endParaRPr lang="en-US" altLang="en-US" sz="1600" dirty="0">
              <a:latin typeface="DM San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EE77E-75FB-A9AA-CE8C-4A845CD3D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E9B5-403A-4BA9-8396-70A2A1AF0385}" type="datetime1">
              <a:rPr lang="en-GB" smtClean="0"/>
              <a:t>02/05/2023</a:t>
            </a:fld>
            <a:endParaRPr lang="en-GB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3B8A3CAC-FC5B-9E74-B57D-F1D51AC6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F20E2B-ABB1-3E72-85AA-865BFAC9396E}"/>
                  </a:ext>
                </a:extLst>
              </p:cNvPr>
              <p:cNvSpPr txBox="1"/>
              <p:nvPr/>
            </p:nvSpPr>
            <p:spPr>
              <a:xfrm>
                <a:off x="9111049" y="4121649"/>
                <a:ext cx="2095433" cy="601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𝑠𝑡𝑜𝑟𝑒𝑑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𝑒𝑛𝑒𝑟𝑔𝑦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𝑑𝑖𝑠𝑠𝑖𝑝𝑎𝑡𝑒𝑑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𝑝𝑜𝑤𝑒𝑟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F20E2B-ABB1-3E72-85AA-865BFAC939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1049" y="4121649"/>
                <a:ext cx="2095433" cy="60131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BB522A48-E37F-7A72-AD84-0B84BFE3D293}"/>
              </a:ext>
            </a:extLst>
          </p:cNvPr>
          <p:cNvSpPr txBox="1"/>
          <p:nvPr/>
        </p:nvSpPr>
        <p:spPr>
          <a:xfrm>
            <a:off x="2745005" y="1744756"/>
            <a:ext cx="3746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rgbClr val="8FAADC"/>
                </a:solidFill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Superconductor</a:t>
            </a:r>
            <a:endParaRPr lang="en-GB" sz="2400" dirty="0">
              <a:solidFill>
                <a:srgbClr val="8FAADC"/>
              </a:solidFill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50" name="TextBox 14">
            <a:extLst>
              <a:ext uri="{FF2B5EF4-FFF2-40B4-BE49-F238E27FC236}">
                <a16:creationId xmlns:a16="http://schemas.microsoft.com/office/drawing/2014/main" id="{B13ABACD-B657-F7E2-AC77-F4EDA7F8CB0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9951" y="660980"/>
            <a:ext cx="9645791" cy="694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Background: SRF cavities</a:t>
            </a:r>
          </a:p>
        </p:txBody>
      </p:sp>
    </p:spTree>
    <p:extLst>
      <p:ext uri="{BB962C8B-B14F-4D97-AF65-F5344CB8AC3E}">
        <p14:creationId xmlns:p14="http://schemas.microsoft.com/office/powerpoint/2010/main" val="313144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/>
      <p:bldP spid="18" grpId="0"/>
      <p:bldP spid="21" grpId="0" animBg="1"/>
      <p:bldP spid="22" grpId="0" animBg="1"/>
      <p:bldP spid="23" grpId="0"/>
      <p:bldP spid="26" grpId="0"/>
      <p:bldP spid="47" grpId="0"/>
      <p:bldP spid="4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C18F09FB-1754-8D94-9D82-C15B3DA7841B}"/>
              </a:ext>
            </a:extLst>
          </p:cNvPr>
          <p:cNvGrpSpPr/>
          <p:nvPr/>
        </p:nvGrpSpPr>
        <p:grpSpPr>
          <a:xfrm>
            <a:off x="5560187" y="1657349"/>
            <a:ext cx="6143231" cy="4667707"/>
            <a:chOff x="5560187" y="1657349"/>
            <a:chExt cx="6143231" cy="4667707"/>
          </a:xfrm>
        </p:grpSpPr>
        <p:pic>
          <p:nvPicPr>
            <p:cNvPr id="1026" name="Picture 1">
              <a:extLst>
                <a:ext uri="{FF2B5EF4-FFF2-40B4-BE49-F238E27FC236}">
                  <a16:creationId xmlns:a16="http://schemas.microsoft.com/office/drawing/2014/main" id="{CE30F845-D3F9-6F5A-A908-DDD829BB65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44"/>
            <a:stretch/>
          </p:blipFill>
          <p:spPr bwMode="auto">
            <a:xfrm>
              <a:off x="5560187" y="1657349"/>
              <a:ext cx="6143231" cy="4667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8C0CC2D-1470-6768-1F18-9521FAC0CA98}"/>
                </a:ext>
              </a:extLst>
            </p:cNvPr>
            <p:cNvSpPr/>
            <p:nvPr/>
          </p:nvSpPr>
          <p:spPr>
            <a:xfrm>
              <a:off x="5960885" y="2287921"/>
              <a:ext cx="171628" cy="3708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Graphic 5" descr="Chevron arrows with solid fill">
            <a:extLst>
              <a:ext uri="{FF2B5EF4-FFF2-40B4-BE49-F238E27FC236}">
                <a16:creationId xmlns:a16="http://schemas.microsoft.com/office/drawing/2014/main" id="{61F512CB-3C1B-4B95-999B-502C93562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08043" y="2101850"/>
            <a:ext cx="1219200" cy="1219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ADE720-CDFE-41C7-8DDC-0CEEF89DB77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1186073" y="1775527"/>
            <a:ext cx="2834164" cy="1977323"/>
          </a:xfrm>
          <a:prstGeom prst="rect">
            <a:avLst/>
          </a:prstGeom>
        </p:spPr>
      </p:pic>
      <p:sp>
        <p:nvSpPr>
          <p:cNvPr id="21" name="CaixaDeTexto 15">
            <a:extLst>
              <a:ext uri="{FF2B5EF4-FFF2-40B4-BE49-F238E27FC236}">
                <a16:creationId xmlns:a16="http://schemas.microsoft.com/office/drawing/2014/main" id="{981FB16C-E621-4108-98C5-5A1076D084B8}"/>
              </a:ext>
            </a:extLst>
          </p:cNvPr>
          <p:cNvSpPr txBox="1"/>
          <p:nvPr/>
        </p:nvSpPr>
        <p:spPr>
          <a:xfrm>
            <a:off x="1469680" y="3911337"/>
            <a:ext cx="22669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133" dirty="0">
                <a:latin typeface="DM Sans" pitchFamily="2" charset="0"/>
              </a:rPr>
              <a:t>400 MHz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F899D1-13FB-41DD-AEC9-B651D6914DB5}"/>
              </a:ext>
            </a:extLst>
          </p:cNvPr>
          <p:cNvSpPr txBox="1"/>
          <p:nvPr/>
        </p:nvSpPr>
        <p:spPr>
          <a:xfrm>
            <a:off x="854577" y="892526"/>
            <a:ext cx="35377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Scale-up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2F24420-DA74-0821-D77A-5E382461353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0" t="35327" r="40768" b="25247"/>
          <a:stretch/>
        </p:blipFill>
        <p:spPr>
          <a:xfrm>
            <a:off x="6205538" y="2901950"/>
            <a:ext cx="2754652" cy="149225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10EB953-21DD-957A-D427-E27A1496747F}"/>
              </a:ext>
            </a:extLst>
          </p:cNvPr>
          <p:cNvSpPr txBox="1"/>
          <p:nvPr/>
        </p:nvSpPr>
        <p:spPr>
          <a:xfrm>
            <a:off x="5909589" y="542913"/>
            <a:ext cx="57329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1</a:t>
            </a:r>
            <a:r>
              <a:rPr lang="en-GB" sz="3200" b="1" baseline="300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st</a:t>
            </a:r>
            <a:r>
              <a:rPr lang="en-GB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 HiPIMS-coated 400MHz SRF cavity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E39E18-A58A-B158-41A8-CCB3B4D8599D}"/>
              </a:ext>
            </a:extLst>
          </p:cNvPr>
          <p:cNvSpPr txBox="1"/>
          <p:nvPr/>
        </p:nvSpPr>
        <p:spPr>
          <a:xfrm>
            <a:off x="2275813" y="5356569"/>
            <a:ext cx="3206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DM Sans" pitchFamily="2" charset="0"/>
              </a:rPr>
              <a:t>SUBU (not Electropolished)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184119-6082-716E-CA3C-3D9BA33371F7}"/>
              </a:ext>
            </a:extLst>
          </p:cNvPr>
          <p:cNvSpPr txBox="1"/>
          <p:nvPr/>
        </p:nvSpPr>
        <p:spPr>
          <a:xfrm rot="16200000">
            <a:off x="5309148" y="3580290"/>
            <a:ext cx="739217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DM Sans" pitchFamily="2" charset="0"/>
                <a:ea typeface="Lato" panose="020F0502020204030203" pitchFamily="34" charset="0"/>
                <a:cs typeface="Lato" panose="020F0502020204030203" pitchFamily="34" charset="0"/>
              </a:rPr>
              <a:t>Q</a:t>
            </a:r>
            <a:r>
              <a:rPr lang="en-US" sz="2400" baseline="-15000" dirty="0">
                <a:solidFill>
                  <a:srgbClr val="000000"/>
                </a:solidFill>
                <a:latin typeface="DM Sans" pitchFamily="2" charset="0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endParaRPr lang="en-GB" sz="2400" baseline="-15000" dirty="0">
              <a:solidFill>
                <a:srgbClr val="000000"/>
              </a:solidFill>
              <a:latin typeface="DM Sans" pitchFamily="2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3D19B5-5697-F35B-F54A-A1BDE97A0BCD}"/>
              </a:ext>
            </a:extLst>
          </p:cNvPr>
          <p:cNvSpPr txBox="1"/>
          <p:nvPr/>
        </p:nvSpPr>
        <p:spPr>
          <a:xfrm>
            <a:off x="5690071" y="2299978"/>
            <a:ext cx="5451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10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10</a:t>
            </a:r>
            <a:endParaRPr lang="en-GB" sz="1400" baseline="300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A00AD57-1DF4-BCA5-1782-23D978CFFCC6}"/>
              </a:ext>
            </a:extLst>
          </p:cNvPr>
          <p:cNvSpPr txBox="1"/>
          <p:nvPr/>
        </p:nvSpPr>
        <p:spPr>
          <a:xfrm>
            <a:off x="5694889" y="4002836"/>
            <a:ext cx="5451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10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9</a:t>
            </a:r>
            <a:endParaRPr lang="en-GB" sz="1400" baseline="300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AF9C3C-BC16-8003-5CC1-DB9D3D639147}"/>
              </a:ext>
            </a:extLst>
          </p:cNvPr>
          <p:cNvSpPr txBox="1"/>
          <p:nvPr/>
        </p:nvSpPr>
        <p:spPr>
          <a:xfrm>
            <a:off x="5707121" y="5701588"/>
            <a:ext cx="5451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10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8</a:t>
            </a:r>
            <a:endParaRPr lang="en-GB" sz="1400" baseline="300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DC250FC-E190-6E89-3DC0-798B62F3BAAD}"/>
              </a:ext>
            </a:extLst>
          </p:cNvPr>
          <p:cNvSpPr/>
          <p:nvPr/>
        </p:nvSpPr>
        <p:spPr>
          <a:xfrm rot="5400000">
            <a:off x="8634120" y="3406903"/>
            <a:ext cx="431444" cy="5438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2D9772-D1FA-BBF4-7337-8E266885D8D3}"/>
              </a:ext>
            </a:extLst>
          </p:cNvPr>
          <p:cNvSpPr txBox="1"/>
          <p:nvPr/>
        </p:nvSpPr>
        <p:spPr>
          <a:xfrm>
            <a:off x="6468328" y="6099864"/>
            <a:ext cx="4722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solidFill>
                  <a:srgbClr val="000000"/>
                </a:solidFill>
                <a:latin typeface="DM Sans" pitchFamily="2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US" sz="1800" baseline="-15000" dirty="0" err="1">
                <a:solidFill>
                  <a:srgbClr val="000000"/>
                </a:solidFill>
                <a:latin typeface="DM Sans" pitchFamily="2" charset="0"/>
                <a:ea typeface="Lato" panose="020F0502020204030203" pitchFamily="34" charset="0"/>
                <a:cs typeface="Lato" panose="020F0502020204030203" pitchFamily="34" charset="0"/>
              </a:rPr>
              <a:t>acc</a:t>
            </a:r>
            <a:r>
              <a:rPr lang="en-US" sz="1800" dirty="0">
                <a:solidFill>
                  <a:srgbClr val="000000"/>
                </a:solidFill>
                <a:latin typeface="DM Sans" pitchFamily="2" charset="0"/>
                <a:ea typeface="Lato" panose="020F0502020204030203" pitchFamily="34" charset="0"/>
                <a:cs typeface="Lato" panose="020F0502020204030203" pitchFamily="34" charset="0"/>
              </a:rPr>
              <a:t> (MV/m) </a:t>
            </a:r>
            <a:endParaRPr lang="en-GB" sz="1800" dirty="0">
              <a:solidFill>
                <a:srgbClr val="000000"/>
              </a:solidFill>
              <a:latin typeface="DM Sans" pitchFamily="2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1E7685-3036-4027-BAAB-40EB9C18BC38}"/>
              </a:ext>
            </a:extLst>
          </p:cNvPr>
          <p:cNvSpPr txBox="1"/>
          <p:nvPr/>
        </p:nvSpPr>
        <p:spPr>
          <a:xfrm>
            <a:off x="6054989" y="5912692"/>
            <a:ext cx="274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0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776604-2C32-898C-1D69-3430322023E7}"/>
              </a:ext>
            </a:extLst>
          </p:cNvPr>
          <p:cNvSpPr txBox="1"/>
          <p:nvPr/>
        </p:nvSpPr>
        <p:spPr>
          <a:xfrm>
            <a:off x="6687957" y="5913756"/>
            <a:ext cx="274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2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E562AE4-9249-4D61-1E6A-E43A1F036746}"/>
              </a:ext>
            </a:extLst>
          </p:cNvPr>
          <p:cNvSpPr txBox="1"/>
          <p:nvPr/>
        </p:nvSpPr>
        <p:spPr>
          <a:xfrm>
            <a:off x="7360212" y="5923280"/>
            <a:ext cx="274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4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4BBB34-6D38-9476-7A7A-87D799CDC017}"/>
              </a:ext>
            </a:extLst>
          </p:cNvPr>
          <p:cNvSpPr txBox="1"/>
          <p:nvPr/>
        </p:nvSpPr>
        <p:spPr>
          <a:xfrm>
            <a:off x="8022089" y="5903167"/>
            <a:ext cx="274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6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79BDF44-D086-2C9D-ACB2-305A805C98DC}"/>
              </a:ext>
            </a:extLst>
          </p:cNvPr>
          <p:cNvSpPr txBox="1"/>
          <p:nvPr/>
        </p:nvSpPr>
        <p:spPr>
          <a:xfrm>
            <a:off x="8685372" y="5913755"/>
            <a:ext cx="274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8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C0E39A6-B2DF-9958-D814-C9B77DE1FE42}"/>
              </a:ext>
            </a:extLst>
          </p:cNvPr>
          <p:cNvSpPr txBox="1"/>
          <p:nvPr/>
        </p:nvSpPr>
        <p:spPr>
          <a:xfrm>
            <a:off x="9240204" y="5915986"/>
            <a:ext cx="417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10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9A6302-4621-6DA3-E1EA-E14CDC399B6C}"/>
              </a:ext>
            </a:extLst>
          </p:cNvPr>
          <p:cNvSpPr txBox="1"/>
          <p:nvPr/>
        </p:nvSpPr>
        <p:spPr>
          <a:xfrm>
            <a:off x="9904893" y="5913755"/>
            <a:ext cx="417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12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1868C6C-A4C7-4998-F934-CBCA45ED92DA}"/>
              </a:ext>
            </a:extLst>
          </p:cNvPr>
          <p:cNvSpPr txBox="1"/>
          <p:nvPr/>
        </p:nvSpPr>
        <p:spPr>
          <a:xfrm>
            <a:off x="10574899" y="5913755"/>
            <a:ext cx="417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14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6F20735-F954-53A6-1DDC-4432761CF751}"/>
              </a:ext>
            </a:extLst>
          </p:cNvPr>
          <p:cNvSpPr txBox="1"/>
          <p:nvPr/>
        </p:nvSpPr>
        <p:spPr>
          <a:xfrm>
            <a:off x="11224822" y="5923071"/>
            <a:ext cx="4176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Open Sans Bold" pitchFamily="2" charset="0"/>
                <a:cs typeface="Arial" panose="020B0604020202020204" pitchFamily="34" charset="0"/>
              </a:rPr>
              <a:t>16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  <a:ea typeface="Open Sans Bold" pitchFamily="2" charset="0"/>
              <a:cs typeface="Arial" panose="020B0604020202020204" pitchFamily="34" charset="0"/>
            </a:endParaRPr>
          </a:p>
        </p:txBody>
      </p:sp>
      <p:pic>
        <p:nvPicPr>
          <p:cNvPr id="49" name="Graphic 48" descr="Star with solid fill">
            <a:extLst>
              <a:ext uri="{FF2B5EF4-FFF2-40B4-BE49-F238E27FC236}">
                <a16:creationId xmlns:a16="http://schemas.microsoft.com/office/drawing/2014/main" id="{2349A357-9D63-BCCF-2320-73FAA64E81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91367" y="3566233"/>
            <a:ext cx="279484" cy="250911"/>
          </a:xfrm>
          <a:prstGeom prst="rect">
            <a:avLst/>
          </a:prstGeom>
        </p:spPr>
      </p:pic>
      <p:pic>
        <p:nvPicPr>
          <p:cNvPr id="51" name="Graphic 50" descr="Target with solid fill">
            <a:extLst>
              <a:ext uri="{FF2B5EF4-FFF2-40B4-BE49-F238E27FC236}">
                <a16:creationId xmlns:a16="http://schemas.microsoft.com/office/drawing/2014/main" id="{7CF52981-155A-E8F7-81A8-285583C447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34816" y="3217132"/>
            <a:ext cx="348937" cy="34893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2A7B2F0-CE6A-95FD-F3F3-42C1A20E5528}"/>
              </a:ext>
            </a:extLst>
          </p:cNvPr>
          <p:cNvSpPr txBox="1"/>
          <p:nvPr/>
        </p:nvSpPr>
        <p:spPr>
          <a:xfrm>
            <a:off x="9657897" y="2901950"/>
            <a:ext cx="997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FCC-</a:t>
            </a:r>
            <a:r>
              <a:rPr lang="en-GB" sz="2000" b="1" dirty="0" err="1">
                <a:latin typeface="DM Sans" pitchFamily="2" charset="0"/>
              </a:rPr>
              <a:t>ee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AE6D1A-B0EF-0A8B-82C0-7FD92D28C30F}"/>
              </a:ext>
            </a:extLst>
          </p:cNvPr>
          <p:cNvSpPr txBox="1"/>
          <p:nvPr/>
        </p:nvSpPr>
        <p:spPr>
          <a:xfrm>
            <a:off x="2254901" y="5640033"/>
            <a:ext cx="3206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latin typeface="DM Sans" pitchFamily="2" charset="0"/>
              </a:rPr>
              <a:t>HiPIMS hardware limitations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6A2600D-14B5-E843-FE4A-0DAF5F2CB79B}"/>
              </a:ext>
            </a:extLst>
          </p:cNvPr>
          <p:cNvSpPr txBox="1"/>
          <p:nvPr/>
        </p:nvSpPr>
        <p:spPr>
          <a:xfrm>
            <a:off x="8904417" y="1947961"/>
            <a:ext cx="997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@2K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C7D3BFA-DD09-1219-DE67-6249EEAF8EC0}"/>
              </a:ext>
            </a:extLst>
          </p:cNvPr>
          <p:cNvSpPr txBox="1"/>
          <p:nvPr/>
        </p:nvSpPr>
        <p:spPr>
          <a:xfrm>
            <a:off x="9099238" y="3752850"/>
            <a:ext cx="997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DM Sans" pitchFamily="2" charset="0"/>
              </a:rPr>
              <a:t>@4.5K</a:t>
            </a:r>
            <a:endParaRPr lang="en-GB" b="1" dirty="0">
              <a:solidFill>
                <a:srgbClr val="FF0000"/>
              </a:solidFill>
              <a:latin typeface="DM Sans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F9C38-C33D-F2D0-FA63-13FFEBEB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B6B1-A561-4038-9D33-54F7C84AA0CC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F3E621-47FD-DA3D-C99F-99B60276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40</a:t>
            </a:fld>
            <a:endParaRPr lang="en-GB"/>
          </a:p>
        </p:txBody>
      </p:sp>
      <p:pic>
        <p:nvPicPr>
          <p:cNvPr id="5" name="Graphic 4" descr="Target with solid fill">
            <a:extLst>
              <a:ext uri="{FF2B5EF4-FFF2-40B4-BE49-F238E27FC236}">
                <a16:creationId xmlns:a16="http://schemas.microsoft.com/office/drawing/2014/main" id="{B953F459-DB60-3FE4-5316-35CDE6C68A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61838" y="3220361"/>
            <a:ext cx="348937" cy="34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9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D4EE1E-60FF-19F2-1A50-0672D69BF81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1976A9-62ED-BF2F-8829-82A35E502BAC}"/>
              </a:ext>
            </a:extLst>
          </p:cNvPr>
          <p:cNvSpPr txBox="1"/>
          <p:nvPr/>
        </p:nvSpPr>
        <p:spPr>
          <a:xfrm>
            <a:off x="4217148" y="3075057"/>
            <a:ext cx="3757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Thank You</a:t>
            </a:r>
            <a:r>
              <a:rPr lang="en-GB" sz="4000" dirty="0">
                <a:solidFill>
                  <a:schemeClr val="bg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!</a:t>
            </a:r>
            <a:endParaRPr lang="en-US" sz="4000" dirty="0">
              <a:solidFill>
                <a:schemeClr val="bg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1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D16A50B-0901-BADF-40E0-06E5A287C22F}"/>
              </a:ext>
            </a:extLst>
          </p:cNvPr>
          <p:cNvGrpSpPr/>
          <p:nvPr/>
        </p:nvGrpSpPr>
        <p:grpSpPr>
          <a:xfrm>
            <a:off x="4511564" y="2528747"/>
            <a:ext cx="2699195" cy="1680441"/>
            <a:chOff x="7733321" y="3347265"/>
            <a:chExt cx="1531673" cy="95022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84F2D0-C8F4-9332-D6A1-3EC1A6A05C82}"/>
                </a:ext>
              </a:extLst>
            </p:cNvPr>
            <p:cNvSpPr/>
            <p:nvPr/>
          </p:nvSpPr>
          <p:spPr>
            <a:xfrm>
              <a:off x="9215224" y="3504805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497FE81-B7B5-C001-7D67-68E2B4860219}"/>
                </a:ext>
              </a:extLst>
            </p:cNvPr>
            <p:cNvSpPr/>
            <p:nvPr/>
          </p:nvSpPr>
          <p:spPr>
            <a:xfrm>
              <a:off x="7788417" y="3604762"/>
              <a:ext cx="1474088" cy="454882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9681643-089B-1C20-081F-C10B9BE52DFC}"/>
                </a:ext>
              </a:extLst>
            </p:cNvPr>
            <p:cNvSpPr/>
            <p:nvPr/>
          </p:nvSpPr>
          <p:spPr>
            <a:xfrm>
              <a:off x="8241935" y="3347265"/>
              <a:ext cx="517538" cy="950222"/>
            </a:xfrm>
            <a:prstGeom prst="ellipse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F524129-53D0-5368-DBB6-EF7660AEB60D}"/>
                </a:ext>
              </a:extLst>
            </p:cNvPr>
            <p:cNvSpPr/>
            <p:nvPr/>
          </p:nvSpPr>
          <p:spPr>
            <a:xfrm>
              <a:off x="7792060" y="3634385"/>
              <a:ext cx="1424257" cy="391928"/>
            </a:xfrm>
            <a:prstGeom prst="rect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E80801C-C5FB-769D-2264-F9731E4430B3}"/>
                </a:ext>
              </a:extLst>
            </p:cNvPr>
            <p:cNvSpPr/>
            <p:nvPr/>
          </p:nvSpPr>
          <p:spPr>
            <a:xfrm>
              <a:off x="8265751" y="3392619"/>
              <a:ext cx="472088" cy="866774"/>
            </a:xfrm>
            <a:prstGeom prst="ellipse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0C4387C-4D24-0F59-D855-471FB512728A}"/>
                </a:ext>
              </a:extLst>
            </p:cNvPr>
            <p:cNvSpPr/>
            <p:nvPr/>
          </p:nvSpPr>
          <p:spPr>
            <a:xfrm>
              <a:off x="8299092" y="3435320"/>
              <a:ext cx="411747" cy="790732"/>
            </a:xfrm>
            <a:prstGeom prst="ellipse">
              <a:avLst/>
            </a:prstGeom>
            <a:solidFill>
              <a:srgbClr val="E8826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0955FD7-2A7A-2260-F973-CE9F93A76923}"/>
                </a:ext>
              </a:extLst>
            </p:cNvPr>
            <p:cNvSpPr/>
            <p:nvPr/>
          </p:nvSpPr>
          <p:spPr>
            <a:xfrm>
              <a:off x="8182225" y="3655513"/>
              <a:ext cx="1082769" cy="334190"/>
            </a:xfrm>
            <a:prstGeom prst="rect">
              <a:avLst/>
            </a:prstGeom>
            <a:solidFill>
              <a:srgbClr val="E88262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8F6124B-C79E-C222-04C8-082BE967D243}"/>
                </a:ext>
              </a:extLst>
            </p:cNvPr>
            <p:cNvSpPr/>
            <p:nvPr/>
          </p:nvSpPr>
          <p:spPr>
            <a:xfrm>
              <a:off x="8185544" y="3694753"/>
              <a:ext cx="1078311" cy="277027"/>
            </a:xfrm>
            <a:prstGeom prst="rect">
              <a:avLst/>
            </a:prstGeom>
            <a:solidFill>
              <a:srgbClr val="E15E32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7FC14D-DED6-D6C5-8253-3D25C915BB2E}"/>
                </a:ext>
              </a:extLst>
            </p:cNvPr>
            <p:cNvSpPr/>
            <p:nvPr/>
          </p:nvSpPr>
          <p:spPr>
            <a:xfrm>
              <a:off x="8326843" y="3464305"/>
              <a:ext cx="359967" cy="733376"/>
            </a:xfrm>
            <a:prstGeom prst="ellipse">
              <a:avLst/>
            </a:prstGeom>
            <a:solidFill>
              <a:srgbClr val="E15E32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Cylinder 37">
              <a:extLst>
                <a:ext uri="{FF2B5EF4-FFF2-40B4-BE49-F238E27FC236}">
                  <a16:creationId xmlns:a16="http://schemas.microsoft.com/office/drawing/2014/main" id="{960B4D40-4F7E-CE24-D7C7-C9E006D977EB}"/>
                </a:ext>
              </a:extLst>
            </p:cNvPr>
            <p:cNvSpPr/>
            <p:nvPr/>
          </p:nvSpPr>
          <p:spPr>
            <a:xfrm rot="5400000">
              <a:off x="7870534" y="3638578"/>
              <a:ext cx="326994" cy="362151"/>
            </a:xfrm>
            <a:prstGeom prst="can">
              <a:avLst>
                <a:gd name="adj" fmla="val 14836"/>
              </a:avLst>
            </a:prstGeom>
            <a:solidFill>
              <a:srgbClr val="2F2F2F">
                <a:lumMod val="75000"/>
                <a:lumOff val="2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0A6E65-9D02-5059-8D4F-1CE46A6E4B86}"/>
                </a:ext>
              </a:extLst>
            </p:cNvPr>
            <p:cNvSpPr/>
            <p:nvPr/>
          </p:nvSpPr>
          <p:spPr>
            <a:xfrm>
              <a:off x="7788025" y="3604761"/>
              <a:ext cx="397518" cy="445747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200000"/>
              </a:lightRig>
            </a:scene3d>
            <a:sp3d>
              <a:bevelT w="9525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E63233A-42C9-B44A-73CB-B499DA6369D4}"/>
                </a:ext>
              </a:extLst>
            </p:cNvPr>
            <p:cNvSpPr/>
            <p:nvPr/>
          </p:nvSpPr>
          <p:spPr>
            <a:xfrm flipH="1">
              <a:off x="8162840" y="3597979"/>
              <a:ext cx="67947" cy="461665"/>
            </a:xfrm>
            <a:prstGeom prst="ellipse">
              <a:avLst/>
            </a:prstGeom>
            <a:solidFill>
              <a:srgbClr val="9F39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BB88E2D-7E02-EE47-B8A2-0FACF051C85B}"/>
                </a:ext>
              </a:extLst>
            </p:cNvPr>
            <p:cNvSpPr/>
            <p:nvPr/>
          </p:nvSpPr>
          <p:spPr>
            <a:xfrm flipH="1">
              <a:off x="8186200" y="3629805"/>
              <a:ext cx="45719" cy="396508"/>
            </a:xfrm>
            <a:prstGeom prst="ellipse">
              <a:avLst/>
            </a:prstGeom>
            <a:solidFill>
              <a:srgbClr val="E15E32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091CA5B-64B8-C8D8-4A57-749C5D7A9DD3}"/>
                </a:ext>
              </a:extLst>
            </p:cNvPr>
            <p:cNvSpPr/>
            <p:nvPr/>
          </p:nvSpPr>
          <p:spPr>
            <a:xfrm>
              <a:off x="7733321" y="3509511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3158B60-2525-F8CA-C37E-7BF1C1F598F9}"/>
                </a:ext>
              </a:extLst>
            </p:cNvPr>
            <p:cNvSpPr/>
            <p:nvPr/>
          </p:nvSpPr>
          <p:spPr>
            <a:xfrm flipH="1">
              <a:off x="8184992" y="3634631"/>
              <a:ext cx="54334" cy="400726"/>
            </a:xfrm>
            <a:prstGeom prst="ellipse">
              <a:avLst/>
            </a:prstGeom>
            <a:solidFill>
              <a:srgbClr val="D34E1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50FD55E-C428-9BF1-6E3F-256012C5F9C0}"/>
              </a:ext>
            </a:extLst>
          </p:cNvPr>
          <p:cNvSpPr/>
          <p:nvPr/>
        </p:nvSpPr>
        <p:spPr>
          <a:xfrm>
            <a:off x="4354623" y="2095439"/>
            <a:ext cx="3124658" cy="253853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24000">
                <a:schemeClr val="accent1">
                  <a:lumMod val="40000"/>
                  <a:lumOff val="60000"/>
                </a:schemeClr>
              </a:gs>
              <a:gs pos="59000">
                <a:schemeClr val="bg1"/>
              </a:gs>
              <a:gs pos="42000">
                <a:schemeClr val="accent1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6B8CC3-48BB-61AF-89D5-EDC7EC1CB67E}"/>
              </a:ext>
            </a:extLst>
          </p:cNvPr>
          <p:cNvSpPr txBox="1"/>
          <p:nvPr/>
        </p:nvSpPr>
        <p:spPr>
          <a:xfrm>
            <a:off x="944413" y="4539286"/>
            <a:ext cx="2962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Cu substrate</a:t>
            </a:r>
            <a:endParaRPr lang="en-GB" sz="2800" dirty="0"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86DDBF-8BCC-45D2-9844-86B1929634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944413" y="2325395"/>
            <a:ext cx="2834164" cy="197732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3B8F6CF-E6C6-B2B5-12A6-B98FBF524F82}"/>
              </a:ext>
            </a:extLst>
          </p:cNvPr>
          <p:cNvGrpSpPr/>
          <p:nvPr/>
        </p:nvGrpSpPr>
        <p:grpSpPr>
          <a:xfrm>
            <a:off x="4509839" y="2529930"/>
            <a:ext cx="2705322" cy="1680441"/>
            <a:chOff x="7735243" y="3347265"/>
            <a:chExt cx="1529751" cy="95022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A03B30-A373-C558-CBFB-856E4536C557}"/>
                </a:ext>
              </a:extLst>
            </p:cNvPr>
            <p:cNvSpPr/>
            <p:nvPr/>
          </p:nvSpPr>
          <p:spPr>
            <a:xfrm>
              <a:off x="7736014" y="3509511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142BB9-71F9-B995-4D02-2C3B92EC8DD2}"/>
                </a:ext>
              </a:extLst>
            </p:cNvPr>
            <p:cNvSpPr/>
            <p:nvPr/>
          </p:nvSpPr>
          <p:spPr>
            <a:xfrm>
              <a:off x="9215224" y="3504805"/>
              <a:ext cx="48630" cy="65479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270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155B66-5083-3CC7-C7AA-938875AB8B44}"/>
                </a:ext>
              </a:extLst>
            </p:cNvPr>
            <p:cNvSpPr/>
            <p:nvPr/>
          </p:nvSpPr>
          <p:spPr>
            <a:xfrm>
              <a:off x="7739282" y="3604762"/>
              <a:ext cx="1523223" cy="454882"/>
            </a:xfrm>
            <a:prstGeom prst="rect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5921508-4B12-3474-240D-AB5F63F84389}"/>
                </a:ext>
              </a:extLst>
            </p:cNvPr>
            <p:cNvSpPr/>
            <p:nvPr/>
          </p:nvSpPr>
          <p:spPr>
            <a:xfrm>
              <a:off x="8241935" y="3347265"/>
              <a:ext cx="517538" cy="950222"/>
            </a:xfrm>
            <a:prstGeom prst="ellipse">
              <a:avLst/>
            </a:prstGeom>
            <a:solidFill>
              <a:srgbClr val="E15E32">
                <a:lumMod val="75000"/>
              </a:srgbClr>
            </a:solidFill>
            <a:ln w="12700" cap="flat" cmpd="sng" algn="ctr">
              <a:solidFill>
                <a:srgbClr val="E15E32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24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522A8F5-8945-06AF-4CF1-21F08AE474C1}"/>
                </a:ext>
              </a:extLst>
            </p:cNvPr>
            <p:cNvSpPr/>
            <p:nvPr/>
          </p:nvSpPr>
          <p:spPr>
            <a:xfrm>
              <a:off x="7735243" y="3634385"/>
              <a:ext cx="1481074" cy="391928"/>
            </a:xfrm>
            <a:prstGeom prst="rect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65420A6-D8FF-1321-4EAB-BA124EA7CD75}"/>
                </a:ext>
              </a:extLst>
            </p:cNvPr>
            <p:cNvSpPr/>
            <p:nvPr/>
          </p:nvSpPr>
          <p:spPr>
            <a:xfrm>
              <a:off x="8265751" y="3392619"/>
              <a:ext cx="472088" cy="866774"/>
            </a:xfrm>
            <a:prstGeom prst="ellipse">
              <a:avLst/>
            </a:prstGeom>
            <a:solidFill>
              <a:srgbClr val="D44E1E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0AFC63E-5A89-1165-AF11-D8B4B8255A05}"/>
                </a:ext>
              </a:extLst>
            </p:cNvPr>
            <p:cNvSpPr/>
            <p:nvPr/>
          </p:nvSpPr>
          <p:spPr>
            <a:xfrm>
              <a:off x="8299092" y="3435320"/>
              <a:ext cx="411747" cy="7907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B8390B-15A8-72E4-7903-0F72E663D0FE}"/>
                </a:ext>
              </a:extLst>
            </p:cNvPr>
            <p:cNvSpPr/>
            <p:nvPr/>
          </p:nvSpPr>
          <p:spPr>
            <a:xfrm>
              <a:off x="7736589" y="3655513"/>
              <a:ext cx="1528405" cy="3341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2E8715-FFE5-415B-D8E5-9CE5BD57A1D1}"/>
                </a:ext>
              </a:extLst>
            </p:cNvPr>
            <p:cNvSpPr/>
            <p:nvPr/>
          </p:nvSpPr>
          <p:spPr>
            <a:xfrm>
              <a:off x="7736588" y="3689194"/>
              <a:ext cx="1527266" cy="277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EAEB9A1-B00F-9C7E-D8FA-DF372884C132}"/>
                </a:ext>
              </a:extLst>
            </p:cNvPr>
            <p:cNvSpPr/>
            <p:nvPr/>
          </p:nvSpPr>
          <p:spPr>
            <a:xfrm>
              <a:off x="8326843" y="3464305"/>
              <a:ext cx="359967" cy="7333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C4833A9-D460-4333-B8D4-3E6FA33A0C83}"/>
              </a:ext>
            </a:extLst>
          </p:cNvPr>
          <p:cNvSpPr txBox="1"/>
          <p:nvPr/>
        </p:nvSpPr>
        <p:spPr>
          <a:xfrm>
            <a:off x="4394159" y="4531155"/>
            <a:ext cx="2962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Nb coating</a:t>
            </a:r>
            <a:endParaRPr lang="en-GB" sz="2800" dirty="0"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76C4B7-5DF7-2C7D-902A-8F33003753A4}"/>
              </a:ext>
            </a:extLst>
          </p:cNvPr>
          <p:cNvSpPr txBox="1"/>
          <p:nvPr/>
        </p:nvSpPr>
        <p:spPr>
          <a:xfrm>
            <a:off x="6710359" y="2231893"/>
            <a:ext cx="13757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4.5 K</a:t>
            </a:r>
            <a:endParaRPr lang="en-GB" sz="2400" dirty="0">
              <a:solidFill>
                <a:schemeClr val="accent1">
                  <a:lumMod val="60000"/>
                  <a:lumOff val="40000"/>
                </a:schemeClr>
              </a:solidFill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7DE438-3E03-FDF3-3B9A-369B0D2390DE}"/>
              </a:ext>
            </a:extLst>
          </p:cNvPr>
          <p:cNvSpPr/>
          <p:nvPr/>
        </p:nvSpPr>
        <p:spPr>
          <a:xfrm>
            <a:off x="6650535" y="1730079"/>
            <a:ext cx="59824" cy="224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Graphic 19" descr="Thermometer with solid fill">
            <a:extLst>
              <a:ext uri="{FF2B5EF4-FFF2-40B4-BE49-F238E27FC236}">
                <a16:creationId xmlns:a16="http://schemas.microsoft.com/office/drawing/2014/main" id="{0937D15B-B937-10B3-BEC7-5E5BF4C1A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42272" y="1769467"/>
            <a:ext cx="631414" cy="63141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5375A5C-B9CB-7FAA-6CA5-815A00397A95}"/>
              </a:ext>
            </a:extLst>
          </p:cNvPr>
          <p:cNvSpPr/>
          <p:nvPr/>
        </p:nvSpPr>
        <p:spPr>
          <a:xfrm>
            <a:off x="6641469" y="1865700"/>
            <a:ext cx="36000" cy="3554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8DDAD-4352-D19A-EBBA-9074EB409D40}"/>
              </a:ext>
            </a:extLst>
          </p:cNvPr>
          <p:cNvSpPr/>
          <p:nvPr/>
        </p:nvSpPr>
        <p:spPr>
          <a:xfrm>
            <a:off x="6628067" y="1844734"/>
            <a:ext cx="49402" cy="286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Graphic 24" descr="Arrow: Straight with solid fill">
            <a:extLst>
              <a:ext uri="{FF2B5EF4-FFF2-40B4-BE49-F238E27FC236}">
                <a16:creationId xmlns:a16="http://schemas.microsoft.com/office/drawing/2014/main" id="{DBECD85A-C884-A5F7-4AF1-04C5789A8F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7489934" y="2962199"/>
            <a:ext cx="914400" cy="9144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EE77E-75FB-A9AA-CE8C-4A845CD3D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E9B5-403A-4BA9-8396-70A2A1AF0385}" type="datetime1">
              <a:rPr lang="en-GB" smtClean="0"/>
              <a:t>02/05/2023</a:t>
            </a:fld>
            <a:endParaRPr lang="en-GB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3B8A3CAC-FC5B-9E74-B57D-F1D51AC62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5</a:t>
            </a:fld>
            <a:endParaRPr lang="en-GB"/>
          </a:p>
        </p:txBody>
      </p:sp>
      <p:sp>
        <p:nvSpPr>
          <p:cNvPr id="45" name="TextBox 14">
            <a:extLst>
              <a:ext uri="{FF2B5EF4-FFF2-40B4-BE49-F238E27FC236}">
                <a16:creationId xmlns:a16="http://schemas.microsoft.com/office/drawing/2014/main" id="{1C6C3D7F-8156-C5A9-88F3-414E502015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9951" y="660980"/>
            <a:ext cx="9645791" cy="694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Background: SRF cavities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2423C5B-623B-0140-0F7F-7D46BD1E4E4B}"/>
                  </a:ext>
                </a:extLst>
              </p:cNvPr>
              <p:cNvSpPr txBox="1"/>
              <p:nvPr/>
            </p:nvSpPr>
            <p:spPr>
              <a:xfrm>
                <a:off x="8475275" y="1807810"/>
                <a:ext cx="304146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marR="0" lvl="1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1" u="none" strike="noStrike" cap="none" normalizeH="0" baseline="0" dirty="0">
                    <a:ln>
                      <a:noFill/>
                    </a:ln>
                    <a:effectLst/>
                    <a:latin typeface="DM Sans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</a:t>
                </a:r>
                <a:r>
                  <a:rPr kumimoji="0" lang="en-US" altLang="en-US" sz="1600" b="0" i="0" u="none" strike="noStrike" cap="none" normalizeH="0" baseline="0" dirty="0">
                    <a:ln>
                      <a:noFill/>
                    </a:ln>
                    <a:effectLst/>
                    <a:latin typeface="DM Sans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– Geometry factor</a:t>
                </a:r>
              </a:p>
              <a:p>
                <a:pPr lvl="1" algn="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0" lang="en-US" altLang="en-US" sz="1600" b="0" i="1" u="none" strike="noStrike" cap="none" normalizeH="0" baseline="0" dirty="0">
                    <a:ln>
                      <a:noFill/>
                    </a:ln>
                    <a:effectLst/>
                    <a:latin typeface="DM Sans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altLang="en-US" sz="1600" dirty="0">
                    <a:latin typeface="DM Sans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 surface resistance </a:t>
                </a:r>
                <a:endParaRPr lang="en-GB" sz="1600" dirty="0">
                  <a:latin typeface="DM Sans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2423C5B-623B-0140-0F7F-7D46BD1E4E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5275" y="1807810"/>
                <a:ext cx="3041467" cy="584775"/>
              </a:xfrm>
              <a:prstGeom prst="rect">
                <a:avLst/>
              </a:prstGeom>
              <a:blipFill>
                <a:blip r:embed="rId8"/>
                <a:stretch>
                  <a:fillRect t="-4211" r="-3006" b="-13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4A88BBB0-90C7-1247-AE7F-E069E4EA5BC5}"/>
              </a:ext>
            </a:extLst>
          </p:cNvPr>
          <p:cNvSpPr txBox="1"/>
          <p:nvPr/>
        </p:nvSpPr>
        <p:spPr>
          <a:xfrm>
            <a:off x="7019428" y="5269947"/>
            <a:ext cx="46569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Higher quality factor</a:t>
            </a:r>
            <a:endParaRPr lang="en-GB" sz="3200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C45E7C6-D3EB-B25B-6AAC-3CBA046EA8ED}"/>
                  </a:ext>
                </a:extLst>
              </p:cNvPr>
              <p:cNvSpPr txBox="1"/>
              <p:nvPr/>
            </p:nvSpPr>
            <p:spPr>
              <a:xfrm>
                <a:off x="8702878" y="4131045"/>
                <a:ext cx="265092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GB" sz="20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 copper</a:t>
                </a:r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l-G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C45E7C6-D3EB-B25B-6AAC-3CBA046EA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2878" y="4131045"/>
                <a:ext cx="2650922" cy="400110"/>
              </a:xfrm>
              <a:prstGeom prst="rect">
                <a:avLst/>
              </a:prstGeom>
              <a:blipFill>
                <a:blip r:embed="rId9"/>
                <a:stretch>
                  <a:fillRect t="-7692"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EEBF28C-5C47-CD8C-4BBD-98CF77FA0D2E}"/>
                  </a:ext>
                </a:extLst>
              </p:cNvPr>
              <p:cNvSpPr txBox="1"/>
              <p:nvPr/>
            </p:nvSpPr>
            <p:spPr>
              <a:xfrm>
                <a:off x="8783894" y="4589269"/>
                <a:ext cx="24888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GB" sz="20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 </a:t>
                </a:r>
                <a:r>
                  <a:rPr lang="en-GB" sz="2000" i="1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sc</a:t>
                </a:r>
                <a:r>
                  <a:rPr lang="en-GB" sz="20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niobium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 n</a:t>
                </a:r>
                <a:r>
                  <a:rPr lang="el-G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endParaRPr lang="en-GB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EEBF28C-5C47-CD8C-4BBD-98CF77FA0D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3894" y="4589269"/>
                <a:ext cx="2488890" cy="400110"/>
              </a:xfrm>
              <a:prstGeom prst="rect">
                <a:avLst/>
              </a:prstGeom>
              <a:blipFill>
                <a:blip r:embed="rId10"/>
                <a:stretch>
                  <a:fillRect t="-7692"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1B90ABF-7C66-0F8A-7428-393104E7D229}"/>
                  </a:ext>
                </a:extLst>
              </p:cNvPr>
              <p:cNvSpPr txBox="1"/>
              <p:nvPr/>
            </p:nvSpPr>
            <p:spPr>
              <a:xfrm>
                <a:off x="8982645" y="2865984"/>
                <a:ext cx="2095433" cy="97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1B90ABF-7C66-0F8A-7428-393104E7D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2645" y="2865984"/>
                <a:ext cx="2095433" cy="9722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E9A7BCD-8993-4E04-9361-2D6B349695D5}"/>
              </a:ext>
            </a:extLst>
          </p:cNvPr>
          <p:cNvSpPr txBox="1"/>
          <p:nvPr/>
        </p:nvSpPr>
        <p:spPr>
          <a:xfrm>
            <a:off x="2745005" y="1744756"/>
            <a:ext cx="3746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rgbClr val="8FAADC"/>
                </a:solidFill>
                <a:latin typeface="Montserrat ExtraBold" pitchFamily="2" charset="0"/>
                <a:ea typeface="Open Sans Bold" pitchFamily="2" charset="0"/>
                <a:cs typeface="Open Sans Bold" pitchFamily="2" charset="0"/>
              </a:rPr>
              <a:t>Superconductor</a:t>
            </a:r>
            <a:endParaRPr lang="en-GB" sz="2400" dirty="0">
              <a:solidFill>
                <a:srgbClr val="8FAADC"/>
              </a:solidFill>
              <a:latin typeface="Montserrat ExtraBold" pitchFamily="2" charset="0"/>
              <a:ea typeface="Open Sans Bold" pitchFamily="2" charset="0"/>
              <a:cs typeface="Open Sans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24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C2C6C4-2D12-7C14-1B98-139DF7BA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8BA512-31F8-9BD9-F7D0-C33CA4C1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6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5076E31-A493-81D9-775D-1EEF27EE2B5A}"/>
              </a:ext>
            </a:extLst>
          </p:cNvPr>
          <p:cNvGrpSpPr>
            <a:grpSpLocks/>
          </p:cNvGrpSpPr>
          <p:nvPr/>
        </p:nvGrpSpPr>
        <p:grpSpPr>
          <a:xfrm>
            <a:off x="662754" y="1510684"/>
            <a:ext cx="5739604" cy="4749894"/>
            <a:chOff x="707204" y="1397467"/>
            <a:chExt cx="5739604" cy="474989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484E00E-A19C-9FD4-6CE6-F82631D2C235}"/>
                </a:ext>
              </a:extLst>
            </p:cNvPr>
            <p:cNvGrpSpPr>
              <a:grpSpLocks/>
            </p:cNvGrpSpPr>
            <p:nvPr/>
          </p:nvGrpSpPr>
          <p:grpSpPr>
            <a:xfrm>
              <a:off x="707204" y="1397467"/>
              <a:ext cx="5739604" cy="4749894"/>
              <a:chOff x="1761304" y="1079967"/>
              <a:chExt cx="5739604" cy="474989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FDB5C23-C4F5-6C1F-5203-7AE63F4346F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761304" y="1079967"/>
                <a:ext cx="5739604" cy="4749894"/>
                <a:chOff x="2986137" y="1030521"/>
                <a:chExt cx="5739604" cy="4749894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FFF7BF6F-8516-E31F-B506-2C4341615F32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2986137" y="1030521"/>
                  <a:ext cx="5739604" cy="4673841"/>
                  <a:chOff x="2986137" y="1030521"/>
                  <a:chExt cx="5739604" cy="4673841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5796901D-FFB4-9657-CF65-45312D3462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2986137" y="1254776"/>
                    <a:ext cx="5682043" cy="4449586"/>
                    <a:chOff x="2986137" y="1254776"/>
                    <a:chExt cx="5682043" cy="4449586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0D3B22A4-837A-9066-F735-F29E7ABD192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>
                    <a:xfrm>
                      <a:off x="2986137" y="1284992"/>
                      <a:ext cx="5682043" cy="4419370"/>
                      <a:chOff x="3224262" y="1284992"/>
                      <a:chExt cx="5682043" cy="4419370"/>
                    </a:xfrm>
                  </p:grpSpPr>
                  <p:pic>
                    <p:nvPicPr>
                      <p:cNvPr id="16" name="Picture 15">
                        <a:extLst>
                          <a:ext uri="{FF2B5EF4-FFF2-40B4-BE49-F238E27FC236}">
                            <a16:creationId xmlns:a16="http://schemas.microsoft.com/office/drawing/2014/main" id="{1516DC41-DD0D-F7F6-66AB-50FB42FD3D0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461" t="7231" r="8947" b="896"/>
                      <a:stretch/>
                    </p:blipFill>
                    <p:spPr>
                      <a:xfrm>
                        <a:off x="3224262" y="1284992"/>
                        <a:ext cx="5682043" cy="441937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875B5038-9ACB-BDFE-A456-5ACFE323210F}"/>
                          </a:ext>
                        </a:extLst>
                      </p:cNvPr>
                      <p:cNvSpPr txBox="1">
                        <a:spLocks/>
                      </p:cNvSpPr>
                      <p:nvPr/>
                    </p:nvSpPr>
                    <p:spPr>
                      <a:xfrm rot="16200000">
                        <a:off x="3074727" y="2987899"/>
                        <a:ext cx="739217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2000" dirty="0">
                            <a:solidFill>
                              <a:srgbClr val="000000"/>
                            </a:solidFill>
                            <a:latin typeface="DM Sans" pitchFamily="2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a:t>Q</a:t>
                        </a:r>
                        <a:r>
                          <a:rPr lang="en-US" sz="2000" baseline="-15000" dirty="0">
                            <a:solidFill>
                              <a:srgbClr val="000000"/>
                            </a:solidFill>
                            <a:latin typeface="DM Sans" pitchFamily="2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a:t>0</a:t>
                        </a:r>
                        <a:endParaRPr lang="en-GB" sz="2000" baseline="-15000" dirty="0">
                          <a:solidFill>
                            <a:srgbClr val="000000"/>
                          </a:solidFill>
                          <a:latin typeface="DM Sans" pitchFamily="2" charset="0"/>
                          <a:ea typeface="Lato" panose="020F0502020204030203" pitchFamily="34" charset="0"/>
                          <a:cs typeface="Lato" panose="020F0502020204030203" pitchFamily="34" charset="0"/>
                        </a:endParaRPr>
                      </a:p>
                    </p:txBody>
                  </p:sp>
                  <p:sp>
                    <p:nvSpPr>
                      <p:cNvPr id="18" name="Rectangle 17">
                        <a:extLst>
                          <a:ext uri="{FF2B5EF4-FFF2-40B4-BE49-F238E27FC236}">
                            <a16:creationId xmlns:a16="http://schemas.microsoft.com/office/drawing/2014/main" id="{EA472788-AFC6-4A62-B43C-5F3E6C7CA5F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>
                      <a:xfrm>
                        <a:off x="5839511" y="5505829"/>
                        <a:ext cx="1028539" cy="1985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5" name="Retângulo 17">
                      <a:extLst>
                        <a:ext uri="{FF2B5EF4-FFF2-40B4-BE49-F238E27FC236}">
                          <a16:creationId xmlns:a16="http://schemas.microsoft.com/office/drawing/2014/main" id="{F0F3BC11-64E8-B0BC-8E99-FA523AC585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31239" y="1254776"/>
                      <a:ext cx="3292363" cy="23310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t-PT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10E71279-43B6-09F3-1B31-C2BA39CE8659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473505" y="1030521"/>
                    <a:ext cx="5252236" cy="46166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LHC </a:t>
                    </a:r>
                    <a:r>
                      <a:rPr lang="fr-CH" sz="24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cavities</a:t>
                    </a:r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 Q vs </a:t>
                    </a:r>
                    <a:r>
                      <a:rPr lang="fr-CH" sz="24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E</a:t>
                    </a:r>
                    <a:r>
                      <a:rPr lang="fr-CH" sz="2400" baseline="-150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acc</a:t>
                    </a:r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  @4.5 K</a:t>
                    </a:r>
                    <a:endParaRPr lang="en-GB" sz="2400" dirty="0">
                      <a:solidFill>
                        <a:srgbClr val="000000"/>
                      </a:solidFill>
                      <a:latin typeface="DM Sans" pitchFamily="2" charset="0"/>
                    </a:endParaRPr>
                  </a:p>
                </p:txBody>
              </p:sp>
            </p:grp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70EAD96-8FF4-5ECF-C758-F4F4FFF6C2C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735101" y="5380305"/>
                  <a:ext cx="472206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E</a:t>
                  </a:r>
                  <a:r>
                    <a:rPr lang="en-US" sz="2000" baseline="-150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acc</a:t>
                  </a:r>
                  <a:r>
                    <a:rPr lang="en-US" sz="2000" dirty="0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(MV/m) </a:t>
                  </a:r>
                  <a:endParaRPr lang="en-GB" sz="2000" dirty="0">
                    <a:solidFill>
                      <a:srgbClr val="000000"/>
                    </a:solidFill>
                    <a:latin typeface="DM Sans" pitchFamily="2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04C7ED-C58D-1CD3-E7D0-E00F3F27B2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38224" y="3803427"/>
                <a:ext cx="99731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000" b="1" dirty="0"/>
                  <a:t>LHC</a:t>
                </a:r>
                <a:endParaRPr lang="en-GB" b="1" dirty="0"/>
              </a:p>
            </p:txBody>
          </p:sp>
        </p:grpSp>
        <p:pic>
          <p:nvPicPr>
            <p:cNvPr id="7" name="Graphic 6" descr="Star with solid fill">
              <a:extLst>
                <a:ext uri="{FF2B5EF4-FFF2-40B4-BE49-F238E27FC236}">
                  <a16:creationId xmlns:a16="http://schemas.microsoft.com/office/drawing/2014/main" id="{73B8EB0D-FF6D-93DE-F82F-14A6487AA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93145" y="3851436"/>
              <a:ext cx="316805" cy="316805"/>
            </a:xfrm>
            <a:prstGeom prst="rect">
              <a:avLst/>
            </a:prstGeom>
          </p:spPr>
        </p:pic>
      </p:grpSp>
      <p:pic>
        <p:nvPicPr>
          <p:cNvPr id="19" name="Graphic 18" descr="Target with solid fill">
            <a:extLst>
              <a:ext uri="{FF2B5EF4-FFF2-40B4-BE49-F238E27FC236}">
                <a16:creationId xmlns:a16="http://schemas.microsoft.com/office/drawing/2014/main" id="{21AD20A8-5026-252C-2412-92908A2256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36579" y="3532801"/>
            <a:ext cx="348937" cy="348937"/>
          </a:xfrm>
          <a:prstGeom prst="rect">
            <a:avLst/>
          </a:prstGeom>
        </p:spPr>
      </p:pic>
      <p:pic>
        <p:nvPicPr>
          <p:cNvPr id="23" name="Graphic 22" descr="Target with solid fill">
            <a:extLst>
              <a:ext uri="{FF2B5EF4-FFF2-40B4-BE49-F238E27FC236}">
                <a16:creationId xmlns:a16="http://schemas.microsoft.com/office/drawing/2014/main" id="{F632EE15-880E-F3E1-A205-BC871EC9D4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9167" y="3532801"/>
            <a:ext cx="348937" cy="34893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AE8C456-23E9-D94D-E05A-426A7DCD6E91}"/>
              </a:ext>
            </a:extLst>
          </p:cNvPr>
          <p:cNvSpPr txBox="1">
            <a:spLocks/>
          </p:cNvSpPr>
          <p:nvPr/>
        </p:nvSpPr>
        <p:spPr>
          <a:xfrm>
            <a:off x="5252785" y="3913181"/>
            <a:ext cx="997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2-cell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AF6CFE-69BC-CF6C-4625-A025AB4CF2CF}"/>
              </a:ext>
            </a:extLst>
          </p:cNvPr>
          <p:cNvSpPr txBox="1">
            <a:spLocks/>
          </p:cNvSpPr>
          <p:nvPr/>
        </p:nvSpPr>
        <p:spPr>
          <a:xfrm>
            <a:off x="4080134" y="3555205"/>
            <a:ext cx="8644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b="1" dirty="0">
                <a:latin typeface="DM Sans" pitchFamily="2" charset="0"/>
              </a:rPr>
              <a:t>1-cell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749CD-89C1-F6B5-519B-90E9B572A75C}"/>
              </a:ext>
            </a:extLst>
          </p:cNvPr>
          <p:cNvSpPr txBox="1">
            <a:spLocks/>
          </p:cNvSpPr>
          <p:nvPr/>
        </p:nvSpPr>
        <p:spPr>
          <a:xfrm>
            <a:off x="6795572" y="2047398"/>
            <a:ext cx="47272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Degradation of Q</a:t>
            </a:r>
            <a:r>
              <a:rPr lang="en-US" sz="1600" baseline="-150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0</a:t>
            </a:r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 with increasing </a:t>
            </a:r>
            <a:r>
              <a:rPr lang="en-US" sz="1600" dirty="0" err="1">
                <a:latin typeface="DM sans" pitchFamily="2" charset="0"/>
                <a:ea typeface="Open Sans Bold" pitchFamily="2" charset="0"/>
                <a:cs typeface="Open Sans Bold" pitchFamily="2" charset="0"/>
              </a:rPr>
              <a:t>E</a:t>
            </a:r>
            <a:r>
              <a:rPr lang="en-US" sz="1600" baseline="-15000" dirty="0" err="1">
                <a:latin typeface="DM sans" pitchFamily="2" charset="0"/>
                <a:ea typeface="Open Sans Bold" pitchFamily="2" charset="0"/>
                <a:cs typeface="Open Sans Bold" pitchFamily="2" charset="0"/>
              </a:rPr>
              <a:t>acc</a:t>
            </a:r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: </a:t>
            </a:r>
            <a:r>
              <a:rPr lang="en-CH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Q-slope</a:t>
            </a:r>
            <a:endParaRPr lang="en-GB" sz="1600" dirty="0">
              <a:latin typeface="DM sans" pitchFamily="2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0AEE45-AF14-511A-E219-87039F06CEF0}"/>
              </a:ext>
            </a:extLst>
          </p:cNvPr>
          <p:cNvGrpSpPr>
            <a:grpSpLocks/>
          </p:cNvGrpSpPr>
          <p:nvPr/>
        </p:nvGrpSpPr>
        <p:grpSpPr>
          <a:xfrm>
            <a:off x="9293616" y="3256198"/>
            <a:ext cx="1815318" cy="1199549"/>
            <a:chOff x="8100207" y="113232"/>
            <a:chExt cx="3225979" cy="213170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D688C09-F500-0E4E-30AA-AAA875F65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107" t="6484" r="11252" b="8349"/>
            <a:stretch/>
          </p:blipFill>
          <p:spPr>
            <a:xfrm>
              <a:off x="8100207" y="113232"/>
              <a:ext cx="2834164" cy="1977323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D074395D-42A4-DA4E-3A37-74B857486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867" t="10909" r="11943" b="8349"/>
            <a:stretch/>
          </p:blipFill>
          <p:spPr>
            <a:xfrm>
              <a:off x="9351362" y="370349"/>
              <a:ext cx="1974824" cy="1874587"/>
            </a:xfrm>
            <a:custGeom>
              <a:avLst/>
              <a:gdLst>
                <a:gd name="connsiteX0" fmla="*/ 973263 w 1974824"/>
                <a:gd name="connsiteY0" fmla="*/ 577 h 1874587"/>
                <a:gd name="connsiteX1" fmla="*/ 1848498 w 1974824"/>
                <a:gd name="connsiteY1" fmla="*/ 563399 h 1874587"/>
                <a:gd name="connsiteX2" fmla="*/ 1634014 w 1974824"/>
                <a:gd name="connsiteY2" fmla="*/ 1820647 h 1874587"/>
                <a:gd name="connsiteX3" fmla="*/ 1562664 w 1974824"/>
                <a:gd name="connsiteY3" fmla="*/ 1874587 h 1874587"/>
                <a:gd name="connsiteX4" fmla="*/ 491285 w 1974824"/>
                <a:gd name="connsiteY4" fmla="*/ 1874587 h 1874587"/>
                <a:gd name="connsiteX5" fmla="*/ 460422 w 1974824"/>
                <a:gd name="connsiteY5" fmla="*/ 1855123 h 1874587"/>
                <a:gd name="connsiteX6" fmla="*/ 126327 w 1974824"/>
                <a:gd name="connsiteY6" fmla="*/ 1475673 h 1874587"/>
                <a:gd name="connsiteX7" fmla="*/ 504539 w 1974824"/>
                <a:gd name="connsiteY7" fmla="*/ 107979 h 1874587"/>
                <a:gd name="connsiteX8" fmla="*/ 973263 w 1974824"/>
                <a:gd name="connsiteY8" fmla="*/ 577 h 187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4824" h="1874587">
                  <a:moveTo>
                    <a:pt x="973263" y="577"/>
                  </a:moveTo>
                  <a:cubicBezTo>
                    <a:pt x="1323455" y="12750"/>
                    <a:pt x="1665153" y="217284"/>
                    <a:pt x="1848498" y="563399"/>
                  </a:cubicBezTo>
                  <a:cubicBezTo>
                    <a:pt x="2081846" y="1003909"/>
                    <a:pt x="1981370" y="1527793"/>
                    <a:pt x="1634014" y="1820647"/>
                  </a:cubicBezTo>
                  <a:lnTo>
                    <a:pt x="1562664" y="1874587"/>
                  </a:lnTo>
                  <a:lnTo>
                    <a:pt x="491285" y="1874587"/>
                  </a:lnTo>
                  <a:lnTo>
                    <a:pt x="460422" y="1855123"/>
                  </a:lnTo>
                  <a:cubicBezTo>
                    <a:pt x="325722" y="1761071"/>
                    <a:pt x="209666" y="1632998"/>
                    <a:pt x="126327" y="1475673"/>
                  </a:cubicBezTo>
                  <a:cubicBezTo>
                    <a:pt x="-140357" y="972234"/>
                    <a:pt x="28975" y="359896"/>
                    <a:pt x="504539" y="107979"/>
                  </a:cubicBezTo>
                  <a:cubicBezTo>
                    <a:pt x="653153" y="29255"/>
                    <a:pt x="814086" y="-4956"/>
                    <a:pt x="973263" y="577"/>
                  </a:cubicBezTo>
                  <a:close/>
                </a:path>
              </a:pathLst>
            </a:cu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CC7F99CC-2051-44BF-6054-80E336F6902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7154882" y="3247736"/>
            <a:ext cx="1743611" cy="121647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E421F84-533E-B1BF-23B5-A7B70D5EBC3E}"/>
              </a:ext>
            </a:extLst>
          </p:cNvPr>
          <p:cNvSpPr txBox="1">
            <a:spLocks/>
          </p:cNvSpPr>
          <p:nvPr/>
        </p:nvSpPr>
        <p:spPr>
          <a:xfrm>
            <a:off x="7738394" y="2861653"/>
            <a:ext cx="2841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FCC-</a:t>
            </a:r>
            <a:r>
              <a:rPr lang="en-GB" sz="2000" b="1" dirty="0" err="1">
                <a:latin typeface="DM Sans" pitchFamily="2" charset="0"/>
              </a:rPr>
              <a:t>ee</a:t>
            </a:r>
            <a:r>
              <a:rPr lang="en-GB" sz="2000" b="1" dirty="0">
                <a:latin typeface="DM Sans" pitchFamily="2" charset="0"/>
              </a:rPr>
              <a:t> </a:t>
            </a:r>
            <a:r>
              <a:rPr lang="en-GB" b="1" dirty="0">
                <a:latin typeface="DM Sans" pitchFamily="2" charset="0"/>
              </a:rPr>
              <a:t>400 MHz Nb/Cu</a:t>
            </a:r>
          </a:p>
        </p:txBody>
      </p:sp>
      <p:pic>
        <p:nvPicPr>
          <p:cNvPr id="49" name="Graphic 48" descr="Arrow: Counter-clockwise curve with solid fill">
            <a:extLst>
              <a:ext uri="{FF2B5EF4-FFF2-40B4-BE49-F238E27FC236}">
                <a16:creationId xmlns:a16="http://schemas.microsoft.com/office/drawing/2014/main" id="{F2D82823-B3CF-2C6A-3F9F-71DFA492DA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7078570">
            <a:off x="6070824" y="2530500"/>
            <a:ext cx="1182508" cy="1182508"/>
          </a:xfrm>
          <a:prstGeom prst="rect">
            <a:avLst/>
          </a:prstGeom>
        </p:spPr>
      </p:pic>
      <p:sp>
        <p:nvSpPr>
          <p:cNvPr id="51" name="TextBox 14">
            <a:extLst>
              <a:ext uri="{FF2B5EF4-FFF2-40B4-BE49-F238E27FC236}">
                <a16:creationId xmlns:a16="http://schemas.microsoft.com/office/drawing/2014/main" id="{26B06142-39FC-DA4F-FF0D-F1BB1A8CC67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7366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4546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C2C6C4-2D12-7C14-1B98-139DF7BA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8BA512-31F8-9BD9-F7D0-C33CA4C1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65DBED8E-191F-0C05-6E91-885FF7B97E6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47366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Motivation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5076E31-A493-81D9-775D-1EEF27EE2B5A}"/>
              </a:ext>
            </a:extLst>
          </p:cNvPr>
          <p:cNvGrpSpPr>
            <a:grpSpLocks/>
          </p:cNvGrpSpPr>
          <p:nvPr/>
        </p:nvGrpSpPr>
        <p:grpSpPr>
          <a:xfrm>
            <a:off x="662754" y="1510684"/>
            <a:ext cx="5739604" cy="4749894"/>
            <a:chOff x="707204" y="1397467"/>
            <a:chExt cx="5739604" cy="474989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484E00E-A19C-9FD4-6CE6-F82631D2C235}"/>
                </a:ext>
              </a:extLst>
            </p:cNvPr>
            <p:cNvGrpSpPr>
              <a:grpSpLocks/>
            </p:cNvGrpSpPr>
            <p:nvPr/>
          </p:nvGrpSpPr>
          <p:grpSpPr>
            <a:xfrm>
              <a:off x="707204" y="1397467"/>
              <a:ext cx="5739604" cy="4749894"/>
              <a:chOff x="1761304" y="1079967"/>
              <a:chExt cx="5739604" cy="474989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FDB5C23-C4F5-6C1F-5203-7AE63F4346F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761304" y="1079967"/>
                <a:ext cx="5739604" cy="4749894"/>
                <a:chOff x="2986137" y="1030521"/>
                <a:chExt cx="5739604" cy="4749894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FFF7BF6F-8516-E31F-B506-2C4341615F32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2986137" y="1030521"/>
                  <a:ext cx="5739604" cy="4673841"/>
                  <a:chOff x="2986137" y="1030521"/>
                  <a:chExt cx="5739604" cy="4673841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5796901D-FFB4-9657-CF65-45312D3462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2986137" y="1254776"/>
                    <a:ext cx="5682043" cy="4449586"/>
                    <a:chOff x="2986137" y="1254776"/>
                    <a:chExt cx="5682043" cy="4449586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id="{0D3B22A4-837A-9066-F735-F29E7ABD192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>
                    <a:xfrm>
                      <a:off x="2986137" y="1284992"/>
                      <a:ext cx="5682043" cy="4419370"/>
                      <a:chOff x="3224262" y="1284992"/>
                      <a:chExt cx="5682043" cy="4419370"/>
                    </a:xfrm>
                  </p:grpSpPr>
                  <p:pic>
                    <p:nvPicPr>
                      <p:cNvPr id="16" name="Picture 15">
                        <a:extLst>
                          <a:ext uri="{FF2B5EF4-FFF2-40B4-BE49-F238E27FC236}">
                            <a16:creationId xmlns:a16="http://schemas.microsoft.com/office/drawing/2014/main" id="{1516DC41-DD0D-F7F6-66AB-50FB42FD3D0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461" t="7231" r="8947" b="896"/>
                      <a:stretch/>
                    </p:blipFill>
                    <p:spPr>
                      <a:xfrm>
                        <a:off x="3224262" y="1284992"/>
                        <a:ext cx="5682043" cy="441937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7" name="TextBox 16">
                        <a:extLst>
                          <a:ext uri="{FF2B5EF4-FFF2-40B4-BE49-F238E27FC236}">
                            <a16:creationId xmlns:a16="http://schemas.microsoft.com/office/drawing/2014/main" id="{875B5038-9ACB-BDFE-A456-5ACFE323210F}"/>
                          </a:ext>
                        </a:extLst>
                      </p:cNvPr>
                      <p:cNvSpPr txBox="1">
                        <a:spLocks/>
                      </p:cNvSpPr>
                      <p:nvPr/>
                    </p:nvSpPr>
                    <p:spPr>
                      <a:xfrm rot="16200000">
                        <a:off x="3074727" y="2987899"/>
                        <a:ext cx="739217" cy="4001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2000" dirty="0">
                            <a:solidFill>
                              <a:srgbClr val="000000"/>
                            </a:solidFill>
                            <a:latin typeface="DM Sans" pitchFamily="2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a:t>Q</a:t>
                        </a:r>
                        <a:r>
                          <a:rPr lang="en-US" sz="2000" baseline="-15000" dirty="0">
                            <a:solidFill>
                              <a:srgbClr val="000000"/>
                            </a:solidFill>
                            <a:latin typeface="DM Sans" pitchFamily="2" charset="0"/>
                            <a:ea typeface="Lato" panose="020F0502020204030203" pitchFamily="34" charset="0"/>
                            <a:cs typeface="Lato" panose="020F0502020204030203" pitchFamily="34" charset="0"/>
                          </a:rPr>
                          <a:t>0</a:t>
                        </a:r>
                        <a:endParaRPr lang="en-GB" sz="2000" baseline="-15000" dirty="0">
                          <a:solidFill>
                            <a:srgbClr val="000000"/>
                          </a:solidFill>
                          <a:latin typeface="DM Sans" pitchFamily="2" charset="0"/>
                          <a:ea typeface="Lato" panose="020F0502020204030203" pitchFamily="34" charset="0"/>
                          <a:cs typeface="Lato" panose="020F0502020204030203" pitchFamily="34" charset="0"/>
                        </a:endParaRPr>
                      </a:p>
                    </p:txBody>
                  </p:sp>
                  <p:sp>
                    <p:nvSpPr>
                      <p:cNvPr id="18" name="Rectangle 17">
                        <a:extLst>
                          <a:ext uri="{FF2B5EF4-FFF2-40B4-BE49-F238E27FC236}">
                            <a16:creationId xmlns:a16="http://schemas.microsoft.com/office/drawing/2014/main" id="{EA472788-AFC6-4A62-B43C-5F3E6C7CA5F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>
                      <a:xfrm>
                        <a:off x="5839511" y="5505829"/>
                        <a:ext cx="1028539" cy="19853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5" name="Retângulo 17">
                      <a:extLst>
                        <a:ext uri="{FF2B5EF4-FFF2-40B4-BE49-F238E27FC236}">
                          <a16:creationId xmlns:a16="http://schemas.microsoft.com/office/drawing/2014/main" id="{F0F3BC11-64E8-B0BC-8E99-FA523AC585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4631239" y="1254776"/>
                      <a:ext cx="3292363" cy="23310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pt-PT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10E71279-43B6-09F3-1B31-C2BA39CE8659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473505" y="1030521"/>
                    <a:ext cx="5252236" cy="46166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LHC </a:t>
                    </a:r>
                    <a:r>
                      <a:rPr lang="fr-CH" sz="24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cavities</a:t>
                    </a:r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 Q vs </a:t>
                    </a:r>
                    <a:r>
                      <a:rPr lang="fr-CH" sz="24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E</a:t>
                    </a:r>
                    <a:r>
                      <a:rPr lang="fr-CH" sz="2400" baseline="-15000" dirty="0" err="1">
                        <a:solidFill>
                          <a:srgbClr val="000000"/>
                        </a:solidFill>
                        <a:latin typeface="DM Sans" pitchFamily="2" charset="0"/>
                      </a:rPr>
                      <a:t>acc</a:t>
                    </a:r>
                    <a:r>
                      <a:rPr lang="fr-CH" sz="2400" dirty="0">
                        <a:solidFill>
                          <a:srgbClr val="000000"/>
                        </a:solidFill>
                        <a:latin typeface="DM Sans" pitchFamily="2" charset="0"/>
                      </a:rPr>
                      <a:t>  @4.5 K</a:t>
                    </a:r>
                    <a:endParaRPr lang="en-GB" sz="2400" dirty="0">
                      <a:solidFill>
                        <a:srgbClr val="000000"/>
                      </a:solidFill>
                      <a:latin typeface="DM Sans" pitchFamily="2" charset="0"/>
                    </a:endParaRPr>
                  </a:p>
                </p:txBody>
              </p:sp>
            </p:grp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70EAD96-8FF4-5ECF-C758-F4F4FFF6C2C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735101" y="5380305"/>
                  <a:ext cx="4722062" cy="400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0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E</a:t>
                  </a:r>
                  <a:r>
                    <a:rPr lang="en-US" sz="2000" baseline="-15000" dirty="0" err="1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acc</a:t>
                  </a:r>
                  <a:r>
                    <a:rPr lang="en-US" sz="2000" dirty="0">
                      <a:solidFill>
                        <a:srgbClr val="000000"/>
                      </a:solidFill>
                      <a:latin typeface="DM Sans" pitchFamily="2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(MV/m) </a:t>
                  </a:r>
                  <a:endParaRPr lang="en-GB" sz="2000" dirty="0">
                    <a:solidFill>
                      <a:srgbClr val="000000"/>
                    </a:solidFill>
                    <a:latin typeface="DM Sans" pitchFamily="2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04C7ED-C58D-1CD3-E7D0-E00F3F27B2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38224" y="3803427"/>
                <a:ext cx="997311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2000" b="1" dirty="0"/>
                  <a:t>LHC</a:t>
                </a:r>
                <a:endParaRPr lang="en-GB" b="1" dirty="0"/>
              </a:p>
            </p:txBody>
          </p:sp>
        </p:grpSp>
        <p:pic>
          <p:nvPicPr>
            <p:cNvPr id="7" name="Graphic 6" descr="Star with solid fill">
              <a:extLst>
                <a:ext uri="{FF2B5EF4-FFF2-40B4-BE49-F238E27FC236}">
                  <a16:creationId xmlns:a16="http://schemas.microsoft.com/office/drawing/2014/main" id="{73B8EB0D-FF6D-93DE-F82F-14A6487AA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93145" y="3851436"/>
              <a:ext cx="316805" cy="316805"/>
            </a:xfrm>
            <a:prstGeom prst="rect">
              <a:avLst/>
            </a:prstGeom>
          </p:spPr>
        </p:pic>
      </p:grpSp>
      <p:pic>
        <p:nvPicPr>
          <p:cNvPr id="19" name="Graphic 18" descr="Target with solid fill">
            <a:extLst>
              <a:ext uri="{FF2B5EF4-FFF2-40B4-BE49-F238E27FC236}">
                <a16:creationId xmlns:a16="http://schemas.microsoft.com/office/drawing/2014/main" id="{21AD20A8-5026-252C-2412-92908A2256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36579" y="3532801"/>
            <a:ext cx="348937" cy="348937"/>
          </a:xfrm>
          <a:prstGeom prst="rect">
            <a:avLst/>
          </a:prstGeom>
        </p:spPr>
      </p:pic>
      <p:pic>
        <p:nvPicPr>
          <p:cNvPr id="23" name="Graphic 22" descr="Target with solid fill">
            <a:extLst>
              <a:ext uri="{FF2B5EF4-FFF2-40B4-BE49-F238E27FC236}">
                <a16:creationId xmlns:a16="http://schemas.microsoft.com/office/drawing/2014/main" id="{F632EE15-880E-F3E1-A205-BC871EC9D4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9167" y="3532801"/>
            <a:ext cx="348937" cy="34893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AE8C456-23E9-D94D-E05A-426A7DCD6E91}"/>
              </a:ext>
            </a:extLst>
          </p:cNvPr>
          <p:cNvSpPr txBox="1">
            <a:spLocks/>
          </p:cNvSpPr>
          <p:nvPr/>
        </p:nvSpPr>
        <p:spPr>
          <a:xfrm>
            <a:off x="5252785" y="3913181"/>
            <a:ext cx="997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2-cell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AF6CFE-69BC-CF6C-4625-A025AB4CF2CF}"/>
              </a:ext>
            </a:extLst>
          </p:cNvPr>
          <p:cNvSpPr txBox="1">
            <a:spLocks/>
          </p:cNvSpPr>
          <p:nvPr/>
        </p:nvSpPr>
        <p:spPr>
          <a:xfrm>
            <a:off x="4080134" y="3555205"/>
            <a:ext cx="8644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b="1" dirty="0">
                <a:latin typeface="DM Sans" pitchFamily="2" charset="0"/>
              </a:rPr>
              <a:t>1-cell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9749CD-89C1-F6B5-519B-90E9B572A75C}"/>
              </a:ext>
            </a:extLst>
          </p:cNvPr>
          <p:cNvSpPr txBox="1">
            <a:spLocks/>
          </p:cNvSpPr>
          <p:nvPr/>
        </p:nvSpPr>
        <p:spPr>
          <a:xfrm>
            <a:off x="6795572" y="2047398"/>
            <a:ext cx="47272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Degradation of Q</a:t>
            </a:r>
            <a:r>
              <a:rPr lang="en-US" sz="1600" baseline="-150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0</a:t>
            </a:r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 with increasing </a:t>
            </a:r>
            <a:r>
              <a:rPr lang="en-US" sz="1600" dirty="0" err="1">
                <a:latin typeface="DM sans" pitchFamily="2" charset="0"/>
                <a:ea typeface="Open Sans Bold" pitchFamily="2" charset="0"/>
                <a:cs typeface="Open Sans Bold" pitchFamily="2" charset="0"/>
              </a:rPr>
              <a:t>E</a:t>
            </a:r>
            <a:r>
              <a:rPr lang="en-US" sz="1600" baseline="-15000" dirty="0" err="1">
                <a:latin typeface="DM sans" pitchFamily="2" charset="0"/>
                <a:ea typeface="Open Sans Bold" pitchFamily="2" charset="0"/>
                <a:cs typeface="Open Sans Bold" pitchFamily="2" charset="0"/>
              </a:rPr>
              <a:t>acc</a:t>
            </a:r>
            <a:r>
              <a:rPr lang="en-US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: </a:t>
            </a:r>
            <a:r>
              <a:rPr lang="en-CH" sz="1600" dirty="0">
                <a:latin typeface="DM sans" pitchFamily="2" charset="0"/>
                <a:ea typeface="Open Sans Bold" pitchFamily="2" charset="0"/>
                <a:cs typeface="Open Sans Bold" pitchFamily="2" charset="0"/>
              </a:rPr>
              <a:t>Q-slope</a:t>
            </a:r>
            <a:endParaRPr lang="en-GB" sz="1600" dirty="0">
              <a:latin typeface="DM sans" pitchFamily="2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0AEE45-AF14-511A-E219-87039F06CEF0}"/>
              </a:ext>
            </a:extLst>
          </p:cNvPr>
          <p:cNvGrpSpPr>
            <a:grpSpLocks/>
          </p:cNvGrpSpPr>
          <p:nvPr/>
        </p:nvGrpSpPr>
        <p:grpSpPr>
          <a:xfrm>
            <a:off x="9293616" y="3256198"/>
            <a:ext cx="1815318" cy="1199549"/>
            <a:chOff x="8100207" y="113232"/>
            <a:chExt cx="3225979" cy="213170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5D688C09-F500-0E4E-30AA-AAA875F65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107" t="6484" r="11252" b="8349"/>
            <a:stretch/>
          </p:blipFill>
          <p:spPr>
            <a:xfrm>
              <a:off x="8100207" y="113232"/>
              <a:ext cx="2834164" cy="1977323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D074395D-42A4-DA4E-3A37-74B857486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867" t="10909" r="11943" b="8349"/>
            <a:stretch/>
          </p:blipFill>
          <p:spPr>
            <a:xfrm>
              <a:off x="9351362" y="370349"/>
              <a:ext cx="1974824" cy="1874587"/>
            </a:xfrm>
            <a:custGeom>
              <a:avLst/>
              <a:gdLst>
                <a:gd name="connsiteX0" fmla="*/ 973263 w 1974824"/>
                <a:gd name="connsiteY0" fmla="*/ 577 h 1874587"/>
                <a:gd name="connsiteX1" fmla="*/ 1848498 w 1974824"/>
                <a:gd name="connsiteY1" fmla="*/ 563399 h 1874587"/>
                <a:gd name="connsiteX2" fmla="*/ 1634014 w 1974824"/>
                <a:gd name="connsiteY2" fmla="*/ 1820647 h 1874587"/>
                <a:gd name="connsiteX3" fmla="*/ 1562664 w 1974824"/>
                <a:gd name="connsiteY3" fmla="*/ 1874587 h 1874587"/>
                <a:gd name="connsiteX4" fmla="*/ 491285 w 1974824"/>
                <a:gd name="connsiteY4" fmla="*/ 1874587 h 1874587"/>
                <a:gd name="connsiteX5" fmla="*/ 460422 w 1974824"/>
                <a:gd name="connsiteY5" fmla="*/ 1855123 h 1874587"/>
                <a:gd name="connsiteX6" fmla="*/ 126327 w 1974824"/>
                <a:gd name="connsiteY6" fmla="*/ 1475673 h 1874587"/>
                <a:gd name="connsiteX7" fmla="*/ 504539 w 1974824"/>
                <a:gd name="connsiteY7" fmla="*/ 107979 h 1874587"/>
                <a:gd name="connsiteX8" fmla="*/ 973263 w 1974824"/>
                <a:gd name="connsiteY8" fmla="*/ 577 h 187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4824" h="1874587">
                  <a:moveTo>
                    <a:pt x="973263" y="577"/>
                  </a:moveTo>
                  <a:cubicBezTo>
                    <a:pt x="1323455" y="12750"/>
                    <a:pt x="1665153" y="217284"/>
                    <a:pt x="1848498" y="563399"/>
                  </a:cubicBezTo>
                  <a:cubicBezTo>
                    <a:pt x="2081846" y="1003909"/>
                    <a:pt x="1981370" y="1527793"/>
                    <a:pt x="1634014" y="1820647"/>
                  </a:cubicBezTo>
                  <a:lnTo>
                    <a:pt x="1562664" y="1874587"/>
                  </a:lnTo>
                  <a:lnTo>
                    <a:pt x="491285" y="1874587"/>
                  </a:lnTo>
                  <a:lnTo>
                    <a:pt x="460422" y="1855123"/>
                  </a:lnTo>
                  <a:cubicBezTo>
                    <a:pt x="325722" y="1761071"/>
                    <a:pt x="209666" y="1632998"/>
                    <a:pt x="126327" y="1475673"/>
                  </a:cubicBezTo>
                  <a:cubicBezTo>
                    <a:pt x="-140357" y="972234"/>
                    <a:pt x="28975" y="359896"/>
                    <a:pt x="504539" y="107979"/>
                  </a:cubicBezTo>
                  <a:cubicBezTo>
                    <a:pt x="653153" y="29255"/>
                    <a:pt x="814086" y="-4956"/>
                    <a:pt x="973263" y="577"/>
                  </a:cubicBezTo>
                  <a:close/>
                </a:path>
              </a:pathLst>
            </a:cu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CC7F99CC-2051-44BF-6054-80E336F6902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07" t="6484" r="11252" b="8349"/>
          <a:stretch/>
        </p:blipFill>
        <p:spPr>
          <a:xfrm>
            <a:off x="7154882" y="3247736"/>
            <a:ext cx="1743611" cy="121647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E421F84-533E-B1BF-23B5-A7B70D5EBC3E}"/>
              </a:ext>
            </a:extLst>
          </p:cNvPr>
          <p:cNvSpPr txBox="1">
            <a:spLocks/>
          </p:cNvSpPr>
          <p:nvPr/>
        </p:nvSpPr>
        <p:spPr>
          <a:xfrm>
            <a:off x="7738394" y="2861653"/>
            <a:ext cx="2841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latin typeface="DM Sans" pitchFamily="2" charset="0"/>
              </a:rPr>
              <a:t>FCC-</a:t>
            </a:r>
            <a:r>
              <a:rPr lang="en-GB" sz="2000" b="1" dirty="0" err="1">
                <a:latin typeface="DM Sans" pitchFamily="2" charset="0"/>
              </a:rPr>
              <a:t>ee</a:t>
            </a:r>
            <a:r>
              <a:rPr lang="en-GB" sz="2000" b="1" dirty="0">
                <a:latin typeface="DM Sans" pitchFamily="2" charset="0"/>
              </a:rPr>
              <a:t> </a:t>
            </a:r>
            <a:r>
              <a:rPr lang="en-GB" b="1" dirty="0">
                <a:latin typeface="DM Sans" pitchFamily="2" charset="0"/>
              </a:rPr>
              <a:t>400 MHz Nb/Cu</a:t>
            </a:r>
          </a:p>
        </p:txBody>
      </p:sp>
      <p:pic>
        <p:nvPicPr>
          <p:cNvPr id="49" name="Graphic 48" descr="Arrow: Counter-clockwise curve with solid fill">
            <a:extLst>
              <a:ext uri="{FF2B5EF4-FFF2-40B4-BE49-F238E27FC236}">
                <a16:creationId xmlns:a16="http://schemas.microsoft.com/office/drawing/2014/main" id="{F2D82823-B3CF-2C6A-3F9F-71DFA492DA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7078570">
            <a:off x="6070824" y="2530500"/>
            <a:ext cx="1182508" cy="1182508"/>
          </a:xfrm>
          <a:prstGeom prst="rect">
            <a:avLst/>
          </a:prstGeom>
        </p:spPr>
      </p:pic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BE5BF0E7-7DC2-386E-7251-7F23ED9E3C8F}"/>
              </a:ext>
            </a:extLst>
          </p:cNvPr>
          <p:cNvSpPr txBox="1">
            <a:spLocks/>
          </p:cNvSpPr>
          <p:nvPr/>
        </p:nvSpPr>
        <p:spPr>
          <a:xfrm>
            <a:off x="6735607" y="4694342"/>
            <a:ext cx="4759832" cy="120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8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Cure Q-slope &amp; extend field reach!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A59188E-D0A5-CB72-1251-57B01A88E5D2}"/>
              </a:ext>
            </a:extLst>
          </p:cNvPr>
          <p:cNvSpPr txBox="1">
            <a:spLocks/>
          </p:cNvSpPr>
          <p:nvPr/>
        </p:nvSpPr>
        <p:spPr>
          <a:xfrm>
            <a:off x="8026687" y="5375082"/>
            <a:ext cx="4759832" cy="120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How?</a:t>
            </a:r>
            <a:endParaRPr lang="en-CH" sz="36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77177-7162-5DB9-62C0-72B16426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44054-DBC5-DB50-8C90-46F1F863B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B2E55E76-DE8E-B470-BB9E-B1DEF04B220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613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RF </a:t>
            </a:r>
            <a:r>
              <a:rPr lang="en-US" sz="4800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superconductivity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38288A-FA5A-34C0-D9D7-E8D08583A391}"/>
              </a:ext>
            </a:extLst>
          </p:cNvPr>
          <p:cNvGrpSpPr>
            <a:grpSpLocks/>
          </p:cNvGrpSpPr>
          <p:nvPr/>
        </p:nvGrpSpPr>
        <p:grpSpPr>
          <a:xfrm>
            <a:off x="446733" y="1766735"/>
            <a:ext cx="6080072" cy="3858389"/>
            <a:chOff x="472522" y="2136555"/>
            <a:chExt cx="6080072" cy="385838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4BE7C86-771D-DB9A-2777-3185C33DEB36}"/>
                </a:ext>
              </a:extLst>
            </p:cNvPr>
            <p:cNvGrpSpPr>
              <a:grpSpLocks/>
            </p:cNvGrpSpPr>
            <p:nvPr/>
          </p:nvGrpSpPr>
          <p:grpSpPr>
            <a:xfrm>
              <a:off x="472522" y="2136555"/>
              <a:ext cx="6080072" cy="3858389"/>
              <a:chOff x="472522" y="2136555"/>
              <a:chExt cx="6080072" cy="3858389"/>
            </a:xfrm>
          </p:grpSpPr>
          <p:pic>
            <p:nvPicPr>
              <p:cNvPr id="8" name="Picture 7" descr="Diagram&#10;&#10;Description automatically generated">
                <a:extLst>
                  <a:ext uri="{FF2B5EF4-FFF2-40B4-BE49-F238E27FC236}">
                    <a16:creationId xmlns:a16="http://schemas.microsoft.com/office/drawing/2014/main" id="{586E1A72-6B99-DF91-70A0-E425A2EF1A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472522" y="2136555"/>
                <a:ext cx="6080072" cy="3858389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7C9B713-4A96-4817-8F42-C99CD38F43C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908498" y="3674726"/>
                <a:ext cx="310952" cy="2940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B600A26-6822-02D0-F729-F453D43D138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30070" y="4674072"/>
                <a:ext cx="310952" cy="2940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E4114E-D129-675D-69F2-CD8EA8C3DAA6}"/>
                </a:ext>
              </a:extLst>
            </p:cNvPr>
            <p:cNvSpPr>
              <a:spLocks/>
            </p:cNvSpPr>
            <p:nvPr/>
          </p:nvSpPr>
          <p:spPr>
            <a:xfrm>
              <a:off x="5090875" y="3284185"/>
              <a:ext cx="310952" cy="2940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3DEEF59-6841-64DA-3FC9-C8350C35CBCC}"/>
              </a:ext>
            </a:extLst>
          </p:cNvPr>
          <p:cNvCxnSpPr>
            <a:cxnSpLocks/>
          </p:cNvCxnSpPr>
          <p:nvPr/>
        </p:nvCxnSpPr>
        <p:spPr>
          <a:xfrm>
            <a:off x="1933733" y="4826466"/>
            <a:ext cx="939271" cy="774884"/>
          </a:xfrm>
          <a:prstGeom prst="bentConnector3">
            <a:avLst>
              <a:gd name="adj1" fmla="val 50000"/>
            </a:avLst>
          </a:prstGeom>
          <a:ln w="19050" cap="rnd">
            <a:solidFill>
              <a:schemeClr val="tx1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4F80B7-4190-C2D7-C446-ADF2A113E1DB}"/>
              </a:ext>
            </a:extLst>
          </p:cNvPr>
          <p:cNvSpPr txBox="1"/>
          <p:nvPr/>
        </p:nvSpPr>
        <p:spPr>
          <a:xfrm>
            <a:off x="2882709" y="5416364"/>
            <a:ext cx="237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DM Sans" pitchFamily="2" charset="0"/>
              </a:rPr>
              <a:t>Magnetic flux lines</a:t>
            </a:r>
            <a:endParaRPr lang="en-GB" dirty="0">
              <a:latin typeface="DM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A94E67-15ED-E1B1-1941-9A69811D7452}"/>
              </a:ext>
            </a:extLst>
          </p:cNvPr>
          <p:cNvSpPr txBox="1"/>
          <p:nvPr/>
        </p:nvSpPr>
        <p:spPr>
          <a:xfrm>
            <a:off x="2230435" y="4312939"/>
            <a:ext cx="2008807" cy="520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rgbClr val="8FAADC"/>
                </a:solidFill>
                <a:latin typeface="DM Sans Bold" pitchFamily="2" charset="0"/>
              </a:rPr>
              <a:t>Meissner state </a:t>
            </a:r>
          </a:p>
          <a:p>
            <a:pPr>
              <a:lnSpc>
                <a:spcPct val="80000"/>
              </a:lnSpc>
            </a:pPr>
            <a:r>
              <a:rPr lang="en-US" sz="1600" dirty="0">
                <a:latin typeface="DM Sans" pitchFamily="2" charset="0"/>
              </a:rPr>
              <a:t>flux expulsion </a:t>
            </a:r>
            <a:endParaRPr lang="en-GB" sz="1600" dirty="0">
              <a:latin typeface="DM San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BC6D45-6170-D0A7-E49A-49F5DCBE77E2}"/>
              </a:ext>
            </a:extLst>
          </p:cNvPr>
          <p:cNvSpPr txBox="1"/>
          <p:nvPr/>
        </p:nvSpPr>
        <p:spPr>
          <a:xfrm>
            <a:off x="4475383" y="3414329"/>
            <a:ext cx="237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DM Sans" pitchFamily="2" charset="0"/>
              </a:rPr>
              <a:t>Normal conducting</a:t>
            </a:r>
            <a:endParaRPr lang="en-GB" dirty="0"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A94D12-16A9-3978-B227-E82C607D9F94}"/>
              </a:ext>
            </a:extLst>
          </p:cNvPr>
          <p:cNvSpPr txBox="1"/>
          <p:nvPr/>
        </p:nvSpPr>
        <p:spPr>
          <a:xfrm>
            <a:off x="2816100" y="3212687"/>
            <a:ext cx="1489870" cy="76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rgbClr val="8FAADC"/>
                </a:solidFill>
                <a:latin typeface="DM Sans Bold" pitchFamily="2" charset="0"/>
              </a:rPr>
              <a:t>Mixed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8FAADC"/>
                </a:solidFill>
                <a:latin typeface="DM Sans Bold" pitchFamily="2" charset="0"/>
              </a:rPr>
              <a:t>state 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DM Sans" pitchFamily="2" charset="0"/>
              </a:rPr>
              <a:t>flux pinning</a:t>
            </a:r>
            <a:endParaRPr lang="en-GB" dirty="0">
              <a:latin typeface="DM Sans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5CC2EF-9190-DFFD-C0B9-7365D960B1F9}"/>
              </a:ext>
            </a:extLst>
          </p:cNvPr>
          <p:cNvSpPr txBox="1"/>
          <p:nvPr/>
        </p:nvSpPr>
        <p:spPr>
          <a:xfrm>
            <a:off x="6127742" y="3985139"/>
            <a:ext cx="55691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Performance optimization</a:t>
            </a:r>
            <a:endParaRPr lang="en-GB" sz="2800" b="1" dirty="0"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C9EAA1-C08A-236B-3DA4-60B739E0975F}"/>
              </a:ext>
            </a:extLst>
          </p:cNvPr>
          <p:cNvSpPr txBox="1"/>
          <p:nvPr/>
        </p:nvSpPr>
        <p:spPr>
          <a:xfrm>
            <a:off x="6403774" y="5157346"/>
            <a:ext cx="501707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Defect density minimization</a:t>
            </a:r>
            <a:endParaRPr lang="en-GB" sz="2800" b="1" dirty="0">
              <a:solidFill>
                <a:srgbClr val="0033A0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24" name="Graphic 23" descr="Arrow: Straight with solid fill">
            <a:extLst>
              <a:ext uri="{FF2B5EF4-FFF2-40B4-BE49-F238E27FC236}">
                <a16:creationId xmlns:a16="http://schemas.microsoft.com/office/drawing/2014/main" id="{089E0895-EED1-A31A-DA82-1654191AE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8544977" y="4345901"/>
            <a:ext cx="734668" cy="7346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31CBF00-B443-6CB0-973D-3DA5218DE071}"/>
              </a:ext>
            </a:extLst>
          </p:cNvPr>
          <p:cNvSpPr txBox="1"/>
          <p:nvPr/>
        </p:nvSpPr>
        <p:spPr>
          <a:xfrm>
            <a:off x="6603944" y="2115801"/>
            <a:ext cx="46167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latin typeface="DM Sans" pitchFamily="2" charset="0"/>
              </a:rPr>
              <a:t>Pinning centers = defects in the layer </a:t>
            </a:r>
            <a:endParaRPr lang="en-GB" sz="2000" dirty="0">
              <a:latin typeface="DM Sans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538C36-13A1-680D-488B-49598D9F864D}"/>
              </a:ext>
            </a:extLst>
          </p:cNvPr>
          <p:cNvSpPr txBox="1"/>
          <p:nvPr/>
        </p:nvSpPr>
        <p:spPr>
          <a:xfrm>
            <a:off x="6370962" y="2523076"/>
            <a:ext cx="508269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latin typeface="DM Sans" pitchFamily="2" charset="0"/>
              </a:rPr>
              <a:t>Under RF field, fluxon oscillation leads to energy dissipation </a:t>
            </a:r>
            <a:endParaRPr lang="en-GB" sz="2000" dirty="0">
              <a:latin typeface="DM Sans" pitchFamily="2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8AB9DB62-3095-4BE0-13F8-ACD03BABCD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2871130" y="2571515"/>
            <a:ext cx="8167030" cy="6814913"/>
          </a:xfrm>
          <a:prstGeom prst="arc">
            <a:avLst>
              <a:gd name="adj1" fmla="val 16317259"/>
              <a:gd name="adj2" fmla="val 20781965"/>
            </a:avLst>
          </a:prstGeom>
          <a:ln w="63500">
            <a:solidFill>
              <a:srgbClr val="8FAADC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179722 w 8126998"/>
                      <a:gd name="connsiteY0" fmla="*/ 1394 h 6814913"/>
                      <a:gd name="connsiteX1" fmla="*/ 7955017 w 8126998"/>
                      <a:gd name="connsiteY1" fmla="*/ 2426634 h 6814913"/>
                      <a:gd name="connsiteX2" fmla="*/ 4063499 w 8126998"/>
                      <a:gd name="connsiteY2" fmla="*/ 3407457 h 6814913"/>
                      <a:gd name="connsiteX3" fmla="*/ 4179722 w 8126998"/>
                      <a:gd name="connsiteY3" fmla="*/ 1394 h 6814913"/>
                      <a:gd name="connsiteX0" fmla="*/ 4179722 w 8126998"/>
                      <a:gd name="connsiteY0" fmla="*/ 1394 h 6814913"/>
                      <a:gd name="connsiteX1" fmla="*/ 7955017 w 8126998"/>
                      <a:gd name="connsiteY1" fmla="*/ 2426634 h 6814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126998" h="6814913" stroke="0" extrusionOk="0">
                        <a:moveTo>
                          <a:pt x="4179722" y="1394"/>
                        </a:moveTo>
                        <a:cubicBezTo>
                          <a:pt x="5810974" y="-29914"/>
                          <a:pt x="7250968" y="1095728"/>
                          <a:pt x="7955017" y="2426634"/>
                        </a:cubicBezTo>
                        <a:cubicBezTo>
                          <a:pt x="7059029" y="2515422"/>
                          <a:pt x="4552791" y="3371743"/>
                          <a:pt x="4063499" y="3407457"/>
                        </a:cubicBezTo>
                        <a:cubicBezTo>
                          <a:pt x="3971860" y="2146135"/>
                          <a:pt x="4297294" y="1165317"/>
                          <a:pt x="4179722" y="1394"/>
                        </a:cubicBezTo>
                        <a:close/>
                      </a:path>
                      <a:path w="8126998" h="6814913" fill="none" extrusionOk="0">
                        <a:moveTo>
                          <a:pt x="4179722" y="1394"/>
                        </a:moveTo>
                        <a:cubicBezTo>
                          <a:pt x="6008552" y="52727"/>
                          <a:pt x="7568823" y="778269"/>
                          <a:pt x="7955017" y="2426634"/>
                        </a:cubicBezTo>
                      </a:path>
                      <a:path w="8126998" h="6814913" fill="none" stroke="0" extrusionOk="0">
                        <a:moveTo>
                          <a:pt x="4179722" y="1394"/>
                        </a:moveTo>
                        <a:cubicBezTo>
                          <a:pt x="5692797" y="-86288"/>
                          <a:pt x="7669664" y="1125084"/>
                          <a:pt x="7955017" y="2426634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raphic 18" descr="Arrow: Straight with solid fill">
            <a:extLst>
              <a:ext uri="{FF2B5EF4-FFF2-40B4-BE49-F238E27FC236}">
                <a16:creationId xmlns:a16="http://schemas.microsoft.com/office/drawing/2014/main" id="{84E9D53C-AEC7-45C0-7A03-881503ACB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97213" y="4456240"/>
            <a:ext cx="629643" cy="5947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9ED7C5C-CA4E-A373-5459-42EF1CEBF204}"/>
              </a:ext>
            </a:extLst>
          </p:cNvPr>
          <p:cNvSpPr txBox="1"/>
          <p:nvPr/>
        </p:nvSpPr>
        <p:spPr>
          <a:xfrm>
            <a:off x="1379902" y="2151137"/>
            <a:ext cx="292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FAADC"/>
                </a:solidFill>
                <a:latin typeface="DM Sans" pitchFamily="2" charset="0"/>
              </a:rPr>
              <a:t>Superconducting</a:t>
            </a:r>
            <a:endParaRPr lang="en-GB" sz="2400" b="1" dirty="0">
              <a:solidFill>
                <a:srgbClr val="8FAADC"/>
              </a:solidFill>
              <a:latin typeface="DM Sans" pitchFamily="2" charset="0"/>
            </a:endParaRPr>
          </a:p>
        </p:txBody>
      </p:sp>
      <p:cxnSp>
        <p:nvCxnSpPr>
          <p:cNvPr id="17" name="Conexão reta 45">
            <a:extLst>
              <a:ext uri="{FF2B5EF4-FFF2-40B4-BE49-F238E27FC236}">
                <a16:creationId xmlns:a16="http://schemas.microsoft.com/office/drawing/2014/main" id="{CB364D82-6FEF-8638-59A3-1A838DF7AD8D}"/>
              </a:ext>
            </a:extLst>
          </p:cNvPr>
          <p:cNvCxnSpPr>
            <a:cxnSpLocks/>
          </p:cNvCxnSpPr>
          <p:nvPr/>
        </p:nvCxnSpPr>
        <p:spPr>
          <a:xfrm>
            <a:off x="1386354" y="3908559"/>
            <a:ext cx="0" cy="103893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ta 65">
            <a:extLst>
              <a:ext uri="{FF2B5EF4-FFF2-40B4-BE49-F238E27FC236}">
                <a16:creationId xmlns:a16="http://schemas.microsoft.com/office/drawing/2014/main" id="{0E774821-B4AA-684C-E730-1CAD7E01919F}"/>
              </a:ext>
            </a:extLst>
          </p:cNvPr>
          <p:cNvCxnSpPr>
            <a:cxnSpLocks/>
          </p:cNvCxnSpPr>
          <p:nvPr/>
        </p:nvCxnSpPr>
        <p:spPr>
          <a:xfrm flipH="1">
            <a:off x="1362555" y="4947494"/>
            <a:ext cx="3377295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ta 63">
            <a:extLst>
              <a:ext uri="{FF2B5EF4-FFF2-40B4-BE49-F238E27FC236}">
                <a16:creationId xmlns:a16="http://schemas.microsoft.com/office/drawing/2014/main" id="{4430DAFD-C9E9-5F55-1BDB-585509D9A0A0}"/>
              </a:ext>
            </a:extLst>
          </p:cNvPr>
          <p:cNvCxnSpPr>
            <a:cxnSpLocks/>
          </p:cNvCxnSpPr>
          <p:nvPr/>
        </p:nvCxnSpPr>
        <p:spPr>
          <a:xfrm flipH="1">
            <a:off x="1385526" y="3921259"/>
            <a:ext cx="3354324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ta 64">
            <a:extLst>
              <a:ext uri="{FF2B5EF4-FFF2-40B4-BE49-F238E27FC236}">
                <a16:creationId xmlns:a16="http://schemas.microsoft.com/office/drawing/2014/main" id="{CB4262E2-5173-136A-B88C-DA248A021F5B}"/>
              </a:ext>
            </a:extLst>
          </p:cNvPr>
          <p:cNvCxnSpPr>
            <a:cxnSpLocks/>
          </p:cNvCxnSpPr>
          <p:nvPr/>
        </p:nvCxnSpPr>
        <p:spPr>
          <a:xfrm>
            <a:off x="4725704" y="3907456"/>
            <a:ext cx="0" cy="1040038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74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44444E-6 L -0.12031 0.0025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1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22" grpId="0"/>
      <p:bldP spid="23" grpId="0"/>
      <p:bldP spid="25" grpId="0"/>
      <p:bldP spid="26" grpId="0"/>
      <p:bldP spid="27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4E860-521D-AB5E-A47D-7477E374E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2FF5A-3C23-4387-8BF2-581ED21E71F7}" type="datetime1">
              <a:rPr lang="en-GB" smtClean="0"/>
              <a:t>02/05/2023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D88985-FA19-2D4F-438E-707CD8E28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602CD-9F33-45B1-9985-4D7F10668C7F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14">
            <a:extLst>
              <a:ext uri="{FF2B5EF4-FFF2-40B4-BE49-F238E27FC236}">
                <a16:creationId xmlns:a16="http://schemas.microsoft.com/office/drawing/2014/main" id="{598F1F0C-1B6F-9CC8-B95C-F547E26C750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86702" y="540328"/>
            <a:ext cx="92684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spc="300" dirty="0">
                <a:solidFill>
                  <a:srgbClr val="0033A0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SRF cavities R&amp;D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AA582A4-3E3C-0F12-F451-0B59E343312A}"/>
              </a:ext>
            </a:extLst>
          </p:cNvPr>
          <p:cNvSpPr/>
          <p:nvPr/>
        </p:nvSpPr>
        <p:spPr>
          <a:xfrm>
            <a:off x="5011600" y="3886923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Substrate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22F46221-1D10-D372-0213-C6F8BCD90302}"/>
              </a:ext>
            </a:extLst>
          </p:cNvPr>
          <p:cNvSpPr/>
          <p:nvPr/>
        </p:nvSpPr>
        <p:spPr>
          <a:xfrm>
            <a:off x="4729059" y="505661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36FFAD54-A2DE-B9EE-D17E-EFD817593D71}"/>
              </a:ext>
            </a:extLst>
          </p:cNvPr>
          <p:cNvSpPr/>
          <p:nvPr/>
        </p:nvSpPr>
        <p:spPr>
          <a:xfrm>
            <a:off x="3540891" y="4717341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/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3000" b="-5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7B9180E-BE63-81D5-D96A-D5ECE8B20219}"/>
              </a:ext>
            </a:extLst>
          </p:cNvPr>
          <p:cNvSpPr/>
          <p:nvPr/>
        </p:nvSpPr>
        <p:spPr>
          <a:xfrm>
            <a:off x="6510233" y="3094932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Interface</a:t>
            </a:r>
            <a:endParaRPr lang="en-GB" sz="20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EB916BEE-D8C1-0F59-9914-AABAD1693A4F}"/>
              </a:ext>
            </a:extLst>
          </p:cNvPr>
          <p:cNvSpPr/>
          <p:nvPr/>
        </p:nvSpPr>
        <p:spPr>
          <a:xfrm>
            <a:off x="7228923" y="4901008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2F863E08-2801-E26C-4775-4C45125A90AA}"/>
              </a:ext>
            </a:extLst>
          </p:cNvPr>
          <p:cNvSpPr/>
          <p:nvPr/>
        </p:nvSpPr>
        <p:spPr>
          <a:xfrm>
            <a:off x="7991448" y="3930468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4"/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A1821458-6CAA-4918-0004-E4BF79CCD511}"/>
              </a:ext>
            </a:extLst>
          </p:cNvPr>
          <p:cNvSpPr/>
          <p:nvPr/>
        </p:nvSpPr>
        <p:spPr>
          <a:xfrm>
            <a:off x="9206433" y="3421310"/>
            <a:ext cx="213133" cy="183694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EA2A9B3-E70E-67FC-66C5-745FB2CCF9E4}"/>
              </a:ext>
            </a:extLst>
          </p:cNvPr>
          <p:cNvSpPr/>
          <p:nvPr/>
        </p:nvSpPr>
        <p:spPr>
          <a:xfrm>
            <a:off x="5020309" y="2263129"/>
            <a:ext cx="1820381" cy="1569486"/>
          </a:xfrm>
          <a:custGeom>
            <a:avLst/>
            <a:gdLst>
              <a:gd name="connsiteX0" fmla="*/ 0 w 1820381"/>
              <a:gd name="connsiteY0" fmla="*/ 784743 h 1569486"/>
              <a:gd name="connsiteX1" fmla="*/ 392372 w 1820381"/>
              <a:gd name="connsiteY1" fmla="*/ 0 h 1569486"/>
              <a:gd name="connsiteX2" fmla="*/ 1428010 w 1820381"/>
              <a:gd name="connsiteY2" fmla="*/ 0 h 1569486"/>
              <a:gd name="connsiteX3" fmla="*/ 1820381 w 1820381"/>
              <a:gd name="connsiteY3" fmla="*/ 784743 h 1569486"/>
              <a:gd name="connsiteX4" fmla="*/ 1428010 w 1820381"/>
              <a:gd name="connsiteY4" fmla="*/ 1569486 h 1569486"/>
              <a:gd name="connsiteX5" fmla="*/ 392372 w 1820381"/>
              <a:gd name="connsiteY5" fmla="*/ 1569486 h 1569486"/>
              <a:gd name="connsiteX6" fmla="*/ 0 w 1820381"/>
              <a:gd name="connsiteY6" fmla="*/ 784743 h 156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381" h="1569486">
                <a:moveTo>
                  <a:pt x="0" y="784743"/>
                </a:moveTo>
                <a:lnTo>
                  <a:pt x="392372" y="0"/>
                </a:lnTo>
                <a:lnTo>
                  <a:pt x="1428010" y="0"/>
                </a:lnTo>
                <a:lnTo>
                  <a:pt x="1820381" y="784743"/>
                </a:lnTo>
                <a:lnTo>
                  <a:pt x="1428010" y="1569486"/>
                </a:lnTo>
                <a:lnTo>
                  <a:pt x="392372" y="1569486"/>
                </a:lnTo>
                <a:lnTo>
                  <a:pt x="0" y="784743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489" tIns="275305" rIns="282489" bIns="27530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Thin film</a:t>
            </a:r>
            <a:endParaRPr lang="en-GB" sz="2200" kern="1200" dirty="0">
              <a:solidFill>
                <a:schemeClr val="tx1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41FEFFA2-BE25-0E35-71EA-155B02314029}"/>
              </a:ext>
            </a:extLst>
          </p:cNvPr>
          <p:cNvSpPr/>
          <p:nvPr/>
        </p:nvSpPr>
        <p:spPr>
          <a:xfrm>
            <a:off x="3547803" y="1433540"/>
            <a:ext cx="1820381" cy="1569486"/>
          </a:xfrm>
          <a:prstGeom prst="hexagon">
            <a:avLst>
              <a:gd name="adj" fmla="val 25000"/>
              <a:gd name="vf" fmla="val 11547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000" r="-7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59830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14550</TotalTime>
  <Words>1670</Words>
  <Application>Microsoft Office PowerPoint</Application>
  <PresentationFormat>Widescreen</PresentationFormat>
  <Paragraphs>479</Paragraphs>
  <Slides>41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4" baseType="lpstr">
      <vt:lpstr>Arial</vt:lpstr>
      <vt:lpstr>Calibri</vt:lpstr>
      <vt:lpstr>Calibri Light</vt:lpstr>
      <vt:lpstr>Cambria Math</vt:lpstr>
      <vt:lpstr>DM sans</vt:lpstr>
      <vt:lpstr>DM sans</vt:lpstr>
      <vt:lpstr>DM Sans Bold</vt:lpstr>
      <vt:lpstr>Lato Black</vt:lpstr>
      <vt:lpstr>Montserrat ExtraBold</vt:lpstr>
      <vt:lpstr>Open Sans Bold</vt:lpstr>
      <vt:lpstr>Open Sans ExtraBold</vt:lpstr>
      <vt:lpstr>Open Sans Semibold</vt:lpstr>
      <vt:lpstr>Office Theme</vt:lpstr>
      <vt:lpstr>NIOBIUM THIN FILMS: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Thin film optimization</vt:lpstr>
      <vt:lpstr>PowerPoint Presentation</vt:lpstr>
      <vt:lpstr>PowerPoint Presentation</vt:lpstr>
      <vt:lpstr>PowerPoint Presentation</vt:lpstr>
      <vt:lpstr>PowerPoint Presentation</vt:lpstr>
      <vt:lpstr> Thin film optimization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JC minimization vs thickness</vt:lpstr>
      <vt:lpstr>PowerPoint Presentation</vt:lpstr>
      <vt:lpstr>PowerPoint Presentation</vt:lpstr>
      <vt:lpstr>PowerPoint Presentation</vt:lpstr>
      <vt:lpstr>PowerPoint Presentation</vt:lpstr>
      <vt:lpstr>JC minimization vs  DC bias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Additional ongoing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 THIN FILMS</dc:title>
  <dc:creator>Carlota Pereira Carlos</dc:creator>
  <cp:lastModifiedBy>Carlota Pereira Carlos</cp:lastModifiedBy>
  <cp:revision>73</cp:revision>
  <dcterms:created xsi:type="dcterms:W3CDTF">2023-04-20T09:32:16Z</dcterms:created>
  <dcterms:modified xsi:type="dcterms:W3CDTF">2023-05-02T09:36:44Z</dcterms:modified>
</cp:coreProperties>
</file>