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724" r:id="rId3"/>
    <p:sldId id="671" r:id="rId4"/>
    <p:sldId id="664" r:id="rId5"/>
    <p:sldId id="701" r:id="rId6"/>
    <p:sldId id="702" r:id="rId7"/>
    <p:sldId id="703" r:id="rId8"/>
    <p:sldId id="704" r:id="rId9"/>
    <p:sldId id="705" r:id="rId10"/>
    <p:sldId id="708" r:id="rId11"/>
    <p:sldId id="707" r:id="rId12"/>
    <p:sldId id="706" r:id="rId13"/>
    <p:sldId id="709" r:id="rId14"/>
    <p:sldId id="710" r:id="rId15"/>
    <p:sldId id="722" r:id="rId16"/>
    <p:sldId id="711" r:id="rId17"/>
    <p:sldId id="723" r:id="rId18"/>
    <p:sldId id="712" r:id="rId19"/>
    <p:sldId id="713" r:id="rId20"/>
    <p:sldId id="714" r:id="rId21"/>
    <p:sldId id="692" r:id="rId22"/>
    <p:sldId id="715" r:id="rId23"/>
    <p:sldId id="716" r:id="rId24"/>
    <p:sldId id="717" r:id="rId25"/>
    <p:sldId id="718" r:id="rId26"/>
    <p:sldId id="720" r:id="rId27"/>
    <p:sldId id="721" r:id="rId28"/>
    <p:sldId id="262" r:id="rId29"/>
    <p:sldId id="696" r:id="rId30"/>
    <p:sldId id="279" r:id="rId31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99"/>
    <a:srgbClr val="FFF2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83831" autoAdjust="0"/>
  </p:normalViewPr>
  <p:slideViewPr>
    <p:cSldViewPr snapToGrid="0">
      <p:cViewPr varScale="1">
        <p:scale>
          <a:sx n="102" d="100"/>
          <a:sy n="102" d="100"/>
        </p:scale>
        <p:origin x="114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49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A2682-A597-4AA7-ABDC-5FCB0460A0A2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D7C0-7F95-4D53-B596-FDF05D59D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65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39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40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4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33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623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46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00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81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973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049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13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516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1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68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79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12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827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565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 would like to do now is to go through a few projects which I feel to be a good showcase of my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300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in teams</a:t>
            </a:r>
          </a:p>
          <a:p>
            <a:pPr marL="171450" indent="-171450">
              <a:buFontTx/>
              <a:buChar char="-"/>
            </a:pPr>
            <a:r>
              <a:rPr lang="en-US" dirty="0"/>
              <a:t>Mention collaboration with other sections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Demonstrating flexibility</a:t>
            </a:r>
          </a:p>
          <a:p>
            <a:pPr marL="171450" indent="-171450">
              <a:buFontTx/>
              <a:buChar char="-"/>
            </a:pPr>
            <a:r>
              <a:rPr lang="en-US" dirty="0"/>
              <a:t>Going for a new solution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Solving problems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57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 would like to do now is to go through a few projects which I feel to be a good showcase of my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305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95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4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59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20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0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7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4D591F-3EAD-48FA-8DA1-0309EDBA69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588502033"/>
              </p:ext>
            </p:extLst>
          </p:nvPr>
        </p:nvGraphicFramePr>
        <p:xfrm>
          <a:off x="-31750" y="0"/>
          <a:ext cx="1228155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4380640" imgH="13714200" progId="">
                  <p:embed/>
                </p:oleObj>
              </mc:Choice>
              <mc:Fallback>
                <p:oleObj r:id="rId2" imgW="24380640" imgH="13714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31750" y="0"/>
                        <a:ext cx="12281552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4B63564-21E6-4A3F-B1DC-CF0834745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chemeClr val="accent4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91745-4276-41BD-8F1F-83CF8852A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072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E29F-FA1D-4C9D-B4ED-4943198C4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EF0336-D421-4B78-84AC-79356F8A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EFD66-0CFD-4AA9-9D2E-28E2F3BA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2F7F7-A2FD-423B-ACC0-00897244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48F0D-C03D-481D-B2BC-83CBA8EF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FC0FA-BBA2-4787-9772-9E09AF8665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D7898-851F-47A0-AE83-A11AA61A2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ED315-8A66-4B7F-8C5E-13D16C4E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C5F3F-AD95-4455-884B-78031E6B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00199-49A3-47C2-AA3E-4C961BA2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9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2F5F-49FC-4529-8011-0274816B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E0E0C-22E0-41B9-A3B4-14DE35D7E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808264-D03C-4B03-9860-94CBCAC1A6C4}"/>
              </a:ext>
            </a:extLst>
          </p:cNvPr>
          <p:cNvSpPr txBox="1">
            <a:spLocks/>
          </p:cNvSpPr>
          <p:nvPr userDrawn="1"/>
        </p:nvSpPr>
        <p:spPr>
          <a:xfrm>
            <a:off x="0" y="6559547"/>
            <a:ext cx="2397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TE-VSC Seminars | 02/05/2023</a:t>
            </a:r>
            <a:endParaRPr lang="en-US" sz="1000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F67A4A-DE65-4A7E-935E-93CD51D4496F}"/>
              </a:ext>
            </a:extLst>
          </p:cNvPr>
          <p:cNvSpPr txBox="1">
            <a:spLocks/>
          </p:cNvSpPr>
          <p:nvPr userDrawn="1"/>
        </p:nvSpPr>
        <p:spPr>
          <a:xfrm>
            <a:off x="8796866" y="6559546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F2106A-F3E6-4C6E-B2C3-B7F6AB920E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F907493-FCE8-46A9-9244-E66457F21EC3}"/>
              </a:ext>
            </a:extLst>
          </p:cNvPr>
          <p:cNvSpPr txBox="1">
            <a:spLocks/>
          </p:cNvSpPr>
          <p:nvPr userDrawn="1"/>
        </p:nvSpPr>
        <p:spPr>
          <a:xfrm>
            <a:off x="1" y="6559545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0" dirty="0"/>
              <a:t>Time Stamped Push Protocol | T</a:t>
            </a:r>
            <a:r>
              <a:rPr lang="en-GB" sz="1000" b="0" dirty="0"/>
              <a:t>SPP for Vacuum Framework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375163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3563-AEE9-44FD-A90A-89DB31E8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96E3D-FCE8-40E8-9E45-EF1D4EE46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FC29D-5385-4C83-8729-5F589F947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4CC2A-AEC2-47E2-8E97-A398EA1E9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CCBD5-C2E0-4AC3-B44A-7C452644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55EE-22B9-4DE3-9996-9924F34A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6F3A2-9422-4C40-892A-9509B4C62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6C0BD9-CC6D-4F06-91B6-57A99CC8D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415B2-AD6E-4730-B0EE-82A53EA9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E04C6-C563-44AA-A920-2BA3EAFE3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68A34-955D-42FA-8FCC-87A2D7A00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7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37E58-C235-4BF3-94AB-8CC692584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51124-C87C-45BD-B338-7970F0831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4D413-F0D2-46FF-9EE1-1FCA8D15C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BCA352-020B-4370-A670-870FEE084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EAE216-F206-42DB-8B7C-9419FFD4C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3F0C9-6136-49E1-B843-F658A816A3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374A5-FA69-4751-BDFC-F6D2730E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9D1492-D804-4047-8209-0E377749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8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C2B8-2D04-4DAD-947A-2E76BB70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5057B-F249-45F5-9E72-27F994033D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FC2A6-EF0F-4D8A-A9B7-CB181A236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C99D1-4958-49FA-9ED1-8E98564E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503B9-0B58-489F-BCCA-FE32ABCAC5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CF5633-340F-4A53-BC65-159D7268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64803-8C98-4F44-9A9D-807DC0AEE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9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D7D1-4103-4365-A32E-63928157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30EBD-DC26-406C-8F82-23C932FA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FDF17-D089-4E52-8D2F-CC89B45FC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4E3DEB-2A33-421F-B985-47BBB863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744A6-700F-476B-B3E0-2EAE36EF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9076C-589A-40A4-9C2A-E40CA850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5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99A1F-92ED-4303-9601-8D9C68B59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583BC-2A1D-4BDC-9527-9A9676CCD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B8E0E-DC6B-4B1D-806F-3E52B06ED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ECEB0-6C85-4AD1-B583-ADFDFCB6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9BB8F-76E9-4DF2-8F8C-729C3F0F7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7D4A7-0387-4131-A783-A55E74533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43C593-E85B-47CB-9271-903E8640A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7" y="365125"/>
            <a:ext cx="118702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12693-3398-455C-8E2A-0BDED5FB8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6267" y="1825625"/>
            <a:ext cx="11870266" cy="4507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0522F-43B4-4A8B-8CFF-C222F56906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B99C5-2D6A-4F7B-A66D-A41DFDCE8740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C55F-55D6-4D84-8F60-B70785021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fghfghgfhfgh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40340-72EC-4609-A548-DAC2EF5D9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2106A-F3E6-4C6E-B2C3-B7F6AB920E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4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edms.cern.ch/document/1576467/1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9.png"/><Relationship Id="rId4" Type="http://schemas.openxmlformats.org/officeDocument/2006/relationships/hyperlink" Target="https://edms.cern.ch/document/1576467/1" TargetMode="Externa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DD9C59F-F7E5-4067-B8CB-A5BE1804D9CF}"/>
              </a:ext>
            </a:extLst>
          </p:cNvPr>
          <p:cNvSpPr/>
          <p:nvPr/>
        </p:nvSpPr>
        <p:spPr>
          <a:xfrm>
            <a:off x="6910182" y="-5828135"/>
            <a:ext cx="9516533" cy="133217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BAB9007-83F8-4939-BFD4-263882AAF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9" t="-75577" r="-6264" b="5633"/>
          <a:stretch/>
        </p:blipFill>
        <p:spPr bwMode="auto">
          <a:xfrm>
            <a:off x="6999929" y="-5816599"/>
            <a:ext cx="9648190" cy="13079308"/>
          </a:xfrm>
          <a:prstGeom prst="ellipse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581" y="2616304"/>
            <a:ext cx="7428166" cy="256678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Time Stamped Push Protocol</a:t>
            </a:r>
            <a:br>
              <a:rPr lang="en-US" sz="3600" dirty="0"/>
            </a:br>
            <a:r>
              <a:rPr lang="en-US" sz="2400" dirty="0"/>
              <a:t>TSPP for Vacuum Framework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FBD8A0A-327C-4C9B-95F1-AFE52EDF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581" y="485387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TE-VSC Seminars | 02/05/2023</a:t>
            </a:r>
            <a:endParaRPr lang="en-US" sz="2400" dirty="0"/>
          </a:p>
          <a:p>
            <a:pPr algn="l"/>
            <a:r>
              <a:rPr lang="en-US" dirty="0"/>
              <a:t>R. Ferreira / J. Staniszewska </a:t>
            </a:r>
          </a:p>
          <a:p>
            <a:pPr algn="l"/>
            <a:r>
              <a:rPr lang="en-US" dirty="0"/>
              <a:t>TE-VSC-ICM</a:t>
            </a:r>
          </a:p>
        </p:txBody>
      </p:sp>
    </p:spTree>
    <p:extLst>
      <p:ext uri="{BB962C8B-B14F-4D97-AF65-F5344CB8AC3E}">
        <p14:creationId xmlns:p14="http://schemas.microsoft.com/office/powerpoint/2010/main" val="26842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Protocol 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1F5CA9-855D-90E0-D95D-73218B864D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5"/>
          <a:stretch/>
        </p:blipFill>
        <p:spPr bwMode="auto">
          <a:xfrm>
            <a:off x="474779" y="1228232"/>
            <a:ext cx="3035899" cy="4896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8C2EEE-79AA-90C7-B724-6A0A248B6AAD}"/>
              </a:ext>
            </a:extLst>
          </p:cNvPr>
          <p:cNvSpPr txBox="1"/>
          <p:nvPr/>
        </p:nvSpPr>
        <p:spPr>
          <a:xfrm>
            <a:off x="3990975" y="1307100"/>
            <a:ext cx="772624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permanent S7 connection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is configured between PLC and SCADA so that the PLC knows where to send data.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PLC creates a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data frame with a special format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which includes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Fixed Header (“TSP”)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Size information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List of memory addresses, values, and timestamps</a:t>
            </a:r>
          </a:p>
          <a:p>
            <a:pPr marL="342900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Frame is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pushed by the PLC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to the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SCADA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342900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SCADA processes the frame and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updates datapoint values and times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055F02-9968-612A-6655-C20078EEFF4C}"/>
              </a:ext>
            </a:extLst>
          </p:cNvPr>
          <p:cNvSpPr txBox="1"/>
          <p:nvPr/>
        </p:nvSpPr>
        <p:spPr>
          <a:xfrm>
            <a:off x="4335346" y="5400220"/>
            <a:ext cx="7629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TSPP was a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joint development between Siemens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CERN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originally implemented for the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UNICOS framework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Vacuum Framework TSPP Manager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EE8303-409A-5F9B-F849-4EC68683549C}"/>
              </a:ext>
            </a:extLst>
          </p:cNvPr>
          <p:cNvSpPr txBox="1"/>
          <p:nvPr/>
        </p:nvSpPr>
        <p:spPr>
          <a:xfrm>
            <a:off x="483840" y="1278525"/>
            <a:ext cx="1126195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tabLst>
                <a:tab pos="284163" algn="l"/>
              </a:tabLst>
            </a:pPr>
            <a:r>
              <a:rPr lang="en-US" sz="2400" dirty="0"/>
              <a:t>TSPP </a:t>
            </a:r>
            <a:r>
              <a:rPr lang="en-US" sz="2400" b="1" dirty="0"/>
              <a:t>only defines a protocol </a:t>
            </a:r>
            <a:r>
              <a:rPr lang="en-US" sz="2400" dirty="0"/>
              <a:t>for PLCs to push timestamped data to the SCADA. Additional software on the PLC must manage: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What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when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, and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how often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should data be pushed</a:t>
            </a:r>
            <a:endParaRPr lang="en-US" sz="2000" b="1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How data should be filtered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(in terms of value and time)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How to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guarantee that no data is lost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How to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avoid flooding the SCADA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with irrelevant data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36854092-EA98-389D-32EF-EDB02D97F9D0}"/>
              </a:ext>
            </a:extLst>
          </p:cNvPr>
          <p:cNvSpPr/>
          <p:nvPr/>
        </p:nvSpPr>
        <p:spPr>
          <a:xfrm rot="5400000">
            <a:off x="5748336" y="4548192"/>
            <a:ext cx="695328" cy="40005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9F9B2D-E3AD-4AE6-71DB-2154CC6F8013}"/>
              </a:ext>
            </a:extLst>
          </p:cNvPr>
          <p:cNvSpPr txBox="1"/>
          <p:nvPr/>
        </p:nvSpPr>
        <p:spPr>
          <a:xfrm>
            <a:off x="3057524" y="539256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Vacuum Framework TSPP Manager</a:t>
            </a:r>
          </a:p>
        </p:txBody>
      </p:sp>
    </p:spTree>
    <p:extLst>
      <p:ext uri="{BB962C8B-B14F-4D97-AF65-F5344CB8AC3E}">
        <p14:creationId xmlns:p14="http://schemas.microsoft.com/office/powerpoint/2010/main" val="70757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6463" y="1265238"/>
            <a:ext cx="7900988" cy="2387600"/>
          </a:xfrm>
        </p:spPr>
        <p:txBody>
          <a:bodyPr/>
          <a:lstStyle/>
          <a:p>
            <a:r>
              <a:rPr lang="en-US" dirty="0"/>
              <a:t>Vacuum Framework TSPP Manager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FBD8A0A-327C-4C9B-95F1-AFE52EDF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4913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Read Registers in Vacuum Framework</a:t>
            </a:r>
          </a:p>
          <a:p>
            <a:r>
              <a:rPr lang="en-US" sz="1800" dirty="0"/>
              <a:t>Manager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05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Vacuum Framework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Data Storage in PLCs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EB51C9-4EDC-E0D0-24E7-B4433FC634CD}"/>
              </a:ext>
            </a:extLst>
          </p:cNvPr>
          <p:cNvSpPr txBox="1"/>
          <p:nvPr/>
        </p:nvSpPr>
        <p:spPr>
          <a:xfrm>
            <a:off x="350490" y="1135650"/>
            <a:ext cx="112619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/>
              <a:t>PLCs store data in units called </a:t>
            </a:r>
            <a:r>
              <a:rPr lang="en-US" sz="2000" b="1" dirty="0"/>
              <a:t>Data Blocks</a:t>
            </a:r>
            <a:r>
              <a:rPr lang="en-US" sz="2000" dirty="0"/>
              <a:t> (DB) which are essentially </a:t>
            </a:r>
            <a:r>
              <a:rPr lang="en-US" sz="2000" b="1" dirty="0"/>
              <a:t>Arrays of Bytes.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/>
              <a:t>All equipment data read by the SCADA is stored in a single DB  - the </a:t>
            </a:r>
            <a:r>
              <a:rPr lang="en-US" sz="2000" b="1" dirty="0"/>
              <a:t>Read Register </a:t>
            </a:r>
            <a:r>
              <a:rPr lang="en-US" sz="2000" dirty="0"/>
              <a:t>(RR).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/>
              <a:t>Each device is allocated a </a:t>
            </a:r>
            <a:r>
              <a:rPr lang="en-US" sz="2000" b="1" dirty="0"/>
              <a:t>dedicated memory block </a:t>
            </a:r>
            <a:r>
              <a:rPr lang="en-US" sz="2000" dirty="0"/>
              <a:t>inside the Read Register.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38274F1-08B2-F182-6C8C-B97B0C1345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278775"/>
              </p:ext>
            </p:extLst>
          </p:nvPr>
        </p:nvGraphicFramePr>
        <p:xfrm>
          <a:off x="677862" y="2734339"/>
          <a:ext cx="3254375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839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70597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+ 6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Byte n + 8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+ 9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7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7C9BACE-C230-BEF9-3396-6615377E5305}"/>
              </a:ext>
            </a:extLst>
          </p:cNvPr>
          <p:cNvSpPr txBox="1"/>
          <p:nvPr/>
        </p:nvSpPr>
        <p:spPr>
          <a:xfrm>
            <a:off x="677862" y="5953548"/>
            <a:ext cx="32543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Read Register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2D299A-E986-B7C3-6DB8-81E8A854C786}"/>
              </a:ext>
            </a:extLst>
          </p:cNvPr>
          <p:cNvSpPr txBox="1"/>
          <p:nvPr/>
        </p:nvSpPr>
        <p:spPr>
          <a:xfrm>
            <a:off x="3931890" y="4870201"/>
            <a:ext cx="119184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Memory area </a:t>
            </a:r>
          </a:p>
          <a:p>
            <a:r>
              <a:rPr lang="en-US" sz="1000" b="1" dirty="0"/>
              <a:t>of a Standard Gauge</a:t>
            </a:r>
          </a:p>
        </p:txBody>
      </p:sp>
      <p:graphicFrame>
        <p:nvGraphicFramePr>
          <p:cNvPr id="17" name="Table 6">
            <a:extLst>
              <a:ext uri="{FF2B5EF4-FFF2-40B4-BE49-F238E27FC236}">
                <a16:creationId xmlns:a16="http://schemas.microsoft.com/office/drawing/2014/main" id="{8162A7D8-C191-93B1-2BEE-93E44CAA5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888583"/>
              </p:ext>
            </p:extLst>
          </p:nvPr>
        </p:nvGraphicFramePr>
        <p:xfrm>
          <a:off x="688977" y="3220114"/>
          <a:ext cx="3254375" cy="2194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839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70597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Gauge Status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Error Code</a:t>
                      </a:r>
                      <a:endParaRPr lang="en-GB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Warning Code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Measurement Status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Pressure Value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88EA3642-908C-26E4-27FA-8678BD136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333" y="3172157"/>
            <a:ext cx="7579393" cy="55178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64C697A-1F69-EA46-EB14-532AA7BC4BA2}"/>
              </a:ext>
            </a:extLst>
          </p:cNvPr>
          <p:cNvSpPr/>
          <p:nvPr/>
        </p:nvSpPr>
        <p:spPr>
          <a:xfrm>
            <a:off x="677862" y="3223923"/>
            <a:ext cx="3254375" cy="2190751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BCBB68-1242-897E-B0C2-D7BAD5DDAF6C}"/>
              </a:ext>
            </a:extLst>
          </p:cNvPr>
          <p:cNvSpPr txBox="1"/>
          <p:nvPr/>
        </p:nvSpPr>
        <p:spPr>
          <a:xfrm>
            <a:off x="5202021" y="4347204"/>
            <a:ext cx="637085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/>
              <a:t>Data Points </a:t>
            </a:r>
            <a:r>
              <a:rPr lang="en-US" sz="2000" dirty="0"/>
              <a:t>(DPs) in the SCADA point to the </a:t>
            </a:r>
            <a:r>
              <a:rPr lang="en-US" sz="2000" b="1" dirty="0"/>
              <a:t>individual blocks</a:t>
            </a:r>
            <a:r>
              <a:rPr lang="en-US" sz="2000" dirty="0"/>
              <a:t> that comprise the device memory area  in the RR.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/>
              <a:t>TSPP</a:t>
            </a:r>
            <a:r>
              <a:rPr lang="en-US" sz="2000" dirty="0"/>
              <a:t> is used to </a:t>
            </a:r>
            <a:r>
              <a:rPr lang="en-US" sz="2000" b="1" dirty="0"/>
              <a:t>push the values </a:t>
            </a:r>
            <a:r>
              <a:rPr lang="en-US" sz="2000" dirty="0"/>
              <a:t>of these blocks.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5084670-5AD7-D373-03B2-5559F50030A4}"/>
              </a:ext>
            </a:extLst>
          </p:cNvPr>
          <p:cNvCxnSpPr/>
          <p:nvPr/>
        </p:nvCxnSpPr>
        <p:spPr>
          <a:xfrm>
            <a:off x="4019550" y="3476625"/>
            <a:ext cx="2095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71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/>
      <p:bldP spid="15" grpId="0"/>
      <p:bldP spid="14" grpId="0" animBg="1"/>
      <p:bldP spid="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Algorithm Overview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6BAA1A-DAFC-83EE-4530-2BCB845741F3}"/>
              </a:ext>
            </a:extLst>
          </p:cNvPr>
          <p:cNvSpPr/>
          <p:nvPr/>
        </p:nvSpPr>
        <p:spPr>
          <a:xfrm>
            <a:off x="3310432" y="1182523"/>
            <a:ext cx="5571136" cy="400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Evaluate if there is new data in the RR</a:t>
            </a:r>
            <a:endParaRPr lang="en-GB" b="1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E3F37797-8331-9194-F2E9-F8156FA41E25}"/>
              </a:ext>
            </a:extLst>
          </p:cNvPr>
          <p:cNvSpPr/>
          <p:nvPr/>
        </p:nvSpPr>
        <p:spPr>
          <a:xfrm rot="5400000">
            <a:off x="5751005" y="1874076"/>
            <a:ext cx="569711" cy="1323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AAD54D-964E-421E-33CE-9E62FEA1C2CF}"/>
              </a:ext>
            </a:extLst>
          </p:cNvPr>
          <p:cNvSpPr txBox="1"/>
          <p:nvPr/>
        </p:nvSpPr>
        <p:spPr>
          <a:xfrm>
            <a:off x="6102041" y="1740201"/>
            <a:ext cx="11918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DPs which have changed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97522D-9439-4D5F-97B0-266A2AFF5B00}"/>
              </a:ext>
            </a:extLst>
          </p:cNvPr>
          <p:cNvSpPr/>
          <p:nvPr/>
        </p:nvSpPr>
        <p:spPr>
          <a:xfrm>
            <a:off x="3310432" y="2304127"/>
            <a:ext cx="5571136" cy="569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Apply filtering</a:t>
            </a:r>
          </a:p>
          <a:p>
            <a:pPr algn="ctr"/>
            <a:r>
              <a:rPr lang="en-US" sz="1000" b="1" dirty="0"/>
              <a:t>(Time and Value based filtering)</a:t>
            </a:r>
            <a:endParaRPr lang="en-GB" sz="1000" b="1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09E3C09-A270-687E-35D4-D2F37AA21C0A}"/>
              </a:ext>
            </a:extLst>
          </p:cNvPr>
          <p:cNvSpPr/>
          <p:nvPr/>
        </p:nvSpPr>
        <p:spPr>
          <a:xfrm rot="5400000">
            <a:off x="5751005" y="3176028"/>
            <a:ext cx="569711" cy="1323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DAD9FA-BC66-B600-525F-CCA167F89957}"/>
              </a:ext>
            </a:extLst>
          </p:cNvPr>
          <p:cNvSpPr txBox="1"/>
          <p:nvPr/>
        </p:nvSpPr>
        <p:spPr>
          <a:xfrm>
            <a:off x="6102041" y="3042153"/>
            <a:ext cx="16182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DPs which have changed and match filter criteria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B4AA35-7BF3-27EA-6561-51E2C1908A5C}"/>
              </a:ext>
            </a:extLst>
          </p:cNvPr>
          <p:cNvSpPr/>
          <p:nvPr/>
        </p:nvSpPr>
        <p:spPr>
          <a:xfrm>
            <a:off x="3310432" y="3580030"/>
            <a:ext cx="5571137" cy="468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Timestamp Data &amp; add Values / Addresses to Queue</a:t>
            </a:r>
            <a:endParaRPr lang="en-GB" sz="1600" b="1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5A2CB0A-B24D-63B5-CD74-9C48D8FE1321}"/>
              </a:ext>
            </a:extLst>
          </p:cNvPr>
          <p:cNvSpPr/>
          <p:nvPr/>
        </p:nvSpPr>
        <p:spPr>
          <a:xfrm rot="5400000">
            <a:off x="5751005" y="4331367"/>
            <a:ext cx="569711" cy="1323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E162AB-CACD-5FDC-50C4-AF37B71478A0}"/>
              </a:ext>
            </a:extLst>
          </p:cNvPr>
          <p:cNvSpPr txBox="1"/>
          <p:nvPr/>
        </p:nvSpPr>
        <p:spPr>
          <a:xfrm>
            <a:off x="6102041" y="4130817"/>
            <a:ext cx="161826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Timestamped DPs with new values that meet filter criteria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9A720ED-40E6-200D-3238-9F3EDD0D4B24}"/>
              </a:ext>
            </a:extLst>
          </p:cNvPr>
          <p:cNvSpPr/>
          <p:nvPr/>
        </p:nvSpPr>
        <p:spPr>
          <a:xfrm>
            <a:off x="3310432" y="4754645"/>
            <a:ext cx="5571137" cy="338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Process Queue and build TSPP packet</a:t>
            </a:r>
            <a:endParaRPr lang="en-GB" sz="1600" b="1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F894366-D574-CD36-F418-791069EE83A5}"/>
              </a:ext>
            </a:extLst>
          </p:cNvPr>
          <p:cNvSpPr/>
          <p:nvPr/>
        </p:nvSpPr>
        <p:spPr>
          <a:xfrm rot="5400000">
            <a:off x="5751005" y="5385875"/>
            <a:ext cx="569711" cy="13236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96926D-380B-8AB4-EB37-35E2444FE311}"/>
              </a:ext>
            </a:extLst>
          </p:cNvPr>
          <p:cNvSpPr txBox="1"/>
          <p:nvPr/>
        </p:nvSpPr>
        <p:spPr>
          <a:xfrm>
            <a:off x="6102041" y="5223425"/>
            <a:ext cx="11612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Data packet in TSPP format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4A48FD-D01C-3034-0101-E313012BAA24}"/>
              </a:ext>
            </a:extLst>
          </p:cNvPr>
          <p:cNvSpPr/>
          <p:nvPr/>
        </p:nvSpPr>
        <p:spPr>
          <a:xfrm>
            <a:off x="3310431" y="5792651"/>
            <a:ext cx="5571137" cy="338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Push data to SCADA over S7 Connection</a:t>
            </a:r>
            <a:endParaRPr lang="en-GB" sz="1600" b="1" dirty="0"/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2CF28D00-4474-2006-C6BD-ADB22D6693CB}"/>
              </a:ext>
            </a:extLst>
          </p:cNvPr>
          <p:cNvSpPr/>
          <p:nvPr/>
        </p:nvSpPr>
        <p:spPr>
          <a:xfrm>
            <a:off x="9902761" y="2015413"/>
            <a:ext cx="911352" cy="548182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39AE4BFA-E9F5-A691-EE3D-1A251070AAEA}"/>
              </a:ext>
            </a:extLst>
          </p:cNvPr>
          <p:cNvSpPr/>
          <p:nvPr/>
        </p:nvSpPr>
        <p:spPr>
          <a:xfrm rot="10800000">
            <a:off x="9848850" y="2642501"/>
            <a:ext cx="911352" cy="548182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9C9C04C-27E8-DEBD-14EE-42A4B01AD5DD}"/>
              </a:ext>
            </a:extLst>
          </p:cNvPr>
          <p:cNvSpPr/>
          <p:nvPr/>
        </p:nvSpPr>
        <p:spPr>
          <a:xfrm>
            <a:off x="9571517" y="3345177"/>
            <a:ext cx="157384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Every PLC Cycle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24AB18A-F11E-C765-A23C-5E1E467CEB1E}"/>
              </a:ext>
            </a:extLst>
          </p:cNvPr>
          <p:cNvCxnSpPr>
            <a:cxnSpLocks/>
          </p:cNvCxnSpPr>
          <p:nvPr/>
        </p:nvCxnSpPr>
        <p:spPr>
          <a:xfrm>
            <a:off x="7886700" y="4417341"/>
            <a:ext cx="3581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row: Curved Down 33">
            <a:extLst>
              <a:ext uri="{FF2B5EF4-FFF2-40B4-BE49-F238E27FC236}">
                <a16:creationId xmlns:a16="http://schemas.microsoft.com/office/drawing/2014/main" id="{046DC544-355D-14F9-B5AA-BC80359F1296}"/>
              </a:ext>
            </a:extLst>
          </p:cNvPr>
          <p:cNvSpPr/>
          <p:nvPr/>
        </p:nvSpPr>
        <p:spPr>
          <a:xfrm>
            <a:off x="9902761" y="4722356"/>
            <a:ext cx="911352" cy="548182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Arrow: Curved Down 34">
            <a:extLst>
              <a:ext uri="{FF2B5EF4-FFF2-40B4-BE49-F238E27FC236}">
                <a16:creationId xmlns:a16="http://schemas.microsoft.com/office/drawing/2014/main" id="{AE94671E-4BCB-9799-FE84-40A248C2071E}"/>
              </a:ext>
            </a:extLst>
          </p:cNvPr>
          <p:cNvSpPr/>
          <p:nvPr/>
        </p:nvSpPr>
        <p:spPr>
          <a:xfrm rot="10800000">
            <a:off x="9848850" y="5349444"/>
            <a:ext cx="911352" cy="548182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0BC8F4-2776-9A72-41A9-769879015F0A}"/>
              </a:ext>
            </a:extLst>
          </p:cNvPr>
          <p:cNvSpPr/>
          <p:nvPr/>
        </p:nvSpPr>
        <p:spPr>
          <a:xfrm>
            <a:off x="9571517" y="6052120"/>
            <a:ext cx="157384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On a user-configured period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E4E9F16-DBED-5DFB-F5D8-75B7EE8A8ACD}"/>
              </a:ext>
            </a:extLst>
          </p:cNvPr>
          <p:cNvCxnSpPr>
            <a:cxnSpLocks/>
          </p:cNvCxnSpPr>
          <p:nvPr/>
        </p:nvCxnSpPr>
        <p:spPr>
          <a:xfrm>
            <a:off x="638175" y="4405557"/>
            <a:ext cx="51392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34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7" grpId="0" animBg="1"/>
      <p:bldP spid="8" grpId="0" animBg="1"/>
      <p:bldP spid="9" grpId="0"/>
      <p:bldP spid="10" grpId="0" animBg="1"/>
      <p:bldP spid="12" grpId="0" animBg="1"/>
      <p:bldP spid="16" grpId="0"/>
      <p:bldP spid="18" grpId="0" animBg="1"/>
      <p:bldP spid="21" grpId="0" animBg="1"/>
      <p:bldP spid="22" grpId="0"/>
      <p:bldP spid="24" grpId="0" animBg="1"/>
      <p:bldP spid="28" grpId="0" animBg="1"/>
      <p:bldP spid="29" grpId="0" animBg="1"/>
      <p:bldP spid="31" grpId="0"/>
      <p:bldP spid="34" grpId="0" animBg="1"/>
      <p:bldP spid="35" grpId="0" animBg="1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Data Model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C2B5490C-B087-EDF4-D8CA-7A9A47C457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071748"/>
              </p:ext>
            </p:extLst>
          </p:nvPr>
        </p:nvGraphicFramePr>
        <p:xfrm>
          <a:off x="801114" y="3047197"/>
          <a:ext cx="1801285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0835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230450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F4FBCF2-2C7A-AAC4-B1EC-E61A4DC29BA1}"/>
              </a:ext>
            </a:extLst>
          </p:cNvPr>
          <p:cNvSpPr txBox="1"/>
          <p:nvPr/>
        </p:nvSpPr>
        <p:spPr>
          <a:xfrm>
            <a:off x="791722" y="5044767"/>
            <a:ext cx="19000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Read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7DD13-20A4-61C2-0088-25B843A80A89}"/>
              </a:ext>
            </a:extLst>
          </p:cNvPr>
          <p:cNvSpPr txBox="1"/>
          <p:nvPr/>
        </p:nvSpPr>
        <p:spPr>
          <a:xfrm>
            <a:off x="3424021" y="5063411"/>
            <a:ext cx="18012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Previous Read Register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3636A1B9-B1BB-213A-A8B7-C7FB7D27E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57467"/>
              </p:ext>
            </p:extLst>
          </p:nvPr>
        </p:nvGraphicFramePr>
        <p:xfrm>
          <a:off x="6312587" y="3094047"/>
          <a:ext cx="1787305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4791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222514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[n – 1]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[n + 1]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[n + 2]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[n + 3]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Metadata [n + 4]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144E19E-0AB8-AD67-EA00-9BE0F563D59A}"/>
              </a:ext>
            </a:extLst>
          </p:cNvPr>
          <p:cNvSpPr txBox="1"/>
          <p:nvPr/>
        </p:nvSpPr>
        <p:spPr>
          <a:xfrm>
            <a:off x="6391049" y="5064645"/>
            <a:ext cx="16271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Metadata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4F3B12-888F-5146-E026-74BF71250D71}"/>
              </a:ext>
            </a:extLst>
          </p:cNvPr>
          <p:cNvSpPr txBox="1"/>
          <p:nvPr/>
        </p:nvSpPr>
        <p:spPr>
          <a:xfrm>
            <a:off x="791722" y="5372039"/>
            <a:ext cx="18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Data for Vacuum Devices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2EE000-A8B3-7A38-C5FC-B19752B33287}"/>
              </a:ext>
            </a:extLst>
          </p:cNvPr>
          <p:cNvSpPr txBox="1"/>
          <p:nvPr/>
        </p:nvSpPr>
        <p:spPr>
          <a:xfrm>
            <a:off x="3334619" y="5376472"/>
            <a:ext cx="1890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Saved RR from previous PLC cycle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AB38B4-55B5-A4A6-D545-E1779265EB36}"/>
              </a:ext>
            </a:extLst>
          </p:cNvPr>
          <p:cNvSpPr txBox="1"/>
          <p:nvPr/>
        </p:nvSpPr>
        <p:spPr>
          <a:xfrm>
            <a:off x="6311278" y="5377705"/>
            <a:ext cx="1787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Information about each RR Byte</a:t>
            </a:r>
            <a:endParaRPr lang="en-US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29CD3E-892F-F63B-D926-1F379B859B3C}"/>
              </a:ext>
            </a:extLst>
          </p:cNvPr>
          <p:cNvSpPr/>
          <p:nvPr/>
        </p:nvSpPr>
        <p:spPr>
          <a:xfrm>
            <a:off x="6862351" y="3324412"/>
            <a:ext cx="1236385" cy="26572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22">
            <a:extLst>
              <a:ext uri="{FF2B5EF4-FFF2-40B4-BE49-F238E27FC236}">
                <a16:creationId xmlns:a16="http://schemas.microsoft.com/office/drawing/2014/main" id="{F7290710-DE30-90DB-8A09-716E5BCEEB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083870"/>
              </p:ext>
            </p:extLst>
          </p:nvPr>
        </p:nvGraphicFramePr>
        <p:xfrm>
          <a:off x="6615971" y="1408884"/>
          <a:ext cx="1787458" cy="12290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87458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2458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dirty="0"/>
                        <a:t>DataType (CHAR)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2458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Start Offset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2458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Device Address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2458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Device Length</a:t>
                      </a:r>
                      <a:r>
                        <a:rPr lang="pl-PL" sz="1000" dirty="0"/>
                        <a:t> (INT)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2458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LSD Index</a:t>
                      </a:r>
                      <a:r>
                        <a:rPr lang="pl-PL" sz="1000" dirty="0"/>
                        <a:t> (</a:t>
                      </a:r>
                      <a:r>
                        <a:rPr lang="en-US" sz="1000" dirty="0"/>
                        <a:t>INT</a:t>
                      </a:r>
                      <a:r>
                        <a:rPr lang="pl-PL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958C12-0C3B-907D-B7F6-D3F2D3ED1044}"/>
              </a:ext>
            </a:extLst>
          </p:cNvPr>
          <p:cNvCxnSpPr>
            <a:cxnSpLocks/>
          </p:cNvCxnSpPr>
          <p:nvPr/>
        </p:nvCxnSpPr>
        <p:spPr>
          <a:xfrm flipV="1">
            <a:off x="7509700" y="2683862"/>
            <a:ext cx="0" cy="64832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3209D6C7-1DDC-9529-FFFA-12039ACB9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378907"/>
              </p:ext>
            </p:extLst>
          </p:nvPr>
        </p:nvGraphicFramePr>
        <p:xfrm>
          <a:off x="3424021" y="3094047"/>
          <a:ext cx="1801285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0835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230450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graphicFrame>
        <p:nvGraphicFramePr>
          <p:cNvPr id="15" name="Table 6">
            <a:extLst>
              <a:ext uri="{FF2B5EF4-FFF2-40B4-BE49-F238E27FC236}">
                <a16:creationId xmlns:a16="http://schemas.microsoft.com/office/drawing/2014/main" id="{0D618E9D-B423-4ED9-B5A8-EF71308DB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77304"/>
              </p:ext>
            </p:extLst>
          </p:nvPr>
        </p:nvGraphicFramePr>
        <p:xfrm>
          <a:off x="9215349" y="3094047"/>
          <a:ext cx="1868325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8099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370226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y- 1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 [y – 1]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 [y]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y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 [y + 1]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y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 [y + 2]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y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 [y + 3]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y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Sent Data [y + 4]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59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24E9661-9375-B42E-574D-955CA583D486}"/>
              </a:ext>
            </a:extLst>
          </p:cNvPr>
          <p:cNvSpPr txBox="1"/>
          <p:nvPr/>
        </p:nvSpPr>
        <p:spPr>
          <a:xfrm>
            <a:off x="9322481" y="5050809"/>
            <a:ext cx="16414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Last Sent 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9F4B66-1C98-3C18-31E7-709658D2B699}"/>
              </a:ext>
            </a:extLst>
          </p:cNvPr>
          <p:cNvSpPr txBox="1"/>
          <p:nvPr/>
        </p:nvSpPr>
        <p:spPr>
          <a:xfrm>
            <a:off x="9069744" y="5372039"/>
            <a:ext cx="225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Last Values and Timestamps sent to the SCADA, per DP</a:t>
            </a:r>
            <a:endParaRPr lang="en-US" sz="1400" dirty="0"/>
          </a:p>
        </p:txBody>
      </p:sp>
      <p:graphicFrame>
        <p:nvGraphicFramePr>
          <p:cNvPr id="18" name="Table 122">
            <a:extLst>
              <a:ext uri="{FF2B5EF4-FFF2-40B4-BE49-F238E27FC236}">
                <a16:creationId xmlns:a16="http://schemas.microsoft.com/office/drawing/2014/main" id="{25A2FEB2-1E48-7B9A-4209-1EC2CA127B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277975"/>
              </p:ext>
            </p:extLst>
          </p:nvPr>
        </p:nvGraphicFramePr>
        <p:xfrm>
          <a:off x="9476389" y="2035473"/>
          <a:ext cx="1868325" cy="518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868325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dirty="0"/>
                        <a:t>TimeStamp (</a:t>
                      </a:r>
                      <a:r>
                        <a:rPr lang="en-US" sz="1100" b="0" dirty="0"/>
                        <a:t>Date and Time</a:t>
                      </a:r>
                      <a:r>
                        <a:rPr lang="pl-PL" sz="1100" b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Value (DWORD)</a:t>
                      </a:r>
                      <a:endParaRPr lang="pl-PL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10AF62C8-6A77-71DE-4F06-621E15C92711}"/>
              </a:ext>
            </a:extLst>
          </p:cNvPr>
          <p:cNvSpPr/>
          <p:nvPr/>
        </p:nvSpPr>
        <p:spPr>
          <a:xfrm>
            <a:off x="9719635" y="3349513"/>
            <a:ext cx="1357713" cy="239962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1D69B5B-715F-8CBE-212A-830FB38F70B8}"/>
              </a:ext>
            </a:extLst>
          </p:cNvPr>
          <p:cNvCxnSpPr>
            <a:cxnSpLocks/>
          </p:cNvCxnSpPr>
          <p:nvPr/>
        </p:nvCxnSpPr>
        <p:spPr>
          <a:xfrm flipV="1">
            <a:off x="10410552" y="2621669"/>
            <a:ext cx="0" cy="70795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94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 animBg="1"/>
      <p:bldP spid="16" grpId="0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Processing the Read Register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7C1F26BB-C958-D794-B377-879DDD13E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0128"/>
              </p:ext>
            </p:extLst>
          </p:nvPr>
        </p:nvGraphicFramePr>
        <p:xfrm>
          <a:off x="4113576" y="2088480"/>
          <a:ext cx="3254375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839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70597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+ 6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Byte </a:t>
                      </a:r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+ 9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7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A6E8EE8-E4B7-C532-3D71-BD1BE2B1857C}"/>
              </a:ext>
            </a:extLst>
          </p:cNvPr>
          <p:cNvSpPr txBox="1"/>
          <p:nvPr/>
        </p:nvSpPr>
        <p:spPr>
          <a:xfrm>
            <a:off x="4113577" y="5358915"/>
            <a:ext cx="32543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Read Register</a:t>
            </a:r>
          </a:p>
        </p:txBody>
      </p:sp>
      <p:pic>
        <p:nvPicPr>
          <p:cNvPr id="13" name="Picture 22" descr="\\cern.ch\dfs\Departments\TE\Groups\VSC\ICM\Users\ANTONIOTTI\Conferences\ICALEPS11\New_Pictures\TPG300.png">
            <a:extLst>
              <a:ext uri="{FF2B5EF4-FFF2-40B4-BE49-F238E27FC236}">
                <a16:creationId xmlns:a16="http://schemas.microsoft.com/office/drawing/2014/main" id="{7471E91A-69C4-0620-6F9A-F1C374F48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3873" y="3630262"/>
            <a:ext cx="1273785" cy="1185794"/>
          </a:xfrm>
          <a:prstGeom prst="rect">
            <a:avLst/>
          </a:prstGeom>
          <a:noFill/>
        </p:spPr>
      </p:pic>
      <p:pic>
        <p:nvPicPr>
          <p:cNvPr id="14" name="Picture 29" descr="\\cern.ch\dfs\Departments\TE\Groups\VSC\ICM\Users\ANTONIOTTI\Conferences\ICALEPS11\New_Pictures\VGR-smooth.png">
            <a:extLst>
              <a:ext uri="{FF2B5EF4-FFF2-40B4-BE49-F238E27FC236}">
                <a16:creationId xmlns:a16="http://schemas.microsoft.com/office/drawing/2014/main" id="{BDDB0BF5-96A7-5429-2267-7AFB2192D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9370" y="1355825"/>
            <a:ext cx="686792" cy="1189865"/>
          </a:xfrm>
          <a:prstGeom prst="rect">
            <a:avLst/>
          </a:prstGeom>
          <a:noFill/>
        </p:spPr>
      </p:pic>
      <p:sp>
        <p:nvSpPr>
          <p:cNvPr id="17" name="Text Box 54">
            <a:extLst>
              <a:ext uri="{FF2B5EF4-FFF2-40B4-BE49-F238E27FC236}">
                <a16:creationId xmlns:a16="http://schemas.microsoft.com/office/drawing/2014/main" id="{ED92B78B-87D2-D9EE-B4FF-236F39CB9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873" y="2567626"/>
            <a:ext cx="1297785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400" b="1" dirty="0">
                <a:cs typeface="Arial" pitchFamily="34" charset="0"/>
              </a:rPr>
              <a:t>Pirani Gauge</a:t>
            </a:r>
            <a:endParaRPr lang="en-GB" sz="1400" b="1" dirty="0">
              <a:cs typeface="Arial" pitchFamily="34" charset="0"/>
            </a:endParaRPr>
          </a:p>
        </p:txBody>
      </p:sp>
      <p:sp>
        <p:nvSpPr>
          <p:cNvPr id="20" name="Text Box 54">
            <a:extLst>
              <a:ext uri="{FF2B5EF4-FFF2-40B4-BE49-F238E27FC236}">
                <a16:creationId xmlns:a16="http://schemas.microsoft.com/office/drawing/2014/main" id="{34ECEA6A-A35A-EC62-917D-9F9D3363E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479" y="4874993"/>
            <a:ext cx="1834571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400" b="1" dirty="0">
                <a:cs typeface="Arial" pitchFamily="34" charset="0"/>
              </a:rPr>
              <a:t>Gauge Controller</a:t>
            </a:r>
            <a:endParaRPr lang="en-GB" sz="1400" b="1" dirty="0">
              <a:cs typeface="Arial" pitchFamily="34" charset="0"/>
            </a:endParaRPr>
          </a:p>
          <a:p>
            <a:pPr algn="ctr">
              <a:buClrTx/>
              <a:buSzTx/>
              <a:buFontTx/>
              <a:buNone/>
            </a:pPr>
            <a:r>
              <a:rPr lang="en-GB" sz="1400" dirty="0">
                <a:cs typeface="Arial" pitchFamily="34" charset="0"/>
              </a:rPr>
              <a:t>(TPG300)</a:t>
            </a:r>
          </a:p>
        </p:txBody>
      </p:sp>
      <p:graphicFrame>
        <p:nvGraphicFramePr>
          <p:cNvPr id="26" name="Table 6">
            <a:extLst>
              <a:ext uri="{FF2B5EF4-FFF2-40B4-BE49-F238E27FC236}">
                <a16:creationId xmlns:a16="http://schemas.microsoft.com/office/drawing/2014/main" id="{E8834413-22C8-BCDD-9E62-F69CFFDF0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35472"/>
              </p:ext>
            </p:extLst>
          </p:nvPr>
        </p:nvGraphicFramePr>
        <p:xfrm>
          <a:off x="4113576" y="3549595"/>
          <a:ext cx="3254375" cy="121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839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70597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Byte n + 4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Pressure Value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</a:tbl>
          </a:graphicData>
        </a:graphic>
      </p:graphicFrame>
      <p:sp>
        <p:nvSpPr>
          <p:cNvPr id="32" name="Right Brace 31">
            <a:extLst>
              <a:ext uri="{FF2B5EF4-FFF2-40B4-BE49-F238E27FC236}">
                <a16:creationId xmlns:a16="http://schemas.microsoft.com/office/drawing/2014/main" id="{905208AE-3B51-8A03-2000-379A577C1969}"/>
              </a:ext>
            </a:extLst>
          </p:cNvPr>
          <p:cNvSpPr/>
          <p:nvPr/>
        </p:nvSpPr>
        <p:spPr>
          <a:xfrm>
            <a:off x="7431818" y="3824375"/>
            <a:ext cx="202430" cy="9559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6B6FF04-0081-DA8E-D77C-E33EBE9289F2}"/>
              </a:ext>
            </a:extLst>
          </p:cNvPr>
          <p:cNvSpPr txBox="1"/>
          <p:nvPr/>
        </p:nvSpPr>
        <p:spPr>
          <a:xfrm>
            <a:off x="7948032" y="4367162"/>
            <a:ext cx="811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/>
              <a:t>Pressure</a:t>
            </a:r>
            <a:endParaRPr lang="en-US" sz="1400" dirty="0"/>
          </a:p>
          <a:p>
            <a:pPr algn="ctr"/>
            <a:r>
              <a:rPr lang="en-US" sz="1400" dirty="0"/>
              <a:t>DPE</a:t>
            </a:r>
            <a:endParaRPr lang="en-GB" sz="1400" dirty="0"/>
          </a:p>
          <a:p>
            <a:pPr algn="ctr"/>
            <a:endParaRPr lang="en-US" sz="1600" dirty="0"/>
          </a:p>
        </p:txBody>
      </p:sp>
      <p:pic>
        <p:nvPicPr>
          <p:cNvPr id="40" name="Picture 39" descr="Two black server racks realistic illustration Free Vector">
            <a:extLst>
              <a:ext uri="{FF2B5EF4-FFF2-40B4-BE49-F238E27FC236}">
                <a16:creationId xmlns:a16="http://schemas.microsoft.com/office/drawing/2014/main" id="{DB168490-9072-CA44-6084-7EA309B724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9012146" y="3399640"/>
            <a:ext cx="1700223" cy="16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>
            <a:extLst>
              <a:ext uri="{FF2B5EF4-FFF2-40B4-BE49-F238E27FC236}">
                <a16:creationId xmlns:a16="http://schemas.microsoft.com/office/drawing/2014/main" id="{885EF2C0-6A42-CAD1-9483-0C5D5F6B3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4584" y="5282682"/>
            <a:ext cx="1297785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400" b="1" dirty="0">
                <a:cs typeface="Arial" pitchFamily="34" charset="0"/>
              </a:rPr>
              <a:t>SCADA Server</a:t>
            </a:r>
            <a:endParaRPr lang="en-GB" sz="1400" b="1" dirty="0">
              <a:cs typeface="Arial" pitchFamily="34" charset="0"/>
            </a:endParaRP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9F9BEEBE-FC8B-449E-D007-BABDF0AB7DBC}"/>
              </a:ext>
            </a:extLst>
          </p:cNvPr>
          <p:cNvSpPr/>
          <p:nvPr/>
        </p:nvSpPr>
        <p:spPr>
          <a:xfrm>
            <a:off x="7824713" y="4205701"/>
            <a:ext cx="1076670" cy="16411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ECFF4210-F6AF-4738-9B1F-2A53C3E0C24E}"/>
              </a:ext>
            </a:extLst>
          </p:cNvPr>
          <p:cNvSpPr/>
          <p:nvPr/>
        </p:nvSpPr>
        <p:spPr>
          <a:xfrm>
            <a:off x="2852282" y="4247525"/>
            <a:ext cx="1076670" cy="16411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76677000-FE54-3048-F8E1-6551D9EF6DFE}"/>
              </a:ext>
            </a:extLst>
          </p:cNvPr>
          <p:cNvSpPr/>
          <p:nvPr/>
        </p:nvSpPr>
        <p:spPr>
          <a:xfrm rot="5400000">
            <a:off x="1792909" y="3155263"/>
            <a:ext cx="499710" cy="17953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2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20" grpId="0"/>
      <p:bldP spid="32" grpId="0" animBg="1"/>
      <p:bldP spid="38" grpId="0"/>
      <p:bldP spid="41" grpId="0"/>
      <p:bldP spid="42" grpId="0" animBg="1"/>
      <p:bldP spid="43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Processing the Read Register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E4F1CE5E-3782-1EAB-5F76-858722807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106354"/>
              </p:ext>
            </p:extLst>
          </p:nvPr>
        </p:nvGraphicFramePr>
        <p:xfrm>
          <a:off x="948542" y="1921990"/>
          <a:ext cx="2227252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45478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481774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+ 6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Byte </a:t>
                      </a:r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+ 9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7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CF09E84-1810-05CC-3C98-F267343470FA}"/>
              </a:ext>
            </a:extLst>
          </p:cNvPr>
          <p:cNvSpPr txBox="1"/>
          <p:nvPr/>
        </p:nvSpPr>
        <p:spPr>
          <a:xfrm>
            <a:off x="4016280" y="3907558"/>
            <a:ext cx="10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TSPP</a:t>
            </a:r>
          </a:p>
          <a:p>
            <a:pPr algn="ctr"/>
            <a:r>
              <a:rPr lang="pl-PL" sz="1600" b="1" dirty="0"/>
              <a:t>Manager</a:t>
            </a:r>
            <a:endParaRPr lang="en-US" sz="1600" b="1" dirty="0"/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347939FF-DDC5-F231-5620-A85BEE597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870440"/>
              </p:ext>
            </p:extLst>
          </p:nvPr>
        </p:nvGraphicFramePr>
        <p:xfrm>
          <a:off x="948542" y="1921990"/>
          <a:ext cx="2227252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4717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480075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+ 6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Byte n + 8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+ 9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7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5620814-82B4-2426-A4B7-D22A7DA8AA32}"/>
              </a:ext>
            </a:extLst>
          </p:cNvPr>
          <p:cNvSpPr txBox="1"/>
          <p:nvPr/>
        </p:nvSpPr>
        <p:spPr>
          <a:xfrm>
            <a:off x="948542" y="5123660"/>
            <a:ext cx="22272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Read Register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D6200A5-5232-2C5A-CFA7-98E2816230BE}"/>
              </a:ext>
            </a:extLst>
          </p:cNvPr>
          <p:cNvSpPr/>
          <p:nvPr/>
        </p:nvSpPr>
        <p:spPr>
          <a:xfrm>
            <a:off x="5945866" y="2455266"/>
            <a:ext cx="2131334" cy="46538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55A2C0-AF76-66B0-BB54-440B63FA7A04}"/>
              </a:ext>
            </a:extLst>
          </p:cNvPr>
          <p:cNvSpPr txBox="1"/>
          <p:nvPr/>
        </p:nvSpPr>
        <p:spPr>
          <a:xfrm>
            <a:off x="8597661" y="5848011"/>
            <a:ext cx="2825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Metadata</a:t>
            </a:r>
          </a:p>
        </p:txBody>
      </p:sp>
      <p:graphicFrame>
        <p:nvGraphicFramePr>
          <p:cNvPr id="18" name="Table 6">
            <a:extLst>
              <a:ext uri="{FF2B5EF4-FFF2-40B4-BE49-F238E27FC236}">
                <a16:creationId xmlns:a16="http://schemas.microsoft.com/office/drawing/2014/main" id="{37936099-A478-1E0D-D836-85DD392E1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78001"/>
              </p:ext>
            </p:extLst>
          </p:nvPr>
        </p:nvGraphicFramePr>
        <p:xfrm>
          <a:off x="8597660" y="1670981"/>
          <a:ext cx="2825990" cy="41452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3065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942925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202319">
                <a:tc rowSpan="5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[n+7]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dirty="0"/>
                        <a:t>DataType (CHAR)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Start Offset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 + 2]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Device Address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</a:rPr>
                        <a:t>Device Length</a:t>
                      </a:r>
                      <a:r>
                        <a:rPr lang="pl-PL" sz="1000" kern="1200" dirty="0">
                          <a:solidFill>
                            <a:schemeClr val="dk1"/>
                          </a:solidFill>
                        </a:rPr>
                        <a:t> (INT)</a:t>
                      </a:r>
                      <a:endParaRPr lang="pl-P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LSD Index</a:t>
                      </a:r>
                      <a:r>
                        <a:rPr lang="pl-PL" sz="1000" dirty="0"/>
                        <a:t> (</a:t>
                      </a:r>
                      <a:r>
                        <a:rPr lang="en-US" sz="1000" dirty="0"/>
                        <a:t>INT</a:t>
                      </a:r>
                      <a:r>
                        <a:rPr lang="pl-PL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  <a:tr h="202319">
                <a:tc rowSpan="5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[n+8]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dirty="0"/>
                        <a:t>DataType (CHAR)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572232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Start Offset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359629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 + 2]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Device Address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806173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</a:rPr>
                        <a:t>Device Length</a:t>
                      </a:r>
                      <a:r>
                        <a:rPr lang="pl-PL" sz="1000" kern="1200" dirty="0">
                          <a:solidFill>
                            <a:schemeClr val="dk1"/>
                          </a:solidFill>
                        </a:rPr>
                        <a:t> (INT)</a:t>
                      </a:r>
                      <a:endParaRPr lang="pl-P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874231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LSD Index</a:t>
                      </a:r>
                      <a:r>
                        <a:rPr lang="pl-PL" sz="1000" dirty="0"/>
                        <a:t> (</a:t>
                      </a:r>
                      <a:r>
                        <a:rPr lang="en-US" sz="1000" dirty="0"/>
                        <a:t>INT</a:t>
                      </a:r>
                      <a:r>
                        <a:rPr lang="pl-PL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155258"/>
                  </a:ext>
                </a:extLst>
              </a:tr>
              <a:tr h="202319">
                <a:tc rowSpan="5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[n+9]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dirty="0"/>
                        <a:t>DataType (CHAR)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140185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Start Offset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416941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Metadata [n + 2]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Device Address (INT)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08299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</a:rPr>
                        <a:t>Device Length</a:t>
                      </a:r>
                      <a:r>
                        <a:rPr lang="pl-PL" sz="1000" kern="1200" dirty="0">
                          <a:solidFill>
                            <a:schemeClr val="dk1"/>
                          </a:solidFill>
                        </a:rPr>
                        <a:t> (INT)</a:t>
                      </a:r>
                      <a:endParaRPr lang="pl-PL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341453"/>
                  </a:ext>
                </a:extLst>
              </a:tr>
              <a:tr h="202319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LSD Index</a:t>
                      </a:r>
                      <a:r>
                        <a:rPr lang="pl-PL" sz="1000" dirty="0"/>
                        <a:t> (</a:t>
                      </a:r>
                      <a:r>
                        <a:rPr lang="en-US" sz="1000" dirty="0"/>
                        <a:t>INT</a:t>
                      </a:r>
                      <a:r>
                        <a:rPr lang="pl-PL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372698"/>
                  </a:ext>
                </a:extLst>
              </a:tr>
              <a:tr h="20231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…</a:t>
                      </a:r>
                      <a:endParaRPr lang="pl-P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710062"/>
                  </a:ext>
                </a:extLst>
              </a:tr>
            </a:tbl>
          </a:graphicData>
        </a:graphic>
      </p:graphicFrame>
      <p:graphicFrame>
        <p:nvGraphicFramePr>
          <p:cNvPr id="21" name="Table 6">
            <a:extLst>
              <a:ext uri="{FF2B5EF4-FFF2-40B4-BE49-F238E27FC236}">
                <a16:creationId xmlns:a16="http://schemas.microsoft.com/office/drawing/2014/main" id="{E3A4FC37-C599-E3E3-2B5C-DD0A0207A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368292"/>
              </p:ext>
            </p:extLst>
          </p:nvPr>
        </p:nvGraphicFramePr>
        <p:xfrm>
          <a:off x="948543" y="2409670"/>
          <a:ext cx="2227251" cy="2194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5014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477104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Gauge Status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Error Code</a:t>
                      </a:r>
                      <a:endParaRPr lang="en-GB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Warning Code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Measurement Status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+ 5</a:t>
                      </a:r>
                      <a:endParaRPr lang="en-GB" sz="10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Pressure Value</a:t>
                      </a:r>
                      <a:endParaRPr lang="en-GB" sz="1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+ 6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+ 7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+ 8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</a:tbl>
          </a:graphicData>
        </a:graphic>
      </p:graphicFrame>
      <p:pic>
        <p:nvPicPr>
          <p:cNvPr id="9218" name="Picture 2" descr="function block&quot; Icon - Download for free – Iconduck">
            <a:extLst>
              <a:ext uri="{FF2B5EF4-FFF2-40B4-BE49-F238E27FC236}">
                <a16:creationId xmlns:a16="http://schemas.microsoft.com/office/drawing/2014/main" id="{B6372992-CACB-DF92-EE0B-3C836C002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458" y="2858504"/>
            <a:ext cx="1416050" cy="104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2CF55DF-FACE-9283-C939-CDB951FFCD84}"/>
              </a:ext>
            </a:extLst>
          </p:cNvPr>
          <p:cNvSpPr txBox="1"/>
          <p:nvPr/>
        </p:nvSpPr>
        <p:spPr>
          <a:xfrm>
            <a:off x="5934075" y="2687959"/>
            <a:ext cx="19208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pl-PL" sz="1400" dirty="0"/>
          </a:p>
          <a:p>
            <a:pPr algn="ctr"/>
            <a:r>
              <a:rPr lang="pl-PL" sz="1400" dirty="0"/>
              <a:t>Byte Address of the event in RR</a:t>
            </a:r>
            <a:endParaRPr lang="en-GB" sz="14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38FAAD55-0AFB-E6D2-DCDC-10D9AD7F5D64}"/>
              </a:ext>
            </a:extLst>
          </p:cNvPr>
          <p:cNvSpPr/>
          <p:nvPr/>
        </p:nvSpPr>
        <p:spPr>
          <a:xfrm rot="10800000">
            <a:off x="5929894" y="3886958"/>
            <a:ext cx="2131334" cy="46538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66B70C-2821-2678-29A8-5FE9EF0DD3D8}"/>
              </a:ext>
            </a:extLst>
          </p:cNvPr>
          <p:cNvSpPr txBox="1"/>
          <p:nvPr/>
        </p:nvSpPr>
        <p:spPr>
          <a:xfrm>
            <a:off x="6162675" y="4310151"/>
            <a:ext cx="1898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Data Type Register Offset in RR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7025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6" grpId="0"/>
      <p:bldP spid="24" grpId="0"/>
      <p:bldP spid="28" grpId="0" animBg="1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Data Filtering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6F2F70-7AB8-20F7-78C4-A7ADCCA43F81}"/>
              </a:ext>
            </a:extLst>
          </p:cNvPr>
          <p:cNvSpPr txBox="1"/>
          <p:nvPr/>
        </p:nvSpPr>
        <p:spPr>
          <a:xfrm>
            <a:off x="465022" y="967375"/>
            <a:ext cx="1058397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/>
              <a:t>Reduction of noise from analog measurements.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/>
              <a:t>Reduction</a:t>
            </a:r>
            <a:r>
              <a:rPr lang="en-GB" sz="2000" dirty="0"/>
              <a:t> of the amount of data pushed,  which can improve the performance and efficiency of the system.</a:t>
            </a:r>
            <a:endParaRPr lang="en-US" sz="2400" dirty="0"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852B050C-6F17-2906-6B75-EF1D6BF194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151158"/>
              </p:ext>
            </p:extLst>
          </p:nvPr>
        </p:nvGraphicFramePr>
        <p:xfrm>
          <a:off x="7490741" y="2268930"/>
          <a:ext cx="3826463" cy="21369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8195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25826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26712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 + 1]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 + 2]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26712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F6BE333-318D-F018-8585-192F1E347F11}"/>
              </a:ext>
            </a:extLst>
          </p:cNvPr>
          <p:cNvSpPr txBox="1"/>
          <p:nvPr/>
        </p:nvSpPr>
        <p:spPr>
          <a:xfrm>
            <a:off x="7490741" y="4405901"/>
            <a:ext cx="38264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Last Sent Data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27501E-904A-1D8E-B1A5-4A40CA82B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614447"/>
              </p:ext>
            </p:extLst>
          </p:nvPr>
        </p:nvGraphicFramePr>
        <p:xfrm>
          <a:off x="1475264" y="2409190"/>
          <a:ext cx="2346801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5177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581624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–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n + 3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Byte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+ 4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699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2E9C60E-CF86-F609-1121-14DFBBC27869}"/>
              </a:ext>
            </a:extLst>
          </p:cNvPr>
          <p:cNvSpPr txBox="1"/>
          <p:nvPr/>
        </p:nvSpPr>
        <p:spPr>
          <a:xfrm>
            <a:off x="986182" y="4420715"/>
            <a:ext cx="32543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Read Register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0360B3-747F-C0E5-9C44-74C2B5CEA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235490"/>
              </p:ext>
            </p:extLst>
          </p:nvPr>
        </p:nvGraphicFramePr>
        <p:xfrm>
          <a:off x="1481898" y="2897396"/>
          <a:ext cx="2346800" cy="121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2691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584109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Byte n 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New Value</a:t>
                      </a:r>
                      <a:endParaRPr lang="en-GB" sz="10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</a:tbl>
          </a:graphicData>
        </a:graphic>
      </p:graphicFrame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4E6EB3D0-94AB-3C67-4140-0456E77089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4260"/>
              </p:ext>
            </p:extLst>
          </p:nvPr>
        </p:nvGraphicFramePr>
        <p:xfrm>
          <a:off x="7490742" y="2268926"/>
          <a:ext cx="3826462" cy="21369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68194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2258268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26712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 + 1]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Value pushed to SCADA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267121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LastSentData [k + 2]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Stamp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267121">
                <a:tc v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26712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13" name="Arrow: Right 12">
            <a:extLst>
              <a:ext uri="{FF2B5EF4-FFF2-40B4-BE49-F238E27FC236}">
                <a16:creationId xmlns:a16="http://schemas.microsoft.com/office/drawing/2014/main" id="{FEB09908-12E5-2351-C264-4303FD16251E}"/>
              </a:ext>
            </a:extLst>
          </p:cNvPr>
          <p:cNvSpPr/>
          <p:nvPr/>
        </p:nvSpPr>
        <p:spPr>
          <a:xfrm>
            <a:off x="3956795" y="3435871"/>
            <a:ext cx="726195" cy="17911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4164C7E4-067A-CD4C-A69D-871EDFC7AFC8}"/>
              </a:ext>
            </a:extLst>
          </p:cNvPr>
          <p:cNvSpPr/>
          <p:nvPr/>
        </p:nvSpPr>
        <p:spPr>
          <a:xfrm rot="10800000">
            <a:off x="6654800" y="3245370"/>
            <a:ext cx="690241" cy="18715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3D7B610-C441-42B4-F11B-E935C0F8F369}"/>
              </a:ext>
            </a:extLst>
          </p:cNvPr>
          <p:cNvSpPr/>
          <p:nvPr/>
        </p:nvSpPr>
        <p:spPr>
          <a:xfrm>
            <a:off x="749215" y="4890577"/>
            <a:ext cx="3705225" cy="1571535"/>
          </a:xfrm>
          <a:prstGeom prst="roundRect">
            <a:avLst>
              <a:gd name="adj" fmla="val 5107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E1D501-D02B-AA46-A485-719C5C91BAE0}"/>
              </a:ext>
            </a:extLst>
          </p:cNvPr>
          <p:cNvSpPr txBox="1"/>
          <p:nvPr/>
        </p:nvSpPr>
        <p:spPr>
          <a:xfrm>
            <a:off x="852833" y="4985681"/>
            <a:ext cx="34555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Value Filtering</a:t>
            </a:r>
          </a:p>
          <a:p>
            <a:pPr algn="just"/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Data is only sent if it has changed from the last pushed value by more than a given percentage, configurable by the user.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03B13DD-3BC1-0AD8-56C2-33A47F4DD7DE}"/>
              </a:ext>
            </a:extLst>
          </p:cNvPr>
          <p:cNvSpPr/>
          <p:nvPr/>
        </p:nvSpPr>
        <p:spPr>
          <a:xfrm>
            <a:off x="7598691" y="4991132"/>
            <a:ext cx="3621759" cy="1408838"/>
          </a:xfrm>
          <a:prstGeom prst="roundRect">
            <a:avLst>
              <a:gd name="adj" fmla="val 5107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1A90C-DE83-DB1F-ECE7-8DEDB2DE23BA}"/>
              </a:ext>
            </a:extLst>
          </p:cNvPr>
          <p:cNvSpPr txBox="1"/>
          <p:nvPr/>
        </p:nvSpPr>
        <p:spPr>
          <a:xfrm>
            <a:off x="7664209" y="5103777"/>
            <a:ext cx="345555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Time Filtering</a:t>
            </a:r>
          </a:p>
          <a:p>
            <a:pPr algn="just"/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is only sent if it was last pushed to the SCADA more than a configurable time ag</a:t>
            </a:r>
            <a:r>
              <a:rPr lang="pl-PL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o.</a:t>
            </a:r>
            <a:endParaRPr lang="en-GB" sz="1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909B6-97F7-C93E-6282-55A749B1B82C}"/>
              </a:ext>
            </a:extLst>
          </p:cNvPr>
          <p:cNvSpPr txBox="1"/>
          <p:nvPr/>
        </p:nvSpPr>
        <p:spPr>
          <a:xfrm>
            <a:off x="5090509" y="3931651"/>
            <a:ext cx="10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TSPP</a:t>
            </a:r>
          </a:p>
          <a:p>
            <a:pPr algn="ctr"/>
            <a:r>
              <a:rPr lang="pl-PL" sz="1600" b="1" dirty="0"/>
              <a:t>Manager</a:t>
            </a:r>
            <a:endParaRPr lang="en-US" sz="1600" b="1" dirty="0"/>
          </a:p>
        </p:txBody>
      </p:sp>
      <p:pic>
        <p:nvPicPr>
          <p:cNvPr id="20" name="Picture 2" descr="function block&quot; Icon - Download for free – Iconduck">
            <a:extLst>
              <a:ext uri="{FF2B5EF4-FFF2-40B4-BE49-F238E27FC236}">
                <a16:creationId xmlns:a16="http://schemas.microsoft.com/office/drawing/2014/main" id="{9587160E-9F03-240D-1E8D-144B81D48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687" y="2882597"/>
            <a:ext cx="1416050" cy="104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8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 animBg="1"/>
      <p:bldP spid="14" grpId="0" animBg="1"/>
      <p:bldP spid="15" grpId="0" animBg="1"/>
      <p:bldP spid="16" grpId="0"/>
      <p:bldP spid="17" grpId="0" animBg="1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Timestamping and Data Queues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4CA733-0983-C667-9717-E28F361E2C7F}"/>
              </a:ext>
            </a:extLst>
          </p:cNvPr>
          <p:cNvSpPr txBox="1"/>
          <p:nvPr/>
        </p:nvSpPr>
        <p:spPr>
          <a:xfrm>
            <a:off x="5472489" y="5002183"/>
            <a:ext cx="2353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/>
              <a:t>VacTSPP</a:t>
            </a:r>
            <a:r>
              <a:rPr lang="en-US" sz="1400" b="1" dirty="0"/>
              <a:t> </a:t>
            </a:r>
            <a:r>
              <a:rPr lang="pl-PL" sz="1400" b="1" dirty="0"/>
              <a:t>DATA</a:t>
            </a:r>
            <a:endParaRPr lang="en-GB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921E6E-732E-FF6F-97A3-0640E4D352BB}"/>
              </a:ext>
            </a:extLst>
          </p:cNvPr>
          <p:cNvSpPr txBox="1"/>
          <p:nvPr/>
        </p:nvSpPr>
        <p:spPr>
          <a:xfrm>
            <a:off x="303758" y="1133623"/>
            <a:ext cx="115834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b="1" dirty="0"/>
              <a:t>data</a:t>
            </a:r>
            <a:r>
              <a:rPr lang="en-GB" dirty="0"/>
              <a:t> which </a:t>
            </a:r>
            <a:r>
              <a:rPr lang="en-GB" b="1" dirty="0"/>
              <a:t>meets filtering criteria </a:t>
            </a:r>
            <a:r>
              <a:rPr lang="en-GB" dirty="0"/>
              <a:t>is </a:t>
            </a:r>
            <a:r>
              <a:rPr lang="en-GB" b="1" dirty="0"/>
              <a:t>timestamped</a:t>
            </a:r>
            <a:r>
              <a:rPr lang="en-GB" dirty="0"/>
              <a:t> and packed into the appropriate format.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Data packets are </a:t>
            </a:r>
            <a:r>
              <a:rPr lang="en-GB" b="1" dirty="0"/>
              <a:t>stored data queues to be pushed out later</a:t>
            </a:r>
            <a:r>
              <a:rPr lang="en-GB" dirty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Four distinct data queues are used</a:t>
            </a:r>
            <a:r>
              <a:rPr lang="en-GB" dirty="0"/>
              <a:t>, one per data type.</a:t>
            </a:r>
            <a:endParaRPr lang="en-US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442C63CD-9BF8-6BDA-E486-53FB873A7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225558"/>
              </p:ext>
            </p:extLst>
          </p:nvPr>
        </p:nvGraphicFramePr>
        <p:xfrm>
          <a:off x="8898812" y="2658401"/>
          <a:ext cx="244745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97625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649825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99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k- 1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[k– 1]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98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VacTSPP_DATA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16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[k + 1]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4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+ 2]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948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 + 3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+ 3]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401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+ 4]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+5]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+6]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659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+ 7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+ 7]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+ 8]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 + 9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000" dirty="0"/>
                        <a:t>VacTSPP_DATA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 + 9]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7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( … 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027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4E9FC7-CA7F-DA3A-1527-CAC5E01982EB}"/>
              </a:ext>
            </a:extLst>
          </p:cNvPr>
          <p:cNvSpPr txBox="1"/>
          <p:nvPr/>
        </p:nvSpPr>
        <p:spPr>
          <a:xfrm>
            <a:off x="8898812" y="5838441"/>
            <a:ext cx="24474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Data Queue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B72CAB-88F2-E5B1-9452-5568820C39FF}"/>
              </a:ext>
            </a:extLst>
          </p:cNvPr>
          <p:cNvCxnSpPr>
            <a:cxnSpLocks/>
          </p:cNvCxnSpPr>
          <p:nvPr/>
        </p:nvCxnSpPr>
        <p:spPr>
          <a:xfrm flipV="1">
            <a:off x="4452195" y="3457667"/>
            <a:ext cx="831879" cy="694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550636-9AFF-0651-CD6D-3BF608F8CF5D}"/>
              </a:ext>
            </a:extLst>
          </p:cNvPr>
          <p:cNvCxnSpPr>
            <a:cxnSpLocks/>
          </p:cNvCxnSpPr>
          <p:nvPr/>
        </p:nvCxnSpPr>
        <p:spPr>
          <a:xfrm>
            <a:off x="4452195" y="4152364"/>
            <a:ext cx="831879" cy="691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94C4CC-2D64-44D1-CA0E-BB8EAA802CC2}"/>
              </a:ext>
            </a:extLst>
          </p:cNvPr>
          <p:cNvCxnSpPr>
            <a:cxnSpLocks/>
          </p:cNvCxnSpPr>
          <p:nvPr/>
        </p:nvCxnSpPr>
        <p:spPr>
          <a:xfrm>
            <a:off x="4452195" y="4152364"/>
            <a:ext cx="831879" cy="379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354B4C-8486-6053-704B-AD893F047002}"/>
              </a:ext>
            </a:extLst>
          </p:cNvPr>
          <p:cNvCxnSpPr>
            <a:cxnSpLocks/>
          </p:cNvCxnSpPr>
          <p:nvPr/>
        </p:nvCxnSpPr>
        <p:spPr>
          <a:xfrm flipV="1">
            <a:off x="4452195" y="3707625"/>
            <a:ext cx="851325" cy="444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AE6A20-0654-3686-4096-CF05AAA597EF}"/>
              </a:ext>
            </a:extLst>
          </p:cNvPr>
          <p:cNvCxnSpPr>
            <a:cxnSpLocks/>
          </p:cNvCxnSpPr>
          <p:nvPr/>
        </p:nvCxnSpPr>
        <p:spPr>
          <a:xfrm flipV="1">
            <a:off x="4445845" y="3989211"/>
            <a:ext cx="838229" cy="163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A68A00-F466-5B6C-793C-B6FF474B212E}"/>
              </a:ext>
            </a:extLst>
          </p:cNvPr>
          <p:cNvCxnSpPr>
            <a:cxnSpLocks/>
          </p:cNvCxnSpPr>
          <p:nvPr/>
        </p:nvCxnSpPr>
        <p:spPr>
          <a:xfrm>
            <a:off x="4445845" y="4152364"/>
            <a:ext cx="838229" cy="87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>
            <a:extLst>
              <a:ext uri="{FF2B5EF4-FFF2-40B4-BE49-F238E27FC236}">
                <a16:creationId xmlns:a16="http://schemas.microsoft.com/office/drawing/2014/main" id="{14CE799A-B170-0459-D45F-0A4F60234391}"/>
              </a:ext>
            </a:extLst>
          </p:cNvPr>
          <p:cNvSpPr/>
          <p:nvPr/>
        </p:nvSpPr>
        <p:spPr>
          <a:xfrm>
            <a:off x="7863968" y="3308337"/>
            <a:ext cx="173679" cy="16459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145A75-7559-74F2-07ED-A5E69F9AEF23}"/>
              </a:ext>
            </a:extLst>
          </p:cNvPr>
          <p:cNvCxnSpPr>
            <a:cxnSpLocks/>
            <a:stCxn id="14" idx="1"/>
          </p:cNvCxnSpPr>
          <p:nvPr/>
        </p:nvCxnSpPr>
        <p:spPr>
          <a:xfrm flipV="1">
            <a:off x="8037647" y="3508322"/>
            <a:ext cx="749846" cy="622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6">
            <a:extLst>
              <a:ext uri="{FF2B5EF4-FFF2-40B4-BE49-F238E27FC236}">
                <a16:creationId xmlns:a16="http://schemas.microsoft.com/office/drawing/2014/main" id="{1E29FE09-2BF6-9663-1150-8251A0929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019862"/>
              </p:ext>
            </p:extLst>
          </p:nvPr>
        </p:nvGraphicFramePr>
        <p:xfrm>
          <a:off x="489630" y="3498317"/>
          <a:ext cx="1898581" cy="121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17024">
                  <a:extLst>
                    <a:ext uri="{9D8B030D-6E8A-4147-A177-3AD203B41FA5}">
                      <a16:colId xmlns:a16="http://schemas.microsoft.com/office/drawing/2014/main" val="484512469"/>
                    </a:ext>
                  </a:extLst>
                </a:gridCol>
                <a:gridCol w="1281557">
                  <a:extLst>
                    <a:ext uri="{9D8B030D-6E8A-4147-A177-3AD203B41FA5}">
                      <a16:colId xmlns:a16="http://schemas.microsoft.com/office/drawing/2014/main" val="244875670"/>
                    </a:ext>
                  </a:extLst>
                </a:gridCol>
              </a:tblGrid>
              <a:tr h="1976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Byte n 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225189"/>
                  </a:ext>
                </a:extLst>
              </a:tr>
              <a:tr h="1976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+ 1</a:t>
                      </a:r>
                      <a:endParaRPr lang="en-GB" sz="10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New Value</a:t>
                      </a:r>
                      <a:endParaRPr lang="en-GB" sz="10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64893"/>
                  </a:ext>
                </a:extLst>
              </a:tr>
              <a:tr h="1976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+ 2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950332"/>
                  </a:ext>
                </a:extLst>
              </a:tr>
              <a:tr h="1976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+ 3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205893"/>
                  </a:ext>
                </a:extLst>
              </a:tr>
              <a:tr h="1976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 + 4</a:t>
                      </a:r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87479"/>
                  </a:ext>
                </a:extLst>
              </a:tr>
            </a:tbl>
          </a:graphicData>
        </a:graphic>
      </p:graphicFrame>
      <p:graphicFrame>
        <p:nvGraphicFramePr>
          <p:cNvPr id="21" name="Table 122">
            <a:extLst>
              <a:ext uri="{FF2B5EF4-FFF2-40B4-BE49-F238E27FC236}">
                <a16:creationId xmlns:a16="http://schemas.microsoft.com/office/drawing/2014/main" id="{D9BC6136-D6E7-DFFE-5456-AE7D7367F3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8742"/>
              </p:ext>
            </p:extLst>
          </p:nvPr>
        </p:nvGraphicFramePr>
        <p:xfrm>
          <a:off x="5472489" y="3308337"/>
          <a:ext cx="2353490" cy="16459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53490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l-PL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46321"/>
                  </a:ext>
                </a:extLst>
              </a:tr>
            </a:tbl>
          </a:graphicData>
        </a:graphic>
      </p:graphicFrame>
      <p:graphicFrame>
        <p:nvGraphicFramePr>
          <p:cNvPr id="22" name="Table 122">
            <a:extLst>
              <a:ext uri="{FF2B5EF4-FFF2-40B4-BE49-F238E27FC236}">
                <a16:creationId xmlns:a16="http://schemas.microsoft.com/office/drawing/2014/main" id="{74D1A0B4-6758-E6C2-0450-518291FA42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059337"/>
              </p:ext>
            </p:extLst>
          </p:nvPr>
        </p:nvGraphicFramePr>
        <p:xfrm>
          <a:off x="5472489" y="3308337"/>
          <a:ext cx="2353490" cy="16459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53490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Active (BOOL)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Value (DWORD)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46321"/>
                  </a:ext>
                </a:extLst>
              </a:tr>
            </a:tbl>
          </a:graphicData>
        </a:graphic>
      </p:graphicFrame>
      <p:graphicFrame>
        <p:nvGraphicFramePr>
          <p:cNvPr id="23" name="Table 122">
            <a:extLst>
              <a:ext uri="{FF2B5EF4-FFF2-40B4-BE49-F238E27FC236}">
                <a16:creationId xmlns:a16="http://schemas.microsoft.com/office/drawing/2014/main" id="{C8F5603E-A201-4A40-CF73-0D0083051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99162"/>
              </p:ext>
            </p:extLst>
          </p:nvPr>
        </p:nvGraphicFramePr>
        <p:xfrm>
          <a:off x="5472489" y="3308337"/>
          <a:ext cx="2353490" cy="16459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53490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Active (BOOL)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TimeStamp (DATE AND TIME)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Value (DWORD)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46321"/>
                  </a:ext>
                </a:extLst>
              </a:tr>
            </a:tbl>
          </a:graphicData>
        </a:graphic>
      </p:graphicFrame>
      <p:graphicFrame>
        <p:nvGraphicFramePr>
          <p:cNvPr id="24" name="Table 122">
            <a:extLst>
              <a:ext uri="{FF2B5EF4-FFF2-40B4-BE49-F238E27FC236}">
                <a16:creationId xmlns:a16="http://schemas.microsoft.com/office/drawing/2014/main" id="{F2C33665-1762-6C8F-D16F-324EE008C0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201524"/>
              </p:ext>
            </p:extLst>
          </p:nvPr>
        </p:nvGraphicFramePr>
        <p:xfrm>
          <a:off x="5472489" y="3308337"/>
          <a:ext cx="2353490" cy="16459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53490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Active (BOOL)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TimeStamp (DATE AND TIME)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DB Number (INT)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Address (INT)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Value (DWORD)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46321"/>
                  </a:ext>
                </a:extLst>
              </a:tr>
            </a:tbl>
          </a:graphicData>
        </a:graphic>
      </p:graphicFrame>
      <p:graphicFrame>
        <p:nvGraphicFramePr>
          <p:cNvPr id="25" name="Table 122">
            <a:extLst>
              <a:ext uri="{FF2B5EF4-FFF2-40B4-BE49-F238E27FC236}">
                <a16:creationId xmlns:a16="http://schemas.microsoft.com/office/drawing/2014/main" id="{8D1DCDEF-DDE8-D630-71D8-11332A646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733625"/>
              </p:ext>
            </p:extLst>
          </p:nvPr>
        </p:nvGraphicFramePr>
        <p:xfrm>
          <a:off x="5472489" y="3308337"/>
          <a:ext cx="2353490" cy="16459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53490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Active (BOOL)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TimeStamp (DATE AND TIME)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DB Number (INT)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Address (INT)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DataType (CHAR)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Value (DWORD)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46321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C2306352-2590-5FD7-0922-B93CA00354BA}"/>
              </a:ext>
            </a:extLst>
          </p:cNvPr>
          <p:cNvSpPr txBox="1"/>
          <p:nvPr/>
        </p:nvSpPr>
        <p:spPr>
          <a:xfrm>
            <a:off x="3264193" y="4561880"/>
            <a:ext cx="10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TSPP</a:t>
            </a:r>
          </a:p>
          <a:p>
            <a:pPr algn="ctr"/>
            <a:r>
              <a:rPr lang="pl-PL" sz="1600" b="1" dirty="0"/>
              <a:t>Manager</a:t>
            </a:r>
            <a:endParaRPr lang="en-US" sz="1600" b="1" dirty="0"/>
          </a:p>
        </p:txBody>
      </p:sp>
      <p:pic>
        <p:nvPicPr>
          <p:cNvPr id="30" name="Picture 2" descr="function block&quot; Icon - Download for free – Iconduck">
            <a:extLst>
              <a:ext uri="{FF2B5EF4-FFF2-40B4-BE49-F238E27FC236}">
                <a16:creationId xmlns:a16="http://schemas.microsoft.com/office/drawing/2014/main" id="{F74060F5-B1AD-B353-2B2B-EE491341F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376" y="3749689"/>
            <a:ext cx="1087088" cy="80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Arrow: Right 48">
            <a:extLst>
              <a:ext uri="{FF2B5EF4-FFF2-40B4-BE49-F238E27FC236}">
                <a16:creationId xmlns:a16="http://schemas.microsoft.com/office/drawing/2014/main" id="{435813EF-0771-370D-FBD4-3FB7D1D2FE72}"/>
              </a:ext>
            </a:extLst>
          </p:cNvPr>
          <p:cNvSpPr/>
          <p:nvPr/>
        </p:nvSpPr>
        <p:spPr>
          <a:xfrm>
            <a:off x="2531089" y="4107917"/>
            <a:ext cx="472479" cy="17661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37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/>
      <p:bldP spid="14" grpId="0" animBg="1"/>
      <p:bldP spid="29" grpId="0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 of Contents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From Field to SCADA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4FC9F-474D-2760-093C-363A344DA4E1}"/>
              </a:ext>
            </a:extLst>
          </p:cNvPr>
          <p:cNvSpPr txBox="1"/>
          <p:nvPr/>
        </p:nvSpPr>
        <p:spPr>
          <a:xfrm>
            <a:off x="483840" y="1302090"/>
            <a:ext cx="1126195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Polling and the Vacuum Framework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The need for TSPP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Vacuum Framework TSPP Manager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Results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Conclusion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5729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2B82A91-49C6-9410-D694-D9B446543EC6}"/>
              </a:ext>
            </a:extLst>
          </p:cNvPr>
          <p:cNvSpPr/>
          <p:nvPr/>
        </p:nvSpPr>
        <p:spPr>
          <a:xfrm>
            <a:off x="2403178" y="3069808"/>
            <a:ext cx="749431" cy="16996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Building the TSPP Frame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graphicFrame>
        <p:nvGraphicFramePr>
          <p:cNvPr id="2" name="Table 122">
            <a:extLst>
              <a:ext uri="{FF2B5EF4-FFF2-40B4-BE49-F238E27FC236}">
                <a16:creationId xmlns:a16="http://schemas.microsoft.com/office/drawing/2014/main" id="{939ACAC6-FF8D-1C06-E8CE-791474E2D5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7886"/>
              </p:ext>
            </p:extLst>
          </p:nvPr>
        </p:nvGraphicFramePr>
        <p:xfrm>
          <a:off x="7348931" y="2174683"/>
          <a:ext cx="1218319" cy="10972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218319">
                  <a:extLst>
                    <a:ext uri="{9D8B030D-6E8A-4147-A177-3AD203B41FA5}">
                      <a16:colId xmlns:a16="http://schemas.microsoft.com/office/drawing/2014/main" val="4025720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T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75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6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P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9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Record length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01041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6FC85C-7C12-4E08-3137-39FB31FF9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581644"/>
              </p:ext>
            </p:extLst>
          </p:nvPr>
        </p:nvGraphicFramePr>
        <p:xfrm>
          <a:off x="7348931" y="3320136"/>
          <a:ext cx="1212972" cy="10972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12972">
                  <a:extLst>
                    <a:ext uri="{9D8B030D-6E8A-4147-A177-3AD203B41FA5}">
                      <a16:colId xmlns:a16="http://schemas.microsoft.com/office/drawing/2014/main" val="3609835288"/>
                    </a:ext>
                  </a:extLst>
                </a:gridCol>
              </a:tblGrid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Date &amp; Time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492608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DB Number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911323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Start Address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869691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Value 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97604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BF156C-A078-30D0-A0D9-E1A2733E7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259616"/>
              </p:ext>
            </p:extLst>
          </p:nvPr>
        </p:nvGraphicFramePr>
        <p:xfrm>
          <a:off x="7348931" y="4879705"/>
          <a:ext cx="1212972" cy="10972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12972">
                  <a:extLst>
                    <a:ext uri="{9D8B030D-6E8A-4147-A177-3AD203B41FA5}">
                      <a16:colId xmlns:a16="http://schemas.microsoft.com/office/drawing/2014/main" val="3609835288"/>
                    </a:ext>
                  </a:extLst>
                </a:gridCol>
              </a:tblGrid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b="0" dirty="0"/>
                        <a:t>Date &amp; Time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492608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DB Number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911323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Start Address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869691"/>
                  </a:ext>
                </a:extLst>
              </a:tr>
              <a:tr h="119117"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Value 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976042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8460023-6EF8-3A08-B7B6-5417DCB247FD}"/>
              </a:ext>
            </a:extLst>
          </p:cNvPr>
          <p:cNvCxnSpPr>
            <a:cxnSpLocks/>
          </p:cNvCxnSpPr>
          <p:nvPr/>
        </p:nvCxnSpPr>
        <p:spPr>
          <a:xfrm flipH="1">
            <a:off x="7955417" y="4434025"/>
            <a:ext cx="3581" cy="4190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0D49FF5D-27AE-47B8-FEE3-210E2E89B874}"/>
              </a:ext>
            </a:extLst>
          </p:cNvPr>
          <p:cNvSpPr/>
          <p:nvPr/>
        </p:nvSpPr>
        <p:spPr>
          <a:xfrm>
            <a:off x="8876410" y="3610921"/>
            <a:ext cx="1359880" cy="17410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FEA453-F12C-C0AC-9C89-26C51AE34A98}"/>
              </a:ext>
            </a:extLst>
          </p:cNvPr>
          <p:cNvSpPr txBox="1"/>
          <p:nvPr/>
        </p:nvSpPr>
        <p:spPr>
          <a:xfrm>
            <a:off x="5747907" y="3898030"/>
            <a:ext cx="1404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Data packed into TSPP frame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9AE39F-F6F1-3C7A-AA13-4A5A7F46602A}"/>
              </a:ext>
            </a:extLst>
          </p:cNvPr>
          <p:cNvGrpSpPr/>
          <p:nvPr/>
        </p:nvGrpSpPr>
        <p:grpSpPr>
          <a:xfrm rot="5400000">
            <a:off x="1048201" y="1790808"/>
            <a:ext cx="369638" cy="1446129"/>
            <a:chOff x="2429385" y="3394264"/>
            <a:chExt cx="369638" cy="14461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DEE65F1-0645-578E-518F-B42912C798CA}"/>
                </a:ext>
              </a:extLst>
            </p:cNvPr>
            <p:cNvSpPr/>
            <p:nvPr/>
          </p:nvSpPr>
          <p:spPr>
            <a:xfrm rot="16200000">
              <a:off x="2397149" y="3426500"/>
              <a:ext cx="434110" cy="3696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639AB1-7CDE-4DC4-6135-85F15F567718}"/>
                </a:ext>
              </a:extLst>
            </p:cNvPr>
            <p:cNvSpPr/>
            <p:nvPr/>
          </p:nvSpPr>
          <p:spPr>
            <a:xfrm rot="16200000">
              <a:off x="2397150" y="3932739"/>
              <a:ext cx="434110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1BD8B29-FBAF-36E1-8B98-47C0BD4355FD}"/>
                </a:ext>
              </a:extLst>
            </p:cNvPr>
            <p:cNvSpPr/>
            <p:nvPr/>
          </p:nvSpPr>
          <p:spPr>
            <a:xfrm rot="16200000">
              <a:off x="2397150" y="4438672"/>
              <a:ext cx="434110" cy="3693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8CCDE7-7632-94BF-D339-C1E879B17337}"/>
              </a:ext>
            </a:extLst>
          </p:cNvPr>
          <p:cNvGrpSpPr/>
          <p:nvPr/>
        </p:nvGrpSpPr>
        <p:grpSpPr>
          <a:xfrm rot="10800000">
            <a:off x="2561924" y="3210053"/>
            <a:ext cx="434110" cy="1381504"/>
            <a:chOff x="2397149" y="3426500"/>
            <a:chExt cx="434110" cy="138150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9DA527B-784E-F540-7D91-242CFB96DF57}"/>
                </a:ext>
              </a:extLst>
            </p:cNvPr>
            <p:cNvSpPr/>
            <p:nvPr/>
          </p:nvSpPr>
          <p:spPr>
            <a:xfrm rot="10800000">
              <a:off x="2397149" y="3426500"/>
              <a:ext cx="434110" cy="3696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489663-241F-DE56-FF6E-D9B8C766075B}"/>
                </a:ext>
              </a:extLst>
            </p:cNvPr>
            <p:cNvSpPr/>
            <p:nvPr/>
          </p:nvSpPr>
          <p:spPr>
            <a:xfrm rot="10800000">
              <a:off x="2397149" y="3932739"/>
              <a:ext cx="434110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6C55B8-DFE0-DB36-914E-248B7733EFD9}"/>
                </a:ext>
              </a:extLst>
            </p:cNvPr>
            <p:cNvSpPr/>
            <p:nvPr/>
          </p:nvSpPr>
          <p:spPr>
            <a:xfrm rot="10800000">
              <a:off x="2397149" y="4438672"/>
              <a:ext cx="434110" cy="3693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4B1644-F463-2ADC-2A5D-05123C876AB4}"/>
              </a:ext>
            </a:extLst>
          </p:cNvPr>
          <p:cNvGrpSpPr/>
          <p:nvPr/>
        </p:nvGrpSpPr>
        <p:grpSpPr>
          <a:xfrm rot="5400000">
            <a:off x="4628222" y="3082762"/>
            <a:ext cx="369638" cy="1446129"/>
            <a:chOff x="2429385" y="3394264"/>
            <a:chExt cx="369638" cy="144612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FA1353C-4D84-A566-AC55-C1E10C74F017}"/>
                </a:ext>
              </a:extLst>
            </p:cNvPr>
            <p:cNvSpPr/>
            <p:nvPr/>
          </p:nvSpPr>
          <p:spPr>
            <a:xfrm rot="16200000">
              <a:off x="2397149" y="3426500"/>
              <a:ext cx="434110" cy="3696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1628FC-9901-15F2-332E-2DE3CE7B7758}"/>
                </a:ext>
              </a:extLst>
            </p:cNvPr>
            <p:cNvSpPr/>
            <p:nvPr/>
          </p:nvSpPr>
          <p:spPr>
            <a:xfrm rot="16200000">
              <a:off x="2397150" y="3932739"/>
              <a:ext cx="434110" cy="369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26D4A1-AB38-36AF-86BC-D86BAD7DAA2B}"/>
                </a:ext>
              </a:extLst>
            </p:cNvPr>
            <p:cNvSpPr/>
            <p:nvPr/>
          </p:nvSpPr>
          <p:spPr>
            <a:xfrm rot="16200000">
              <a:off x="2397150" y="4438672"/>
              <a:ext cx="434110" cy="3693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3C22088-AAC7-B237-3AB3-8C7A048BF035}"/>
              </a:ext>
            </a:extLst>
          </p:cNvPr>
          <p:cNvSpPr txBox="1"/>
          <p:nvPr/>
        </p:nvSpPr>
        <p:spPr>
          <a:xfrm>
            <a:off x="509956" y="2753177"/>
            <a:ext cx="1446129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>
              <a:spcBef>
                <a:spcPts val="250"/>
              </a:spcBef>
              <a:spcAft>
                <a:spcPts val="125"/>
              </a:spcAft>
            </a:pPr>
            <a:r>
              <a:rPr lang="en-US" sz="1000" b="1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VacTSPP</a:t>
            </a:r>
            <a:r>
              <a:rPr lang="en-US" sz="10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</a:p>
          <a:p>
            <a:pPr marR="0" algn="ctr">
              <a:spcBef>
                <a:spcPts val="250"/>
              </a:spcBef>
              <a:spcAft>
                <a:spcPts val="125"/>
              </a:spcAft>
            </a:pPr>
            <a:r>
              <a:rPr lang="en-US" sz="10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lang="en-GB" sz="10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8B9C3F5B-22DC-3AD0-369F-0ED3EEAB3028}"/>
              </a:ext>
            </a:extLst>
          </p:cNvPr>
          <p:cNvSpPr/>
          <p:nvPr/>
        </p:nvSpPr>
        <p:spPr>
          <a:xfrm>
            <a:off x="5878472" y="3730768"/>
            <a:ext cx="1214224" cy="17192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D9B92E-EA13-3050-8105-DD8C1552043A}"/>
              </a:ext>
            </a:extLst>
          </p:cNvPr>
          <p:cNvSpPr txBox="1"/>
          <p:nvPr/>
        </p:nvSpPr>
        <p:spPr>
          <a:xfrm>
            <a:off x="8818027" y="3765773"/>
            <a:ext cx="1404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Data sent to SCADA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D2253F-59A5-F67F-63E1-EC52A858AFEA}"/>
              </a:ext>
            </a:extLst>
          </p:cNvPr>
          <p:cNvSpPr txBox="1"/>
          <p:nvPr/>
        </p:nvSpPr>
        <p:spPr>
          <a:xfrm>
            <a:off x="1715998" y="4842926"/>
            <a:ext cx="2123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FIFO Queue</a:t>
            </a:r>
          </a:p>
          <a:p>
            <a:pPr algn="ctr"/>
            <a:r>
              <a:rPr lang="en-US" sz="1200" dirty="0"/>
              <a:t>First values added are the first ones to be processed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0F834B-D5B9-F20F-2E9E-95BBBA5E811C}"/>
              </a:ext>
            </a:extLst>
          </p:cNvPr>
          <p:cNvSpPr txBox="1"/>
          <p:nvPr/>
        </p:nvSpPr>
        <p:spPr>
          <a:xfrm>
            <a:off x="4095888" y="3133480"/>
            <a:ext cx="1446129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>
              <a:spcBef>
                <a:spcPts val="250"/>
              </a:spcBef>
              <a:spcAft>
                <a:spcPts val="125"/>
              </a:spcAft>
            </a:pPr>
            <a:r>
              <a:rPr lang="en-US" sz="1000" b="1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VacTSPP</a:t>
            </a:r>
            <a:r>
              <a:rPr lang="en-US" sz="10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</a:p>
          <a:p>
            <a:pPr marR="0" algn="ctr">
              <a:spcBef>
                <a:spcPts val="250"/>
              </a:spcBef>
              <a:spcAft>
                <a:spcPts val="125"/>
              </a:spcAft>
            </a:pPr>
            <a:r>
              <a:rPr lang="en-US" sz="10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endParaRPr lang="en-GB" sz="10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Arrow: Bent-Up 34">
            <a:extLst>
              <a:ext uri="{FF2B5EF4-FFF2-40B4-BE49-F238E27FC236}">
                <a16:creationId xmlns:a16="http://schemas.microsoft.com/office/drawing/2014/main" id="{B3AF9620-E954-DB81-8A55-CD711C2CED4A}"/>
              </a:ext>
            </a:extLst>
          </p:cNvPr>
          <p:cNvSpPr/>
          <p:nvPr/>
        </p:nvSpPr>
        <p:spPr>
          <a:xfrm rot="10800000" flipH="1">
            <a:off x="2111178" y="2455076"/>
            <a:ext cx="806370" cy="478129"/>
          </a:xfrm>
          <a:prstGeom prst="bentUpArrow">
            <a:avLst>
              <a:gd name="adj1" fmla="val 21875"/>
              <a:gd name="adj2" fmla="val 25334"/>
              <a:gd name="adj3" fmla="val 2039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Bent-Up 35">
            <a:extLst>
              <a:ext uri="{FF2B5EF4-FFF2-40B4-BE49-F238E27FC236}">
                <a16:creationId xmlns:a16="http://schemas.microsoft.com/office/drawing/2014/main" id="{CE37B478-AB60-B192-93F5-3F895B86FDB2}"/>
              </a:ext>
            </a:extLst>
          </p:cNvPr>
          <p:cNvSpPr/>
          <p:nvPr/>
        </p:nvSpPr>
        <p:spPr>
          <a:xfrm>
            <a:off x="3277838" y="4088752"/>
            <a:ext cx="1153893" cy="478129"/>
          </a:xfrm>
          <a:prstGeom prst="bentUpArrow">
            <a:avLst>
              <a:gd name="adj1" fmla="val 21875"/>
              <a:gd name="adj2" fmla="val 25334"/>
              <a:gd name="adj3" fmla="val 2039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Two black server racks realistic illustration Free Vector">
            <a:extLst>
              <a:ext uri="{FF2B5EF4-FFF2-40B4-BE49-F238E27FC236}">
                <a16:creationId xmlns:a16="http://schemas.microsoft.com/office/drawing/2014/main" id="{64B0FD73-A327-4C56-F5DB-82B0A08398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0426665" y="3006175"/>
            <a:ext cx="1356300" cy="135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 Box 54">
            <a:extLst>
              <a:ext uri="{FF2B5EF4-FFF2-40B4-BE49-F238E27FC236}">
                <a16:creationId xmlns:a16="http://schemas.microsoft.com/office/drawing/2014/main" id="{7A074A73-A8FE-3BFE-0350-34C28A7AF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8274" y="4438566"/>
            <a:ext cx="1035268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200" b="1" dirty="0">
                <a:cs typeface="Arial" pitchFamily="34" charset="0"/>
              </a:rPr>
              <a:t>SCADA Server</a:t>
            </a:r>
            <a:endParaRPr lang="en-GB" sz="1200" b="1" dirty="0"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D997DC-B3A3-47F8-423E-1CA905E62484}"/>
              </a:ext>
            </a:extLst>
          </p:cNvPr>
          <p:cNvSpPr txBox="1"/>
          <p:nvPr/>
        </p:nvSpPr>
        <p:spPr>
          <a:xfrm>
            <a:off x="303758" y="1044070"/>
            <a:ext cx="115834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The timestamped </a:t>
            </a:r>
            <a:r>
              <a:rPr lang="en-GB" b="1" dirty="0"/>
              <a:t>values stored in the Data Queues are processed </a:t>
            </a:r>
            <a:r>
              <a:rPr lang="en-GB" dirty="0"/>
              <a:t>and a </a:t>
            </a:r>
            <a:r>
              <a:rPr lang="en-GB" b="1" dirty="0"/>
              <a:t>TSPP frame is prepared</a:t>
            </a:r>
            <a:r>
              <a:rPr lang="en-GB" dirty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The TSPP frame is </a:t>
            </a:r>
            <a:r>
              <a:rPr lang="en-GB" b="1" dirty="0"/>
              <a:t>recognized by the driver on the SCADA</a:t>
            </a:r>
            <a:r>
              <a:rPr lang="en-GB" dirty="0"/>
              <a:t> and the </a:t>
            </a:r>
            <a:r>
              <a:rPr lang="en-GB" b="1" dirty="0"/>
              <a:t>datapoint values are updated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6458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" grpId="0" animBg="1"/>
      <p:bldP spid="7" grpId="0"/>
      <p:bldP spid="23" grpId="0"/>
      <p:bldP spid="28" grpId="0" animBg="1"/>
      <p:bldP spid="29" grpId="0"/>
      <p:bldP spid="31" grpId="0"/>
      <p:bldP spid="32" grpId="0"/>
      <p:bldP spid="35" grpId="0" animBg="1"/>
      <p:bldP spid="36" grpId="0" animBg="1"/>
      <p:bldP spid="38" grpId="0"/>
      <p:bldP spid="3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2750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04839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Continuously changing values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4AB184-9A8C-64F9-408F-F101617C2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230" y="1683123"/>
            <a:ext cx="10438726" cy="41188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E9F2B8-1B11-3FF0-280D-5366AD5EB332}"/>
              </a:ext>
            </a:extLst>
          </p:cNvPr>
          <p:cNvSpPr txBox="1"/>
          <p:nvPr/>
        </p:nvSpPr>
        <p:spPr>
          <a:xfrm>
            <a:off x="752086" y="1056782"/>
            <a:ext cx="109749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Semi-random noise added to the value of two gauges (0 – 100% of base value, 10Hz).</a:t>
            </a:r>
          </a:p>
          <a:p>
            <a:pPr marL="4572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126EE-121E-1BB8-6857-50EBE7E7919E}"/>
              </a:ext>
            </a:extLst>
          </p:cNvPr>
          <p:cNvSpPr txBox="1"/>
          <p:nvPr/>
        </p:nvSpPr>
        <p:spPr>
          <a:xfrm>
            <a:off x="782230" y="5887147"/>
            <a:ext cx="1043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SCADA Polling – 1s period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2207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Continuously changing values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E57DCC-B5DF-2CEA-A280-1011F993A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230" y="1465567"/>
            <a:ext cx="10438726" cy="4118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110999-B864-DC41-0B26-E84B3D080263}"/>
              </a:ext>
            </a:extLst>
          </p:cNvPr>
          <p:cNvSpPr txBox="1"/>
          <p:nvPr/>
        </p:nvSpPr>
        <p:spPr>
          <a:xfrm>
            <a:off x="782230" y="5641015"/>
            <a:ext cx="1043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TSPP - Unfiltered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7292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Continuously changing values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0F6B3A-784C-4732-B0A5-697307B35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229" y="1464132"/>
            <a:ext cx="10438727" cy="41188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1004CA-FA68-65E2-9768-AE75C0D16C37}"/>
              </a:ext>
            </a:extLst>
          </p:cNvPr>
          <p:cNvSpPr txBox="1"/>
          <p:nvPr/>
        </p:nvSpPr>
        <p:spPr>
          <a:xfrm>
            <a:off x="782230" y="5639582"/>
            <a:ext cx="1043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TSPP – Value Filtering (40%)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84414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Continuously changing values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66C32A-5ADE-02C4-FFED-C63D0AF93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227" y="1467084"/>
            <a:ext cx="10438727" cy="41188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510C5A-7A7D-2396-3031-A58C430B183F}"/>
              </a:ext>
            </a:extLst>
          </p:cNvPr>
          <p:cNvSpPr txBox="1"/>
          <p:nvPr/>
        </p:nvSpPr>
        <p:spPr>
          <a:xfrm>
            <a:off x="782230" y="5639582"/>
            <a:ext cx="1043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TSPP – Time Filtering (500ms)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58813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Fast Spikes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10C5A-7A7D-2396-3031-A58C430B183F}"/>
              </a:ext>
            </a:extLst>
          </p:cNvPr>
          <p:cNvSpPr txBox="1"/>
          <p:nvPr/>
        </p:nvSpPr>
        <p:spPr>
          <a:xfrm>
            <a:off x="782230" y="6172982"/>
            <a:ext cx="1043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PLC Trace (original signal)</a:t>
            </a:r>
            <a:endParaRPr lang="en-GB" sz="1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B60DC3-9B8F-A846-0D37-BF32D5483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344" y="1632404"/>
            <a:ext cx="9590495" cy="4446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1157E4-00E6-1C5D-02C1-67E0D9107827}"/>
              </a:ext>
            </a:extLst>
          </p:cNvPr>
          <p:cNvSpPr txBox="1"/>
          <p:nvPr/>
        </p:nvSpPr>
        <p:spPr>
          <a:xfrm>
            <a:off x="245964" y="1047257"/>
            <a:ext cx="1151125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Simulated fast pressure spikes (16x the base value, 100ms duration, 0.33Hz).</a:t>
            </a:r>
          </a:p>
          <a:p>
            <a:pPr marL="4572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52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TSPP Performance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Fast Spikes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10C5A-7A7D-2396-3031-A58C430B183F}"/>
              </a:ext>
            </a:extLst>
          </p:cNvPr>
          <p:cNvSpPr txBox="1"/>
          <p:nvPr/>
        </p:nvSpPr>
        <p:spPr>
          <a:xfrm>
            <a:off x="504986" y="5607055"/>
            <a:ext cx="541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Polling (1s)</a:t>
            </a:r>
            <a:endParaRPr lang="en-GB" sz="1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F8730D-AB21-2388-B831-377A3B19E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987" y="1427604"/>
            <a:ext cx="5416689" cy="40078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102E5B-00C1-8875-A81A-76C283A80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637" y="1425092"/>
            <a:ext cx="5432345" cy="40078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0FA925-7785-24FB-38EF-5149260C2DDA}"/>
              </a:ext>
            </a:extLst>
          </p:cNvPr>
          <p:cNvSpPr txBox="1"/>
          <p:nvPr/>
        </p:nvSpPr>
        <p:spPr>
          <a:xfrm>
            <a:off x="6270326" y="5607055"/>
            <a:ext cx="5388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TSPP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88718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49514"/>
            <a:ext cx="9144000" cy="23876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46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537161B-8142-44A1-BE23-FC5915E5A316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In 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C24C7F-DC2C-4657-8755-41B58F7C0C9F}"/>
              </a:ext>
            </a:extLst>
          </p:cNvPr>
          <p:cNvSpPr txBox="1"/>
          <p:nvPr/>
        </p:nvSpPr>
        <p:spPr>
          <a:xfrm>
            <a:off x="596964" y="815987"/>
            <a:ext cx="11004486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dirty="0"/>
              <a:t>TSPP is </a:t>
            </a:r>
            <a:r>
              <a:rPr lang="en-US" sz="2400" b="1" dirty="0"/>
              <a:t>useable in Vacuum Framework </a:t>
            </a:r>
            <a:r>
              <a:rPr lang="en-US" sz="2400" dirty="0"/>
              <a:t>and provides </a:t>
            </a:r>
            <a:r>
              <a:rPr lang="en-US" sz="2400" b="1" dirty="0"/>
              <a:t>considerable improvements </a:t>
            </a:r>
            <a:r>
              <a:rPr lang="en-US" sz="2400" dirty="0"/>
              <a:t>in data acquisition quality compared to polling.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TSPP can be implemented on S7-300/S7-400/S7-1500 PLCs but not possible on S7-1200 (VPGs)</a:t>
            </a:r>
            <a:endParaRPr lang="en-US" sz="2400" dirty="0"/>
          </a:p>
          <a:p>
            <a:pPr marL="628650" lvl="1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endParaRPr lang="en-US" sz="800" dirty="0">
              <a:solidFill>
                <a:schemeClr val="bg2">
                  <a:lumMod val="50000"/>
                </a:schemeClr>
              </a:solidFill>
            </a:endParaRPr>
          </a:p>
          <a:p>
            <a:pPr marL="284163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b="1" dirty="0"/>
              <a:t>PLC-side development is </a:t>
            </a:r>
            <a:r>
              <a:rPr lang="en-US" sz="2400" b="1"/>
              <a:t>quite advanced, </a:t>
            </a:r>
            <a:r>
              <a:rPr lang="en-US" sz="2400" dirty="0"/>
              <a:t>but </a:t>
            </a:r>
            <a:r>
              <a:rPr lang="en-US" sz="2400" b="1" dirty="0"/>
              <a:t>work is still required </a:t>
            </a:r>
            <a:r>
              <a:rPr lang="en-US" sz="2400" dirty="0"/>
              <a:t>on the </a:t>
            </a:r>
            <a:r>
              <a:rPr lang="en-US" sz="2400" b="1" dirty="0"/>
              <a:t>SCADA</a:t>
            </a:r>
            <a:r>
              <a:rPr lang="en-US" sz="2400" dirty="0"/>
              <a:t> and </a:t>
            </a:r>
            <a:r>
              <a:rPr lang="en-US" sz="2400" b="1" dirty="0"/>
              <a:t>Exporter</a:t>
            </a:r>
            <a:r>
              <a:rPr lang="en-US" sz="2400" dirty="0"/>
              <a:t> to automate transition to TSPP.</a:t>
            </a:r>
          </a:p>
          <a:p>
            <a:pPr lvl="1">
              <a:spcAft>
                <a:spcPts val="1200"/>
              </a:spcAft>
              <a:tabLst>
                <a:tab pos="284163" algn="l"/>
              </a:tabLst>
            </a:pPr>
            <a:endParaRPr lang="en-US" sz="80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b="1" dirty="0"/>
              <a:t>Extensive testing </a:t>
            </a:r>
            <a:r>
              <a:rPr lang="en-US" sz="2400" dirty="0"/>
              <a:t>will be conducted before any production deployment</a:t>
            </a:r>
          </a:p>
          <a:p>
            <a:pPr marL="741363" lvl="1" indent="-28416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It remains to be investigated if many PLCs pushing data to the SCADA simultaneously have any impact on any other parts of the system</a:t>
            </a:r>
            <a:endParaRPr lang="en-US" sz="8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400" b="1" dirty="0"/>
              <a:t>Deployment will be phased</a:t>
            </a:r>
            <a:r>
              <a:rPr lang="en-US" sz="2400" dirty="0"/>
              <a:t>, starting in the smaller machines or experiments (AWAKE, AD)</a:t>
            </a:r>
          </a:p>
        </p:txBody>
      </p:sp>
    </p:spTree>
    <p:extLst>
      <p:ext uri="{BB962C8B-B14F-4D97-AF65-F5344CB8AC3E}">
        <p14:creationId xmlns:p14="http://schemas.microsoft.com/office/powerpoint/2010/main" val="118433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3562" y="1017588"/>
            <a:ext cx="8524875" cy="23876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FBD8A0A-327C-4C9B-95F1-AFE52EDF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97263"/>
            <a:ext cx="9144000" cy="1655762"/>
          </a:xfrm>
        </p:spPr>
        <p:txBody>
          <a:bodyPr>
            <a:normAutofit/>
          </a:bodyPr>
          <a:lstStyle/>
          <a:p>
            <a:r>
              <a:rPr lang="en-US" sz="1800" dirty="0"/>
              <a:t>PLC Sampling and SCADA data acquisition</a:t>
            </a:r>
          </a:p>
          <a:p>
            <a:r>
              <a:rPr lang="en-US" dirty="0"/>
              <a:t>The limitations of Polling</a:t>
            </a:r>
          </a:p>
          <a:p>
            <a:r>
              <a:rPr lang="en-US" sz="1800" dirty="0"/>
              <a:t>TSPP to the Rescue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66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From Field to SCADA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1026" name="Picture 2" descr="Ideal Vacuum | Pfeiffer Vacuum IKR 251 Cold Cathode, Metal Sealed Vacuum  Gauge Transmitter, KF25, PTR25500 PT R25 500">
            <a:extLst>
              <a:ext uri="{FF2B5EF4-FFF2-40B4-BE49-F238E27FC236}">
                <a16:creationId xmlns:a16="http://schemas.microsoft.com/office/drawing/2014/main" id="{05BCE54F-9F1B-91FC-4FB3-6CC5F501C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906" y="1988869"/>
            <a:ext cx="922806" cy="9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15FA4ED7-556B-1910-3876-BB76441D57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44421">
            <a:off x="8699453" y="2191927"/>
            <a:ext cx="1003812" cy="53864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20E2AD-7A82-B36E-1509-4B1F983767EF}"/>
              </a:ext>
            </a:extLst>
          </p:cNvPr>
          <p:cNvSpPr/>
          <p:nvPr/>
        </p:nvSpPr>
        <p:spPr>
          <a:xfrm>
            <a:off x="10319059" y="3325470"/>
            <a:ext cx="157384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Vacuum Gauge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2B5E60-3751-C0F2-78A9-D97D1FE94E35}"/>
              </a:ext>
            </a:extLst>
          </p:cNvPr>
          <p:cNvSpPr/>
          <p:nvPr/>
        </p:nvSpPr>
        <p:spPr>
          <a:xfrm>
            <a:off x="8478447" y="3328966"/>
            <a:ext cx="157384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Conditioning Electronics</a:t>
            </a:r>
          </a:p>
        </p:txBody>
      </p:sp>
      <p:pic>
        <p:nvPicPr>
          <p:cNvPr id="12" name="Picture 4" descr="S7-1500 - Global eBusiness - Siemens WW">
            <a:extLst>
              <a:ext uri="{FF2B5EF4-FFF2-40B4-BE49-F238E27FC236}">
                <a16:creationId xmlns:a16="http://schemas.microsoft.com/office/drawing/2014/main" id="{2A07C79B-2B82-67E1-3BEB-75B2C16C8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896" y="1877868"/>
            <a:ext cx="1051106" cy="123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1E7A283-2AD2-B498-FA46-A1CDCA0F983F}"/>
              </a:ext>
            </a:extLst>
          </p:cNvPr>
          <p:cNvSpPr/>
          <p:nvPr/>
        </p:nvSpPr>
        <p:spPr>
          <a:xfrm>
            <a:off x="5868855" y="3326929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PLC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Programmable Logic Controller</a:t>
            </a:r>
          </a:p>
        </p:txBody>
      </p:sp>
      <p:pic>
        <p:nvPicPr>
          <p:cNvPr id="16" name="Picture 15" descr="Two black server racks realistic illustration Free Vector">
            <a:extLst>
              <a:ext uri="{FF2B5EF4-FFF2-40B4-BE49-F238E27FC236}">
                <a16:creationId xmlns:a16="http://schemas.microsoft.com/office/drawing/2014/main" id="{9256EA74-DED5-874F-F786-9C91858C04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3112555" y="1808041"/>
            <a:ext cx="1376939" cy="137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CE66C83-964B-1AE3-AE71-3675893800BC}"/>
              </a:ext>
            </a:extLst>
          </p:cNvPr>
          <p:cNvSpPr/>
          <p:nvPr/>
        </p:nvSpPr>
        <p:spPr>
          <a:xfrm>
            <a:off x="3058285" y="3326929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SCADA Server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Supervisory Control and Data Acquisition</a:t>
            </a:r>
          </a:p>
        </p:txBody>
      </p:sp>
      <p:pic>
        <p:nvPicPr>
          <p:cNvPr id="1028" name="Picture 4" descr="Realistic Black Modern Thin Frame Display Computer Monitor Vector  Illustration Jpg Stock Illustration - Download Image Now - iStock">
            <a:extLst>
              <a:ext uri="{FF2B5EF4-FFF2-40B4-BE49-F238E27FC236}">
                <a16:creationId xmlns:a16="http://schemas.microsoft.com/office/drawing/2014/main" id="{78E98609-CBA7-8803-E48C-D77DB80CBB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9" t="10731" r="11617"/>
          <a:stretch/>
        </p:blipFill>
        <p:spPr bwMode="auto">
          <a:xfrm>
            <a:off x="558670" y="1988869"/>
            <a:ext cx="1527979" cy="11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2DDE67C-B4B2-A6E9-1AC9-1E70145AA3C3}"/>
              </a:ext>
            </a:extLst>
          </p:cNvPr>
          <p:cNvSpPr/>
          <p:nvPr/>
        </p:nvSpPr>
        <p:spPr>
          <a:xfrm>
            <a:off x="510428" y="3310081"/>
            <a:ext cx="1573840" cy="4770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Operator Terminal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Vacuum SCADA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8A43E08-9BDE-187D-537E-E9CA004B66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4208" y="2133163"/>
            <a:ext cx="667392" cy="6279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94D5079-5486-C848-E525-948A62BD2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79470" y="2174987"/>
            <a:ext cx="407099" cy="525289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48B94E3C-0C79-3777-A457-5C919313CDDF}"/>
              </a:ext>
            </a:extLst>
          </p:cNvPr>
          <p:cNvSpPr/>
          <p:nvPr/>
        </p:nvSpPr>
        <p:spPr>
          <a:xfrm rot="10800000">
            <a:off x="9871414" y="2425880"/>
            <a:ext cx="710364" cy="14841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6E3F3BD8-76C2-6538-0FE5-16FD58EE4F12}"/>
              </a:ext>
            </a:extLst>
          </p:cNvPr>
          <p:cNvSpPr/>
          <p:nvPr/>
        </p:nvSpPr>
        <p:spPr>
          <a:xfrm rot="10800000">
            <a:off x="7470646" y="2425881"/>
            <a:ext cx="804673" cy="14449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19335D9-4BFC-5119-E8E4-393A3610BA17}"/>
              </a:ext>
            </a:extLst>
          </p:cNvPr>
          <p:cNvSpPr/>
          <p:nvPr/>
        </p:nvSpPr>
        <p:spPr>
          <a:xfrm rot="10800000">
            <a:off x="4860141" y="2425883"/>
            <a:ext cx="710364" cy="12256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C9030D4-E4DF-7AA6-B36E-8FFC8E773D7B}"/>
              </a:ext>
            </a:extLst>
          </p:cNvPr>
          <p:cNvSpPr/>
          <p:nvPr/>
        </p:nvSpPr>
        <p:spPr>
          <a:xfrm rot="10800000">
            <a:off x="2412027" y="2425882"/>
            <a:ext cx="436469" cy="12627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FCBECE-F0F0-8E42-7439-75C2D81F239C}"/>
              </a:ext>
            </a:extLst>
          </p:cNvPr>
          <p:cNvSpPr txBox="1"/>
          <p:nvPr/>
        </p:nvSpPr>
        <p:spPr>
          <a:xfrm>
            <a:off x="8724409" y="4388667"/>
            <a:ext cx="3095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Physical</a:t>
            </a:r>
            <a:r>
              <a:rPr lang="en-US" sz="1400" dirty="0"/>
              <a:t> </a:t>
            </a:r>
            <a:r>
              <a:rPr lang="en-US" sz="1400" b="1" dirty="0"/>
              <a:t>Value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is transformed in an </a:t>
            </a:r>
            <a:r>
              <a:rPr lang="en-US" sz="1400" b="1" dirty="0"/>
              <a:t>Analog</a:t>
            </a:r>
            <a:r>
              <a:rPr lang="en-US" sz="1400" dirty="0"/>
              <a:t> </a:t>
            </a:r>
            <a:r>
              <a:rPr lang="en-US" sz="1400" b="1" dirty="0"/>
              <a:t>Signal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, based on the operating principle of the gauge.</a:t>
            </a:r>
            <a:endParaRPr lang="en-GB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7DBCCA-300D-6229-35FD-CC38860A288F}"/>
              </a:ext>
            </a:extLst>
          </p:cNvPr>
          <p:cNvSpPr/>
          <p:nvPr/>
        </p:nvSpPr>
        <p:spPr>
          <a:xfrm>
            <a:off x="7346754" y="2623937"/>
            <a:ext cx="109593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4">
                    <a:lumMod val="75000"/>
                  </a:schemeClr>
                </a:solidFill>
              </a:rPr>
              <a:t>0 – 10 V</a:t>
            </a:r>
            <a:br>
              <a:rPr lang="pt-PT" sz="1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pt-PT" sz="1000" b="1" dirty="0">
                <a:solidFill>
                  <a:schemeClr val="accent4">
                    <a:lumMod val="75000"/>
                  </a:schemeClr>
                </a:solidFill>
              </a:rPr>
              <a:t>4 – 20 mA</a:t>
            </a:r>
            <a:endParaRPr lang="pt-PT" sz="1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C18E55-46DE-233F-AD37-D0745D37B0B7}"/>
              </a:ext>
            </a:extLst>
          </p:cNvPr>
          <p:cNvSpPr txBox="1"/>
          <p:nvPr/>
        </p:nvSpPr>
        <p:spPr>
          <a:xfrm>
            <a:off x="5022890" y="4388667"/>
            <a:ext cx="3455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Signal is </a:t>
            </a:r>
            <a:r>
              <a:rPr lang="en-US" sz="1600" b="1" dirty="0"/>
              <a:t>Sampled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(time discretization) </a:t>
            </a:r>
            <a:r>
              <a:rPr lang="en-US" sz="1600" b="1" dirty="0"/>
              <a:t>Quantized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(value discretization) and </a:t>
            </a:r>
            <a:r>
              <a:rPr lang="en-US" sz="1600" b="1" dirty="0"/>
              <a:t>Converted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(to physical value)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7C5341-5782-A9F7-C884-190E5DB31F99}"/>
              </a:ext>
            </a:extLst>
          </p:cNvPr>
          <p:cNvSpPr txBox="1"/>
          <p:nvPr/>
        </p:nvSpPr>
        <p:spPr>
          <a:xfrm>
            <a:off x="2779177" y="4388213"/>
            <a:ext cx="19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SCADA </a:t>
            </a:r>
            <a:r>
              <a:rPr lang="en-US" sz="1600" b="1" dirty="0"/>
              <a:t>Polls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the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PLC for equipment data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82BEFE-D580-931C-D757-4B24C95C47DB}"/>
              </a:ext>
            </a:extLst>
          </p:cNvPr>
          <p:cNvSpPr/>
          <p:nvPr/>
        </p:nvSpPr>
        <p:spPr>
          <a:xfrm>
            <a:off x="4685523" y="2597418"/>
            <a:ext cx="115617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6"/>
                </a:solidFill>
              </a:rPr>
              <a:t>Equipment Values (discretized)</a:t>
            </a:r>
            <a:endParaRPr lang="pt-PT" sz="1000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36C5BA-33D8-1D7A-DB58-A7E097B01C4E}"/>
              </a:ext>
            </a:extLst>
          </p:cNvPr>
          <p:cNvSpPr txBox="1"/>
          <p:nvPr/>
        </p:nvSpPr>
        <p:spPr>
          <a:xfrm>
            <a:off x="339622" y="4388212"/>
            <a:ext cx="19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Data is shown to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Operator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3BBEB5-235E-40E5-AD4D-F02F89FA4FE7}"/>
              </a:ext>
            </a:extLst>
          </p:cNvPr>
          <p:cNvGrpSpPr/>
          <p:nvPr/>
        </p:nvGrpSpPr>
        <p:grpSpPr>
          <a:xfrm>
            <a:off x="3556299" y="5162038"/>
            <a:ext cx="324857" cy="444919"/>
            <a:chOff x="8226299" y="4008205"/>
            <a:chExt cx="955408" cy="130851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8" name="Arrow: Curved Up 37">
              <a:extLst>
                <a:ext uri="{FF2B5EF4-FFF2-40B4-BE49-F238E27FC236}">
                  <a16:creationId xmlns:a16="http://schemas.microsoft.com/office/drawing/2014/main" id="{5FF43ECB-7DA0-6E32-61AF-3EDF126AA8EC}"/>
                </a:ext>
              </a:extLst>
            </p:cNvPr>
            <p:cNvSpPr/>
            <p:nvPr/>
          </p:nvSpPr>
          <p:spPr>
            <a:xfrm>
              <a:off x="8295588" y="4738662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9" name="Arrow: Curved Up 38">
              <a:extLst>
                <a:ext uri="{FF2B5EF4-FFF2-40B4-BE49-F238E27FC236}">
                  <a16:creationId xmlns:a16="http://schemas.microsoft.com/office/drawing/2014/main" id="{2F19F9A6-576A-3BE7-DE5C-7EE687CE1B64}"/>
                </a:ext>
              </a:extLst>
            </p:cNvPr>
            <p:cNvSpPr/>
            <p:nvPr/>
          </p:nvSpPr>
          <p:spPr>
            <a:xfrm rot="10800000">
              <a:off x="8226299" y="4008205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93EEC75-FC65-7623-FA61-A7193E1768AF}"/>
              </a:ext>
            </a:extLst>
          </p:cNvPr>
          <p:cNvSpPr txBox="1"/>
          <p:nvPr/>
        </p:nvSpPr>
        <p:spPr>
          <a:xfrm>
            <a:off x="6581421" y="5480189"/>
            <a:ext cx="873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~ 20ms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E4FBB6-9E27-77A6-426E-40671B5E0FBC}"/>
              </a:ext>
            </a:extLst>
          </p:cNvPr>
          <p:cNvSpPr txBox="1"/>
          <p:nvPr/>
        </p:nvSpPr>
        <p:spPr>
          <a:xfrm>
            <a:off x="3762909" y="5189312"/>
            <a:ext cx="608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1s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90C21D-3099-7DF7-9174-BF6335BB9D2A}"/>
              </a:ext>
            </a:extLst>
          </p:cNvPr>
          <p:cNvGrpSpPr/>
          <p:nvPr/>
        </p:nvGrpSpPr>
        <p:grpSpPr>
          <a:xfrm>
            <a:off x="6283996" y="5427214"/>
            <a:ext cx="324857" cy="444919"/>
            <a:chOff x="8226299" y="4008205"/>
            <a:chExt cx="955408" cy="130851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3" name="Arrow: Curved Up 42">
              <a:extLst>
                <a:ext uri="{FF2B5EF4-FFF2-40B4-BE49-F238E27FC236}">
                  <a16:creationId xmlns:a16="http://schemas.microsoft.com/office/drawing/2014/main" id="{D1D10BE6-19C6-C89C-6C0A-BFADB149B02A}"/>
                </a:ext>
              </a:extLst>
            </p:cNvPr>
            <p:cNvSpPr/>
            <p:nvPr/>
          </p:nvSpPr>
          <p:spPr>
            <a:xfrm>
              <a:off x="8295588" y="4738662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Arrow: Curved Up 43">
              <a:extLst>
                <a:ext uri="{FF2B5EF4-FFF2-40B4-BE49-F238E27FC236}">
                  <a16:creationId xmlns:a16="http://schemas.microsoft.com/office/drawing/2014/main" id="{A5FD54FF-37AC-6301-E9C0-975791A2A347}"/>
                </a:ext>
              </a:extLst>
            </p:cNvPr>
            <p:cNvSpPr/>
            <p:nvPr/>
          </p:nvSpPr>
          <p:spPr>
            <a:xfrm rot="10800000">
              <a:off x="8226299" y="4008205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71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7" grpId="0"/>
      <p:bldP spid="18" grpId="0"/>
      <p:bldP spid="23" grpId="0" animBg="1"/>
      <p:bldP spid="24" grpId="0" animBg="1"/>
      <p:bldP spid="25" grpId="0" animBg="1"/>
      <p:bldP spid="26" grpId="0" animBg="1"/>
      <p:bldP spid="28" grpId="0"/>
      <p:bldP spid="29" grpId="0"/>
      <p:bldP spid="30" grpId="0"/>
      <p:bldP spid="31" grpId="0"/>
      <p:bldP spid="32" grpId="0"/>
      <p:bldP spid="33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feiffer Vacuum / Balzers TPG 300 Total Pressure Gauge Controller - Price,  Specs">
            <a:extLst>
              <a:ext uri="{FF2B5EF4-FFF2-40B4-BE49-F238E27FC236}">
                <a16:creationId xmlns:a16="http://schemas.microsoft.com/office/drawing/2014/main" id="{7B668A71-80B8-A026-CD41-6964595E5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0"/>
          <a:stretch/>
        </p:blipFill>
        <p:spPr bwMode="auto">
          <a:xfrm>
            <a:off x="8561100" y="2076417"/>
            <a:ext cx="1243291" cy="84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From Field to SCADA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4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1026" name="Picture 2" descr="Ideal Vacuum | Pfeiffer Vacuum IKR 251 Cold Cathode, Metal Sealed Vacuum  Gauge Transmitter, KF25, PTR25500 PT R25 500">
            <a:extLst>
              <a:ext uri="{FF2B5EF4-FFF2-40B4-BE49-F238E27FC236}">
                <a16:creationId xmlns:a16="http://schemas.microsoft.com/office/drawing/2014/main" id="{05BCE54F-9F1B-91FC-4FB3-6CC5F501C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906" y="1988869"/>
            <a:ext cx="922806" cy="9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20E2AD-7A82-B36E-1509-4B1F983767EF}"/>
              </a:ext>
            </a:extLst>
          </p:cNvPr>
          <p:cNvSpPr/>
          <p:nvPr/>
        </p:nvSpPr>
        <p:spPr>
          <a:xfrm>
            <a:off x="10319059" y="3325470"/>
            <a:ext cx="157384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Vacuum Gauge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2B5E60-3751-C0F2-78A9-D97D1FE94E35}"/>
              </a:ext>
            </a:extLst>
          </p:cNvPr>
          <p:cNvSpPr/>
          <p:nvPr/>
        </p:nvSpPr>
        <p:spPr>
          <a:xfrm>
            <a:off x="8478447" y="3328966"/>
            <a:ext cx="157384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Gauge </a:t>
            </a:r>
          </a:p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Controller</a:t>
            </a:r>
          </a:p>
        </p:txBody>
      </p:sp>
      <p:pic>
        <p:nvPicPr>
          <p:cNvPr id="12" name="Picture 4" descr="S7-1500 - Global eBusiness - Siemens WW">
            <a:extLst>
              <a:ext uri="{FF2B5EF4-FFF2-40B4-BE49-F238E27FC236}">
                <a16:creationId xmlns:a16="http://schemas.microsoft.com/office/drawing/2014/main" id="{2A07C79B-2B82-67E1-3BEB-75B2C16C8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896" y="1877868"/>
            <a:ext cx="1051106" cy="123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1E7A283-2AD2-B498-FA46-A1CDCA0F983F}"/>
              </a:ext>
            </a:extLst>
          </p:cNvPr>
          <p:cNvSpPr/>
          <p:nvPr/>
        </p:nvSpPr>
        <p:spPr>
          <a:xfrm>
            <a:off x="5868855" y="3326929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PLC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Programmable Logic Controller</a:t>
            </a:r>
          </a:p>
        </p:txBody>
      </p:sp>
      <p:pic>
        <p:nvPicPr>
          <p:cNvPr id="16" name="Picture 15" descr="Two black server racks realistic illustration Free Vector">
            <a:extLst>
              <a:ext uri="{FF2B5EF4-FFF2-40B4-BE49-F238E27FC236}">
                <a16:creationId xmlns:a16="http://schemas.microsoft.com/office/drawing/2014/main" id="{9256EA74-DED5-874F-F786-9C91858C04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3112555" y="1808041"/>
            <a:ext cx="1376939" cy="137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CE66C83-964B-1AE3-AE71-3675893800BC}"/>
              </a:ext>
            </a:extLst>
          </p:cNvPr>
          <p:cNvSpPr/>
          <p:nvPr/>
        </p:nvSpPr>
        <p:spPr>
          <a:xfrm>
            <a:off x="3058285" y="3326929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SCADA Server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Supervisory Control and Data Acquisition</a:t>
            </a:r>
          </a:p>
        </p:txBody>
      </p:sp>
      <p:pic>
        <p:nvPicPr>
          <p:cNvPr id="1028" name="Picture 4" descr="Realistic Black Modern Thin Frame Display Computer Monitor Vector  Illustration Jpg Stock Illustration - Download Image Now - iStock">
            <a:extLst>
              <a:ext uri="{FF2B5EF4-FFF2-40B4-BE49-F238E27FC236}">
                <a16:creationId xmlns:a16="http://schemas.microsoft.com/office/drawing/2014/main" id="{78E98609-CBA7-8803-E48C-D77DB80CBB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9" t="10731" r="11617"/>
          <a:stretch/>
        </p:blipFill>
        <p:spPr bwMode="auto">
          <a:xfrm>
            <a:off x="558670" y="1988869"/>
            <a:ext cx="1527979" cy="11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2DDE67C-B4B2-A6E9-1AC9-1E70145AA3C3}"/>
              </a:ext>
            </a:extLst>
          </p:cNvPr>
          <p:cNvSpPr/>
          <p:nvPr/>
        </p:nvSpPr>
        <p:spPr>
          <a:xfrm>
            <a:off x="510428" y="3310081"/>
            <a:ext cx="1573840" cy="4770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Operator Terminal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Vacuum SCADA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8A43E08-9BDE-187D-537E-E9CA004B66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208" y="2133163"/>
            <a:ext cx="667392" cy="6279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94D5079-5486-C848-E525-948A62BD29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9470" y="2174987"/>
            <a:ext cx="407099" cy="525289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48B94E3C-0C79-3777-A457-5C919313CDDF}"/>
              </a:ext>
            </a:extLst>
          </p:cNvPr>
          <p:cNvSpPr/>
          <p:nvPr/>
        </p:nvSpPr>
        <p:spPr>
          <a:xfrm rot="10800000">
            <a:off x="9871414" y="2425880"/>
            <a:ext cx="710364" cy="14841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6E3F3BD8-76C2-6538-0FE5-16FD58EE4F12}"/>
              </a:ext>
            </a:extLst>
          </p:cNvPr>
          <p:cNvSpPr/>
          <p:nvPr/>
        </p:nvSpPr>
        <p:spPr>
          <a:xfrm rot="10800000">
            <a:off x="7470646" y="2425881"/>
            <a:ext cx="804673" cy="14449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19335D9-4BFC-5119-E8E4-393A3610BA17}"/>
              </a:ext>
            </a:extLst>
          </p:cNvPr>
          <p:cNvSpPr/>
          <p:nvPr/>
        </p:nvSpPr>
        <p:spPr>
          <a:xfrm rot="10800000">
            <a:off x="4860141" y="2425883"/>
            <a:ext cx="710364" cy="12256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C9030D4-E4DF-7AA6-B36E-8FFC8E773D7B}"/>
              </a:ext>
            </a:extLst>
          </p:cNvPr>
          <p:cNvSpPr/>
          <p:nvPr/>
        </p:nvSpPr>
        <p:spPr>
          <a:xfrm rot="10800000">
            <a:off x="2412027" y="2425882"/>
            <a:ext cx="436469" cy="12627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FCBECE-F0F0-8E42-7439-75C2D81F239C}"/>
              </a:ext>
            </a:extLst>
          </p:cNvPr>
          <p:cNvSpPr txBox="1"/>
          <p:nvPr/>
        </p:nvSpPr>
        <p:spPr>
          <a:xfrm>
            <a:off x="8724409" y="4388667"/>
            <a:ext cx="3095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solidFill>
                  <a:schemeClr val="bg2">
                    <a:lumMod val="25000"/>
                  </a:schemeClr>
                </a:solidFill>
              </a:rPr>
              <a:t>Controller manages the </a:t>
            </a:r>
            <a:r>
              <a:rPr lang="pt-PT" sz="1400" b="1" dirty="0">
                <a:solidFill>
                  <a:schemeClr val="bg2">
                    <a:lumMod val="25000"/>
                  </a:schemeClr>
                </a:solidFill>
              </a:rPr>
              <a:t>conditioning</a:t>
            </a:r>
            <a:r>
              <a:rPr lang="pt-PT" sz="14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pt-PT" sz="1400" b="1" dirty="0">
                <a:solidFill>
                  <a:schemeClr val="bg2">
                    <a:lumMod val="25000"/>
                  </a:schemeClr>
                </a:solidFill>
              </a:rPr>
              <a:t>sampling</a:t>
            </a:r>
            <a:r>
              <a:rPr lang="pt-PT" sz="14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pt-PT" sz="1400" b="1" dirty="0">
                <a:solidFill>
                  <a:schemeClr val="bg2">
                    <a:lumMod val="25000"/>
                  </a:schemeClr>
                </a:solidFill>
              </a:rPr>
              <a:t>conversion</a:t>
            </a:r>
            <a:r>
              <a:rPr lang="pt-PT" sz="1400" dirty="0">
                <a:solidFill>
                  <a:schemeClr val="bg2">
                    <a:lumMod val="25000"/>
                  </a:schemeClr>
                </a:solidFill>
              </a:rPr>
              <a:t> of physical quantity to </a:t>
            </a:r>
            <a:r>
              <a:rPr lang="pt-PT" sz="1400" b="1" dirty="0">
                <a:solidFill>
                  <a:schemeClr val="bg2">
                    <a:lumMod val="25000"/>
                  </a:schemeClr>
                </a:solidFill>
              </a:rPr>
              <a:t>digital value</a:t>
            </a:r>
            <a:endParaRPr lang="en-GB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C18E55-46DE-233F-AD37-D0745D37B0B7}"/>
              </a:ext>
            </a:extLst>
          </p:cNvPr>
          <p:cNvSpPr txBox="1"/>
          <p:nvPr/>
        </p:nvSpPr>
        <p:spPr>
          <a:xfrm>
            <a:off x="5022890" y="4388667"/>
            <a:ext cx="3455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Physical Value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is read from the controller over a Fieldbus Network 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87C5341-5782-A9F7-C884-190E5DB31F99}"/>
              </a:ext>
            </a:extLst>
          </p:cNvPr>
          <p:cNvSpPr txBox="1"/>
          <p:nvPr/>
        </p:nvSpPr>
        <p:spPr>
          <a:xfrm>
            <a:off x="2779177" y="4388213"/>
            <a:ext cx="19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SCADA </a:t>
            </a:r>
            <a:r>
              <a:rPr lang="en-US" sz="1600" b="1" dirty="0"/>
              <a:t>Polls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the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PLC for equipment data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82BEFE-D580-931C-D757-4B24C95C47DB}"/>
              </a:ext>
            </a:extLst>
          </p:cNvPr>
          <p:cNvSpPr/>
          <p:nvPr/>
        </p:nvSpPr>
        <p:spPr>
          <a:xfrm>
            <a:off x="4682843" y="2599631"/>
            <a:ext cx="115617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6"/>
                </a:solidFill>
              </a:rPr>
              <a:t>Equipment Values (discretized)</a:t>
            </a:r>
            <a:endParaRPr lang="pt-PT" sz="1000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36C5BA-33D8-1D7A-DB58-A7E097B01C4E}"/>
              </a:ext>
            </a:extLst>
          </p:cNvPr>
          <p:cNvSpPr txBox="1"/>
          <p:nvPr/>
        </p:nvSpPr>
        <p:spPr>
          <a:xfrm>
            <a:off x="339622" y="4388212"/>
            <a:ext cx="19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Data is shown to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Operator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3BBEB5-235E-40E5-AD4D-F02F89FA4FE7}"/>
              </a:ext>
            </a:extLst>
          </p:cNvPr>
          <p:cNvGrpSpPr/>
          <p:nvPr/>
        </p:nvGrpSpPr>
        <p:grpSpPr>
          <a:xfrm>
            <a:off x="3556299" y="5162038"/>
            <a:ext cx="324857" cy="444919"/>
            <a:chOff x="8226299" y="4008205"/>
            <a:chExt cx="955408" cy="130851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8" name="Arrow: Curved Up 37">
              <a:extLst>
                <a:ext uri="{FF2B5EF4-FFF2-40B4-BE49-F238E27FC236}">
                  <a16:creationId xmlns:a16="http://schemas.microsoft.com/office/drawing/2014/main" id="{5FF43ECB-7DA0-6E32-61AF-3EDF126AA8EC}"/>
                </a:ext>
              </a:extLst>
            </p:cNvPr>
            <p:cNvSpPr/>
            <p:nvPr/>
          </p:nvSpPr>
          <p:spPr>
            <a:xfrm>
              <a:off x="8295588" y="4738662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9" name="Arrow: Curved Up 38">
              <a:extLst>
                <a:ext uri="{FF2B5EF4-FFF2-40B4-BE49-F238E27FC236}">
                  <a16:creationId xmlns:a16="http://schemas.microsoft.com/office/drawing/2014/main" id="{2F19F9A6-576A-3BE7-DE5C-7EE687CE1B64}"/>
                </a:ext>
              </a:extLst>
            </p:cNvPr>
            <p:cNvSpPr/>
            <p:nvPr/>
          </p:nvSpPr>
          <p:spPr>
            <a:xfrm rot="10800000">
              <a:off x="8226299" y="4008205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93EEC75-FC65-7623-FA61-A7193E1768AF}"/>
              </a:ext>
            </a:extLst>
          </p:cNvPr>
          <p:cNvSpPr txBox="1"/>
          <p:nvPr/>
        </p:nvSpPr>
        <p:spPr>
          <a:xfrm>
            <a:off x="6563133" y="5244176"/>
            <a:ext cx="873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~ 20ms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E4FBB6-9E27-77A6-426E-40671B5E0FBC}"/>
              </a:ext>
            </a:extLst>
          </p:cNvPr>
          <p:cNvSpPr txBox="1"/>
          <p:nvPr/>
        </p:nvSpPr>
        <p:spPr>
          <a:xfrm>
            <a:off x="3762909" y="5189312"/>
            <a:ext cx="608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1s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90C21D-3099-7DF7-9174-BF6335BB9D2A}"/>
              </a:ext>
            </a:extLst>
          </p:cNvPr>
          <p:cNvGrpSpPr/>
          <p:nvPr/>
        </p:nvGrpSpPr>
        <p:grpSpPr>
          <a:xfrm>
            <a:off x="6283996" y="5191201"/>
            <a:ext cx="324857" cy="444919"/>
            <a:chOff x="8226299" y="4008205"/>
            <a:chExt cx="955408" cy="130851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3" name="Arrow: Curved Up 42">
              <a:extLst>
                <a:ext uri="{FF2B5EF4-FFF2-40B4-BE49-F238E27FC236}">
                  <a16:creationId xmlns:a16="http://schemas.microsoft.com/office/drawing/2014/main" id="{D1D10BE6-19C6-C89C-6C0A-BFADB149B02A}"/>
                </a:ext>
              </a:extLst>
            </p:cNvPr>
            <p:cNvSpPr/>
            <p:nvPr/>
          </p:nvSpPr>
          <p:spPr>
            <a:xfrm>
              <a:off x="8295588" y="4738662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Arrow: Curved Up 43">
              <a:extLst>
                <a:ext uri="{FF2B5EF4-FFF2-40B4-BE49-F238E27FC236}">
                  <a16:creationId xmlns:a16="http://schemas.microsoft.com/office/drawing/2014/main" id="{A5FD54FF-37AC-6301-E9C0-975791A2A347}"/>
                </a:ext>
              </a:extLst>
            </p:cNvPr>
            <p:cNvSpPr/>
            <p:nvPr/>
          </p:nvSpPr>
          <p:spPr>
            <a:xfrm rot="10800000">
              <a:off x="8226299" y="4008205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F6F41B5-7945-7406-4DA9-4A9B6A9FF566}"/>
              </a:ext>
            </a:extLst>
          </p:cNvPr>
          <p:cNvSpPr/>
          <p:nvPr/>
        </p:nvSpPr>
        <p:spPr>
          <a:xfrm>
            <a:off x="7313086" y="2590487"/>
            <a:ext cx="119314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rgbClr val="7030A0"/>
                </a:solidFill>
              </a:rPr>
              <a:t>Equipment Values (discretized)</a:t>
            </a:r>
            <a:endParaRPr lang="pt-PT" sz="1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 animBg="1"/>
      <p:bldP spid="24" grpId="0" animBg="1"/>
      <p:bldP spid="28" grpId="0"/>
      <p:bldP spid="30" grpId="0"/>
      <p:bldP spid="40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Programmable Logic Controllers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12" name="Picture 4" descr="S7-1500 - Global eBusiness - Siemens WW">
            <a:extLst>
              <a:ext uri="{FF2B5EF4-FFF2-40B4-BE49-F238E27FC236}">
                <a16:creationId xmlns:a16="http://schemas.microsoft.com/office/drawing/2014/main" id="{2A07C79B-2B82-67E1-3BEB-75B2C16C8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896" y="1877868"/>
            <a:ext cx="1051106" cy="123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1E7A283-2AD2-B498-FA46-A1CDCA0F983F}"/>
              </a:ext>
            </a:extLst>
          </p:cNvPr>
          <p:cNvSpPr/>
          <p:nvPr/>
        </p:nvSpPr>
        <p:spPr>
          <a:xfrm>
            <a:off x="5868855" y="3326929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PLC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Programmable Logic Controller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3EEC75-FC65-7623-FA61-A7193E1768AF}"/>
              </a:ext>
            </a:extLst>
          </p:cNvPr>
          <p:cNvSpPr txBox="1"/>
          <p:nvPr/>
        </p:nvSpPr>
        <p:spPr>
          <a:xfrm>
            <a:off x="9620014" y="5802552"/>
            <a:ext cx="873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~ 20ms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90C21D-3099-7DF7-9174-BF6335BB9D2A}"/>
              </a:ext>
            </a:extLst>
          </p:cNvPr>
          <p:cNvGrpSpPr/>
          <p:nvPr/>
        </p:nvGrpSpPr>
        <p:grpSpPr>
          <a:xfrm>
            <a:off x="9340877" y="5749577"/>
            <a:ext cx="324857" cy="444919"/>
            <a:chOff x="8226299" y="4008205"/>
            <a:chExt cx="955408" cy="130851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3" name="Arrow: Curved Up 42">
              <a:extLst>
                <a:ext uri="{FF2B5EF4-FFF2-40B4-BE49-F238E27FC236}">
                  <a16:creationId xmlns:a16="http://schemas.microsoft.com/office/drawing/2014/main" id="{D1D10BE6-19C6-C89C-6C0A-BFADB149B02A}"/>
                </a:ext>
              </a:extLst>
            </p:cNvPr>
            <p:cNvSpPr/>
            <p:nvPr/>
          </p:nvSpPr>
          <p:spPr>
            <a:xfrm>
              <a:off x="8295588" y="4738662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Arrow: Curved Up 43">
              <a:extLst>
                <a:ext uri="{FF2B5EF4-FFF2-40B4-BE49-F238E27FC236}">
                  <a16:creationId xmlns:a16="http://schemas.microsoft.com/office/drawing/2014/main" id="{A5FD54FF-37AC-6301-E9C0-975791A2A347}"/>
                </a:ext>
              </a:extLst>
            </p:cNvPr>
            <p:cNvSpPr/>
            <p:nvPr/>
          </p:nvSpPr>
          <p:spPr>
            <a:xfrm rot="10800000">
              <a:off x="8226299" y="4008205"/>
              <a:ext cx="886119" cy="578056"/>
            </a:xfrm>
            <a:prstGeom prst="curvedUp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DF86216-233B-219F-5CBB-11C08C2FB271}"/>
              </a:ext>
            </a:extLst>
          </p:cNvPr>
          <p:cNvSpPr/>
          <p:nvPr/>
        </p:nvSpPr>
        <p:spPr>
          <a:xfrm>
            <a:off x="7767171" y="1581168"/>
            <a:ext cx="3954892" cy="3946698"/>
          </a:xfrm>
          <a:prstGeom prst="roundRect">
            <a:avLst>
              <a:gd name="adj" fmla="val 5107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C8BC6F-D841-E2CE-A8F8-E0BA6DDA9FDE}"/>
              </a:ext>
            </a:extLst>
          </p:cNvPr>
          <p:cNvSpPr txBox="1"/>
          <p:nvPr/>
        </p:nvSpPr>
        <p:spPr>
          <a:xfrm>
            <a:off x="8002270" y="1848691"/>
            <a:ext cx="345555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PLC Execution Cycle </a:t>
            </a:r>
          </a:p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PLCs run in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continuous cycles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Cycle time can be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fixed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or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variable but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is usually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&lt; 100ms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Digital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Analog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Inputs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read at the beginning of every cycle.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Equipment status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(valve states, interlock values, gauges, …) is processed or calculated 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every cycle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6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The Limitations of Polling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BEC45B-381D-BE64-DAF7-9F008AB34CF8}"/>
              </a:ext>
            </a:extLst>
          </p:cNvPr>
          <p:cNvSpPr txBox="1"/>
          <p:nvPr/>
        </p:nvSpPr>
        <p:spPr>
          <a:xfrm>
            <a:off x="10445985" y="3061684"/>
            <a:ext cx="873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tx2">
                    <a:lumMod val="50000"/>
                  </a:schemeClr>
                </a:solidFill>
              </a:rPr>
              <a:t>t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D1D1BFE-0D40-5D4E-DFB4-92667594832C}"/>
              </a:ext>
            </a:extLst>
          </p:cNvPr>
          <p:cNvCxnSpPr/>
          <p:nvPr/>
        </p:nvCxnSpPr>
        <p:spPr>
          <a:xfrm>
            <a:off x="2243579" y="2827248"/>
            <a:ext cx="0" cy="329939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7847B9F-4576-19A2-A59A-2324F75FD5E9}"/>
              </a:ext>
            </a:extLst>
          </p:cNvPr>
          <p:cNvCxnSpPr/>
          <p:nvPr/>
        </p:nvCxnSpPr>
        <p:spPr>
          <a:xfrm>
            <a:off x="9635764" y="2815157"/>
            <a:ext cx="0" cy="329939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Arrow: Right 4">
            <a:extLst>
              <a:ext uri="{FF2B5EF4-FFF2-40B4-BE49-F238E27FC236}">
                <a16:creationId xmlns:a16="http://schemas.microsoft.com/office/drawing/2014/main" id="{3ACECEBE-FE53-7BB3-F41B-4F7774C9D97B}"/>
              </a:ext>
            </a:extLst>
          </p:cNvPr>
          <p:cNvSpPr/>
          <p:nvPr/>
        </p:nvSpPr>
        <p:spPr>
          <a:xfrm>
            <a:off x="1309492" y="2918374"/>
            <a:ext cx="9573016" cy="14768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D60035-9631-3815-B97F-7A13CA84142A}"/>
              </a:ext>
            </a:extLst>
          </p:cNvPr>
          <p:cNvSpPr txBox="1"/>
          <p:nvPr/>
        </p:nvSpPr>
        <p:spPr>
          <a:xfrm>
            <a:off x="1716485" y="2224201"/>
            <a:ext cx="105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solidFill>
                  <a:schemeClr val="tx2">
                    <a:lumMod val="50000"/>
                  </a:schemeClr>
                </a:solidFill>
              </a:rPr>
              <a:t>Poll</a:t>
            </a:r>
          </a:p>
          <a:p>
            <a:pPr algn="ctr"/>
            <a:r>
              <a:rPr lang="pt-PT" sz="1200" b="1" dirty="0">
                <a:solidFill>
                  <a:schemeClr val="tx2">
                    <a:lumMod val="50000"/>
                  </a:schemeClr>
                </a:solidFill>
              </a:rPr>
              <a:t>Request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8375A0-944A-7848-E73E-2095850613DA}"/>
              </a:ext>
            </a:extLst>
          </p:cNvPr>
          <p:cNvSpPr txBox="1"/>
          <p:nvPr/>
        </p:nvSpPr>
        <p:spPr>
          <a:xfrm>
            <a:off x="9108670" y="2224201"/>
            <a:ext cx="105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solidFill>
                  <a:schemeClr val="tx2">
                    <a:lumMod val="50000"/>
                  </a:schemeClr>
                </a:solidFill>
              </a:rPr>
              <a:t>Poll</a:t>
            </a:r>
          </a:p>
          <a:p>
            <a:pPr algn="ctr"/>
            <a:r>
              <a:rPr lang="pt-PT" sz="1200" b="1" dirty="0">
                <a:solidFill>
                  <a:schemeClr val="tx2">
                    <a:lumMod val="50000"/>
                  </a:schemeClr>
                </a:solidFill>
              </a:rPr>
              <a:t>Request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4E3D3B-612D-079A-0420-8EBC8B21797F}"/>
              </a:ext>
            </a:extLst>
          </p:cNvPr>
          <p:cNvCxnSpPr/>
          <p:nvPr/>
        </p:nvCxnSpPr>
        <p:spPr>
          <a:xfrm>
            <a:off x="2460396" y="2827248"/>
            <a:ext cx="6938127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8F98F9F-2C29-C504-D351-A991A66E2876}"/>
              </a:ext>
            </a:extLst>
          </p:cNvPr>
          <p:cNvSpPr txBox="1"/>
          <p:nvPr/>
        </p:nvSpPr>
        <p:spPr>
          <a:xfrm>
            <a:off x="5624997" y="2455033"/>
            <a:ext cx="608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chemeClr val="tx2">
                    <a:lumMod val="50000"/>
                  </a:schemeClr>
                </a:solidFill>
              </a:rPr>
              <a:t>1s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B70AA17-7775-BB39-8F02-A3991E288E39}"/>
              </a:ext>
            </a:extLst>
          </p:cNvPr>
          <p:cNvCxnSpPr>
            <a:cxnSpLocks/>
          </p:cNvCxnSpPr>
          <p:nvPr/>
        </p:nvCxnSpPr>
        <p:spPr>
          <a:xfrm>
            <a:off x="2448730" y="3379117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2948BB1-F07D-CA13-171A-C9BA3EB45331}"/>
              </a:ext>
            </a:extLst>
          </p:cNvPr>
          <p:cNvSpPr txBox="1"/>
          <p:nvPr/>
        </p:nvSpPr>
        <p:spPr>
          <a:xfrm>
            <a:off x="2243579" y="3117507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C10A9FB-C853-F9CC-0FCF-4C987A2DEB2D}"/>
              </a:ext>
            </a:extLst>
          </p:cNvPr>
          <p:cNvCxnSpPr>
            <a:cxnSpLocks/>
          </p:cNvCxnSpPr>
          <p:nvPr/>
        </p:nvCxnSpPr>
        <p:spPr>
          <a:xfrm>
            <a:off x="3165455" y="3379118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AD8405F-05B1-FB65-F578-760753937947}"/>
              </a:ext>
            </a:extLst>
          </p:cNvPr>
          <p:cNvSpPr txBox="1"/>
          <p:nvPr/>
        </p:nvSpPr>
        <p:spPr>
          <a:xfrm>
            <a:off x="2960304" y="3117508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087F3B6-CB3C-0ECE-C4A0-C8AAAFBB0F36}"/>
              </a:ext>
            </a:extLst>
          </p:cNvPr>
          <p:cNvCxnSpPr>
            <a:cxnSpLocks/>
          </p:cNvCxnSpPr>
          <p:nvPr/>
        </p:nvCxnSpPr>
        <p:spPr>
          <a:xfrm>
            <a:off x="3882180" y="3379117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9F489E8-E19E-2F38-78E3-2E48ECE09847}"/>
              </a:ext>
            </a:extLst>
          </p:cNvPr>
          <p:cNvSpPr txBox="1"/>
          <p:nvPr/>
        </p:nvSpPr>
        <p:spPr>
          <a:xfrm>
            <a:off x="3677029" y="3117507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0616BE7-0F69-3DE4-FCAC-5A4BB62B91A0}"/>
              </a:ext>
            </a:extLst>
          </p:cNvPr>
          <p:cNvCxnSpPr>
            <a:cxnSpLocks/>
          </p:cNvCxnSpPr>
          <p:nvPr/>
        </p:nvCxnSpPr>
        <p:spPr>
          <a:xfrm>
            <a:off x="4580615" y="3379117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131974B-6A0D-8223-8199-15B9219CDB36}"/>
              </a:ext>
            </a:extLst>
          </p:cNvPr>
          <p:cNvSpPr txBox="1"/>
          <p:nvPr/>
        </p:nvSpPr>
        <p:spPr>
          <a:xfrm>
            <a:off x="4375464" y="3117507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67F9E8E-FE61-735F-3CB4-10BC3F9D230C}"/>
              </a:ext>
            </a:extLst>
          </p:cNvPr>
          <p:cNvCxnSpPr>
            <a:cxnSpLocks/>
          </p:cNvCxnSpPr>
          <p:nvPr/>
        </p:nvCxnSpPr>
        <p:spPr>
          <a:xfrm>
            <a:off x="5297340" y="3379118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1C6EA86-37AE-FD81-0E5A-B814062F2340}"/>
              </a:ext>
            </a:extLst>
          </p:cNvPr>
          <p:cNvSpPr txBox="1"/>
          <p:nvPr/>
        </p:nvSpPr>
        <p:spPr>
          <a:xfrm>
            <a:off x="5092189" y="3117508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C367503-B080-9334-0471-8CE2C1FFCD41}"/>
              </a:ext>
            </a:extLst>
          </p:cNvPr>
          <p:cNvCxnSpPr>
            <a:cxnSpLocks/>
          </p:cNvCxnSpPr>
          <p:nvPr/>
        </p:nvCxnSpPr>
        <p:spPr>
          <a:xfrm>
            <a:off x="6014065" y="3379117"/>
            <a:ext cx="59455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FAD8B2C-C877-DF81-A00F-A41358EF1F63}"/>
              </a:ext>
            </a:extLst>
          </p:cNvPr>
          <p:cNvSpPr txBox="1"/>
          <p:nvPr/>
        </p:nvSpPr>
        <p:spPr>
          <a:xfrm>
            <a:off x="5808914" y="3117507"/>
            <a:ext cx="1023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tx2">
                    <a:lumMod val="50000"/>
                  </a:schemeClr>
                </a:solidFill>
              </a:rPr>
              <a:t>20ms</a:t>
            </a:r>
            <a:endParaRPr lang="en-GB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0391BD-4D8C-F740-39FB-7CD55CC7F0ED}"/>
              </a:ext>
            </a:extLst>
          </p:cNvPr>
          <p:cNvSpPr txBox="1"/>
          <p:nvPr/>
        </p:nvSpPr>
        <p:spPr>
          <a:xfrm>
            <a:off x="3681926" y="3502226"/>
            <a:ext cx="1986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solidFill>
                  <a:schemeClr val="tx2">
                    <a:lumMod val="50000"/>
                  </a:schemeClr>
                </a:solidFill>
              </a:rPr>
              <a:t>PLC Cycles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D56DDA5-D3FC-DBD2-74EA-46FF67D1F4C9}"/>
              </a:ext>
            </a:extLst>
          </p:cNvPr>
          <p:cNvSpPr txBox="1"/>
          <p:nvPr/>
        </p:nvSpPr>
        <p:spPr>
          <a:xfrm>
            <a:off x="5566829" y="3217756"/>
            <a:ext cx="25192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bg2">
                    <a:lumMod val="75000"/>
                  </a:schemeClr>
                </a:solidFill>
              </a:rPr>
              <a:t>(...)</a:t>
            </a:r>
            <a:endParaRPr lang="en-GB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4628982-F6BD-AFB2-60FE-85E5241437CB}"/>
              </a:ext>
            </a:extLst>
          </p:cNvPr>
          <p:cNvSpPr txBox="1"/>
          <p:nvPr/>
        </p:nvSpPr>
        <p:spPr>
          <a:xfrm>
            <a:off x="483840" y="774628"/>
            <a:ext cx="112619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pPr>
              <a:spcAft>
                <a:spcPts val="1200"/>
              </a:spcAft>
              <a:tabLst>
                <a:tab pos="284163" algn="l"/>
              </a:tabLst>
            </a:pPr>
            <a:r>
              <a:rPr lang="en-US" sz="2400" dirty="0"/>
              <a:t>Every polling interval the SCADA requests </a:t>
            </a:r>
            <a:r>
              <a:rPr lang="en-US" sz="2400" b="1" dirty="0"/>
              <a:t>all data </a:t>
            </a:r>
            <a:r>
              <a:rPr lang="en-US" sz="2400" dirty="0"/>
              <a:t>from the PLC. The </a:t>
            </a:r>
            <a:r>
              <a:rPr lang="en-US" sz="2400" b="1" dirty="0"/>
              <a:t>same</a:t>
            </a:r>
            <a:r>
              <a:rPr lang="en-US" sz="2400" dirty="0"/>
              <a:t> </a:t>
            </a:r>
            <a:r>
              <a:rPr lang="en-US" sz="2400" b="1" dirty="0"/>
              <a:t>timestamp</a:t>
            </a:r>
            <a:r>
              <a:rPr lang="en-US" sz="2400" dirty="0"/>
              <a:t> is applied to all of them.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23A32F7-DED2-A476-51F8-461479316E52}"/>
              </a:ext>
            </a:extLst>
          </p:cNvPr>
          <p:cNvSpPr txBox="1"/>
          <p:nvPr/>
        </p:nvSpPr>
        <p:spPr>
          <a:xfrm>
            <a:off x="483840" y="3640725"/>
            <a:ext cx="11261956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pPr>
              <a:spcAft>
                <a:spcPts val="1200"/>
              </a:spcAft>
              <a:tabLst>
                <a:tab pos="284163" algn="l"/>
              </a:tabLst>
            </a:pPr>
            <a:r>
              <a:rPr lang="en-US" sz="2400" dirty="0"/>
              <a:t>The limitations of this method are clear: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Decreased sampling frequency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for analog data (fixed at 1Hz)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Possible loss of data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for fast events (pressure peaks, momentary interlocks, glitches, …)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Might be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difficult or impossible to establish cause and effect relations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for events that happen in between poll requests</a:t>
            </a:r>
          </a:p>
        </p:txBody>
      </p:sp>
    </p:spTree>
    <p:extLst>
      <p:ext uri="{BB962C8B-B14F-4D97-AF65-F5344CB8AC3E}">
        <p14:creationId xmlns:p14="http://schemas.microsoft.com/office/powerpoint/2010/main" val="62769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10" grpId="0"/>
      <p:bldP spid="13" grpId="0"/>
      <p:bldP spid="21" grpId="0"/>
      <p:bldP spid="29" grpId="0"/>
      <p:bldP spid="34" grpId="0"/>
      <p:bldP spid="36" grpId="0"/>
      <p:bldP spid="46" grpId="0"/>
      <p:bldP spid="48" grpId="0"/>
      <p:bldP spid="50" grpId="0"/>
      <p:bldP spid="51" grpId="0"/>
      <p:bldP spid="52" grpId="0"/>
      <p:bldP spid="55" grpId="0"/>
      <p:bldP spid="5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Time Stamped Push Protocol to the Rescue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2" name="Picture 4" descr="S7-1500 - Global eBusiness - Siemens WW">
            <a:extLst>
              <a:ext uri="{FF2B5EF4-FFF2-40B4-BE49-F238E27FC236}">
                <a16:creationId xmlns:a16="http://schemas.microsoft.com/office/drawing/2014/main" id="{049AB307-E217-428A-200B-EF1ED2652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798" y="1728322"/>
            <a:ext cx="2034103" cy="239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66AD6A-EDF4-CEF9-31CC-28D8E6D28316}"/>
              </a:ext>
            </a:extLst>
          </p:cNvPr>
          <p:cNvSpPr/>
          <p:nvPr/>
        </p:nvSpPr>
        <p:spPr>
          <a:xfrm>
            <a:off x="9314010" y="4461912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PLC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Programmable Logic Controller</a:t>
            </a:r>
          </a:p>
        </p:txBody>
      </p:sp>
      <p:pic>
        <p:nvPicPr>
          <p:cNvPr id="4" name="Picture 3" descr="Two black server racks realistic illustration Free Vector">
            <a:extLst>
              <a:ext uri="{FF2B5EF4-FFF2-40B4-BE49-F238E27FC236}">
                <a16:creationId xmlns:a16="http://schemas.microsoft.com/office/drawing/2014/main" id="{57CBF9DF-ACEF-BCD8-D88C-1BCE9CBA9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939238" y="1805788"/>
            <a:ext cx="2404462" cy="239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548150-1CA9-E4F8-FE4B-DDA90BD62CF0}"/>
              </a:ext>
            </a:extLst>
          </p:cNvPr>
          <p:cNvSpPr/>
          <p:nvPr/>
        </p:nvSpPr>
        <p:spPr>
          <a:xfrm>
            <a:off x="1480537" y="4461912"/>
            <a:ext cx="157384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SCADA Server</a:t>
            </a:r>
          </a:p>
          <a:p>
            <a:pPr algn="ctr"/>
            <a:r>
              <a:rPr lang="pt-PT" sz="1100" dirty="0">
                <a:solidFill>
                  <a:schemeClr val="tx2">
                    <a:lumMod val="75000"/>
                  </a:schemeClr>
                </a:solidFill>
              </a:rPr>
              <a:t>Supervisory Control and Data Acquisition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EFFFF5D-AAC5-D063-47FC-7FAE777D89F2}"/>
              </a:ext>
            </a:extLst>
          </p:cNvPr>
          <p:cNvSpPr/>
          <p:nvPr/>
        </p:nvSpPr>
        <p:spPr>
          <a:xfrm>
            <a:off x="3634408" y="1782175"/>
            <a:ext cx="5109542" cy="15217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7D106A-BE2E-087D-9A49-D6BE15051C40}"/>
              </a:ext>
            </a:extLst>
          </p:cNvPr>
          <p:cNvSpPr/>
          <p:nvPr/>
        </p:nvSpPr>
        <p:spPr>
          <a:xfrm>
            <a:off x="4405067" y="1585294"/>
            <a:ext cx="3632482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6">
                    <a:lumMod val="75000"/>
                  </a:schemeClr>
                </a:solidFill>
              </a:rPr>
              <a:t>Send me the vales for all these datapoints </a:t>
            </a:r>
            <a:endParaRPr lang="pt-PT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36733C-31CA-46B9-0C65-3A032757B75B}"/>
              </a:ext>
            </a:extLst>
          </p:cNvPr>
          <p:cNvSpPr/>
          <p:nvPr/>
        </p:nvSpPr>
        <p:spPr>
          <a:xfrm>
            <a:off x="5441013" y="1217375"/>
            <a:ext cx="157384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Polling (1s period)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74A9BBF-375B-6463-20C6-3C8887D602CC}"/>
              </a:ext>
            </a:extLst>
          </p:cNvPr>
          <p:cNvSpPr/>
          <p:nvPr/>
        </p:nvSpPr>
        <p:spPr>
          <a:xfrm rot="10800000">
            <a:off x="3634408" y="2118304"/>
            <a:ext cx="5109542" cy="15343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73BF294-D77E-9016-96F3-029B6C9A4466}"/>
              </a:ext>
            </a:extLst>
          </p:cNvPr>
          <p:cNvSpPr/>
          <p:nvPr/>
        </p:nvSpPr>
        <p:spPr>
          <a:xfrm>
            <a:off x="4405067" y="1929751"/>
            <a:ext cx="3632482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6">
                    <a:lumMod val="75000"/>
                  </a:schemeClr>
                </a:solidFill>
              </a:rPr>
              <a:t>Datapoint values</a:t>
            </a:r>
            <a:endParaRPr lang="pt-PT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Arrow: Curved Left 19">
            <a:extLst>
              <a:ext uri="{FF2B5EF4-FFF2-40B4-BE49-F238E27FC236}">
                <a16:creationId xmlns:a16="http://schemas.microsoft.com/office/drawing/2014/main" id="{296A8C71-FD07-69F5-48F1-B8DBD4484AC0}"/>
              </a:ext>
            </a:extLst>
          </p:cNvPr>
          <p:cNvSpPr/>
          <p:nvPr/>
        </p:nvSpPr>
        <p:spPr>
          <a:xfrm>
            <a:off x="3634408" y="2441244"/>
            <a:ext cx="276225" cy="389949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90AC267-6114-321F-45BF-6D32420E22CB}"/>
              </a:ext>
            </a:extLst>
          </p:cNvPr>
          <p:cNvSpPr/>
          <p:nvPr/>
        </p:nvSpPr>
        <p:spPr>
          <a:xfrm>
            <a:off x="4007104" y="2428479"/>
            <a:ext cx="278033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000" b="1" dirty="0">
                <a:solidFill>
                  <a:schemeClr val="accent6">
                    <a:lumMod val="75000"/>
                  </a:schemeClr>
                </a:solidFill>
              </a:rPr>
              <a:t>Values processed,  timestamped with current </a:t>
            </a:r>
          </a:p>
          <a:p>
            <a:r>
              <a:rPr lang="pt-PT" sz="1000" b="1" dirty="0">
                <a:solidFill>
                  <a:schemeClr val="accent6">
                    <a:lumMod val="75000"/>
                  </a:schemeClr>
                </a:solidFill>
              </a:rPr>
              <a:t>date and time, saved and archived </a:t>
            </a:r>
            <a:endParaRPr lang="pt-PT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3BC5A3-EEF7-55FC-2013-6E76B9F97E4B}"/>
              </a:ext>
            </a:extLst>
          </p:cNvPr>
          <p:cNvSpPr/>
          <p:nvPr/>
        </p:nvSpPr>
        <p:spPr>
          <a:xfrm>
            <a:off x="5339528" y="3084611"/>
            <a:ext cx="1945886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TSPP (arbitrary period)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91EBD15-64DF-86BD-D1A2-71F6E5827901}"/>
              </a:ext>
            </a:extLst>
          </p:cNvPr>
          <p:cNvSpPr/>
          <p:nvPr/>
        </p:nvSpPr>
        <p:spPr>
          <a:xfrm rot="10800000">
            <a:off x="3634408" y="3679887"/>
            <a:ext cx="5109542" cy="15343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D5E612-5D76-72DC-E035-0F5F939F9936}"/>
              </a:ext>
            </a:extLst>
          </p:cNvPr>
          <p:cNvSpPr/>
          <p:nvPr/>
        </p:nvSpPr>
        <p:spPr>
          <a:xfrm>
            <a:off x="3451791" y="3461005"/>
            <a:ext cx="5539033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000" b="1" dirty="0">
                <a:solidFill>
                  <a:schemeClr val="accent1">
                    <a:lumMod val="75000"/>
                  </a:schemeClr>
                </a:solidFill>
              </a:rPr>
              <a:t>Here are the new values for the following datapoints and the times at which they changed</a:t>
            </a:r>
            <a:endParaRPr lang="pt-PT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Arrow: Curved Left 27">
            <a:extLst>
              <a:ext uri="{FF2B5EF4-FFF2-40B4-BE49-F238E27FC236}">
                <a16:creationId xmlns:a16="http://schemas.microsoft.com/office/drawing/2014/main" id="{D5BEC8C1-B404-A0F4-F0D4-377F79BCA8DC}"/>
              </a:ext>
            </a:extLst>
          </p:cNvPr>
          <p:cNvSpPr/>
          <p:nvPr/>
        </p:nvSpPr>
        <p:spPr>
          <a:xfrm>
            <a:off x="3634408" y="3995970"/>
            <a:ext cx="276225" cy="389949"/>
          </a:xfrm>
          <a:prstGeom prst="curved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D61E68-32B2-61C2-5A28-4602C271CCA0}"/>
              </a:ext>
            </a:extLst>
          </p:cNvPr>
          <p:cNvSpPr/>
          <p:nvPr/>
        </p:nvSpPr>
        <p:spPr>
          <a:xfrm>
            <a:off x="3988054" y="4059405"/>
            <a:ext cx="2780337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000" b="1" dirty="0">
                <a:solidFill>
                  <a:schemeClr val="accent1">
                    <a:lumMod val="75000"/>
                  </a:schemeClr>
                </a:solidFill>
              </a:rPr>
              <a:t>Values processed, saved and archived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BF8A93-2BD9-C70E-9F03-67384FA3DF54}"/>
              </a:ext>
            </a:extLst>
          </p:cNvPr>
          <p:cNvSpPr txBox="1"/>
          <p:nvPr/>
        </p:nvSpPr>
        <p:spPr>
          <a:xfrm>
            <a:off x="596955" y="5372571"/>
            <a:ext cx="11261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tabLst>
                <a:tab pos="284163" algn="l"/>
              </a:tabLst>
            </a:pPr>
            <a:r>
              <a:rPr lang="en-US" sz="2400" dirty="0"/>
              <a:t>In TSPP – </a:t>
            </a:r>
            <a:r>
              <a:rPr lang="en-US" sz="2400" b="1" dirty="0"/>
              <a:t>Time Stamped Push Protocol </a:t>
            </a:r>
            <a:r>
              <a:rPr lang="en-US" sz="2400" dirty="0"/>
              <a:t>– data is timestamped at the source, and it is the </a:t>
            </a:r>
            <a:r>
              <a:rPr lang="en-US" sz="2400" b="1" dirty="0"/>
              <a:t>PLC that takes the initiative </a:t>
            </a:r>
            <a:r>
              <a:rPr lang="en-US" sz="2400" dirty="0"/>
              <a:t>to push it to the SCADA.</a:t>
            </a:r>
          </a:p>
        </p:txBody>
      </p:sp>
    </p:spTree>
    <p:extLst>
      <p:ext uri="{BB962C8B-B14F-4D97-AF65-F5344CB8AC3E}">
        <p14:creationId xmlns:p14="http://schemas.microsoft.com/office/powerpoint/2010/main" val="329074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2" grpId="0" animBg="1"/>
      <p:bldP spid="14" grpId="0"/>
      <p:bldP spid="15" grpId="0"/>
      <p:bldP spid="17" grpId="0" animBg="1"/>
      <p:bldP spid="18" grpId="0"/>
      <p:bldP spid="20" grpId="0" animBg="1"/>
      <p:bldP spid="22" grpId="0"/>
      <p:bldP spid="23" grpId="0"/>
      <p:bldP spid="25" grpId="0" animBg="1"/>
      <p:bldP spid="26" grpId="0"/>
      <p:bldP spid="28" grpId="0" animBg="1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Acquisition</a:t>
            </a:r>
          </a:p>
          <a:p>
            <a:pPr algn="ctr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Time Stamped Push Protocol to the Rescue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560FBC-03D6-A5E0-208C-1E9238E48DCA}"/>
              </a:ext>
            </a:extLst>
          </p:cNvPr>
          <p:cNvSpPr txBox="1"/>
          <p:nvPr/>
        </p:nvSpPr>
        <p:spPr>
          <a:xfrm>
            <a:off x="483840" y="1240425"/>
            <a:ext cx="11012148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tabLst>
                <a:tab pos="284163" algn="l"/>
              </a:tabLst>
            </a:pPr>
            <a:r>
              <a:rPr lang="en-US" sz="2400" dirty="0"/>
              <a:t>There are clear benefits to using TSPP: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Sampling frequency is – theoretically -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only limited to the PLC cycle time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No loss of data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– events can be timestamped as soon as they happen, saved, and pushed to the SCADA (immediately or with a delay)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Precise timestamping makes it much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easier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to establish causality between events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9AFDE7-94CB-7265-56D5-6157C988E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40117">
            <a:off x="8181558" y="3670647"/>
            <a:ext cx="2467394" cy="24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3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56614</TotalTime>
  <Words>2713</Words>
  <Application>Microsoft Office PowerPoint</Application>
  <PresentationFormat>Widescreen</PresentationFormat>
  <Paragraphs>661</Paragraphs>
  <Slides>30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Symbol</vt:lpstr>
      <vt:lpstr>Verdana</vt:lpstr>
      <vt:lpstr>Office Theme</vt:lpstr>
      <vt:lpstr>Time Stamped Push Protocol TSPP for Vacuum Framework 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Vacuum Framework TSPP Manager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</dc:creator>
  <cp:lastModifiedBy>Rodrigo Ferreira</cp:lastModifiedBy>
  <cp:revision>547</cp:revision>
  <cp:lastPrinted>2021-09-29T07:30:37Z</cp:lastPrinted>
  <dcterms:created xsi:type="dcterms:W3CDTF">2021-09-09T16:20:53Z</dcterms:created>
  <dcterms:modified xsi:type="dcterms:W3CDTF">2023-05-02T06:50:17Z</dcterms:modified>
</cp:coreProperties>
</file>