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96" r:id="rId2"/>
    <p:sldId id="297" r:id="rId3"/>
    <p:sldId id="298" r:id="rId4"/>
    <p:sldId id="299" r:id="rId5"/>
    <p:sldId id="301" r:id="rId6"/>
    <p:sldId id="304" r:id="rId7"/>
    <p:sldId id="302" r:id="rId8"/>
    <p:sldId id="332" r:id="rId9"/>
    <p:sldId id="311" r:id="rId10"/>
    <p:sldId id="309" r:id="rId11"/>
    <p:sldId id="305" r:id="rId12"/>
    <p:sldId id="333" r:id="rId13"/>
    <p:sldId id="307" r:id="rId14"/>
    <p:sldId id="310" r:id="rId15"/>
    <p:sldId id="334" r:id="rId16"/>
    <p:sldId id="320" r:id="rId17"/>
    <p:sldId id="316" r:id="rId18"/>
    <p:sldId id="321" r:id="rId19"/>
    <p:sldId id="323" r:id="rId20"/>
    <p:sldId id="324" r:id="rId21"/>
    <p:sldId id="327" r:id="rId22"/>
    <p:sldId id="328" r:id="rId23"/>
    <p:sldId id="329" r:id="rId24"/>
    <p:sldId id="325" r:id="rId25"/>
    <p:sldId id="335" r:id="rId26"/>
    <p:sldId id="339" r:id="rId27"/>
    <p:sldId id="338" r:id="rId28"/>
    <p:sldId id="288" r:id="rId29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6" autoAdjust="0"/>
    <p:restoredTop sz="94686"/>
  </p:normalViewPr>
  <p:slideViewPr>
    <p:cSldViewPr snapToGrid="0" snapToObjects="1">
      <p:cViewPr varScale="1">
        <p:scale>
          <a:sx n="156" d="100"/>
          <a:sy n="156" d="100"/>
        </p:scale>
        <p:origin x="1890" y="15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l-GR" dirty="0"/>
              <a:t>Δ</a:t>
            </a:r>
            <a:r>
              <a:rPr lang="en-GB" dirty="0"/>
              <a:t>P/P CC60</a:t>
            </a:r>
            <a:r>
              <a:rPr lang="en-GB" baseline="0" dirty="0"/>
              <a:t> 1c @ </a:t>
            </a:r>
            <a:r>
              <a:rPr lang="en-GB" b="1" baseline="0" dirty="0"/>
              <a:t>60kGy</a:t>
            </a:r>
            <a:endParaRPr lang="en-GB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Pre-Irradiation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'CC60 1c'!$E$4:$E$12</c:f>
              <c:numCache>
                <c:formatCode>0.00</c:formatCode>
                <c:ptCount val="9"/>
                <c:pt idx="0">
                  <c:v>-6.8000000000000005E-2</c:v>
                </c:pt>
                <c:pt idx="1">
                  <c:v>6.1319999999999997</c:v>
                </c:pt>
                <c:pt idx="2">
                  <c:v>11.276</c:v>
                </c:pt>
                <c:pt idx="3">
                  <c:v>51.692</c:v>
                </c:pt>
                <c:pt idx="4">
                  <c:v>102.30800000000001</c:v>
                </c:pt>
                <c:pt idx="5">
                  <c:v>506.93199999999996</c:v>
                </c:pt>
                <c:pt idx="6">
                  <c:v>1017.64</c:v>
                </c:pt>
                <c:pt idx="7">
                  <c:v>1507.28</c:v>
                </c:pt>
                <c:pt idx="8">
                  <c:v>2014.04</c:v>
                </c:pt>
              </c:numCache>
            </c:numRef>
          </c:xVal>
          <c:yVal>
            <c:numRef>
              <c:f>'CC60 1c'!$F$4:$F$12</c:f>
              <c:numCache>
                <c:formatCode>0.00</c:formatCode>
                <c:ptCount val="9"/>
                <c:pt idx="0">
                  <c:v>-106.23853211009174</c:v>
                </c:pt>
                <c:pt idx="1">
                  <c:v>20.708661417322826</c:v>
                </c:pt>
                <c:pt idx="2">
                  <c:v>12.199004975124367</c:v>
                </c:pt>
                <c:pt idx="3">
                  <c:v>3.1776447105788397</c:v>
                </c:pt>
                <c:pt idx="4">
                  <c:v>2.2773168049585184</c:v>
                </c:pt>
                <c:pt idx="5">
                  <c:v>1.1113770544119885</c:v>
                </c:pt>
                <c:pt idx="6">
                  <c:v>0.52353952229487666</c:v>
                </c:pt>
                <c:pt idx="7">
                  <c:v>-6.431294546660217E-2</c:v>
                </c:pt>
                <c:pt idx="8">
                  <c:v>-1.2907709874397603E-2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B29E-4289-926E-A87E3CD44598}"/>
            </c:ext>
          </c:extLst>
        </c:ser>
        <c:ser>
          <c:idx val="1"/>
          <c:order val="1"/>
          <c:tx>
            <c:v>Post-Irradiation 15 Days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'CC60 1c'!$E$20:$E$28</c:f>
              <c:numCache>
                <c:formatCode>0.00</c:formatCode>
                <c:ptCount val="9"/>
                <c:pt idx="0">
                  <c:v>41</c:v>
                </c:pt>
                <c:pt idx="1">
                  <c:v>45.4</c:v>
                </c:pt>
                <c:pt idx="2">
                  <c:v>51.6</c:v>
                </c:pt>
                <c:pt idx="3">
                  <c:v>94.8</c:v>
                </c:pt>
                <c:pt idx="4">
                  <c:v>147.6</c:v>
                </c:pt>
                <c:pt idx="5">
                  <c:v>559.6</c:v>
                </c:pt>
                <c:pt idx="6">
                  <c:v>1088.4000000000001</c:v>
                </c:pt>
                <c:pt idx="7">
                  <c:v>1609.88</c:v>
                </c:pt>
                <c:pt idx="8">
                  <c:v>2102</c:v>
                </c:pt>
              </c:numCache>
            </c:numRef>
          </c:xVal>
          <c:yVal>
            <c:numRef>
              <c:f>'CC60 1c'!$F$20:$F$28</c:f>
              <c:numCache>
                <c:formatCode>0.00</c:formatCode>
                <c:ptCount val="9"/>
                <c:pt idx="0">
                  <c:v>3465.217391304348</c:v>
                </c:pt>
                <c:pt idx="1">
                  <c:v>754.99058380414306</c:v>
                </c:pt>
                <c:pt idx="2">
                  <c:v>360.71428571428578</c:v>
                </c:pt>
                <c:pt idx="3">
                  <c:v>79.206049149338369</c:v>
                </c:pt>
                <c:pt idx="4">
                  <c:v>42.774230992455024</c:v>
                </c:pt>
                <c:pt idx="5">
                  <c:v>11.69660678642715</c:v>
                </c:pt>
                <c:pt idx="6">
                  <c:v>7.1259842519685126</c:v>
                </c:pt>
                <c:pt idx="7">
                  <c:v>5.3586387434555043</c:v>
                </c:pt>
                <c:pt idx="8">
                  <c:v>4.5771144278606961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B29E-4289-926E-A87E3CD445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3342064"/>
        <c:axId val="183343312"/>
        <c:extLst>
          <c:ext xmlns:c15="http://schemas.microsoft.com/office/drawing/2012/chart" uri="{02D57815-91ED-43cb-92C2-25804820EDAC}">
            <c15:filteredScatterSeries>
              <c15:ser>
                <c:idx val="2"/>
                <c:order val="2"/>
                <c:tx>
                  <c:v>Post-Irradiation 25 Days</c:v>
                </c:tx>
                <c:spPr>
                  <a:ln w="19050" cap="rnd">
                    <a:solidFill>
                      <a:schemeClr val="accent3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/>
                    </a:solidFill>
                    <a:ln w="9525">
                      <a:solidFill>
                        <a:schemeClr val="accent3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'CC60 1c'!$E$36:$E$44</c15:sqref>
                        </c15:formulaRef>
                      </c:ext>
                    </c:extLst>
                    <c:numCache>
                      <c:formatCode>0.00</c:formatCode>
                      <c:ptCount val="9"/>
                      <c:pt idx="0">
                        <c:v>40.799999999999997</c:v>
                      </c:pt>
                      <c:pt idx="1">
                        <c:v>44.896000000000001</c:v>
                      </c:pt>
                      <c:pt idx="2">
                        <c:v>50.34</c:v>
                      </c:pt>
                      <c:pt idx="3">
                        <c:v>91.884</c:v>
                      </c:pt>
                      <c:pt idx="4">
                        <c:v>143.96800000000002</c:v>
                      </c:pt>
                      <c:pt idx="5">
                        <c:v>558.54</c:v>
                      </c:pt>
                      <c:pt idx="6">
                        <c:v>1084.28</c:v>
                      </c:pt>
                      <c:pt idx="7">
                        <c:v>1583.86</c:v>
                      </c:pt>
                      <c:pt idx="8">
                        <c:v>2099.1280000000002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'CC60 1c'!$F$36:$F$44</c15:sqref>
                        </c15:formulaRef>
                      </c:ext>
                    </c:extLst>
                    <c:numCache>
                      <c:formatCode>0.00</c:formatCode>
                      <c:ptCount val="9"/>
                      <c:pt idx="0">
                        <c:v>3190.322580645161</c:v>
                      </c:pt>
                      <c:pt idx="1">
                        <c:v>782.04322200392926</c:v>
                      </c:pt>
                      <c:pt idx="2">
                        <c:v>391.12195121951225</c:v>
                      </c:pt>
                      <c:pt idx="3">
                        <c:v>83.035856573705161</c:v>
                      </c:pt>
                      <c:pt idx="4">
                        <c:v>43.62330407023147</c:v>
                      </c:pt>
                      <c:pt idx="5">
                        <c:v>11.663334666133542</c:v>
                      </c:pt>
                      <c:pt idx="6">
                        <c:v>7.1624119152805399</c:v>
                      </c:pt>
                      <c:pt idx="7">
                        <c:v>5.2972383624300168</c:v>
                      </c:pt>
                      <c:pt idx="8">
                        <c:v>4.6628207876905403</c:v>
                      </c:pt>
                    </c:numCache>
                  </c:numRef>
                </c:yVal>
                <c:smooth val="1"/>
                <c:extLst>
                  <c:ext xmlns:c16="http://schemas.microsoft.com/office/drawing/2014/chart" uri="{C3380CC4-5D6E-409C-BE32-E72D297353CC}">
                    <c16:uniqueId val="{00000002-B29E-4289-926E-A87E3CD44598}"/>
                  </c:ext>
                </c:extLst>
              </c15:ser>
            </c15:filteredScatterSeries>
          </c:ext>
        </c:extLst>
      </c:scatterChart>
      <c:valAx>
        <c:axId val="183342064"/>
        <c:scaling>
          <c:orientation val="minMax"/>
          <c:max val="202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 [mbar]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3343312"/>
        <c:crosses val="autoZero"/>
        <c:crossBetween val="midCat"/>
      </c:valAx>
      <c:valAx>
        <c:axId val="183343312"/>
        <c:scaling>
          <c:orientation val="minMax"/>
          <c:max val="50"/>
          <c:min val="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dP/P %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334206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l-GR" sz="1400" b="0" i="0" u="none" strike="noStrike" baseline="0" dirty="0">
                <a:effectLst/>
              </a:rPr>
              <a:t>Δ</a:t>
            </a:r>
            <a:r>
              <a:rPr lang="en-GB" dirty="0"/>
              <a:t>P/P CC60</a:t>
            </a:r>
            <a:r>
              <a:rPr lang="en-GB" baseline="0" dirty="0"/>
              <a:t> 1c @ </a:t>
            </a:r>
            <a:r>
              <a:rPr lang="en-GB" b="1" baseline="0" dirty="0"/>
              <a:t>60kGy</a:t>
            </a:r>
            <a:endParaRPr lang="en-GB" b="1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Pre-Irradiation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'CC60 1c'!$E$4:$E$12</c:f>
              <c:numCache>
                <c:formatCode>0.00</c:formatCode>
                <c:ptCount val="9"/>
                <c:pt idx="0">
                  <c:v>-6.8000000000000005E-2</c:v>
                </c:pt>
                <c:pt idx="1">
                  <c:v>6.1319999999999997</c:v>
                </c:pt>
                <c:pt idx="2">
                  <c:v>11.276</c:v>
                </c:pt>
                <c:pt idx="3">
                  <c:v>51.692</c:v>
                </c:pt>
                <c:pt idx="4">
                  <c:v>102.30800000000001</c:v>
                </c:pt>
                <c:pt idx="5">
                  <c:v>506.93199999999996</c:v>
                </c:pt>
                <c:pt idx="6">
                  <c:v>1017.64</c:v>
                </c:pt>
                <c:pt idx="7">
                  <c:v>1507.28</c:v>
                </c:pt>
                <c:pt idx="8">
                  <c:v>2014.04</c:v>
                </c:pt>
              </c:numCache>
            </c:numRef>
          </c:xVal>
          <c:yVal>
            <c:numRef>
              <c:f>'CC60 1c'!$F$4:$F$12</c:f>
              <c:numCache>
                <c:formatCode>0.00</c:formatCode>
                <c:ptCount val="9"/>
                <c:pt idx="0">
                  <c:v>-106.23853211009174</c:v>
                </c:pt>
                <c:pt idx="1">
                  <c:v>20.708661417322826</c:v>
                </c:pt>
                <c:pt idx="2">
                  <c:v>12.199004975124367</c:v>
                </c:pt>
                <c:pt idx="3">
                  <c:v>3.1776447105788397</c:v>
                </c:pt>
                <c:pt idx="4">
                  <c:v>2.2773168049585184</c:v>
                </c:pt>
                <c:pt idx="5">
                  <c:v>1.1113770544119885</c:v>
                </c:pt>
                <c:pt idx="6">
                  <c:v>0.52353952229487666</c:v>
                </c:pt>
                <c:pt idx="7">
                  <c:v>-6.431294546660217E-2</c:v>
                </c:pt>
                <c:pt idx="8">
                  <c:v>-1.2907709874397603E-2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018E-41B9-86E4-F229784E2F8E}"/>
            </c:ext>
          </c:extLst>
        </c:ser>
        <c:ser>
          <c:idx val="1"/>
          <c:order val="1"/>
          <c:tx>
            <c:v>Post-Irradiation w/ conditioning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'CC60 1c'!$E$51:$E$59</c:f>
              <c:numCache>
                <c:formatCode>0.00</c:formatCode>
                <c:ptCount val="9"/>
                <c:pt idx="0">
                  <c:v>0.96</c:v>
                </c:pt>
                <c:pt idx="1">
                  <c:v>4.9139999999999997</c:v>
                </c:pt>
                <c:pt idx="2">
                  <c:v>10.076000000000001</c:v>
                </c:pt>
                <c:pt idx="3">
                  <c:v>50.26</c:v>
                </c:pt>
                <c:pt idx="4">
                  <c:v>100.84</c:v>
                </c:pt>
                <c:pt idx="5">
                  <c:v>501.44</c:v>
                </c:pt>
                <c:pt idx="6">
                  <c:v>999.08</c:v>
                </c:pt>
                <c:pt idx="7">
                  <c:v>1488.8</c:v>
                </c:pt>
                <c:pt idx="8">
                  <c:v>1983.16</c:v>
                </c:pt>
              </c:numCache>
            </c:numRef>
          </c:xVal>
          <c:yVal>
            <c:numRef>
              <c:f>'CC60 1c'!$F$51:$F$59</c:f>
              <c:numCache>
                <c:formatCode>0.00</c:formatCode>
                <c:ptCount val="9"/>
                <c:pt idx="0">
                  <c:v>-4.9504950495049549</c:v>
                </c:pt>
                <c:pt idx="1">
                  <c:v>-0.92741935483871496</c:v>
                </c:pt>
                <c:pt idx="2">
                  <c:v>0.65934065934066655</c:v>
                </c:pt>
                <c:pt idx="3">
                  <c:v>0.37946874375873324</c:v>
                </c:pt>
                <c:pt idx="4">
                  <c:v>0.75939248601119613</c:v>
                </c:pt>
                <c:pt idx="5">
                  <c:v>0.2699514087464302</c:v>
                </c:pt>
                <c:pt idx="6">
                  <c:v>-0.21074920844195544</c:v>
                </c:pt>
                <c:pt idx="7">
                  <c:v>-0.84251889839822114</c:v>
                </c:pt>
                <c:pt idx="8">
                  <c:v>-0.81869239271228189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018E-41B9-86E4-F229784E2F8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3342064"/>
        <c:axId val="183343312"/>
      </c:scatterChart>
      <c:valAx>
        <c:axId val="183342064"/>
        <c:scaling>
          <c:orientation val="minMax"/>
          <c:max val="202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 [mbar]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3343312"/>
        <c:crosses val="autoZero"/>
        <c:crossBetween val="midCat"/>
      </c:valAx>
      <c:valAx>
        <c:axId val="183343312"/>
        <c:scaling>
          <c:orientation val="minMax"/>
          <c:max val="50"/>
          <c:min val="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dP/P %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334206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 algn="ctr" rtl="0">
              <a:defRPr lang="en-GB"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el-GR" sz="1400" b="0" i="0" u="none" strike="noStrike" baseline="0" dirty="0">
                <a:effectLst/>
              </a:rPr>
              <a:t>Δ</a:t>
            </a:r>
            <a:r>
              <a:rPr lang="en-GB" sz="1400" b="0" i="0" u="none" strike="noStrike" kern="1200" spc="0" baseline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rPr>
              <a:t>P/P CC60 1c @ </a:t>
            </a:r>
            <a:r>
              <a:rPr lang="en-GB" sz="1400" b="1" i="0" u="none" strike="noStrike" kern="1200" spc="0" baseline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rPr>
              <a:t>180kGy</a:t>
            </a:r>
          </a:p>
          <a:p>
            <a:pPr algn="ctr" rtl="0">
              <a:defRPr lang="en-GB" sz="1400">
                <a:solidFill>
                  <a:sysClr val="windowText" lastClr="000000">
                    <a:lumMod val="65000"/>
                    <a:lumOff val="35000"/>
                  </a:sysClr>
                </a:solidFill>
              </a:defRPr>
            </a:pPr>
            <a:r>
              <a:rPr lang="en-GB" sz="1400" b="1" i="0" u="none" strike="noStrike" kern="1200" spc="0" baseline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rPr>
              <a:t>w/ repaired resistors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 rtl="0">
            <a:defRPr lang="en-GB" sz="1400" b="0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0663844287042351"/>
          <c:y val="0.15234591989778914"/>
          <c:w val="0.84551997723373895"/>
          <c:h val="0.65657005992389739"/>
        </c:manualLayout>
      </c:layout>
      <c:scatterChart>
        <c:scatterStyle val="smoothMarker"/>
        <c:varyColors val="0"/>
        <c:ser>
          <c:idx val="1"/>
          <c:order val="0"/>
          <c:tx>
            <c:v>pre irradiation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'CC60 1c'!$E$4:$E$12</c:f>
              <c:numCache>
                <c:formatCode>0.00</c:formatCode>
                <c:ptCount val="9"/>
                <c:pt idx="0">
                  <c:v>-6.8000000000000005E-2</c:v>
                </c:pt>
                <c:pt idx="1">
                  <c:v>6.1319999999999997</c:v>
                </c:pt>
                <c:pt idx="2">
                  <c:v>11.276</c:v>
                </c:pt>
                <c:pt idx="3">
                  <c:v>51.692</c:v>
                </c:pt>
                <c:pt idx="4">
                  <c:v>102.30800000000001</c:v>
                </c:pt>
                <c:pt idx="5">
                  <c:v>506.93199999999996</c:v>
                </c:pt>
                <c:pt idx="6">
                  <c:v>1017.64</c:v>
                </c:pt>
                <c:pt idx="7">
                  <c:v>1507.28</c:v>
                </c:pt>
                <c:pt idx="8">
                  <c:v>2014.04</c:v>
                </c:pt>
              </c:numCache>
            </c:numRef>
          </c:xVal>
          <c:yVal>
            <c:numRef>
              <c:f>'CC60 1c'!$F$4:$F$12</c:f>
              <c:numCache>
                <c:formatCode>0.00</c:formatCode>
                <c:ptCount val="9"/>
                <c:pt idx="0">
                  <c:v>-106.23853211009174</c:v>
                </c:pt>
                <c:pt idx="1">
                  <c:v>20.708661417322826</c:v>
                </c:pt>
                <c:pt idx="2">
                  <c:v>12.199004975124367</c:v>
                </c:pt>
                <c:pt idx="3">
                  <c:v>3.1776447105788397</c:v>
                </c:pt>
                <c:pt idx="4">
                  <c:v>2.2773168049585184</c:v>
                </c:pt>
                <c:pt idx="5">
                  <c:v>1.1113770544119885</c:v>
                </c:pt>
                <c:pt idx="6">
                  <c:v>0.52353952229487666</c:v>
                </c:pt>
                <c:pt idx="7">
                  <c:v>-6.431294546660217E-2</c:v>
                </c:pt>
                <c:pt idx="8">
                  <c:v>-1.2907709874397603E-2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2068-4E54-8893-986495D3738F}"/>
            </c:ext>
          </c:extLst>
        </c:ser>
        <c:ser>
          <c:idx val="0"/>
          <c:order val="1"/>
          <c:tx>
            <c:v>Post-irradiation after repair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'CC60 1c'!$H$96:$H$104</c:f>
              <c:numCache>
                <c:formatCode>0.00</c:formatCode>
                <c:ptCount val="9"/>
                <c:pt idx="0">
                  <c:v>15.776</c:v>
                </c:pt>
                <c:pt idx="1">
                  <c:v>21.64</c:v>
                </c:pt>
                <c:pt idx="2">
                  <c:v>27.52</c:v>
                </c:pt>
                <c:pt idx="3">
                  <c:v>68.5</c:v>
                </c:pt>
                <c:pt idx="4">
                  <c:v>119.91199999999999</c:v>
                </c:pt>
                <c:pt idx="5">
                  <c:v>533.24</c:v>
                </c:pt>
                <c:pt idx="6">
                  <c:v>1042.76</c:v>
                </c:pt>
                <c:pt idx="7">
                  <c:v>1559.44</c:v>
                </c:pt>
                <c:pt idx="8">
                  <c:v>2062.94</c:v>
                </c:pt>
              </c:numCache>
            </c:numRef>
          </c:xVal>
          <c:yVal>
            <c:numRef>
              <c:f>'CC60 1c'!$I$96:$I$104</c:f>
              <c:numCache>
                <c:formatCode>0.00</c:formatCode>
                <c:ptCount val="9"/>
                <c:pt idx="0">
                  <c:v>1068.5925925925924</c:v>
                </c:pt>
                <c:pt idx="1">
                  <c:v>209.14285714285714</c:v>
                </c:pt>
                <c:pt idx="2">
                  <c:v>115.84313725490196</c:v>
                </c:pt>
                <c:pt idx="3">
                  <c:v>29.269673523306277</c:v>
                </c:pt>
                <c:pt idx="4">
                  <c:v>15.879396984924613</c:v>
                </c:pt>
                <c:pt idx="5">
                  <c:v>4.6944024502778214</c:v>
                </c:pt>
                <c:pt idx="6">
                  <c:v>3.3991749960336319</c:v>
                </c:pt>
                <c:pt idx="7">
                  <c:v>2.822705603871738</c:v>
                </c:pt>
                <c:pt idx="8">
                  <c:v>2.5776937994132636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2068-4E54-8893-986495D3738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23219800"/>
        <c:axId val="223216520"/>
        <c:extLst>
          <c:ext xmlns:c15="http://schemas.microsoft.com/office/drawing/2012/chart" uri="{02D57815-91ED-43cb-92C2-25804820EDAC}">
            <c15:filteredScatterSeries>
              <c15:ser>
                <c:idx val="2"/>
                <c:order val="2"/>
                <c:tx>
                  <c:v>post-irradiation (60kGy)</c:v>
                </c:tx>
                <c:spPr>
                  <a:ln w="19050" cap="rnd">
                    <a:solidFill>
                      <a:schemeClr val="accent3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/>
                    </a:solidFill>
                    <a:ln w="9525">
                      <a:solidFill>
                        <a:schemeClr val="accent3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'CC60 1c'!$E$36:$E$44</c15:sqref>
                        </c15:formulaRef>
                      </c:ext>
                    </c:extLst>
                    <c:numCache>
                      <c:formatCode>0.00</c:formatCode>
                      <c:ptCount val="9"/>
                      <c:pt idx="0">
                        <c:v>40.799999999999997</c:v>
                      </c:pt>
                      <c:pt idx="1">
                        <c:v>44.896000000000001</c:v>
                      </c:pt>
                      <c:pt idx="2">
                        <c:v>50.34</c:v>
                      </c:pt>
                      <c:pt idx="3">
                        <c:v>91.884</c:v>
                      </c:pt>
                      <c:pt idx="4">
                        <c:v>143.96800000000002</c:v>
                      </c:pt>
                      <c:pt idx="5">
                        <c:v>558.54</c:v>
                      </c:pt>
                      <c:pt idx="6">
                        <c:v>1084.28</c:v>
                      </c:pt>
                      <c:pt idx="7">
                        <c:v>1583.86</c:v>
                      </c:pt>
                      <c:pt idx="8">
                        <c:v>2099.1280000000002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'CC60 1c'!$F$36:$F$44</c15:sqref>
                        </c15:formulaRef>
                      </c:ext>
                    </c:extLst>
                    <c:numCache>
                      <c:formatCode>0.00</c:formatCode>
                      <c:ptCount val="9"/>
                      <c:pt idx="0">
                        <c:v>3190.322580645161</c:v>
                      </c:pt>
                      <c:pt idx="1">
                        <c:v>782.04322200392926</c:v>
                      </c:pt>
                      <c:pt idx="2">
                        <c:v>391.12195121951225</c:v>
                      </c:pt>
                      <c:pt idx="3">
                        <c:v>83.035856573705161</c:v>
                      </c:pt>
                      <c:pt idx="4">
                        <c:v>43.62330407023147</c:v>
                      </c:pt>
                      <c:pt idx="5">
                        <c:v>11.663334666133542</c:v>
                      </c:pt>
                      <c:pt idx="6">
                        <c:v>7.1624119152805399</c:v>
                      </c:pt>
                      <c:pt idx="7">
                        <c:v>5.2972383624300168</c:v>
                      </c:pt>
                      <c:pt idx="8">
                        <c:v>4.6628207876905403</c:v>
                      </c:pt>
                    </c:numCache>
                  </c:numRef>
                </c:yVal>
                <c:smooth val="1"/>
                <c:extLst>
                  <c:ext xmlns:c16="http://schemas.microsoft.com/office/drawing/2014/chart" uri="{C3380CC4-5D6E-409C-BE32-E72D297353CC}">
                    <c16:uniqueId val="{00000002-2068-4E54-8893-986495D3738F}"/>
                  </c:ext>
                </c:extLst>
              </c15:ser>
            </c15:filteredScatterSeries>
          </c:ext>
        </c:extLst>
      </c:scatterChart>
      <c:valAx>
        <c:axId val="223219800"/>
        <c:scaling>
          <c:orientation val="minMax"/>
          <c:max val="200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lang="en-US"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P [mbar]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lang="en-US"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3216520"/>
        <c:crosses val="autoZero"/>
        <c:crossBetween val="midCat"/>
        <c:majorUnit val="500"/>
      </c:valAx>
      <c:valAx>
        <c:axId val="223216520"/>
        <c:scaling>
          <c:orientation val="minMax"/>
          <c:max val="5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lang="en-US"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dP/P %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lang="en-US"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321980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en-US" sz="1000" b="0" i="0" u="none" strike="noStrike" kern="1200" baseline="0">
          <a:solidFill>
            <a:schemeClr val="tx1"/>
          </a:solidFill>
          <a:latin typeface="+mn-lt"/>
          <a:ea typeface="+mn-ea"/>
          <a:cs typeface="+mn-cs"/>
        </a:defRPr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B2B624-C586-4BE5-900A-2F5C12BBC88E}" type="doc">
      <dgm:prSet loTypeId="urn:microsoft.com/office/officeart/2005/8/layout/hierarchy6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E8FE518-1E13-4D15-A174-8FE29DF3A3DB}">
      <dgm:prSet phldrT="[Text]" custT="1"/>
      <dgm:spPr/>
      <dgm:t>
        <a:bodyPr/>
        <a:lstStyle/>
        <a:p>
          <a:r>
            <a:rPr lang="en-US" sz="2300" dirty="0"/>
            <a:t>STS</a:t>
          </a:r>
          <a:endParaRPr lang="en-GB" sz="2300" dirty="0"/>
        </a:p>
      </dgm:t>
    </dgm:pt>
    <dgm:pt modelId="{98DEBDCE-8E34-4600-8132-2C4784C6979F}" type="parTrans" cxnId="{FE5E1553-BCC1-4D86-B9FD-46F1A5FDB063}">
      <dgm:prSet/>
      <dgm:spPr/>
      <dgm:t>
        <a:bodyPr/>
        <a:lstStyle/>
        <a:p>
          <a:endParaRPr lang="en-GB"/>
        </a:p>
      </dgm:t>
    </dgm:pt>
    <dgm:pt modelId="{99351B49-158E-4D87-AD64-F4BE5F7DA584}" type="sibTrans" cxnId="{FE5E1553-BCC1-4D86-B9FD-46F1A5FDB063}">
      <dgm:prSet/>
      <dgm:spPr/>
      <dgm:t>
        <a:bodyPr/>
        <a:lstStyle/>
        <a:p>
          <a:endParaRPr lang="en-GB"/>
        </a:p>
      </dgm:t>
    </dgm:pt>
    <dgm:pt modelId="{A19C1495-D839-49DC-B964-E2527B65539E}">
      <dgm:prSet phldrT="[Text]"/>
      <dgm:spPr>
        <a:solidFill>
          <a:schemeClr val="accent3"/>
        </a:solidFill>
      </dgm:spPr>
      <dgm:t>
        <a:bodyPr/>
        <a:lstStyle/>
        <a:p>
          <a:r>
            <a:rPr lang="en-US" dirty="0"/>
            <a:t>Materials damage</a:t>
          </a:r>
          <a:endParaRPr lang="en-GB" dirty="0"/>
        </a:p>
      </dgm:t>
    </dgm:pt>
    <dgm:pt modelId="{76027443-FCBA-4AFA-8128-12FB13E33905}" type="parTrans" cxnId="{B9DDDD26-A2CC-4A85-821D-B6088FB30AF6}">
      <dgm:prSet/>
      <dgm:spPr/>
      <dgm:t>
        <a:bodyPr/>
        <a:lstStyle/>
        <a:p>
          <a:endParaRPr lang="en-GB"/>
        </a:p>
      </dgm:t>
    </dgm:pt>
    <dgm:pt modelId="{F77E3D28-F888-435B-9649-98F2BBC267E4}" type="sibTrans" cxnId="{B9DDDD26-A2CC-4A85-821D-B6088FB30AF6}">
      <dgm:prSet/>
      <dgm:spPr/>
      <dgm:t>
        <a:bodyPr/>
        <a:lstStyle/>
        <a:p>
          <a:endParaRPr lang="en-GB"/>
        </a:p>
      </dgm:t>
    </dgm:pt>
    <dgm:pt modelId="{3A20AF33-ED24-402E-A18C-DDEBCD5BC218}">
      <dgm:prSet phldrT="[Text]"/>
      <dgm:spPr>
        <a:solidFill>
          <a:schemeClr val="accent5"/>
        </a:solidFill>
      </dgm:spPr>
      <dgm:t>
        <a:bodyPr/>
        <a:lstStyle/>
        <a:p>
          <a:r>
            <a:rPr lang="en-US" dirty="0"/>
            <a:t>Electrical degradation</a:t>
          </a:r>
        </a:p>
      </dgm:t>
    </dgm:pt>
    <dgm:pt modelId="{053D166C-0439-4BD2-AD9E-DAF369D170B0}" type="parTrans" cxnId="{452B7A0A-49DE-45CA-A0A4-101C0CA4E9C9}">
      <dgm:prSet/>
      <dgm:spPr/>
      <dgm:t>
        <a:bodyPr/>
        <a:lstStyle/>
        <a:p>
          <a:endParaRPr lang="en-GB"/>
        </a:p>
      </dgm:t>
    </dgm:pt>
    <dgm:pt modelId="{67092C7C-E73E-4FD1-896E-77D14A9A0CBB}" type="sibTrans" cxnId="{452B7A0A-49DE-45CA-A0A4-101C0CA4E9C9}">
      <dgm:prSet/>
      <dgm:spPr/>
      <dgm:t>
        <a:bodyPr/>
        <a:lstStyle/>
        <a:p>
          <a:endParaRPr lang="en-GB"/>
        </a:p>
      </dgm:t>
    </dgm:pt>
    <dgm:pt modelId="{4D48319A-FFF2-4F89-A7CF-86F3BF59423F}">
      <dgm:prSet phldrT="[Text]"/>
      <dgm:spPr>
        <a:solidFill>
          <a:schemeClr val="accent5"/>
        </a:solidFill>
      </dgm:spPr>
      <dgm:t>
        <a:bodyPr/>
        <a:lstStyle/>
        <a:p>
          <a:r>
            <a:rPr lang="en-US" dirty="0"/>
            <a:t>Internal facility CC60</a:t>
          </a:r>
          <a:endParaRPr lang="en-GB" dirty="0"/>
        </a:p>
      </dgm:t>
    </dgm:pt>
    <dgm:pt modelId="{857E4C91-98A9-4714-8A0F-960FD5219DC1}" type="parTrans" cxnId="{3E5F6FC7-55E3-4292-BA3F-7E0248C0509F}">
      <dgm:prSet/>
      <dgm:spPr/>
      <dgm:t>
        <a:bodyPr/>
        <a:lstStyle/>
        <a:p>
          <a:endParaRPr lang="en-GB"/>
        </a:p>
      </dgm:t>
    </dgm:pt>
    <dgm:pt modelId="{36AA5F72-E082-45B9-B423-3ADC1FC54F46}" type="sibTrans" cxnId="{3E5F6FC7-55E3-4292-BA3F-7E0248C0509F}">
      <dgm:prSet/>
      <dgm:spPr/>
      <dgm:t>
        <a:bodyPr/>
        <a:lstStyle/>
        <a:p>
          <a:endParaRPr lang="en-GB"/>
        </a:p>
      </dgm:t>
    </dgm:pt>
    <dgm:pt modelId="{2F0A9980-4700-4B94-BAA6-ADD0B5B65CB5}">
      <dgm:prSet phldrT="[Text]"/>
      <dgm:spPr>
        <a:solidFill>
          <a:schemeClr val="accent3"/>
        </a:solidFill>
      </dgm:spPr>
      <dgm:t>
        <a:bodyPr/>
        <a:lstStyle/>
        <a:p>
          <a:r>
            <a:rPr lang="en-US" dirty="0"/>
            <a:t>External facility STERIS</a:t>
          </a:r>
          <a:endParaRPr lang="en-GB" dirty="0"/>
        </a:p>
      </dgm:t>
    </dgm:pt>
    <dgm:pt modelId="{3E417358-2513-4F4C-9709-CAD18372DCF4}" type="parTrans" cxnId="{85264D46-163F-4FEA-AB82-1DDCAB0CFC37}">
      <dgm:prSet/>
      <dgm:spPr/>
      <dgm:t>
        <a:bodyPr/>
        <a:lstStyle/>
        <a:p>
          <a:endParaRPr lang="en-GB"/>
        </a:p>
      </dgm:t>
    </dgm:pt>
    <dgm:pt modelId="{A2C53536-2889-483E-8942-7D2BC16A7C1C}" type="sibTrans" cxnId="{85264D46-163F-4FEA-AB82-1DDCAB0CFC37}">
      <dgm:prSet/>
      <dgm:spPr/>
      <dgm:t>
        <a:bodyPr/>
        <a:lstStyle/>
        <a:p>
          <a:endParaRPr lang="en-GB"/>
        </a:p>
      </dgm:t>
    </dgm:pt>
    <dgm:pt modelId="{F7B2B02C-DD85-4E75-9031-9089F8BCFC45}" type="pres">
      <dgm:prSet presAssocID="{EEB2B624-C586-4BE5-900A-2F5C12BBC88E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E8E690C1-80DE-44B3-B55E-D570E410B9AB}" type="pres">
      <dgm:prSet presAssocID="{EEB2B624-C586-4BE5-900A-2F5C12BBC88E}" presName="hierFlow" presStyleCnt="0"/>
      <dgm:spPr/>
    </dgm:pt>
    <dgm:pt modelId="{EA256243-EFA3-4467-850F-5025292C0F5A}" type="pres">
      <dgm:prSet presAssocID="{EEB2B624-C586-4BE5-900A-2F5C12BBC88E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FC8C27CD-805A-422C-9355-33D5097910BF}" type="pres">
      <dgm:prSet presAssocID="{1E8FE518-1E13-4D15-A174-8FE29DF3A3DB}" presName="Name14" presStyleCnt="0"/>
      <dgm:spPr/>
    </dgm:pt>
    <dgm:pt modelId="{EFD22D66-BFCB-47F0-A6C1-575251D82544}" type="pres">
      <dgm:prSet presAssocID="{1E8FE518-1E13-4D15-A174-8FE29DF3A3DB}" presName="level1Shape" presStyleLbl="node0" presStyleIdx="0" presStyleCnt="1">
        <dgm:presLayoutVars>
          <dgm:chPref val="3"/>
        </dgm:presLayoutVars>
      </dgm:prSet>
      <dgm:spPr/>
    </dgm:pt>
    <dgm:pt modelId="{C6A74813-9C2B-49F6-83DA-AFF8910D4AF9}" type="pres">
      <dgm:prSet presAssocID="{1E8FE518-1E13-4D15-A174-8FE29DF3A3DB}" presName="hierChild2" presStyleCnt="0"/>
      <dgm:spPr/>
    </dgm:pt>
    <dgm:pt modelId="{F7E69398-7214-47B7-9CD8-E470BA0207F3}" type="pres">
      <dgm:prSet presAssocID="{76027443-FCBA-4AFA-8128-12FB13E33905}" presName="Name19" presStyleLbl="parChTrans1D2" presStyleIdx="0" presStyleCnt="2"/>
      <dgm:spPr/>
    </dgm:pt>
    <dgm:pt modelId="{3E5CAB31-01F1-4DEB-AB50-C5E0C38019F0}" type="pres">
      <dgm:prSet presAssocID="{A19C1495-D839-49DC-B964-E2527B65539E}" presName="Name21" presStyleCnt="0"/>
      <dgm:spPr/>
    </dgm:pt>
    <dgm:pt modelId="{19EE3307-DBA1-46DE-BE94-A2DC6A680561}" type="pres">
      <dgm:prSet presAssocID="{A19C1495-D839-49DC-B964-E2527B65539E}" presName="level2Shape" presStyleLbl="node2" presStyleIdx="0" presStyleCnt="2"/>
      <dgm:spPr/>
    </dgm:pt>
    <dgm:pt modelId="{03D279F0-05C3-4400-B80B-480EC10E4412}" type="pres">
      <dgm:prSet presAssocID="{A19C1495-D839-49DC-B964-E2527B65539E}" presName="hierChild3" presStyleCnt="0"/>
      <dgm:spPr/>
    </dgm:pt>
    <dgm:pt modelId="{31ACE0C3-5C82-46C4-A394-BFF5D7D61EF9}" type="pres">
      <dgm:prSet presAssocID="{3E417358-2513-4F4C-9709-CAD18372DCF4}" presName="Name19" presStyleLbl="parChTrans1D3" presStyleIdx="0" presStyleCnt="2"/>
      <dgm:spPr/>
    </dgm:pt>
    <dgm:pt modelId="{CFB9052F-6D31-4D2F-ADEE-C786650C28B2}" type="pres">
      <dgm:prSet presAssocID="{2F0A9980-4700-4B94-BAA6-ADD0B5B65CB5}" presName="Name21" presStyleCnt="0"/>
      <dgm:spPr/>
    </dgm:pt>
    <dgm:pt modelId="{53CF392A-878D-4012-BF9A-49FB903B4B00}" type="pres">
      <dgm:prSet presAssocID="{2F0A9980-4700-4B94-BAA6-ADD0B5B65CB5}" presName="level2Shape" presStyleLbl="node3" presStyleIdx="0" presStyleCnt="2"/>
      <dgm:spPr/>
    </dgm:pt>
    <dgm:pt modelId="{A6EE7817-F5D8-4E75-89ED-15B0A4D27874}" type="pres">
      <dgm:prSet presAssocID="{2F0A9980-4700-4B94-BAA6-ADD0B5B65CB5}" presName="hierChild3" presStyleCnt="0"/>
      <dgm:spPr/>
    </dgm:pt>
    <dgm:pt modelId="{47D5D3E0-489A-4BD2-B452-8485474D5A00}" type="pres">
      <dgm:prSet presAssocID="{053D166C-0439-4BD2-AD9E-DAF369D170B0}" presName="Name19" presStyleLbl="parChTrans1D2" presStyleIdx="1" presStyleCnt="2"/>
      <dgm:spPr/>
    </dgm:pt>
    <dgm:pt modelId="{CA602B70-51A6-4006-B4C3-83595BD925F4}" type="pres">
      <dgm:prSet presAssocID="{3A20AF33-ED24-402E-A18C-DDEBCD5BC218}" presName="Name21" presStyleCnt="0"/>
      <dgm:spPr/>
    </dgm:pt>
    <dgm:pt modelId="{72A02C14-DC55-4B8B-ACBA-3B8779E79704}" type="pres">
      <dgm:prSet presAssocID="{3A20AF33-ED24-402E-A18C-DDEBCD5BC218}" presName="level2Shape" presStyleLbl="node2" presStyleIdx="1" presStyleCnt="2"/>
      <dgm:spPr/>
    </dgm:pt>
    <dgm:pt modelId="{E5A68BEB-6966-4D46-9CA7-6E12A6B77128}" type="pres">
      <dgm:prSet presAssocID="{3A20AF33-ED24-402E-A18C-DDEBCD5BC218}" presName="hierChild3" presStyleCnt="0"/>
      <dgm:spPr/>
    </dgm:pt>
    <dgm:pt modelId="{CABF05B1-1289-4AAC-975D-38C19E82F900}" type="pres">
      <dgm:prSet presAssocID="{857E4C91-98A9-4714-8A0F-960FD5219DC1}" presName="Name19" presStyleLbl="parChTrans1D3" presStyleIdx="1" presStyleCnt="2"/>
      <dgm:spPr/>
    </dgm:pt>
    <dgm:pt modelId="{ED9988A1-60DB-4FD1-922F-82CE2B9EF6FD}" type="pres">
      <dgm:prSet presAssocID="{4D48319A-FFF2-4F89-A7CF-86F3BF59423F}" presName="Name21" presStyleCnt="0"/>
      <dgm:spPr/>
    </dgm:pt>
    <dgm:pt modelId="{FEA93D22-02BB-4051-8D12-FBB485075A71}" type="pres">
      <dgm:prSet presAssocID="{4D48319A-FFF2-4F89-A7CF-86F3BF59423F}" presName="level2Shape" presStyleLbl="node3" presStyleIdx="1" presStyleCnt="2"/>
      <dgm:spPr/>
    </dgm:pt>
    <dgm:pt modelId="{04B31CB4-57D8-45AA-A305-D4D3606517FD}" type="pres">
      <dgm:prSet presAssocID="{4D48319A-FFF2-4F89-A7CF-86F3BF59423F}" presName="hierChild3" presStyleCnt="0"/>
      <dgm:spPr/>
    </dgm:pt>
    <dgm:pt modelId="{D8EBECB3-CB83-4B0F-809B-E757AE8D4A50}" type="pres">
      <dgm:prSet presAssocID="{EEB2B624-C586-4BE5-900A-2F5C12BBC88E}" presName="bgShapesFlow" presStyleCnt="0"/>
      <dgm:spPr/>
    </dgm:pt>
  </dgm:ptLst>
  <dgm:cxnLst>
    <dgm:cxn modelId="{452B7A0A-49DE-45CA-A0A4-101C0CA4E9C9}" srcId="{1E8FE518-1E13-4D15-A174-8FE29DF3A3DB}" destId="{3A20AF33-ED24-402E-A18C-DDEBCD5BC218}" srcOrd="1" destOrd="0" parTransId="{053D166C-0439-4BD2-AD9E-DAF369D170B0}" sibTransId="{67092C7C-E73E-4FD1-896E-77D14A9A0CBB}"/>
    <dgm:cxn modelId="{8842000C-B2F4-4287-B44B-121BB7E18216}" type="presOf" srcId="{A19C1495-D839-49DC-B964-E2527B65539E}" destId="{19EE3307-DBA1-46DE-BE94-A2DC6A680561}" srcOrd="0" destOrd="0" presId="urn:microsoft.com/office/officeart/2005/8/layout/hierarchy6"/>
    <dgm:cxn modelId="{E9E4FE25-D70A-4A89-9EAB-8C908EA0EC42}" type="presOf" srcId="{EEB2B624-C586-4BE5-900A-2F5C12BBC88E}" destId="{F7B2B02C-DD85-4E75-9031-9089F8BCFC45}" srcOrd="0" destOrd="0" presId="urn:microsoft.com/office/officeart/2005/8/layout/hierarchy6"/>
    <dgm:cxn modelId="{B9DDDD26-A2CC-4A85-821D-B6088FB30AF6}" srcId="{1E8FE518-1E13-4D15-A174-8FE29DF3A3DB}" destId="{A19C1495-D839-49DC-B964-E2527B65539E}" srcOrd="0" destOrd="0" parTransId="{76027443-FCBA-4AFA-8128-12FB13E33905}" sibTransId="{F77E3D28-F888-435B-9649-98F2BBC267E4}"/>
    <dgm:cxn modelId="{5BA15239-B9BD-4B79-B08B-E8861398FFE8}" type="presOf" srcId="{053D166C-0439-4BD2-AD9E-DAF369D170B0}" destId="{47D5D3E0-489A-4BD2-B452-8485474D5A00}" srcOrd="0" destOrd="0" presId="urn:microsoft.com/office/officeart/2005/8/layout/hierarchy6"/>
    <dgm:cxn modelId="{A2C8935E-1DA8-4DC9-915C-BC625754AFA9}" type="presOf" srcId="{1E8FE518-1E13-4D15-A174-8FE29DF3A3DB}" destId="{EFD22D66-BFCB-47F0-A6C1-575251D82544}" srcOrd="0" destOrd="0" presId="urn:microsoft.com/office/officeart/2005/8/layout/hierarchy6"/>
    <dgm:cxn modelId="{DF4E4B64-6F05-4EC4-BD50-DA2DED477C75}" type="presOf" srcId="{2F0A9980-4700-4B94-BAA6-ADD0B5B65CB5}" destId="{53CF392A-878D-4012-BF9A-49FB903B4B00}" srcOrd="0" destOrd="0" presId="urn:microsoft.com/office/officeart/2005/8/layout/hierarchy6"/>
    <dgm:cxn modelId="{85264D46-163F-4FEA-AB82-1DDCAB0CFC37}" srcId="{A19C1495-D839-49DC-B964-E2527B65539E}" destId="{2F0A9980-4700-4B94-BAA6-ADD0B5B65CB5}" srcOrd="0" destOrd="0" parTransId="{3E417358-2513-4F4C-9709-CAD18372DCF4}" sibTransId="{A2C53536-2889-483E-8942-7D2BC16A7C1C}"/>
    <dgm:cxn modelId="{1884A56F-E7B6-40D8-9FE1-68A6230135AB}" type="presOf" srcId="{76027443-FCBA-4AFA-8128-12FB13E33905}" destId="{F7E69398-7214-47B7-9CD8-E470BA0207F3}" srcOrd="0" destOrd="0" presId="urn:microsoft.com/office/officeart/2005/8/layout/hierarchy6"/>
    <dgm:cxn modelId="{D5D33770-6E0E-4BF6-8C65-D80D85C59E43}" type="presOf" srcId="{4D48319A-FFF2-4F89-A7CF-86F3BF59423F}" destId="{FEA93D22-02BB-4051-8D12-FBB485075A71}" srcOrd="0" destOrd="0" presId="urn:microsoft.com/office/officeart/2005/8/layout/hierarchy6"/>
    <dgm:cxn modelId="{FE5E1553-BCC1-4D86-B9FD-46F1A5FDB063}" srcId="{EEB2B624-C586-4BE5-900A-2F5C12BBC88E}" destId="{1E8FE518-1E13-4D15-A174-8FE29DF3A3DB}" srcOrd="0" destOrd="0" parTransId="{98DEBDCE-8E34-4600-8132-2C4784C6979F}" sibTransId="{99351B49-158E-4D87-AD64-F4BE5F7DA584}"/>
    <dgm:cxn modelId="{FA136073-928C-420C-BD6B-51EACF6DBA7B}" type="presOf" srcId="{857E4C91-98A9-4714-8A0F-960FD5219DC1}" destId="{CABF05B1-1289-4AAC-975D-38C19E82F900}" srcOrd="0" destOrd="0" presId="urn:microsoft.com/office/officeart/2005/8/layout/hierarchy6"/>
    <dgm:cxn modelId="{CA7BA081-B5AE-4257-81A6-67EEE9C8BCFD}" type="presOf" srcId="{3E417358-2513-4F4C-9709-CAD18372DCF4}" destId="{31ACE0C3-5C82-46C4-A394-BFF5D7D61EF9}" srcOrd="0" destOrd="0" presId="urn:microsoft.com/office/officeart/2005/8/layout/hierarchy6"/>
    <dgm:cxn modelId="{576E19A8-40C6-4064-8E35-45558FF221EF}" type="presOf" srcId="{3A20AF33-ED24-402E-A18C-DDEBCD5BC218}" destId="{72A02C14-DC55-4B8B-ACBA-3B8779E79704}" srcOrd="0" destOrd="0" presId="urn:microsoft.com/office/officeart/2005/8/layout/hierarchy6"/>
    <dgm:cxn modelId="{3E5F6FC7-55E3-4292-BA3F-7E0248C0509F}" srcId="{3A20AF33-ED24-402E-A18C-DDEBCD5BC218}" destId="{4D48319A-FFF2-4F89-A7CF-86F3BF59423F}" srcOrd="0" destOrd="0" parTransId="{857E4C91-98A9-4714-8A0F-960FD5219DC1}" sibTransId="{36AA5F72-E082-45B9-B423-3ADC1FC54F46}"/>
    <dgm:cxn modelId="{63DF4B03-5E8F-4D8D-8452-EED757BF560E}" type="presParOf" srcId="{F7B2B02C-DD85-4E75-9031-9089F8BCFC45}" destId="{E8E690C1-80DE-44B3-B55E-D570E410B9AB}" srcOrd="0" destOrd="0" presId="urn:microsoft.com/office/officeart/2005/8/layout/hierarchy6"/>
    <dgm:cxn modelId="{F3ECB0F2-273D-439E-BFC7-AC2B3508A584}" type="presParOf" srcId="{E8E690C1-80DE-44B3-B55E-D570E410B9AB}" destId="{EA256243-EFA3-4467-850F-5025292C0F5A}" srcOrd="0" destOrd="0" presId="urn:microsoft.com/office/officeart/2005/8/layout/hierarchy6"/>
    <dgm:cxn modelId="{03026477-CA6B-4F96-AA33-A922B6BB03F8}" type="presParOf" srcId="{EA256243-EFA3-4467-850F-5025292C0F5A}" destId="{FC8C27CD-805A-422C-9355-33D5097910BF}" srcOrd="0" destOrd="0" presId="urn:microsoft.com/office/officeart/2005/8/layout/hierarchy6"/>
    <dgm:cxn modelId="{2E42D36C-E322-4EE9-9A31-C47EB1A036C5}" type="presParOf" srcId="{FC8C27CD-805A-422C-9355-33D5097910BF}" destId="{EFD22D66-BFCB-47F0-A6C1-575251D82544}" srcOrd="0" destOrd="0" presId="urn:microsoft.com/office/officeart/2005/8/layout/hierarchy6"/>
    <dgm:cxn modelId="{EFFADAC9-BC4F-4D2A-9139-BD184DEAB3B4}" type="presParOf" srcId="{FC8C27CD-805A-422C-9355-33D5097910BF}" destId="{C6A74813-9C2B-49F6-83DA-AFF8910D4AF9}" srcOrd="1" destOrd="0" presId="urn:microsoft.com/office/officeart/2005/8/layout/hierarchy6"/>
    <dgm:cxn modelId="{ED8A09F4-F18F-42D2-814F-3AFE26272240}" type="presParOf" srcId="{C6A74813-9C2B-49F6-83DA-AFF8910D4AF9}" destId="{F7E69398-7214-47B7-9CD8-E470BA0207F3}" srcOrd="0" destOrd="0" presId="urn:microsoft.com/office/officeart/2005/8/layout/hierarchy6"/>
    <dgm:cxn modelId="{08D3097C-4DC0-49A0-AF30-6AF21D9F04F1}" type="presParOf" srcId="{C6A74813-9C2B-49F6-83DA-AFF8910D4AF9}" destId="{3E5CAB31-01F1-4DEB-AB50-C5E0C38019F0}" srcOrd="1" destOrd="0" presId="urn:microsoft.com/office/officeart/2005/8/layout/hierarchy6"/>
    <dgm:cxn modelId="{244E1825-1CBF-495F-BD5E-26F348556F62}" type="presParOf" srcId="{3E5CAB31-01F1-4DEB-AB50-C5E0C38019F0}" destId="{19EE3307-DBA1-46DE-BE94-A2DC6A680561}" srcOrd="0" destOrd="0" presId="urn:microsoft.com/office/officeart/2005/8/layout/hierarchy6"/>
    <dgm:cxn modelId="{F1E5CBCC-2871-4A3B-B5E5-24B38F29EBD1}" type="presParOf" srcId="{3E5CAB31-01F1-4DEB-AB50-C5E0C38019F0}" destId="{03D279F0-05C3-4400-B80B-480EC10E4412}" srcOrd="1" destOrd="0" presId="urn:microsoft.com/office/officeart/2005/8/layout/hierarchy6"/>
    <dgm:cxn modelId="{4FAD4AEC-55A7-4944-9DA7-BB0B65D530AF}" type="presParOf" srcId="{03D279F0-05C3-4400-B80B-480EC10E4412}" destId="{31ACE0C3-5C82-46C4-A394-BFF5D7D61EF9}" srcOrd="0" destOrd="0" presId="urn:microsoft.com/office/officeart/2005/8/layout/hierarchy6"/>
    <dgm:cxn modelId="{98535711-2F4C-4411-B329-B53C7C6D11D2}" type="presParOf" srcId="{03D279F0-05C3-4400-B80B-480EC10E4412}" destId="{CFB9052F-6D31-4D2F-ADEE-C786650C28B2}" srcOrd="1" destOrd="0" presId="urn:microsoft.com/office/officeart/2005/8/layout/hierarchy6"/>
    <dgm:cxn modelId="{4BA0775C-65FA-42A4-9DFC-0594A9E9A052}" type="presParOf" srcId="{CFB9052F-6D31-4D2F-ADEE-C786650C28B2}" destId="{53CF392A-878D-4012-BF9A-49FB903B4B00}" srcOrd="0" destOrd="0" presId="urn:microsoft.com/office/officeart/2005/8/layout/hierarchy6"/>
    <dgm:cxn modelId="{C6BADF07-4085-48DA-AD0D-B44AEF99F04C}" type="presParOf" srcId="{CFB9052F-6D31-4D2F-ADEE-C786650C28B2}" destId="{A6EE7817-F5D8-4E75-89ED-15B0A4D27874}" srcOrd="1" destOrd="0" presId="urn:microsoft.com/office/officeart/2005/8/layout/hierarchy6"/>
    <dgm:cxn modelId="{054F3FEC-A84A-41F4-88A5-C0CD9E068941}" type="presParOf" srcId="{C6A74813-9C2B-49F6-83DA-AFF8910D4AF9}" destId="{47D5D3E0-489A-4BD2-B452-8485474D5A00}" srcOrd="2" destOrd="0" presId="urn:microsoft.com/office/officeart/2005/8/layout/hierarchy6"/>
    <dgm:cxn modelId="{0F8CFD73-ECAA-4765-BC2E-DAF53BC137C5}" type="presParOf" srcId="{C6A74813-9C2B-49F6-83DA-AFF8910D4AF9}" destId="{CA602B70-51A6-4006-B4C3-83595BD925F4}" srcOrd="3" destOrd="0" presId="urn:microsoft.com/office/officeart/2005/8/layout/hierarchy6"/>
    <dgm:cxn modelId="{3BA46326-5873-4398-966A-E4066D144D7A}" type="presParOf" srcId="{CA602B70-51A6-4006-B4C3-83595BD925F4}" destId="{72A02C14-DC55-4B8B-ACBA-3B8779E79704}" srcOrd="0" destOrd="0" presId="urn:microsoft.com/office/officeart/2005/8/layout/hierarchy6"/>
    <dgm:cxn modelId="{BED2F926-284D-4ED3-BDEE-7FCA84449C98}" type="presParOf" srcId="{CA602B70-51A6-4006-B4C3-83595BD925F4}" destId="{E5A68BEB-6966-4D46-9CA7-6E12A6B77128}" srcOrd="1" destOrd="0" presId="urn:microsoft.com/office/officeart/2005/8/layout/hierarchy6"/>
    <dgm:cxn modelId="{DD49C40B-25C1-42BB-B754-C0941F755751}" type="presParOf" srcId="{E5A68BEB-6966-4D46-9CA7-6E12A6B77128}" destId="{CABF05B1-1289-4AAC-975D-38C19E82F900}" srcOrd="0" destOrd="0" presId="urn:microsoft.com/office/officeart/2005/8/layout/hierarchy6"/>
    <dgm:cxn modelId="{08E85F46-B2D4-4152-AF2A-FE58315AF217}" type="presParOf" srcId="{E5A68BEB-6966-4D46-9CA7-6E12A6B77128}" destId="{ED9988A1-60DB-4FD1-922F-82CE2B9EF6FD}" srcOrd="1" destOrd="0" presId="urn:microsoft.com/office/officeart/2005/8/layout/hierarchy6"/>
    <dgm:cxn modelId="{14E4A54D-E1A3-4301-9F45-6FBE711F5D13}" type="presParOf" srcId="{ED9988A1-60DB-4FD1-922F-82CE2B9EF6FD}" destId="{FEA93D22-02BB-4051-8D12-FBB485075A71}" srcOrd="0" destOrd="0" presId="urn:microsoft.com/office/officeart/2005/8/layout/hierarchy6"/>
    <dgm:cxn modelId="{0102B52D-6E89-4947-9A75-B6F6447878E0}" type="presParOf" srcId="{ED9988A1-60DB-4FD1-922F-82CE2B9EF6FD}" destId="{04B31CB4-57D8-45AA-A305-D4D3606517FD}" srcOrd="1" destOrd="0" presId="urn:microsoft.com/office/officeart/2005/8/layout/hierarchy6"/>
    <dgm:cxn modelId="{7CE7D193-365A-4397-833E-5BC4A24FC10A}" type="presParOf" srcId="{F7B2B02C-DD85-4E75-9031-9089F8BCFC45}" destId="{D8EBECB3-CB83-4B0F-809B-E757AE8D4A50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D22D66-BFCB-47F0-A6C1-575251D82544}">
      <dsp:nvSpPr>
        <dsp:cNvPr id="0" name=""/>
        <dsp:cNvSpPr/>
      </dsp:nvSpPr>
      <dsp:spPr>
        <a:xfrm>
          <a:off x="5032848" y="2633"/>
          <a:ext cx="1604015" cy="10693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STS</a:t>
          </a:r>
          <a:endParaRPr lang="en-GB" sz="2300" kern="1200" dirty="0"/>
        </a:p>
      </dsp:txBody>
      <dsp:txXfrm>
        <a:off x="5064168" y="33953"/>
        <a:ext cx="1541375" cy="1006703"/>
      </dsp:txXfrm>
    </dsp:sp>
    <dsp:sp modelId="{F7E69398-7214-47B7-9CD8-E470BA0207F3}">
      <dsp:nvSpPr>
        <dsp:cNvPr id="0" name=""/>
        <dsp:cNvSpPr/>
      </dsp:nvSpPr>
      <dsp:spPr>
        <a:xfrm>
          <a:off x="4792245" y="1071977"/>
          <a:ext cx="1042610" cy="427737"/>
        </a:xfrm>
        <a:custGeom>
          <a:avLst/>
          <a:gdLst/>
          <a:ahLst/>
          <a:cxnLst/>
          <a:rect l="0" t="0" r="0" b="0"/>
          <a:pathLst>
            <a:path>
              <a:moveTo>
                <a:pt x="1042610" y="0"/>
              </a:moveTo>
              <a:lnTo>
                <a:pt x="1042610" y="213868"/>
              </a:lnTo>
              <a:lnTo>
                <a:pt x="0" y="213868"/>
              </a:lnTo>
              <a:lnTo>
                <a:pt x="0" y="42773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EE3307-DBA1-46DE-BE94-A2DC6A680561}">
      <dsp:nvSpPr>
        <dsp:cNvPr id="0" name=""/>
        <dsp:cNvSpPr/>
      </dsp:nvSpPr>
      <dsp:spPr>
        <a:xfrm>
          <a:off x="3990238" y="1499714"/>
          <a:ext cx="1604015" cy="1069343"/>
        </a:xfrm>
        <a:prstGeom prst="roundRect">
          <a:avLst>
            <a:gd name="adj" fmla="val 10000"/>
          </a:avLst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Materials damage</a:t>
          </a:r>
          <a:endParaRPr lang="en-GB" sz="2000" kern="1200" dirty="0"/>
        </a:p>
      </dsp:txBody>
      <dsp:txXfrm>
        <a:off x="4021558" y="1531034"/>
        <a:ext cx="1541375" cy="1006703"/>
      </dsp:txXfrm>
    </dsp:sp>
    <dsp:sp modelId="{31ACE0C3-5C82-46C4-A394-BFF5D7D61EF9}">
      <dsp:nvSpPr>
        <dsp:cNvPr id="0" name=""/>
        <dsp:cNvSpPr/>
      </dsp:nvSpPr>
      <dsp:spPr>
        <a:xfrm>
          <a:off x="4746525" y="2569058"/>
          <a:ext cx="91440" cy="42773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2773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CF392A-878D-4012-BF9A-49FB903B4B00}">
      <dsp:nvSpPr>
        <dsp:cNvPr id="0" name=""/>
        <dsp:cNvSpPr/>
      </dsp:nvSpPr>
      <dsp:spPr>
        <a:xfrm>
          <a:off x="3990238" y="2996795"/>
          <a:ext cx="1604015" cy="1069343"/>
        </a:xfrm>
        <a:prstGeom prst="roundRect">
          <a:avLst>
            <a:gd name="adj" fmla="val 10000"/>
          </a:avLst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External facility STERIS</a:t>
          </a:r>
          <a:endParaRPr lang="en-GB" sz="2000" kern="1200" dirty="0"/>
        </a:p>
      </dsp:txBody>
      <dsp:txXfrm>
        <a:off x="4021558" y="3028115"/>
        <a:ext cx="1541375" cy="1006703"/>
      </dsp:txXfrm>
    </dsp:sp>
    <dsp:sp modelId="{47D5D3E0-489A-4BD2-B452-8485474D5A00}">
      <dsp:nvSpPr>
        <dsp:cNvPr id="0" name=""/>
        <dsp:cNvSpPr/>
      </dsp:nvSpPr>
      <dsp:spPr>
        <a:xfrm>
          <a:off x="5834856" y="1071977"/>
          <a:ext cx="1042610" cy="4277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3868"/>
              </a:lnTo>
              <a:lnTo>
                <a:pt x="1042610" y="213868"/>
              </a:lnTo>
              <a:lnTo>
                <a:pt x="1042610" y="427737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A02C14-DC55-4B8B-ACBA-3B8779E79704}">
      <dsp:nvSpPr>
        <dsp:cNvPr id="0" name=""/>
        <dsp:cNvSpPr/>
      </dsp:nvSpPr>
      <dsp:spPr>
        <a:xfrm>
          <a:off x="6075458" y="1499714"/>
          <a:ext cx="1604015" cy="1069343"/>
        </a:xfrm>
        <a:prstGeom prst="roundRect">
          <a:avLst>
            <a:gd name="adj" fmla="val 10000"/>
          </a:avLst>
        </a:prstGeom>
        <a:solidFill>
          <a:schemeClr val="accent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Electrical degradation</a:t>
          </a:r>
        </a:p>
      </dsp:txBody>
      <dsp:txXfrm>
        <a:off x="6106778" y="1531034"/>
        <a:ext cx="1541375" cy="1006703"/>
      </dsp:txXfrm>
    </dsp:sp>
    <dsp:sp modelId="{CABF05B1-1289-4AAC-975D-38C19E82F900}">
      <dsp:nvSpPr>
        <dsp:cNvPr id="0" name=""/>
        <dsp:cNvSpPr/>
      </dsp:nvSpPr>
      <dsp:spPr>
        <a:xfrm>
          <a:off x="6831746" y="2569058"/>
          <a:ext cx="91440" cy="42773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27737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A93D22-02BB-4051-8D12-FBB485075A71}">
      <dsp:nvSpPr>
        <dsp:cNvPr id="0" name=""/>
        <dsp:cNvSpPr/>
      </dsp:nvSpPr>
      <dsp:spPr>
        <a:xfrm>
          <a:off x="6075458" y="2996795"/>
          <a:ext cx="1604015" cy="1069343"/>
        </a:xfrm>
        <a:prstGeom prst="roundRect">
          <a:avLst>
            <a:gd name="adj" fmla="val 10000"/>
          </a:avLst>
        </a:prstGeom>
        <a:solidFill>
          <a:schemeClr val="accent5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Internal facility CC60</a:t>
          </a:r>
          <a:endParaRPr lang="en-GB" sz="2000" kern="1200" dirty="0"/>
        </a:p>
      </dsp:txBody>
      <dsp:txXfrm>
        <a:off x="6106778" y="3028115"/>
        <a:ext cx="1541375" cy="10067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12-Jun-23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12-Jun-23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Nikolaos Chatzigeorgiou, VSC seminar 13-06-2023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Nikolaos Chatzigeorgiou, VSC seminar 13-06-2023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Nikolaos Chatzigeorgiou, VSC seminar 13-06-2023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Nikolaos Chatzigeorgiou, VSC seminar 13-06-2023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Nikolaos Chatzigeorgiou, VSC seminar 13-06-2023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Nikolaos Chatzigeorgiou, VSC seminar 13-06-2023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Nikolaos Chatzigeorgiou, VSC seminar 13-06-2023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Nikolaos Chatzigeorgiou, VSC seminar 13-06-2023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Nikolaos Chatzigeorgiou, VSC seminar 13-06-2023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Nikolaos Chatzigeorgiou, VSC seminar 13-06-2023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Nikolaos Chatzigeorgiou, VSC seminar 13-06-2023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Nikolaos Chatzigeorgiou, VSC seminar 13-06-2023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Nikolaos Chatzigeorgiou, VSC seminar 13-06-2023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Nikolaos Chatzigeorgiou, VSC seminar 13-06-2023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Nikolaos Chatzigeorgiou, VSC seminar 13-06-2023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Nikolaos Chatzigeorgiou, VSC seminar 13-06-2023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Nikolaos Chatzigeorgiou, VSC seminar 13-06-2023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Nikolaos Chatzigeorgiou, VSC seminar 13-06-2023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Nikolaos Chatzigeorgiou, VSC seminar 13-06-2023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indico.cern.ch/event/1242517/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Relationship Id="rId5" Type="http://schemas.microsoft.com/office/2007/relationships/hdphoto" Target="../media/hdphoto2.wdp"/><Relationship Id="rId4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0.jpg"/><Relationship Id="rId5" Type="http://schemas.openxmlformats.org/officeDocument/2006/relationships/image" Target="../media/image39.jpg"/><Relationship Id="rId4" Type="http://schemas.openxmlformats.org/officeDocument/2006/relationships/image" Target="../media/image3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5.jpg"/><Relationship Id="rId4" Type="http://schemas.openxmlformats.org/officeDocument/2006/relationships/image" Target="../media/image44.JP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file/2302154/1.0/HLLHC_Specification_Document_v1.0.pdf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1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png"/><Relationship Id="rId5" Type="http://schemas.openxmlformats.org/officeDocument/2006/relationships/image" Target="../media/image12.png"/><Relationship Id="rId4" Type="http://schemas.openxmlformats.org/officeDocument/2006/relationships/hyperlink" Target="https://www.stssensors.com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4000" dirty="0"/>
              <a:t>Piezo resistive gauge irradiation test results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4648200"/>
            <a:ext cx="11376026" cy="1552575"/>
          </a:xfrm>
        </p:spPr>
        <p:txBody>
          <a:bodyPr/>
          <a:lstStyle/>
          <a:p>
            <a:r>
              <a:rPr lang="en-GB" sz="2100" dirty="0"/>
              <a:t>Nikolaos Chatzigeorgiou</a:t>
            </a:r>
          </a:p>
          <a:p>
            <a:r>
              <a:rPr lang="en-GB" sz="2100" dirty="0"/>
              <a:t>VSC seminar on the 13</a:t>
            </a:r>
            <a:r>
              <a:rPr lang="en-GB" sz="2100" baseline="30000" dirty="0"/>
              <a:t>th</a:t>
            </a:r>
            <a:r>
              <a:rPr lang="en-GB" sz="2100" dirty="0"/>
              <a:t> of June 2023</a:t>
            </a:r>
          </a:p>
          <a:p>
            <a:r>
              <a:rPr lang="en-GB" sz="2100" dirty="0">
                <a:hlinkClick r:id="rId2"/>
              </a:rPr>
              <a:t>https://indico.cern.ch/event/1242517/</a:t>
            </a:r>
            <a:endParaRPr lang="en-GB" sz="2100" dirty="0"/>
          </a:p>
          <a:p>
            <a:endParaRPr lang="en-GB" sz="21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9E2ABD7-627E-5B7D-FB1B-11F5F1FB4916}"/>
              </a:ext>
            </a:extLst>
          </p:cNvPr>
          <p:cNvGrpSpPr/>
          <p:nvPr/>
        </p:nvGrpSpPr>
        <p:grpSpPr>
          <a:xfrm>
            <a:off x="5785772" y="4382331"/>
            <a:ext cx="5927149" cy="1509189"/>
            <a:chOff x="6061933" y="4241843"/>
            <a:chExt cx="5927149" cy="1509189"/>
          </a:xfrm>
        </p:grpSpPr>
        <p:pic>
          <p:nvPicPr>
            <p:cNvPr id="4" name="Picture 3" descr="A close-up of a machine&#10;&#10;Description automatically generated with low confidence">
              <a:extLst>
                <a:ext uri="{FF2B5EF4-FFF2-40B4-BE49-F238E27FC236}">
                  <a16:creationId xmlns:a16="http://schemas.microsoft.com/office/drawing/2014/main" id="{9A23FD5D-C815-7F16-E8F2-AEC0ED5BB69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475557" y="4257688"/>
              <a:ext cx="2002899" cy="1345577"/>
            </a:xfrm>
            <a:prstGeom prst="rect">
              <a:avLst/>
            </a:prstGeom>
          </p:spPr>
        </p:pic>
        <p:pic>
          <p:nvPicPr>
            <p:cNvPr id="10242" name="Picture 2" descr="home">
              <a:extLst>
                <a:ext uri="{FF2B5EF4-FFF2-40B4-BE49-F238E27FC236}">
                  <a16:creationId xmlns:a16="http://schemas.microsoft.com/office/drawing/2014/main" id="{A44E1C8F-B9BE-96A4-D182-27C783257E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61933" y="4241843"/>
              <a:ext cx="1208554" cy="15091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44" name="Picture 4" descr="home">
              <a:extLst>
                <a:ext uri="{FF2B5EF4-FFF2-40B4-BE49-F238E27FC236}">
                  <a16:creationId xmlns:a16="http://schemas.microsoft.com/office/drawing/2014/main" id="{4DF5DB8C-A68B-7CB3-438A-CA4B7E4ECE6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83526" y="4567826"/>
              <a:ext cx="2305556" cy="9340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138D1501-528F-860D-3118-EDBFE29ACB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 dirty="0"/>
              <a:t>Radiation effects</a:t>
            </a:r>
            <a:br>
              <a:rPr lang="en-US" dirty="0"/>
            </a:br>
            <a:r>
              <a:rPr lang="en-US" dirty="0"/>
              <a:t>on oils and lubricants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203ED8BA-E4EB-3FA2-978D-63B895DCCA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877604" cy="4608512"/>
          </a:xfrm>
        </p:spPr>
        <p:txBody>
          <a:bodyPr/>
          <a:lstStyle/>
          <a:p>
            <a:r>
              <a:rPr lang="en-US" dirty="0"/>
              <a:t>Viscosity change</a:t>
            </a:r>
          </a:p>
          <a:p>
            <a:r>
              <a:rPr lang="en-US" sz="1800" b="0" dirty="0"/>
              <a:t>Depends on the exact silicon-based oil chemical composition, the type of radiation, flux and duration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Chain scission and crosslinking of molecules</a:t>
            </a:r>
            <a:endParaRPr lang="en-US" sz="1800" b="0" dirty="0">
              <a:highlight>
                <a:srgbClr val="FFFF00"/>
              </a:highlight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Radiation induced oxidation (caused by production of free radicals)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many other mechanisms..</a:t>
            </a:r>
          </a:p>
          <a:p>
            <a:r>
              <a:rPr lang="en-US" dirty="0"/>
              <a:t>Production of gasses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/>
              <a:t>Radicals recombination into gaseous hydrocarbons (ethane, methane, etc..) depending on temperature and pressure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110EE4E-D2F6-7125-5A99-9D2573605B8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4292"/>
          <a:stretch/>
        </p:blipFill>
        <p:spPr>
          <a:xfrm>
            <a:off x="6285591" y="902970"/>
            <a:ext cx="5788256" cy="5415016"/>
          </a:xfrm>
          <a:prstGeom prst="rect">
            <a:avLst/>
          </a:prstGeom>
          <a:noFill/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81ABE0-0E59-C757-819D-CABE1CAD58C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Nikolaos Chatzigeorgiou, VSC seminar 13-06-2023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F7F656-EBCC-578A-35F5-84777024B79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10</a:t>
            </a:fld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5CD47C2-6623-5D1E-A336-59923F1E4CDA}"/>
              </a:ext>
            </a:extLst>
          </p:cNvPr>
          <p:cNvSpPr/>
          <p:nvPr/>
        </p:nvSpPr>
        <p:spPr>
          <a:xfrm>
            <a:off x="6285590" y="2319701"/>
            <a:ext cx="5503209" cy="431416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86673D7-5C7D-A9C2-04E7-7174ED49BAF3}"/>
              </a:ext>
            </a:extLst>
          </p:cNvPr>
          <p:cNvGrpSpPr/>
          <p:nvPr/>
        </p:nvGrpSpPr>
        <p:grpSpPr>
          <a:xfrm>
            <a:off x="8126730" y="171450"/>
            <a:ext cx="1469316" cy="4518955"/>
            <a:chOff x="8126730" y="171450"/>
            <a:chExt cx="1469316" cy="4518955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532D6D03-F146-1654-7883-BA662DCE9990}"/>
                </a:ext>
              </a:extLst>
            </p:cNvPr>
            <p:cNvCxnSpPr>
              <a:cxnSpLocks/>
            </p:cNvCxnSpPr>
            <p:nvPr/>
          </p:nvCxnSpPr>
          <p:spPr>
            <a:xfrm>
              <a:off x="9432248" y="674370"/>
              <a:ext cx="0" cy="4016035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27824033-45D9-1C9A-D875-A18C4261D088}"/>
                </a:ext>
              </a:extLst>
            </p:cNvPr>
            <p:cNvCxnSpPr>
              <a:cxnSpLocks/>
            </p:cNvCxnSpPr>
            <p:nvPr/>
          </p:nvCxnSpPr>
          <p:spPr>
            <a:xfrm>
              <a:off x="8270198" y="674370"/>
              <a:ext cx="0" cy="4016035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9CFFD5B-4B01-7138-C8FB-5648FC084D9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35277" y="309949"/>
              <a:ext cx="551299" cy="0"/>
            </a:xfrm>
            <a:prstGeom prst="line">
              <a:avLst/>
            </a:prstGeom>
            <a:ln w="50800">
              <a:solidFill>
                <a:srgbClr val="FF0000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67FE133-E9C9-766B-E4F5-5A012301386C}"/>
                </a:ext>
              </a:extLst>
            </p:cNvPr>
            <p:cNvSpPr txBox="1"/>
            <p:nvPr/>
          </p:nvSpPr>
          <p:spPr>
            <a:xfrm>
              <a:off x="8126730" y="171450"/>
              <a:ext cx="327597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b="1" dirty="0">
                  <a:solidFill>
                    <a:srgbClr val="FF0000"/>
                  </a:solidFill>
                </a:rPr>
                <a:t>Q6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026C21E-5202-5576-EF64-FA555E15CA4C}"/>
                </a:ext>
              </a:extLst>
            </p:cNvPr>
            <p:cNvSpPr txBox="1"/>
            <p:nvPr/>
          </p:nvSpPr>
          <p:spPr>
            <a:xfrm>
              <a:off x="9268449" y="171450"/>
              <a:ext cx="327597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b="1" dirty="0">
                  <a:solidFill>
                    <a:srgbClr val="FF0000"/>
                  </a:solidFill>
                </a:rPr>
                <a:t>D2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BF769B88-1DF2-46BB-D7DE-1A2CF19E33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3805" y="4946351"/>
            <a:ext cx="1703572" cy="1782397"/>
          </a:xfrm>
          <a:prstGeom prst="rect">
            <a:avLst/>
          </a:prstGeom>
          <a:ln w="12700"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2046089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82D141AC-21C8-E5C5-23ED-823489E42A1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3669575"/>
              </p:ext>
            </p:extLst>
          </p:nvPr>
        </p:nvGraphicFramePr>
        <p:xfrm>
          <a:off x="119088" y="1491270"/>
          <a:ext cx="11669712" cy="40687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2A2B21BA-7B29-93A3-BEA6-6DA5307772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Irradiation test workflow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FFD123-28EB-786F-5D78-E0C03D877B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Nikolaos Chatzigeorgiou, VSC seminar 13-06-2023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30681A-673E-7D55-9B90-0D308C5ADD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1309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83A3C7E-C79B-BD15-BF42-58A280D899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896129"/>
            <a:ext cx="11376025" cy="1065742"/>
          </a:xfrm>
        </p:spPr>
        <p:txBody>
          <a:bodyPr/>
          <a:lstStyle/>
          <a:p>
            <a:pPr algn="ctr"/>
            <a:r>
              <a:rPr lang="en-US" dirty="0"/>
              <a:t>Irradiation at external facility - STERIS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0C8508-CA78-EC73-0948-1CBD513F8A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Nikolaos Chatzigeorgiou, VSC seminar 13-06-2023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DACF54-B3C0-1D32-4F59-1215D0604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58786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49951BA-DA03-58B0-338F-4512736D0C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654050" cy="4608512"/>
          </a:xfrm>
        </p:spPr>
        <p:txBody>
          <a:bodyPr vert="horz" lIns="0" tIns="0" rIns="0" bIns="0" rtlCol="0">
            <a:normAutofit/>
          </a:bodyPr>
          <a:lstStyle/>
          <a:p>
            <a:pPr marL="0" indent="0">
              <a:buNone/>
            </a:pPr>
            <a:r>
              <a:rPr lang="en-GB" dirty="0"/>
              <a:t>Passive Gamma irradiation at atmospheric pressure</a:t>
            </a:r>
          </a:p>
          <a:p>
            <a:pPr lvl="1"/>
            <a:r>
              <a:rPr lang="en-GB" dirty="0"/>
              <a:t>Pre-irradiation leak test (AL4030)</a:t>
            </a:r>
          </a:p>
          <a:p>
            <a:pPr lvl="1"/>
            <a:r>
              <a:rPr lang="en-GB" dirty="0"/>
              <a:t>8 samples sent in total:</a:t>
            </a:r>
          </a:p>
          <a:p>
            <a:pPr lvl="2"/>
            <a:r>
              <a:rPr lang="en-GB" dirty="0"/>
              <a:t>2 samples at 50kGy</a:t>
            </a:r>
          </a:p>
          <a:p>
            <a:pPr lvl="2"/>
            <a:r>
              <a:rPr lang="en-GB" dirty="0"/>
              <a:t>2 samples at 100kGy</a:t>
            </a:r>
          </a:p>
          <a:p>
            <a:pPr lvl="2"/>
            <a:r>
              <a:rPr lang="en-GB" dirty="0"/>
              <a:t>2 samples at 500kGy</a:t>
            </a:r>
          </a:p>
          <a:p>
            <a:pPr lvl="2"/>
            <a:r>
              <a:rPr lang="en-GB" dirty="0"/>
              <a:t>2 samples at 1MGy</a:t>
            </a:r>
          </a:p>
          <a:p>
            <a:pPr lvl="1"/>
            <a:r>
              <a:rPr lang="en-GB" dirty="0"/>
              <a:t>Post-irradiation leak test (AL4030)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028ADD5-45F8-BE17-44DF-72C5EBD98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GB" dirty="0"/>
              <a:t>Test procedure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6CC529-2DF0-6D6A-9D75-74A5780059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Nikolaos Chatzigeorgiou, VSC seminar 13-06-2023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94C5C6-894A-E57A-B164-4EC10833A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284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4AAF797B-C627-D0D9-9C3F-54C853BF246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2381006"/>
              </p:ext>
            </p:extLst>
          </p:nvPr>
        </p:nvGraphicFramePr>
        <p:xfrm>
          <a:off x="2408621" y="1862287"/>
          <a:ext cx="6825615" cy="36068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275205">
                  <a:extLst>
                    <a:ext uri="{9D8B030D-6E8A-4147-A177-3AD203B41FA5}">
                      <a16:colId xmlns:a16="http://schemas.microsoft.com/office/drawing/2014/main" val="1718346290"/>
                    </a:ext>
                  </a:extLst>
                </a:gridCol>
                <a:gridCol w="2275205">
                  <a:extLst>
                    <a:ext uri="{9D8B030D-6E8A-4147-A177-3AD203B41FA5}">
                      <a16:colId xmlns:a16="http://schemas.microsoft.com/office/drawing/2014/main" val="1224127171"/>
                    </a:ext>
                  </a:extLst>
                </a:gridCol>
                <a:gridCol w="2275205">
                  <a:extLst>
                    <a:ext uri="{9D8B030D-6E8A-4147-A177-3AD203B41FA5}">
                      <a16:colId xmlns:a16="http://schemas.microsoft.com/office/drawing/2014/main" val="282636195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Sample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Pre-irradiation [</a:t>
                      </a:r>
                      <a:r>
                        <a:rPr lang="en-GB" sz="1800" dirty="0" err="1"/>
                        <a:t>mbar.l</a:t>
                      </a:r>
                      <a:r>
                        <a:rPr lang="en-GB" sz="1800" dirty="0"/>
                        <a:t>/s]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Post-irradiation [</a:t>
                      </a:r>
                      <a:r>
                        <a:rPr lang="en-GB" sz="1800" dirty="0" err="1"/>
                        <a:t>mbar.l</a:t>
                      </a:r>
                      <a:r>
                        <a:rPr lang="en-GB" sz="1800" dirty="0"/>
                        <a:t>/s]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37617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A1 – 50kGy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  <a:r>
                        <a:rPr lang="en-GB" dirty="0"/>
                        <a:t>.10</a:t>
                      </a:r>
                      <a:r>
                        <a:rPr lang="en-GB" baseline="30000" dirty="0"/>
                        <a:t>-8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1,8</a:t>
                      </a:r>
                      <a:r>
                        <a:rPr lang="en-GB" dirty="0"/>
                        <a:t>.10</a:t>
                      </a:r>
                      <a:r>
                        <a:rPr lang="en-GB" baseline="30000" dirty="0"/>
                        <a:t>-8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34636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A2 – 50kGy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2,2</a:t>
                      </a:r>
                      <a:r>
                        <a:rPr lang="en-GB" dirty="0"/>
                        <a:t>.10</a:t>
                      </a:r>
                      <a:r>
                        <a:rPr lang="en-GB" baseline="30000" dirty="0"/>
                        <a:t>-8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1,6</a:t>
                      </a:r>
                      <a:r>
                        <a:rPr lang="en-GB" dirty="0"/>
                        <a:t>.10</a:t>
                      </a:r>
                      <a:r>
                        <a:rPr lang="en-GB" baseline="30000" dirty="0"/>
                        <a:t>-8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5488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B1 – 100kGy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2,5</a:t>
                      </a:r>
                      <a:r>
                        <a:rPr lang="en-GB" dirty="0"/>
                        <a:t>.10</a:t>
                      </a:r>
                      <a:r>
                        <a:rPr lang="en-GB" baseline="30000" dirty="0"/>
                        <a:t>-8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5,7</a:t>
                      </a:r>
                      <a:r>
                        <a:rPr lang="en-GB" dirty="0"/>
                        <a:t>.10</a:t>
                      </a:r>
                      <a:r>
                        <a:rPr lang="en-GB" baseline="30000" dirty="0"/>
                        <a:t>-8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18086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B2 – 100kGy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4,8</a:t>
                      </a:r>
                      <a:r>
                        <a:rPr lang="en-GB" dirty="0"/>
                        <a:t>.10</a:t>
                      </a:r>
                      <a:r>
                        <a:rPr lang="en-GB" baseline="30000" dirty="0"/>
                        <a:t>-8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  <a:r>
                        <a:rPr lang="en-GB" dirty="0"/>
                        <a:t>.10</a:t>
                      </a:r>
                      <a:r>
                        <a:rPr lang="en-GB" baseline="30000" dirty="0"/>
                        <a:t>-8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45535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C1 – 500kGy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2,4</a:t>
                      </a:r>
                      <a:r>
                        <a:rPr lang="en-GB" dirty="0"/>
                        <a:t>.10</a:t>
                      </a:r>
                      <a:r>
                        <a:rPr lang="en-GB" baseline="30000" dirty="0"/>
                        <a:t>-8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2,8</a:t>
                      </a:r>
                      <a:r>
                        <a:rPr lang="en-GB" dirty="0"/>
                        <a:t>.10</a:t>
                      </a:r>
                      <a:r>
                        <a:rPr lang="en-GB" baseline="30000" dirty="0"/>
                        <a:t>-8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55237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C2 – 500kGy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5,4</a:t>
                      </a:r>
                      <a:r>
                        <a:rPr lang="en-GB" dirty="0"/>
                        <a:t>.10</a:t>
                      </a:r>
                      <a:r>
                        <a:rPr lang="en-GB" baseline="30000" dirty="0"/>
                        <a:t>-8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6,8</a:t>
                      </a:r>
                      <a:r>
                        <a:rPr lang="en-GB" dirty="0"/>
                        <a:t>.10</a:t>
                      </a:r>
                      <a:r>
                        <a:rPr lang="en-GB" baseline="30000" dirty="0"/>
                        <a:t>-8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96534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D1 – 1MGy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2,4</a:t>
                      </a:r>
                      <a:r>
                        <a:rPr lang="en-GB" dirty="0"/>
                        <a:t>.10</a:t>
                      </a:r>
                      <a:r>
                        <a:rPr lang="en-GB" baseline="30000" dirty="0"/>
                        <a:t>-8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3,6</a:t>
                      </a:r>
                      <a:r>
                        <a:rPr lang="en-GB" dirty="0"/>
                        <a:t>.10</a:t>
                      </a:r>
                      <a:r>
                        <a:rPr lang="en-GB" baseline="30000" dirty="0"/>
                        <a:t>-8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787046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D2 – 1MGy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2,6</a:t>
                      </a:r>
                      <a:r>
                        <a:rPr lang="en-GB" dirty="0"/>
                        <a:t>.10</a:t>
                      </a:r>
                      <a:r>
                        <a:rPr lang="en-GB" baseline="30000" dirty="0"/>
                        <a:t>-8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  <a:r>
                        <a:rPr lang="en-GB" dirty="0"/>
                        <a:t>.10</a:t>
                      </a:r>
                      <a:r>
                        <a:rPr lang="en-GB" baseline="30000" dirty="0"/>
                        <a:t>-8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2603559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295CDE03-9BC1-06A0-350B-C4A216E83C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Leak detection pre- and post-irradiation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74092D-E4DD-AF6D-6790-A0FDD40677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Nikolaos Chatzigeorgiou, VSC seminar 13-06-2023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FC246C-1297-4E45-955E-48EEB97BE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ED2AE6-6869-4FAB-DAC0-4D6A0ED0E2B6}"/>
              </a:ext>
            </a:extLst>
          </p:cNvPr>
          <p:cNvSpPr txBox="1"/>
          <p:nvPr/>
        </p:nvSpPr>
        <p:spPr>
          <a:xfrm>
            <a:off x="2175608" y="5707373"/>
            <a:ext cx="729163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100" dirty="0"/>
              <a:t>No significant differences between pre- and post-irradiation</a:t>
            </a:r>
          </a:p>
        </p:txBody>
      </p:sp>
    </p:spTree>
    <p:extLst>
      <p:ext uri="{BB962C8B-B14F-4D97-AF65-F5344CB8AC3E}">
        <p14:creationId xmlns:p14="http://schemas.microsoft.com/office/powerpoint/2010/main" val="22336920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83A3C7E-C79B-BD15-BF42-58A280D899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896129"/>
            <a:ext cx="11376025" cy="1065742"/>
          </a:xfrm>
        </p:spPr>
        <p:txBody>
          <a:bodyPr/>
          <a:lstStyle/>
          <a:p>
            <a:pPr algn="ctr"/>
            <a:r>
              <a:rPr lang="en-US" dirty="0"/>
              <a:t>Irradiation at internal facility – CC60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0C8508-CA78-EC73-0948-1CBD513F8A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Nikolaos Chatzigeorgiou, VSC seminar 13-06-2023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DACF54-B3C0-1D32-4F59-1215D0604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5831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461A75CD-3231-1AE5-C133-78F935BCAA4A}"/>
              </a:ext>
            </a:extLst>
          </p:cNvPr>
          <p:cNvGrpSpPr/>
          <p:nvPr/>
        </p:nvGrpSpPr>
        <p:grpSpPr>
          <a:xfrm>
            <a:off x="213795" y="2592838"/>
            <a:ext cx="6118860" cy="3741166"/>
            <a:chOff x="407988" y="2485961"/>
            <a:chExt cx="6118860" cy="3741166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2F96ACEA-4A70-2B2E-5198-41A090B3FCB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7988" y="2683827"/>
              <a:ext cx="6118860" cy="3543300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5990997-2EDB-BE42-1303-DA45798494B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7076" y="2485961"/>
              <a:ext cx="1103327" cy="782702"/>
            </a:xfrm>
            <a:prstGeom prst="rect">
              <a:avLst/>
            </a:prstGeom>
          </p:spPr>
        </p:pic>
      </p:grp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D13994C5-98BC-0C7B-3C8B-33FBB77A2D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57419"/>
            <a:ext cx="6242182" cy="1166430"/>
          </a:xfrm>
        </p:spPr>
        <p:txBody>
          <a:bodyPr>
            <a:normAutofit/>
          </a:bodyPr>
          <a:lstStyle/>
          <a:p>
            <a:r>
              <a:rPr lang="en-US" dirty="0"/>
              <a:t>Located in 772 at </a:t>
            </a:r>
            <a:r>
              <a:rPr lang="en-US" dirty="0" err="1"/>
              <a:t>Prevessin</a:t>
            </a:r>
            <a:r>
              <a:rPr lang="en-US" dirty="0"/>
              <a:t> site</a:t>
            </a:r>
          </a:p>
          <a:p>
            <a:r>
              <a:rPr lang="en-US" dirty="0"/>
              <a:t>Equipped with a 110TBq gamma source</a:t>
            </a:r>
          </a:p>
          <a:p>
            <a:r>
              <a:rPr lang="en-US" dirty="0"/>
              <a:t>Dose rates from 436 Gy/h to 0.36 Gy/h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B49E5B9-E50E-8132-B822-482B9C9288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Internal facility CC60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B052EC-C9BA-9CE4-97B5-741FA3AF9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Nikolaos Chatzigeorgiou, VSC seminar 13-06-2023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78A959-53FF-7A95-E96D-DFC068706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5" name="Picture 4">
            <a:extLst>
              <a:ext uri="{FF2B5EF4-FFF2-40B4-BE49-F238E27FC236}">
                <a16:creationId xmlns:a16="http://schemas.microsoft.com/office/drawing/2014/main" id="{87AFF730-2565-00B3-68AD-F7882EBE33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5739" y="2582823"/>
            <a:ext cx="2318808" cy="1739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B55B6CA-A8C2-3A57-7626-E07D337B36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0171" y="4503908"/>
            <a:ext cx="2318808" cy="1739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8">
            <a:extLst>
              <a:ext uri="{FF2B5EF4-FFF2-40B4-BE49-F238E27FC236}">
                <a16:creationId xmlns:a16="http://schemas.microsoft.com/office/drawing/2014/main" id="{11D95EFA-0171-4AB6-F9C4-488BBE3AA6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0939" y="493143"/>
            <a:ext cx="2149795" cy="2867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B4C1C8C-0234-5C9C-741E-A38B9D31A3B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25739" y="496929"/>
            <a:ext cx="2701921" cy="2026920"/>
          </a:xfrm>
          <a:prstGeom prst="rect">
            <a:avLst/>
          </a:prstGeom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6FDE9020-6955-E8C9-5B65-8F11E219FA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4705" y="3658088"/>
            <a:ext cx="2996029" cy="2247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2479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9AAF1D1-7E10-6699-EFE2-DBFE78602F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procedure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7E87BC-2070-9998-7DA6-E9437FF68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Nikolaos Chatzigeorgiou, VSC seminar 13-06-2023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BFC8B9-5ACB-4CCD-9E75-2D80795EE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1029C39C-04C0-A9C1-4338-A6CBD4D0F1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592263"/>
            <a:ext cx="11376025" cy="4608512"/>
          </a:xfrm>
        </p:spPr>
        <p:txBody>
          <a:bodyPr vert="horz" lIns="0" tIns="0" rIns="0" bIns="0" rtlCol="0">
            <a:normAutofit/>
          </a:bodyPr>
          <a:lstStyle/>
          <a:p>
            <a:pPr marL="0" indent="0">
              <a:buNone/>
            </a:pPr>
            <a:r>
              <a:rPr lang="en-GB" dirty="0"/>
              <a:t>Active Gamma irradiation at atmospheric pressure</a:t>
            </a:r>
          </a:p>
          <a:p>
            <a:pPr lvl="1"/>
            <a:r>
              <a:rPr lang="en-GB" dirty="0"/>
              <a:t>Pre-irradiation leak test (AL4030)</a:t>
            </a:r>
          </a:p>
          <a:p>
            <a:pPr lvl="1"/>
            <a:r>
              <a:rPr lang="en-GB" dirty="0"/>
              <a:t>Pre-irradiation characterization (lab)</a:t>
            </a:r>
          </a:p>
          <a:p>
            <a:pPr lvl="1"/>
            <a:r>
              <a:rPr lang="en-GB" dirty="0"/>
              <a:t>3 samples and 1 reference with online monitoring every 1s:</a:t>
            </a:r>
          </a:p>
          <a:p>
            <a:pPr lvl="2"/>
            <a:r>
              <a:rPr lang="en-GB" dirty="0"/>
              <a:t>1 campaign in </a:t>
            </a:r>
            <a:r>
              <a:rPr lang="en-GB" b="1" dirty="0"/>
              <a:t>2022</a:t>
            </a:r>
            <a:r>
              <a:rPr lang="en-GB" dirty="0"/>
              <a:t> up to </a:t>
            </a:r>
            <a:r>
              <a:rPr lang="en-GB" b="1" dirty="0"/>
              <a:t>60kGy</a:t>
            </a:r>
            <a:r>
              <a:rPr lang="en-GB" dirty="0"/>
              <a:t> with a dose rate of </a:t>
            </a:r>
            <a:r>
              <a:rPr lang="en-GB" b="1" dirty="0"/>
              <a:t>65Gy/h</a:t>
            </a:r>
          </a:p>
          <a:p>
            <a:pPr lvl="2"/>
            <a:r>
              <a:rPr lang="en-GB" dirty="0"/>
              <a:t>1 campaign in </a:t>
            </a:r>
            <a:r>
              <a:rPr lang="en-GB" b="1" dirty="0"/>
              <a:t>2023</a:t>
            </a:r>
            <a:r>
              <a:rPr lang="en-GB" dirty="0"/>
              <a:t> from 60kGy to </a:t>
            </a:r>
            <a:r>
              <a:rPr lang="en-GB" b="1" dirty="0"/>
              <a:t>180kGy</a:t>
            </a:r>
            <a:r>
              <a:rPr lang="en-GB" dirty="0"/>
              <a:t> with a dose rate of </a:t>
            </a:r>
            <a:r>
              <a:rPr lang="en-GB" b="1" dirty="0"/>
              <a:t>400Gy/h</a:t>
            </a:r>
          </a:p>
          <a:p>
            <a:pPr lvl="1"/>
            <a:r>
              <a:rPr lang="en-GB" dirty="0"/>
              <a:t>Post-irradiation leak test (AL4030)</a:t>
            </a:r>
          </a:p>
          <a:p>
            <a:pPr lvl="1"/>
            <a:r>
              <a:rPr lang="en-GB" dirty="0"/>
              <a:t>Post-irradiation characterization (lab)</a:t>
            </a:r>
          </a:p>
          <a:p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74C68DD-5384-7547-48ED-47C9BDCCA188}"/>
              </a:ext>
            </a:extLst>
          </p:cNvPr>
          <p:cNvGrpSpPr/>
          <p:nvPr/>
        </p:nvGrpSpPr>
        <p:grpSpPr>
          <a:xfrm>
            <a:off x="4539045" y="3501034"/>
            <a:ext cx="8104714" cy="2852669"/>
            <a:chOff x="4375144" y="3359697"/>
            <a:chExt cx="8104714" cy="2852669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0255FFD-36A8-08CB-6CD3-4F9DA269317E}"/>
                </a:ext>
              </a:extLst>
            </p:cNvPr>
            <p:cNvSpPr txBox="1"/>
            <p:nvPr/>
          </p:nvSpPr>
          <p:spPr>
            <a:xfrm>
              <a:off x="8188844" y="3359697"/>
              <a:ext cx="2676525" cy="55399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/>
                <a:t>Reference gauges</a:t>
              </a:r>
            </a:p>
            <a:p>
              <a:pPr algn="ctr"/>
              <a:r>
                <a:rPr lang="en-US" sz="1200" dirty="0"/>
                <a:t>CMR 0.1 – 1000 mbar</a:t>
              </a:r>
            </a:p>
            <a:p>
              <a:pPr algn="ctr"/>
              <a:r>
                <a:rPr lang="en-US" sz="1200" dirty="0"/>
                <a:t>APR 1000 – 2000 mbar</a:t>
              </a:r>
              <a:endParaRPr lang="en-GB" sz="1200" dirty="0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00E5BB8C-FFD3-D03A-8F1E-9CFD0C48B42B}"/>
                </a:ext>
              </a:extLst>
            </p:cNvPr>
            <p:cNvGrpSpPr/>
            <p:nvPr/>
          </p:nvGrpSpPr>
          <p:grpSpPr>
            <a:xfrm>
              <a:off x="4375144" y="4011899"/>
              <a:ext cx="8104714" cy="2200467"/>
              <a:chOff x="4262437" y="1478818"/>
              <a:chExt cx="8104714" cy="2200467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38A956DF-4EFA-F66F-FFE9-FA67AD4AB20F}"/>
                  </a:ext>
                </a:extLst>
              </p:cNvPr>
              <p:cNvGrpSpPr/>
              <p:nvPr/>
            </p:nvGrpSpPr>
            <p:grpSpPr>
              <a:xfrm>
                <a:off x="5050048" y="1478818"/>
                <a:ext cx="6500627" cy="2200467"/>
                <a:chOff x="5454017" y="1933654"/>
                <a:chExt cx="6500627" cy="2200467"/>
              </a:xfrm>
            </p:grpSpPr>
            <p:pic>
              <p:nvPicPr>
                <p:cNvPr id="12" name="Picture 11">
                  <a:extLst>
                    <a:ext uri="{FF2B5EF4-FFF2-40B4-BE49-F238E27FC236}">
                      <a16:creationId xmlns:a16="http://schemas.microsoft.com/office/drawing/2014/main" id="{2097A0DA-7ED0-5217-2CDC-54B69346923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 flipH="1">
                  <a:off x="10512934" y="2568874"/>
                  <a:ext cx="1441710" cy="1441710"/>
                </a:xfrm>
                <a:prstGeom prst="rect">
                  <a:avLst/>
                </a:prstGeom>
              </p:spPr>
            </p:pic>
            <p:grpSp>
              <p:nvGrpSpPr>
                <p:cNvPr id="13" name="Group 12">
                  <a:extLst>
                    <a:ext uri="{FF2B5EF4-FFF2-40B4-BE49-F238E27FC236}">
                      <a16:creationId xmlns:a16="http://schemas.microsoft.com/office/drawing/2014/main" id="{27AED1C2-F771-2C55-358C-D50EF9937F3E}"/>
                    </a:ext>
                  </a:extLst>
                </p:cNvPr>
                <p:cNvGrpSpPr/>
                <p:nvPr/>
              </p:nvGrpSpPr>
              <p:grpSpPr>
                <a:xfrm>
                  <a:off x="5454017" y="1933654"/>
                  <a:ext cx="5147308" cy="2200467"/>
                  <a:chOff x="5596892" y="1646766"/>
                  <a:chExt cx="5147308" cy="2200467"/>
                </a:xfrm>
              </p:grpSpPr>
              <p:pic>
                <p:nvPicPr>
                  <p:cNvPr id="14" name="Picture 2" descr="Water Pump Icon Stock Illustrations – 22,075 Water Pump Icon Stock  Illustrations, Vectors &amp; Clipart - Dreamstime">
                    <a:extLst>
                      <a:ext uri="{FF2B5EF4-FFF2-40B4-BE49-F238E27FC236}">
                        <a16:creationId xmlns:a16="http://schemas.microsoft.com/office/drawing/2014/main" id="{603E4277-9AE7-A8F2-7843-EBC72C8F8EB7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5596892" y="2361333"/>
                    <a:ext cx="1485900" cy="1485900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grpSp>
                <p:nvGrpSpPr>
                  <p:cNvPr id="15" name="Group 14">
                    <a:extLst>
                      <a:ext uri="{FF2B5EF4-FFF2-40B4-BE49-F238E27FC236}">
                        <a16:creationId xmlns:a16="http://schemas.microsoft.com/office/drawing/2014/main" id="{4A71310E-8CBB-ADFA-71E6-9D8EC2C1F32C}"/>
                      </a:ext>
                    </a:extLst>
                  </p:cNvPr>
                  <p:cNvGrpSpPr/>
                  <p:nvPr/>
                </p:nvGrpSpPr>
                <p:grpSpPr>
                  <a:xfrm>
                    <a:off x="6989446" y="1646766"/>
                    <a:ext cx="3754754" cy="1854410"/>
                    <a:chOff x="6989446" y="1646766"/>
                    <a:chExt cx="3754754" cy="1854410"/>
                  </a:xfrm>
                </p:grpSpPr>
                <p:sp>
                  <p:nvSpPr>
                    <p:cNvPr id="16" name="Rectangle: Rounded Corners 15">
                      <a:extLst>
                        <a:ext uri="{FF2B5EF4-FFF2-40B4-BE49-F238E27FC236}">
                          <a16:creationId xmlns:a16="http://schemas.microsoft.com/office/drawing/2014/main" id="{F5C2BC9C-53B0-B608-56FF-4B23B30E850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237470" y="2200973"/>
                      <a:ext cx="230504" cy="466847"/>
                    </a:xfrm>
                    <a:prstGeom prst="roundRect">
                      <a:avLst/>
                    </a:prstGeom>
                    <a:solidFill>
                      <a:schemeClr val="tx2"/>
                    </a:solidFill>
                    <a:ln>
                      <a:solidFill>
                        <a:schemeClr val="tx2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7" name="Rectangle: Rounded Corners 16">
                      <a:extLst>
                        <a:ext uri="{FF2B5EF4-FFF2-40B4-BE49-F238E27FC236}">
                          <a16:creationId xmlns:a16="http://schemas.microsoft.com/office/drawing/2014/main" id="{431692B8-2C1F-B9C4-6F14-8BE58443ECC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321168" y="2173335"/>
                      <a:ext cx="230504" cy="466847"/>
                    </a:xfrm>
                    <a:prstGeom prst="roundRect">
                      <a:avLst/>
                    </a:prstGeom>
                    <a:solidFill>
                      <a:schemeClr val="tx2"/>
                    </a:solidFill>
                    <a:ln>
                      <a:solidFill>
                        <a:schemeClr val="tx2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8" name="Rectangle: Rounded Corners 17">
                      <a:extLst>
                        <a:ext uri="{FF2B5EF4-FFF2-40B4-BE49-F238E27FC236}">
                          <a16:creationId xmlns:a16="http://schemas.microsoft.com/office/drawing/2014/main" id="{09A19B62-CFE9-A7FB-C3E0-4FFC1C43F0D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265672" y="2166949"/>
                      <a:ext cx="230504" cy="466847"/>
                    </a:xfrm>
                    <a:prstGeom prst="roundRect">
                      <a:avLst/>
                    </a:prstGeom>
                    <a:solidFill>
                      <a:schemeClr val="tx2"/>
                    </a:solidFill>
                    <a:ln>
                      <a:solidFill>
                        <a:schemeClr val="tx2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9" name="Rectangle: Rounded Corners 18">
                      <a:extLst>
                        <a:ext uri="{FF2B5EF4-FFF2-40B4-BE49-F238E27FC236}">
                          <a16:creationId xmlns:a16="http://schemas.microsoft.com/office/drawing/2014/main" id="{50ED244F-9F3B-7DDC-D097-CBC2FFD5DA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989446" y="2512481"/>
                      <a:ext cx="3754754" cy="988695"/>
                    </a:xfrm>
                    <a:prstGeom prst="roundRect">
                      <a:avLst/>
                    </a:prstGeom>
                    <a:solidFill>
                      <a:schemeClr val="tx2"/>
                    </a:solidFill>
                    <a:ln>
                      <a:solidFill>
                        <a:schemeClr val="tx2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b="1" dirty="0"/>
                        <a:t>Chamber</a:t>
                      </a:r>
                      <a:endParaRPr lang="en-GB" b="1" dirty="0"/>
                    </a:p>
                  </p:txBody>
                </p:sp>
                <p:sp>
                  <p:nvSpPr>
                    <p:cNvPr id="20" name="Rectangle: Rounded Corners 19">
                      <a:extLst>
                        <a:ext uri="{FF2B5EF4-FFF2-40B4-BE49-F238E27FC236}">
                          <a16:creationId xmlns:a16="http://schemas.microsoft.com/office/drawing/2014/main" id="{6BD0EEF5-06B1-BE46-510B-0FFD97FE655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989446" y="1648773"/>
                      <a:ext cx="782956" cy="654270"/>
                    </a:xfrm>
                    <a:prstGeom prst="roundRect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dirty="0"/>
                        <a:t>STS</a:t>
                      </a:r>
                      <a:endParaRPr lang="en-GB" dirty="0"/>
                    </a:p>
                  </p:txBody>
                </p:sp>
                <p:sp>
                  <p:nvSpPr>
                    <p:cNvPr id="21" name="Rectangle: Rounded Corners 20">
                      <a:extLst>
                        <a:ext uri="{FF2B5EF4-FFF2-40B4-BE49-F238E27FC236}">
                          <a16:creationId xmlns:a16="http://schemas.microsoft.com/office/drawing/2014/main" id="{6757DA2D-CB70-63EB-6C20-B37531C77C9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44942" y="1646766"/>
                      <a:ext cx="782956" cy="654270"/>
                    </a:xfrm>
                    <a:prstGeom prst="roundRect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dirty="0"/>
                        <a:t>CMR</a:t>
                      </a:r>
                      <a:endParaRPr lang="en-GB" dirty="0"/>
                    </a:p>
                  </p:txBody>
                </p:sp>
                <p:sp>
                  <p:nvSpPr>
                    <p:cNvPr id="22" name="Rectangle: Rounded Corners 21">
                      <a:extLst>
                        <a:ext uri="{FF2B5EF4-FFF2-40B4-BE49-F238E27FC236}">
                          <a16:creationId xmlns:a16="http://schemas.microsoft.com/office/drawing/2014/main" id="{5736E3B1-4D4E-FC07-384F-3CCC25BC772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961244" y="1654284"/>
                      <a:ext cx="782956" cy="654270"/>
                    </a:xfrm>
                    <a:prstGeom prst="roundRect">
                      <a:avLst/>
                    </a:prstGeom>
                    <a:solidFill>
                      <a:schemeClr val="bg1">
                        <a:lumMod val="65000"/>
                      </a:schemeClr>
                    </a:solidFill>
                    <a:ln>
                      <a:solidFill>
                        <a:schemeClr val="bg1">
                          <a:lumMod val="6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dirty="0"/>
                        <a:t>APR</a:t>
                      </a:r>
                      <a:endParaRPr lang="en-GB" dirty="0"/>
                    </a:p>
                  </p:txBody>
                </p:sp>
              </p:grpSp>
            </p:grpSp>
          </p:grp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EA1AA3F-14C0-3868-188E-4154160F9052}"/>
                  </a:ext>
                </a:extLst>
              </p:cNvPr>
              <p:cNvSpPr txBox="1"/>
              <p:nvPr/>
            </p:nvSpPr>
            <p:spPr>
              <a:xfrm>
                <a:off x="4262437" y="2181996"/>
                <a:ext cx="2676525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chemeClr val="tx2"/>
                    </a:solidFill>
                  </a:rPr>
                  <a:t>Pump</a:t>
                </a:r>
                <a:endParaRPr lang="en-GB" sz="1600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3BA206D-9574-DEEA-1E9F-4AD8C24DF252}"/>
                  </a:ext>
                </a:extLst>
              </p:cNvPr>
              <p:cNvSpPr txBox="1"/>
              <p:nvPr/>
            </p:nvSpPr>
            <p:spPr>
              <a:xfrm>
                <a:off x="9690626" y="1962075"/>
                <a:ext cx="2676525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schemeClr val="tx2"/>
                    </a:solidFill>
                  </a:rPr>
                  <a:t>Compressed air</a:t>
                </a:r>
                <a:endParaRPr lang="en-GB" sz="1600" dirty="0">
                  <a:solidFill>
                    <a:schemeClr val="tx2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36108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B49E5B9-E50E-8132-B822-482B9C9288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Leak detection pre- and post-irradiation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B052EC-C9BA-9CE4-97B5-741FA3AF9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Nikolaos Chatzigeorgiou, VSC seminar 13-06-2023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78A959-53FF-7A95-E96D-DFC068706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00403713-C555-A672-A1FE-CFD5681082C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6662374"/>
              </p:ext>
            </p:extLst>
          </p:nvPr>
        </p:nvGraphicFramePr>
        <p:xfrm>
          <a:off x="652146" y="2367280"/>
          <a:ext cx="9787253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4548">
                  <a:extLst>
                    <a:ext uri="{9D8B030D-6E8A-4147-A177-3AD203B41FA5}">
                      <a16:colId xmlns:a16="http://schemas.microsoft.com/office/drawing/2014/main" val="1353760654"/>
                    </a:ext>
                  </a:extLst>
                </a:gridCol>
                <a:gridCol w="1749047">
                  <a:extLst>
                    <a:ext uri="{9D8B030D-6E8A-4147-A177-3AD203B41FA5}">
                      <a16:colId xmlns:a16="http://schemas.microsoft.com/office/drawing/2014/main" val="1551297836"/>
                    </a:ext>
                  </a:extLst>
                </a:gridCol>
                <a:gridCol w="3231829">
                  <a:extLst>
                    <a:ext uri="{9D8B030D-6E8A-4147-A177-3AD203B41FA5}">
                      <a16:colId xmlns:a16="http://schemas.microsoft.com/office/drawing/2014/main" val="4014212386"/>
                    </a:ext>
                  </a:extLst>
                </a:gridCol>
                <a:gridCol w="3231829">
                  <a:extLst>
                    <a:ext uri="{9D8B030D-6E8A-4147-A177-3AD203B41FA5}">
                      <a16:colId xmlns:a16="http://schemas.microsoft.com/office/drawing/2014/main" val="129868405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Gauges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Pre-irradiation </a:t>
                      </a:r>
                      <a:r>
                        <a:rPr lang="en-GB" b="0" dirty="0"/>
                        <a:t>[</a:t>
                      </a:r>
                      <a:r>
                        <a:rPr lang="en-GB" b="0" dirty="0" err="1"/>
                        <a:t>mbar.l</a:t>
                      </a:r>
                      <a:r>
                        <a:rPr lang="en-GB" b="0" dirty="0"/>
                        <a:t>/s]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Post-irradiation @ 60kGy </a:t>
                      </a:r>
                      <a:r>
                        <a:rPr lang="en-GB" b="0" dirty="0"/>
                        <a:t>[</a:t>
                      </a:r>
                      <a:r>
                        <a:rPr lang="en-GB" b="0" dirty="0" err="1"/>
                        <a:t>mbar.l</a:t>
                      </a:r>
                      <a:r>
                        <a:rPr lang="en-GB" b="0" dirty="0"/>
                        <a:t>/s]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Post-irradiation @ 180kGy </a:t>
                      </a:r>
                      <a:r>
                        <a:rPr lang="en-GB" b="0" dirty="0"/>
                        <a:t>[</a:t>
                      </a:r>
                      <a:r>
                        <a:rPr lang="en-GB" b="0" dirty="0" err="1"/>
                        <a:t>mbar.l</a:t>
                      </a:r>
                      <a:r>
                        <a:rPr lang="en-GB" b="0" dirty="0"/>
                        <a:t>/s]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7043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Reference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1,3.10</a:t>
                      </a:r>
                      <a:r>
                        <a:rPr lang="en-GB" baseline="30000" dirty="0"/>
                        <a:t>-7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1,3.10</a:t>
                      </a:r>
                      <a:r>
                        <a:rPr lang="en-GB" baseline="30000" dirty="0"/>
                        <a:t>-7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1.10</a:t>
                      </a:r>
                      <a:r>
                        <a:rPr lang="en-GB" baseline="30000" dirty="0"/>
                        <a:t>-8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1241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DUT1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9,2.10</a:t>
                      </a:r>
                      <a:r>
                        <a:rPr lang="en-GB" baseline="30000" dirty="0"/>
                        <a:t>-8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1,5.10</a:t>
                      </a:r>
                      <a:r>
                        <a:rPr lang="en-GB" baseline="30000" dirty="0"/>
                        <a:t>-7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2,3.10</a:t>
                      </a:r>
                      <a:r>
                        <a:rPr lang="en-GB" baseline="30000" dirty="0"/>
                        <a:t>-8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93056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DUT2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9,4.10</a:t>
                      </a:r>
                      <a:r>
                        <a:rPr lang="en-GB" baseline="30000" dirty="0"/>
                        <a:t>-8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7,3.10</a:t>
                      </a:r>
                      <a:r>
                        <a:rPr lang="en-GB" baseline="30000" dirty="0"/>
                        <a:t>-8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7,6.10</a:t>
                      </a:r>
                      <a:r>
                        <a:rPr lang="en-GB" baseline="30000" dirty="0"/>
                        <a:t>-8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59377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DUT3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1,2.10</a:t>
                      </a:r>
                      <a:r>
                        <a:rPr lang="en-GB" baseline="30000" dirty="0"/>
                        <a:t>-7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1.10</a:t>
                      </a:r>
                      <a:r>
                        <a:rPr lang="en-GB" baseline="30000" dirty="0"/>
                        <a:t>-7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1,7.10</a:t>
                      </a:r>
                      <a:r>
                        <a:rPr lang="en-GB" baseline="30000" dirty="0"/>
                        <a:t>-8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8016946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CA16B078-8893-33BF-0FA9-65C5D080D8AB}"/>
              </a:ext>
            </a:extLst>
          </p:cNvPr>
          <p:cNvSpPr txBox="1"/>
          <p:nvPr/>
        </p:nvSpPr>
        <p:spPr>
          <a:xfrm>
            <a:off x="2316757" y="5003167"/>
            <a:ext cx="729163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100" dirty="0"/>
              <a:t>Not increased leak rate due to radiation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E2C811C-5F66-CE8C-3A89-189254FF820F}"/>
              </a:ext>
            </a:extLst>
          </p:cNvPr>
          <p:cNvSpPr txBox="1"/>
          <p:nvPr/>
        </p:nvSpPr>
        <p:spPr>
          <a:xfrm>
            <a:off x="4171103" y="1991217"/>
            <a:ext cx="274933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2022 campaign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59D9716-3A37-CDAE-1F5B-95C733E2036E}"/>
              </a:ext>
            </a:extLst>
          </p:cNvPr>
          <p:cNvSpPr txBox="1"/>
          <p:nvPr/>
        </p:nvSpPr>
        <p:spPr>
          <a:xfrm>
            <a:off x="7336728" y="1991217"/>
            <a:ext cx="274933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/>
              <a:t>2023 campaign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34749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Content Placeholder 18">
            <a:extLst>
              <a:ext uri="{FF2B5EF4-FFF2-40B4-BE49-F238E27FC236}">
                <a16:creationId xmlns:a16="http://schemas.microsoft.com/office/drawing/2014/main" id="{F98619D8-6B39-2B8B-2239-A55DAD2DB3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149840" y="1975111"/>
            <a:ext cx="11568602" cy="4225664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F7D4BF1-D57A-A5BE-DCBA-CDF44D3FF3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 error from the online monitoring 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062E80-8539-18C9-969A-BEC6FE46A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Nikolaos Chatzigeorgiou, VSC seminar 13-06-2023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DE9E4B-F9A1-A14B-8BD4-AC59BE7BC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A41B6E3-ACE3-DEBF-44AE-28EDF8F8FC51}"/>
              </a:ext>
            </a:extLst>
          </p:cNvPr>
          <p:cNvGrpSpPr/>
          <p:nvPr/>
        </p:nvGrpSpPr>
        <p:grpSpPr>
          <a:xfrm>
            <a:off x="1004190" y="2233836"/>
            <a:ext cx="3765909" cy="3565548"/>
            <a:chOff x="1004190" y="2233836"/>
            <a:chExt cx="3573941" cy="3565548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6A29268-DF54-1E96-02E5-846390244B58}"/>
                </a:ext>
              </a:extLst>
            </p:cNvPr>
            <p:cNvSpPr txBox="1"/>
            <p:nvPr/>
          </p:nvSpPr>
          <p:spPr>
            <a:xfrm>
              <a:off x="1004190" y="2346552"/>
              <a:ext cx="353485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FF0000"/>
                  </a:solidFill>
                </a:rPr>
                <a:t>2022 Campaign – 65Gy/h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1C1B31E3-87FA-3069-DB2D-085EE6FF0501}"/>
                </a:ext>
              </a:extLst>
            </p:cNvPr>
            <p:cNvSpPr/>
            <p:nvPr/>
          </p:nvSpPr>
          <p:spPr>
            <a:xfrm>
              <a:off x="1043276" y="2233836"/>
              <a:ext cx="3534855" cy="3565548"/>
            </a:xfrm>
            <a:prstGeom prst="rect">
              <a:avLst/>
            </a:prstGeom>
            <a:solidFill>
              <a:schemeClr val="accent3">
                <a:lumMod val="40000"/>
                <a:lumOff val="60000"/>
                <a:alpha val="34000"/>
              </a:schemeClr>
            </a:solidFill>
            <a:ln>
              <a:solidFill>
                <a:schemeClr val="accent3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5DE4233-E987-BFC9-9AA2-3C1D59717BC6}"/>
              </a:ext>
            </a:extLst>
          </p:cNvPr>
          <p:cNvGrpSpPr/>
          <p:nvPr/>
        </p:nvGrpSpPr>
        <p:grpSpPr>
          <a:xfrm>
            <a:off x="4719285" y="2233836"/>
            <a:ext cx="6837315" cy="3565547"/>
            <a:chOff x="4539045" y="2233836"/>
            <a:chExt cx="7017556" cy="3565547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963C4CC-760A-C456-E21A-9755B6EF3F7A}"/>
                </a:ext>
              </a:extLst>
            </p:cNvPr>
            <p:cNvSpPr txBox="1"/>
            <p:nvPr/>
          </p:nvSpPr>
          <p:spPr>
            <a:xfrm>
              <a:off x="4539045" y="2346552"/>
              <a:ext cx="6927884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FF0000"/>
                  </a:solidFill>
                </a:rPr>
                <a:t>2023 Campaign – 400Gy/h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DA7835B-8C2B-1058-C33B-AB01C9D1EB1A}"/>
                </a:ext>
              </a:extLst>
            </p:cNvPr>
            <p:cNvSpPr/>
            <p:nvPr/>
          </p:nvSpPr>
          <p:spPr>
            <a:xfrm>
              <a:off x="4591199" y="2233836"/>
              <a:ext cx="6965402" cy="3565547"/>
            </a:xfrm>
            <a:prstGeom prst="rect">
              <a:avLst/>
            </a:prstGeom>
            <a:solidFill>
              <a:schemeClr val="accent5">
                <a:lumMod val="40000"/>
                <a:lumOff val="60000"/>
                <a:alpha val="34000"/>
              </a:schemeClr>
            </a:solidFill>
            <a:ln>
              <a:solidFill>
                <a:schemeClr val="accent5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B7DB836-A6FD-6AAE-8A3B-3D390D817EE7}"/>
              </a:ext>
            </a:extLst>
          </p:cNvPr>
          <p:cNvGrpSpPr/>
          <p:nvPr/>
        </p:nvGrpSpPr>
        <p:grpSpPr>
          <a:xfrm>
            <a:off x="3897530" y="3117551"/>
            <a:ext cx="953490" cy="1336941"/>
            <a:chOff x="3897530" y="3117551"/>
            <a:chExt cx="953490" cy="1336941"/>
          </a:xfrm>
        </p:grpSpPr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309A2698-4784-D83D-F362-2DA77A1030B4}"/>
                </a:ext>
              </a:extLst>
            </p:cNvPr>
            <p:cNvCxnSpPr/>
            <p:nvPr/>
          </p:nvCxnSpPr>
          <p:spPr>
            <a:xfrm>
              <a:off x="4725428" y="3117551"/>
              <a:ext cx="0" cy="366681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99DCA99F-D9B6-B4CD-BE72-0711D371361F}"/>
                </a:ext>
              </a:extLst>
            </p:cNvPr>
            <p:cNvSpPr txBox="1"/>
            <p:nvPr/>
          </p:nvSpPr>
          <p:spPr>
            <a:xfrm>
              <a:off x="3897530" y="3931272"/>
              <a:ext cx="95349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4.5%</a:t>
              </a:r>
            </a:p>
            <a:p>
              <a:pPr algn="ctr"/>
              <a:r>
                <a:rPr lang="en-GB" sz="1400" dirty="0"/>
                <a:t>@60kGy</a:t>
              </a: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33BF7821-39EC-C221-FD47-A97513AFE08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25428" y="3801817"/>
              <a:ext cx="0" cy="349540"/>
            </a:xfrm>
            <a:prstGeom prst="straightConnector1">
              <a:avLst/>
            </a:prstGeom>
            <a:ln w="254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23C42AAA-BD72-1960-0E2C-95DDC3656A1F}"/>
              </a:ext>
            </a:extLst>
          </p:cNvPr>
          <p:cNvSpPr txBox="1"/>
          <p:nvPr/>
        </p:nvSpPr>
        <p:spPr>
          <a:xfrm>
            <a:off x="2270657" y="3222104"/>
            <a:ext cx="18250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0.075%/kGy at ATM</a:t>
            </a:r>
          </a:p>
        </p:txBody>
      </p:sp>
    </p:spTree>
    <p:extLst>
      <p:ext uri="{BB962C8B-B14F-4D97-AF65-F5344CB8AC3E}">
        <p14:creationId xmlns:p14="http://schemas.microsoft.com/office/powerpoint/2010/main" val="1134363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496FC44-A3D1-7BA0-46E5-A567A9E03C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About piezo resistive gauges</a:t>
            </a:r>
            <a:endParaRPr lang="en-GB" dirty="0"/>
          </a:p>
          <a:p>
            <a:r>
              <a:rPr lang="en-US" dirty="0"/>
              <a:t>Their use in the LHC</a:t>
            </a:r>
          </a:p>
          <a:p>
            <a:r>
              <a:rPr lang="en-US" dirty="0"/>
              <a:t>HL-LHC requirements</a:t>
            </a:r>
          </a:p>
          <a:p>
            <a:r>
              <a:rPr lang="en-US" dirty="0"/>
              <a:t>Irradiation test results:</a:t>
            </a:r>
          </a:p>
          <a:p>
            <a:pPr lvl="1"/>
            <a:r>
              <a:rPr lang="en-US" dirty="0"/>
              <a:t>External facility</a:t>
            </a:r>
          </a:p>
          <a:p>
            <a:pPr lvl="1"/>
            <a:r>
              <a:rPr lang="en-US" dirty="0"/>
              <a:t>Internal facility</a:t>
            </a:r>
          </a:p>
          <a:p>
            <a:r>
              <a:rPr lang="en-US" dirty="0"/>
              <a:t>Conclusions</a:t>
            </a:r>
          </a:p>
          <a:p>
            <a:r>
              <a:rPr lang="en-US" dirty="0"/>
              <a:t>Future work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7176C2A-8584-7BE9-5481-BA6D27E24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704E6F-1040-6C7C-4D6A-DF920E3D5F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Nikolaos Chatzigeorgiou, VSC seminar 13-06-2023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E7A985-9907-D52A-9E05-E8607CFE6F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8650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F7D4BF1-D57A-A5BE-DCBA-CDF44D3FF3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 error from 2022 campaign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062E80-8539-18C9-969A-BEC6FE46A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Nikolaos Chatzigeorgiou, VSC seminar 13-06-2023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DE9E4B-F9A1-A14B-8BD4-AC59BE7BC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00000000-0008-0000-0300-000002000000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982159559"/>
              </p:ext>
            </p:extLst>
          </p:nvPr>
        </p:nvGraphicFramePr>
        <p:xfrm>
          <a:off x="407988" y="1592263"/>
          <a:ext cx="5616575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00000000-0008-0000-0300-000003000000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843942675"/>
              </p:ext>
            </p:extLst>
          </p:nvPr>
        </p:nvGraphicFramePr>
        <p:xfrm>
          <a:off x="6172200" y="1592263"/>
          <a:ext cx="5611813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" name="Group 1">
            <a:extLst>
              <a:ext uri="{FF2B5EF4-FFF2-40B4-BE49-F238E27FC236}">
                <a16:creationId xmlns:a16="http://schemas.microsoft.com/office/drawing/2014/main" id="{F9177F14-E0EA-55ED-4F07-254FE898043A}"/>
              </a:ext>
            </a:extLst>
          </p:cNvPr>
          <p:cNvGrpSpPr/>
          <p:nvPr/>
        </p:nvGrpSpPr>
        <p:grpSpPr>
          <a:xfrm>
            <a:off x="2172361" y="3848964"/>
            <a:ext cx="1584175" cy="1251494"/>
            <a:chOff x="2172361" y="3848964"/>
            <a:chExt cx="1584175" cy="1251494"/>
          </a:xfrm>
        </p:grpSpPr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EFBDF7E2-23AA-F510-971D-B3112AB74922}"/>
                </a:ext>
              </a:extLst>
            </p:cNvPr>
            <p:cNvCxnSpPr/>
            <p:nvPr/>
          </p:nvCxnSpPr>
          <p:spPr>
            <a:xfrm>
              <a:off x="2172361" y="4596402"/>
              <a:ext cx="0" cy="504056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E2875EE-4923-10DD-0363-9C88EEB3E1FD}"/>
                </a:ext>
              </a:extLst>
            </p:cNvPr>
            <p:cNvSpPr txBox="1"/>
            <p:nvPr/>
          </p:nvSpPr>
          <p:spPr>
            <a:xfrm>
              <a:off x="2172361" y="3848964"/>
              <a:ext cx="158417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+12% drift @500mbar</a:t>
              </a: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5F1F0AA1-0B22-A663-876D-127C274D9ADA}"/>
              </a:ext>
            </a:extLst>
          </p:cNvPr>
          <p:cNvSpPr txBox="1"/>
          <p:nvPr/>
        </p:nvSpPr>
        <p:spPr>
          <a:xfrm>
            <a:off x="8207318" y="4122042"/>
            <a:ext cx="217981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Full compensation using conditioning electronics</a:t>
            </a:r>
          </a:p>
          <a:p>
            <a:pPr algn="ctr"/>
            <a:r>
              <a:rPr lang="en-GB" sz="1400" dirty="0"/>
              <a:t>Error &lt; 1% FS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066314E-8201-789F-A5F9-479574BE4918}"/>
              </a:ext>
            </a:extLst>
          </p:cNvPr>
          <p:cNvGrpSpPr/>
          <p:nvPr/>
        </p:nvGrpSpPr>
        <p:grpSpPr>
          <a:xfrm>
            <a:off x="4796946" y="1592263"/>
            <a:ext cx="2834328" cy="1594097"/>
            <a:chOff x="4796946" y="1592263"/>
            <a:chExt cx="2834328" cy="1594097"/>
          </a:xfrm>
        </p:grpSpPr>
        <p:sp>
          <p:nvSpPr>
            <p:cNvPr id="15" name="Arrow: Right 14">
              <a:extLst>
                <a:ext uri="{FF2B5EF4-FFF2-40B4-BE49-F238E27FC236}">
                  <a16:creationId xmlns:a16="http://schemas.microsoft.com/office/drawing/2014/main" id="{76D3219E-34BF-A2BD-369B-FE0110D5E12F}"/>
                </a:ext>
              </a:extLst>
            </p:cNvPr>
            <p:cNvSpPr/>
            <p:nvPr/>
          </p:nvSpPr>
          <p:spPr>
            <a:xfrm>
              <a:off x="4796946" y="2173908"/>
              <a:ext cx="586740" cy="44958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6" name="Picture 8">
              <a:extLst>
                <a:ext uri="{FF2B5EF4-FFF2-40B4-BE49-F238E27FC236}">
                  <a16:creationId xmlns:a16="http://schemas.microsoft.com/office/drawing/2014/main" id="{3887EDC9-F330-B04D-ACDB-54EC37429F8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11353" b="73132" l="7314" r="89912">
                          <a14:foregroundMark x1="73644" y1="12299" x2="33796" y2="14759"/>
                          <a14:foregroundMark x1="33796" y1="14759" x2="19546" y2="45885"/>
                          <a14:foregroundMark x1="19546" y1="45885" x2="47667" y2="72280"/>
                          <a14:foregroundMark x1="47667" y1="72280" x2="76419" y2="48061"/>
                          <a14:foregroundMark x1="76419" y1="48061" x2="78689" y2="17219"/>
                          <a14:foregroundMark x1="78689" y1="17219" x2="71879" y2="11353"/>
                          <a14:foregroundMark x1="40479" y1="67360" x2="31904" y2="63860"/>
                          <a14:foregroundMark x1="36570" y1="67077" x2="31904" y2="66887"/>
                          <a14:foregroundMark x1="38335" y1="67455" x2="32913" y2="67171"/>
                          <a14:foregroundMark x1="37201" y1="67644" x2="35435" y2="67644"/>
                          <a14:foregroundMark x1="30391" y1="67644" x2="30391" y2="67644"/>
                          <a14:foregroundMark x1="30391" y1="67833" x2="30391" y2="67833"/>
                          <a14:foregroundMark x1="33165" y1="67833" x2="33165" y2="67833"/>
                          <a14:foregroundMark x1="33165" y1="67833" x2="33165" y2="67833"/>
                          <a14:foregroundMark x1="30391" y1="67928" x2="28499" y2="67644"/>
                          <a14:foregroundMark x1="27491" y1="67455" x2="25725" y2="66604"/>
                          <a14:foregroundMark x1="26734" y1="65752" x2="31021" y2="66887"/>
                          <a14:foregroundMark x1="32787" y1="69536" x2="26356" y2="66509"/>
                          <a14:foregroundMark x1="48676" y1="72280" x2="39723" y2="70577"/>
                          <a14:foregroundMark x1="10971" y1="24882" x2="7314" y2="38600"/>
                          <a14:backgroundMark x1="13493" y1="40587" x2="13493" y2="40587"/>
                          <a14:backgroundMark x1="14754" y1="40587" x2="14754" y2="4058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200" b="19201"/>
            <a:stretch/>
          </p:blipFill>
          <p:spPr bwMode="auto">
            <a:xfrm rot="16200000">
              <a:off x="5463539" y="1586229"/>
              <a:ext cx="1594097" cy="16061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Arrow: Right 16">
              <a:extLst>
                <a:ext uri="{FF2B5EF4-FFF2-40B4-BE49-F238E27FC236}">
                  <a16:creationId xmlns:a16="http://schemas.microsoft.com/office/drawing/2014/main" id="{82012761-82BA-ED2B-D87D-46219547D175}"/>
                </a:ext>
              </a:extLst>
            </p:cNvPr>
            <p:cNvSpPr/>
            <p:nvPr/>
          </p:nvSpPr>
          <p:spPr>
            <a:xfrm>
              <a:off x="7044534" y="2173908"/>
              <a:ext cx="586740" cy="44958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AAB6366D-CEAA-01BE-A237-13011C875ADB}"/>
              </a:ext>
            </a:extLst>
          </p:cNvPr>
          <p:cNvSpPr txBox="1"/>
          <p:nvPr/>
        </p:nvSpPr>
        <p:spPr>
          <a:xfrm>
            <a:off x="5090316" y="4416357"/>
            <a:ext cx="15841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+4.5% drift @2000mbar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279DD34-E7BE-1472-883D-D7E9117F9DAC}"/>
              </a:ext>
            </a:extLst>
          </p:cNvPr>
          <p:cNvSpPr txBox="1"/>
          <p:nvPr/>
        </p:nvSpPr>
        <p:spPr>
          <a:xfrm>
            <a:off x="962367" y="1482137"/>
            <a:ext cx="15841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40mbar</a:t>
            </a:r>
          </a:p>
          <a:p>
            <a:r>
              <a:rPr lang="en-GB" sz="1400" dirty="0"/>
              <a:t>offset</a:t>
            </a:r>
          </a:p>
        </p:txBody>
      </p:sp>
    </p:spTree>
    <p:extLst>
      <p:ext uri="{BB962C8B-B14F-4D97-AF65-F5344CB8AC3E}">
        <p14:creationId xmlns:p14="http://schemas.microsoft.com/office/powerpoint/2010/main" val="1668062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  <p:bldP spid="14" grpId="0"/>
      <p:bldP spid="18" grpId="0"/>
      <p:bldP spid="1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81AD61A-5A9A-727C-4ABD-726E0A27C9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gauges start failing during the 2</a:t>
            </a:r>
            <a:r>
              <a:rPr lang="en-US" baseline="30000" dirty="0"/>
              <a:t>nd</a:t>
            </a:r>
            <a:r>
              <a:rPr lang="en-US" dirty="0"/>
              <a:t> campaign at around 70 – 75 kGy</a:t>
            </a:r>
          </a:p>
          <a:p>
            <a:r>
              <a:rPr lang="en-US" dirty="0"/>
              <a:t>Apart from the very high dose rate (400Gy/h), no other apparent reason for these failures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Control system and cabling cross-checked and OK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No failure of the reference gauge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No indication of sudden temperature rise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Similar behavior to a load changing its resistance</a:t>
            </a:r>
          </a:p>
          <a:p>
            <a:r>
              <a:rPr lang="en-US" sz="1800" dirty="0"/>
              <a:t>2 DUT sent to STS company for debugging &amp; 1 DUT remained at CERN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5BD8A53-6034-ED9E-D679-BCB3A14989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Description of issues from 2023 campaign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3A7936-D875-9406-B263-2DF5D0E72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Nikolaos Chatzigeorgiou, VSC seminar 13-06-2023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5E0172-A020-9636-A7C0-93F9D1546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731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F13C10C-EA94-BC96-2C6C-2D046DC6D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Visual inspection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AE041A-51E4-D50B-25FF-2A265515FB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Nikolaos Chatzigeorgiou, VSC seminar 13-06-2023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929216-26A5-0292-A255-B53332661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8DEA08A-8790-58E1-DE30-0314D04DF3C4}"/>
              </a:ext>
            </a:extLst>
          </p:cNvPr>
          <p:cNvSpPr txBox="1"/>
          <p:nvPr/>
        </p:nvSpPr>
        <p:spPr>
          <a:xfrm>
            <a:off x="8388509" y="1255185"/>
            <a:ext cx="1933128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100" dirty="0"/>
              <a:t>STS analysis</a:t>
            </a:r>
            <a:endParaRPr lang="en-GB" sz="21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EF340F6-D10D-DF11-E38E-B096A22B2AE0}"/>
              </a:ext>
            </a:extLst>
          </p:cNvPr>
          <p:cNvSpPr txBox="1"/>
          <p:nvPr/>
        </p:nvSpPr>
        <p:spPr>
          <a:xfrm>
            <a:off x="1836549" y="5761145"/>
            <a:ext cx="8518903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100" dirty="0"/>
              <a:t>CERN and STS have seen the same issue for all 3 samples: </a:t>
            </a:r>
            <a:r>
              <a:rPr lang="en-US" sz="2100" b="1" dirty="0"/>
              <a:t>resistors!</a:t>
            </a:r>
            <a:endParaRPr lang="en-GB" sz="2100" b="1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F720CFA-853F-A0BF-D52A-50AE3A2B68CC}"/>
              </a:ext>
            </a:extLst>
          </p:cNvPr>
          <p:cNvGrpSpPr/>
          <p:nvPr/>
        </p:nvGrpSpPr>
        <p:grpSpPr>
          <a:xfrm>
            <a:off x="6665362" y="2728386"/>
            <a:ext cx="2628342" cy="2239376"/>
            <a:chOff x="6665362" y="2728386"/>
            <a:chExt cx="2628342" cy="2239376"/>
          </a:xfrm>
        </p:grpSpPr>
        <p:pic>
          <p:nvPicPr>
            <p:cNvPr id="7" name="Picture 6" descr="A picture containing plastic, indoor, table, silver&#10;&#10;Description automatically generated">
              <a:extLst>
                <a:ext uri="{FF2B5EF4-FFF2-40B4-BE49-F238E27FC236}">
                  <a16:creationId xmlns:a16="http://schemas.microsoft.com/office/drawing/2014/main" id="{D351DDB7-F396-692C-B1F4-EF679F06CEA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65362" y="2996506"/>
              <a:ext cx="2628342" cy="1971256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B03FB34-E1C2-E405-19FD-8E27DC602CDD}"/>
                </a:ext>
              </a:extLst>
            </p:cNvPr>
            <p:cNvSpPr txBox="1"/>
            <p:nvPr/>
          </p:nvSpPr>
          <p:spPr>
            <a:xfrm>
              <a:off x="6913106" y="2728386"/>
              <a:ext cx="1933128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/>
                  </a:solidFill>
                </a:rPr>
                <a:t>Samples CC60 2C &amp; 3C</a:t>
              </a:r>
              <a:endParaRPr lang="en-GB" sz="12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9412CC88-E881-85C3-0C50-08CFBA4D587B}"/>
              </a:ext>
            </a:extLst>
          </p:cNvPr>
          <p:cNvGrpSpPr/>
          <p:nvPr/>
        </p:nvGrpSpPr>
        <p:grpSpPr>
          <a:xfrm>
            <a:off x="9501244" y="3742734"/>
            <a:ext cx="2098568" cy="1755954"/>
            <a:chOff x="9501244" y="3742734"/>
            <a:chExt cx="2098568" cy="175595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6401BB31-B502-4F37-4971-2EDC3EB21E2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501244" y="3919239"/>
              <a:ext cx="2098568" cy="1579449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E2C785B-C405-D921-7B5F-149A264F124C}"/>
                </a:ext>
              </a:extLst>
            </p:cNvPr>
            <p:cNvSpPr txBox="1"/>
            <p:nvPr/>
          </p:nvSpPr>
          <p:spPr>
            <a:xfrm>
              <a:off x="9599088" y="3742734"/>
              <a:ext cx="1933128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/>
                  </a:solidFill>
                </a:rPr>
                <a:t>Sample CC60 3C</a:t>
              </a:r>
              <a:endParaRPr lang="en-GB" sz="1200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26ADE4AE-7464-7E85-0334-6EEB3239D634}"/>
              </a:ext>
            </a:extLst>
          </p:cNvPr>
          <p:cNvGrpSpPr/>
          <p:nvPr/>
        </p:nvGrpSpPr>
        <p:grpSpPr>
          <a:xfrm>
            <a:off x="9501244" y="1901404"/>
            <a:ext cx="2098568" cy="1759288"/>
            <a:chOff x="9501244" y="1901404"/>
            <a:chExt cx="2098568" cy="1759288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FE54604-61DF-E48D-748F-FF66F636C08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501244" y="2088150"/>
              <a:ext cx="2098568" cy="1572542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32E3DE8-6CDC-3A50-A180-4A2FF5C534BF}"/>
                </a:ext>
              </a:extLst>
            </p:cNvPr>
            <p:cNvSpPr txBox="1"/>
            <p:nvPr/>
          </p:nvSpPr>
          <p:spPr>
            <a:xfrm>
              <a:off x="9583963" y="1901404"/>
              <a:ext cx="1933128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tx2"/>
                  </a:solidFill>
                </a:rPr>
                <a:t>Sample CC60 2C</a:t>
              </a:r>
              <a:endParaRPr lang="en-GB" sz="1200" dirty="0">
                <a:solidFill>
                  <a:schemeClr val="tx2"/>
                </a:solidFill>
              </a:endParaRPr>
            </a:p>
          </p:txBody>
        </p:sp>
      </p:grpSp>
      <p:pic>
        <p:nvPicPr>
          <p:cNvPr id="27" name="Picture 26" descr="A picture containing indoor, floor, surface&#10;&#10;Description automatically generated">
            <a:extLst>
              <a:ext uri="{FF2B5EF4-FFF2-40B4-BE49-F238E27FC236}">
                <a16:creationId xmlns:a16="http://schemas.microsoft.com/office/drawing/2014/main" id="{5235B828-007F-728F-62EC-C29D20D791D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9621" b="6578"/>
          <a:stretch/>
        </p:blipFill>
        <p:spPr>
          <a:xfrm>
            <a:off x="294042" y="2524196"/>
            <a:ext cx="2636499" cy="2593703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2D072F2B-1EB9-FB1C-88B2-79FF87A73E14}"/>
              </a:ext>
            </a:extLst>
          </p:cNvPr>
          <p:cNvGrpSpPr/>
          <p:nvPr/>
        </p:nvGrpSpPr>
        <p:grpSpPr>
          <a:xfrm>
            <a:off x="3069060" y="2524197"/>
            <a:ext cx="2482590" cy="2593702"/>
            <a:chOff x="8907196" y="2410419"/>
            <a:chExt cx="2482590" cy="2593702"/>
          </a:xfrm>
        </p:grpSpPr>
        <p:pic>
          <p:nvPicPr>
            <p:cNvPr id="29" name="Picture 28" descr="A picture containing electrical wiring, electronic engineering&#10;&#10;Description automatically generated">
              <a:extLst>
                <a:ext uri="{FF2B5EF4-FFF2-40B4-BE49-F238E27FC236}">
                  <a16:creationId xmlns:a16="http://schemas.microsoft.com/office/drawing/2014/main" id="{D865A8F6-8281-1181-59AE-777204F65A6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7988" t="33944" r="20529" b="17881"/>
            <a:stretch/>
          </p:blipFill>
          <p:spPr>
            <a:xfrm rot="10800000">
              <a:off x="8907196" y="2410419"/>
              <a:ext cx="2482590" cy="2593702"/>
            </a:xfrm>
            <a:prstGeom prst="rect">
              <a:avLst/>
            </a:prstGeom>
          </p:spPr>
        </p:pic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88132419-2606-7D06-8BB4-66EA42B21E13}"/>
                </a:ext>
              </a:extLst>
            </p:cNvPr>
            <p:cNvSpPr/>
            <p:nvPr/>
          </p:nvSpPr>
          <p:spPr>
            <a:xfrm>
              <a:off x="10347703" y="3939156"/>
              <a:ext cx="460268" cy="386626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26EB005D-7A4E-993B-234B-DA77F0EBE01F}"/>
                </a:ext>
              </a:extLst>
            </p:cNvPr>
            <p:cNvSpPr/>
            <p:nvPr/>
          </p:nvSpPr>
          <p:spPr>
            <a:xfrm>
              <a:off x="10444871" y="3121924"/>
              <a:ext cx="460268" cy="386626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D7C861CF-B218-4BCE-8991-7001C8A9E7CC}"/>
                </a:ext>
              </a:extLst>
            </p:cNvPr>
            <p:cNvSpPr/>
            <p:nvPr/>
          </p:nvSpPr>
          <p:spPr>
            <a:xfrm>
              <a:off x="9215766" y="3320643"/>
              <a:ext cx="460268" cy="386626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F52C3DAE-1EA8-BDDC-13F7-D5BDC6BC552A}"/>
              </a:ext>
            </a:extLst>
          </p:cNvPr>
          <p:cNvSpPr txBox="1"/>
          <p:nvPr/>
        </p:nvSpPr>
        <p:spPr>
          <a:xfrm>
            <a:off x="2105298" y="1258340"/>
            <a:ext cx="1810922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100" dirty="0"/>
              <a:t>CERN analysis</a:t>
            </a:r>
            <a:endParaRPr lang="en-GB" sz="21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2778773-2A24-C565-FEE8-863511ED38AB}"/>
              </a:ext>
            </a:extLst>
          </p:cNvPr>
          <p:cNvSpPr txBox="1"/>
          <p:nvPr/>
        </p:nvSpPr>
        <p:spPr>
          <a:xfrm>
            <a:off x="2031655" y="2183513"/>
            <a:ext cx="193312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Sample CC60 1C</a:t>
            </a:r>
            <a:endParaRPr lang="en-GB" sz="1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3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81B4688-83FF-2798-DF4A-BA55D4FB66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9134" y="1486818"/>
            <a:ext cx="5777198" cy="4997585"/>
          </a:xfrm>
        </p:spPr>
        <p:txBody>
          <a:bodyPr>
            <a:normAutofit/>
          </a:bodyPr>
          <a:lstStyle/>
          <a:p>
            <a:r>
              <a:rPr lang="en-US" dirty="0"/>
              <a:t>Reverse engineered the PCB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3.3k resistors seems to be part of the calibration for gain and offset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/>
              <a:t>68k resistor seems to be balancing the bridge (possibly temperature compensation – TBC by STS)</a:t>
            </a:r>
          </a:p>
          <a:p>
            <a:r>
              <a:rPr lang="en-GB" dirty="0"/>
              <a:t>Each individual resistor was measured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/>
              <a:t>68k increased to 119k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/>
              <a:t>3.3k increased to 4.5k and 3.5k</a:t>
            </a:r>
          </a:p>
          <a:p>
            <a:r>
              <a:rPr lang="en-GB" dirty="0"/>
              <a:t>Measured the measuring cell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/>
              <a:t>Fully operational with a small resistance deviation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/>
              <a:t>R ratio from 0Gy to 180kGy deviated by 0.01kOhm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F6425A9-AA3F-CFAC-AD06-CC9F110B57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 analysis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342F49-6A01-A430-9FD7-1404A0E4FD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Nikolaos Chatzigeorgiou, VSC seminar 13-06-2023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CBEA08-8506-0505-F74A-CD49EDC88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grpSp>
        <p:nvGrpSpPr>
          <p:cNvPr id="8243" name="Group 8242">
            <a:extLst>
              <a:ext uri="{FF2B5EF4-FFF2-40B4-BE49-F238E27FC236}">
                <a16:creationId xmlns:a16="http://schemas.microsoft.com/office/drawing/2014/main" id="{70072559-D256-85C2-41B4-8B6AB4F8CC07}"/>
              </a:ext>
            </a:extLst>
          </p:cNvPr>
          <p:cNvGrpSpPr/>
          <p:nvPr/>
        </p:nvGrpSpPr>
        <p:grpSpPr>
          <a:xfrm>
            <a:off x="6086862" y="267759"/>
            <a:ext cx="5474282" cy="5700905"/>
            <a:chOff x="-131754" y="585607"/>
            <a:chExt cx="5474282" cy="5700905"/>
          </a:xfrm>
        </p:grpSpPr>
        <p:cxnSp>
          <p:nvCxnSpPr>
            <p:cNvPr id="8192" name="Straight Connector 8191">
              <a:extLst>
                <a:ext uri="{FF2B5EF4-FFF2-40B4-BE49-F238E27FC236}">
                  <a16:creationId xmlns:a16="http://schemas.microsoft.com/office/drawing/2014/main" id="{4CE2A455-F963-E784-377A-38305A97135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8701" y="1195646"/>
              <a:ext cx="2682963" cy="0"/>
            </a:xfrm>
            <a:prstGeom prst="line">
              <a:avLst/>
            </a:prstGeom>
            <a:ln w="38100">
              <a:solidFill>
                <a:schemeClr val="tx2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242" name="Group 8241">
              <a:extLst>
                <a:ext uri="{FF2B5EF4-FFF2-40B4-BE49-F238E27FC236}">
                  <a16:creationId xmlns:a16="http://schemas.microsoft.com/office/drawing/2014/main" id="{7DF39BBF-B28C-1E3A-6F3F-9AF030692AB5}"/>
                </a:ext>
              </a:extLst>
            </p:cNvPr>
            <p:cNvGrpSpPr/>
            <p:nvPr/>
          </p:nvGrpSpPr>
          <p:grpSpPr>
            <a:xfrm>
              <a:off x="-131754" y="585607"/>
              <a:ext cx="5474282" cy="5700905"/>
              <a:chOff x="-131754" y="585607"/>
              <a:chExt cx="5474282" cy="5700905"/>
            </a:xfrm>
          </p:grpSpPr>
          <p:grpSp>
            <p:nvGrpSpPr>
              <p:cNvPr id="8227" name="Group 8226">
                <a:extLst>
                  <a:ext uri="{FF2B5EF4-FFF2-40B4-BE49-F238E27FC236}">
                    <a16:creationId xmlns:a16="http://schemas.microsoft.com/office/drawing/2014/main" id="{17C8691C-A9E7-4DC4-7C08-2EDF4C87F0D5}"/>
                  </a:ext>
                </a:extLst>
              </p:cNvPr>
              <p:cNvGrpSpPr/>
              <p:nvPr/>
            </p:nvGrpSpPr>
            <p:grpSpPr>
              <a:xfrm>
                <a:off x="1385800" y="2247709"/>
                <a:ext cx="3956728" cy="2758274"/>
                <a:chOff x="1376248" y="2238975"/>
                <a:chExt cx="3956728" cy="2758274"/>
              </a:xfrm>
            </p:grpSpPr>
            <p:grpSp>
              <p:nvGrpSpPr>
                <p:cNvPr id="8209" name="Group 8208">
                  <a:extLst>
                    <a:ext uri="{FF2B5EF4-FFF2-40B4-BE49-F238E27FC236}">
                      <a16:creationId xmlns:a16="http://schemas.microsoft.com/office/drawing/2014/main" id="{83BDDC6F-782F-5FE8-81EF-1E22912AC738}"/>
                    </a:ext>
                  </a:extLst>
                </p:cNvPr>
                <p:cNvGrpSpPr/>
                <p:nvPr/>
              </p:nvGrpSpPr>
              <p:grpSpPr>
                <a:xfrm>
                  <a:off x="1376248" y="2238975"/>
                  <a:ext cx="3956728" cy="2442350"/>
                  <a:chOff x="1376248" y="2238975"/>
                  <a:chExt cx="3956728" cy="2442350"/>
                </a:xfrm>
              </p:grpSpPr>
              <p:grpSp>
                <p:nvGrpSpPr>
                  <p:cNvPr id="33" name="Group 32">
                    <a:extLst>
                      <a:ext uri="{FF2B5EF4-FFF2-40B4-BE49-F238E27FC236}">
                        <a16:creationId xmlns:a16="http://schemas.microsoft.com/office/drawing/2014/main" id="{408B0178-4FA5-BE27-7699-E5D4667D6622}"/>
                      </a:ext>
                    </a:extLst>
                  </p:cNvPr>
                  <p:cNvGrpSpPr/>
                  <p:nvPr/>
                </p:nvGrpSpPr>
                <p:grpSpPr>
                  <a:xfrm>
                    <a:off x="1793875" y="2265606"/>
                    <a:ext cx="3049890" cy="2232495"/>
                    <a:chOff x="1793875" y="2265606"/>
                    <a:chExt cx="3049890" cy="2232495"/>
                  </a:xfrm>
                </p:grpSpPr>
                <p:pic>
                  <p:nvPicPr>
                    <p:cNvPr id="8196" name="Picture 4" descr="Resistor - Free technology icons">
                      <a:extLst>
                        <a:ext uri="{FF2B5EF4-FFF2-40B4-BE49-F238E27FC236}">
                          <a16:creationId xmlns:a16="http://schemas.microsoft.com/office/drawing/2014/main" id="{0056CF61-11E9-5144-F3AF-5583ADC19BC8}"/>
                        </a:ext>
                      </a:extLst>
                    </p:cNvPr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 rot="19446571">
                      <a:off x="2358422" y="2407638"/>
                      <a:ext cx="614203" cy="614203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7" name="Picture 4" descr="Resistor - Free technology icons">
                      <a:extLst>
                        <a:ext uri="{FF2B5EF4-FFF2-40B4-BE49-F238E27FC236}">
                          <a16:creationId xmlns:a16="http://schemas.microsoft.com/office/drawing/2014/main" id="{025430EF-68FA-146F-7AD9-ABB9628107ED}"/>
                        </a:ext>
                      </a:extLst>
                    </p:cNvPr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 rot="2336979">
                      <a:off x="3696203" y="2410697"/>
                      <a:ext cx="614203" cy="614203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8" name="Picture 4" descr="Resistor - Free technology icons">
                      <a:extLst>
                        <a:ext uri="{FF2B5EF4-FFF2-40B4-BE49-F238E27FC236}">
                          <a16:creationId xmlns:a16="http://schemas.microsoft.com/office/drawing/2014/main" id="{9B3D69F0-375C-9706-42D6-76713CDFBE63}"/>
                        </a:ext>
                      </a:extLst>
                    </p:cNvPr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 rot="5400000">
                      <a:off x="3925068" y="3121898"/>
                      <a:ext cx="614203" cy="614203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9" name="Picture 4" descr="Resistor - Free technology icons">
                      <a:extLst>
                        <a:ext uri="{FF2B5EF4-FFF2-40B4-BE49-F238E27FC236}">
                          <a16:creationId xmlns:a16="http://schemas.microsoft.com/office/drawing/2014/main" id="{122DBE91-306F-132F-EE15-E84171429C61}"/>
                        </a:ext>
                      </a:extLst>
                    </p:cNvPr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 rot="5400000">
                      <a:off x="2083610" y="3121898"/>
                      <a:ext cx="614203" cy="614203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13" name="Picture 4" descr="Resistor - Free technology icons">
                      <a:extLst>
                        <a:ext uri="{FF2B5EF4-FFF2-40B4-BE49-F238E27FC236}">
                          <a16:creationId xmlns:a16="http://schemas.microsoft.com/office/drawing/2014/main" id="{0FBDF1A6-3BCA-6AE6-ECEB-9D04E56A29B1}"/>
                        </a:ext>
                      </a:extLst>
                    </p:cNvPr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4229562" y="3879135"/>
                      <a:ext cx="614203" cy="614203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14" name="Picture 4" descr="Resistor - Free technology icons">
                      <a:extLst>
                        <a:ext uri="{FF2B5EF4-FFF2-40B4-BE49-F238E27FC236}">
                          <a16:creationId xmlns:a16="http://schemas.microsoft.com/office/drawing/2014/main" id="{5FCCF181-6782-421D-4AC0-0310E4C51B47}"/>
                        </a:ext>
                      </a:extLst>
                    </p:cNvPr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1793875" y="3883898"/>
                      <a:ext cx="614203" cy="614203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cxnSp>
                  <p:nvCxnSpPr>
                    <p:cNvPr id="16" name="Straight Connector 15">
                      <a:extLst>
                        <a:ext uri="{FF2B5EF4-FFF2-40B4-BE49-F238E27FC236}">
                          <a16:creationId xmlns:a16="http://schemas.microsoft.com/office/drawing/2014/main" id="{D887F3C0-2C7A-42FA-F8D9-94C0D94785E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V="1">
                      <a:off x="2875071" y="2265606"/>
                      <a:ext cx="457813" cy="286847"/>
                    </a:xfrm>
                    <a:prstGeom prst="line">
                      <a:avLst/>
                    </a:prstGeom>
                    <a:ln w="38100">
                      <a:solidFill>
                        <a:schemeClr val="tx2"/>
                      </a:solidFill>
                      <a:tailEnd type="oval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" name="Straight Connector 17">
                      <a:extLst>
                        <a:ext uri="{FF2B5EF4-FFF2-40B4-BE49-F238E27FC236}">
                          <a16:creationId xmlns:a16="http://schemas.microsoft.com/office/drawing/2014/main" id="{89357ADC-ADDA-C1B8-DD37-121A5C841CBA}"/>
                        </a:ext>
                      </a:extLst>
                    </p:cNvPr>
                    <p:cNvCxnSpPr>
                      <a:cxnSpLocks/>
                      <a:stCxn id="7" idx="1"/>
                    </p:cNvCxnSpPr>
                    <p:nvPr/>
                  </p:nvCxnSpPr>
                  <p:spPr>
                    <a:xfrm flipH="1" flipV="1">
                      <a:off x="3332884" y="2265606"/>
                      <a:ext cx="431588" cy="259137"/>
                    </a:xfrm>
                    <a:prstGeom prst="line">
                      <a:avLst/>
                    </a:prstGeom>
                    <a:ln w="38100">
                      <a:solidFill>
                        <a:schemeClr val="tx2"/>
                      </a:solidFill>
                      <a:tailEnd type="oval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1" name="Straight Connector 20">
                      <a:extLst>
                        <a:ext uri="{FF2B5EF4-FFF2-40B4-BE49-F238E27FC236}">
                          <a16:creationId xmlns:a16="http://schemas.microsoft.com/office/drawing/2014/main" id="{A8D5F55E-8225-AF12-CBA1-4F75E191F48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2083610" y="3000693"/>
                      <a:ext cx="312671" cy="0"/>
                    </a:xfrm>
                    <a:prstGeom prst="line">
                      <a:avLst/>
                    </a:prstGeom>
                    <a:ln w="38100">
                      <a:solidFill>
                        <a:schemeClr val="tx2"/>
                      </a:solidFill>
                      <a:tailEnd type="oval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" name="Straight Connector 21">
                      <a:extLst>
                        <a:ext uri="{FF2B5EF4-FFF2-40B4-BE49-F238E27FC236}">
                          <a16:creationId xmlns:a16="http://schemas.microsoft.com/office/drawing/2014/main" id="{2DF24FD0-0D1E-EEA2-D4F1-92EA9662D41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04997" y="2877558"/>
                      <a:ext cx="0" cy="246271"/>
                    </a:xfrm>
                    <a:prstGeom prst="line">
                      <a:avLst/>
                    </a:prstGeom>
                    <a:ln w="38100">
                      <a:solidFill>
                        <a:schemeClr val="tx2"/>
                      </a:solidFill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" name="Straight Connector 23">
                      <a:extLst>
                        <a:ext uri="{FF2B5EF4-FFF2-40B4-BE49-F238E27FC236}">
                          <a16:creationId xmlns:a16="http://schemas.microsoft.com/office/drawing/2014/main" id="{E5463535-B8D2-9FBF-3D63-40FDCC4E92A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245703" y="2879939"/>
                      <a:ext cx="0" cy="246271"/>
                    </a:xfrm>
                    <a:prstGeom prst="line">
                      <a:avLst/>
                    </a:prstGeom>
                    <a:ln w="38100">
                      <a:solidFill>
                        <a:schemeClr val="tx2"/>
                      </a:solidFill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" name="Straight Connector 25">
                      <a:extLst>
                        <a:ext uri="{FF2B5EF4-FFF2-40B4-BE49-F238E27FC236}">
                          <a16:creationId xmlns:a16="http://schemas.microsoft.com/office/drawing/2014/main" id="{D95D249F-579E-FC9F-3EE1-4EB9687F942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252764" y="3000693"/>
                      <a:ext cx="304949" cy="0"/>
                    </a:xfrm>
                    <a:prstGeom prst="line">
                      <a:avLst/>
                    </a:prstGeom>
                    <a:ln w="38100">
                      <a:solidFill>
                        <a:schemeClr val="tx2"/>
                      </a:solidFill>
                      <a:tailEnd type="oval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0" name="Straight Connector 29">
                      <a:extLst>
                        <a:ext uri="{FF2B5EF4-FFF2-40B4-BE49-F238E27FC236}">
                          <a16:creationId xmlns:a16="http://schemas.microsoft.com/office/drawing/2014/main" id="{594EB378-5797-3D47-62E8-500097A7D5C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2404997" y="3668095"/>
                      <a:ext cx="0" cy="522905"/>
                    </a:xfrm>
                    <a:prstGeom prst="line">
                      <a:avLst/>
                    </a:prstGeom>
                    <a:ln w="38100">
                      <a:solidFill>
                        <a:schemeClr val="tx2"/>
                      </a:solidFill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2" name="Straight Connector 31">
                      <a:extLst>
                        <a:ext uri="{FF2B5EF4-FFF2-40B4-BE49-F238E27FC236}">
                          <a16:creationId xmlns:a16="http://schemas.microsoft.com/office/drawing/2014/main" id="{D7FEEAB8-CA30-4E6B-1955-ED11E1A5EBB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245703" y="3652913"/>
                      <a:ext cx="0" cy="522905"/>
                    </a:xfrm>
                    <a:prstGeom prst="line">
                      <a:avLst/>
                    </a:prstGeom>
                    <a:ln w="38100">
                      <a:solidFill>
                        <a:schemeClr val="tx2"/>
                      </a:solidFill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38" name="TextBox 37">
                    <a:extLst>
                      <a:ext uri="{FF2B5EF4-FFF2-40B4-BE49-F238E27FC236}">
                        <a16:creationId xmlns:a16="http://schemas.microsoft.com/office/drawing/2014/main" id="{019136FF-8B09-B8D3-F05B-2EEC52520C73}"/>
                      </a:ext>
                    </a:extLst>
                  </p:cNvPr>
                  <p:cNvSpPr txBox="1"/>
                  <p:nvPr/>
                </p:nvSpPr>
                <p:spPr>
                  <a:xfrm>
                    <a:off x="4673725" y="2874982"/>
                    <a:ext cx="614199" cy="2769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l"/>
                    <a:r>
                      <a:rPr lang="en-US" dirty="0"/>
                      <a:t>Out+</a:t>
                    </a:r>
                  </a:p>
                </p:txBody>
              </p:sp>
              <p:sp>
                <p:nvSpPr>
                  <p:cNvPr id="39" name="TextBox 38">
                    <a:extLst>
                      <a:ext uri="{FF2B5EF4-FFF2-40B4-BE49-F238E27FC236}">
                        <a16:creationId xmlns:a16="http://schemas.microsoft.com/office/drawing/2014/main" id="{FA290770-337B-3DEB-A5DF-D3A3B06F025C}"/>
                      </a:ext>
                    </a:extLst>
                  </p:cNvPr>
                  <p:cNvSpPr txBox="1"/>
                  <p:nvPr/>
                </p:nvSpPr>
                <p:spPr>
                  <a:xfrm>
                    <a:off x="1471257" y="2849211"/>
                    <a:ext cx="614199" cy="2769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l"/>
                    <a:r>
                      <a:rPr lang="en-US" dirty="0"/>
                      <a:t>Out-</a:t>
                    </a:r>
                  </a:p>
                </p:txBody>
              </p:sp>
              <p:cxnSp>
                <p:nvCxnSpPr>
                  <p:cNvPr id="40" name="Straight Connector 39">
                    <a:extLst>
                      <a:ext uri="{FF2B5EF4-FFF2-40B4-BE49-F238E27FC236}">
                        <a16:creationId xmlns:a16="http://schemas.microsoft.com/office/drawing/2014/main" id="{49DB4283-16D7-0CA8-D581-A163B972FED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810544" y="4158420"/>
                    <a:ext cx="0" cy="522905"/>
                  </a:xfrm>
                  <a:prstGeom prst="line">
                    <a:avLst/>
                  </a:prstGeom>
                  <a:ln w="38100">
                    <a:solidFill>
                      <a:schemeClr val="tx2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" name="Straight Connector 40">
                    <a:extLst>
                      <a:ext uri="{FF2B5EF4-FFF2-40B4-BE49-F238E27FC236}">
                        <a16:creationId xmlns:a16="http://schemas.microsoft.com/office/drawing/2014/main" id="{453FEB2E-3579-A94F-47A3-D5DA7DB0356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829479" y="4151277"/>
                    <a:ext cx="0" cy="522905"/>
                  </a:xfrm>
                  <a:prstGeom prst="line">
                    <a:avLst/>
                  </a:prstGeom>
                  <a:ln w="38100">
                    <a:solidFill>
                      <a:schemeClr val="tx2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" name="Straight Connector 41">
                    <a:extLst>
                      <a:ext uri="{FF2B5EF4-FFF2-40B4-BE49-F238E27FC236}">
                        <a16:creationId xmlns:a16="http://schemas.microsoft.com/office/drawing/2014/main" id="{50D146B5-D827-6138-67B3-A6B1AA1B125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1793875" y="4676563"/>
                    <a:ext cx="1260688" cy="0"/>
                  </a:xfrm>
                  <a:prstGeom prst="line">
                    <a:avLst/>
                  </a:prstGeom>
                  <a:ln w="38100">
                    <a:solidFill>
                      <a:schemeClr val="tx2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Straight Connector 45">
                    <a:extLst>
                      <a:ext uri="{FF2B5EF4-FFF2-40B4-BE49-F238E27FC236}">
                        <a16:creationId xmlns:a16="http://schemas.microsoft.com/office/drawing/2014/main" id="{F185BBF5-589D-43B3-DE36-0BC60284C50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548678" y="4676563"/>
                    <a:ext cx="1295087" cy="0"/>
                  </a:xfrm>
                  <a:prstGeom prst="line">
                    <a:avLst/>
                  </a:prstGeom>
                  <a:ln w="38100">
                    <a:solidFill>
                      <a:schemeClr val="tx2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8197" name="Oval 8196">
                    <a:extLst>
                      <a:ext uri="{FF2B5EF4-FFF2-40B4-BE49-F238E27FC236}">
                        <a16:creationId xmlns:a16="http://schemas.microsoft.com/office/drawing/2014/main" id="{40D51872-56DB-2188-273B-50DF37C1113D}"/>
                      </a:ext>
                    </a:extLst>
                  </p:cNvPr>
                  <p:cNvSpPr/>
                  <p:nvPr/>
                </p:nvSpPr>
                <p:spPr>
                  <a:xfrm>
                    <a:off x="1376248" y="2238975"/>
                    <a:ext cx="3956728" cy="1733840"/>
                  </a:xfrm>
                  <a:prstGeom prst="ellipse">
                    <a:avLst/>
                  </a:prstGeom>
                  <a:solidFill>
                    <a:schemeClr val="accent4">
                      <a:alpha val="50000"/>
                    </a:schemeClr>
                  </a:solidFill>
                  <a:ln>
                    <a:noFill/>
                  </a:ln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8203" name="TextBox 8202">
                    <a:extLst>
                      <a:ext uri="{FF2B5EF4-FFF2-40B4-BE49-F238E27FC236}">
                        <a16:creationId xmlns:a16="http://schemas.microsoft.com/office/drawing/2014/main" id="{D2738EF9-2421-2CFE-BC45-8B17C3E1FA76}"/>
                      </a:ext>
                    </a:extLst>
                  </p:cNvPr>
                  <p:cNvSpPr txBox="1"/>
                  <p:nvPr/>
                </p:nvSpPr>
                <p:spPr>
                  <a:xfrm>
                    <a:off x="1992995" y="3865171"/>
                    <a:ext cx="199356" cy="184666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l"/>
                    <a:r>
                      <a:rPr lang="en-US" sz="1200" dirty="0">
                        <a:solidFill>
                          <a:schemeClr val="tx2"/>
                        </a:solidFill>
                      </a:rPr>
                      <a:t>0R</a:t>
                    </a:r>
                    <a:endParaRPr lang="en-GB" sz="1200" dirty="0">
                      <a:solidFill>
                        <a:schemeClr val="tx2"/>
                      </a:solidFill>
                    </a:endParaRPr>
                  </a:p>
                </p:txBody>
              </p:sp>
              <p:sp>
                <p:nvSpPr>
                  <p:cNvPr id="8204" name="TextBox 8203">
                    <a:extLst>
                      <a:ext uri="{FF2B5EF4-FFF2-40B4-BE49-F238E27FC236}">
                        <a16:creationId xmlns:a16="http://schemas.microsoft.com/office/drawing/2014/main" id="{D545EBB3-C142-4B03-B622-13D8F1F98EBF}"/>
                      </a:ext>
                    </a:extLst>
                  </p:cNvPr>
                  <p:cNvSpPr txBox="1"/>
                  <p:nvPr/>
                </p:nvSpPr>
                <p:spPr>
                  <a:xfrm>
                    <a:off x="4434635" y="3859573"/>
                    <a:ext cx="199356" cy="184666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l"/>
                    <a:r>
                      <a:rPr lang="en-US" sz="1200" dirty="0">
                        <a:solidFill>
                          <a:schemeClr val="tx2"/>
                        </a:solidFill>
                      </a:rPr>
                      <a:t>0R</a:t>
                    </a:r>
                    <a:endParaRPr lang="en-GB" sz="1200" dirty="0">
                      <a:solidFill>
                        <a:schemeClr val="tx2"/>
                      </a:solidFill>
                    </a:endParaRPr>
                  </a:p>
                </p:txBody>
              </p:sp>
              <p:sp>
                <p:nvSpPr>
                  <p:cNvPr id="8205" name="TextBox 8204">
                    <a:extLst>
                      <a:ext uri="{FF2B5EF4-FFF2-40B4-BE49-F238E27FC236}">
                        <a16:creationId xmlns:a16="http://schemas.microsoft.com/office/drawing/2014/main" id="{5C221DCD-D7D9-1215-FBF9-0851A252508D}"/>
                      </a:ext>
                    </a:extLst>
                  </p:cNvPr>
                  <p:cNvSpPr txBox="1"/>
                  <p:nvPr/>
                </p:nvSpPr>
                <p:spPr>
                  <a:xfrm>
                    <a:off x="2292918" y="2384832"/>
                    <a:ext cx="423542" cy="184666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l"/>
                    <a:r>
                      <a:rPr lang="en-US" sz="1200" dirty="0">
                        <a:solidFill>
                          <a:schemeClr val="tx2"/>
                        </a:solidFill>
                      </a:rPr>
                      <a:t>2.32k</a:t>
                    </a:r>
                    <a:endParaRPr lang="en-GB" sz="1200" dirty="0">
                      <a:solidFill>
                        <a:schemeClr val="tx2"/>
                      </a:solidFill>
                    </a:endParaRPr>
                  </a:p>
                </p:txBody>
              </p:sp>
              <p:sp>
                <p:nvSpPr>
                  <p:cNvPr id="8206" name="TextBox 8205">
                    <a:extLst>
                      <a:ext uri="{FF2B5EF4-FFF2-40B4-BE49-F238E27FC236}">
                        <a16:creationId xmlns:a16="http://schemas.microsoft.com/office/drawing/2014/main" id="{D729082B-A963-029B-ABDA-CFE77AF0216B}"/>
                      </a:ext>
                    </a:extLst>
                  </p:cNvPr>
                  <p:cNvSpPr txBox="1"/>
                  <p:nvPr/>
                </p:nvSpPr>
                <p:spPr>
                  <a:xfrm>
                    <a:off x="4385293" y="3349176"/>
                    <a:ext cx="423542" cy="184666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l"/>
                    <a:r>
                      <a:rPr lang="en-US" sz="1200" dirty="0">
                        <a:solidFill>
                          <a:schemeClr val="tx2"/>
                        </a:solidFill>
                      </a:rPr>
                      <a:t>2.32k</a:t>
                    </a:r>
                    <a:endParaRPr lang="en-GB" sz="1200" dirty="0">
                      <a:solidFill>
                        <a:schemeClr val="tx2"/>
                      </a:solidFill>
                    </a:endParaRPr>
                  </a:p>
                </p:txBody>
              </p:sp>
              <p:sp>
                <p:nvSpPr>
                  <p:cNvPr id="8207" name="TextBox 8206">
                    <a:extLst>
                      <a:ext uri="{FF2B5EF4-FFF2-40B4-BE49-F238E27FC236}">
                        <a16:creationId xmlns:a16="http://schemas.microsoft.com/office/drawing/2014/main" id="{6F03C034-78EA-FE34-09DA-8422D58E70F9}"/>
                      </a:ext>
                    </a:extLst>
                  </p:cNvPr>
                  <p:cNvSpPr txBox="1"/>
                  <p:nvPr/>
                </p:nvSpPr>
                <p:spPr>
                  <a:xfrm>
                    <a:off x="4079836" y="2405134"/>
                    <a:ext cx="423542" cy="184666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l"/>
                    <a:r>
                      <a:rPr lang="en-US" sz="1200" dirty="0">
                        <a:solidFill>
                          <a:schemeClr val="tx2"/>
                        </a:solidFill>
                      </a:rPr>
                      <a:t>2.27k</a:t>
                    </a:r>
                    <a:endParaRPr lang="en-GB" sz="1200" dirty="0">
                      <a:solidFill>
                        <a:schemeClr val="tx2"/>
                      </a:solidFill>
                    </a:endParaRPr>
                  </a:p>
                </p:txBody>
              </p:sp>
              <p:sp>
                <p:nvSpPr>
                  <p:cNvPr id="8208" name="TextBox 8207">
                    <a:extLst>
                      <a:ext uri="{FF2B5EF4-FFF2-40B4-BE49-F238E27FC236}">
                        <a16:creationId xmlns:a16="http://schemas.microsoft.com/office/drawing/2014/main" id="{90D15065-7112-DC03-FE5C-7F44EDEAD42E}"/>
                      </a:ext>
                    </a:extLst>
                  </p:cNvPr>
                  <p:cNvSpPr txBox="1"/>
                  <p:nvPr/>
                </p:nvSpPr>
                <p:spPr>
                  <a:xfrm>
                    <a:off x="1845022" y="3331126"/>
                    <a:ext cx="423542" cy="184666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l"/>
                    <a:r>
                      <a:rPr lang="en-US" sz="1200" dirty="0">
                        <a:solidFill>
                          <a:schemeClr val="tx2"/>
                        </a:solidFill>
                      </a:rPr>
                      <a:t>2.27k</a:t>
                    </a:r>
                    <a:endParaRPr lang="en-GB" sz="1200" dirty="0">
                      <a:solidFill>
                        <a:schemeClr val="tx2"/>
                      </a:solidFill>
                    </a:endParaRPr>
                  </a:p>
                </p:txBody>
              </p:sp>
            </p:grpSp>
            <p:pic>
              <p:nvPicPr>
                <p:cNvPr id="8213" name="Picture 4" descr="Resistor - Free technology icons">
                  <a:extLst>
                    <a:ext uri="{FF2B5EF4-FFF2-40B4-BE49-F238E27FC236}">
                      <a16:creationId xmlns:a16="http://schemas.microsoft.com/office/drawing/2014/main" id="{4F155F09-7DF1-31FE-42D3-F12B39221231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008576" y="4383046"/>
                  <a:ext cx="614203" cy="61420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grpSp>
            <p:nvGrpSpPr>
              <p:cNvPr id="8228" name="Group 8227">
                <a:extLst>
                  <a:ext uri="{FF2B5EF4-FFF2-40B4-BE49-F238E27FC236}">
                    <a16:creationId xmlns:a16="http://schemas.microsoft.com/office/drawing/2014/main" id="{79F19495-0658-C4E0-DB28-201615942EAE}"/>
                  </a:ext>
                </a:extLst>
              </p:cNvPr>
              <p:cNvGrpSpPr/>
              <p:nvPr/>
            </p:nvGrpSpPr>
            <p:grpSpPr>
              <a:xfrm>
                <a:off x="-131754" y="1179752"/>
                <a:ext cx="3840306" cy="5106760"/>
                <a:chOff x="-131754" y="1179752"/>
                <a:chExt cx="3840306" cy="5106760"/>
              </a:xfrm>
            </p:grpSpPr>
            <p:grpSp>
              <p:nvGrpSpPr>
                <p:cNvPr id="8212" name="Group 8211">
                  <a:extLst>
                    <a:ext uri="{FF2B5EF4-FFF2-40B4-BE49-F238E27FC236}">
                      <a16:creationId xmlns:a16="http://schemas.microsoft.com/office/drawing/2014/main" id="{0B174D17-D2E4-BCB3-1219-773B9EC35F52}"/>
                    </a:ext>
                  </a:extLst>
                </p:cNvPr>
                <p:cNvGrpSpPr/>
                <p:nvPr/>
              </p:nvGrpSpPr>
              <p:grpSpPr>
                <a:xfrm>
                  <a:off x="-131754" y="1179752"/>
                  <a:ext cx="3840306" cy="5106760"/>
                  <a:chOff x="-131754" y="1179752"/>
                  <a:chExt cx="3840306" cy="5106760"/>
                </a:xfrm>
              </p:grpSpPr>
              <p:sp>
                <p:nvSpPr>
                  <p:cNvPr id="37" name="TextBox 36">
                    <a:extLst>
                      <a:ext uri="{FF2B5EF4-FFF2-40B4-BE49-F238E27FC236}">
                        <a16:creationId xmlns:a16="http://schemas.microsoft.com/office/drawing/2014/main" id="{06D61C56-4C0E-CB79-77DD-0C381993A2F2}"/>
                      </a:ext>
                    </a:extLst>
                  </p:cNvPr>
                  <p:cNvSpPr txBox="1"/>
                  <p:nvPr/>
                </p:nvSpPr>
                <p:spPr>
                  <a:xfrm>
                    <a:off x="3094353" y="6009513"/>
                    <a:ext cx="614199" cy="276999"/>
                  </a:xfrm>
                  <a:prstGeom prst="rect">
                    <a:avLst/>
                  </a:prstGeom>
                  <a:noFill/>
                </p:spPr>
                <p:txBody>
                  <a:bodyPr wrap="square" lIns="0" tIns="0" rIns="0" bIns="0" rtlCol="0">
                    <a:spAutoFit/>
                  </a:bodyPr>
                  <a:lstStyle/>
                  <a:p>
                    <a:pPr algn="l"/>
                    <a:r>
                      <a:rPr lang="en-US" dirty="0"/>
                      <a:t>GND</a:t>
                    </a:r>
                    <a:endParaRPr lang="en-GB" dirty="0"/>
                  </a:p>
                </p:txBody>
              </p:sp>
              <p:grpSp>
                <p:nvGrpSpPr>
                  <p:cNvPr id="8211" name="Group 8210">
                    <a:extLst>
                      <a:ext uri="{FF2B5EF4-FFF2-40B4-BE49-F238E27FC236}">
                        <a16:creationId xmlns:a16="http://schemas.microsoft.com/office/drawing/2014/main" id="{530EC333-B7EC-5E80-AFB8-6CD3BFB44F16}"/>
                      </a:ext>
                    </a:extLst>
                  </p:cNvPr>
                  <p:cNvGrpSpPr/>
                  <p:nvPr/>
                </p:nvGrpSpPr>
                <p:grpSpPr>
                  <a:xfrm>
                    <a:off x="-131754" y="1179752"/>
                    <a:ext cx="3739385" cy="4732747"/>
                    <a:chOff x="-131754" y="1179752"/>
                    <a:chExt cx="3739385" cy="4732747"/>
                  </a:xfrm>
                </p:grpSpPr>
                <p:pic>
                  <p:nvPicPr>
                    <p:cNvPr id="10" name="Picture 4" descr="Resistor - Free technology icons">
                      <a:extLst>
                        <a:ext uri="{FF2B5EF4-FFF2-40B4-BE49-F238E27FC236}">
                          <a16:creationId xmlns:a16="http://schemas.microsoft.com/office/drawing/2014/main" id="{8F410EA3-6FF5-0231-7A38-20105959C1B1}"/>
                        </a:ext>
                      </a:extLst>
                    </p:cNvPr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 rot="5400000">
                      <a:off x="690607" y="3000693"/>
                      <a:ext cx="614203" cy="614203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11" name="Picture 4" descr="Resistor - Free technology icons">
                      <a:extLst>
                        <a:ext uri="{FF2B5EF4-FFF2-40B4-BE49-F238E27FC236}">
                          <a16:creationId xmlns:a16="http://schemas.microsoft.com/office/drawing/2014/main" id="{FF778683-506E-4E7A-D062-4A2BF2DA13FE}"/>
                        </a:ext>
                      </a:extLst>
                    </p:cNvPr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 rot="5400000">
                      <a:off x="2993428" y="5075224"/>
                      <a:ext cx="614203" cy="614203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pic>
                  <p:nvPicPr>
                    <p:cNvPr id="12" name="Picture 4" descr="Resistor - Free technology icons">
                      <a:extLst>
                        <a:ext uri="{FF2B5EF4-FFF2-40B4-BE49-F238E27FC236}">
                          <a16:creationId xmlns:a16="http://schemas.microsoft.com/office/drawing/2014/main" id="{E76C4F4F-D133-9DDE-E25F-5D03C4111798}"/>
                        </a:ext>
                      </a:extLst>
                    </p:cNvPr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 rot="16200000">
                      <a:off x="90024" y="3000693"/>
                      <a:ext cx="614203" cy="614203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cxnSp>
                  <p:nvCxnSpPr>
                    <p:cNvPr id="34" name="Straight Connector 33">
                      <a:extLst>
                        <a:ext uri="{FF2B5EF4-FFF2-40B4-BE49-F238E27FC236}">
                          <a16:creationId xmlns:a16="http://schemas.microsoft.com/office/drawing/2014/main" id="{678CB5A5-C2EB-013D-975D-6449C485490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3316755" y="5606678"/>
                      <a:ext cx="0" cy="305821"/>
                    </a:xfrm>
                    <a:prstGeom prst="line">
                      <a:avLst/>
                    </a:prstGeom>
                    <a:ln w="38100">
                      <a:solidFill>
                        <a:schemeClr val="tx2"/>
                      </a:solidFill>
                      <a:tailEnd type="oval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2" name="Straight Connector 51">
                      <a:extLst>
                        <a:ext uri="{FF2B5EF4-FFF2-40B4-BE49-F238E27FC236}">
                          <a16:creationId xmlns:a16="http://schemas.microsoft.com/office/drawing/2014/main" id="{2A0CB6F7-C001-A0A8-B97F-13F07C4EFDE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361074" y="3614896"/>
                      <a:ext cx="672020" cy="0"/>
                    </a:xfrm>
                    <a:prstGeom prst="line">
                      <a:avLst/>
                    </a:prstGeom>
                    <a:ln w="38100">
                      <a:solidFill>
                        <a:schemeClr val="tx2"/>
                      </a:solidFill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7" name="Straight Connector 56">
                      <a:extLst>
                        <a:ext uri="{FF2B5EF4-FFF2-40B4-BE49-F238E27FC236}">
                          <a16:creationId xmlns:a16="http://schemas.microsoft.com/office/drawing/2014/main" id="{9CE1AF49-9C35-7316-F7DC-6A4C586A46C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361074" y="2987710"/>
                      <a:ext cx="672020" cy="0"/>
                    </a:xfrm>
                    <a:prstGeom prst="line">
                      <a:avLst/>
                    </a:prstGeom>
                    <a:ln w="38100">
                      <a:solidFill>
                        <a:schemeClr val="tx2"/>
                      </a:solidFill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8" name="Straight Connector 57">
                      <a:extLst>
                        <a:ext uri="{FF2B5EF4-FFF2-40B4-BE49-F238E27FC236}">
                          <a16:creationId xmlns:a16="http://schemas.microsoft.com/office/drawing/2014/main" id="{0DEB3FA3-00EE-F406-E292-C52814B7863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697084" y="1179752"/>
                      <a:ext cx="0" cy="1796439"/>
                    </a:xfrm>
                    <a:prstGeom prst="line">
                      <a:avLst/>
                    </a:prstGeom>
                    <a:ln w="38100">
                      <a:solidFill>
                        <a:schemeClr val="tx2"/>
                      </a:solidFill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0" name="Straight Connector 59">
                      <a:extLst>
                        <a:ext uri="{FF2B5EF4-FFF2-40B4-BE49-F238E27FC236}">
                          <a16:creationId xmlns:a16="http://schemas.microsoft.com/office/drawing/2014/main" id="{438AD6D3-3957-710D-66B8-7BAFA112F03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704227" y="3614896"/>
                      <a:ext cx="0" cy="2082269"/>
                    </a:xfrm>
                    <a:prstGeom prst="line">
                      <a:avLst/>
                    </a:prstGeom>
                    <a:ln w="38100">
                      <a:solidFill>
                        <a:schemeClr val="tx2"/>
                      </a:solidFill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1" name="Straight Connector 60">
                      <a:extLst>
                        <a:ext uri="{FF2B5EF4-FFF2-40B4-BE49-F238E27FC236}">
                          <a16:creationId xmlns:a16="http://schemas.microsoft.com/office/drawing/2014/main" id="{87A7F5CE-6422-4E30-DB43-1DFB07462D4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90607" y="5691628"/>
                      <a:ext cx="2644658" cy="0"/>
                    </a:xfrm>
                    <a:prstGeom prst="line">
                      <a:avLst/>
                    </a:prstGeom>
                    <a:ln w="38100">
                      <a:solidFill>
                        <a:schemeClr val="tx2"/>
                      </a:solidFill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8200" name="TextBox 8199">
                      <a:extLst>
                        <a:ext uri="{FF2B5EF4-FFF2-40B4-BE49-F238E27FC236}">
                          <a16:creationId xmlns:a16="http://schemas.microsoft.com/office/drawing/2014/main" id="{FD177CAB-F58D-EA0F-E7E4-A07497B6C5A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812812" y="5281411"/>
                      <a:ext cx="344123" cy="18466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tx2"/>
                          </a:solidFill>
                        </a:rPr>
                        <a:t>3.3k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p:txBody>
                </p:sp>
                <p:sp>
                  <p:nvSpPr>
                    <p:cNvPr id="8201" name="TextBox 8200">
                      <a:extLst>
                        <a:ext uri="{FF2B5EF4-FFF2-40B4-BE49-F238E27FC236}">
                          <a16:creationId xmlns:a16="http://schemas.microsoft.com/office/drawing/2014/main" id="{91056742-1B35-6A0B-92BF-0045E4A9DB61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158956" y="3215461"/>
                      <a:ext cx="344123" cy="18466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tx2"/>
                          </a:solidFill>
                        </a:rPr>
                        <a:t>68k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p:txBody>
                </p:sp>
                <p:sp>
                  <p:nvSpPr>
                    <p:cNvPr id="8202" name="TextBox 8201">
                      <a:extLst>
                        <a:ext uri="{FF2B5EF4-FFF2-40B4-BE49-F238E27FC236}">
                          <a16:creationId xmlns:a16="http://schemas.microsoft.com/office/drawing/2014/main" id="{0DFA48D1-EDDC-93FF-C4AB-A6245CE487D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-131754" y="3239296"/>
                      <a:ext cx="344123" cy="184666"/>
                    </a:xfrm>
                    <a:prstGeom prst="rect">
                      <a:avLst/>
                    </a:prstGeom>
                    <a:noFill/>
                  </p:spPr>
                  <p:txBody>
                    <a:bodyPr wrap="square" lIns="0" tIns="0" rIns="0" bIns="0" rtlCol="0">
                      <a:spAutoFit/>
                    </a:bodyPr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tx2"/>
                          </a:solidFill>
                        </a:rPr>
                        <a:t>5.6k</a:t>
                      </a:r>
                      <a:endParaRPr lang="en-GB" sz="1200" dirty="0">
                        <a:solidFill>
                          <a:schemeClr val="tx2"/>
                        </a:solidFill>
                      </a:endParaRPr>
                    </a:p>
                  </p:txBody>
                </p:sp>
              </p:grpSp>
            </p:grpSp>
            <p:cxnSp>
              <p:nvCxnSpPr>
                <p:cNvPr id="8217" name="Straight Connector 8216">
                  <a:extLst>
                    <a:ext uri="{FF2B5EF4-FFF2-40B4-BE49-F238E27FC236}">
                      <a16:creationId xmlns:a16="http://schemas.microsoft.com/office/drawing/2014/main" id="{FFE6F463-AAE5-80A8-6AE1-E3C3ACDBEDE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314374" y="4885179"/>
                  <a:ext cx="0" cy="259209"/>
                </a:xfrm>
                <a:prstGeom prst="line">
                  <a:avLst/>
                </a:prstGeom>
                <a:ln w="38100">
                  <a:solidFill>
                    <a:schemeClr val="tx2"/>
                  </a:solidFill>
                  <a:tailEnd type="triangle" w="lg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240" name="Group 8239">
                <a:extLst>
                  <a:ext uri="{FF2B5EF4-FFF2-40B4-BE49-F238E27FC236}">
                    <a16:creationId xmlns:a16="http://schemas.microsoft.com/office/drawing/2014/main" id="{6A493335-599D-27C6-7DA8-72EBD0915E9D}"/>
                  </a:ext>
                </a:extLst>
              </p:cNvPr>
              <p:cNvGrpSpPr/>
              <p:nvPr/>
            </p:nvGrpSpPr>
            <p:grpSpPr>
              <a:xfrm>
                <a:off x="2875458" y="585607"/>
                <a:ext cx="1080592" cy="1655944"/>
                <a:chOff x="2875458" y="585607"/>
                <a:chExt cx="1080592" cy="1655944"/>
              </a:xfrm>
            </p:grpSpPr>
            <p:pic>
              <p:nvPicPr>
                <p:cNvPr id="6" name="Picture 4" descr="Resistor - Free technology icons">
                  <a:extLst>
                    <a:ext uri="{FF2B5EF4-FFF2-40B4-BE49-F238E27FC236}">
                      <a16:creationId xmlns:a16="http://schemas.microsoft.com/office/drawing/2014/main" id="{E5CBF393-107D-B018-BE28-7FAE9CB1DF24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5400000">
                  <a:off x="3025782" y="1190463"/>
                  <a:ext cx="614203" cy="614203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9F607BF8-A0F2-82C5-1229-7983D4E6EB41}"/>
                    </a:ext>
                  </a:extLst>
                </p:cNvPr>
                <p:cNvSpPr txBox="1"/>
                <p:nvPr/>
              </p:nvSpPr>
              <p:spPr>
                <a:xfrm>
                  <a:off x="3239658" y="585607"/>
                  <a:ext cx="488327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:r>
                    <a:rPr lang="en-US" dirty="0" err="1"/>
                    <a:t>I</a:t>
                  </a:r>
                  <a:r>
                    <a:rPr lang="en-US" sz="1200" dirty="0" err="1"/>
                    <a:t>in</a:t>
                  </a:r>
                  <a:endParaRPr lang="en-GB" dirty="0"/>
                </a:p>
              </p:txBody>
            </p:sp>
            <p:cxnSp>
              <p:nvCxnSpPr>
                <p:cNvPr id="8193" name="Straight Connector 8192">
                  <a:extLst>
                    <a:ext uri="{FF2B5EF4-FFF2-40B4-BE49-F238E27FC236}">
                      <a16:creationId xmlns:a16="http://schemas.microsoft.com/office/drawing/2014/main" id="{4A4C1780-BBBD-74D2-0141-6962D591597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347378" y="992198"/>
                  <a:ext cx="0" cy="284470"/>
                </a:xfrm>
                <a:prstGeom prst="line">
                  <a:avLst/>
                </a:prstGeom>
                <a:ln w="38100">
                  <a:solidFill>
                    <a:schemeClr val="tx2"/>
                  </a:solidFill>
                  <a:tail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199" name="TextBox 8198">
                  <a:extLst>
                    <a:ext uri="{FF2B5EF4-FFF2-40B4-BE49-F238E27FC236}">
                      <a16:creationId xmlns:a16="http://schemas.microsoft.com/office/drawing/2014/main" id="{84DB7BB6-62F0-E080-9EB8-DC9E29F8FE9E}"/>
                    </a:ext>
                  </a:extLst>
                </p:cNvPr>
                <p:cNvSpPr txBox="1"/>
                <p:nvPr/>
              </p:nvSpPr>
              <p:spPr>
                <a:xfrm>
                  <a:off x="2875458" y="1370758"/>
                  <a:ext cx="344123" cy="18466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l"/>
                  <a:r>
                    <a:rPr lang="en-US" sz="1200" dirty="0">
                      <a:solidFill>
                        <a:schemeClr val="tx2"/>
                      </a:solidFill>
                    </a:rPr>
                    <a:t>3.3k</a:t>
                  </a:r>
                  <a:endParaRPr lang="en-GB" sz="1200" dirty="0">
                    <a:solidFill>
                      <a:schemeClr val="tx2"/>
                    </a:solidFill>
                  </a:endParaRPr>
                </a:p>
              </p:txBody>
            </p:sp>
            <p:grpSp>
              <p:nvGrpSpPr>
                <p:cNvPr id="8239" name="Group 8238">
                  <a:extLst>
                    <a:ext uri="{FF2B5EF4-FFF2-40B4-BE49-F238E27FC236}">
                      <a16:creationId xmlns:a16="http://schemas.microsoft.com/office/drawing/2014/main" id="{B938469F-4F88-67A3-877C-8CC59105CDA5}"/>
                    </a:ext>
                  </a:extLst>
                </p:cNvPr>
                <p:cNvGrpSpPr/>
                <p:nvPr/>
              </p:nvGrpSpPr>
              <p:grpSpPr>
                <a:xfrm>
                  <a:off x="3025780" y="1733504"/>
                  <a:ext cx="930270" cy="508047"/>
                  <a:chOff x="3025780" y="1733504"/>
                  <a:chExt cx="930270" cy="508047"/>
                </a:xfrm>
              </p:grpSpPr>
              <p:pic>
                <p:nvPicPr>
                  <p:cNvPr id="8229" name="Picture 4" descr="Resistor - Free technology icons">
                    <a:extLst>
                      <a:ext uri="{FF2B5EF4-FFF2-40B4-BE49-F238E27FC236}">
                        <a16:creationId xmlns:a16="http://schemas.microsoft.com/office/drawing/2014/main" id="{EC94DE1F-EEBC-017D-DAEE-896482201ABF}"/>
                      </a:ext>
                    </a:extLst>
                  </p:cNvPr>
                  <p:cNvPicPr>
                    <a:picLocks noChangeAspect="1" noChangeArrowheads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 rot="5400000">
                    <a:off x="3084286" y="1685853"/>
                    <a:ext cx="497192" cy="614203"/>
                  </a:xfrm>
                  <a:prstGeom prst="rect">
                    <a:avLst/>
                  </a:prstGeom>
                  <a:noFill/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</p:pic>
              <p:cxnSp>
                <p:nvCxnSpPr>
                  <p:cNvPr id="8230" name="Straight Connector 8229">
                    <a:extLst>
                      <a:ext uri="{FF2B5EF4-FFF2-40B4-BE49-F238E27FC236}">
                        <a16:creationId xmlns:a16="http://schemas.microsoft.com/office/drawing/2014/main" id="{DEEAEAFE-E690-5299-9866-C4654848852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361664" y="1752554"/>
                    <a:ext cx="594386" cy="0"/>
                  </a:xfrm>
                  <a:prstGeom prst="line">
                    <a:avLst/>
                  </a:prstGeom>
                  <a:ln w="38100">
                    <a:solidFill>
                      <a:schemeClr val="tx2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232" name="Straight Connector 8231">
                    <a:extLst>
                      <a:ext uri="{FF2B5EF4-FFF2-40B4-BE49-F238E27FC236}">
                        <a16:creationId xmlns:a16="http://schemas.microsoft.com/office/drawing/2014/main" id="{522704DE-BF8C-4281-D26A-BC3EC5E9111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3514064" y="2013358"/>
                    <a:ext cx="441986" cy="0"/>
                  </a:xfrm>
                  <a:prstGeom prst="line">
                    <a:avLst/>
                  </a:prstGeom>
                  <a:ln w="38100">
                    <a:solidFill>
                      <a:schemeClr val="tx2"/>
                    </a:solidFill>
                    <a:headEnd type="none"/>
                    <a:tailEnd type="triangle" w="lg" len="me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234" name="Straight Connector 8233">
                    <a:extLst>
                      <a:ext uri="{FF2B5EF4-FFF2-40B4-BE49-F238E27FC236}">
                        <a16:creationId xmlns:a16="http://schemas.microsoft.com/office/drawing/2014/main" id="{46BE6EFF-7363-358E-DF8E-8C8E7F768C4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3945633" y="1733504"/>
                    <a:ext cx="0" cy="307227"/>
                  </a:xfrm>
                  <a:prstGeom prst="line">
                    <a:avLst/>
                  </a:prstGeom>
                  <a:ln w="38100">
                    <a:solidFill>
                      <a:schemeClr val="tx2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  <p:sp>
        <p:nvSpPr>
          <p:cNvPr id="8244" name="Oval 8243">
            <a:extLst>
              <a:ext uri="{FF2B5EF4-FFF2-40B4-BE49-F238E27FC236}">
                <a16:creationId xmlns:a16="http://schemas.microsoft.com/office/drawing/2014/main" id="{B589ED37-62EA-8676-B03F-DEECF7498B80}"/>
              </a:ext>
            </a:extLst>
          </p:cNvPr>
          <p:cNvSpPr/>
          <p:nvPr/>
        </p:nvSpPr>
        <p:spPr>
          <a:xfrm>
            <a:off x="8919294" y="4826540"/>
            <a:ext cx="922640" cy="515749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45" name="Oval 8244">
            <a:extLst>
              <a:ext uri="{FF2B5EF4-FFF2-40B4-BE49-F238E27FC236}">
                <a16:creationId xmlns:a16="http://schemas.microsoft.com/office/drawing/2014/main" id="{61EB29D6-4DF2-2412-365D-5696BD78641E}"/>
              </a:ext>
            </a:extLst>
          </p:cNvPr>
          <p:cNvSpPr/>
          <p:nvPr/>
        </p:nvSpPr>
        <p:spPr>
          <a:xfrm>
            <a:off x="8963650" y="917752"/>
            <a:ext cx="894952" cy="475969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46" name="Oval 8245">
            <a:extLst>
              <a:ext uri="{FF2B5EF4-FFF2-40B4-BE49-F238E27FC236}">
                <a16:creationId xmlns:a16="http://schemas.microsoft.com/office/drawing/2014/main" id="{C16B677D-6E42-E083-F9E0-654C6B924B2A}"/>
              </a:ext>
            </a:extLst>
          </p:cNvPr>
          <p:cNvSpPr/>
          <p:nvPr/>
        </p:nvSpPr>
        <p:spPr>
          <a:xfrm>
            <a:off x="6952416" y="2682844"/>
            <a:ext cx="776339" cy="591851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258" name="Group 8257">
            <a:extLst>
              <a:ext uri="{FF2B5EF4-FFF2-40B4-BE49-F238E27FC236}">
                <a16:creationId xmlns:a16="http://schemas.microsoft.com/office/drawing/2014/main" id="{8CBB94BF-A0F1-492A-C2FA-BE3F2C2AA1EA}"/>
              </a:ext>
            </a:extLst>
          </p:cNvPr>
          <p:cNvGrpSpPr/>
          <p:nvPr/>
        </p:nvGrpSpPr>
        <p:grpSpPr>
          <a:xfrm>
            <a:off x="11377562" y="777484"/>
            <a:ext cx="843558" cy="4564805"/>
            <a:chOff x="11436684" y="855340"/>
            <a:chExt cx="843558" cy="4564805"/>
          </a:xfrm>
        </p:grpSpPr>
        <p:sp>
          <p:nvSpPr>
            <p:cNvPr id="8254" name="Right Brace 8253">
              <a:extLst>
                <a:ext uri="{FF2B5EF4-FFF2-40B4-BE49-F238E27FC236}">
                  <a16:creationId xmlns:a16="http://schemas.microsoft.com/office/drawing/2014/main" id="{EE7A1FC3-CD46-906C-F53E-4FCE435B83A7}"/>
                </a:ext>
              </a:extLst>
            </p:cNvPr>
            <p:cNvSpPr/>
            <p:nvPr/>
          </p:nvSpPr>
          <p:spPr>
            <a:xfrm>
              <a:off x="11436684" y="855340"/>
              <a:ext cx="234411" cy="4564805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b="1"/>
            </a:p>
          </p:txBody>
        </p:sp>
        <p:sp>
          <p:nvSpPr>
            <p:cNvPr id="8255" name="TextBox 8254">
              <a:extLst>
                <a:ext uri="{FF2B5EF4-FFF2-40B4-BE49-F238E27FC236}">
                  <a16:creationId xmlns:a16="http://schemas.microsoft.com/office/drawing/2014/main" id="{FAF82CA7-FB3B-339E-6528-514D94224D6B}"/>
                </a:ext>
              </a:extLst>
            </p:cNvPr>
            <p:cNvSpPr txBox="1"/>
            <p:nvPr/>
          </p:nvSpPr>
          <p:spPr>
            <a:xfrm>
              <a:off x="11546894" y="3045409"/>
              <a:ext cx="733348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b="1" dirty="0"/>
                <a:t>3.5k</a:t>
              </a:r>
            </a:p>
            <a:p>
              <a:pPr algn="ctr"/>
              <a:r>
                <a:rPr lang="en-US" sz="1200" b="1" dirty="0"/>
                <a:t>@ 1bar</a:t>
              </a:r>
            </a:p>
          </p:txBody>
        </p:sp>
      </p:grpSp>
      <p:sp>
        <p:nvSpPr>
          <p:cNvPr id="8259" name="TextBox 8258">
            <a:extLst>
              <a:ext uri="{FF2B5EF4-FFF2-40B4-BE49-F238E27FC236}">
                <a16:creationId xmlns:a16="http://schemas.microsoft.com/office/drawing/2014/main" id="{186DD33D-AEAD-578A-9222-5794BF7EB243}"/>
              </a:ext>
            </a:extLst>
          </p:cNvPr>
          <p:cNvSpPr txBox="1"/>
          <p:nvPr/>
        </p:nvSpPr>
        <p:spPr>
          <a:xfrm>
            <a:off x="8890919" y="2486945"/>
            <a:ext cx="70496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rgbClr val="7030A0"/>
                </a:solidFill>
              </a:rPr>
              <a:t>2.46k</a:t>
            </a:r>
          </a:p>
          <a:p>
            <a:pPr algn="l"/>
            <a:r>
              <a:rPr lang="en-US" sz="1200" dirty="0">
                <a:solidFill>
                  <a:srgbClr val="7030A0"/>
                </a:solidFill>
              </a:rPr>
              <a:t>@180kGy</a:t>
            </a:r>
            <a:endParaRPr lang="en-GB" sz="1200" dirty="0">
              <a:solidFill>
                <a:srgbClr val="7030A0"/>
              </a:solidFill>
            </a:endParaRPr>
          </a:p>
        </p:txBody>
      </p:sp>
      <p:sp>
        <p:nvSpPr>
          <p:cNvPr id="8260" name="TextBox 8259">
            <a:extLst>
              <a:ext uri="{FF2B5EF4-FFF2-40B4-BE49-F238E27FC236}">
                <a16:creationId xmlns:a16="http://schemas.microsoft.com/office/drawing/2014/main" id="{D1932A04-011A-96DE-9AEA-23018D57AE39}"/>
              </a:ext>
            </a:extLst>
          </p:cNvPr>
          <p:cNvSpPr txBox="1"/>
          <p:nvPr/>
        </p:nvSpPr>
        <p:spPr>
          <a:xfrm>
            <a:off x="9651356" y="2937587"/>
            <a:ext cx="71089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rgbClr val="7030A0"/>
                </a:solidFill>
              </a:rPr>
              <a:t>2.46k</a:t>
            </a:r>
          </a:p>
          <a:p>
            <a:pPr algn="l"/>
            <a:r>
              <a:rPr lang="en-US" sz="1200" dirty="0">
                <a:solidFill>
                  <a:srgbClr val="7030A0"/>
                </a:solidFill>
              </a:rPr>
              <a:t>@180kGy</a:t>
            </a:r>
            <a:endParaRPr lang="en-GB" sz="1200" dirty="0">
              <a:solidFill>
                <a:srgbClr val="7030A0"/>
              </a:solidFill>
            </a:endParaRPr>
          </a:p>
        </p:txBody>
      </p:sp>
      <p:sp>
        <p:nvSpPr>
          <p:cNvPr id="8261" name="TextBox 8260">
            <a:extLst>
              <a:ext uri="{FF2B5EF4-FFF2-40B4-BE49-F238E27FC236}">
                <a16:creationId xmlns:a16="http://schemas.microsoft.com/office/drawing/2014/main" id="{2210E80F-E6AF-3C01-C7C9-A719C821168A}"/>
              </a:ext>
            </a:extLst>
          </p:cNvPr>
          <p:cNvSpPr txBox="1"/>
          <p:nvPr/>
        </p:nvSpPr>
        <p:spPr>
          <a:xfrm>
            <a:off x="9695421" y="2463306"/>
            <a:ext cx="704215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rgbClr val="7030A0"/>
                </a:solidFill>
              </a:rPr>
              <a:t>2.4k</a:t>
            </a:r>
          </a:p>
          <a:p>
            <a:pPr algn="l"/>
            <a:r>
              <a:rPr lang="en-US" sz="1200" dirty="0">
                <a:solidFill>
                  <a:srgbClr val="7030A0"/>
                </a:solidFill>
              </a:rPr>
              <a:t>@180kGy</a:t>
            </a:r>
            <a:endParaRPr lang="en-GB" sz="1200" dirty="0">
              <a:solidFill>
                <a:srgbClr val="7030A0"/>
              </a:solidFill>
            </a:endParaRPr>
          </a:p>
        </p:txBody>
      </p:sp>
      <p:sp>
        <p:nvSpPr>
          <p:cNvPr id="8262" name="TextBox 8261">
            <a:extLst>
              <a:ext uri="{FF2B5EF4-FFF2-40B4-BE49-F238E27FC236}">
                <a16:creationId xmlns:a16="http://schemas.microsoft.com/office/drawing/2014/main" id="{7B69ECB9-B0DB-3EEF-B7B8-5E26472AA650}"/>
              </a:ext>
            </a:extLst>
          </p:cNvPr>
          <p:cNvSpPr txBox="1"/>
          <p:nvPr/>
        </p:nvSpPr>
        <p:spPr>
          <a:xfrm>
            <a:off x="8804805" y="2946055"/>
            <a:ext cx="678529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rgbClr val="7030A0"/>
                </a:solidFill>
              </a:rPr>
              <a:t>2.4k</a:t>
            </a:r>
          </a:p>
          <a:p>
            <a:pPr algn="l"/>
            <a:r>
              <a:rPr lang="en-US" sz="1200" dirty="0">
                <a:solidFill>
                  <a:srgbClr val="7030A0"/>
                </a:solidFill>
              </a:rPr>
              <a:t>@180kGy</a:t>
            </a:r>
            <a:endParaRPr lang="en-GB" sz="1200" dirty="0">
              <a:solidFill>
                <a:srgbClr val="7030A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1843C8A-5E2C-FA2C-C52B-888D4DCE52EF}"/>
              </a:ext>
            </a:extLst>
          </p:cNvPr>
          <p:cNvSpPr txBox="1"/>
          <p:nvPr/>
        </p:nvSpPr>
        <p:spPr>
          <a:xfrm>
            <a:off x="8253758" y="995050"/>
            <a:ext cx="70496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7030A0"/>
                </a:solidFill>
              </a:rPr>
              <a:t>4.5k</a:t>
            </a:r>
          </a:p>
          <a:p>
            <a:pPr algn="ctr"/>
            <a:r>
              <a:rPr lang="en-US" sz="1200" dirty="0">
                <a:solidFill>
                  <a:srgbClr val="7030A0"/>
                </a:solidFill>
              </a:rPr>
              <a:t>@180kGy</a:t>
            </a:r>
            <a:endParaRPr lang="en-GB" sz="1200" dirty="0">
              <a:solidFill>
                <a:srgbClr val="7030A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C6159AA-421A-86C3-2E4F-DEB2626999D3}"/>
              </a:ext>
            </a:extLst>
          </p:cNvPr>
          <p:cNvSpPr txBox="1"/>
          <p:nvPr/>
        </p:nvSpPr>
        <p:spPr>
          <a:xfrm>
            <a:off x="7112603" y="3385355"/>
            <a:ext cx="70496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7030A0"/>
                </a:solidFill>
              </a:rPr>
              <a:t>119k</a:t>
            </a:r>
          </a:p>
          <a:p>
            <a:pPr algn="ctr"/>
            <a:r>
              <a:rPr lang="en-US" sz="1200" dirty="0">
                <a:solidFill>
                  <a:srgbClr val="7030A0"/>
                </a:solidFill>
              </a:rPr>
              <a:t>@180kGy</a:t>
            </a:r>
            <a:endParaRPr lang="en-GB" sz="1200" dirty="0">
              <a:solidFill>
                <a:srgbClr val="7030A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54E82CB-1B02-8917-1EFB-AD51614C2B89}"/>
              </a:ext>
            </a:extLst>
          </p:cNvPr>
          <p:cNvSpPr txBox="1"/>
          <p:nvPr/>
        </p:nvSpPr>
        <p:spPr>
          <a:xfrm>
            <a:off x="8180090" y="4855072"/>
            <a:ext cx="70496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7030A0"/>
                </a:solidFill>
              </a:rPr>
              <a:t>3.5k</a:t>
            </a:r>
          </a:p>
          <a:p>
            <a:pPr algn="ctr"/>
            <a:r>
              <a:rPr lang="en-US" sz="1200" dirty="0">
                <a:solidFill>
                  <a:srgbClr val="7030A0"/>
                </a:solidFill>
              </a:rPr>
              <a:t>@180kGy</a:t>
            </a:r>
            <a:endParaRPr lang="en-GB" sz="12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599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44" grpId="0" animBg="1"/>
      <p:bldP spid="8245" grpId="0" animBg="1"/>
      <p:bldP spid="8246" grpId="0" animBg="1"/>
      <p:bldP spid="8259" grpId="0"/>
      <p:bldP spid="8260" grpId="0"/>
      <p:bldP spid="8261" grpId="0"/>
      <p:bldP spid="8262" grpId="0"/>
      <p:bldP spid="15" grpId="0"/>
      <p:bldP spid="17" grpId="0"/>
      <p:bldP spid="1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2353C0-7598-5D42-A7A9-9FD5881377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 analysis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9F01AF-E703-1505-8240-2D0368E6B7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Nikolaos Chatzigeorgiou, VSC seminar 13-06-2023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6A6954-FEEA-17E4-10BD-31EC8F0DE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graphicFrame>
        <p:nvGraphicFramePr>
          <p:cNvPr id="19" name="Content Placeholder 6">
            <a:extLst>
              <a:ext uri="{FF2B5EF4-FFF2-40B4-BE49-F238E27FC236}">
                <a16:creationId xmlns:a16="http://schemas.microsoft.com/office/drawing/2014/main" id="{F35356D9-C8EA-C4BB-D3C4-46BB07AC9386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330437746"/>
              </p:ext>
            </p:extLst>
          </p:nvPr>
        </p:nvGraphicFramePr>
        <p:xfrm>
          <a:off x="6172200" y="1592263"/>
          <a:ext cx="5611813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549DE8AA-59E2-23AC-C8D9-DFDC3D9C7A5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6" y="1319437"/>
            <a:ext cx="6023487" cy="488134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Understand if the measuring cell is functional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Replaced all the resistors of the PCB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Not possible to replace the potentiometers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Mounted the gauge back to the chamber</a:t>
            </a:r>
          </a:p>
          <a:p>
            <a:r>
              <a:rPr lang="en-US" dirty="0"/>
              <a:t>The set of cell and potentiometers are degraded but functional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offset of about 20mbar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5% drift at 500mbar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2.5% at 2000mbar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The offset and FS error is less comparing to 60kGy plot</a:t>
            </a:r>
          </a:p>
          <a:p>
            <a:r>
              <a:rPr lang="en-US" dirty="0"/>
              <a:t>Error can be compensated with the conditioning electronics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Compensation works at 60kGy (slide 20)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To be tested in the lab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6F66B5F-F179-9822-FCDC-EB6959FC018D}"/>
              </a:ext>
            </a:extLst>
          </p:cNvPr>
          <p:cNvGrpSpPr/>
          <p:nvPr/>
        </p:nvGrpSpPr>
        <p:grpSpPr>
          <a:xfrm>
            <a:off x="7548468" y="4221125"/>
            <a:ext cx="1584175" cy="988559"/>
            <a:chOff x="7548468" y="4221125"/>
            <a:chExt cx="1584175" cy="988559"/>
          </a:xfrm>
        </p:grpSpPr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36D5402E-620B-0499-A0CE-EB2074964D59}"/>
                </a:ext>
              </a:extLst>
            </p:cNvPr>
            <p:cNvCxnSpPr>
              <a:cxnSpLocks/>
            </p:cNvCxnSpPr>
            <p:nvPr/>
          </p:nvCxnSpPr>
          <p:spPr>
            <a:xfrm>
              <a:off x="7955126" y="5008660"/>
              <a:ext cx="0" cy="201024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3D3DFE6-9EA3-E802-5079-8A8DEAD4DA3D}"/>
                </a:ext>
              </a:extLst>
            </p:cNvPr>
            <p:cNvSpPr txBox="1"/>
            <p:nvPr/>
          </p:nvSpPr>
          <p:spPr>
            <a:xfrm>
              <a:off x="7548468" y="4221125"/>
              <a:ext cx="158417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+5% drift @500mbar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B437B471-A8B1-E632-513D-E01F07F106EA}"/>
              </a:ext>
            </a:extLst>
          </p:cNvPr>
          <p:cNvSpPr txBox="1"/>
          <p:nvPr/>
        </p:nvSpPr>
        <p:spPr>
          <a:xfrm>
            <a:off x="10996712" y="4539221"/>
            <a:ext cx="15841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+2.5% drift @2000mbar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5F0F1E2-698E-A79F-41D4-56B3F9287525}"/>
              </a:ext>
            </a:extLst>
          </p:cNvPr>
          <p:cNvSpPr txBox="1"/>
          <p:nvPr/>
        </p:nvSpPr>
        <p:spPr>
          <a:xfrm>
            <a:off x="6644619" y="1663552"/>
            <a:ext cx="7871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20mbar</a:t>
            </a:r>
          </a:p>
          <a:p>
            <a:r>
              <a:rPr lang="en-GB" sz="1400" dirty="0"/>
              <a:t>offset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F98C947-EC4A-A190-7568-D0B48BBA5B34}"/>
              </a:ext>
            </a:extLst>
          </p:cNvPr>
          <p:cNvSpPr txBox="1"/>
          <p:nvPr/>
        </p:nvSpPr>
        <p:spPr>
          <a:xfrm rot="1742842">
            <a:off x="7990501" y="3357745"/>
            <a:ext cx="266315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dirty="0"/>
              <a:t>On-going work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743036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9" grpId="0">
        <p:bldAsOne/>
      </p:bldGraphic>
      <p:bldP spid="23" grpId="0"/>
      <p:bldP spid="24" grpId="0"/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1B8DE96-A7D1-E7B1-DAE2-A7A0FD635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STS analysis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E9A380-359C-C16D-A0F3-9D266D51E0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Nikolaos Chatzigeorgiou, VSC seminar 13-06-2023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15CD1C-D043-7A56-66F8-9B97384A8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D45582A-E0FE-B79B-23FB-56A051721CA4}"/>
              </a:ext>
            </a:extLst>
          </p:cNvPr>
          <p:cNvGrpSpPr/>
          <p:nvPr/>
        </p:nvGrpSpPr>
        <p:grpSpPr>
          <a:xfrm>
            <a:off x="339901" y="1292938"/>
            <a:ext cx="2765233" cy="2590979"/>
            <a:chOff x="339901" y="1292938"/>
            <a:chExt cx="2765233" cy="2590979"/>
          </a:xfrm>
        </p:grpSpPr>
        <p:pic>
          <p:nvPicPr>
            <p:cNvPr id="7" name="Picture 6" descr="A close-up of a metal cap&#10;&#10;Description automatically generated with medium confidence">
              <a:extLst>
                <a:ext uri="{FF2B5EF4-FFF2-40B4-BE49-F238E27FC236}">
                  <a16:creationId xmlns:a16="http://schemas.microsoft.com/office/drawing/2014/main" id="{24CC7B09-F611-7518-AE43-E1C907827FA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9901" y="1292938"/>
              <a:ext cx="2765233" cy="2071377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CD245FD-DA19-B204-49D8-AD912D1CDDDA}"/>
                </a:ext>
              </a:extLst>
            </p:cNvPr>
            <p:cNvSpPr txBox="1"/>
            <p:nvPr/>
          </p:nvSpPr>
          <p:spPr>
            <a:xfrm>
              <a:off x="339901" y="3453030"/>
              <a:ext cx="2765232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400" dirty="0"/>
                <a:t>Stainless steel membrane in normal condition</a:t>
              </a:r>
              <a:endParaRPr lang="en-GB" sz="1400" dirty="0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32C78E0-E5D3-BD25-B13E-03563CAA766D}"/>
              </a:ext>
            </a:extLst>
          </p:cNvPr>
          <p:cNvGrpSpPr/>
          <p:nvPr/>
        </p:nvGrpSpPr>
        <p:grpSpPr>
          <a:xfrm>
            <a:off x="2939581" y="1292938"/>
            <a:ext cx="3031599" cy="2590979"/>
            <a:chOff x="2939581" y="1292938"/>
            <a:chExt cx="3031599" cy="2590979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86ADCE00-3E35-113E-02AE-9971651A4208}"/>
                </a:ext>
              </a:extLst>
            </p:cNvPr>
            <p:cNvGrpSpPr/>
            <p:nvPr/>
          </p:nvGrpSpPr>
          <p:grpSpPr>
            <a:xfrm>
              <a:off x="3205948" y="1292938"/>
              <a:ext cx="2765232" cy="2590979"/>
              <a:chOff x="3205948" y="1292938"/>
              <a:chExt cx="2765232" cy="2590979"/>
            </a:xfrm>
          </p:grpSpPr>
          <p:pic>
            <p:nvPicPr>
              <p:cNvPr id="9" name="Picture 8" descr="Close-up of a metal nut&#10;&#10;Description automatically generated with low confidence">
                <a:extLst>
                  <a:ext uri="{FF2B5EF4-FFF2-40B4-BE49-F238E27FC236}">
                    <a16:creationId xmlns:a16="http://schemas.microsoft.com/office/drawing/2014/main" id="{5A7622B1-6F2C-D3EE-A8D9-C5B331DA41B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209676" y="1292938"/>
                <a:ext cx="2761504" cy="2071377"/>
              </a:xfrm>
              <a:prstGeom prst="rect">
                <a:avLst/>
              </a:prstGeom>
            </p:spPr>
          </p:pic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DE14C29-A129-CF6C-8F41-0BEFCDD35314}"/>
                  </a:ext>
                </a:extLst>
              </p:cNvPr>
              <p:cNvSpPr txBox="1"/>
              <p:nvPr/>
            </p:nvSpPr>
            <p:spPr>
              <a:xfrm>
                <a:off x="3205948" y="3453030"/>
                <a:ext cx="2765232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dirty="0"/>
                  <a:t>Membrane removed</a:t>
                </a:r>
              </a:p>
              <a:p>
                <a:pPr algn="ctr"/>
                <a:r>
                  <a:rPr lang="en-US" sz="1400" dirty="0"/>
                  <a:t>Discoloration of sintered ceramic</a:t>
                </a:r>
                <a:endParaRPr lang="en-GB" sz="1400" dirty="0"/>
              </a:p>
            </p:txBody>
          </p:sp>
        </p:grpSp>
        <p:sp>
          <p:nvSpPr>
            <p:cNvPr id="20" name="Arrow: Right 19">
              <a:extLst>
                <a:ext uri="{FF2B5EF4-FFF2-40B4-BE49-F238E27FC236}">
                  <a16:creationId xmlns:a16="http://schemas.microsoft.com/office/drawing/2014/main" id="{6A215DCF-8837-1D10-8FBC-88B1F6EFFA64}"/>
                </a:ext>
              </a:extLst>
            </p:cNvPr>
            <p:cNvSpPr/>
            <p:nvPr/>
          </p:nvSpPr>
          <p:spPr>
            <a:xfrm>
              <a:off x="2939581" y="1292938"/>
              <a:ext cx="441858" cy="33333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28CF78C-CCF8-309A-C235-A9221599D55B}"/>
              </a:ext>
            </a:extLst>
          </p:cNvPr>
          <p:cNvGrpSpPr/>
          <p:nvPr/>
        </p:nvGrpSpPr>
        <p:grpSpPr>
          <a:xfrm>
            <a:off x="5802432" y="1295024"/>
            <a:ext cx="3034794" cy="2367313"/>
            <a:chOff x="5802432" y="1295024"/>
            <a:chExt cx="3034794" cy="2367313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174FE0E8-5ED2-6EBF-B033-F03B734D4F09}"/>
                </a:ext>
              </a:extLst>
            </p:cNvPr>
            <p:cNvGrpSpPr/>
            <p:nvPr/>
          </p:nvGrpSpPr>
          <p:grpSpPr>
            <a:xfrm>
              <a:off x="6071994" y="1295024"/>
              <a:ext cx="2765232" cy="2367313"/>
              <a:chOff x="6071994" y="1295024"/>
              <a:chExt cx="2765232" cy="2367313"/>
            </a:xfrm>
          </p:grpSpPr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3478FD93-9818-56B3-1AD9-BB938C3F1F6C}"/>
                  </a:ext>
                </a:extLst>
              </p:cNvPr>
              <p:cNvGrpSpPr/>
              <p:nvPr/>
            </p:nvGrpSpPr>
            <p:grpSpPr>
              <a:xfrm>
                <a:off x="6075722" y="1295024"/>
                <a:ext cx="2761504" cy="2069493"/>
                <a:chOff x="6075722" y="1295024"/>
                <a:chExt cx="2761504" cy="2069493"/>
              </a:xfrm>
            </p:grpSpPr>
            <p:pic>
              <p:nvPicPr>
                <p:cNvPr id="11" name="Picture 10" descr="A picture containing indoor&#10;&#10;Description automatically generated">
                  <a:extLst>
                    <a:ext uri="{FF2B5EF4-FFF2-40B4-BE49-F238E27FC236}">
                      <a16:creationId xmlns:a16="http://schemas.microsoft.com/office/drawing/2014/main" id="{144E94DF-E80D-DC08-8FE3-A74871F6649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6075722" y="1295024"/>
                  <a:ext cx="2761504" cy="2069493"/>
                </a:xfrm>
                <a:prstGeom prst="rect">
                  <a:avLst/>
                </a:prstGeom>
              </p:spPr>
            </p:pic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5F634C50-5EFA-D41A-0919-65072AC8BD27}"/>
                    </a:ext>
                  </a:extLst>
                </p:cNvPr>
                <p:cNvSpPr txBox="1"/>
                <p:nvPr/>
              </p:nvSpPr>
              <p:spPr>
                <a:xfrm>
                  <a:off x="6186008" y="1626274"/>
                  <a:ext cx="1141466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US" dirty="0">
                      <a:solidFill>
                        <a:schemeClr val="tx2"/>
                      </a:solidFill>
                    </a:rPr>
                    <a:t>irradiated</a:t>
                  </a:r>
                  <a:endParaRPr lang="en-GB" dirty="0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0A0BB6EB-F48D-7EFA-F036-059A7DAD5FA3}"/>
                    </a:ext>
                  </a:extLst>
                </p:cNvPr>
                <p:cNvSpPr txBox="1"/>
                <p:nvPr/>
              </p:nvSpPr>
              <p:spPr>
                <a:xfrm>
                  <a:off x="7511617" y="1640174"/>
                  <a:ext cx="1141466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US" dirty="0">
                      <a:solidFill>
                        <a:schemeClr val="tx2"/>
                      </a:solidFill>
                    </a:rPr>
                    <a:t>new</a:t>
                  </a:r>
                  <a:endParaRPr lang="en-GB" dirty="0">
                    <a:solidFill>
                      <a:schemeClr val="tx2"/>
                    </a:solidFill>
                  </a:endParaRPr>
                </a:p>
              </p:txBody>
            </p:sp>
          </p:grp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01983DC-6E99-A14A-2D90-541E74CEFF66}"/>
                  </a:ext>
                </a:extLst>
              </p:cNvPr>
              <p:cNvSpPr txBox="1"/>
              <p:nvPr/>
            </p:nvSpPr>
            <p:spPr>
              <a:xfrm>
                <a:off x="6071994" y="3446893"/>
                <a:ext cx="2765232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dirty="0"/>
                  <a:t>Comparison of sintered ceramic</a:t>
                </a:r>
                <a:endParaRPr lang="en-GB" sz="1400" dirty="0"/>
              </a:p>
            </p:txBody>
          </p:sp>
        </p:grpSp>
        <p:sp>
          <p:nvSpPr>
            <p:cNvPr id="21" name="Arrow: Right 20">
              <a:extLst>
                <a:ext uri="{FF2B5EF4-FFF2-40B4-BE49-F238E27FC236}">
                  <a16:creationId xmlns:a16="http://schemas.microsoft.com/office/drawing/2014/main" id="{3AA3A887-C891-993C-6AE6-43EB81831637}"/>
                </a:ext>
              </a:extLst>
            </p:cNvPr>
            <p:cNvSpPr/>
            <p:nvPr/>
          </p:nvSpPr>
          <p:spPr>
            <a:xfrm>
              <a:off x="5802432" y="1295024"/>
              <a:ext cx="441858" cy="33333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C458FB3-34A7-B5E0-A18D-14BEF4289303}"/>
              </a:ext>
            </a:extLst>
          </p:cNvPr>
          <p:cNvGrpSpPr/>
          <p:nvPr/>
        </p:nvGrpSpPr>
        <p:grpSpPr>
          <a:xfrm>
            <a:off x="8667329" y="1294752"/>
            <a:ext cx="3035763" cy="2596928"/>
            <a:chOff x="8667329" y="1294752"/>
            <a:chExt cx="3035763" cy="2596928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6598B4D0-724B-6150-3CBF-34F56768A76B}"/>
                </a:ext>
              </a:extLst>
            </p:cNvPr>
            <p:cNvGrpSpPr/>
            <p:nvPr/>
          </p:nvGrpSpPr>
          <p:grpSpPr>
            <a:xfrm>
              <a:off x="8937860" y="1294752"/>
              <a:ext cx="2765232" cy="2596928"/>
              <a:chOff x="8937860" y="1294752"/>
              <a:chExt cx="2765232" cy="2596928"/>
            </a:xfrm>
          </p:grpSpPr>
          <p:pic>
            <p:nvPicPr>
              <p:cNvPr id="13" name="Picture 12" descr="A close-up of a microchip&#10;&#10;Description automatically generated with medium confidence">
                <a:extLst>
                  <a:ext uri="{FF2B5EF4-FFF2-40B4-BE49-F238E27FC236}">
                    <a16:creationId xmlns:a16="http://schemas.microsoft.com/office/drawing/2014/main" id="{40EE0F69-D2DE-754C-EC37-90729853D11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941588" y="1294752"/>
                <a:ext cx="2761504" cy="2071129"/>
              </a:xfrm>
              <a:prstGeom prst="rect">
                <a:avLst/>
              </a:prstGeom>
            </p:spPr>
          </p:pic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0B66FBA-E784-6CCA-4ED6-4156E1AA57B6}"/>
                  </a:ext>
                </a:extLst>
              </p:cNvPr>
              <p:cNvSpPr txBox="1"/>
              <p:nvPr/>
            </p:nvSpPr>
            <p:spPr>
              <a:xfrm>
                <a:off x="8937860" y="3460793"/>
                <a:ext cx="2765232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400" dirty="0"/>
                  <a:t>Chip no abnormality</a:t>
                </a:r>
              </a:p>
              <a:p>
                <a:pPr algn="ctr"/>
                <a:r>
                  <a:rPr lang="en-US" sz="1400" dirty="0"/>
                  <a:t>Viscosity of oil seems unchanged</a:t>
                </a:r>
                <a:endParaRPr lang="en-GB" sz="1400" dirty="0"/>
              </a:p>
            </p:txBody>
          </p:sp>
        </p:grpSp>
        <p:sp>
          <p:nvSpPr>
            <p:cNvPr id="22" name="Arrow: Right 21">
              <a:extLst>
                <a:ext uri="{FF2B5EF4-FFF2-40B4-BE49-F238E27FC236}">
                  <a16:creationId xmlns:a16="http://schemas.microsoft.com/office/drawing/2014/main" id="{2D017130-F0D1-25D8-B55D-AADFF27EE50E}"/>
                </a:ext>
              </a:extLst>
            </p:cNvPr>
            <p:cNvSpPr/>
            <p:nvPr/>
          </p:nvSpPr>
          <p:spPr>
            <a:xfrm>
              <a:off x="8667329" y="1294752"/>
              <a:ext cx="441858" cy="33333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6BC4DF78-4917-1434-4473-D57996A728BD}"/>
              </a:ext>
            </a:extLst>
          </p:cNvPr>
          <p:cNvSpPr txBox="1"/>
          <p:nvPr/>
        </p:nvSpPr>
        <p:spPr>
          <a:xfrm>
            <a:off x="332928" y="4271156"/>
            <a:ext cx="8043958" cy="15158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Degradation of the measuring cell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Increased bridge resistance from 3.256 to 3.439 k</a:t>
            </a:r>
            <a:r>
              <a:rPr kumimoji="0" lang="el-GR" sz="18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Ω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@ 2bar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Increased errors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Unable to comment about the contribution of the oil on these results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79AB5D8-9260-A0C2-BE26-59498A4A70C0}"/>
              </a:ext>
            </a:extLst>
          </p:cNvPr>
          <p:cNvSpPr txBox="1"/>
          <p:nvPr/>
        </p:nvSpPr>
        <p:spPr>
          <a:xfrm rot="1742842">
            <a:off x="7610012" y="4973671"/>
            <a:ext cx="266315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400" dirty="0"/>
              <a:t>On-going work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691521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C37E66A-A86A-B8E9-7AD1-EDBC1CD633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073960"/>
            <a:ext cx="11784013" cy="490588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STS makes compatible gauges to the APR which fit well within the control's architecture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The STS gauge show no differences pre- and post-irradiation on leak tightness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The use of oil in the measuring cell is not ideal but can be safely used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b="0" dirty="0"/>
              <a:t>Oil can burst only to the outside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b="0" dirty="0"/>
              <a:t>Burst pressure &gt;200 bar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Reasonable errors up to 60kGy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b="0" dirty="0"/>
              <a:t>At the beginning of LS offsets may be observed during venting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b="0" dirty="0"/>
              <a:t>During each LS calibration shall take place (standard procedure)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b="0" dirty="0"/>
              <a:t>Replacement of gauges when TID of 60-70kGy is reached</a:t>
            </a:r>
          </a:p>
          <a:p>
            <a:pPr marL="990900" lvl="2" indent="-342900"/>
            <a:r>
              <a:rPr lang="en-US" sz="1600" dirty="0"/>
              <a:t>Small cost impact ( gauge &lt; 350CHF)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b="0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5B49EDE-9D83-D1EC-D5E4-6D21C28DFE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Remarks and conclusions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68FE43-85DE-C11A-A0DD-3009631FD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Nikolaos Chatzigeorgiou, VSC seminar 13-06-2023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AD3734-6B65-2AFD-3507-B3DD90E89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graphicFrame>
        <p:nvGraphicFramePr>
          <p:cNvPr id="15" name="Table 15">
            <a:extLst>
              <a:ext uri="{FF2B5EF4-FFF2-40B4-BE49-F238E27FC236}">
                <a16:creationId xmlns:a16="http://schemas.microsoft.com/office/drawing/2014/main" id="{354D0E67-C53E-5D77-6F5C-5599032EF5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6205556"/>
              </p:ext>
            </p:extLst>
          </p:nvPr>
        </p:nvGraphicFramePr>
        <p:xfrm>
          <a:off x="7658867" y="3525081"/>
          <a:ext cx="4428807" cy="28956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969633">
                  <a:extLst>
                    <a:ext uri="{9D8B030D-6E8A-4147-A177-3AD203B41FA5}">
                      <a16:colId xmlns:a16="http://schemas.microsoft.com/office/drawing/2014/main" val="2276086780"/>
                    </a:ext>
                  </a:extLst>
                </a:gridCol>
                <a:gridCol w="1195657">
                  <a:extLst>
                    <a:ext uri="{9D8B030D-6E8A-4147-A177-3AD203B41FA5}">
                      <a16:colId xmlns:a16="http://schemas.microsoft.com/office/drawing/2014/main" val="3433139824"/>
                    </a:ext>
                  </a:extLst>
                </a:gridCol>
                <a:gridCol w="1135544">
                  <a:extLst>
                    <a:ext uri="{9D8B030D-6E8A-4147-A177-3AD203B41FA5}">
                      <a16:colId xmlns:a16="http://schemas.microsoft.com/office/drawing/2014/main" val="2209783867"/>
                    </a:ext>
                  </a:extLst>
                </a:gridCol>
                <a:gridCol w="1127973">
                  <a:extLst>
                    <a:ext uri="{9D8B030D-6E8A-4147-A177-3AD203B41FA5}">
                      <a16:colId xmlns:a16="http://schemas.microsoft.com/office/drawing/2014/main" val="8933975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200" dirty="0"/>
                        <a:t>HL-LHC</a:t>
                      </a:r>
                    </a:p>
                    <a:p>
                      <a:r>
                        <a:rPr lang="en-US" sz="1200" dirty="0"/>
                        <a:t>Location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Annual Dose</a:t>
                      </a:r>
                    </a:p>
                    <a:p>
                      <a:r>
                        <a:rPr lang="en-US" sz="1200" dirty="0"/>
                        <a:t>[kGy/y]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TID [kGy]</a:t>
                      </a:r>
                    </a:p>
                    <a:p>
                      <a:r>
                        <a:rPr lang="en-US" sz="1200" dirty="0"/>
                        <a:t>Run 4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TID [kGy]</a:t>
                      </a:r>
                    </a:p>
                    <a:p>
                      <a:r>
                        <a:rPr lang="en-US" sz="1200" dirty="0"/>
                        <a:t>Run 5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3236753"/>
                  </a:ext>
                </a:extLst>
              </a:tr>
              <a:tr h="225809">
                <a:tc>
                  <a:txBody>
                    <a:bodyPr/>
                    <a:lstStyle/>
                    <a:p>
                      <a:r>
                        <a:rPr lang="en-US" sz="1000" dirty="0"/>
                        <a:t>Q2A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04099484"/>
                  </a:ext>
                </a:extLst>
              </a:tr>
              <a:tr h="225809">
                <a:tc>
                  <a:txBody>
                    <a:bodyPr/>
                    <a:lstStyle/>
                    <a:p>
                      <a:r>
                        <a:rPr lang="en-US" sz="1000" dirty="0"/>
                        <a:t>DFX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10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0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70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0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(replacement)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36115105"/>
                  </a:ext>
                </a:extLst>
              </a:tr>
              <a:tr h="225809">
                <a:tc>
                  <a:txBody>
                    <a:bodyPr/>
                    <a:lstStyle/>
                    <a:p>
                      <a:r>
                        <a:rPr lang="en-US" sz="1000" dirty="0"/>
                        <a:t>D2 &amp; DFM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20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0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70 (replacement)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0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70 (replacement)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01738492"/>
                  </a:ext>
                </a:extLst>
              </a:tr>
              <a:tr h="225809">
                <a:tc>
                  <a:txBody>
                    <a:bodyPr/>
                    <a:lstStyle/>
                    <a:p>
                      <a:r>
                        <a:rPr lang="en-US" sz="1000" dirty="0"/>
                        <a:t>CRAB 1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10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0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r>
                        <a:rPr lang="en-GB" sz="1000" b="1" kern="120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0 (replacement)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9298173"/>
                  </a:ext>
                </a:extLst>
              </a:tr>
              <a:tr h="225809">
                <a:tc>
                  <a:txBody>
                    <a:bodyPr/>
                    <a:lstStyle/>
                    <a:p>
                      <a:r>
                        <a:rPr lang="en-US" sz="1000" dirty="0"/>
                        <a:t>CRAB 2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8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lang="en-GB" sz="10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 (replacement)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22350154"/>
                  </a:ext>
                </a:extLst>
              </a:tr>
              <a:tr h="225809">
                <a:tc>
                  <a:txBody>
                    <a:bodyPr/>
                    <a:lstStyle/>
                    <a:p>
                      <a:r>
                        <a:rPr lang="en-US" sz="1000" dirty="0"/>
                        <a:t>QXL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6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62903173"/>
                  </a:ext>
                </a:extLst>
              </a:tr>
              <a:tr h="225809">
                <a:tc>
                  <a:txBody>
                    <a:bodyPr/>
                    <a:lstStyle/>
                    <a:p>
                      <a:r>
                        <a:rPr lang="en-US" sz="1000" dirty="0"/>
                        <a:t>Q4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8687096"/>
                  </a:ext>
                </a:extLst>
              </a:tr>
              <a:tr h="225809">
                <a:tc>
                  <a:txBody>
                    <a:bodyPr/>
                    <a:lstStyle/>
                    <a:p>
                      <a:r>
                        <a:rPr lang="en-US" sz="1000" dirty="0"/>
                        <a:t>Q5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en-GB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04815879"/>
                  </a:ext>
                </a:extLst>
              </a:tr>
              <a:tr h="225809">
                <a:tc>
                  <a:txBody>
                    <a:bodyPr/>
                    <a:lstStyle/>
                    <a:p>
                      <a:r>
                        <a:rPr lang="en-US" sz="1000" dirty="0"/>
                        <a:t>Q6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15083352"/>
                  </a:ext>
                </a:extLst>
              </a:tr>
              <a:tr h="225809">
                <a:tc>
                  <a:txBody>
                    <a:bodyPr/>
                    <a:lstStyle/>
                    <a:p>
                      <a:r>
                        <a:rPr lang="en-US" sz="1000" dirty="0"/>
                        <a:t>QRL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GB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</a:t>
                      </a:r>
                      <a:endParaRPr lang="en-GB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88812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4712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C37E66A-A86A-B8E9-7AD1-EDBC1CD633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994180"/>
            <a:ext cx="11376024" cy="5621412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R2E community at CERN has no explanation so far for the resistor issues</a:t>
            </a:r>
            <a:endParaRPr lang="en-GB" dirty="0">
              <a:sym typeface="Wingdings" panose="05000000000000000000" pitchFamily="2" charset="2"/>
            </a:endParaRP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0" dirty="0">
                <a:sym typeface="Wingdings" panose="05000000000000000000" pitchFamily="2" charset="2"/>
              </a:rPr>
              <a:t>Effort to understand if the high dose rate of the second run had an impact on the resistor failure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0" dirty="0"/>
              <a:t>Several tests are being prepared at CC60 to validate this hypothesis</a:t>
            </a:r>
          </a:p>
          <a:p>
            <a:pPr marL="990900" lvl="2" indent="-342900"/>
            <a:r>
              <a:rPr lang="en-GB" sz="1500" dirty="0"/>
              <a:t>Gauges in HDR and LDR either in active or passive gamma test</a:t>
            </a:r>
          </a:p>
          <a:p>
            <a:pPr marL="990900" lvl="2" indent="-342900"/>
            <a:r>
              <a:rPr lang="en-GB" sz="1500" dirty="0"/>
              <a:t>Test PCBs with a variety of resistors technologies, sizes that can be tested in HDR or LDR</a:t>
            </a:r>
            <a:endParaRPr lang="en-GB" sz="15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Continue the collaboration with STS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0" dirty="0"/>
              <a:t>Aim to decouple the radiation effects on the chip, on the oil and on the PCB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0" dirty="0"/>
              <a:t>Create a custom product that could replace APR017 and survive the radiation environment of HL-LHC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Evaluate other solutions in collaboration with TE-CRG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0" dirty="0" err="1"/>
              <a:t>Baumer</a:t>
            </a:r>
            <a:r>
              <a:rPr lang="en-GB" b="0" dirty="0"/>
              <a:t> strain gauge 0 - 4bar</a:t>
            </a:r>
          </a:p>
          <a:p>
            <a:pPr marL="990900" lvl="2" indent="-342900"/>
            <a:r>
              <a:rPr lang="en-GB" sz="1500" dirty="0"/>
              <a:t>Tested up to 1kGy by TE-CRG</a:t>
            </a:r>
          </a:p>
          <a:p>
            <a:pPr marL="990900" lvl="2" indent="-342900"/>
            <a:r>
              <a:rPr lang="en-GB" sz="1500" dirty="0"/>
              <a:t>Very small sensitivity (1.75 </a:t>
            </a:r>
            <a:r>
              <a:rPr lang="en-GB" sz="1500" dirty="0" err="1"/>
              <a:t>uV</a:t>
            </a:r>
            <a:r>
              <a:rPr lang="en-GB" sz="1500" dirty="0"/>
              <a:t>/(</a:t>
            </a:r>
            <a:r>
              <a:rPr lang="en-GB" sz="1500" dirty="0" err="1"/>
              <a:t>mbar.mA</a:t>
            </a:r>
            <a:r>
              <a:rPr lang="en-GB" sz="1500" dirty="0"/>
              <a:t>) vs 25 </a:t>
            </a:r>
            <a:r>
              <a:rPr lang="en-GB" sz="1500" dirty="0" err="1"/>
              <a:t>uV</a:t>
            </a:r>
            <a:r>
              <a:rPr lang="en-GB" sz="1500" dirty="0"/>
              <a:t>/(</a:t>
            </a:r>
            <a:r>
              <a:rPr lang="en-GB" sz="1500" dirty="0" err="1"/>
              <a:t>mbar.mA</a:t>
            </a:r>
            <a:r>
              <a:rPr lang="en-GB" sz="1500" dirty="0"/>
              <a:t>) -&gt; has an impact on our electronics)</a:t>
            </a:r>
          </a:p>
          <a:p>
            <a:pPr marL="990900" lvl="2" indent="-342900"/>
            <a:r>
              <a:rPr lang="en-GB" sz="1500" b="0" dirty="0"/>
              <a:t>Can be bought in multiples of 100</a:t>
            </a:r>
            <a:r>
              <a:rPr lang="en-GB" sz="1500" dirty="0"/>
              <a:t> units (1.3kCHF per gauge)</a:t>
            </a: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en-GB" b="0" dirty="0"/>
              <a:t>ABB (similar technology with STS; oil filling)</a:t>
            </a:r>
          </a:p>
          <a:p>
            <a:pPr marL="609750" lvl="1" indent="-285750">
              <a:buFont typeface="Arial" panose="020B0604020202020204" pitchFamily="34" charset="0"/>
              <a:buChar char="•"/>
            </a:pPr>
            <a:r>
              <a:rPr lang="en-GB" b="0" dirty="0"/>
              <a:t>Radiation hard gauges from SIGMANETIC and EFE</a:t>
            </a:r>
          </a:p>
          <a:p>
            <a:pPr marL="933750" lvl="2" indent="-285750"/>
            <a:r>
              <a:rPr lang="en-GB" sz="1500" dirty="0"/>
              <a:t>Thin film metal membrane without oil. Very small sensitivity. High price</a:t>
            </a:r>
            <a:endParaRPr lang="en-GB" sz="1500" b="0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b="0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5B49EDE-9D83-D1EC-D5E4-6D21C28DFE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work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68FE43-85DE-C11A-A0DD-3009631FD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Nikolaos Chatzigeorgiou, VSC seminar 13-06-2023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AD3734-6B65-2AFD-3507-B3DD90E892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175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7ABB48-9553-99DD-4B19-FBED88ADD5FD}"/>
              </a:ext>
            </a:extLst>
          </p:cNvPr>
          <p:cNvSpPr txBox="1"/>
          <p:nvPr/>
        </p:nvSpPr>
        <p:spPr>
          <a:xfrm>
            <a:off x="3825343" y="2875002"/>
            <a:ext cx="4541315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3600" dirty="0"/>
              <a:t>Thank you!</a:t>
            </a:r>
          </a:p>
          <a:p>
            <a:pPr algn="ctr"/>
            <a:r>
              <a:rPr lang="en-US" sz="3600" dirty="0"/>
              <a:t>Any questions?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D3BFAF3-1E38-1CB3-F42F-5CF439E0FD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24460"/>
            <a:ext cx="11376024" cy="5076315"/>
          </a:xfrm>
        </p:spPr>
        <p:txBody>
          <a:bodyPr/>
          <a:lstStyle/>
          <a:p>
            <a:r>
              <a:rPr lang="en-US" dirty="0"/>
              <a:t>The word piezo derives from ancient Greek “</a:t>
            </a:r>
            <a:r>
              <a:rPr lang="en-US" dirty="0" err="1"/>
              <a:t>piezein</a:t>
            </a:r>
            <a:r>
              <a:rPr lang="en-US" dirty="0"/>
              <a:t>” which means to squeeze or press</a:t>
            </a:r>
          </a:p>
          <a:p>
            <a:r>
              <a:rPr lang="en-GB" dirty="0"/>
              <a:t>When pressure is applied in a piezoresistive material (silicon):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dirty="0"/>
              <a:t>Shift in the atomic positions -&gt; affects the electric charge transport -&gt; change in conductivity</a:t>
            </a:r>
          </a:p>
          <a:p>
            <a:r>
              <a:rPr lang="en-GB" dirty="0"/>
              <a:t>Thin silicon crystal layer used as a membrane: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/>
              <a:t>Membrane deformation -&gt; piezo resistive effect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/>
              <a:t>Piezo resistive elements form a Wheatstone bridge which can be excited with constant current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 err="1"/>
              <a:t>V</a:t>
            </a:r>
            <a:r>
              <a:rPr lang="en-GB" sz="1200" b="0" dirty="0" err="1"/>
              <a:t>meas</a:t>
            </a:r>
            <a:r>
              <a:rPr lang="en-GB" sz="1800" b="0" dirty="0"/>
              <a:t> [mV] is a measure of the membrane deformation and therefore the pressure</a:t>
            </a:r>
          </a:p>
          <a:p>
            <a:endParaRPr lang="en-GB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b="0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895BEFA-2719-3583-EE9E-40B57BB0E7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Piezo resistive gauges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EC49B9-6F2B-5956-7E93-4E6034DF76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Nikolaos Chatzigeorgiou, VSC seminar 13-06-2023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37C845-2A93-264E-546C-DAD318D5D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42" name="Picture 141">
            <a:extLst>
              <a:ext uri="{FF2B5EF4-FFF2-40B4-BE49-F238E27FC236}">
                <a16:creationId xmlns:a16="http://schemas.microsoft.com/office/drawing/2014/main" id="{E1E23CBB-CEED-6C46-3C5E-4AA0C6CB5A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0585" y="3800286"/>
            <a:ext cx="3970989" cy="2456543"/>
          </a:xfrm>
          <a:prstGeom prst="rect">
            <a:avLst/>
          </a:prstGeom>
        </p:spPr>
      </p:pic>
      <p:pic>
        <p:nvPicPr>
          <p:cNvPr id="143" name="Picture 142">
            <a:extLst>
              <a:ext uri="{FF2B5EF4-FFF2-40B4-BE49-F238E27FC236}">
                <a16:creationId xmlns:a16="http://schemas.microsoft.com/office/drawing/2014/main" id="{2DE55647-6156-AF31-7320-C3628BBD5E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5352" y="4195490"/>
            <a:ext cx="3200677" cy="1896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989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A41E6CB-414F-8645-FCD4-C8BFA7230D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Piezo gauge variants based on location in LHC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C2F75CB-BB99-B477-3AB5-89C088538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Nikolaos Chatzigeorgiou, VSC seminar 13-06-2023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3BF1B3-9B68-91A1-E6D5-5B65363DD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5F86DCE-DC6A-D72C-8FBB-BD7A2BEC83D0}"/>
              </a:ext>
            </a:extLst>
          </p:cNvPr>
          <p:cNvSpPr/>
          <p:nvPr/>
        </p:nvSpPr>
        <p:spPr>
          <a:xfrm>
            <a:off x="591671" y="2756647"/>
            <a:ext cx="3818964" cy="67235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accent6">
                    <a:lumMod val="50000"/>
                  </a:schemeClr>
                </a:solidFill>
              </a:rPr>
              <a:t>LSS</a:t>
            </a:r>
            <a:endParaRPr lang="en-GB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414973F-038B-B85B-A79E-A589B2503D1F}"/>
              </a:ext>
            </a:extLst>
          </p:cNvPr>
          <p:cNvSpPr/>
          <p:nvPr/>
        </p:nvSpPr>
        <p:spPr>
          <a:xfrm>
            <a:off x="4410636" y="2756646"/>
            <a:ext cx="896470" cy="672353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accent6">
                    <a:lumMod val="50000"/>
                  </a:schemeClr>
                </a:solidFill>
              </a:rPr>
              <a:t>DS</a:t>
            </a:r>
            <a:endParaRPr lang="en-GB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C880B5A-47A7-C372-89F5-E7652CB81396}"/>
              </a:ext>
            </a:extLst>
          </p:cNvPr>
          <p:cNvSpPr/>
          <p:nvPr/>
        </p:nvSpPr>
        <p:spPr>
          <a:xfrm>
            <a:off x="5307105" y="2756646"/>
            <a:ext cx="6526305" cy="672353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accent6">
                    <a:lumMod val="50000"/>
                  </a:schemeClr>
                </a:solidFill>
              </a:rPr>
              <a:t>ARC</a:t>
            </a:r>
            <a:endParaRPr lang="en-GB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Right Brace 11">
            <a:extLst>
              <a:ext uri="{FF2B5EF4-FFF2-40B4-BE49-F238E27FC236}">
                <a16:creationId xmlns:a16="http://schemas.microsoft.com/office/drawing/2014/main" id="{FBF614B6-03E1-9749-A4BC-B43FA45A3DEA}"/>
              </a:ext>
            </a:extLst>
          </p:cNvPr>
          <p:cNvSpPr/>
          <p:nvPr/>
        </p:nvSpPr>
        <p:spPr>
          <a:xfrm rot="16200000">
            <a:off x="2241180" y="542363"/>
            <a:ext cx="452718" cy="3751729"/>
          </a:xfrm>
          <a:prstGeom prst="rightBrace">
            <a:avLst>
              <a:gd name="adj1" fmla="val 8333"/>
              <a:gd name="adj2" fmla="val 49765"/>
            </a:avLst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5A33D6-357F-918D-3BD5-59B5FC7D6D5B}"/>
              </a:ext>
            </a:extLst>
          </p:cNvPr>
          <p:cNvSpPr txBox="1"/>
          <p:nvPr/>
        </p:nvSpPr>
        <p:spPr>
          <a:xfrm>
            <a:off x="591671" y="1251274"/>
            <a:ext cx="38189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High-radiation areas</a:t>
            </a:r>
          </a:p>
          <a:p>
            <a:pPr algn="ctr"/>
            <a:r>
              <a:rPr lang="en-US" sz="2000" dirty="0"/>
              <a:t>Only </a:t>
            </a:r>
            <a:r>
              <a:rPr lang="en-US" sz="2000" u="sng" dirty="0"/>
              <a:t>passive</a:t>
            </a:r>
            <a:r>
              <a:rPr lang="en-US" sz="2000" dirty="0"/>
              <a:t> gauges</a:t>
            </a:r>
            <a:endParaRPr lang="en-GB" sz="2000" dirty="0"/>
          </a:p>
        </p:txBody>
      </p:sp>
      <p:sp>
        <p:nvSpPr>
          <p:cNvPr id="14" name="Right Brace 13">
            <a:extLst>
              <a:ext uri="{FF2B5EF4-FFF2-40B4-BE49-F238E27FC236}">
                <a16:creationId xmlns:a16="http://schemas.microsoft.com/office/drawing/2014/main" id="{682EAA6C-D1D8-8CCF-DFBF-5B5E8E32A895}"/>
              </a:ext>
            </a:extLst>
          </p:cNvPr>
          <p:cNvSpPr/>
          <p:nvPr/>
        </p:nvSpPr>
        <p:spPr>
          <a:xfrm rot="16200000">
            <a:off x="7895666" y="-1305734"/>
            <a:ext cx="452718" cy="7422775"/>
          </a:xfrm>
          <a:prstGeom prst="rightBrace">
            <a:avLst>
              <a:gd name="adj1" fmla="val 8333"/>
              <a:gd name="adj2" fmla="val 49765"/>
            </a:avLst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0182D7A-8D17-97F9-4B50-CBEA38970C92}"/>
              </a:ext>
            </a:extLst>
          </p:cNvPr>
          <p:cNvSpPr txBox="1"/>
          <p:nvPr/>
        </p:nvSpPr>
        <p:spPr>
          <a:xfrm>
            <a:off x="6360799" y="1251274"/>
            <a:ext cx="35231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Low-radiation areas</a:t>
            </a:r>
          </a:p>
          <a:p>
            <a:pPr algn="ctr"/>
            <a:r>
              <a:rPr lang="en-US" sz="2000" dirty="0"/>
              <a:t>Active RadTol gauges</a:t>
            </a:r>
            <a:endParaRPr lang="en-GB" sz="20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DA8517B-8E51-3BA6-E63E-8CBC8A5283C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4191" y="3649212"/>
            <a:ext cx="976348" cy="1075188"/>
          </a:xfrm>
          <a:prstGeom prst="rect">
            <a:avLst/>
          </a:prstGeom>
        </p:spPr>
      </p:pic>
      <p:pic>
        <p:nvPicPr>
          <p:cNvPr id="17" name="Picture 16" descr="C:\Users\pakrakow\AppData\Local\Microsoft\Windows\Temporary Internet Files\Content.Word\APR017.jpg">
            <a:extLst>
              <a:ext uri="{FF2B5EF4-FFF2-40B4-BE49-F238E27FC236}">
                <a16:creationId xmlns:a16="http://schemas.microsoft.com/office/drawing/2014/main" id="{4E4EC0CD-EA23-E6DB-9570-72431F9A1815}"/>
              </a:ext>
            </a:extLst>
          </p:cNvPr>
          <p:cNvPicPr/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808" b="91882" l="0" r="99783">
                        <a14:foregroundMark x1="27115" y1="29889" x2="50108" y2="30627"/>
                        <a14:foregroundMark x1="46204" y1="18819" x2="69414" y2="16605"/>
                        <a14:foregroundMark x1="44035" y1="82657" x2="71367" y2="83395"/>
                        <a14:foregroundMark x1="86768" y1="29520" x2="82213" y2="43911"/>
                      </a14:backgroundRemoval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12177" b="9225"/>
          <a:stretch/>
        </p:blipFill>
        <p:spPr bwMode="auto">
          <a:xfrm rot="5400000">
            <a:off x="1896162" y="3851684"/>
            <a:ext cx="1228803" cy="82385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C7109A9-F314-9001-2974-190BC96BFF51}"/>
              </a:ext>
            </a:extLst>
          </p:cNvPr>
          <p:cNvSpPr txBox="1"/>
          <p:nvPr/>
        </p:nvSpPr>
        <p:spPr>
          <a:xfrm>
            <a:off x="1482871" y="4897392"/>
            <a:ext cx="20365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Balzers APR017</a:t>
            </a:r>
          </a:p>
          <a:p>
            <a:pPr algn="ctr"/>
            <a:r>
              <a:rPr lang="en-US" dirty="0"/>
              <a:t>x65 units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419371B-A98E-F3EF-BD8F-97D9EEBED6F5}"/>
              </a:ext>
            </a:extLst>
          </p:cNvPr>
          <p:cNvSpPr txBox="1"/>
          <p:nvPr/>
        </p:nvSpPr>
        <p:spPr>
          <a:xfrm>
            <a:off x="7104084" y="4897393"/>
            <a:ext cx="20365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HUBA 680.99413</a:t>
            </a:r>
          </a:p>
          <a:p>
            <a:pPr algn="ctr"/>
            <a:r>
              <a:rPr lang="en-US" dirty="0"/>
              <a:t>x168  units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0436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 animBg="1"/>
      <p:bldP spid="15" grpId="0"/>
      <p:bldP spid="18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02CE43-9F0E-8541-8DB1-AD39A1A0C0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8464" y="1219200"/>
            <a:ext cx="11376024" cy="4467224"/>
          </a:xfrm>
        </p:spPr>
        <p:txBody>
          <a:bodyPr>
            <a:normAutofit/>
          </a:bodyPr>
          <a:lstStyle/>
          <a:p>
            <a:r>
              <a:rPr lang="en-US" dirty="0"/>
              <a:t>For HL at P1 and P5 the IV volumes increase and x32 additional piezo gauges are needed: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QXL (x4)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Crab cavities (x8)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D2 (x4)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/>
              <a:t>Cold powering (x16)</a:t>
            </a:r>
          </a:p>
          <a:p>
            <a:r>
              <a:rPr lang="en-GB" dirty="0"/>
              <a:t>IT-String </a:t>
            </a:r>
            <a:r>
              <a:rPr lang="en-GB" b="0" dirty="0"/>
              <a:t>(x3)</a:t>
            </a:r>
          </a:p>
          <a:p>
            <a:r>
              <a:rPr lang="en-GB" dirty="0"/>
              <a:t>BGC </a:t>
            </a:r>
            <a:r>
              <a:rPr lang="en-GB" b="0" dirty="0"/>
              <a:t>(x2)</a:t>
            </a:r>
          </a:p>
          <a:p>
            <a:endParaRPr lang="en-GB" dirty="0"/>
          </a:p>
          <a:p>
            <a:r>
              <a:rPr lang="en-GB" dirty="0"/>
              <a:t>The present IV inventory cannot cover the HL needs using APR gauge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/>
              <a:t>Just few spares in stock for LHC operation</a:t>
            </a:r>
          </a:p>
          <a:p>
            <a:r>
              <a:rPr lang="en-GB" dirty="0"/>
              <a:t>Not manufactured any more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23AC087-B8A9-11C4-D915-7C6B13E4D3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HL-LHC requirements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F3B485-CD8B-8EBE-9332-A627E9C40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Nikolaos Chatzigeorgiou, VSC seminar 13-06-2023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B810B5-53AB-5B1F-6D9D-394DD48C9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621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B772FD8-617D-DBAC-5D1C-65440D8DAF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43984"/>
            <a:ext cx="11376024" cy="4856791"/>
          </a:xfrm>
        </p:spPr>
        <p:txBody>
          <a:bodyPr/>
          <a:lstStyle/>
          <a:p>
            <a:r>
              <a:rPr lang="en-US" dirty="0"/>
              <a:t>Same range of pressure measurement</a:t>
            </a:r>
          </a:p>
          <a:p>
            <a:pPr lvl="1"/>
            <a:r>
              <a:rPr lang="en-US" dirty="0"/>
              <a:t>0 – 2000 mbar</a:t>
            </a:r>
          </a:p>
          <a:p>
            <a:pPr lvl="1"/>
            <a:r>
              <a:rPr lang="en-US" dirty="0"/>
              <a:t>Sensitivity in the order of 77 </a:t>
            </a:r>
            <a:r>
              <a:rPr lang="en-US" dirty="0" err="1"/>
              <a:t>uV</a:t>
            </a:r>
            <a:r>
              <a:rPr lang="en-US" dirty="0"/>
              <a:t>/(</a:t>
            </a:r>
            <a:r>
              <a:rPr lang="en-US" dirty="0" err="1"/>
              <a:t>mbar.mA</a:t>
            </a:r>
            <a:r>
              <a:rPr lang="en-US" dirty="0"/>
              <a:t>)</a:t>
            </a:r>
          </a:p>
          <a:p>
            <a:r>
              <a:rPr lang="en-GB" dirty="0"/>
              <a:t>Same flange (KF16)</a:t>
            </a:r>
          </a:p>
          <a:p>
            <a:r>
              <a:rPr lang="en-GB" dirty="0"/>
              <a:t>Same or similar electrical connection to Burndy 4</a:t>
            </a:r>
          </a:p>
          <a:p>
            <a:r>
              <a:rPr lang="en-GB" dirty="0"/>
              <a:t>Less than ±1% FS accuracy</a:t>
            </a:r>
          </a:p>
          <a:p>
            <a:r>
              <a:rPr lang="en-GB" dirty="0"/>
              <a:t>EPDM seals or preferably fully welded sensor</a:t>
            </a:r>
          </a:p>
          <a:p>
            <a:r>
              <a:rPr lang="en-GB" dirty="0"/>
              <a:t>Compatible with current controller and cabling infrastructure</a:t>
            </a:r>
          </a:p>
          <a:p>
            <a:pPr lvl="1"/>
            <a:r>
              <a:rPr lang="en-GB" dirty="0"/>
              <a:t>Bridge excitation in the order of 4mA</a:t>
            </a:r>
          </a:p>
          <a:p>
            <a:pPr lvl="1"/>
            <a:r>
              <a:rPr lang="en-GB" dirty="0"/>
              <a:t>Differential measurement in the order of 600mV</a:t>
            </a:r>
          </a:p>
          <a:p>
            <a:r>
              <a:rPr lang="en-GB" dirty="0"/>
              <a:t>Passive gauge with a tolerance to radiation</a:t>
            </a:r>
          </a:p>
          <a:p>
            <a:pPr lvl="1"/>
            <a:r>
              <a:rPr lang="en-GB" dirty="0"/>
              <a:t>200 kGy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484649C-D009-14DE-3DC5-772D7A81E3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gauge technical specifications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C97532-C852-B3B6-9704-C308D0540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Nikolaos Chatzigeorgiou, VSC seminar 13-06-2023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AE948E-6A61-B983-9564-62E53BED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0465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1">
            <a:extLst>
              <a:ext uri="{FF2B5EF4-FFF2-40B4-BE49-F238E27FC236}">
                <a16:creationId xmlns:a16="http://schemas.microsoft.com/office/drawing/2014/main" id="{0B92743B-B415-BFE6-C6DC-0890905536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Radiation levels in LSS1/5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5B980E-698B-2CAD-A7FF-8077F39AD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Nikolaos Chatzigeorgiou, VSC seminar 13-06-2023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74B672-1690-5ABE-33DF-FDAAFE66E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6E9D8470-7164-A774-D56B-DFADDE8E62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1439335"/>
            <a:ext cx="11376025" cy="4635730"/>
          </a:xfrm>
          <a:prstGeom prst="rect">
            <a:avLst/>
          </a:prstGeom>
          <a:noFill/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7987E513-D8E6-78F0-55EE-D5FF03A7F90B}"/>
              </a:ext>
            </a:extLst>
          </p:cNvPr>
          <p:cNvSpPr txBox="1"/>
          <p:nvPr/>
        </p:nvSpPr>
        <p:spPr>
          <a:xfrm>
            <a:off x="6686550" y="5944260"/>
            <a:ext cx="550545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050" dirty="0"/>
              <a:t>Radiation Level Specifications for HL-LHC, G. Lerner, EDMS </a:t>
            </a:r>
            <a:r>
              <a:rPr lang="it-IT" sz="1050" dirty="0">
                <a:hlinkClick r:id="rId3"/>
              </a:rPr>
              <a:t>2302154</a:t>
            </a:r>
            <a:endParaRPr lang="it-IT" sz="105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7236C7F-FA42-F9B8-4E01-3A1FFE1DBF9D}"/>
              </a:ext>
            </a:extLst>
          </p:cNvPr>
          <p:cNvSpPr txBox="1"/>
          <p:nvPr/>
        </p:nvSpPr>
        <p:spPr>
          <a:xfrm>
            <a:off x="10693117" y="1439335"/>
            <a:ext cx="129488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/>
              <a:t>Optics v1.5</a:t>
            </a:r>
          </a:p>
          <a:p>
            <a:pPr algn="ctr"/>
            <a:r>
              <a:rPr lang="en-US" sz="1400" dirty="0"/>
              <a:t>May 2019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4128686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CC96ABB-4527-3F25-3F0D-024C5A7B32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STS company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BFDFA-9B2B-37EA-79C4-F2F1F1A5D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Nikolaos Chatzigeorgiou, VSC seminar 13-06-2023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694694-404B-B23B-FB2D-64CF5CB43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300C510-F20C-6824-4B67-27DCF6785079}"/>
              </a:ext>
            </a:extLst>
          </p:cNvPr>
          <p:cNvGrpSpPr/>
          <p:nvPr/>
        </p:nvGrpSpPr>
        <p:grpSpPr>
          <a:xfrm>
            <a:off x="231940" y="1341145"/>
            <a:ext cx="5362861" cy="4887822"/>
            <a:chOff x="239017" y="1439335"/>
            <a:chExt cx="5362861" cy="4887822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3D3BCBDC-0B4B-F1DD-0BF8-F53CFB0604F8}"/>
                </a:ext>
              </a:extLst>
            </p:cNvPr>
            <p:cNvGrpSpPr/>
            <p:nvPr/>
          </p:nvGrpSpPr>
          <p:grpSpPr>
            <a:xfrm>
              <a:off x="239017" y="1439335"/>
              <a:ext cx="5362861" cy="4887822"/>
              <a:chOff x="239017" y="1439335"/>
              <a:chExt cx="5362861" cy="4887822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2BF3410A-6F99-BF9D-6345-A8C9006743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39017" y="2091140"/>
                <a:ext cx="5362861" cy="4236017"/>
              </a:xfrm>
              <a:prstGeom prst="rect">
                <a:avLst/>
              </a:prstGeom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696FAC50-C502-9B32-D604-40ED2CBDDA8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t="5589"/>
              <a:stretch/>
            </p:blipFill>
            <p:spPr>
              <a:xfrm>
                <a:off x="352380" y="1439335"/>
                <a:ext cx="1585944" cy="733833"/>
              </a:xfrm>
              <a:prstGeom prst="rect">
                <a:avLst/>
              </a:prstGeom>
            </p:spPr>
          </p:pic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03EF041-79CF-8384-EC7A-9786230838EE}"/>
                </a:ext>
              </a:extLst>
            </p:cNvPr>
            <p:cNvSpPr txBox="1"/>
            <p:nvPr/>
          </p:nvSpPr>
          <p:spPr>
            <a:xfrm>
              <a:off x="1882498" y="1809339"/>
              <a:ext cx="321114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 dirty="0">
                  <a:hlinkClick r:id="rId4"/>
                </a:rPr>
                <a:t>https://www.stssensors.com/</a:t>
              </a:r>
              <a:endParaRPr lang="en-GB" sz="1200" dirty="0"/>
            </a:p>
            <a:p>
              <a:endParaRPr lang="en-GB" sz="1200" dirty="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4FFEBF17-3416-16F2-74FA-C0D87D8F1F50}"/>
              </a:ext>
            </a:extLst>
          </p:cNvPr>
          <p:cNvSpPr txBox="1"/>
          <p:nvPr/>
        </p:nvSpPr>
        <p:spPr>
          <a:xfrm>
            <a:off x="5657487" y="966982"/>
            <a:ext cx="6419958" cy="30469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Swiss company with applications in several industries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Main products include sensors for: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Pressure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Level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Very friendly staff and available for custom solution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without a minimum order quantity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Manage development &amp; productions for other companies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HUBA piezo sensor for DS/ARCs manufactured by 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Involved with ITER for piezo resistive sensors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68CCB0E-791E-B622-68A8-640A652E78D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928869"/>
            <a:ext cx="2088654" cy="230009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919D916-8668-4CBB-57BA-E5451D82A81C}"/>
              </a:ext>
            </a:extLst>
          </p:cNvPr>
          <p:cNvGrpSpPr/>
          <p:nvPr/>
        </p:nvGrpSpPr>
        <p:grpSpPr>
          <a:xfrm>
            <a:off x="8834792" y="3587371"/>
            <a:ext cx="3242653" cy="2641596"/>
            <a:chOff x="8931018" y="3552305"/>
            <a:chExt cx="3242653" cy="2641596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11A63E02-F726-DED9-8B44-84EAFFB62C7A}"/>
                </a:ext>
              </a:extLst>
            </p:cNvPr>
            <p:cNvGrpSpPr/>
            <p:nvPr/>
          </p:nvGrpSpPr>
          <p:grpSpPr>
            <a:xfrm>
              <a:off x="8931018" y="3552305"/>
              <a:ext cx="2496289" cy="2641596"/>
              <a:chOff x="8931018" y="3552305"/>
              <a:chExt cx="2496289" cy="2641596"/>
            </a:xfrm>
          </p:grpSpPr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26B9EAB8-5982-CB3D-9AF9-860A5FE57EF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931018" y="3758202"/>
                <a:ext cx="2496289" cy="2435699"/>
              </a:xfrm>
              <a:prstGeom prst="rect">
                <a:avLst/>
              </a:prstGeom>
            </p:spPr>
          </p:pic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487057C-64B1-EA2F-4218-B73B1F8225CA}"/>
                  </a:ext>
                </a:extLst>
              </p:cNvPr>
              <p:cNvSpPr txBox="1"/>
              <p:nvPr/>
            </p:nvSpPr>
            <p:spPr>
              <a:xfrm>
                <a:off x="9015125" y="3552305"/>
                <a:ext cx="2319753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200" dirty="0">
                    <a:solidFill>
                      <a:schemeClr val="tx2"/>
                    </a:solidFill>
                  </a:rPr>
                  <a:t>STS article</a:t>
                </a:r>
              </a:p>
              <a:p>
                <a:pPr algn="ctr"/>
                <a:endParaRPr lang="en-GB" sz="1200" dirty="0">
                  <a:solidFill>
                    <a:schemeClr val="tx2"/>
                  </a:solidFill>
                </a:endParaRPr>
              </a:p>
            </p:txBody>
          </p:sp>
        </p:grp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0D22CB8-7381-648C-A5B1-C7244C88D4F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b="1930"/>
            <a:stretch/>
          </p:blipFill>
          <p:spPr>
            <a:xfrm>
              <a:off x="11341446" y="4301252"/>
              <a:ext cx="832225" cy="164043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02921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43B4492-CC19-DF02-DEF2-85F0B6147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STS gauge construction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ACC47D-BAFD-01CF-26D1-941354E0F9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Nikolaos Chatzigeorgiou, VSC seminar 13-06-2023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C8332B-7413-68C2-7821-AF68B34CAB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9FE5DC57-93B0-F2D3-1386-FE5B2CD75C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65" y="2841279"/>
            <a:ext cx="6236749" cy="3310415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AFB45445-872B-6C50-B31E-83F960B909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8903" y="1020204"/>
            <a:ext cx="3962743" cy="3688400"/>
          </a:xfrm>
          <a:prstGeom prst="rect">
            <a:avLst/>
          </a:prstGeom>
        </p:spPr>
      </p:pic>
      <p:sp>
        <p:nvSpPr>
          <p:cNvPr id="38" name="Arrow: Right 37">
            <a:extLst>
              <a:ext uri="{FF2B5EF4-FFF2-40B4-BE49-F238E27FC236}">
                <a16:creationId xmlns:a16="http://schemas.microsoft.com/office/drawing/2014/main" id="{4DC17B19-D863-BBED-1E25-2853E6F4F465}"/>
              </a:ext>
            </a:extLst>
          </p:cNvPr>
          <p:cNvSpPr/>
          <p:nvPr/>
        </p:nvSpPr>
        <p:spPr>
          <a:xfrm rot="20712500">
            <a:off x="5037262" y="4093645"/>
            <a:ext cx="2386560" cy="3129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9" name="Picture 3">
            <a:extLst>
              <a:ext uri="{FF2B5EF4-FFF2-40B4-BE49-F238E27FC236}">
                <a16:creationId xmlns:a16="http://schemas.microsoft.com/office/drawing/2014/main" id="{6CD7066C-209D-497A-49D3-6B5C1561CC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0654" y="1103076"/>
            <a:ext cx="1823351" cy="1689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C7A3B09B-04B7-D32B-F6DF-229B176B1101}"/>
              </a:ext>
            </a:extLst>
          </p:cNvPr>
          <p:cNvGrpSpPr/>
          <p:nvPr/>
        </p:nvGrpSpPr>
        <p:grpSpPr>
          <a:xfrm>
            <a:off x="6599135" y="3866255"/>
            <a:ext cx="2667205" cy="1804333"/>
            <a:chOff x="6599135" y="3866255"/>
            <a:chExt cx="2667205" cy="1804333"/>
          </a:xfrm>
        </p:grpSpPr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21EA66F1-1BB1-B61C-A608-78FE4945A6C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02256" y="3866255"/>
              <a:ext cx="430482" cy="1416095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 Box 10">
              <a:extLst>
                <a:ext uri="{FF2B5EF4-FFF2-40B4-BE49-F238E27FC236}">
                  <a16:creationId xmlns:a16="http://schemas.microsoft.com/office/drawing/2014/main" id="{CCDAC4CE-2433-4612-64CE-7D48E06935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99135" y="5332034"/>
              <a:ext cx="266720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rgbClr val="E41819"/>
                </a:buClr>
                <a:buSzPct val="120000"/>
                <a:buChar char="•"/>
                <a:defRPr sz="2000">
                  <a:solidFill>
                    <a:srgbClr val="333333"/>
                  </a:solidFill>
                  <a:latin typeface="Arial" panose="020B0604020202020204" pitchFamily="34" charset="0"/>
                  <a:ea typeface="ヒラギノ角ゴ Pro W3" pitchFamily="1" charset="-128"/>
                </a:defRPr>
              </a:lvl1pPr>
              <a:lvl2pPr marL="742950" indent="-285750">
                <a:spcBef>
                  <a:spcPct val="20000"/>
                </a:spcBef>
                <a:buClr>
                  <a:srgbClr val="E41819"/>
                </a:buClr>
                <a:buSzPct val="120000"/>
                <a:buChar char="•"/>
                <a:defRPr sz="2800">
                  <a:solidFill>
                    <a:srgbClr val="333333"/>
                  </a:solidFill>
                  <a:latin typeface="Arial" panose="020B0604020202020204" pitchFamily="34" charset="0"/>
                  <a:ea typeface="ヒラギノ角ゴ Pro W3" pitchFamily="1" charset="-128"/>
                </a:defRPr>
              </a:lvl2pPr>
              <a:lvl3pPr marL="1143000" indent="-228600">
                <a:spcBef>
                  <a:spcPct val="20000"/>
                </a:spcBef>
                <a:buClr>
                  <a:srgbClr val="E41819"/>
                </a:buClr>
                <a:buSzPct val="120000"/>
                <a:buChar char="•"/>
                <a:defRPr sz="2400">
                  <a:solidFill>
                    <a:srgbClr val="333333"/>
                  </a:solidFill>
                  <a:latin typeface="Arial" panose="020B0604020202020204" pitchFamily="34" charset="0"/>
                  <a:ea typeface="ヒラギノ角ゴ Pro W3" pitchFamily="1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41819"/>
                </a:buClr>
                <a:buSzPct val="120000"/>
                <a:buChar char="–"/>
                <a:defRPr sz="2000">
                  <a:solidFill>
                    <a:srgbClr val="333333"/>
                  </a:solidFill>
                  <a:latin typeface="Arial" panose="020B0604020202020204" pitchFamily="34" charset="0"/>
                  <a:ea typeface="ヒラギノ角ゴ Pro W3" pitchFamily="1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E41819"/>
                </a:buClr>
                <a:buSzPct val="120000"/>
                <a:buChar char="»"/>
                <a:defRPr sz="2000">
                  <a:solidFill>
                    <a:srgbClr val="333333"/>
                  </a:solidFill>
                  <a:latin typeface="Arial" panose="020B0604020202020204" pitchFamily="34" charset="0"/>
                  <a:ea typeface="ヒラギノ角ゴ Pro W3" pitchFamily="1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41819"/>
                </a:buClr>
                <a:buSzPct val="120000"/>
                <a:buChar char="»"/>
                <a:defRPr sz="2000">
                  <a:solidFill>
                    <a:srgbClr val="333333"/>
                  </a:solidFill>
                  <a:latin typeface="Arial" panose="020B0604020202020204" pitchFamily="34" charset="0"/>
                  <a:ea typeface="ヒラギノ角ゴ Pro W3" pitchFamily="1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41819"/>
                </a:buClr>
                <a:buSzPct val="120000"/>
                <a:buChar char="»"/>
                <a:defRPr sz="2000">
                  <a:solidFill>
                    <a:srgbClr val="333333"/>
                  </a:solidFill>
                  <a:latin typeface="Arial" panose="020B0604020202020204" pitchFamily="34" charset="0"/>
                  <a:ea typeface="ヒラギノ角ゴ Pro W3" pitchFamily="1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41819"/>
                </a:buClr>
                <a:buSzPct val="120000"/>
                <a:buChar char="»"/>
                <a:defRPr sz="2000">
                  <a:solidFill>
                    <a:srgbClr val="333333"/>
                  </a:solidFill>
                  <a:latin typeface="Arial" panose="020B0604020202020204" pitchFamily="34" charset="0"/>
                  <a:ea typeface="ヒラギノ角ゴ Pro W3" pitchFamily="1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E41819"/>
                </a:buClr>
                <a:buSzPct val="120000"/>
                <a:buChar char="»"/>
                <a:defRPr sz="2000">
                  <a:solidFill>
                    <a:srgbClr val="333333"/>
                  </a:solidFill>
                  <a:latin typeface="Arial" panose="020B0604020202020204" pitchFamily="34" charset="0"/>
                  <a:ea typeface="ヒラギノ角ゴ Pro W3" pitchFamily="1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de-DE" sz="1600" dirty="0">
                  <a:solidFill>
                    <a:schemeClr val="tx1"/>
                  </a:solidFill>
                  <a:latin typeface="Helvetica" panose="020B0604020202020204" pitchFamily="34" charset="0"/>
                </a:rPr>
                <a:t>Welding point of the sensor</a:t>
              </a:r>
            </a:p>
          </p:txBody>
        </p:sp>
      </p:grpSp>
      <p:pic>
        <p:nvPicPr>
          <p:cNvPr id="45" name="Picture 44">
            <a:extLst>
              <a:ext uri="{FF2B5EF4-FFF2-40B4-BE49-F238E27FC236}">
                <a16:creationId xmlns:a16="http://schemas.microsoft.com/office/drawing/2014/main" id="{44AC9EC5-5C85-7E0D-42D1-3AF3E3A7953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4560" y="1020204"/>
            <a:ext cx="2377440" cy="364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794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PPT_v2023</Template>
  <TotalTime>6608</TotalTime>
  <Words>1886</Words>
  <Application>Microsoft Office PowerPoint</Application>
  <PresentationFormat>Widescreen</PresentationFormat>
  <Paragraphs>420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Calibri</vt:lpstr>
      <vt:lpstr>Helvetica</vt:lpstr>
      <vt:lpstr>Office Theme</vt:lpstr>
      <vt:lpstr>Piezo resistive gauge irradiation test results</vt:lpstr>
      <vt:lpstr>Agenda</vt:lpstr>
      <vt:lpstr>Piezo resistive gauges</vt:lpstr>
      <vt:lpstr>Piezo gauge variants based on location in LHC</vt:lpstr>
      <vt:lpstr>HL-LHC requirements</vt:lpstr>
      <vt:lpstr>New gauge technical specifications</vt:lpstr>
      <vt:lpstr>Radiation levels in LSS1/5</vt:lpstr>
      <vt:lpstr>The STS company</vt:lpstr>
      <vt:lpstr>STS gauge construction</vt:lpstr>
      <vt:lpstr>Radiation effects on oils and lubricants</vt:lpstr>
      <vt:lpstr>Irradiation test workflow</vt:lpstr>
      <vt:lpstr>Irradiation at external facility - STERIS</vt:lpstr>
      <vt:lpstr>Test procedure</vt:lpstr>
      <vt:lpstr>Leak detection pre- and post-irradiation</vt:lpstr>
      <vt:lpstr>Irradiation at internal facility – CC60</vt:lpstr>
      <vt:lpstr>Internal facility CC60</vt:lpstr>
      <vt:lpstr>Test procedure</vt:lpstr>
      <vt:lpstr>Leak detection pre- and post-irradiation</vt:lpstr>
      <vt:lpstr>Measurement error from the online monitoring </vt:lpstr>
      <vt:lpstr>Measurement error from 2022 campaign</vt:lpstr>
      <vt:lpstr>Description of issues from 2023 campaign</vt:lpstr>
      <vt:lpstr>Visual inspection</vt:lpstr>
      <vt:lpstr>CERN analysis</vt:lpstr>
      <vt:lpstr>CERN analysis</vt:lpstr>
      <vt:lpstr>STS analysis</vt:lpstr>
      <vt:lpstr>Remarks and conclusions</vt:lpstr>
      <vt:lpstr>Future work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Nikolaos Chatzigeorgiou</dc:creator>
  <cp:lastModifiedBy>Nikolaos Chatzigeorgiou</cp:lastModifiedBy>
  <cp:revision>400</cp:revision>
  <cp:lastPrinted>2023-06-12T12:00:58Z</cp:lastPrinted>
  <dcterms:created xsi:type="dcterms:W3CDTF">2023-06-05T07:49:03Z</dcterms:created>
  <dcterms:modified xsi:type="dcterms:W3CDTF">2023-06-12T15:53:20Z</dcterms:modified>
</cp:coreProperties>
</file>