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3"/>
  </p:notesMasterIdLst>
  <p:sldIdLst>
    <p:sldId id="257" r:id="rId2"/>
    <p:sldId id="281" r:id="rId3"/>
    <p:sldId id="282" r:id="rId4"/>
    <p:sldId id="284" r:id="rId5"/>
    <p:sldId id="267" r:id="rId6"/>
    <p:sldId id="287" r:id="rId7"/>
    <p:sldId id="288" r:id="rId8"/>
    <p:sldId id="265" r:id="rId9"/>
    <p:sldId id="275" r:id="rId10"/>
    <p:sldId id="276" r:id="rId11"/>
    <p:sldId id="274" r:id="rId12"/>
    <p:sldId id="289" r:id="rId13"/>
    <p:sldId id="291" r:id="rId14"/>
    <p:sldId id="277" r:id="rId15"/>
    <p:sldId id="279" r:id="rId16"/>
    <p:sldId id="262" r:id="rId17"/>
    <p:sldId id="280" r:id="rId18"/>
    <p:sldId id="285" r:id="rId19"/>
    <p:sldId id="261" r:id="rId20"/>
    <p:sldId id="264" r:id="rId21"/>
    <p:sldId id="286" r:id="rId22"/>
  </p:sldIdLst>
  <p:sldSz cx="9144000" cy="5143500" type="screen16x9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8" autoAdjust="0"/>
    <p:restoredTop sz="76873" autoAdjust="0"/>
  </p:normalViewPr>
  <p:slideViewPr>
    <p:cSldViewPr snapToGrid="0" snapToObjects="1">
      <p:cViewPr varScale="1">
        <p:scale>
          <a:sx n="67" d="100"/>
          <a:sy n="67" d="100"/>
        </p:scale>
        <p:origin x="340" y="3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206896-518F-425B-BFC4-607243B5160A}" type="datetimeFigureOut">
              <a:rPr lang="en-GB" smtClean="0"/>
              <a:t>26/06/2023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ABEA8-F087-4141-AC52-1407D562E5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101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goal of PUMA is to probe the surface properties of stable and rare isotopes by using low energy antiprotons.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Low energy antiprotons offer a very unique sensitivity to the neutron and proton densities at the annihilation site </a:t>
            </a:r>
            <a:r>
              <a:rPr lang="en-GB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tail of the nuclear density.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Today, no facility provides a collider of low energy radioactive ions and low energy antiprotons.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PUMA aims to transport  antiprotons from ELENA to ISOLDE 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1ABEA8-F087-4141-AC52-1407D562E5B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539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BF0A0-4EFB-47F0-9317-7D2632A83CD4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0623B-A40A-4F89-BA51-230F7B30A684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BAA76-CCC7-4805-9EAB-84CB67961CB7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1A21F-8642-4D57-B883-78035B3493A1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92E9B-10F7-4E21-B485-2FDC78785598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A310A-CEB1-43C2-8A8E-84EA962BFDC3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15735-AAE1-4244-8A2D-809020985E8D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F3850-67F5-480C-9D1E-4E62D2627AA7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svgsilh.com/image/1969017.html" TargetMode="External"/><Relationship Id="rId4" Type="http://schemas.openxmlformats.org/officeDocument/2006/relationships/image" Target="../media/image44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42068/contributions/5223281/attachments/2584088/4467111/PUMA_SPSC_Feb2023.pdf" TargetMode="External"/><Relationship Id="rId2" Type="http://schemas.openxmlformats.org/officeDocument/2006/relationships/hyperlink" Target="https://indico.cern.ch/event/869548/contributions/3666049/attachments/1971957/3280592/PUMA__SPSC_Jan21.pdf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indico.cern.ch/event/1167789/contributions/4904541/attachments/2455140/4207890/PUMA_ISOLDE_June2022.pdf" TargetMode="External"/><Relationship Id="rId5" Type="http://schemas.openxmlformats.org/officeDocument/2006/relationships/hyperlink" Target="https://indico.cern.ch/event/996921/contributions/4188666/attachments/2351105/4011145/PUMA%20seminar.pdf" TargetMode="External"/><Relationship Id="rId4" Type="http://schemas.openxmlformats.org/officeDocument/2006/relationships/hyperlink" Target="https://cds.cern.ch/record/2811200/files/document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home.cern/science/physics/antimatter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AF23383-A7A1-FBB4-7D98-704DA6040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500" b="1"/>
              <a:t>Status of PUMA beam lines @ ELENA and ISOLDE</a:t>
            </a:r>
            <a:endParaRPr lang="en-US" sz="2500" b="1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B744C98E-3611-C5E3-EB06-9659F442E7EC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 dirty="0"/>
              <a:t>WHERE ARE WE?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WHAT WE DO?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MOTIVATION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TRANSPORT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BEAM LINE @ ELENA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BEAM LINE @ ISOLDE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SCHEDULE</a:t>
            </a:r>
          </a:p>
        </p:txBody>
      </p:sp>
      <p:pic>
        <p:nvPicPr>
          <p:cNvPr id="2" name="Picture 1" descr="Une image contenant clipart, symbole, créativité, conception&#10;&#10;Description automatically generated">
            <a:extLst>
              <a:ext uri="{FF2B5EF4-FFF2-40B4-BE49-F238E27FC236}">
                <a16:creationId xmlns:a16="http://schemas.microsoft.com/office/drawing/2014/main" id="{57AD4B20-256C-6A0A-EED2-8FB2C9FAB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5026" y="955573"/>
            <a:ext cx="4041775" cy="2758511"/>
          </a:xfrm>
          <a:prstGeom prst="rect">
            <a:avLst/>
          </a:prstGeom>
          <a:noFill/>
        </p:spPr>
      </p:pic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3B909D09-4492-F0C6-E966-CAFEBCE743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AD13ED37-06C7-40E6-8F08-A664E768C2A4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6/26/2023</a:t>
            </a:fld>
            <a:endParaRPr lang="en-US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CED9C179-B3A6-3F5B-1B54-52FBF14DD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Alexandre SINTUREL</a:t>
            </a:r>
            <a:endParaRPr lang="en-US"/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259B7A5A-3021-B8ED-D2A4-55C539CE4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257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FB33F-F3CA-29BE-0F27-594CCAA48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BEAM LINE @ ELENA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B4DB36-6AED-632B-7E09-9585DB3AE9B2}"/>
              </a:ext>
            </a:extLst>
          </p:cNvPr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From  LNE 50 to LNE 50+51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6F56832-D5B3-0C6F-986D-861D40450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15735-AAE1-4244-8A2D-809020985E8D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3FE5006-E507-2F30-376A-B2190AFA2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8827164-E9AE-BE17-93EA-757BE70A2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AECBC4A-A684-3C71-C1D0-ED6AED5FE3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43" y="866686"/>
            <a:ext cx="8135957" cy="2949067"/>
          </a:xfrm>
          <a:prstGeom prst="rect">
            <a:avLst/>
          </a:prstGeom>
        </p:spPr>
      </p:pic>
      <p:sp>
        <p:nvSpPr>
          <p:cNvPr id="5" name="Arrow: Bent 4">
            <a:extLst>
              <a:ext uri="{FF2B5EF4-FFF2-40B4-BE49-F238E27FC236}">
                <a16:creationId xmlns:a16="http://schemas.microsoft.com/office/drawing/2014/main" id="{0C5EC9BC-DB90-98C2-C4EA-F7EF9814CC12}"/>
              </a:ext>
            </a:extLst>
          </p:cNvPr>
          <p:cNvSpPr/>
          <p:nvPr/>
        </p:nvSpPr>
        <p:spPr>
          <a:xfrm rot="15428054">
            <a:off x="2692052" y="2822656"/>
            <a:ext cx="920265" cy="779771"/>
          </a:xfrm>
          <a:prstGeom prst="bentArrow">
            <a:avLst/>
          </a:prstGeom>
          <a:scene3d>
            <a:camera prst="orthographicFront">
              <a:rot lat="10200000" lon="0" rev="0"/>
            </a:camera>
            <a:lightRig rig="threePt" dir="t"/>
          </a:scene3d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55FB97DF-3DA1-E2D9-A687-88BDBE20F604}"/>
              </a:ext>
            </a:extLst>
          </p:cNvPr>
          <p:cNvSpPr/>
          <p:nvPr/>
        </p:nvSpPr>
        <p:spPr>
          <a:xfrm rot="20776365">
            <a:off x="1631867" y="2898903"/>
            <a:ext cx="921600" cy="319555"/>
          </a:xfrm>
          <a:prstGeom prst="lef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804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DFA51-76F0-4389-EF79-1477F2CA2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BEAM LINE @ ELENA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5C7A0-7D93-A0F0-9564-50A0DAF3BD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192E9B-10F7-4E21-B485-2FDC78785598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F00B6-AE6A-761F-8478-6846551431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9ACB1-45DB-2747-C397-AFF29F17E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105E065-FA97-AE31-E19C-9A49C5AAA8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944430" y="-290275"/>
            <a:ext cx="3114136" cy="475025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5F9EDBF0-122A-8239-D292-187C8D127B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91036" y="913808"/>
            <a:ext cx="6023609" cy="2363300"/>
          </a:xfrm>
          <a:prstGeom prst="rect">
            <a:avLst/>
          </a:prstGeom>
        </p:spPr>
      </p:pic>
      <p:sp>
        <p:nvSpPr>
          <p:cNvPr id="13" name="Rectangle: Folded Corner 12">
            <a:extLst>
              <a:ext uri="{FF2B5EF4-FFF2-40B4-BE49-F238E27FC236}">
                <a16:creationId xmlns:a16="http://schemas.microsoft.com/office/drawing/2014/main" id="{8E20D770-F117-BAD9-8087-88FB1E22847D}"/>
              </a:ext>
            </a:extLst>
          </p:cNvPr>
          <p:cNvSpPr/>
          <p:nvPr/>
        </p:nvSpPr>
        <p:spPr>
          <a:xfrm>
            <a:off x="2590226" y="3320838"/>
            <a:ext cx="3832174" cy="1092762"/>
          </a:xfrm>
          <a:prstGeom prst="foldedCorner">
            <a:avLst/>
          </a:prstGeom>
          <a:noFill/>
          <a:ln w="28575">
            <a:prstDash val="sysDot"/>
            <a:extLst>
              <a:ext uri="{C807C97D-BFC1-408E-A445-0C87EB9F89A2}">
                <ask:lineSketchStyleProps xmlns:ask="http://schemas.microsoft.com/office/drawing/2018/sketchyshapes" sd="4257562635">
                  <a:custGeom>
                    <a:avLst/>
                    <a:gdLst>
                      <a:gd name="connsiteX0" fmla="*/ 0 w 4118400"/>
                      <a:gd name="connsiteY0" fmla="*/ 0 h 1024392"/>
                      <a:gd name="connsiteX1" fmla="*/ 547159 w 4118400"/>
                      <a:gd name="connsiteY1" fmla="*/ 0 h 1024392"/>
                      <a:gd name="connsiteX2" fmla="*/ 1011950 w 4118400"/>
                      <a:gd name="connsiteY2" fmla="*/ 0 h 1024392"/>
                      <a:gd name="connsiteX3" fmla="*/ 1641477 w 4118400"/>
                      <a:gd name="connsiteY3" fmla="*/ 0 h 1024392"/>
                      <a:gd name="connsiteX4" fmla="*/ 2147451 w 4118400"/>
                      <a:gd name="connsiteY4" fmla="*/ 0 h 1024392"/>
                      <a:gd name="connsiteX5" fmla="*/ 2818162 w 4118400"/>
                      <a:gd name="connsiteY5" fmla="*/ 0 h 1024392"/>
                      <a:gd name="connsiteX6" fmla="*/ 3365321 w 4118400"/>
                      <a:gd name="connsiteY6" fmla="*/ 0 h 1024392"/>
                      <a:gd name="connsiteX7" fmla="*/ 4118400 w 4118400"/>
                      <a:gd name="connsiteY7" fmla="*/ 0 h 1024392"/>
                      <a:gd name="connsiteX8" fmla="*/ 4118400 w 4118400"/>
                      <a:gd name="connsiteY8" fmla="*/ 409755 h 1024392"/>
                      <a:gd name="connsiteX9" fmla="*/ 4118400 w 4118400"/>
                      <a:gd name="connsiteY9" fmla="*/ 853657 h 1024392"/>
                      <a:gd name="connsiteX10" fmla="*/ 3947665 w 4118400"/>
                      <a:gd name="connsiteY10" fmla="*/ 1024392 h 1024392"/>
                      <a:gd name="connsiteX11" fmla="*/ 3344236 w 4118400"/>
                      <a:gd name="connsiteY11" fmla="*/ 1024392 h 1024392"/>
                      <a:gd name="connsiteX12" fmla="*/ 2819761 w 4118400"/>
                      <a:gd name="connsiteY12" fmla="*/ 1024392 h 1024392"/>
                      <a:gd name="connsiteX13" fmla="*/ 2374239 w 4118400"/>
                      <a:gd name="connsiteY13" fmla="*/ 1024392 h 1024392"/>
                      <a:gd name="connsiteX14" fmla="*/ 1849763 w 4118400"/>
                      <a:gd name="connsiteY14" fmla="*/ 1024392 h 1024392"/>
                      <a:gd name="connsiteX15" fmla="*/ 1404241 w 4118400"/>
                      <a:gd name="connsiteY15" fmla="*/ 1024392 h 1024392"/>
                      <a:gd name="connsiteX16" fmla="*/ 840289 w 4118400"/>
                      <a:gd name="connsiteY16" fmla="*/ 1024392 h 1024392"/>
                      <a:gd name="connsiteX17" fmla="*/ 0 w 4118400"/>
                      <a:gd name="connsiteY17" fmla="*/ 1024392 h 1024392"/>
                      <a:gd name="connsiteX18" fmla="*/ 0 w 4118400"/>
                      <a:gd name="connsiteY18" fmla="*/ 491708 h 1024392"/>
                      <a:gd name="connsiteX19" fmla="*/ 0 w 4118400"/>
                      <a:gd name="connsiteY19" fmla="*/ 0 h 1024392"/>
                      <a:gd name="connsiteX0" fmla="*/ 3947665 w 4118400"/>
                      <a:gd name="connsiteY0" fmla="*/ 1024392 h 1024392"/>
                      <a:gd name="connsiteX1" fmla="*/ 3981812 w 4118400"/>
                      <a:gd name="connsiteY1" fmla="*/ 887804 h 1024392"/>
                      <a:gd name="connsiteX2" fmla="*/ 4118400 w 4118400"/>
                      <a:gd name="connsiteY2" fmla="*/ 853657 h 1024392"/>
                      <a:gd name="connsiteX3" fmla="*/ 3947665 w 4118400"/>
                      <a:gd name="connsiteY3" fmla="*/ 1024392 h 1024392"/>
                      <a:gd name="connsiteX0" fmla="*/ 3947665 w 4118400"/>
                      <a:gd name="connsiteY0" fmla="*/ 1024392 h 1024392"/>
                      <a:gd name="connsiteX1" fmla="*/ 3981812 w 4118400"/>
                      <a:gd name="connsiteY1" fmla="*/ 887804 h 1024392"/>
                      <a:gd name="connsiteX2" fmla="*/ 4118400 w 4118400"/>
                      <a:gd name="connsiteY2" fmla="*/ 853657 h 1024392"/>
                      <a:gd name="connsiteX3" fmla="*/ 3947665 w 4118400"/>
                      <a:gd name="connsiteY3" fmla="*/ 1024392 h 1024392"/>
                      <a:gd name="connsiteX4" fmla="*/ 3383713 w 4118400"/>
                      <a:gd name="connsiteY4" fmla="*/ 1024392 h 1024392"/>
                      <a:gd name="connsiteX5" fmla="*/ 2819761 w 4118400"/>
                      <a:gd name="connsiteY5" fmla="*/ 1024392 h 1024392"/>
                      <a:gd name="connsiteX6" fmla="*/ 2374239 w 4118400"/>
                      <a:gd name="connsiteY6" fmla="*/ 1024392 h 1024392"/>
                      <a:gd name="connsiteX7" fmla="*/ 1770810 w 4118400"/>
                      <a:gd name="connsiteY7" fmla="*/ 1024392 h 1024392"/>
                      <a:gd name="connsiteX8" fmla="*/ 1246334 w 4118400"/>
                      <a:gd name="connsiteY8" fmla="*/ 1024392 h 1024392"/>
                      <a:gd name="connsiteX9" fmla="*/ 682382 w 4118400"/>
                      <a:gd name="connsiteY9" fmla="*/ 1024392 h 1024392"/>
                      <a:gd name="connsiteX10" fmla="*/ 0 w 4118400"/>
                      <a:gd name="connsiteY10" fmla="*/ 1024392 h 1024392"/>
                      <a:gd name="connsiteX11" fmla="*/ 0 w 4118400"/>
                      <a:gd name="connsiteY11" fmla="*/ 512196 h 1024392"/>
                      <a:gd name="connsiteX12" fmla="*/ 0 w 4118400"/>
                      <a:gd name="connsiteY12" fmla="*/ 0 h 1024392"/>
                      <a:gd name="connsiteX13" fmla="*/ 629527 w 4118400"/>
                      <a:gd name="connsiteY13" fmla="*/ 0 h 1024392"/>
                      <a:gd name="connsiteX14" fmla="*/ 1217870 w 4118400"/>
                      <a:gd name="connsiteY14" fmla="*/ 0 h 1024392"/>
                      <a:gd name="connsiteX15" fmla="*/ 1806213 w 4118400"/>
                      <a:gd name="connsiteY15" fmla="*/ 0 h 1024392"/>
                      <a:gd name="connsiteX16" fmla="*/ 2312187 w 4118400"/>
                      <a:gd name="connsiteY16" fmla="*/ 0 h 1024392"/>
                      <a:gd name="connsiteX17" fmla="*/ 2941714 w 4118400"/>
                      <a:gd name="connsiteY17" fmla="*/ 0 h 1024392"/>
                      <a:gd name="connsiteX18" fmla="*/ 3612425 w 4118400"/>
                      <a:gd name="connsiteY18" fmla="*/ 0 h 1024392"/>
                      <a:gd name="connsiteX19" fmla="*/ 4118400 w 4118400"/>
                      <a:gd name="connsiteY19" fmla="*/ 0 h 1024392"/>
                      <a:gd name="connsiteX20" fmla="*/ 4118400 w 4118400"/>
                      <a:gd name="connsiteY20" fmla="*/ 409755 h 1024392"/>
                      <a:gd name="connsiteX21" fmla="*/ 4118400 w 4118400"/>
                      <a:gd name="connsiteY21" fmla="*/ 853657 h 10243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118400" h="1024392" stroke="0" extrusionOk="0">
                        <a:moveTo>
                          <a:pt x="0" y="0"/>
                        </a:moveTo>
                        <a:cubicBezTo>
                          <a:pt x="160783" y="-194"/>
                          <a:pt x="355568" y="40838"/>
                          <a:pt x="547159" y="0"/>
                        </a:cubicBezTo>
                        <a:cubicBezTo>
                          <a:pt x="738750" y="-40838"/>
                          <a:pt x="835201" y="671"/>
                          <a:pt x="1011950" y="0"/>
                        </a:cubicBezTo>
                        <a:cubicBezTo>
                          <a:pt x="1188699" y="-671"/>
                          <a:pt x="1515296" y="61003"/>
                          <a:pt x="1641477" y="0"/>
                        </a:cubicBezTo>
                        <a:cubicBezTo>
                          <a:pt x="1767658" y="-61003"/>
                          <a:pt x="1920974" y="39843"/>
                          <a:pt x="2147451" y="0"/>
                        </a:cubicBezTo>
                        <a:cubicBezTo>
                          <a:pt x="2373928" y="-39843"/>
                          <a:pt x="2635775" y="5132"/>
                          <a:pt x="2818162" y="0"/>
                        </a:cubicBezTo>
                        <a:cubicBezTo>
                          <a:pt x="3000549" y="-5132"/>
                          <a:pt x="3183389" y="9835"/>
                          <a:pt x="3365321" y="0"/>
                        </a:cubicBezTo>
                        <a:cubicBezTo>
                          <a:pt x="3547253" y="-9835"/>
                          <a:pt x="3816071" y="67180"/>
                          <a:pt x="4118400" y="0"/>
                        </a:cubicBezTo>
                        <a:cubicBezTo>
                          <a:pt x="4128757" y="195832"/>
                          <a:pt x="4108534" y="275643"/>
                          <a:pt x="4118400" y="409755"/>
                        </a:cubicBezTo>
                        <a:cubicBezTo>
                          <a:pt x="4128266" y="543868"/>
                          <a:pt x="4096203" y="744424"/>
                          <a:pt x="4118400" y="853657"/>
                        </a:cubicBezTo>
                        <a:cubicBezTo>
                          <a:pt x="4058026" y="922349"/>
                          <a:pt x="4021424" y="937039"/>
                          <a:pt x="3947665" y="1024392"/>
                        </a:cubicBezTo>
                        <a:cubicBezTo>
                          <a:pt x="3734829" y="1063296"/>
                          <a:pt x="3575521" y="1012991"/>
                          <a:pt x="3344236" y="1024392"/>
                        </a:cubicBezTo>
                        <a:cubicBezTo>
                          <a:pt x="3112951" y="1035793"/>
                          <a:pt x="3032737" y="967539"/>
                          <a:pt x="2819761" y="1024392"/>
                        </a:cubicBezTo>
                        <a:cubicBezTo>
                          <a:pt x="2606785" y="1081245"/>
                          <a:pt x="2493162" y="1017229"/>
                          <a:pt x="2374239" y="1024392"/>
                        </a:cubicBezTo>
                        <a:cubicBezTo>
                          <a:pt x="2255316" y="1031555"/>
                          <a:pt x="1959625" y="1014132"/>
                          <a:pt x="1849763" y="1024392"/>
                        </a:cubicBezTo>
                        <a:cubicBezTo>
                          <a:pt x="1739901" y="1034652"/>
                          <a:pt x="1502194" y="1002209"/>
                          <a:pt x="1404241" y="1024392"/>
                        </a:cubicBezTo>
                        <a:cubicBezTo>
                          <a:pt x="1306288" y="1046575"/>
                          <a:pt x="1114371" y="1022281"/>
                          <a:pt x="840289" y="1024392"/>
                        </a:cubicBezTo>
                        <a:cubicBezTo>
                          <a:pt x="566207" y="1026503"/>
                          <a:pt x="301045" y="964040"/>
                          <a:pt x="0" y="1024392"/>
                        </a:cubicBezTo>
                        <a:cubicBezTo>
                          <a:pt x="-20218" y="902789"/>
                          <a:pt x="44534" y="683179"/>
                          <a:pt x="0" y="491708"/>
                        </a:cubicBezTo>
                        <a:cubicBezTo>
                          <a:pt x="-44534" y="300237"/>
                          <a:pt x="52969" y="231364"/>
                          <a:pt x="0" y="0"/>
                        </a:cubicBezTo>
                        <a:close/>
                      </a:path>
                      <a:path w="4118400" h="1024392" fill="darkenLess" stroke="0" extrusionOk="0">
                        <a:moveTo>
                          <a:pt x="3947665" y="1024392"/>
                        </a:moveTo>
                        <a:cubicBezTo>
                          <a:pt x="3945104" y="968087"/>
                          <a:pt x="3983670" y="927228"/>
                          <a:pt x="3981812" y="887804"/>
                        </a:cubicBezTo>
                        <a:cubicBezTo>
                          <a:pt x="4031824" y="858525"/>
                          <a:pt x="4086094" y="863672"/>
                          <a:pt x="4118400" y="853657"/>
                        </a:cubicBezTo>
                        <a:cubicBezTo>
                          <a:pt x="4055343" y="954653"/>
                          <a:pt x="4013584" y="947138"/>
                          <a:pt x="3947665" y="1024392"/>
                        </a:cubicBezTo>
                        <a:close/>
                      </a:path>
                      <a:path w="4118400" h="1024392" fill="none" extrusionOk="0">
                        <a:moveTo>
                          <a:pt x="3947665" y="1024392"/>
                        </a:moveTo>
                        <a:cubicBezTo>
                          <a:pt x="3950689" y="969366"/>
                          <a:pt x="3978702" y="928172"/>
                          <a:pt x="3981812" y="887804"/>
                        </a:cubicBezTo>
                        <a:cubicBezTo>
                          <a:pt x="4040284" y="857318"/>
                          <a:pt x="4067012" y="869173"/>
                          <a:pt x="4118400" y="853657"/>
                        </a:cubicBezTo>
                        <a:cubicBezTo>
                          <a:pt x="4056691" y="926944"/>
                          <a:pt x="3987508" y="957627"/>
                          <a:pt x="3947665" y="1024392"/>
                        </a:cubicBezTo>
                        <a:cubicBezTo>
                          <a:pt x="3778217" y="1065480"/>
                          <a:pt x="3604818" y="978783"/>
                          <a:pt x="3383713" y="1024392"/>
                        </a:cubicBezTo>
                        <a:cubicBezTo>
                          <a:pt x="3162608" y="1070001"/>
                          <a:pt x="3101082" y="985997"/>
                          <a:pt x="2819761" y="1024392"/>
                        </a:cubicBezTo>
                        <a:cubicBezTo>
                          <a:pt x="2538440" y="1062787"/>
                          <a:pt x="2586239" y="1002761"/>
                          <a:pt x="2374239" y="1024392"/>
                        </a:cubicBezTo>
                        <a:cubicBezTo>
                          <a:pt x="2162239" y="1046023"/>
                          <a:pt x="2070323" y="967200"/>
                          <a:pt x="1770810" y="1024392"/>
                        </a:cubicBezTo>
                        <a:cubicBezTo>
                          <a:pt x="1471297" y="1081584"/>
                          <a:pt x="1391868" y="967991"/>
                          <a:pt x="1246334" y="1024392"/>
                        </a:cubicBezTo>
                        <a:cubicBezTo>
                          <a:pt x="1100800" y="1080793"/>
                          <a:pt x="911004" y="959752"/>
                          <a:pt x="682382" y="1024392"/>
                        </a:cubicBezTo>
                        <a:cubicBezTo>
                          <a:pt x="453760" y="1089032"/>
                          <a:pt x="296069" y="968893"/>
                          <a:pt x="0" y="1024392"/>
                        </a:cubicBezTo>
                        <a:cubicBezTo>
                          <a:pt x="-20831" y="777261"/>
                          <a:pt x="44737" y="622810"/>
                          <a:pt x="0" y="512196"/>
                        </a:cubicBezTo>
                        <a:cubicBezTo>
                          <a:pt x="-44737" y="401582"/>
                          <a:pt x="10236" y="164736"/>
                          <a:pt x="0" y="0"/>
                        </a:cubicBezTo>
                        <a:cubicBezTo>
                          <a:pt x="134997" y="-61639"/>
                          <a:pt x="320618" y="23214"/>
                          <a:pt x="629527" y="0"/>
                        </a:cubicBezTo>
                        <a:cubicBezTo>
                          <a:pt x="938436" y="-23214"/>
                          <a:pt x="1048936" y="48469"/>
                          <a:pt x="1217870" y="0"/>
                        </a:cubicBezTo>
                        <a:cubicBezTo>
                          <a:pt x="1386804" y="-48469"/>
                          <a:pt x="1527370" y="7034"/>
                          <a:pt x="1806213" y="0"/>
                        </a:cubicBezTo>
                        <a:cubicBezTo>
                          <a:pt x="2085056" y="-7034"/>
                          <a:pt x="2070010" y="60498"/>
                          <a:pt x="2312187" y="0"/>
                        </a:cubicBezTo>
                        <a:cubicBezTo>
                          <a:pt x="2554364" y="-60498"/>
                          <a:pt x="2789331" y="57537"/>
                          <a:pt x="2941714" y="0"/>
                        </a:cubicBezTo>
                        <a:cubicBezTo>
                          <a:pt x="3094097" y="-57537"/>
                          <a:pt x="3383514" y="78522"/>
                          <a:pt x="3612425" y="0"/>
                        </a:cubicBezTo>
                        <a:cubicBezTo>
                          <a:pt x="3841336" y="-78522"/>
                          <a:pt x="3944230" y="17108"/>
                          <a:pt x="4118400" y="0"/>
                        </a:cubicBezTo>
                        <a:cubicBezTo>
                          <a:pt x="4124760" y="121987"/>
                          <a:pt x="4110094" y="247129"/>
                          <a:pt x="4118400" y="409755"/>
                        </a:cubicBezTo>
                        <a:cubicBezTo>
                          <a:pt x="4126706" y="572381"/>
                          <a:pt x="4102401" y="710412"/>
                          <a:pt x="4118400" y="85365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picture containing text">
            <a:extLst>
              <a:ext uri="{FF2B5EF4-FFF2-40B4-BE49-F238E27FC236}">
                <a16:creationId xmlns:a16="http://schemas.microsoft.com/office/drawing/2014/main" id="{93D3F6FA-403A-9DFE-BF44-26789F693F5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473" r="32500"/>
          <a:stretch/>
        </p:blipFill>
        <p:spPr>
          <a:xfrm rot="16200000">
            <a:off x="1257430" y="-376891"/>
            <a:ext cx="3882592" cy="624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23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DFA51-76F0-4389-EF79-1477F2CA2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BEAM LINE @ ELENA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5C7A0-7D93-A0F0-9564-50A0DAF3BD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192E9B-10F7-4E21-B485-2FDC78785598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F00B6-AE6A-761F-8478-6846551431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9ACB1-45DB-2747-C397-AFF29F17E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E57443-886D-B3D1-EFB6-9A76C92475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71"/>
          <a:stretch/>
        </p:blipFill>
        <p:spPr>
          <a:xfrm>
            <a:off x="457200" y="886766"/>
            <a:ext cx="3624332" cy="3492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178C9B7-96C2-72A0-7617-864E20858A86}"/>
              </a:ext>
            </a:extLst>
          </p:cNvPr>
          <p:cNvSpPr txBox="1"/>
          <p:nvPr/>
        </p:nvSpPr>
        <p:spPr>
          <a:xfrm>
            <a:off x="4597400" y="1047750"/>
            <a:ext cx="42894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 Fast deflector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 Deflectors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4 ZQNA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 SEM grids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 NEG Coated vacuum chambers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 NEG cartridges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 Sector valves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Controls logic with interlocks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DABAAA-F0B8-82FC-CDA6-088B1B52787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690983" y="1057858"/>
            <a:ext cx="4285200" cy="32139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07553EB-CBB6-DCEF-64FB-1C022B898C6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6490" y="855491"/>
            <a:ext cx="4739400" cy="35545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377EDE5-3282-CEFC-473A-80DAD265BEE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9128" y="855491"/>
            <a:ext cx="4739400" cy="35545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8E946E0-B11E-65D0-653D-6DD031D74FD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0990" b="10990"/>
          <a:stretch/>
        </p:blipFill>
        <p:spPr>
          <a:xfrm>
            <a:off x="1748900" y="923134"/>
            <a:ext cx="5697000" cy="33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15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D27A4-221B-974A-1077-6E939942A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BEAM LINE @ ELENA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9E6EB1-BC76-A64E-AC13-9B460FC4D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310A-CEB1-43C2-8A8E-84EA962BFDC3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A3B8F2-3072-7B54-EF5A-044125D31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7A11EB-FF80-D0E5-5461-F1A78B6953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A151687-F64A-BAB2-C923-3A4272641E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19063" y="1173027"/>
            <a:ext cx="4716463" cy="3263900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Support Experiment</a:t>
            </a:r>
          </a:p>
          <a:p>
            <a:pPr lvl="1"/>
            <a:r>
              <a:rPr lang="en-GB" dirty="0"/>
              <a:t>Help with design/simulation</a:t>
            </a:r>
          </a:p>
          <a:p>
            <a:pPr lvl="1"/>
            <a:r>
              <a:rPr lang="en-GB" dirty="0"/>
              <a:t>Cleaning facility, Vacuum firing</a:t>
            </a:r>
          </a:p>
          <a:p>
            <a:pPr lvl="1"/>
            <a:r>
              <a:rPr lang="en-GB" dirty="0"/>
              <a:t>NEG Coating of PDT vacuum chambers</a:t>
            </a:r>
          </a:p>
          <a:p>
            <a:pPr lvl="1"/>
            <a:r>
              <a:rPr lang="en-GB" dirty="0"/>
              <a:t>Procurement of the valves, NEG cartridge, controls</a:t>
            </a:r>
          </a:p>
          <a:p>
            <a:pPr lvl="1"/>
            <a:r>
              <a:rPr lang="en-GB" dirty="0"/>
              <a:t>Acceptance test of subassembly before installation</a:t>
            </a:r>
          </a:p>
          <a:p>
            <a:pPr lvl="1"/>
            <a:r>
              <a:rPr lang="en-GB" dirty="0"/>
              <a:t>Controls Installation on site with Iker (ICM) </a:t>
            </a:r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600610E7-4D13-6A76-A293-D3A369AB2B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68" t="9093" r="18749" b="12671"/>
          <a:stretch/>
        </p:blipFill>
        <p:spPr>
          <a:xfrm rot="19959825">
            <a:off x="4388700" y="357750"/>
            <a:ext cx="5060579" cy="442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3C05B7-77EA-9213-304B-0778EB2ECF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0320" y="99000"/>
            <a:ext cx="756608" cy="51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35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94B3C-7A2D-CB1D-A73B-856B3F5AA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BEAM LINE @ ELENA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D0333-6F68-C231-E313-3138BAA976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192E9B-10F7-4E21-B485-2FDC78785598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275205-8181-A127-607E-F637BC2DC0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5C1BAE-F16D-614C-D97B-1854460CE4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937D0D2-AFC0-349A-570D-3CB6D44BCB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163" y="914496"/>
            <a:ext cx="4512000" cy="338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712A7B8-5D95-FC22-80B9-750FA890B0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603837" y="914496"/>
            <a:ext cx="4512000" cy="338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44CF943-5D3D-3567-97A2-FF69547DC6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7419" y="814731"/>
            <a:ext cx="6439961" cy="3606378"/>
          </a:xfrm>
          <a:prstGeom prst="rect">
            <a:avLst/>
          </a:prstGeom>
        </p:spPr>
      </p:pic>
      <p:sp>
        <p:nvSpPr>
          <p:cNvPr id="20" name="Speech Bubble: Rectangle with Corners Rounded 19">
            <a:extLst>
              <a:ext uri="{FF2B5EF4-FFF2-40B4-BE49-F238E27FC236}">
                <a16:creationId xmlns:a16="http://schemas.microsoft.com/office/drawing/2014/main" id="{FD2E8193-FE02-BE8C-1336-8A8F46CE9BC0}"/>
              </a:ext>
            </a:extLst>
          </p:cNvPr>
          <p:cNvSpPr/>
          <p:nvPr/>
        </p:nvSpPr>
        <p:spPr>
          <a:xfrm>
            <a:off x="3642043" y="3408438"/>
            <a:ext cx="1654703" cy="529538"/>
          </a:xfrm>
          <a:prstGeom prst="wedgeRoundRectCallout">
            <a:avLst>
              <a:gd name="adj1" fmla="val -2933"/>
              <a:gd name="adj2" fmla="val -242773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1.810</a:t>
            </a:r>
            <a:r>
              <a:rPr lang="en-GB" baseline="30000" dirty="0"/>
              <a:t>-11</a:t>
            </a:r>
            <a:r>
              <a:rPr lang="en-GB" dirty="0"/>
              <a:t> mbar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E1DA41-337D-B95B-5AF9-88F3A62678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2783" y="815968"/>
            <a:ext cx="5578179" cy="34894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C8ED8C-577B-A6A4-B1E2-C0B643B2BA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0320" y="99000"/>
            <a:ext cx="756608" cy="51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56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DFA51-76F0-4389-EF79-1477F2CA2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INTERVENTION @ ELENA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966B0-E3BA-FB61-92BE-A9ADA70D3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76040"/>
            <a:ext cx="4284199" cy="32031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800" b="1" dirty="0"/>
              <a:t>YETS 2022-23 : Exchange </a:t>
            </a:r>
            <a:r>
              <a:rPr lang="en-GB" sz="2800" b="1" dirty="0" err="1"/>
              <a:t>Einzel</a:t>
            </a:r>
            <a:r>
              <a:rPr lang="en-GB" sz="2800" b="1" dirty="0"/>
              <a:t> lens which was a HV limitation @ 85kV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5C7A0-7D93-A0F0-9564-50A0DAF3BD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192E9B-10F7-4E21-B485-2FDC78785598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F00B6-AE6A-761F-8478-6846551431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9ACB1-45DB-2747-C397-AFF29F17E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A05854-B1F2-D63C-351B-3F378C702A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06" b="806"/>
          <a:stretch/>
        </p:blipFill>
        <p:spPr>
          <a:xfrm>
            <a:off x="631893" y="1257003"/>
            <a:ext cx="7940607" cy="2607472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881C902F-62BD-A964-696C-FF53FFCAE37E}"/>
              </a:ext>
            </a:extLst>
          </p:cNvPr>
          <p:cNvSpPr/>
          <p:nvPr/>
        </p:nvSpPr>
        <p:spPr>
          <a:xfrm rot="5400000">
            <a:off x="4388644" y="2072287"/>
            <a:ext cx="357314" cy="254301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148F874-CE4C-A0D7-8D8D-334C58262C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350874" y="849515"/>
            <a:ext cx="4762500" cy="35718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4CE88C-9C56-A3C5-792C-2B7F7A0729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0320" y="99000"/>
            <a:ext cx="756608" cy="51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20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9" grpId="0" animBg="1"/>
      <p:bldP spid="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DFA51-76F0-4389-EF79-1477F2CA2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SCHEDULE @ ELENA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966B0-E3BA-FB61-92BE-A9ADA70D3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94788"/>
            <a:ext cx="9169399" cy="3203145"/>
          </a:xfrm>
        </p:spPr>
        <p:txBody>
          <a:bodyPr>
            <a:normAutofit/>
          </a:bodyPr>
          <a:lstStyle/>
          <a:p>
            <a:r>
              <a:rPr lang="en-GB" sz="2800" b="1" dirty="0"/>
              <a:t>Summer 2023 :  </a:t>
            </a:r>
          </a:p>
          <a:p>
            <a:pPr lvl="1"/>
            <a:r>
              <a:rPr lang="en-GB" sz="2000" b="1" dirty="0"/>
              <a:t>Optimisation of PDT HV-to-ground distances</a:t>
            </a:r>
          </a:p>
          <a:p>
            <a:pPr lvl="1"/>
            <a:r>
              <a:rPr lang="en-GB" sz="2000" b="1" dirty="0"/>
              <a:t>Measurement and optimisation of transmission with </a:t>
            </a:r>
            <a:r>
              <a:rPr lang="en-GB" sz="2000" b="1" dirty="0" err="1"/>
              <a:t>Pbars</a:t>
            </a:r>
            <a:endParaRPr lang="en-GB" sz="2000" b="1" dirty="0"/>
          </a:p>
          <a:p>
            <a:pPr lvl="1"/>
            <a:endParaRPr lang="en-GB" sz="24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5C7A0-7D93-A0F0-9564-50A0DAF3BD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192E9B-10F7-4E21-B485-2FDC78785598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F00B6-AE6A-761F-8478-6846551431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9ACB1-45DB-2747-C397-AFF29F17E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4AF2D20-F6EB-FB6A-D94A-9F1BE4C3BA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345" y="2238478"/>
            <a:ext cx="4640109" cy="20658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D61AE1-AE10-8E80-791F-8C7B4731F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0320" y="99000"/>
            <a:ext cx="756608" cy="51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6729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DFA51-76F0-4389-EF79-1477F2CA2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SCHEDULE @ ELENA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966B0-E3BA-FB61-92BE-A9ADA70D3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8559" y="1220025"/>
            <a:ext cx="3789801" cy="3203145"/>
          </a:xfrm>
        </p:spPr>
        <p:txBody>
          <a:bodyPr>
            <a:normAutofit/>
          </a:bodyPr>
          <a:lstStyle/>
          <a:p>
            <a:r>
              <a:rPr lang="en-GB" sz="2000" b="1" dirty="0"/>
              <a:t>Milestones in 2023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600" b="1" dirty="0"/>
              <a:t>Offline ion source connection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600" b="1" dirty="0"/>
              <a:t> Trap assembly with installation </a:t>
            </a:r>
          </a:p>
          <a:p>
            <a:pPr lvl="1"/>
            <a:endParaRPr lang="en-GB" sz="24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5C7A0-7D93-A0F0-9564-50A0DAF3BD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192E9B-10F7-4E21-B485-2FDC78785598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F00B6-AE6A-761F-8478-6846551431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9ACB1-45DB-2747-C397-AFF29F17E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1B3326-8976-E64E-8A2E-771D0CC478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1242" y="1229065"/>
            <a:ext cx="5284184" cy="30158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82086A-F169-77DF-B5CE-516488DE3B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0320" y="99000"/>
            <a:ext cx="756608" cy="51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682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DFA51-76F0-4389-EF79-1477F2CA2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en-US" dirty="0"/>
              <a:t>BEAM LINE @ ISOLDE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5C7A0-7D93-A0F0-9564-50A0DAF3BD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2192E9B-10F7-4E21-B485-2FDC78785598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F00B6-AE6A-761F-8478-6846551431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Alexandre SINTUREL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9ACB1-45DB-2747-C397-AFF29F17E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3702102-FC65-5EEF-3B51-A4BAB3E30C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25689" y="83967"/>
            <a:ext cx="7143421" cy="4345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9FFA700-7474-FFCD-2B9C-253F0381B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" y="1046890"/>
            <a:ext cx="9144000" cy="304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443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A3FD667C-B207-59A6-EA1E-E7AD6DC5E3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799" y="1063229"/>
            <a:ext cx="4202801" cy="3262788"/>
          </a:xfrm>
        </p:spPr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en-US" sz="2000" dirty="0"/>
              <a:t>CERN responsibility of the low energy beam line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100" dirty="0"/>
              <a:t>Vacuum and optics simulation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100" dirty="0"/>
              <a:t>Design completion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100" dirty="0"/>
              <a:t>Procurement of the beam line elements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100" dirty="0"/>
              <a:t>Measurement of He propagation at LA2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100" dirty="0"/>
              <a:t>Start beam line installation 2024</a:t>
            </a:r>
          </a:p>
          <a:p>
            <a:pPr marL="448056" lvl="1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6DFA51-76F0-4389-EF79-1477F2CA2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en-US"/>
              <a:t>BEAM LINE @ ISOLDE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456368-530D-9E51-A6F0-D218969C5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7911" y="1414631"/>
            <a:ext cx="4965290" cy="2457817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5C7A0-7D93-A0F0-9564-50A0DAF3BD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2192E9B-10F7-4E21-B485-2FDC78785598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F00B6-AE6A-761F-8478-6846551431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Alexandre SINTUREL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9ACB1-45DB-2747-C397-AFF29F17E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40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86690-3A41-8E06-BE54-F01322A47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WHERE ARE WE?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85BDE2-A79B-83B3-3AB9-C45DCFC78EE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192E9B-10F7-4E21-B485-2FDC78785598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C5B97-DF27-CA97-F13D-2E91A1056F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76B52-E3A2-372A-A6ED-41EE3DF711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006082-B01A-E56F-6049-C4F72F44A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632" y="775049"/>
            <a:ext cx="4712794" cy="3602756"/>
          </a:xfrm>
          <a:prstGeom prst="rect">
            <a:avLst/>
          </a:prstGeom>
        </p:spPr>
      </p:pic>
      <p:sp>
        <p:nvSpPr>
          <p:cNvPr id="8" name="Explosion: 14 Points 7">
            <a:extLst>
              <a:ext uri="{FF2B5EF4-FFF2-40B4-BE49-F238E27FC236}">
                <a16:creationId xmlns:a16="http://schemas.microsoft.com/office/drawing/2014/main" id="{2814E983-36F6-6112-1CD0-BAFD1AF2D9A2}"/>
              </a:ext>
            </a:extLst>
          </p:cNvPr>
          <p:cNvSpPr/>
          <p:nvPr/>
        </p:nvSpPr>
        <p:spPr>
          <a:xfrm>
            <a:off x="3449320" y="2225040"/>
            <a:ext cx="1158240" cy="776452"/>
          </a:xfrm>
          <a:custGeom>
            <a:avLst/>
            <a:gdLst>
              <a:gd name="connsiteX0" fmla="*/ 614617 w 1158240"/>
              <a:gd name="connsiteY0" fmla="*/ 156081 h 776452"/>
              <a:gd name="connsiteX1" fmla="*/ 793072 w 1158240"/>
              <a:gd name="connsiteY1" fmla="*/ 0 h 776452"/>
              <a:gd name="connsiteX2" fmla="*/ 778862 w 1158240"/>
              <a:gd name="connsiteY2" fmla="*/ 207664 h 776452"/>
              <a:gd name="connsiteX3" fmla="*/ 965575 w 1158240"/>
              <a:gd name="connsiteY3" fmla="*/ 114023 h 776452"/>
              <a:gd name="connsiteX4" fmla="*/ 878332 w 1158240"/>
              <a:gd name="connsiteY4" fmla="*/ 234804 h 776452"/>
              <a:gd name="connsiteX5" fmla="*/ 1158240 w 1158240"/>
              <a:gd name="connsiteY5" fmla="*/ 238866 h 776452"/>
              <a:gd name="connsiteX6" fmla="*/ 910773 w 1158240"/>
              <a:gd name="connsiteY6" fmla="*/ 337972 h 776452"/>
              <a:gd name="connsiteX7" fmla="*/ 979678 w 1158240"/>
              <a:gd name="connsiteY7" fmla="*/ 405839 h 776452"/>
              <a:gd name="connsiteX8" fmla="*/ 878332 w 1158240"/>
              <a:gd name="connsiteY8" fmla="*/ 442505 h 776452"/>
              <a:gd name="connsiteX9" fmla="*/ 1012226 w 1158240"/>
              <a:gd name="connsiteY9" fmla="*/ 561921 h 776452"/>
              <a:gd name="connsiteX10" fmla="*/ 785029 w 1158240"/>
              <a:gd name="connsiteY10" fmla="*/ 515837 h 776452"/>
              <a:gd name="connsiteX11" fmla="*/ 801223 w 1158240"/>
              <a:gd name="connsiteY11" fmla="*/ 624396 h 776452"/>
              <a:gd name="connsiteX12" fmla="*/ 653118 w 1158240"/>
              <a:gd name="connsiteY12" fmla="*/ 572813 h 776452"/>
              <a:gd name="connsiteX13" fmla="*/ 622661 w 1158240"/>
              <a:gd name="connsiteY13" fmla="*/ 677310 h 776452"/>
              <a:gd name="connsiteX14" fmla="*/ 529358 w 1158240"/>
              <a:gd name="connsiteY14" fmla="*/ 624396 h 776452"/>
              <a:gd name="connsiteX15" fmla="*/ 466513 w 1158240"/>
              <a:gd name="connsiteY15" fmla="*/ 708584 h 776452"/>
              <a:gd name="connsiteX16" fmla="*/ 403614 w 1158240"/>
              <a:gd name="connsiteY16" fmla="*/ 651536 h 776452"/>
              <a:gd name="connsiteX17" fmla="*/ 263660 w 1158240"/>
              <a:gd name="connsiteY17" fmla="*/ 776452 h 776452"/>
              <a:gd name="connsiteX18" fmla="*/ 257654 w 1158240"/>
              <a:gd name="connsiteY18" fmla="*/ 655670 h 776452"/>
              <a:gd name="connsiteX19" fmla="*/ 68904 w 1158240"/>
              <a:gd name="connsiteY19" fmla="*/ 640752 h 776452"/>
              <a:gd name="connsiteX20" fmla="*/ 178562 w 1158240"/>
              <a:gd name="connsiteY20" fmla="*/ 552503 h 776452"/>
              <a:gd name="connsiteX21" fmla="*/ 0 w 1158240"/>
              <a:gd name="connsiteY21" fmla="*/ 462887 h 776452"/>
              <a:gd name="connsiteX22" fmla="*/ 211003 w 1158240"/>
              <a:gd name="connsiteY22" fmla="*/ 416695 h 776452"/>
              <a:gd name="connsiteX23" fmla="*/ 62845 w 1158240"/>
              <a:gd name="connsiteY23" fmla="*/ 297280 h 776452"/>
              <a:gd name="connsiteX24" fmla="*/ 288058 w 1158240"/>
              <a:gd name="connsiteY24" fmla="*/ 280996 h 776452"/>
              <a:gd name="connsiteX25" fmla="*/ 241407 w 1158240"/>
              <a:gd name="connsiteY25" fmla="*/ 130307 h 776452"/>
              <a:gd name="connsiteX26" fmla="*/ 458470 w 1158240"/>
              <a:gd name="connsiteY26" fmla="*/ 229412 h 776452"/>
              <a:gd name="connsiteX27" fmla="*/ 521315 w 1158240"/>
              <a:gd name="connsiteY27" fmla="*/ 67831 h 776452"/>
              <a:gd name="connsiteX28" fmla="*/ 614617 w 1158240"/>
              <a:gd name="connsiteY28" fmla="*/ 156081 h 776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158240" h="776452" extrusionOk="0">
                <a:moveTo>
                  <a:pt x="614617" y="156081"/>
                </a:moveTo>
                <a:cubicBezTo>
                  <a:pt x="658407" y="103621"/>
                  <a:pt x="733534" y="53517"/>
                  <a:pt x="793072" y="0"/>
                </a:cubicBezTo>
                <a:cubicBezTo>
                  <a:pt x="784365" y="67682"/>
                  <a:pt x="790419" y="136729"/>
                  <a:pt x="778862" y="207664"/>
                </a:cubicBezTo>
                <a:cubicBezTo>
                  <a:pt x="831334" y="189340"/>
                  <a:pt x="907756" y="152530"/>
                  <a:pt x="965575" y="114023"/>
                </a:cubicBezTo>
                <a:cubicBezTo>
                  <a:pt x="942629" y="152509"/>
                  <a:pt x="905431" y="202999"/>
                  <a:pt x="878332" y="234804"/>
                </a:cubicBezTo>
                <a:cubicBezTo>
                  <a:pt x="1005500" y="238770"/>
                  <a:pt x="1063247" y="242002"/>
                  <a:pt x="1158240" y="238866"/>
                </a:cubicBezTo>
                <a:cubicBezTo>
                  <a:pt x="1077334" y="266784"/>
                  <a:pt x="975216" y="303007"/>
                  <a:pt x="910773" y="337972"/>
                </a:cubicBezTo>
                <a:cubicBezTo>
                  <a:pt x="938644" y="371383"/>
                  <a:pt x="958318" y="382074"/>
                  <a:pt x="979678" y="405839"/>
                </a:cubicBezTo>
                <a:cubicBezTo>
                  <a:pt x="941914" y="420600"/>
                  <a:pt x="908994" y="427042"/>
                  <a:pt x="878332" y="442505"/>
                </a:cubicBezTo>
                <a:cubicBezTo>
                  <a:pt x="924765" y="475032"/>
                  <a:pt x="951962" y="497927"/>
                  <a:pt x="1012226" y="561921"/>
                </a:cubicBezTo>
                <a:cubicBezTo>
                  <a:pt x="933587" y="543742"/>
                  <a:pt x="858302" y="533312"/>
                  <a:pt x="785029" y="515837"/>
                </a:cubicBezTo>
                <a:cubicBezTo>
                  <a:pt x="796192" y="551140"/>
                  <a:pt x="788363" y="591526"/>
                  <a:pt x="801223" y="624396"/>
                </a:cubicBezTo>
                <a:cubicBezTo>
                  <a:pt x="756031" y="614387"/>
                  <a:pt x="695045" y="583745"/>
                  <a:pt x="653118" y="572813"/>
                </a:cubicBezTo>
                <a:cubicBezTo>
                  <a:pt x="641172" y="617721"/>
                  <a:pt x="631681" y="630225"/>
                  <a:pt x="622661" y="677310"/>
                </a:cubicBezTo>
                <a:cubicBezTo>
                  <a:pt x="580935" y="653206"/>
                  <a:pt x="573190" y="648686"/>
                  <a:pt x="529358" y="624396"/>
                </a:cubicBezTo>
                <a:cubicBezTo>
                  <a:pt x="493907" y="663448"/>
                  <a:pt x="489672" y="676186"/>
                  <a:pt x="466513" y="708584"/>
                </a:cubicBezTo>
                <a:cubicBezTo>
                  <a:pt x="437858" y="685297"/>
                  <a:pt x="424417" y="673423"/>
                  <a:pt x="403614" y="651536"/>
                </a:cubicBezTo>
                <a:cubicBezTo>
                  <a:pt x="370302" y="677251"/>
                  <a:pt x="299428" y="745291"/>
                  <a:pt x="263660" y="776452"/>
                </a:cubicBezTo>
                <a:cubicBezTo>
                  <a:pt x="257088" y="742428"/>
                  <a:pt x="259363" y="694711"/>
                  <a:pt x="257654" y="655670"/>
                </a:cubicBezTo>
                <a:cubicBezTo>
                  <a:pt x="199751" y="659981"/>
                  <a:pt x="136427" y="646565"/>
                  <a:pt x="68904" y="640752"/>
                </a:cubicBezTo>
                <a:cubicBezTo>
                  <a:pt x="108458" y="607916"/>
                  <a:pt x="133547" y="593975"/>
                  <a:pt x="178562" y="552503"/>
                </a:cubicBezTo>
                <a:cubicBezTo>
                  <a:pt x="126220" y="530292"/>
                  <a:pt x="37034" y="483947"/>
                  <a:pt x="0" y="462887"/>
                </a:cubicBezTo>
                <a:cubicBezTo>
                  <a:pt x="69605" y="443458"/>
                  <a:pt x="138122" y="434098"/>
                  <a:pt x="211003" y="416695"/>
                </a:cubicBezTo>
                <a:cubicBezTo>
                  <a:pt x="182750" y="383453"/>
                  <a:pt x="96746" y="321235"/>
                  <a:pt x="62845" y="297280"/>
                </a:cubicBezTo>
                <a:cubicBezTo>
                  <a:pt x="134527" y="289216"/>
                  <a:pt x="208328" y="281501"/>
                  <a:pt x="288058" y="280996"/>
                </a:cubicBezTo>
                <a:cubicBezTo>
                  <a:pt x="266476" y="219213"/>
                  <a:pt x="256168" y="160186"/>
                  <a:pt x="241407" y="130307"/>
                </a:cubicBezTo>
                <a:cubicBezTo>
                  <a:pt x="334706" y="168344"/>
                  <a:pt x="414172" y="207783"/>
                  <a:pt x="458470" y="229412"/>
                </a:cubicBezTo>
                <a:cubicBezTo>
                  <a:pt x="479480" y="182548"/>
                  <a:pt x="491236" y="145556"/>
                  <a:pt x="521315" y="67831"/>
                </a:cubicBezTo>
                <a:cubicBezTo>
                  <a:pt x="554913" y="101399"/>
                  <a:pt x="585038" y="128659"/>
                  <a:pt x="614617" y="156081"/>
                </a:cubicBezTo>
                <a:close/>
              </a:path>
            </a:pathLst>
          </a:custGeom>
          <a:noFill/>
          <a:ln w="38100">
            <a:solidFill>
              <a:schemeClr val="tx2"/>
            </a:solidFill>
            <a:extLst>
              <a:ext uri="{C807C97D-BFC1-408E-A445-0C87EB9F89A2}">
                <ask:lineSketchStyleProps xmlns:ask="http://schemas.microsoft.com/office/drawing/2018/sketchyshapes" sd="1092232788">
                  <a:prstGeom prst="irregularSeal2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023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F256A80-0434-DA2F-7D7F-86BC8A506545}"/>
              </a:ext>
            </a:extLst>
          </p:cNvPr>
          <p:cNvPicPr preferRelativeResize="0">
            <a:picLocks noGrp="1" noChangeAspect="1"/>
          </p:cNvPicPr>
          <p:nvPr>
            <p:ph type="pic" idx="1"/>
          </p:nvPr>
        </p:nvPicPr>
        <p:blipFill rotWithShape="1">
          <a:blip r:embed="rId2"/>
          <a:srcRect l="1551" t="-269" r="1551" b="-269"/>
          <a:stretch/>
        </p:blipFill>
        <p:spPr>
          <a:xfrm rot="120000">
            <a:off x="367470" y="370721"/>
            <a:ext cx="4674363" cy="35831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8374AE-5820-7F1F-4914-D634E6DC6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BAA76-CCC7-4805-9EAB-84CB67961CB7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1E296-28C1-B63F-C0C2-C29E5A1B4E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73A77D-4014-C245-0174-5EC6B68A27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CB7E6FEA-CA7E-6319-7157-EF31187D30B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989071" y="102393"/>
            <a:ext cx="2447017" cy="37950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1CCC0DB-0B38-9A2C-27CC-0E2BF24AF5B0}"/>
              </a:ext>
            </a:extLst>
          </p:cNvPr>
          <p:cNvSpPr txBox="1"/>
          <p:nvPr/>
        </p:nvSpPr>
        <p:spPr>
          <a:xfrm>
            <a:off x="5182756" y="1047750"/>
            <a:ext cx="4289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Thank you to all the people involved inside or outside the group</a:t>
            </a:r>
          </a:p>
        </p:txBody>
      </p:sp>
      <p:sp>
        <p:nvSpPr>
          <p:cNvPr id="14" name="Smiley Face 13">
            <a:extLst>
              <a:ext uri="{FF2B5EF4-FFF2-40B4-BE49-F238E27FC236}">
                <a16:creationId xmlns:a16="http://schemas.microsoft.com/office/drawing/2014/main" id="{0E93C3FB-9D01-5D8B-51CE-BC73E3179409}"/>
              </a:ext>
            </a:extLst>
          </p:cNvPr>
          <p:cNvSpPr/>
          <p:nvPr/>
        </p:nvSpPr>
        <p:spPr>
          <a:xfrm>
            <a:off x="8134909" y="1370915"/>
            <a:ext cx="381000" cy="381685"/>
          </a:xfrm>
          <a:prstGeom prst="smileyFac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46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 animBg="1"/>
      <p:bldP spid="14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A2786A-4870-09E4-C08A-13854A4537D0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References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174A1F-F2A5-8037-B725-B60CF221B9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1710" y="891961"/>
            <a:ext cx="8728874" cy="353418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>
                <a:hlinkClick r:id="rId2"/>
              </a:rPr>
              <a:t>SPSC 2021</a:t>
            </a:r>
            <a:endParaRPr lang="en-GB" dirty="0"/>
          </a:p>
          <a:p>
            <a:pPr marL="36576" indent="0">
              <a:buNone/>
            </a:pPr>
            <a:r>
              <a:rPr lang="en-GB" dirty="0">
                <a:hlinkClick r:id="rId3"/>
              </a:rPr>
              <a:t>SPSC 2023</a:t>
            </a:r>
            <a:endParaRPr lang="en-GB" dirty="0"/>
          </a:p>
          <a:p>
            <a:pPr marL="36576" indent="0">
              <a:buNone/>
            </a:pPr>
            <a:r>
              <a:rPr lang="en-GB" dirty="0">
                <a:effectLst/>
                <a:cs typeface="Calibri" panose="020F0502020204030204" pitchFamily="34" charset="0"/>
                <a:hlinkClick r:id="rId4"/>
              </a:rPr>
              <a:t>PUMA, </a:t>
            </a:r>
            <a:r>
              <a:rPr lang="en-GB" dirty="0" err="1">
                <a:effectLst/>
                <a:cs typeface="Calibri" panose="020F0502020204030204" pitchFamily="34" charset="0"/>
                <a:hlinkClick r:id="rId4"/>
              </a:rPr>
              <a:t>antiProton</a:t>
            </a:r>
            <a:r>
              <a:rPr lang="en-GB" dirty="0">
                <a:effectLst/>
                <a:cs typeface="Calibri" panose="020F0502020204030204" pitchFamily="34" charset="0"/>
                <a:hlinkClick r:id="rId4"/>
              </a:rPr>
              <a:t> unstable matter annihilation</a:t>
            </a:r>
            <a:endParaRPr lang="en-GB" dirty="0">
              <a:cs typeface="Calibri" panose="020F0502020204030204" pitchFamily="34" charset="0"/>
              <a:hlinkClick r:id="rId5"/>
            </a:endParaRPr>
          </a:p>
          <a:p>
            <a:pPr marL="36576" indent="0">
              <a:buNone/>
            </a:pPr>
            <a:r>
              <a:rPr lang="en-GB" dirty="0">
                <a:hlinkClick r:id="rId5"/>
              </a:rPr>
              <a:t>PUMA Experiments at CERN</a:t>
            </a:r>
            <a:endParaRPr lang="en-GB" dirty="0">
              <a:effectLst/>
              <a:latin typeface="Arial" panose="020B0604020202020204" pitchFamily="34" charset="0"/>
              <a:hlinkClick r:id="rId6"/>
            </a:endParaRPr>
          </a:p>
          <a:p>
            <a:pPr marL="36576" indent="0">
              <a:buNone/>
            </a:pPr>
            <a:r>
              <a:rPr lang="en-GB" dirty="0">
                <a:effectLst/>
                <a:latin typeface="Arial" panose="020B0604020202020204" pitchFamily="34" charset="0"/>
                <a:hlinkClick r:id="rId6"/>
              </a:rPr>
              <a:t>PUMA: physics with antiproton at ISOLDE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58761-811D-B9BA-3CA8-07D0F5B5C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0623B-A40A-4F89-BA51-230F7B30A684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60FC5C-1BEB-AA6C-4C86-F16C0583EC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824EE-E095-ACC9-7C48-47885501A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898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86690-3A41-8E06-BE54-F01322A47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WHERE ARE WE?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85BDE2-A79B-83B3-3AB9-C45DCFC78EE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192E9B-10F7-4E21-B485-2FDC78785598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C5B97-DF27-CA97-F13D-2E91A1056F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76B52-E3A2-372A-A6ED-41EE3DF711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31A628-8CC8-1ADF-C1DC-E7A4F9A380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387628" y="885776"/>
            <a:ext cx="4419543" cy="337194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6DFD3C4-0E8A-8CA0-8246-0264F2970C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0080000" cy="75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726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1A377-D295-47AF-CBB1-2205348C9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WE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22445-A0BC-A483-4525-5DF1B9CBC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90" y="871537"/>
            <a:ext cx="3937000" cy="32031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/>
              <a:t>The Antiproton Decelerator (AD) is a   unique machine that produces low-energy antiprotons for studies of </a:t>
            </a:r>
            <a:r>
              <a:rPr lang="en-GB" dirty="0">
                <a:hlinkClick r:id="rId2"/>
              </a:rPr>
              <a:t>antimatter</a:t>
            </a:r>
            <a:r>
              <a:rPr lang="en-GB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0AC84-6F7C-59DD-6B76-287AFB88847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192E9B-10F7-4E21-B485-2FDC78785598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E864A-87C9-64CD-050D-467E0D63DD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0AD9F2-AE23-3800-7C11-A9BF559A9C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FCBDF0-DCB7-4235-2FC6-5C19158D3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2079" y="970177"/>
            <a:ext cx="5424212" cy="33125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472C90-D927-AEF7-08AB-BBDCAFB428E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62" t="2378" r="1669" b="2058"/>
          <a:stretch/>
        </p:blipFill>
        <p:spPr>
          <a:xfrm>
            <a:off x="4143838" y="860765"/>
            <a:ext cx="4715764" cy="33965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BF70CA1-5116-2605-1A07-6EFD0F5EC78E}"/>
              </a:ext>
            </a:extLst>
          </p:cNvPr>
          <p:cNvSpPr txBox="1">
            <a:spLocks/>
          </p:cNvSpPr>
          <p:nvPr/>
        </p:nvSpPr>
        <p:spPr>
          <a:xfrm>
            <a:off x="91433" y="989864"/>
            <a:ext cx="3937000" cy="320314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dirty="0"/>
              <a:t>ELENA (Extra Low </a:t>
            </a:r>
            <a:r>
              <a:rPr lang="en-GB" dirty="0" err="1"/>
              <a:t>ENergy</a:t>
            </a:r>
            <a:r>
              <a:rPr lang="en-GB" dirty="0"/>
              <a:t> Antiproton) is coupled to AD to reduce energy of antiprotons that can be trapped into </a:t>
            </a:r>
            <a:r>
              <a:rPr lang="en-GB" dirty="0" err="1"/>
              <a:t>expriments</a:t>
            </a:r>
            <a:r>
              <a:rPr lang="en-GB" dirty="0"/>
              <a:t>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590212-7B29-FE6F-B544-5A1E59B65EE1}"/>
              </a:ext>
            </a:extLst>
          </p:cNvPr>
          <p:cNvSpPr/>
          <p:nvPr/>
        </p:nvSpPr>
        <p:spPr>
          <a:xfrm rot="1680000">
            <a:off x="5761670" y="2003230"/>
            <a:ext cx="387363" cy="741807"/>
          </a:xfrm>
          <a:prstGeom prst="rect">
            <a:avLst/>
          </a:prstGeom>
          <a:noFill/>
          <a:ln w="381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50705802">
                  <a:custGeom>
                    <a:avLst/>
                    <a:gdLst>
                      <a:gd name="connsiteX0" fmla="*/ 0 w 407750"/>
                      <a:gd name="connsiteY0" fmla="*/ 0 h 749300"/>
                      <a:gd name="connsiteX1" fmla="*/ 407750 w 407750"/>
                      <a:gd name="connsiteY1" fmla="*/ 0 h 749300"/>
                      <a:gd name="connsiteX2" fmla="*/ 407750 w 407750"/>
                      <a:gd name="connsiteY2" fmla="*/ 352171 h 749300"/>
                      <a:gd name="connsiteX3" fmla="*/ 407750 w 407750"/>
                      <a:gd name="connsiteY3" fmla="*/ 749300 h 749300"/>
                      <a:gd name="connsiteX4" fmla="*/ 0 w 407750"/>
                      <a:gd name="connsiteY4" fmla="*/ 749300 h 749300"/>
                      <a:gd name="connsiteX5" fmla="*/ 0 w 407750"/>
                      <a:gd name="connsiteY5" fmla="*/ 367157 h 749300"/>
                      <a:gd name="connsiteX6" fmla="*/ 0 w 407750"/>
                      <a:gd name="connsiteY6" fmla="*/ 0 h 749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07750" h="749300" extrusionOk="0">
                        <a:moveTo>
                          <a:pt x="0" y="0"/>
                        </a:moveTo>
                        <a:cubicBezTo>
                          <a:pt x="160792" y="11976"/>
                          <a:pt x="237776" y="-3876"/>
                          <a:pt x="407750" y="0"/>
                        </a:cubicBezTo>
                        <a:cubicBezTo>
                          <a:pt x="405290" y="73973"/>
                          <a:pt x="392982" y="233700"/>
                          <a:pt x="407750" y="352171"/>
                        </a:cubicBezTo>
                        <a:cubicBezTo>
                          <a:pt x="422518" y="470642"/>
                          <a:pt x="403883" y="617507"/>
                          <a:pt x="407750" y="749300"/>
                        </a:cubicBezTo>
                        <a:cubicBezTo>
                          <a:pt x="230423" y="751790"/>
                          <a:pt x="179076" y="767732"/>
                          <a:pt x="0" y="749300"/>
                        </a:cubicBezTo>
                        <a:cubicBezTo>
                          <a:pt x="5062" y="567824"/>
                          <a:pt x="1659" y="447127"/>
                          <a:pt x="0" y="367157"/>
                        </a:cubicBezTo>
                        <a:cubicBezTo>
                          <a:pt x="-1659" y="287187"/>
                          <a:pt x="17083" y="15500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43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10" grpId="0" build="p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ACFE0-DEB4-DEAF-066F-685626073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PUMA MOTIVATION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6AE27-D484-096B-A833-318C637AD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94205"/>
            <a:ext cx="4597400" cy="3058682"/>
          </a:xfrm>
        </p:spPr>
        <p:txBody>
          <a:bodyPr>
            <a:normAutofit fontScale="92500"/>
          </a:bodyPr>
          <a:lstStyle/>
          <a:p>
            <a:pPr marL="266700" indent="-230188">
              <a:tabLst>
                <a:tab pos="357188" algn="l"/>
              </a:tabLst>
            </a:pPr>
            <a:r>
              <a:rPr lang="en-GB" dirty="0"/>
              <a:t>Provide a new observable for nuclear density tail</a:t>
            </a:r>
          </a:p>
          <a:p>
            <a:pPr marL="266700" indent="-230188">
              <a:tabLst>
                <a:tab pos="357188" algn="l"/>
              </a:tabLst>
            </a:pPr>
            <a:r>
              <a:rPr lang="en-GB" dirty="0"/>
              <a:t>Characterize and evidence halos and skins</a:t>
            </a:r>
          </a:p>
          <a:p>
            <a:pPr marL="266700" indent="-230188">
              <a:tabLst>
                <a:tab pos="357188" algn="l"/>
              </a:tabLst>
            </a:pPr>
            <a:r>
              <a:rPr lang="en-GB" dirty="0"/>
              <a:t>Quantify correlations in low density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1C6F2-DE73-D181-417B-2E03D805DF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192E9B-10F7-4E21-B485-2FDC78785598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A103EA-C9A1-6340-B10B-D13267E352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9F322-AD15-75A4-39D9-59E87C0DA1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114444-8EE3-2A52-BA34-034CE1E3D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7400" y="1090613"/>
            <a:ext cx="4546600" cy="29622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BAF8A5-F1A7-D3E4-99FF-ACB369EF5D6A}"/>
              </a:ext>
            </a:extLst>
          </p:cNvPr>
          <p:cNvSpPr txBox="1"/>
          <p:nvPr/>
        </p:nvSpPr>
        <p:spPr>
          <a:xfrm>
            <a:off x="2022690" y="4052887"/>
            <a:ext cx="5187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i="1" dirty="0">
                <a:solidFill>
                  <a:schemeClr val="accent3">
                    <a:lumMod val="75000"/>
                  </a:schemeClr>
                </a:solidFill>
              </a:rPr>
              <a:t>PUMA </a:t>
            </a:r>
            <a:r>
              <a:rPr lang="fr-CH" sz="1800" i="1" dirty="0">
                <a:solidFill>
                  <a:schemeClr val="accent3">
                    <a:lumMod val="75000"/>
                  </a:schemeClr>
                </a:solidFill>
              </a:rPr>
              <a:t>:</a:t>
            </a:r>
            <a:r>
              <a:rPr lang="en-GB" sz="1800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1800" i="1" dirty="0" err="1">
                <a:solidFill>
                  <a:schemeClr val="accent3">
                    <a:lumMod val="75000"/>
                  </a:schemeClr>
                </a:solidFill>
              </a:rPr>
              <a:t>antiProton</a:t>
            </a:r>
            <a:r>
              <a:rPr lang="en-GB" sz="1800" i="1" dirty="0">
                <a:solidFill>
                  <a:schemeClr val="accent3">
                    <a:lumMod val="75000"/>
                  </a:schemeClr>
                </a:solidFill>
              </a:rPr>
              <a:t> Unstable Matter Annihilation</a:t>
            </a:r>
          </a:p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AD62BC6-54AE-6767-DA42-CD0E5DC143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0320" y="99000"/>
            <a:ext cx="756608" cy="51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33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6A421AA-DF4A-C154-F8C5-772679E1B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4800" dirty="0"/>
            </a:br>
            <a:r>
              <a:rPr lang="en-US" sz="4400" dirty="0"/>
              <a:t>PUMA Trap</a:t>
            </a:r>
            <a:br>
              <a:rPr lang="en-US" sz="4800" dirty="0"/>
            </a:b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3CDDDD8-B652-69D8-D262-4EF02C415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4201" y="970177"/>
            <a:ext cx="9144000" cy="3203145"/>
          </a:xfrm>
        </p:spPr>
        <p:txBody>
          <a:bodyPr>
            <a:normAutofit/>
          </a:bodyPr>
          <a:lstStyle/>
          <a:p>
            <a:pPr marL="266700" indent="-230188"/>
            <a:r>
              <a:rPr lang="en-GB" dirty="0"/>
              <a:t>Transport antiprotons from ELENA to ISOLDE</a:t>
            </a:r>
          </a:p>
          <a:p>
            <a:pPr marL="266700" indent="-266700"/>
            <a:r>
              <a:rPr lang="en-GB" dirty="0"/>
              <a:t>Store 10</a:t>
            </a:r>
            <a:r>
              <a:rPr lang="en-GB" baseline="30000" dirty="0"/>
              <a:t>9 </a:t>
            </a:r>
            <a:r>
              <a:rPr lang="en-GB" dirty="0"/>
              <a:t>(First phase at 10</a:t>
            </a:r>
            <a:r>
              <a:rPr lang="en-GB" baseline="30000" dirty="0"/>
              <a:t>7</a:t>
            </a:r>
            <a:r>
              <a:rPr lang="en-GB" dirty="0"/>
              <a:t>) antiprotons at ELENA</a:t>
            </a:r>
          </a:p>
          <a:p>
            <a:pPr marL="266700" indent="-266700"/>
            <a:r>
              <a:rPr lang="en-GB" baseline="30000" dirty="0"/>
              <a:t> </a:t>
            </a:r>
            <a:r>
              <a:rPr lang="en-GB" dirty="0"/>
              <a:t>Vacuum requirement  </a:t>
            </a:r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9A09B3-B5BE-F529-6BFD-812CE98FB1C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21A21F-8642-4D57-B883-78035B3493A1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446931-37C8-FE07-EF13-AAA4E31D60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7B3BFF-B8D6-A655-A62A-303B8F564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A98DCBC-C4E4-EFAE-DA06-3D47C187A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8545" y="2818991"/>
            <a:ext cx="4217709" cy="1573586"/>
          </a:xfrm>
          <a:prstGeom prst="rect">
            <a:avLst/>
          </a:prstGeom>
        </p:spPr>
      </p:pic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6D143DF3-4FBE-C2C8-5C54-0021A93A2BB0}"/>
              </a:ext>
            </a:extLst>
          </p:cNvPr>
          <p:cNvSpPr/>
          <p:nvPr/>
        </p:nvSpPr>
        <p:spPr>
          <a:xfrm>
            <a:off x="7028038" y="3908553"/>
            <a:ext cx="1408050" cy="529538"/>
          </a:xfrm>
          <a:prstGeom prst="wedgeRoundRectCallout">
            <a:avLst>
              <a:gd name="adj1" fmla="val -85080"/>
              <a:gd name="adj2" fmla="val -73931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10</a:t>
            </a:r>
            <a:r>
              <a:rPr lang="en-GB" baseline="30000" dirty="0"/>
              <a:t>-11</a:t>
            </a:r>
            <a:r>
              <a:rPr lang="en-GB" dirty="0"/>
              <a:t> mbar</a:t>
            </a: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6438D091-FA92-6F03-1206-B6BCD388CE55}"/>
              </a:ext>
            </a:extLst>
          </p:cNvPr>
          <p:cNvSpPr/>
          <p:nvPr/>
        </p:nvSpPr>
        <p:spPr>
          <a:xfrm>
            <a:off x="4467799" y="4022274"/>
            <a:ext cx="1674813" cy="390525"/>
          </a:xfrm>
          <a:prstGeom prst="wedgeRoundRectCallout">
            <a:avLst>
              <a:gd name="adj1" fmla="val 20693"/>
              <a:gd name="adj2" fmla="val -121761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10</a:t>
            </a:r>
            <a:r>
              <a:rPr lang="en-GB" baseline="30000" dirty="0"/>
              <a:t>-17</a:t>
            </a:r>
            <a:r>
              <a:rPr lang="en-GB" dirty="0"/>
              <a:t> mbar</a:t>
            </a:r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BC3258AA-446F-8689-7101-EEFCF9526242}"/>
              </a:ext>
            </a:extLst>
          </p:cNvPr>
          <p:cNvSpPr/>
          <p:nvPr/>
        </p:nvSpPr>
        <p:spPr>
          <a:xfrm>
            <a:off x="6630556" y="3467001"/>
            <a:ext cx="1598400" cy="529537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Beam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219756E-270E-1A08-97EB-F8B22B9D4F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0320" y="99000"/>
            <a:ext cx="756608" cy="51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78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6A421AA-DF4A-C154-F8C5-772679E1B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4800" dirty="0"/>
            </a:br>
            <a:r>
              <a:rPr lang="en-US" sz="4400" dirty="0"/>
              <a:t>PUMA Trap</a:t>
            </a:r>
            <a:br>
              <a:rPr lang="en-US" sz="4800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9A09B3-B5BE-F529-6BFD-812CE98FB1C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21A21F-8642-4D57-B883-78035B3493A1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446931-37C8-FE07-EF13-AAA4E31D60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7B3BFF-B8D6-A655-A62A-303B8F564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8" name="Arrow: Left 17">
            <a:extLst>
              <a:ext uri="{FF2B5EF4-FFF2-40B4-BE49-F238E27FC236}">
                <a16:creationId xmlns:a16="http://schemas.microsoft.com/office/drawing/2014/main" id="{417FDAC5-8829-A9B8-D5B1-3AD91B501DB0}"/>
              </a:ext>
            </a:extLst>
          </p:cNvPr>
          <p:cNvSpPr/>
          <p:nvPr/>
        </p:nvSpPr>
        <p:spPr>
          <a:xfrm>
            <a:off x="0" y="2657873"/>
            <a:ext cx="1116818" cy="791455"/>
          </a:xfrm>
          <a:prstGeom prst="leftArrow">
            <a:avLst/>
          </a:prstGeom>
          <a:scene3d>
            <a:camera prst="orthographicFront">
              <a:rot lat="0" lon="10800000" rev="0"/>
            </a:camera>
            <a:lightRig rig="threePt" dir="t"/>
          </a:scene3d>
          <a:sp3d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r>
              <a:rPr lang="en-GB" dirty="0"/>
              <a:t>Beam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5F833F-85FD-3053-CB62-69AE3B3CEB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2" r="555"/>
          <a:stretch/>
        </p:blipFill>
        <p:spPr>
          <a:xfrm>
            <a:off x="1134495" y="1204734"/>
            <a:ext cx="7988571" cy="294896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70BAF7F-92BD-B978-717B-D37522460E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0320" y="99000"/>
            <a:ext cx="756608" cy="51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757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DFA51-76F0-4389-EF79-1477F2CA2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TRANSPORT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5C7A0-7D93-A0F0-9564-50A0DAF3BD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192E9B-10F7-4E21-B485-2FDC78785598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F00B6-AE6A-761F-8478-6846551431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9ACB1-45DB-2747-C397-AFF29F17E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BF95B9F-52E4-10C3-1E21-A6FCD4326E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85043"/>
            <a:ext cx="4374448" cy="3312308"/>
          </a:xfrm>
        </p:spPr>
        <p:txBody>
          <a:bodyPr/>
          <a:lstStyle/>
          <a:p>
            <a:r>
              <a:rPr lang="en-GB" dirty="0"/>
              <a:t>Trap </a:t>
            </a:r>
            <a:r>
              <a:rPr lang="en-GB" dirty="0" err="1"/>
              <a:t>transfert</a:t>
            </a:r>
            <a:r>
              <a:rPr lang="en-GB" dirty="0"/>
              <a:t> AD Hall</a:t>
            </a:r>
          </a:p>
          <a:p>
            <a:r>
              <a:rPr lang="en-GB" dirty="0"/>
              <a:t>Truck AD to ISOLDE</a:t>
            </a:r>
          </a:p>
          <a:p>
            <a:r>
              <a:rPr lang="en-GB" dirty="0"/>
              <a:t>First time on 2023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05F6F2-4899-9C86-0B89-C78E64AE1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7650" y="862134"/>
            <a:ext cx="4786752" cy="33581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4A4FFC-9A9F-3101-8FF5-EC41DE9983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705" y="3226492"/>
            <a:ext cx="4205945" cy="10400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11712C4-BE30-CC82-C30B-AC9BF18909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597400" y="108622"/>
            <a:ext cx="4265826" cy="426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26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DFA51-76F0-4389-EF79-1477F2CA2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BEAM LINE @ ELENA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5C7A0-7D93-A0F0-9564-50A0DAF3BD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192E9B-10F7-4E21-B485-2FDC78785598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F00B6-AE6A-761F-8478-6846551431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Alexandre SINTUREL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9ACB1-45DB-2747-C397-AFF29F17E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079458-E402-E5F9-CE26-3C0B10EAEE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2" t="2378" r="1669" b="2058"/>
          <a:stretch/>
        </p:blipFill>
        <p:spPr>
          <a:xfrm>
            <a:off x="4234115" y="898810"/>
            <a:ext cx="4715764" cy="33965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0ABD33-E734-0685-4894-CFE8A84EB4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598" y="880452"/>
            <a:ext cx="2429452" cy="34332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23535032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14040</TotalTime>
  <Words>535</Words>
  <Application>Microsoft Office PowerPoint</Application>
  <PresentationFormat>On-screen Show (16:9)</PresentationFormat>
  <Paragraphs>147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CERNCorporate16-9</vt:lpstr>
      <vt:lpstr>Status of PUMA beam lines @ ELENA and ISOLDE</vt:lpstr>
      <vt:lpstr>WHERE ARE WE?</vt:lpstr>
      <vt:lpstr>WHERE ARE WE?</vt:lpstr>
      <vt:lpstr>WHAT WE DO?</vt:lpstr>
      <vt:lpstr>PUMA MOTIVATION</vt:lpstr>
      <vt:lpstr> PUMA Trap </vt:lpstr>
      <vt:lpstr> PUMA Trap </vt:lpstr>
      <vt:lpstr>TRANSPORT</vt:lpstr>
      <vt:lpstr>BEAM LINE @ ELENA</vt:lpstr>
      <vt:lpstr>BEAM LINE @ ELENA</vt:lpstr>
      <vt:lpstr>BEAM LINE @ ELENA</vt:lpstr>
      <vt:lpstr>BEAM LINE @ ELENA</vt:lpstr>
      <vt:lpstr>BEAM LINE @ ELENA</vt:lpstr>
      <vt:lpstr>BEAM LINE @ ELENA</vt:lpstr>
      <vt:lpstr>INTERVENTION @ ELENA</vt:lpstr>
      <vt:lpstr>SCHEDULE @ ELENA</vt:lpstr>
      <vt:lpstr>SCHEDULE @ ELENA</vt:lpstr>
      <vt:lpstr>BEAM LINE @ ISOLDE</vt:lpstr>
      <vt:lpstr>BEAM LINE @ ISOLDE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Alexandre Sinturel</dc:creator>
  <cp:lastModifiedBy>Alexandre Sinturel</cp:lastModifiedBy>
  <cp:revision>115</cp:revision>
  <cp:lastPrinted>2023-06-19T07:12:33Z</cp:lastPrinted>
  <dcterms:created xsi:type="dcterms:W3CDTF">2023-02-03T10:17:32Z</dcterms:created>
  <dcterms:modified xsi:type="dcterms:W3CDTF">2023-06-26T12:56:31Z</dcterms:modified>
</cp:coreProperties>
</file>