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notesMasterIdLst>
    <p:notesMasterId r:id="rId51"/>
  </p:notesMasterIdLst>
  <p:handoutMasterIdLst>
    <p:handoutMasterId r:id="rId52"/>
  </p:handoutMasterIdLst>
  <p:sldIdLst>
    <p:sldId id="259" r:id="rId2"/>
    <p:sldId id="260" r:id="rId3"/>
    <p:sldId id="366" r:id="rId4"/>
    <p:sldId id="326" r:id="rId5"/>
    <p:sldId id="328" r:id="rId6"/>
    <p:sldId id="329" r:id="rId7"/>
    <p:sldId id="330" r:id="rId8"/>
    <p:sldId id="356" r:id="rId9"/>
    <p:sldId id="361" r:id="rId10"/>
    <p:sldId id="261" r:id="rId11"/>
    <p:sldId id="376" r:id="rId12"/>
    <p:sldId id="313" r:id="rId13"/>
    <p:sldId id="314" r:id="rId14"/>
    <p:sldId id="317" r:id="rId15"/>
    <p:sldId id="322" r:id="rId16"/>
    <p:sldId id="323" r:id="rId17"/>
    <p:sldId id="342" r:id="rId18"/>
    <p:sldId id="353" r:id="rId19"/>
    <p:sldId id="355" r:id="rId20"/>
    <p:sldId id="354" r:id="rId21"/>
    <p:sldId id="373" r:id="rId22"/>
    <p:sldId id="378" r:id="rId23"/>
    <p:sldId id="379" r:id="rId24"/>
    <p:sldId id="377" r:id="rId25"/>
    <p:sldId id="358" r:id="rId26"/>
    <p:sldId id="334" r:id="rId27"/>
    <p:sldId id="331" r:id="rId28"/>
    <p:sldId id="343" r:id="rId29"/>
    <p:sldId id="348" r:id="rId30"/>
    <p:sldId id="359" r:id="rId31"/>
    <p:sldId id="352" r:id="rId32"/>
    <p:sldId id="375" r:id="rId33"/>
    <p:sldId id="333" r:id="rId34"/>
    <p:sldId id="367" r:id="rId35"/>
    <p:sldId id="337" r:id="rId36"/>
    <p:sldId id="335" r:id="rId37"/>
    <p:sldId id="338" r:id="rId38"/>
    <p:sldId id="344" r:id="rId39"/>
    <p:sldId id="345" r:id="rId40"/>
    <p:sldId id="346" r:id="rId41"/>
    <p:sldId id="339" r:id="rId42"/>
    <p:sldId id="340" r:id="rId43"/>
    <p:sldId id="341" r:id="rId44"/>
    <p:sldId id="349" r:id="rId45"/>
    <p:sldId id="350" r:id="rId46"/>
    <p:sldId id="351" r:id="rId47"/>
    <p:sldId id="368" r:id="rId48"/>
    <p:sldId id="369" r:id="rId49"/>
    <p:sldId id="370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Alice Ingrid Michet" initials="AIM" lastIdx="1" clrIdx="1">
    <p:extLst>
      <p:ext uri="{19B8F6BF-5375-455C-9EA6-DF929625EA0E}">
        <p15:presenceInfo xmlns:p15="http://schemas.microsoft.com/office/powerpoint/2012/main" userId="S-1-5-21-1526224874-1540688658-1361462980-948680" providerId="AD"/>
      </p:ext>
    </p:extLst>
  </p:cmAuthor>
  <p:cmAuthor id="3" name="Ivo Wevers" initials="IW" lastIdx="9" clrIdx="2">
    <p:extLst>
      <p:ext uri="{19B8F6BF-5375-455C-9EA6-DF929625EA0E}">
        <p15:presenceInfo xmlns:p15="http://schemas.microsoft.com/office/powerpoint/2012/main" userId="S::ivo.wevers@cern.ch::7fd77b6e-3a6e-45a0-9056-1d1e40fa1c77" providerId="AD"/>
      </p:ext>
    </p:extLst>
  </p:cmAuthor>
  <p:cmAuthor id="4" name="Giuseppe Bregliozzi" initials="GB" lastIdx="1" clrIdx="3">
    <p:extLst>
      <p:ext uri="{19B8F6BF-5375-455C-9EA6-DF929625EA0E}">
        <p15:presenceInfo xmlns:p15="http://schemas.microsoft.com/office/powerpoint/2012/main" userId="S::giuseppe.bregliozzi@cern.ch::8c9c2e40-9213-4073-bedf-2a341dc97e2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0000"/>
    <a:srgbClr val="636363"/>
    <a:srgbClr val="ED7D31"/>
    <a:srgbClr val="D3D9E1"/>
    <a:srgbClr val="CFD6DE"/>
    <a:srgbClr val="0033A0"/>
    <a:srgbClr val="9A7200"/>
    <a:srgbClr val="303030"/>
    <a:srgbClr val="71AD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356" autoAdjust="0"/>
  </p:normalViewPr>
  <p:slideViewPr>
    <p:cSldViewPr snapToGrid="0" snapToObjects="1">
      <p:cViewPr varScale="1">
        <p:scale>
          <a:sx n="79" d="100"/>
          <a:sy n="79" d="100"/>
        </p:scale>
        <p:origin x="600" y="102"/>
      </p:cViewPr>
      <p:guideLst/>
    </p:cSldViewPr>
  </p:slideViewPr>
  <p:outlineViewPr>
    <p:cViewPr>
      <p:scale>
        <a:sx n="33" d="100"/>
        <a:sy n="33" d="100"/>
      </p:scale>
      <p:origin x="0" y="-86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ommentAuthors" Target="commentAuthor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0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099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906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161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31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965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4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92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Image 2" descr="logooutline.eps">
            <a:extLst>
              <a:ext uri="{FF2B5EF4-FFF2-40B4-BE49-F238E27FC236}">
                <a16:creationId xmlns:a16="http://schemas.microsoft.com/office/drawing/2014/main" id="{F11D0018-C563-429A-8C03-E00C5D4AE6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62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347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80518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5067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79456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15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76698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20519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6069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722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01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27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373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30DF1C-8D25-4336-91B4-77F048636EEB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ADB2DB-EBC4-4864-B5E2-6DDBB90E5D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88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D58FD53B-3B56-4566-8379-4A7AA6474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4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0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7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144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842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7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09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1434" userDrawn="1">
          <p15:clr>
            <a:srgbClr val="FBAE40"/>
          </p15:clr>
        </p15:guide>
        <p15:guide id="4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Carlo Scarcia | Vacuum Compatibility of Mild Steel for UHV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BE6F3D-E444-4B6D-AB08-774919E245EA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2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657" r:id="rId22"/>
    <p:sldLayoutId id="2147483662" r:id="rId23"/>
    <p:sldLayoutId id="2147483650" r:id="rId24"/>
    <p:sldLayoutId id="2147483665" r:id="rId25"/>
    <p:sldLayoutId id="2147483668" r:id="rId26"/>
    <p:sldLayoutId id="2147483674" r:id="rId27"/>
    <p:sldLayoutId id="2147483652" r:id="rId28"/>
    <p:sldLayoutId id="2147483653" r:id="rId29"/>
    <p:sldLayoutId id="2147483661" r:id="rId30"/>
    <p:sldLayoutId id="2147483666" r:id="rId31"/>
    <p:sldLayoutId id="2147483667" r:id="rId32"/>
    <p:sldLayoutId id="2147483658" r:id="rId33"/>
    <p:sldLayoutId id="2147483659" r:id="rId34"/>
    <p:sldLayoutId id="2147483673" r:id="rId35"/>
    <p:sldLayoutId id="2147483660" r:id="rId36"/>
    <p:sldLayoutId id="2147483671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0.png"/><Relationship Id="rId5" Type="http://schemas.openxmlformats.org/officeDocument/2006/relationships/image" Target="../media/image340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512" y="5552300"/>
            <a:ext cx="11376026" cy="1216248"/>
          </a:xfrm>
        </p:spPr>
        <p:txBody>
          <a:bodyPr/>
          <a:lstStyle/>
          <a:p>
            <a:pPr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Paulina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Gabriela </a:t>
            </a:r>
            <a:r>
              <a:rPr lang="pl-P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Czapkowicz</a:t>
            </a:r>
            <a:endParaRPr lang="en-A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A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Supervisor: Ivo Wevers			</a:t>
            </a:r>
          </a:p>
          <a:p>
            <a:pPr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A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TE-VSC-BVO				26.09.2023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9F06AA-533A-E79D-07F7-2889E776B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320282"/>
          </a:xfrm>
        </p:spPr>
        <p:txBody>
          <a:bodyPr/>
          <a:lstStyle/>
          <a:p>
            <a:pPr algn="ctr"/>
            <a:r>
              <a:rPr lang="en-GB" dirty="0"/>
              <a:t>ESD measurements from </a:t>
            </a:r>
            <a:r>
              <a:rPr lang="pl-PL" dirty="0"/>
              <a:t>unbaked </a:t>
            </a:r>
            <a:br>
              <a:rPr lang="pl-PL" dirty="0"/>
            </a:br>
            <a:r>
              <a:rPr lang="pl-PL" dirty="0"/>
              <a:t>to baked samples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2396E-EFB9-D9B8-84D2-F5516434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FAAB-71E9-C894-16AC-6EE89825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DAB2-BFF9-9D11-F405-21B070DAD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B86E482-31F0-4C4A-1CCB-44998AD20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5825"/>
            <a:ext cx="11376024" cy="512248"/>
          </a:xfrm>
        </p:spPr>
        <p:txBody>
          <a:bodyPr/>
          <a:lstStyle/>
          <a:p>
            <a:pPr algn="ctr"/>
            <a:r>
              <a:rPr lang="pl-PL" sz="3600" dirty="0">
                <a:solidFill>
                  <a:schemeClr val="tx1"/>
                </a:solidFill>
              </a:rPr>
              <a:t>ESD Testbench</a:t>
            </a:r>
            <a:r>
              <a:rPr lang="en-US" sz="3600" dirty="0">
                <a:solidFill>
                  <a:schemeClr val="tx1"/>
                </a:solidFill>
              </a:rPr>
              <a:t> – </a:t>
            </a:r>
            <a:r>
              <a:rPr lang="pl-PL" sz="3600" dirty="0">
                <a:solidFill>
                  <a:schemeClr val="tx1"/>
                </a:solidFill>
              </a:rPr>
              <a:t>overview</a:t>
            </a:r>
          </a:p>
          <a:p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3" name="Picture 2" descr="A machine with pipes and valves&#10;&#10;Description automatically generated">
            <a:extLst>
              <a:ext uri="{FF2B5EF4-FFF2-40B4-BE49-F238E27FC236}">
                <a16:creationId xmlns:a16="http://schemas.microsoft.com/office/drawing/2014/main" id="{7F9C2689-367E-A17F-7544-2E3DFFAC6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430" y="1299052"/>
            <a:ext cx="6327581" cy="42695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B6A80D-18D5-C598-7501-D60F7B63EA00}"/>
              </a:ext>
            </a:extLst>
          </p:cNvPr>
          <p:cNvSpPr txBox="1"/>
          <p:nvPr/>
        </p:nvSpPr>
        <p:spPr>
          <a:xfrm>
            <a:off x="961936" y="5563757"/>
            <a:ext cx="39549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testbench 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C9A123-945D-391B-CC54-555B85916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47" y="1336665"/>
            <a:ext cx="3954971" cy="42731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A6E2E7-66A7-B6D7-45E1-241C4780FB7B}"/>
              </a:ext>
            </a:extLst>
          </p:cNvPr>
          <p:cNvSpPr txBox="1"/>
          <p:nvPr/>
        </p:nvSpPr>
        <p:spPr>
          <a:xfrm>
            <a:off x="5828823" y="5558948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New design of the ESD testbench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0743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2396E-EFB9-D9B8-84D2-F5516434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FAAB-71E9-C894-16AC-6EE89825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DAB2-BFF9-9D11-F405-21B070DAD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B86E482-31F0-4C4A-1CCB-44998AD20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5825"/>
            <a:ext cx="11376024" cy="512248"/>
          </a:xfrm>
        </p:spPr>
        <p:txBody>
          <a:bodyPr/>
          <a:lstStyle/>
          <a:p>
            <a:pPr algn="ctr"/>
            <a:r>
              <a:rPr lang="pl-PL" sz="3600" dirty="0">
                <a:solidFill>
                  <a:schemeClr val="tx1"/>
                </a:solidFill>
              </a:rPr>
              <a:t>ESD Testbench</a:t>
            </a:r>
            <a:r>
              <a:rPr lang="en-US" sz="3600" dirty="0">
                <a:solidFill>
                  <a:schemeClr val="tx1"/>
                </a:solidFill>
              </a:rPr>
              <a:t> – </a:t>
            </a:r>
            <a:r>
              <a:rPr lang="pl-PL" sz="3600" dirty="0">
                <a:solidFill>
                  <a:schemeClr val="tx1"/>
                </a:solidFill>
              </a:rPr>
              <a:t>overview</a:t>
            </a:r>
          </a:p>
          <a:p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3" name="Picture 2" descr="A machine with pipes and valves&#10;&#10;Description automatically generated">
            <a:extLst>
              <a:ext uri="{FF2B5EF4-FFF2-40B4-BE49-F238E27FC236}">
                <a16:creationId xmlns:a16="http://schemas.microsoft.com/office/drawing/2014/main" id="{7F9C2689-367E-A17F-7544-2E3DFFAC6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430" y="1299052"/>
            <a:ext cx="6327581" cy="42695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9F3C1-14FD-3BBB-96EB-D089EBFA8E7D}"/>
              </a:ext>
            </a:extLst>
          </p:cNvPr>
          <p:cNvSpPr txBox="1"/>
          <p:nvPr/>
        </p:nvSpPr>
        <p:spPr>
          <a:xfrm>
            <a:off x="5828823" y="5558948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New design of the ESD testbench 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C9A123-945D-391B-CC54-555B85916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47" y="1336665"/>
            <a:ext cx="3954971" cy="427318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DC73CC1-3140-6A86-10C8-B99CE46C6BE6}"/>
              </a:ext>
            </a:extLst>
          </p:cNvPr>
          <p:cNvSpPr/>
          <p:nvPr/>
        </p:nvSpPr>
        <p:spPr>
          <a:xfrm>
            <a:off x="8395855" y="1729046"/>
            <a:ext cx="3458094" cy="15877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5B49A5-D616-1733-F0A9-4CE49BF4BB71}"/>
              </a:ext>
            </a:extLst>
          </p:cNvPr>
          <p:cNvSpPr txBox="1"/>
          <p:nvPr/>
        </p:nvSpPr>
        <p:spPr>
          <a:xfrm>
            <a:off x="961936" y="5563757"/>
            <a:ext cx="39549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208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2396E-EFB9-D9B8-84D2-F55164342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FAAB-71E9-C894-16AC-6EE89825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DAB2-BFF9-9D11-F405-21B070DAD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B86E482-31F0-4C4A-1CCB-44998AD20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4240"/>
            <a:ext cx="11376024" cy="514122"/>
          </a:xfrm>
        </p:spPr>
        <p:txBody>
          <a:bodyPr/>
          <a:lstStyle/>
          <a:p>
            <a:pPr algn="ctr"/>
            <a:r>
              <a:rPr lang="pl-PL" sz="3600" dirty="0">
                <a:solidFill>
                  <a:schemeClr val="tx1"/>
                </a:solidFill>
              </a:rPr>
              <a:t>ESD Testbench</a:t>
            </a:r>
            <a:r>
              <a:rPr lang="en-US" sz="3600" dirty="0">
                <a:solidFill>
                  <a:schemeClr val="tx1"/>
                </a:solidFill>
              </a:rPr>
              <a:t> – </a:t>
            </a:r>
            <a:r>
              <a:rPr lang="pl-PL" sz="3600" dirty="0">
                <a:solidFill>
                  <a:schemeClr val="tx1"/>
                </a:solidFill>
              </a:rPr>
              <a:t>new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pl-PL" sz="3600" dirty="0">
                <a:solidFill>
                  <a:schemeClr val="tx1"/>
                </a:solidFill>
              </a:rPr>
              <a:t>design of load-lock</a:t>
            </a:r>
          </a:p>
          <a:p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3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80263-2BC7-E84C-8335-DAA2F70E0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20" y="1035988"/>
            <a:ext cx="6255815" cy="40393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377823-9952-4325-B5F8-A120932431C0}"/>
              </a:ext>
            </a:extLst>
          </p:cNvPr>
          <p:cNvSpPr txBox="1"/>
          <p:nvPr/>
        </p:nvSpPr>
        <p:spPr>
          <a:xfrm>
            <a:off x="7727458" y="1805000"/>
            <a:ext cx="379312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1 - viewport 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heater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tectra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HC3500</a:t>
            </a:r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3 - horizontal manipulator 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4 -</a:t>
            </a:r>
            <a:r>
              <a:rPr lang="pl-PL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PBR260 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5 - thermocouple feedthrough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pl-PL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thermocouple manipulator 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pl-PL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blank flange</a:t>
            </a:r>
            <a:endParaRPr lang="pl-PL" sz="2000" i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8 - variable leak valve</a:t>
            </a:r>
            <a:endParaRPr lang="en-GB" sz="20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DFEFFC-11B4-12CB-8400-BA89E899412E}"/>
              </a:ext>
            </a:extLst>
          </p:cNvPr>
          <p:cNvSpPr txBox="1"/>
          <p:nvPr/>
        </p:nvSpPr>
        <p:spPr>
          <a:xfrm>
            <a:off x="918196" y="5392797"/>
            <a:ext cx="29516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New design of the load lock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21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68E687-87C3-35F3-AB19-3F8DC41D1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96594"/>
            <a:ext cx="11376025" cy="516314"/>
          </a:xfrm>
        </p:spPr>
        <p:txBody>
          <a:bodyPr/>
          <a:lstStyle/>
          <a:p>
            <a:pPr algn="ctr"/>
            <a:r>
              <a:rPr lang="pl-PL" dirty="0"/>
              <a:t>Load-lock temperature measurement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5E227-A3FA-0233-7BA5-7457BE18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9B19B-56EA-8921-6AF8-71B7E7EC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1F21-2D69-5BED-BEB5-4B2DFED8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blue and white drawing of a pipe&#10;&#10;Description automatically generated">
            <a:extLst>
              <a:ext uri="{FF2B5EF4-FFF2-40B4-BE49-F238E27FC236}">
                <a16:creationId xmlns:a16="http://schemas.microsoft.com/office/drawing/2014/main" id="{7B8B2398-462B-9570-FA90-B07A6ABAC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10" y="1640915"/>
            <a:ext cx="3529291" cy="23893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250577-D76A-A9BB-86FE-4A33D4A5C101}"/>
              </a:ext>
            </a:extLst>
          </p:cNvPr>
          <p:cNvSpPr txBox="1"/>
          <p:nvPr/>
        </p:nvSpPr>
        <p:spPr>
          <a:xfrm>
            <a:off x="643319" y="4163406"/>
            <a:ext cx="4109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measurement in load-lock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540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5E227-A3FA-0233-7BA5-7457BE18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9B19B-56EA-8921-6AF8-71B7E7EC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1F21-2D69-5BED-BEB5-4B2DFED8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blue and white drawing of a pipe&#10;&#10;Description automatically generated">
            <a:extLst>
              <a:ext uri="{FF2B5EF4-FFF2-40B4-BE49-F238E27FC236}">
                <a16:creationId xmlns:a16="http://schemas.microsoft.com/office/drawing/2014/main" id="{7B8B2398-462B-9570-FA90-B07A6ABAC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10" y="1640915"/>
            <a:ext cx="3529291" cy="23893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778A12-0EF1-5482-8843-385267CB8CFC}"/>
              </a:ext>
            </a:extLst>
          </p:cNvPr>
          <p:cNvSpPr txBox="1"/>
          <p:nvPr/>
        </p:nvSpPr>
        <p:spPr>
          <a:xfrm>
            <a:off x="3396116" y="1669989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37627-65E8-34AF-0A66-967674CD5143}"/>
              </a:ext>
            </a:extLst>
          </p:cNvPr>
          <p:cNvSpPr/>
          <p:nvPr/>
        </p:nvSpPr>
        <p:spPr>
          <a:xfrm>
            <a:off x="3338065" y="1677554"/>
            <a:ext cx="268363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1BD4EA-2B96-34DD-9AE2-46248BE09702}"/>
              </a:ext>
            </a:extLst>
          </p:cNvPr>
          <p:cNvCxnSpPr>
            <a:cxnSpLocks/>
          </p:cNvCxnSpPr>
          <p:nvPr/>
        </p:nvCxnSpPr>
        <p:spPr>
          <a:xfrm flipH="1">
            <a:off x="2763775" y="1879134"/>
            <a:ext cx="598550" cy="336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6EEA29-B557-2C88-D564-7AD82FBB60A6}"/>
              </a:ext>
            </a:extLst>
          </p:cNvPr>
          <p:cNvSpPr txBox="1"/>
          <p:nvPr/>
        </p:nvSpPr>
        <p:spPr>
          <a:xfrm>
            <a:off x="5285590" y="1894574"/>
            <a:ext cx="45048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dirty="0"/>
              <a:t>1 – heater</a:t>
            </a:r>
            <a:r>
              <a:rPr lang="en-US" dirty="0"/>
              <a:t> (</a:t>
            </a:r>
            <a:r>
              <a:rPr lang="en-US" dirty="0" err="1"/>
              <a:t>tectra</a:t>
            </a:r>
            <a:r>
              <a:rPr lang="en-US" dirty="0"/>
              <a:t> HC3500)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F5D669-D0BD-8506-E5B1-A89C18171B8D}"/>
              </a:ext>
            </a:extLst>
          </p:cNvPr>
          <p:cNvSpPr txBox="1"/>
          <p:nvPr/>
        </p:nvSpPr>
        <p:spPr>
          <a:xfrm>
            <a:off x="643319" y="4163406"/>
            <a:ext cx="4109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measurement in load-lock</a:t>
            </a:r>
            <a:endParaRPr lang="en-GB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2592DCF-8850-98A4-B4EB-08B111EA18D1}"/>
              </a:ext>
            </a:extLst>
          </p:cNvPr>
          <p:cNvSpPr txBox="1">
            <a:spLocks/>
          </p:cNvSpPr>
          <p:nvPr/>
        </p:nvSpPr>
        <p:spPr>
          <a:xfrm>
            <a:off x="407987" y="96594"/>
            <a:ext cx="11376025" cy="5163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/>
              <a:t>Load-lock temperature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63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5E227-A3FA-0233-7BA5-7457BE18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9B19B-56EA-8921-6AF8-71B7E7EC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1F21-2D69-5BED-BEB5-4B2DFED8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A blue and white drawing of a pipe&#10;&#10;Description automatically generated">
            <a:extLst>
              <a:ext uri="{FF2B5EF4-FFF2-40B4-BE49-F238E27FC236}">
                <a16:creationId xmlns:a16="http://schemas.microsoft.com/office/drawing/2014/main" id="{7B8B2398-462B-9570-FA90-B07A6ABAC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10" y="1640915"/>
            <a:ext cx="3529291" cy="23893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778A12-0EF1-5482-8843-385267CB8CFC}"/>
              </a:ext>
            </a:extLst>
          </p:cNvPr>
          <p:cNvSpPr txBox="1"/>
          <p:nvPr/>
        </p:nvSpPr>
        <p:spPr>
          <a:xfrm>
            <a:off x="3396116" y="1669989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37627-65E8-34AF-0A66-967674CD5143}"/>
              </a:ext>
            </a:extLst>
          </p:cNvPr>
          <p:cNvSpPr/>
          <p:nvPr/>
        </p:nvSpPr>
        <p:spPr>
          <a:xfrm>
            <a:off x="3338065" y="1677554"/>
            <a:ext cx="268363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1BD4EA-2B96-34DD-9AE2-46248BE09702}"/>
              </a:ext>
            </a:extLst>
          </p:cNvPr>
          <p:cNvCxnSpPr>
            <a:cxnSpLocks/>
          </p:cNvCxnSpPr>
          <p:nvPr/>
        </p:nvCxnSpPr>
        <p:spPr>
          <a:xfrm flipH="1">
            <a:off x="2763775" y="1879134"/>
            <a:ext cx="598550" cy="336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042780-7286-6850-ECA7-37C15C9297EF}"/>
              </a:ext>
            </a:extLst>
          </p:cNvPr>
          <p:cNvSpPr txBox="1"/>
          <p:nvPr/>
        </p:nvSpPr>
        <p:spPr>
          <a:xfrm>
            <a:off x="3183265" y="2279258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A58933-9DDD-A35C-DBF4-DDAAE8665189}"/>
              </a:ext>
            </a:extLst>
          </p:cNvPr>
          <p:cNvSpPr/>
          <p:nvPr/>
        </p:nvSpPr>
        <p:spPr>
          <a:xfrm>
            <a:off x="3122350" y="2279258"/>
            <a:ext cx="268364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480A06-1E9C-DF43-B69E-18436DCE0FC9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2763775" y="2515553"/>
            <a:ext cx="397876" cy="2100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484F871-5BA1-06FA-5899-7BC081F66830}"/>
              </a:ext>
            </a:extLst>
          </p:cNvPr>
          <p:cNvSpPr txBox="1"/>
          <p:nvPr/>
        </p:nvSpPr>
        <p:spPr>
          <a:xfrm>
            <a:off x="5285590" y="1894574"/>
            <a:ext cx="45048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1 – heater</a:t>
            </a:r>
            <a:r>
              <a:rPr lang="en-US" dirty="0"/>
              <a:t> (</a:t>
            </a:r>
            <a:r>
              <a:rPr lang="en-US" dirty="0" err="1"/>
              <a:t>tectra</a:t>
            </a:r>
            <a:r>
              <a:rPr lang="en-US" dirty="0"/>
              <a:t> HC3500)</a:t>
            </a:r>
          </a:p>
          <a:p>
            <a:pPr algn="l"/>
            <a:r>
              <a:rPr lang="pl-PL" dirty="0"/>
              <a:t>2 – sample holder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6EE395-F4BB-BA1C-9CD4-1B30A413A71B}"/>
              </a:ext>
            </a:extLst>
          </p:cNvPr>
          <p:cNvSpPr txBox="1"/>
          <p:nvPr/>
        </p:nvSpPr>
        <p:spPr>
          <a:xfrm>
            <a:off x="643319" y="4163406"/>
            <a:ext cx="4109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measurement in load-lock</a:t>
            </a:r>
            <a:endParaRPr lang="en-GB" dirty="0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29E1766B-BD7A-1728-6DCF-88EB56D76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96594"/>
            <a:ext cx="11376025" cy="516314"/>
          </a:xfrm>
        </p:spPr>
        <p:txBody>
          <a:bodyPr/>
          <a:lstStyle/>
          <a:p>
            <a:pPr algn="ctr"/>
            <a:r>
              <a:rPr lang="pl-PL" dirty="0"/>
              <a:t>Load-lock temperature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110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48DE231-ADB9-FA76-05CA-48498F2D7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488" y="3069261"/>
            <a:ext cx="3627007" cy="26803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5E227-A3FA-0233-7BA5-7457BE18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9B19B-56EA-8921-6AF8-71B7E7EC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1F21-2D69-5BED-BEB5-4B2DFED8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blue and white drawing of a pipe&#10;&#10;Description automatically generated">
            <a:extLst>
              <a:ext uri="{FF2B5EF4-FFF2-40B4-BE49-F238E27FC236}">
                <a16:creationId xmlns:a16="http://schemas.microsoft.com/office/drawing/2014/main" id="{7B8B2398-462B-9570-FA90-B07A6ABAC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10" y="1640915"/>
            <a:ext cx="3529291" cy="23893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778A12-0EF1-5482-8843-385267CB8CFC}"/>
              </a:ext>
            </a:extLst>
          </p:cNvPr>
          <p:cNvSpPr txBox="1"/>
          <p:nvPr/>
        </p:nvSpPr>
        <p:spPr>
          <a:xfrm>
            <a:off x="3396116" y="1669989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37627-65E8-34AF-0A66-967674CD5143}"/>
              </a:ext>
            </a:extLst>
          </p:cNvPr>
          <p:cNvSpPr/>
          <p:nvPr/>
        </p:nvSpPr>
        <p:spPr>
          <a:xfrm>
            <a:off x="3338065" y="1677554"/>
            <a:ext cx="268363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1BD4EA-2B96-34DD-9AE2-46248BE09702}"/>
              </a:ext>
            </a:extLst>
          </p:cNvPr>
          <p:cNvCxnSpPr>
            <a:cxnSpLocks/>
          </p:cNvCxnSpPr>
          <p:nvPr/>
        </p:nvCxnSpPr>
        <p:spPr>
          <a:xfrm flipH="1">
            <a:off x="2763775" y="1879134"/>
            <a:ext cx="598550" cy="336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042780-7286-6850-ECA7-37C15C9297EF}"/>
              </a:ext>
            </a:extLst>
          </p:cNvPr>
          <p:cNvSpPr txBox="1"/>
          <p:nvPr/>
        </p:nvSpPr>
        <p:spPr>
          <a:xfrm>
            <a:off x="3183265" y="2279258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A58933-9DDD-A35C-DBF4-DDAAE8665189}"/>
              </a:ext>
            </a:extLst>
          </p:cNvPr>
          <p:cNvSpPr/>
          <p:nvPr/>
        </p:nvSpPr>
        <p:spPr>
          <a:xfrm>
            <a:off x="3122350" y="2279258"/>
            <a:ext cx="268364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480A06-1E9C-DF43-B69E-18436DCE0FC9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2763775" y="2515553"/>
            <a:ext cx="397876" cy="2100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FCC166-48D0-3F28-9DBB-F4F850CD8FD6}"/>
              </a:ext>
            </a:extLst>
          </p:cNvPr>
          <p:cNvCxnSpPr>
            <a:cxnSpLocks/>
          </p:cNvCxnSpPr>
          <p:nvPr/>
        </p:nvCxnSpPr>
        <p:spPr>
          <a:xfrm flipH="1" flipV="1">
            <a:off x="2835564" y="2946400"/>
            <a:ext cx="2187491" cy="1355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8D94D0-F558-8B08-F962-174E1DC7E596}"/>
              </a:ext>
            </a:extLst>
          </p:cNvPr>
          <p:cNvSpPr txBox="1"/>
          <p:nvPr/>
        </p:nvSpPr>
        <p:spPr>
          <a:xfrm>
            <a:off x="5285590" y="1894574"/>
            <a:ext cx="45048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dirty="0"/>
              <a:t>1 – heater</a:t>
            </a:r>
            <a:r>
              <a:rPr lang="en-US" dirty="0"/>
              <a:t> (</a:t>
            </a:r>
            <a:r>
              <a:rPr lang="en-US" dirty="0" err="1"/>
              <a:t>tectra</a:t>
            </a:r>
            <a:r>
              <a:rPr lang="en-US" dirty="0"/>
              <a:t> HC3500)</a:t>
            </a:r>
            <a:endParaRPr lang="pl-PL" dirty="0"/>
          </a:p>
          <a:p>
            <a:pPr algn="l"/>
            <a:r>
              <a:rPr lang="pl-PL" dirty="0"/>
              <a:t>2 – sample holder</a:t>
            </a:r>
          </a:p>
        </p:txBody>
      </p:sp>
      <p:pic>
        <p:nvPicPr>
          <p:cNvPr id="18" name="Picture 17" descr="A picture containing machine, scientific instrument, tool, indoor&#10;&#10;Description automatically generated">
            <a:extLst>
              <a:ext uri="{FF2B5EF4-FFF2-40B4-BE49-F238E27FC236}">
                <a16:creationId xmlns:a16="http://schemas.microsoft.com/office/drawing/2014/main" id="{92E2E6D0-C7D6-1C46-6847-BF2DACC37F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237" y="1008975"/>
            <a:ext cx="2657820" cy="47250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6C2DC6A-CF0C-CC48-81C2-8597D6A66A85}"/>
              </a:ext>
            </a:extLst>
          </p:cNvPr>
          <p:cNvSpPr txBox="1"/>
          <p:nvPr/>
        </p:nvSpPr>
        <p:spPr>
          <a:xfrm>
            <a:off x="4172151" y="5733988"/>
            <a:ext cx="38476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Model of the new sample holder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DF0650-75C5-2410-9054-BF604D1327CE}"/>
              </a:ext>
            </a:extLst>
          </p:cNvPr>
          <p:cNvSpPr txBox="1"/>
          <p:nvPr/>
        </p:nvSpPr>
        <p:spPr>
          <a:xfrm>
            <a:off x="8344302" y="5725762"/>
            <a:ext cx="38476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Picture of the sample holder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294C05-13E2-9DCB-67F7-964DE4C704BD}"/>
              </a:ext>
            </a:extLst>
          </p:cNvPr>
          <p:cNvSpPr txBox="1"/>
          <p:nvPr/>
        </p:nvSpPr>
        <p:spPr>
          <a:xfrm>
            <a:off x="643319" y="4163406"/>
            <a:ext cx="4109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measurement in load-lock</a:t>
            </a:r>
            <a:endParaRPr lang="en-GB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CB6377AF-45F9-5B39-2F54-F69A19C01A2D}"/>
              </a:ext>
            </a:extLst>
          </p:cNvPr>
          <p:cNvSpPr txBox="1">
            <a:spLocks/>
          </p:cNvSpPr>
          <p:nvPr/>
        </p:nvSpPr>
        <p:spPr>
          <a:xfrm>
            <a:off x="407987" y="96594"/>
            <a:ext cx="11376025" cy="5163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/>
              <a:t>Load-lock temperature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430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848DE231-ADB9-FA76-05CA-48498F2D7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488" y="3069261"/>
            <a:ext cx="3627007" cy="26803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5E227-A3FA-0233-7BA5-7457BE18D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9B19B-56EA-8921-6AF8-71B7E7EC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1F21-2D69-5BED-BEB5-4B2DFED8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A blue and white drawing of a pipe&#10;&#10;Description automatically generated">
            <a:extLst>
              <a:ext uri="{FF2B5EF4-FFF2-40B4-BE49-F238E27FC236}">
                <a16:creationId xmlns:a16="http://schemas.microsoft.com/office/drawing/2014/main" id="{7B8B2398-462B-9570-FA90-B07A6ABAC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510" y="1640915"/>
            <a:ext cx="3529291" cy="23893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778A12-0EF1-5482-8843-385267CB8CFC}"/>
              </a:ext>
            </a:extLst>
          </p:cNvPr>
          <p:cNvSpPr txBox="1"/>
          <p:nvPr/>
        </p:nvSpPr>
        <p:spPr>
          <a:xfrm>
            <a:off x="3396116" y="1669989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C37627-65E8-34AF-0A66-967674CD5143}"/>
              </a:ext>
            </a:extLst>
          </p:cNvPr>
          <p:cNvSpPr/>
          <p:nvPr/>
        </p:nvSpPr>
        <p:spPr>
          <a:xfrm>
            <a:off x="3338065" y="1677554"/>
            <a:ext cx="268363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1BD4EA-2B96-34DD-9AE2-46248BE09702}"/>
              </a:ext>
            </a:extLst>
          </p:cNvPr>
          <p:cNvCxnSpPr>
            <a:cxnSpLocks/>
          </p:cNvCxnSpPr>
          <p:nvPr/>
        </p:nvCxnSpPr>
        <p:spPr>
          <a:xfrm flipH="1">
            <a:off x="2763775" y="1879134"/>
            <a:ext cx="598550" cy="33696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6042780-7286-6850-ECA7-37C15C9297EF}"/>
              </a:ext>
            </a:extLst>
          </p:cNvPr>
          <p:cNvSpPr txBox="1"/>
          <p:nvPr/>
        </p:nvSpPr>
        <p:spPr>
          <a:xfrm>
            <a:off x="3183265" y="2279258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A58933-9DDD-A35C-DBF4-DDAAE8665189}"/>
              </a:ext>
            </a:extLst>
          </p:cNvPr>
          <p:cNvSpPr/>
          <p:nvPr/>
        </p:nvSpPr>
        <p:spPr>
          <a:xfrm>
            <a:off x="3122350" y="2279258"/>
            <a:ext cx="268364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5480A06-1E9C-DF43-B69E-18436DCE0FC9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2763775" y="2515553"/>
            <a:ext cx="397876" cy="2100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FCC166-48D0-3F28-9DBB-F4F850CD8FD6}"/>
              </a:ext>
            </a:extLst>
          </p:cNvPr>
          <p:cNvCxnSpPr>
            <a:cxnSpLocks/>
          </p:cNvCxnSpPr>
          <p:nvPr/>
        </p:nvCxnSpPr>
        <p:spPr>
          <a:xfrm flipH="1" flipV="1">
            <a:off x="2835564" y="2946400"/>
            <a:ext cx="2187491" cy="13555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6C2DC6A-CF0C-CC48-81C2-8597D6A66A85}"/>
              </a:ext>
            </a:extLst>
          </p:cNvPr>
          <p:cNvSpPr txBox="1"/>
          <p:nvPr/>
        </p:nvSpPr>
        <p:spPr>
          <a:xfrm>
            <a:off x="4172151" y="5733988"/>
            <a:ext cx="38476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Model of the new sample holder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27BF8E-A6C0-547E-1E8F-7852AD0C30D0}"/>
              </a:ext>
            </a:extLst>
          </p:cNvPr>
          <p:cNvSpPr txBox="1"/>
          <p:nvPr/>
        </p:nvSpPr>
        <p:spPr>
          <a:xfrm>
            <a:off x="5285590" y="1894574"/>
            <a:ext cx="450488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dirty="0"/>
              <a:t>1 – heater</a:t>
            </a:r>
            <a:r>
              <a:rPr lang="en-US" dirty="0"/>
              <a:t> (</a:t>
            </a:r>
            <a:r>
              <a:rPr lang="en-US" dirty="0" err="1"/>
              <a:t>tectra</a:t>
            </a:r>
            <a:r>
              <a:rPr lang="en-US" dirty="0"/>
              <a:t> HC3500)</a:t>
            </a:r>
            <a:endParaRPr lang="pl-PL" dirty="0"/>
          </a:p>
          <a:p>
            <a:pPr algn="l"/>
            <a:r>
              <a:rPr lang="pl-PL" dirty="0"/>
              <a:t>2 – sample holder</a:t>
            </a:r>
          </a:p>
          <a:p>
            <a:pPr algn="l"/>
            <a:r>
              <a:rPr lang="pl-PL" dirty="0"/>
              <a:t>3 – thermocouple type E</a:t>
            </a:r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92A9E23-0072-191A-F0CB-5A0C04E7C16F}"/>
              </a:ext>
            </a:extLst>
          </p:cNvPr>
          <p:cNvSpPr/>
          <p:nvPr/>
        </p:nvSpPr>
        <p:spPr>
          <a:xfrm>
            <a:off x="1785593" y="3192233"/>
            <a:ext cx="268364" cy="276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1FCDB1E-9AB9-22DD-D349-BEB9447B83A9}"/>
              </a:ext>
            </a:extLst>
          </p:cNvPr>
          <p:cNvCxnSpPr>
            <a:cxnSpLocks/>
          </p:cNvCxnSpPr>
          <p:nvPr/>
        </p:nvCxnSpPr>
        <p:spPr>
          <a:xfrm flipV="1">
            <a:off x="2053957" y="3125107"/>
            <a:ext cx="506190" cy="1477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D019A33-C905-1015-E199-116F07E01590}"/>
              </a:ext>
            </a:extLst>
          </p:cNvPr>
          <p:cNvSpPr txBox="1"/>
          <p:nvPr/>
        </p:nvSpPr>
        <p:spPr>
          <a:xfrm>
            <a:off x="1852459" y="3183111"/>
            <a:ext cx="268363" cy="276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DB0A20-61DF-97B3-1F92-25E3CF65C7E6}"/>
              </a:ext>
            </a:extLst>
          </p:cNvPr>
          <p:cNvSpPr txBox="1"/>
          <p:nvPr/>
        </p:nvSpPr>
        <p:spPr>
          <a:xfrm>
            <a:off x="643319" y="4163406"/>
            <a:ext cx="41090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measurement in load-lock</a:t>
            </a:r>
            <a:endParaRPr lang="en-GB" dirty="0"/>
          </a:p>
        </p:txBody>
      </p:sp>
      <p:pic>
        <p:nvPicPr>
          <p:cNvPr id="23" name="Picture 22" descr="A close-up of a machine&#10;&#10;Description automatically generated">
            <a:extLst>
              <a:ext uri="{FF2B5EF4-FFF2-40B4-BE49-F238E27FC236}">
                <a16:creationId xmlns:a16="http://schemas.microsoft.com/office/drawing/2014/main" id="{6FE4485A-69A6-9130-037C-3D929E476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284" y="1393732"/>
            <a:ext cx="2428221" cy="4316837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B0E3F56F-55D5-54C1-9F5D-90544688F9D4}"/>
              </a:ext>
            </a:extLst>
          </p:cNvPr>
          <p:cNvSpPr txBox="1">
            <a:spLocks/>
          </p:cNvSpPr>
          <p:nvPr/>
        </p:nvSpPr>
        <p:spPr>
          <a:xfrm>
            <a:off x="407987" y="96594"/>
            <a:ext cx="11376025" cy="5163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/>
              <a:t>Load-lock temperature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464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5D9EE-407F-8A21-4022-18C99B058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3091"/>
            <a:ext cx="11376025" cy="475493"/>
          </a:xfrm>
        </p:spPr>
        <p:txBody>
          <a:bodyPr/>
          <a:lstStyle/>
          <a:p>
            <a:pPr algn="ctr"/>
            <a:r>
              <a:rPr lang="en-US" dirty="0"/>
              <a:t>Testbench after upgrade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AD31-6228-C995-9CF9-E1D87F36C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B9D49-835A-1750-6698-7DA3D2BF7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B2796-12A9-3F96-94F3-031F46F37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A machine on a table&#10;&#10;Description automatically generated">
            <a:extLst>
              <a:ext uri="{FF2B5EF4-FFF2-40B4-BE49-F238E27FC236}">
                <a16:creationId xmlns:a16="http://schemas.microsoft.com/office/drawing/2014/main" id="{E2473EC5-2C66-417D-5BFA-D12880DC9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563" y="1120557"/>
            <a:ext cx="7894202" cy="44404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0552A2-6702-B379-D424-F65E34AE9021}"/>
              </a:ext>
            </a:extLst>
          </p:cNvPr>
          <p:cNvSpPr txBox="1"/>
          <p:nvPr/>
        </p:nvSpPr>
        <p:spPr>
          <a:xfrm>
            <a:off x="1892396" y="5583867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ESD testbench located in building 113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64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BB5719-9969-020F-5142-13518F0C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6516"/>
            <a:ext cx="11376025" cy="494154"/>
          </a:xfrm>
        </p:spPr>
        <p:txBody>
          <a:bodyPr/>
          <a:lstStyle/>
          <a:p>
            <a:pPr algn="ctr"/>
            <a:r>
              <a:rPr lang="en-US" dirty="0"/>
              <a:t>Sample characteristics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FF765-EEA6-8022-FA05-3961AB9FB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FC6F0-80F8-D889-54D8-51E52325B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DF91A-3447-E19E-8C42-ECFF8BD3C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A644BD-C9F0-757D-C96D-3397E14FCD24}"/>
                  </a:ext>
                </a:extLst>
              </p:cNvPr>
              <p:cNvSpPr txBox="1"/>
              <p:nvPr/>
            </p:nvSpPr>
            <p:spPr>
              <a:xfrm>
                <a:off x="342673" y="1400953"/>
                <a:ext cx="7662992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Sample dimensions: 4.5 x 3.5 x 1 cm</a:t>
                </a:r>
              </a:p>
              <a:p>
                <a:pPr algn="l"/>
                <a:r>
                  <a:rPr lang="en-US" dirty="0"/>
                  <a:t>Irradiation area: 3.24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algn="l"/>
                <a:r>
                  <a:rPr lang="en-GB" dirty="0"/>
                  <a:t>Tested materials: copper, stainless steel, carbon coatings, NEG coatings</a:t>
                </a:r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A644BD-C9F0-757D-C96D-3397E14FC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673" y="1400953"/>
                <a:ext cx="7662992" cy="1107996"/>
              </a:xfrm>
              <a:prstGeom prst="rect">
                <a:avLst/>
              </a:prstGeom>
              <a:blipFill>
                <a:blip r:embed="rId2"/>
                <a:stretch>
                  <a:fillRect l="-1830" t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F54ABF7-DF56-E63F-49CD-4CC040C6F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240" y="2737389"/>
            <a:ext cx="5355772" cy="18842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D2E5916-765A-307A-5D3F-BD1DD847C7A1}"/>
              </a:ext>
            </a:extLst>
          </p:cNvPr>
          <p:cNvSpPr txBox="1"/>
          <p:nvPr/>
        </p:nvSpPr>
        <p:spPr>
          <a:xfrm>
            <a:off x="326571" y="2875525"/>
            <a:ext cx="599025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Stainless steel carbon coated samples: </a:t>
            </a: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Stainless steel + 100 nm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(substrate not vacuum fired), </a:t>
            </a: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Stainless steel + 100 nm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Stainless steel + 400 nm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AutoNum type="alphaLcParenR"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Stainless steel + 100 nm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+ 200 nm Ti underlayer.</a:t>
            </a:r>
          </a:p>
          <a:p>
            <a:pPr marL="342900" indent="-342900">
              <a:buAutoNum type="alphaLcParenR"/>
            </a:pPr>
            <a:endParaRPr lang="en-GB" dirty="0">
              <a:latin typeface="Times New Roman" panose="02020603050405020304" pitchFamily="18" charset="0"/>
            </a:endParaRPr>
          </a:p>
          <a:p>
            <a:pPr marL="342900" indent="-342900">
              <a:buAutoNum type="alphaLcParenR"/>
            </a:pPr>
            <a:endParaRPr lang="en-GB" dirty="0">
              <a:latin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</a:rPr>
              <a:t>Coating thickness difference: ± 15%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944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1125B6-6CCC-203D-7ECB-81FEAF701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008" y="1237261"/>
            <a:ext cx="11376024" cy="438347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Electron Cloud in the LHC</a:t>
            </a: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tx1"/>
                </a:solidFill>
              </a:rPr>
              <a:t>ESD Testbench – old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tx1"/>
                </a:solidFill>
              </a:rPr>
              <a:t>ESD Testbench upgrade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Measurement procedure</a:t>
            </a: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tx1"/>
                </a:solidFill>
              </a:rPr>
              <a:t>ESD Results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r>
              <a:rPr lang="en-US" sz="2000" dirty="0">
                <a:solidFill>
                  <a:schemeClr val="tx1"/>
                </a:solidFill>
              </a:rPr>
              <a:t>- Stainless steel</a:t>
            </a:r>
          </a:p>
          <a:p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Copper</a:t>
            </a:r>
          </a:p>
          <a:p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NEG coatings</a:t>
            </a:r>
          </a:p>
          <a:p>
            <a:r>
              <a:rPr lang="en-US" sz="2000" dirty="0">
                <a:solidFill>
                  <a:schemeClr val="tx1"/>
                </a:solidFill>
              </a:rPr>
              <a:t>-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Carbon coatings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15D90-F217-7BDA-35DF-0A9A9E2F8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1628"/>
          </a:xfrm>
        </p:spPr>
        <p:txBody>
          <a:bodyPr/>
          <a:lstStyle/>
          <a:p>
            <a:r>
              <a:rPr lang="pl-PL" u="sng" dirty="0"/>
              <a:t>Outline</a:t>
            </a:r>
            <a:endParaRPr lang="en-GB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21765-7954-99CB-4A2D-9FC624AD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296FB-08A1-7DE0-9970-62C8522F7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778852" cy="365125"/>
          </a:xfrm>
        </p:spPr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AFE27-75FC-1C19-68FA-2E8FE212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50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3C230D5-13D2-0971-25FD-7F39B127F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7915"/>
            <a:ext cx="11376025" cy="522146"/>
          </a:xfrm>
        </p:spPr>
        <p:txBody>
          <a:bodyPr/>
          <a:lstStyle/>
          <a:p>
            <a:pPr algn="ctr"/>
            <a:r>
              <a:rPr lang="en-US" dirty="0"/>
              <a:t>Measurement procedure of ESD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CA8CD-B346-1803-BE92-6937F365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25442-4D29-2C7F-03AE-EA446C8E6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DCC40-C364-AD6E-9173-052FBCBCD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D1330D-1C5A-83EE-F97E-A972DB74FC9E}"/>
              </a:ext>
            </a:extLst>
          </p:cNvPr>
          <p:cNvSpPr txBox="1"/>
          <p:nvPr/>
        </p:nvSpPr>
        <p:spPr>
          <a:xfrm>
            <a:off x="7696397" y="2221390"/>
            <a:ext cx="382905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/>
              <a:t>Venting load lock with N</a:t>
            </a:r>
            <a:r>
              <a:rPr lang="en-US" sz="1200" dirty="0"/>
              <a:t>2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Sample insertion to load lock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err="1"/>
              <a:t>Pumpdown</a:t>
            </a:r>
            <a:endParaRPr lang="en-US" dirty="0"/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Sample heating (optional)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Transfer to dome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/>
              <a:t>Sample positioning in dome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dirty="0"/>
              <a:t>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3232EF-C7F9-8294-80F3-181D581D3696}"/>
                  </a:ext>
                </a:extLst>
              </p:cNvPr>
              <p:cNvSpPr txBox="1"/>
              <p:nvPr/>
            </p:nvSpPr>
            <p:spPr>
              <a:xfrm>
                <a:off x="676343" y="4184672"/>
                <a:ext cx="2416629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/>
                  <a:t>Measurement settings:</a:t>
                </a:r>
              </a:p>
              <a:p>
                <a:r>
                  <a:rPr lang="en-US" dirty="0"/>
                  <a:t>P ≤ 5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·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10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mbar</m:t>
                    </m:r>
                  </m:oMath>
                </a14:m>
                <a:endParaRPr lang="en-US" b="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300 eV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3232EF-C7F9-8294-80F3-181D581D3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43" y="4184672"/>
                <a:ext cx="2416629" cy="830997"/>
              </a:xfrm>
              <a:prstGeom prst="rect">
                <a:avLst/>
              </a:prstGeom>
              <a:blipFill>
                <a:blip r:embed="rId3"/>
                <a:stretch>
                  <a:fillRect l="-6061" t="-9489" r="-2273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7F0E55A-4124-85B1-8385-EF79B7B73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248" y="1961722"/>
            <a:ext cx="6179316" cy="20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8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B8F312-AB92-0B37-F23D-D8FF33970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568" y="46997"/>
            <a:ext cx="11376025" cy="434671"/>
          </a:xfrm>
        </p:spPr>
        <p:txBody>
          <a:bodyPr/>
          <a:lstStyle/>
          <a:p>
            <a:pPr algn="ctr"/>
            <a:r>
              <a:rPr lang="en-US" dirty="0"/>
              <a:t>Raw data of OFE copper baked at 150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C for 24h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FFA5B-774E-7297-54B7-FC523845F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DF085-9140-FBED-309C-D3834370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B7876-D366-5F44-0CE3-85F854051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364C3-C944-8C8A-73E2-F2A9EC2C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3" t="2654" r="4228" b="932"/>
          <a:stretch/>
        </p:blipFill>
        <p:spPr>
          <a:xfrm>
            <a:off x="476568" y="722001"/>
            <a:ext cx="4785897" cy="23144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00EE9B-D6DC-E8EF-E161-6E125A829086}"/>
              </a:ext>
            </a:extLst>
          </p:cNvPr>
          <p:cNvSpPr txBox="1"/>
          <p:nvPr/>
        </p:nvSpPr>
        <p:spPr>
          <a:xfrm>
            <a:off x="1651722" y="3064345"/>
            <a:ext cx="31518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Current collected on sample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520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B8F312-AB92-0B37-F23D-D8FF33970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568" y="46997"/>
            <a:ext cx="11376025" cy="434671"/>
          </a:xfrm>
        </p:spPr>
        <p:txBody>
          <a:bodyPr/>
          <a:lstStyle/>
          <a:p>
            <a:pPr algn="ctr"/>
            <a:r>
              <a:rPr lang="en-US" dirty="0"/>
              <a:t>Raw data of OFE copper baked at 150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C for 24h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FFA5B-774E-7297-54B7-FC523845F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DF085-9140-FBED-309C-D3834370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B7876-D366-5F44-0CE3-85F854051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364C3-C944-8C8A-73E2-F2A9EC2C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3" t="2654" r="4228" b="932"/>
          <a:stretch/>
        </p:blipFill>
        <p:spPr>
          <a:xfrm>
            <a:off x="476568" y="722001"/>
            <a:ext cx="4785897" cy="2314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E26DA2-73E2-1E83-B97D-99E51294F5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4" t="12934" r="4734" b="3267"/>
          <a:stretch/>
        </p:blipFill>
        <p:spPr>
          <a:xfrm>
            <a:off x="511692" y="3504785"/>
            <a:ext cx="4785897" cy="21261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00EE9B-D6DC-E8EF-E161-6E125A829086}"/>
              </a:ext>
            </a:extLst>
          </p:cNvPr>
          <p:cNvSpPr txBox="1"/>
          <p:nvPr/>
        </p:nvSpPr>
        <p:spPr>
          <a:xfrm>
            <a:off x="1651722" y="3064345"/>
            <a:ext cx="31518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Current collected on sample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911BEC-A42F-6783-0FAB-79CD94A36977}"/>
              </a:ext>
            </a:extLst>
          </p:cNvPr>
          <p:cNvSpPr txBox="1"/>
          <p:nvPr/>
        </p:nvSpPr>
        <p:spPr>
          <a:xfrm>
            <a:off x="511692" y="5711159"/>
            <a:ext cx="54470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Pressure measured by B</a:t>
            </a:r>
            <a:r>
              <a:rPr lang="pl-PL" dirty="0"/>
              <a:t>ayard-Alpert </a:t>
            </a:r>
            <a:r>
              <a:rPr lang="en-US" dirty="0"/>
              <a:t>gauge in dome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701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B8F312-AB92-0B37-F23D-D8FF33970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568" y="46997"/>
            <a:ext cx="11376025" cy="434671"/>
          </a:xfrm>
        </p:spPr>
        <p:txBody>
          <a:bodyPr/>
          <a:lstStyle/>
          <a:p>
            <a:pPr algn="ctr"/>
            <a:r>
              <a:rPr lang="en-US" dirty="0"/>
              <a:t>Raw data of OFE copper baked at 150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C for 24h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FFA5B-774E-7297-54B7-FC523845F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DF085-9140-FBED-309C-D3834370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B7876-D366-5F44-0CE3-85F854051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364C3-C944-8C8A-73E2-F2A9EC2C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3" t="2654" r="4228" b="932"/>
          <a:stretch/>
        </p:blipFill>
        <p:spPr>
          <a:xfrm>
            <a:off x="476568" y="722001"/>
            <a:ext cx="4785897" cy="2314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E26DA2-73E2-1E83-B97D-99E51294F5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4" t="12934" r="4734" b="3267"/>
          <a:stretch/>
        </p:blipFill>
        <p:spPr>
          <a:xfrm>
            <a:off x="511692" y="3504785"/>
            <a:ext cx="4785897" cy="21261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7F22DD-668E-816E-6098-74528E30E1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6" t="15274" r="7423" b="3143"/>
          <a:stretch/>
        </p:blipFill>
        <p:spPr>
          <a:xfrm>
            <a:off x="6654310" y="722001"/>
            <a:ext cx="5061122" cy="2304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00EE9B-D6DC-E8EF-E161-6E125A829086}"/>
              </a:ext>
            </a:extLst>
          </p:cNvPr>
          <p:cNvSpPr txBox="1"/>
          <p:nvPr/>
        </p:nvSpPr>
        <p:spPr>
          <a:xfrm>
            <a:off x="1651722" y="3064345"/>
            <a:ext cx="31518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Current collected on sample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02FD92-6489-A3B2-A538-88EB1990BD82}"/>
              </a:ext>
            </a:extLst>
          </p:cNvPr>
          <p:cNvSpPr txBox="1"/>
          <p:nvPr/>
        </p:nvSpPr>
        <p:spPr>
          <a:xfrm>
            <a:off x="7769307" y="3064345"/>
            <a:ext cx="37729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Data collected by RGA </a:t>
            </a:r>
            <a:r>
              <a:rPr lang="en-GB" dirty="0"/>
              <a:t>(</a:t>
            </a:r>
            <a:r>
              <a:rPr lang="en-US" altLang="zh-CN" dirty="0"/>
              <a:t>for H</a:t>
            </a:r>
            <a:r>
              <a:rPr lang="en-US" altLang="zh-CN" sz="1200" dirty="0"/>
              <a:t>2</a:t>
            </a:r>
            <a:r>
              <a:rPr lang="en-US" altLang="zh-CN" dirty="0"/>
              <a:t>)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2BB7EC-40EB-BE3D-C283-CF71837DF5A4}"/>
              </a:ext>
            </a:extLst>
          </p:cNvPr>
          <p:cNvSpPr txBox="1"/>
          <p:nvPr/>
        </p:nvSpPr>
        <p:spPr>
          <a:xfrm>
            <a:off x="511692" y="5711159"/>
            <a:ext cx="54470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Pressure measured by B</a:t>
            </a:r>
            <a:r>
              <a:rPr lang="pl-PL" dirty="0"/>
              <a:t>ayard-Alpert </a:t>
            </a:r>
            <a:r>
              <a:rPr lang="en-US" dirty="0"/>
              <a:t>gauge in dome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840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9B8F312-AB92-0B37-F23D-D8FF33970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568" y="46997"/>
            <a:ext cx="11376025" cy="434671"/>
          </a:xfrm>
        </p:spPr>
        <p:txBody>
          <a:bodyPr/>
          <a:lstStyle/>
          <a:p>
            <a:pPr algn="ctr"/>
            <a:r>
              <a:rPr lang="en-US" dirty="0"/>
              <a:t>Raw data of OFE copper baked at 150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C for 24h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FFA5B-774E-7297-54B7-FC523845F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DF085-9140-FBED-309C-D3834370A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B7876-D366-5F44-0CE3-85F854051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364C3-C944-8C8A-73E2-F2A9EC2CF5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3" t="2654" r="4228" b="932"/>
          <a:stretch/>
        </p:blipFill>
        <p:spPr>
          <a:xfrm>
            <a:off x="476568" y="722001"/>
            <a:ext cx="4785897" cy="23144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E26DA2-73E2-1E83-B97D-99E51294F5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4" t="12934" r="4734" b="3267"/>
          <a:stretch/>
        </p:blipFill>
        <p:spPr>
          <a:xfrm>
            <a:off x="511692" y="3504785"/>
            <a:ext cx="4785897" cy="21261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7F22DD-668E-816E-6098-74528E30E1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6" t="15274" r="7423" b="3143"/>
          <a:stretch/>
        </p:blipFill>
        <p:spPr>
          <a:xfrm>
            <a:off x="6654310" y="722001"/>
            <a:ext cx="5061122" cy="2304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00EE9B-D6DC-E8EF-E161-6E125A829086}"/>
              </a:ext>
            </a:extLst>
          </p:cNvPr>
          <p:cNvSpPr txBox="1"/>
          <p:nvPr/>
        </p:nvSpPr>
        <p:spPr>
          <a:xfrm>
            <a:off x="1651722" y="3064345"/>
            <a:ext cx="31518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Current collected on sample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F7FC42-7F77-1E1B-5AD3-939122DE73C4}"/>
                  </a:ext>
                </a:extLst>
              </p:cNvPr>
              <p:cNvSpPr txBox="1"/>
              <p:nvPr/>
            </p:nvSpPr>
            <p:spPr>
              <a:xfrm>
                <a:off x="5958727" y="4255637"/>
                <a:ext cx="6094638" cy="10144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𝐸𝑆𝐷</m:t>
                      </m:r>
                      <m:r>
                        <a:rPr lang="en-GB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𝑚𝑜𝑙𝑒𝑐𝑢𝑙𝑒𝑠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𝑒𝑙𝑒𝑐𝑡𝑟𝑜𝑛𝑠</m:t>
                              </m:r>
                            </m:sub>
                          </m:sSub>
                        </m:den>
                      </m:f>
                      <m:r>
                        <a:rPr lang="en-GB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𝑃𝑎</m:t>
                              </m:r>
                              <m:r>
                                <a:rPr lang="en-GB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n-GB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e>
                          </m:d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F7FC42-7F77-1E1B-5AD3-939122DE73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8727" y="4255637"/>
                <a:ext cx="6094638" cy="10144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C02FD92-6489-A3B2-A538-88EB1990BD82}"/>
              </a:ext>
            </a:extLst>
          </p:cNvPr>
          <p:cNvSpPr txBox="1"/>
          <p:nvPr/>
        </p:nvSpPr>
        <p:spPr>
          <a:xfrm>
            <a:off x="7769307" y="3064345"/>
            <a:ext cx="37729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Data collected by RGA </a:t>
            </a:r>
            <a:r>
              <a:rPr lang="en-GB" dirty="0"/>
              <a:t>(</a:t>
            </a:r>
            <a:r>
              <a:rPr lang="en-US" altLang="zh-CN" dirty="0"/>
              <a:t>for H</a:t>
            </a:r>
            <a:r>
              <a:rPr lang="en-US" altLang="zh-CN" sz="1200" dirty="0"/>
              <a:t>2</a:t>
            </a:r>
            <a:r>
              <a:rPr lang="en-US" altLang="zh-CN" dirty="0"/>
              <a:t>)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3085E6-4919-7DA7-72B0-843D387C0B50}"/>
              </a:ext>
            </a:extLst>
          </p:cNvPr>
          <p:cNvSpPr txBox="1"/>
          <p:nvPr/>
        </p:nvSpPr>
        <p:spPr>
          <a:xfrm>
            <a:off x="511692" y="5714896"/>
            <a:ext cx="54470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Pressure measured by B</a:t>
            </a:r>
            <a:r>
              <a:rPr lang="pl-PL" dirty="0"/>
              <a:t>ayard-Alpert </a:t>
            </a:r>
            <a:r>
              <a:rPr lang="en-US" dirty="0"/>
              <a:t>gauge in dome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250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055739-197A-B21E-0138-68B5EA01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2427" y="4105924"/>
            <a:ext cx="6438575" cy="158387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b="0" dirty="0">
                <a:solidFill>
                  <a:schemeClr val="tx1"/>
                </a:solidFill>
              </a:rPr>
              <a:t>Procedure: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Inserting sample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Unbaked sample measurement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Transfer to load lock for baking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Measurement of baked sample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1800" b="0" dirty="0">
                <a:solidFill>
                  <a:schemeClr val="tx1"/>
                </a:solidFill>
              </a:rPr>
              <a:t>Repetition of the steps 3 and 4 for all temperatures</a:t>
            </a:r>
          </a:p>
          <a:p>
            <a:pPr marL="457200" indent="-457200">
              <a:buFont typeface="+mj-lt"/>
              <a:buAutoNum type="arabicPeriod"/>
            </a:pPr>
            <a:endParaRPr lang="en-US" sz="1800" b="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03BF62-2E24-A19F-439C-FA3D8A73F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15" y="111354"/>
            <a:ext cx="12050485" cy="524478"/>
          </a:xfrm>
        </p:spPr>
        <p:txBody>
          <a:bodyPr/>
          <a:lstStyle/>
          <a:p>
            <a:pPr algn="ctr"/>
            <a:r>
              <a:rPr lang="en-US" dirty="0"/>
              <a:t>ESD measurement in function of temperature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7B855-5AC5-EE4F-4BFA-BDD7AFDD6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2E25C-24AE-9BC9-4507-2889104D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08F89-189A-9817-AEAD-BB4FE0A01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 descr="A diagram of a load lock&#10;&#10;Description automatically generated">
            <a:extLst>
              <a:ext uri="{FF2B5EF4-FFF2-40B4-BE49-F238E27FC236}">
                <a16:creationId xmlns:a16="http://schemas.microsoft.com/office/drawing/2014/main" id="{C879C781-106B-469B-80B9-82AC7C8D7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166" y="1118507"/>
            <a:ext cx="7792385" cy="277042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0620BA7-3C84-7353-7DD1-927A9B6DD630}"/>
              </a:ext>
            </a:extLst>
          </p:cNvPr>
          <p:cNvSpPr txBox="1">
            <a:spLocks/>
          </p:cNvSpPr>
          <p:nvPr/>
        </p:nvSpPr>
        <p:spPr>
          <a:xfrm>
            <a:off x="670269" y="4105924"/>
            <a:ext cx="3588993" cy="15178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b="0" dirty="0">
                <a:solidFill>
                  <a:schemeClr val="tx1"/>
                </a:solidFill>
              </a:rPr>
              <a:t>Measurements parameters: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Electron bombardment: 60s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E</a:t>
            </a:r>
            <a:r>
              <a:rPr lang="en-US" sz="1400" b="0" dirty="0">
                <a:solidFill>
                  <a:schemeClr val="tx1"/>
                </a:solidFill>
              </a:rPr>
              <a:t>e</a:t>
            </a:r>
            <a:r>
              <a:rPr lang="en-US" sz="1800" b="0" dirty="0">
                <a:solidFill>
                  <a:schemeClr val="tx1"/>
                </a:solidFill>
              </a:rPr>
              <a:t> = 300 eV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Emission current: 24</a:t>
            </a:r>
            <a:r>
              <a:rPr lang="el-GR" sz="1800" b="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μ</a:t>
            </a:r>
            <a:r>
              <a:rPr lang="en-US" sz="1800" b="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A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Heating time: 2h</a:t>
            </a:r>
            <a:endParaRPr lang="en-US" sz="1800" b="0" dirty="0">
              <a:solidFill>
                <a:schemeClr val="tx1"/>
              </a:solidFill>
            </a:endParaRPr>
          </a:p>
          <a:p>
            <a:endParaRPr lang="en-US" sz="1800" b="0" dirty="0">
              <a:solidFill>
                <a:schemeClr val="tx1"/>
              </a:solidFill>
            </a:endParaRPr>
          </a:p>
          <a:p>
            <a:endParaRPr lang="en-GB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1974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9A391C9-9953-8966-6943-B63CA2289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5" y="990094"/>
            <a:ext cx="9315495" cy="487112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Unbaked vs baked OFE copper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3853E1-8850-91BC-1EF7-628756293827}"/>
              </a:ext>
            </a:extLst>
          </p:cNvPr>
          <p:cNvSpPr txBox="1"/>
          <p:nvPr/>
        </p:nvSpPr>
        <p:spPr>
          <a:xfrm>
            <a:off x="412775" y="5924008"/>
            <a:ext cx="117084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latin typeface="+mj-lt"/>
              </a:rPr>
              <a:t>*</a:t>
            </a:r>
            <a:r>
              <a:rPr lang="en-US" dirty="0">
                <a:latin typeface="+mj-lt"/>
                <a:cs typeface="Calibri" panose="020F0502020204030204" pitchFamily="34" charset="0"/>
              </a:rPr>
              <a:t>research data from </a:t>
            </a:r>
            <a:r>
              <a:rPr lang="en-US" dirty="0"/>
              <a:t>O. B. Malyshev, Beam induced desorption, CAS on Vacuum for Particle Accelerators 2017</a:t>
            </a:r>
            <a:r>
              <a:rPr lang="pl-PL" dirty="0"/>
              <a:t> [2]</a:t>
            </a:r>
            <a:r>
              <a:rPr lang="en-US" dirty="0"/>
              <a:t>.</a:t>
            </a:r>
          </a:p>
          <a:p>
            <a:pPr algn="l"/>
            <a:endParaRPr lang="en-GB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7D77FD-7A12-B8E6-E4DF-4713FDE3A4B8}"/>
              </a:ext>
            </a:extLst>
          </p:cNvPr>
          <p:cNvSpPr txBox="1"/>
          <p:nvPr/>
        </p:nvSpPr>
        <p:spPr>
          <a:xfrm>
            <a:off x="9571853" y="1329881"/>
            <a:ext cx="368442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sz="1600" dirty="0">
                <a:latin typeface="+mj-lt"/>
              </a:rPr>
              <a:t> = 300eV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Emission settings: </a:t>
            </a:r>
          </a:p>
          <a:p>
            <a:r>
              <a:rPr lang="en-US" sz="1600" dirty="0">
                <a:latin typeface="+mj-lt"/>
              </a:rPr>
              <a:t>24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sz="1600" dirty="0">
              <a:latin typeface="+mj-lt"/>
              <a:cs typeface="Calibri" panose="020F0502020204030204" pitchFamily="34" charset="0"/>
            </a:endParaRP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Baking time: 2h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Heating temp.: 150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°C, 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300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</a:p>
          <a:p>
            <a:endParaRPr lang="en-US" sz="1600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531319-693A-893F-2155-82DE87D2092E}"/>
              </a:ext>
            </a:extLst>
          </p:cNvPr>
          <p:cNvCxnSpPr>
            <a:cxnSpLocks/>
          </p:cNvCxnSpPr>
          <p:nvPr/>
        </p:nvCxnSpPr>
        <p:spPr>
          <a:xfrm>
            <a:off x="4743417" y="2151747"/>
            <a:ext cx="0" cy="2351314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735966-20D5-5F4F-3239-D079B91EAAB2}"/>
              </a:ext>
            </a:extLst>
          </p:cNvPr>
          <p:cNvCxnSpPr>
            <a:cxnSpLocks/>
          </p:cNvCxnSpPr>
          <p:nvPr/>
        </p:nvCxnSpPr>
        <p:spPr>
          <a:xfrm>
            <a:off x="6563061" y="2151747"/>
            <a:ext cx="0" cy="2351314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B01F58A-A8A7-9AFF-EBFE-60BFB87B5FCC}"/>
              </a:ext>
            </a:extLst>
          </p:cNvPr>
          <p:cNvSpPr txBox="1"/>
          <p:nvPr/>
        </p:nvSpPr>
        <p:spPr>
          <a:xfrm>
            <a:off x="3788619" y="3899802"/>
            <a:ext cx="8327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8143F3-7CB9-46F4-E41D-EA07BB3F3D5A}"/>
              </a:ext>
            </a:extLst>
          </p:cNvPr>
          <p:cNvSpPr txBox="1"/>
          <p:nvPr/>
        </p:nvSpPr>
        <p:spPr>
          <a:xfrm>
            <a:off x="5265533" y="3899802"/>
            <a:ext cx="956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B25D78-5A71-FB5D-BE8A-9F398009CC28}"/>
              </a:ext>
            </a:extLst>
          </p:cNvPr>
          <p:cNvSpPr txBox="1"/>
          <p:nvPr/>
        </p:nvSpPr>
        <p:spPr>
          <a:xfrm>
            <a:off x="6902475" y="3899802"/>
            <a:ext cx="956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444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9379"/>
            <a:ext cx="11376025" cy="548427"/>
          </a:xfrm>
        </p:spPr>
        <p:txBody>
          <a:bodyPr/>
          <a:lstStyle/>
          <a:p>
            <a:pPr algn="ctr"/>
            <a:r>
              <a:rPr lang="en-US" sz="3200" dirty="0"/>
              <a:t>Influence of temperature on ESD of s</a:t>
            </a:r>
            <a:r>
              <a:rPr lang="pl-PL" sz="3200" dirty="0"/>
              <a:t>tainless steel </a:t>
            </a:r>
            <a:r>
              <a:rPr lang="en-US" sz="3200" dirty="0">
                <a:latin typeface="+mj-lt"/>
              </a:rPr>
              <a:t>316LN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47C863-10CC-551C-9EFE-9FC7C90C482B}"/>
              </a:ext>
            </a:extLst>
          </p:cNvPr>
          <p:cNvSpPr txBox="1"/>
          <p:nvPr/>
        </p:nvSpPr>
        <p:spPr>
          <a:xfrm>
            <a:off x="551494" y="5879896"/>
            <a:ext cx="1164050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400" dirty="0">
                <a:latin typeface="+mj-lt"/>
              </a:rPr>
              <a:t>*Data taken from </a:t>
            </a:r>
            <a:r>
              <a:rPr lang="en-US" sz="1400" dirty="0"/>
              <a:t>O. B. Malyshev; A. P. Smith; R. </a:t>
            </a:r>
            <a:r>
              <a:rPr lang="en-US" sz="1400" dirty="0" err="1"/>
              <a:t>Valizadeh</a:t>
            </a:r>
            <a:r>
              <a:rPr lang="en-US" sz="1400" dirty="0"/>
              <a:t>; A. Hannah, </a:t>
            </a:r>
            <a:r>
              <a:rPr lang="en-GB" sz="1400" dirty="0"/>
              <a:t>Electron stimulated desorption from bare and nonevaporable getter coated stainless steels, J. Vac. Sci. Technol. A 28, 1215–1225 (2010)</a:t>
            </a:r>
            <a:r>
              <a:rPr lang="pl-PL" sz="1400" dirty="0"/>
              <a:t> [2]</a:t>
            </a:r>
            <a:endParaRPr lang="en-US" sz="1400" dirty="0"/>
          </a:p>
          <a:p>
            <a:pPr algn="l"/>
            <a:r>
              <a:rPr lang="pl-PL" sz="1400" dirty="0">
                <a:latin typeface="+mj-lt"/>
              </a:rPr>
              <a:t> </a:t>
            </a:r>
            <a:r>
              <a:rPr lang="en-US" sz="1400" dirty="0">
                <a:latin typeface="+mj-lt"/>
                <a:cs typeface="Calibri" panose="020F0502020204030204" pitchFamily="34" charset="0"/>
              </a:rPr>
              <a:t>[2].</a:t>
            </a:r>
            <a:endParaRPr lang="en-GB" sz="14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6A7E12-5A2F-3EB6-314C-44F668CBB744}"/>
              </a:ext>
            </a:extLst>
          </p:cNvPr>
          <p:cNvSpPr txBox="1"/>
          <p:nvPr/>
        </p:nvSpPr>
        <p:spPr>
          <a:xfrm>
            <a:off x="9539108" y="1333842"/>
            <a:ext cx="368442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sz="1600" dirty="0">
                <a:latin typeface="+mj-lt"/>
              </a:rPr>
              <a:t> = 300eV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dirty="0">
                <a:latin typeface="+mj-lt"/>
              </a:rPr>
              <a:t>Emission settings: </a:t>
            </a:r>
          </a:p>
          <a:p>
            <a:r>
              <a:rPr lang="en-US" sz="1600" dirty="0">
                <a:latin typeface="+mj-lt"/>
              </a:rPr>
              <a:t>24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sz="1600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sz="1600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sz="1600" dirty="0">
              <a:latin typeface="+mj-lt"/>
              <a:cs typeface="Calibri" panose="020F0502020204030204" pitchFamily="34" charset="0"/>
            </a:endParaRP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Baking time: 2h and 24h</a:t>
            </a:r>
          </a:p>
          <a:p>
            <a:r>
              <a:rPr lang="en-US" sz="1600" dirty="0">
                <a:latin typeface="+mj-lt"/>
                <a:cs typeface="Calibri" panose="020F0502020204030204" pitchFamily="34" charset="0"/>
              </a:rPr>
              <a:t>Baking temperatures: 250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</a:p>
          <a:p>
            <a:endParaRPr lang="en-US" sz="1600" dirty="0"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41DD9-6630-F724-9DB5-F914EA058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14" y="996485"/>
            <a:ext cx="9169179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83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2ABC03-D7FA-572A-1C01-F3E3C3D9D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0" y="1008000"/>
            <a:ext cx="9175275" cy="487112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Influence of coating type on ESD of </a:t>
            </a:r>
            <a:r>
              <a:rPr lang="en-US" dirty="0" err="1"/>
              <a:t>aC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4185B9-16C3-17ED-747D-E55F28312901}"/>
              </a:ext>
            </a:extLst>
          </p:cNvPr>
          <p:cNvSpPr txBox="1"/>
          <p:nvPr/>
        </p:nvSpPr>
        <p:spPr>
          <a:xfrm>
            <a:off x="739614" y="5962321"/>
            <a:ext cx="107127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>
                <a:latin typeface="+mj-lt"/>
              </a:rPr>
              <a:t>*substrate not vacuum fired, rest of the substrates were vacuum fired.</a:t>
            </a:r>
            <a:endParaRPr lang="en-GB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508F3A3-FC7B-18E8-5E90-59166955EEA8}"/>
                  </a:ext>
                </a:extLst>
              </p:cNvPr>
              <p:cNvSpPr txBox="1"/>
              <p:nvPr/>
            </p:nvSpPr>
            <p:spPr>
              <a:xfrm>
                <a:off x="9277005" y="1566573"/>
                <a:ext cx="3036490" cy="2954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+mj-lt"/>
                  </a:rPr>
                  <a:t>E</a:t>
                </a:r>
                <a:r>
                  <a:rPr lang="en-US" sz="1200" dirty="0">
                    <a:latin typeface="+mj-lt"/>
                  </a:rPr>
                  <a:t>e</a:t>
                </a:r>
                <a:r>
                  <a:rPr lang="en-US" dirty="0">
                    <a:latin typeface="+mj-lt"/>
                  </a:rPr>
                  <a:t> = 300eV</a:t>
                </a:r>
              </a:p>
              <a:p>
                <a:endParaRPr lang="en-US" dirty="0">
                  <a:latin typeface="+mj-lt"/>
                </a:endParaRPr>
              </a:p>
              <a:p>
                <a:r>
                  <a:rPr lang="en-US" dirty="0">
                    <a:latin typeface="+mj-lt"/>
                  </a:rPr>
                  <a:t>Emission settings: 24</a:t>
                </a:r>
                <a:r>
                  <a:rPr lang="el-GR" dirty="0">
                    <a:latin typeface="+mj-lt"/>
                    <a:cs typeface="Calibri" panose="020F0502020204030204" pitchFamily="34" charset="0"/>
                  </a:rPr>
                  <a:t>μ</a:t>
                </a:r>
                <a:r>
                  <a:rPr lang="en-US" dirty="0">
                    <a:latin typeface="+mj-lt"/>
                    <a:cs typeface="Calibri" panose="020F0502020204030204" pitchFamily="34" charset="0"/>
                  </a:rPr>
                  <a:t>A (25 min)</a:t>
                </a:r>
              </a:p>
              <a:p>
                <a:r>
                  <a:rPr lang="en-US" dirty="0">
                    <a:latin typeface="+mj-lt"/>
                    <a:cs typeface="Calibri" panose="020F0502020204030204" pitchFamily="34" charset="0"/>
                  </a:rPr>
                  <a:t>160</a:t>
                </a:r>
                <a:r>
                  <a:rPr lang="el-GR" dirty="0">
                    <a:latin typeface="+mj-lt"/>
                    <a:cs typeface="Calibri" panose="020F0502020204030204" pitchFamily="34" charset="0"/>
                  </a:rPr>
                  <a:t> μ</a:t>
                </a:r>
                <a:r>
                  <a:rPr lang="en-US" dirty="0">
                    <a:latin typeface="+mj-lt"/>
                    <a:cs typeface="Calibri" panose="020F0502020204030204" pitchFamily="34" charset="0"/>
                  </a:rPr>
                  <a:t>A (1.5h)</a:t>
                </a:r>
              </a:p>
              <a:p>
                <a:r>
                  <a:rPr lang="en-US" dirty="0">
                    <a:latin typeface="+mj-lt"/>
                    <a:cs typeface="Calibri" panose="020F0502020204030204" pitchFamily="34" charset="0"/>
                  </a:rPr>
                  <a:t>650</a:t>
                </a:r>
                <a:r>
                  <a:rPr lang="el-GR" dirty="0">
                    <a:latin typeface="+mj-lt"/>
                    <a:cs typeface="Calibri" panose="020F0502020204030204" pitchFamily="34" charset="0"/>
                  </a:rPr>
                  <a:t>μ</a:t>
                </a:r>
                <a:r>
                  <a:rPr lang="en-US" dirty="0">
                    <a:latin typeface="+mj-lt"/>
                    <a:cs typeface="Calibri" panose="020F0502020204030204" pitchFamily="34" charset="0"/>
                  </a:rPr>
                  <a:t>A (24h)</a:t>
                </a:r>
              </a:p>
              <a:p>
                <a:endParaRPr lang="en-US" dirty="0">
                  <a:latin typeface="+mj-lt"/>
                  <a:cs typeface="Calibri" panose="020F0502020204030204" pitchFamily="34" charset="0"/>
                </a:endParaRPr>
              </a:p>
              <a:p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100 </a:t>
                </a:r>
                <a:r>
                  <a:rPr lang="en-GB" sz="1400" dirty="0">
                    <a:latin typeface="+mj-lt"/>
                    <a:cs typeface="Calibri" panose="020F0502020204030204" pitchFamily="34" charset="0"/>
                  </a:rPr>
                  <a:t>nm </a:t>
                </a:r>
                <a:r>
                  <a:rPr lang="en-GB" sz="1400" dirty="0" err="1">
                    <a:latin typeface="+mj-lt"/>
                    <a:cs typeface="Calibri" panose="020F0502020204030204" pitchFamily="34" charset="0"/>
                  </a:rPr>
                  <a:t>aC</a:t>
                </a:r>
                <a:r>
                  <a:rPr lang="zh-CN" altLang="en-US" sz="1400" dirty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n-US" sz="1400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: 1.15</a:t>
                </a:r>
              </a:p>
              <a:p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400</a:t>
                </a:r>
                <a:r>
                  <a:rPr lang="pl-PL" sz="1400" dirty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nm </a:t>
                </a:r>
                <a:r>
                  <a:rPr lang="en-US" sz="1400" dirty="0" err="1">
                    <a:latin typeface="+mj-lt"/>
                    <a:cs typeface="Calibri" panose="020F0502020204030204" pitchFamily="34" charset="0"/>
                  </a:rPr>
                  <a:t>aC</a:t>
                </a:r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n-US" sz="1400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: 1.14</a:t>
                </a:r>
              </a:p>
              <a:p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100</a:t>
                </a:r>
                <a:r>
                  <a:rPr lang="pl-PL" sz="1400" dirty="0">
                    <a:latin typeface="+mj-lt"/>
                    <a:cs typeface="Calibri" panose="020F0502020204030204" pitchFamily="34" charset="0"/>
                  </a:rPr>
                  <a:t> </a:t>
                </a:r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nm </a:t>
                </a:r>
                <a:r>
                  <a:rPr lang="en-US" sz="1400" dirty="0" err="1">
                    <a:latin typeface="+mj-lt"/>
                    <a:cs typeface="Calibri" panose="020F0502020204030204" pitchFamily="34" charset="0"/>
                  </a:rPr>
                  <a:t>aC</a:t>
                </a:r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/Ti </a:t>
                </a:r>
                <a:r>
                  <a:rPr lang="en-US" sz="1400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>
                    <a:latin typeface="+mj-lt"/>
                    <a:cs typeface="Calibri" panose="020F0502020204030204" pitchFamily="34" charset="0"/>
                  </a:rPr>
                  <a:t>1.16</a:t>
                </a:r>
              </a:p>
              <a:p>
                <a:endParaRPr lang="en-US" dirty="0">
                  <a:latin typeface="+mj-lt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508F3A3-FC7B-18E8-5E90-59166955EE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7005" y="1566573"/>
                <a:ext cx="3036490" cy="2954655"/>
              </a:xfrm>
              <a:prstGeom prst="rect">
                <a:avLst/>
              </a:prstGeom>
              <a:blipFill>
                <a:blip r:embed="rId4"/>
                <a:stretch>
                  <a:fillRect l="-1807" t="-1237" r="-2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3973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521A95-F513-8A50-BAFE-85D74605B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71" y="804202"/>
            <a:ext cx="9144793" cy="486503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Influence of temperature on NEG</a:t>
            </a:r>
            <a:r>
              <a:rPr lang="pl-PL" dirty="0"/>
              <a:t> samples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29483E-D963-2E8A-F5E7-C89A046E48AE}"/>
              </a:ext>
            </a:extLst>
          </p:cNvPr>
          <p:cNvSpPr txBox="1"/>
          <p:nvPr/>
        </p:nvSpPr>
        <p:spPr>
          <a:xfrm>
            <a:off x="461764" y="5765500"/>
            <a:ext cx="109864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dirty="0">
                <a:latin typeface="+mj-lt"/>
              </a:rPr>
              <a:t>*</a:t>
            </a:r>
            <a:r>
              <a:rPr lang="pl-PL" sz="1800" dirty="0">
                <a:latin typeface="+mj-lt"/>
              </a:rPr>
              <a:t>Data taken from </a:t>
            </a:r>
            <a:r>
              <a:rPr lang="en-US" sz="1800" dirty="0"/>
              <a:t>O. B. Malyshev; A. P. Smith; R. </a:t>
            </a:r>
            <a:r>
              <a:rPr lang="en-US" sz="1800" dirty="0" err="1"/>
              <a:t>Valizadeh</a:t>
            </a:r>
            <a:r>
              <a:rPr lang="en-US" sz="1800" dirty="0"/>
              <a:t>; A. Hannah, </a:t>
            </a:r>
            <a:r>
              <a:rPr lang="en-GB" sz="1800" dirty="0"/>
              <a:t>Electron stimulated desorption from bare and nonevaporable getter coated stainless steels, J. Vac. Sci. Technol. A 28, 1215–1225 (2010)</a:t>
            </a:r>
            <a:r>
              <a:rPr lang="pl-PL" sz="1800" dirty="0"/>
              <a:t> [2]</a:t>
            </a:r>
            <a:endParaRPr lang="en-US" sz="1800" dirty="0"/>
          </a:p>
          <a:p>
            <a:pPr algn="l"/>
            <a:endParaRPr lang="en-GB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86CBF5-DAA2-5093-E001-56D4B2F92300}"/>
              </a:ext>
            </a:extLst>
          </p:cNvPr>
          <p:cNvSpPr txBox="1"/>
          <p:nvPr/>
        </p:nvSpPr>
        <p:spPr>
          <a:xfrm>
            <a:off x="9470571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6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EEDC76-6CD8-B546-E7F6-A02AD55B2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8660"/>
            <a:ext cx="11376025" cy="508090"/>
          </a:xfrm>
        </p:spPr>
        <p:txBody>
          <a:bodyPr/>
          <a:lstStyle/>
          <a:p>
            <a:pPr algn="ctr"/>
            <a:r>
              <a:rPr lang="en-US" dirty="0"/>
              <a:t>Electron cloud in the LHC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67C12-97A1-F104-BA83-FDA7146F8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EED5A-A473-1128-D49A-938B69099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F902C-BD1A-7E34-2D06-95ED2DDB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DC83E68-E56E-0B79-4309-08EF6A8016BE}"/>
              </a:ext>
            </a:extLst>
          </p:cNvPr>
          <p:cNvGrpSpPr/>
          <p:nvPr/>
        </p:nvGrpSpPr>
        <p:grpSpPr>
          <a:xfrm>
            <a:off x="3831462" y="1111647"/>
            <a:ext cx="8040140" cy="4385878"/>
            <a:chOff x="3784015" y="1060734"/>
            <a:chExt cx="8040140" cy="4385878"/>
          </a:xfrm>
        </p:grpSpPr>
        <p:sp>
          <p:nvSpPr>
            <p:cNvPr id="2" name="Explosion 1 64">
              <a:extLst>
                <a:ext uri="{FF2B5EF4-FFF2-40B4-BE49-F238E27FC236}">
                  <a16:creationId xmlns:a16="http://schemas.microsoft.com/office/drawing/2014/main" id="{D62219E2-0763-423B-BA40-C8EEEBA0B90E}"/>
                </a:ext>
              </a:extLst>
            </p:cNvPr>
            <p:cNvSpPr/>
            <p:nvPr/>
          </p:nvSpPr>
          <p:spPr>
            <a:xfrm>
              <a:off x="7899921" y="2314744"/>
              <a:ext cx="138046" cy="176505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15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Explosion 1 65">
              <a:extLst>
                <a:ext uri="{FF2B5EF4-FFF2-40B4-BE49-F238E27FC236}">
                  <a16:creationId xmlns:a16="http://schemas.microsoft.com/office/drawing/2014/main" id="{E0EA62EE-D23C-1163-905F-883E3B5C03A6}"/>
                </a:ext>
              </a:extLst>
            </p:cNvPr>
            <p:cNvSpPr/>
            <p:nvPr/>
          </p:nvSpPr>
          <p:spPr>
            <a:xfrm>
              <a:off x="7576033" y="2321962"/>
              <a:ext cx="138046" cy="176505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15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Explosion 1 66">
              <a:extLst>
                <a:ext uri="{FF2B5EF4-FFF2-40B4-BE49-F238E27FC236}">
                  <a16:creationId xmlns:a16="http://schemas.microsoft.com/office/drawing/2014/main" id="{28A76D30-7406-90E0-E6F0-11C50FD7ECE6}"/>
                </a:ext>
              </a:extLst>
            </p:cNvPr>
            <p:cNvSpPr/>
            <p:nvPr/>
          </p:nvSpPr>
          <p:spPr>
            <a:xfrm>
              <a:off x="7293938" y="2322652"/>
              <a:ext cx="137868" cy="176505"/>
            </a:xfrm>
            <a:prstGeom prst="irregularSeal1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15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CE1F78F-37FB-2294-5C18-CD4B957BFA4F}"/>
                </a:ext>
              </a:extLst>
            </p:cNvPr>
            <p:cNvSpPr txBox="1"/>
            <p:nvPr/>
          </p:nvSpPr>
          <p:spPr>
            <a:xfrm>
              <a:off x="7041132" y="1919157"/>
              <a:ext cx="126008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Thermal load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0F22CF4-10A3-DB3A-665C-507FA532FF2A}"/>
                </a:ext>
              </a:extLst>
            </p:cNvPr>
            <p:cNvGrpSpPr/>
            <p:nvPr/>
          </p:nvGrpSpPr>
          <p:grpSpPr>
            <a:xfrm rot="300000">
              <a:off x="9015464" y="1269473"/>
              <a:ext cx="2188639" cy="3408506"/>
              <a:chOff x="5678851" y="1324636"/>
              <a:chExt cx="2188639" cy="3117174"/>
            </a:xfrm>
          </p:grpSpPr>
          <p:sp>
            <p:nvSpPr>
              <p:cNvPr id="52" name="Arc 51">
                <a:extLst>
                  <a:ext uri="{FF2B5EF4-FFF2-40B4-BE49-F238E27FC236}">
                    <a16:creationId xmlns:a16="http://schemas.microsoft.com/office/drawing/2014/main" id="{73D83ACA-CDA8-CE3D-617F-EFC1B503671B}"/>
                  </a:ext>
                </a:extLst>
              </p:cNvPr>
              <p:cNvSpPr/>
              <p:nvPr/>
            </p:nvSpPr>
            <p:spPr>
              <a:xfrm rot="15800312">
                <a:off x="5081999" y="1921488"/>
                <a:ext cx="3117174" cy="1923470"/>
              </a:xfrm>
              <a:prstGeom prst="arc">
                <a:avLst>
                  <a:gd name="adj1" fmla="val 1260045"/>
                  <a:gd name="adj2" fmla="val 9727924"/>
                </a:avLst>
              </a:prstGeom>
              <a:noFill/>
              <a:ln w="1905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Isosceles Triangle 52">
                <a:extLst>
                  <a:ext uri="{FF2B5EF4-FFF2-40B4-BE49-F238E27FC236}">
                    <a16:creationId xmlns:a16="http://schemas.microsoft.com/office/drawing/2014/main" id="{B2BC6130-ED06-5F18-94FA-2C05028A4801}"/>
                  </a:ext>
                </a:extLst>
              </p:cNvPr>
              <p:cNvSpPr/>
              <p:nvPr/>
            </p:nvSpPr>
            <p:spPr>
              <a:xfrm rot="10500000">
                <a:off x="7331503" y="2678738"/>
                <a:ext cx="535987" cy="403458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03A3675E-7E61-F098-A157-BC0AD76742E9}"/>
                </a:ext>
              </a:extLst>
            </p:cNvPr>
            <p:cNvGrpSpPr/>
            <p:nvPr/>
          </p:nvGrpSpPr>
          <p:grpSpPr>
            <a:xfrm rot="11084381">
              <a:off x="5983278" y="1224262"/>
              <a:ext cx="2183933" cy="3420000"/>
              <a:chOff x="5678851" y="1324636"/>
              <a:chExt cx="2183933" cy="3117174"/>
            </a:xfrm>
          </p:grpSpPr>
          <p:sp>
            <p:nvSpPr>
              <p:cNvPr id="55" name="Arc 54">
                <a:extLst>
                  <a:ext uri="{FF2B5EF4-FFF2-40B4-BE49-F238E27FC236}">
                    <a16:creationId xmlns:a16="http://schemas.microsoft.com/office/drawing/2014/main" id="{FDBC753C-837D-1F72-8517-064A3309447F}"/>
                  </a:ext>
                </a:extLst>
              </p:cNvPr>
              <p:cNvSpPr/>
              <p:nvPr/>
            </p:nvSpPr>
            <p:spPr>
              <a:xfrm rot="15800312">
                <a:off x="5081999" y="1921488"/>
                <a:ext cx="3117174" cy="1923470"/>
              </a:xfrm>
              <a:prstGeom prst="arc">
                <a:avLst>
                  <a:gd name="adj1" fmla="val 1260045"/>
                  <a:gd name="adj2" fmla="val 9727924"/>
                </a:avLst>
              </a:prstGeom>
              <a:noFill/>
              <a:ln w="1905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464F9904-56B6-B139-1702-76032C57ECE3}"/>
                  </a:ext>
                </a:extLst>
              </p:cNvPr>
              <p:cNvSpPr/>
              <p:nvPr/>
            </p:nvSpPr>
            <p:spPr>
              <a:xfrm rot="10695619">
                <a:off x="7326797" y="2710537"/>
                <a:ext cx="535987" cy="403458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BE2BE41-4DB7-9FED-26DB-4EFF4626EEBC}"/>
                </a:ext>
              </a:extLst>
            </p:cNvPr>
            <p:cNvSpPr txBox="1"/>
            <p:nvPr/>
          </p:nvSpPr>
          <p:spPr>
            <a:xfrm rot="4020000">
              <a:off x="9216877" y="3199750"/>
              <a:ext cx="632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Prim. e</a:t>
              </a:r>
              <a:r>
                <a:rPr kumimoji="0" lang="en-GB" sz="1000" b="1" i="0" u="none" strike="noStrike" kern="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9723BCA-05E8-7801-6414-F28E7E1488F1}"/>
                </a:ext>
              </a:extLst>
            </p:cNvPr>
            <p:cNvCxnSpPr/>
            <p:nvPr/>
          </p:nvCxnSpPr>
          <p:spPr>
            <a:xfrm flipH="1">
              <a:off x="8024271" y="2385699"/>
              <a:ext cx="1000765" cy="1132871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3686FA5F-F540-2DF8-B7CF-06D0B1B48D68}"/>
                </a:ext>
              </a:extLst>
            </p:cNvPr>
            <p:cNvCxnSpPr/>
            <p:nvPr/>
          </p:nvCxnSpPr>
          <p:spPr>
            <a:xfrm flipH="1">
              <a:off x="8608200" y="2385698"/>
              <a:ext cx="414083" cy="1121556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667C8FE-78BA-33D1-E380-02AEA08419AD}"/>
                </a:ext>
              </a:extLst>
            </p:cNvPr>
            <p:cNvSpPr txBox="1"/>
            <p:nvPr/>
          </p:nvSpPr>
          <p:spPr>
            <a:xfrm>
              <a:off x="9109116" y="3231361"/>
              <a:ext cx="448756" cy="226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45DB6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</a:t>
              </a:r>
              <a:r>
                <a:rPr kumimoji="0" lang="el-GR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45DB65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ν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45DB6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1" name="Curved Connector 104">
              <a:extLst>
                <a:ext uri="{FF2B5EF4-FFF2-40B4-BE49-F238E27FC236}">
                  <a16:creationId xmlns:a16="http://schemas.microsoft.com/office/drawing/2014/main" id="{426720C8-2376-FA6B-6CCD-02E7C3A0197D}"/>
                </a:ext>
              </a:extLst>
            </p:cNvPr>
            <p:cNvCxnSpPr/>
            <p:nvPr/>
          </p:nvCxnSpPr>
          <p:spPr>
            <a:xfrm rot="10680000" flipH="1" flipV="1">
              <a:off x="9292334" y="3357243"/>
              <a:ext cx="199565" cy="142401"/>
            </a:xfrm>
            <a:prstGeom prst="curvedConnector3">
              <a:avLst>
                <a:gd name="adj1" fmla="val 42045"/>
              </a:avLst>
            </a:prstGeom>
            <a:noFill/>
            <a:ln w="19050" cap="flat" cmpd="sng" algn="ctr">
              <a:solidFill>
                <a:srgbClr val="45DB6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3022F58-2E56-3744-F1F4-51EF95D54B62}"/>
                </a:ext>
              </a:extLst>
            </p:cNvPr>
            <p:cNvCxnSpPr/>
            <p:nvPr/>
          </p:nvCxnSpPr>
          <p:spPr>
            <a:xfrm flipH="1" flipV="1">
              <a:off x="9025034" y="2384154"/>
              <a:ext cx="478478" cy="1130611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A82021E-4D6A-3B25-E636-766BE7154C63}"/>
                </a:ext>
              </a:extLst>
            </p:cNvPr>
            <p:cNvCxnSpPr/>
            <p:nvPr/>
          </p:nvCxnSpPr>
          <p:spPr>
            <a:xfrm rot="10800000">
              <a:off x="7047621" y="3514764"/>
              <a:ext cx="3097870" cy="3210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BC50BD2-B6B7-9CE2-B04E-714C59E3F724}"/>
                </a:ext>
              </a:extLst>
            </p:cNvPr>
            <p:cNvSpPr txBox="1"/>
            <p:nvPr/>
          </p:nvSpPr>
          <p:spPr>
            <a:xfrm rot="18660000">
              <a:off x="8418411" y="2516500"/>
              <a:ext cx="544748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Sec. e</a:t>
              </a:r>
              <a:r>
                <a:rPr kumimoji="0" lang="en-GB" sz="1000" b="1" i="0" u="none" strike="noStrike" kern="0" cap="none" spc="0" normalizeH="0" baseline="3000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</a:t>
              </a: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A17D85D-F467-9C2E-468D-D70D32E8D9B0}"/>
                </a:ext>
              </a:extLst>
            </p:cNvPr>
            <p:cNvGrpSpPr/>
            <p:nvPr/>
          </p:nvGrpSpPr>
          <p:grpSpPr>
            <a:xfrm>
              <a:off x="7293897" y="2866508"/>
              <a:ext cx="402322" cy="213286"/>
              <a:chOff x="9465545" y="2900389"/>
              <a:chExt cx="768065" cy="381594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BDA0D3B7-7B00-E769-86D6-0F56AE6A4292}"/>
                  </a:ext>
                </a:extLst>
              </p:cNvPr>
              <p:cNvSpPr/>
              <p:nvPr/>
            </p:nvSpPr>
            <p:spPr>
              <a:xfrm>
                <a:off x="9465545" y="2900389"/>
                <a:ext cx="768065" cy="3815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C62E3301-77E6-97D9-6B9C-5AE598772627}"/>
                  </a:ext>
                </a:extLst>
              </p:cNvPr>
              <p:cNvCxnSpPr/>
              <p:nvPr/>
            </p:nvCxnSpPr>
            <p:spPr>
              <a:xfrm>
                <a:off x="9868328" y="3096947"/>
                <a:ext cx="24361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headEnd w="med" len="med"/>
                <a:tailEnd type="triangle" w="med" len="sm"/>
              </a:ln>
              <a:effectLst/>
            </p:spPr>
          </p:cxn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FCE0F4E-472E-711D-60A4-9693FF525B4E}"/>
                </a:ext>
              </a:extLst>
            </p:cNvPr>
            <p:cNvSpPr/>
            <p:nvPr/>
          </p:nvSpPr>
          <p:spPr>
            <a:xfrm>
              <a:off x="6880275" y="2270420"/>
              <a:ext cx="1594356" cy="9667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15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2BDB88DF-853F-07CD-BB76-CD3BB2DF81A4}"/>
                </a:ext>
              </a:extLst>
            </p:cNvPr>
            <p:cNvGrpSpPr/>
            <p:nvPr/>
          </p:nvGrpSpPr>
          <p:grpSpPr>
            <a:xfrm>
              <a:off x="8065973" y="2862698"/>
              <a:ext cx="402319" cy="213286"/>
              <a:chOff x="5297390" y="9361547"/>
              <a:chExt cx="454003" cy="231552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91C85441-2212-038C-E59C-AFCA45B25124}"/>
                  </a:ext>
                </a:extLst>
              </p:cNvPr>
              <p:cNvSpPr/>
              <p:nvPr/>
            </p:nvSpPr>
            <p:spPr>
              <a:xfrm>
                <a:off x="5297390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0FA9A45D-31F5-078D-A902-B297971FD70B}"/>
                  </a:ext>
                </a:extLst>
              </p:cNvPr>
              <p:cNvCxnSpPr/>
              <p:nvPr/>
            </p:nvCxnSpPr>
            <p:spPr>
              <a:xfrm>
                <a:off x="5540455" y="9479640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E0DDEC1-D101-17C1-A62F-804377D24B7E}"/>
                </a:ext>
              </a:extLst>
            </p:cNvPr>
            <p:cNvGrpSpPr/>
            <p:nvPr/>
          </p:nvGrpSpPr>
          <p:grpSpPr>
            <a:xfrm>
              <a:off x="8822262" y="2857016"/>
              <a:ext cx="402322" cy="213286"/>
              <a:chOff x="5288091" y="9361547"/>
              <a:chExt cx="454003" cy="231552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317FCAE7-3878-17AF-A4CD-7EA8DE3A9BBA}"/>
                  </a:ext>
                </a:extLst>
              </p:cNvPr>
              <p:cNvSpPr/>
              <p:nvPr/>
            </p:nvSpPr>
            <p:spPr>
              <a:xfrm>
                <a:off x="5288091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8353E04B-6F21-EE8D-F7F9-15E8FC5360C4}"/>
                  </a:ext>
                </a:extLst>
              </p:cNvPr>
              <p:cNvCxnSpPr/>
              <p:nvPr/>
            </p:nvCxnSpPr>
            <p:spPr>
              <a:xfrm>
                <a:off x="5538678" y="9479392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C2BDF8B1-E17D-0BEE-1EC0-511D48F8B1A5}"/>
                </a:ext>
              </a:extLst>
            </p:cNvPr>
            <p:cNvGrpSpPr/>
            <p:nvPr/>
          </p:nvGrpSpPr>
          <p:grpSpPr>
            <a:xfrm>
              <a:off x="9561578" y="2857019"/>
              <a:ext cx="402320" cy="213286"/>
              <a:chOff x="5288091" y="9361548"/>
              <a:chExt cx="454003" cy="231552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2373BE97-7FAA-2CDA-C0E2-B518A612FA30}"/>
                  </a:ext>
                </a:extLst>
              </p:cNvPr>
              <p:cNvSpPr/>
              <p:nvPr/>
            </p:nvSpPr>
            <p:spPr>
              <a:xfrm>
                <a:off x="5288091" y="9361548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2E300234-B3D3-6201-686A-7A98DD9DAEED}"/>
                  </a:ext>
                </a:extLst>
              </p:cNvPr>
              <p:cNvCxnSpPr/>
              <p:nvPr/>
            </p:nvCxnSpPr>
            <p:spPr>
              <a:xfrm>
                <a:off x="5533579" y="9475283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sp>
          <p:nvSpPr>
            <p:cNvPr id="78" name="Right Arrow 50">
              <a:extLst>
                <a:ext uri="{FF2B5EF4-FFF2-40B4-BE49-F238E27FC236}">
                  <a16:creationId xmlns:a16="http://schemas.microsoft.com/office/drawing/2014/main" id="{48CA6EB9-36F7-DAAC-1AB1-116100880748}"/>
                </a:ext>
              </a:extLst>
            </p:cNvPr>
            <p:cNvSpPr/>
            <p:nvPr/>
          </p:nvSpPr>
          <p:spPr>
            <a:xfrm>
              <a:off x="6182281" y="1320688"/>
              <a:ext cx="3438400" cy="324000"/>
            </a:xfrm>
            <a:prstGeom prst="rightArrow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4151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Rectangle à coins arrondis 11">
              <a:extLst>
                <a:ext uri="{FF2B5EF4-FFF2-40B4-BE49-F238E27FC236}">
                  <a16:creationId xmlns:a16="http://schemas.microsoft.com/office/drawing/2014/main" id="{CE9B5D30-DB99-B03D-EA79-77A66335F082}"/>
                </a:ext>
              </a:extLst>
            </p:cNvPr>
            <p:cNvSpPr/>
            <p:nvPr/>
          </p:nvSpPr>
          <p:spPr>
            <a:xfrm>
              <a:off x="3784015" y="1060734"/>
              <a:ext cx="2398267" cy="835673"/>
            </a:xfrm>
            <a:prstGeom prst="roundRect">
              <a:avLst>
                <a:gd name="adj" fmla="val 7952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rIns="0" rtlCol="0" anchor="ctr" anchorCtr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Primary electrons</a:t>
              </a:r>
            </a:p>
            <a:p>
              <a:pPr marL="252000" marR="0" lvl="0" indent="-1440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Residual gas ionization</a:t>
              </a:r>
            </a:p>
            <a:p>
              <a:pPr marL="252000" marR="0" lvl="0" indent="-14400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Photoelectric effect</a:t>
              </a:r>
            </a:p>
          </p:txBody>
        </p:sp>
        <p:sp>
          <p:nvSpPr>
            <p:cNvPr id="80" name="Rectangle à coins arrondis 11">
              <a:extLst>
                <a:ext uri="{FF2B5EF4-FFF2-40B4-BE49-F238E27FC236}">
                  <a16:creationId xmlns:a16="http://schemas.microsoft.com/office/drawing/2014/main" id="{1298C5CF-1DE2-B4D2-A2DD-C267D553329D}"/>
                </a:ext>
              </a:extLst>
            </p:cNvPr>
            <p:cNvSpPr/>
            <p:nvPr/>
          </p:nvSpPr>
          <p:spPr>
            <a:xfrm>
              <a:off x="9635840" y="1158890"/>
              <a:ext cx="2188315" cy="648000"/>
            </a:xfrm>
            <a:prstGeom prst="roundRect">
              <a:avLst>
                <a:gd name="adj" fmla="val 667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rIns="0" rtlCol="0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Acceleration by proton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beam potential</a:t>
              </a: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A8EF5C23-D4F8-0DF0-C457-689C3B2FD11E}"/>
                </a:ext>
              </a:extLst>
            </p:cNvPr>
            <p:cNvGrpSpPr/>
            <p:nvPr/>
          </p:nvGrpSpPr>
          <p:grpSpPr>
            <a:xfrm>
              <a:off x="7053095" y="2376810"/>
              <a:ext cx="1563655" cy="1137361"/>
              <a:chOff x="4300369" y="2376809"/>
              <a:chExt cx="1563655" cy="1137361"/>
            </a:xfrm>
          </p:grpSpPr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1FE4FE93-7FFA-5DA3-FFC1-F069507CCE86}"/>
                  </a:ext>
                </a:extLst>
              </p:cNvPr>
              <p:cNvCxnSpPr/>
              <p:nvPr/>
            </p:nvCxnSpPr>
            <p:spPr>
              <a:xfrm flipH="1" flipV="1">
                <a:off x="4887108" y="2376809"/>
                <a:ext cx="406147" cy="1130445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D3258FD-A732-A24D-5A6A-1525E66A482A}"/>
                  </a:ext>
                </a:extLst>
              </p:cNvPr>
              <p:cNvCxnSpPr/>
              <p:nvPr/>
            </p:nvCxnSpPr>
            <p:spPr>
              <a:xfrm flipH="1" flipV="1">
                <a:off x="5213809" y="2378262"/>
                <a:ext cx="79446" cy="112899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310803EC-2C69-340F-A026-0B17B36785F0}"/>
                  </a:ext>
                </a:extLst>
              </p:cNvPr>
              <p:cNvCxnSpPr/>
              <p:nvPr/>
            </p:nvCxnSpPr>
            <p:spPr>
              <a:xfrm flipH="1" flipV="1">
                <a:off x="4598242" y="2382347"/>
                <a:ext cx="1265782" cy="112484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51BFFD61-B455-AA35-D91F-B33ED07B5AC7}"/>
                  </a:ext>
                </a:extLst>
              </p:cNvPr>
              <p:cNvCxnSpPr/>
              <p:nvPr/>
            </p:nvCxnSpPr>
            <p:spPr>
              <a:xfrm flipH="1">
                <a:off x="4461460" y="2387476"/>
                <a:ext cx="142201" cy="1126694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0CA0AB14-A2CB-5247-7515-E47A06B73FFC}"/>
                  </a:ext>
                </a:extLst>
              </p:cNvPr>
              <p:cNvCxnSpPr/>
              <p:nvPr/>
            </p:nvCxnSpPr>
            <p:spPr>
              <a:xfrm flipH="1">
                <a:off x="4464096" y="2388896"/>
                <a:ext cx="141946" cy="27334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EE3045C2-B0D2-94A7-1D04-C2661FEE233E}"/>
                  </a:ext>
                </a:extLst>
              </p:cNvPr>
              <p:cNvCxnSpPr/>
              <p:nvPr/>
            </p:nvCxnSpPr>
            <p:spPr>
              <a:xfrm flipH="1">
                <a:off x="4762918" y="2382347"/>
                <a:ext cx="127403" cy="39841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0A9A08F2-BFBA-B966-22F1-AF90F3932F8D}"/>
                  </a:ext>
                </a:extLst>
              </p:cNvPr>
              <p:cNvCxnSpPr/>
              <p:nvPr/>
            </p:nvCxnSpPr>
            <p:spPr>
              <a:xfrm>
                <a:off x="4887569" y="2378262"/>
                <a:ext cx="198526" cy="21393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C969EAC-8551-4D84-44D1-6D3ED4C3DD91}"/>
                  </a:ext>
                </a:extLst>
              </p:cNvPr>
              <p:cNvCxnSpPr/>
              <p:nvPr/>
            </p:nvCxnSpPr>
            <p:spPr>
              <a:xfrm>
                <a:off x="5208086" y="2407113"/>
                <a:ext cx="167163" cy="154794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A4EBB797-044D-CBA5-5F76-743AA69E3EA3}"/>
                  </a:ext>
                </a:extLst>
              </p:cNvPr>
              <p:cNvCxnSpPr/>
              <p:nvPr/>
            </p:nvCxnSpPr>
            <p:spPr>
              <a:xfrm flipH="1">
                <a:off x="5151958" y="2416882"/>
                <a:ext cx="56889" cy="189093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13967983-6E72-2F97-1669-B44E59F504FF}"/>
                  </a:ext>
                </a:extLst>
              </p:cNvPr>
              <p:cNvCxnSpPr/>
              <p:nvPr/>
            </p:nvCxnSpPr>
            <p:spPr>
              <a:xfrm flipH="1" flipV="1">
                <a:off x="4300369" y="3200861"/>
                <a:ext cx="161346" cy="304940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EE4875C9-60F3-8D34-F237-4102F67A0572}"/>
                  </a:ext>
                </a:extLst>
              </p:cNvPr>
              <p:cNvCxnSpPr/>
              <p:nvPr/>
            </p:nvCxnSpPr>
            <p:spPr>
              <a:xfrm flipH="1" flipV="1">
                <a:off x="4320859" y="2842944"/>
                <a:ext cx="140601" cy="65688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A5A5A5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0BD2BE7-E8F7-AB84-3E98-764C88501209}"/>
                </a:ext>
              </a:extLst>
            </p:cNvPr>
            <p:cNvCxnSpPr/>
            <p:nvPr/>
          </p:nvCxnSpPr>
          <p:spPr>
            <a:xfrm rot="10800000" flipV="1">
              <a:off x="7047619" y="2371577"/>
              <a:ext cx="3097870" cy="203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6D294AA9-38A6-BF15-13F9-45898EBC63B8}"/>
                </a:ext>
              </a:extLst>
            </p:cNvPr>
            <p:cNvGrpSpPr/>
            <p:nvPr/>
          </p:nvGrpSpPr>
          <p:grpSpPr>
            <a:xfrm>
              <a:off x="7755146" y="3169007"/>
              <a:ext cx="1706540" cy="872782"/>
              <a:chOff x="5002421" y="3169007"/>
              <a:chExt cx="1706540" cy="872782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F29F696A-7E09-7C80-CE9B-4705F853420A}"/>
                  </a:ext>
                </a:extLst>
              </p:cNvPr>
              <p:cNvSpPr/>
              <p:nvPr/>
            </p:nvSpPr>
            <p:spPr>
              <a:xfrm>
                <a:off x="5864279" y="3250048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06D42E6B-FDF9-D04C-C0B1-01FBC9202E97}"/>
                  </a:ext>
                </a:extLst>
              </p:cNvPr>
              <p:cNvSpPr/>
              <p:nvPr/>
            </p:nvSpPr>
            <p:spPr>
              <a:xfrm>
                <a:off x="6113553" y="3413938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A8BFFA5F-D48A-ED24-879F-9B6D1F16CE7C}"/>
                  </a:ext>
                </a:extLst>
              </p:cNvPr>
              <p:cNvSpPr/>
              <p:nvPr/>
            </p:nvSpPr>
            <p:spPr>
              <a:xfrm>
                <a:off x="6078563" y="3180740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D8826B41-E36D-084D-CF5E-020FD65004BF}"/>
                  </a:ext>
                </a:extLst>
              </p:cNvPr>
              <p:cNvSpPr/>
              <p:nvPr/>
            </p:nvSpPr>
            <p:spPr>
              <a:xfrm>
                <a:off x="5626138" y="3416204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38134A9C-1A1B-C60F-229C-2601FC5F3A65}"/>
                  </a:ext>
                </a:extLst>
              </p:cNvPr>
              <p:cNvCxnSpPr/>
              <p:nvPr/>
            </p:nvCxnSpPr>
            <p:spPr>
              <a:xfrm flipH="1" flipV="1">
                <a:off x="5778692" y="3290291"/>
                <a:ext cx="76781" cy="21696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7030A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F3BE1BAA-2FAA-2351-267D-6D165C9741EB}"/>
                  </a:ext>
                </a:extLst>
              </p:cNvPr>
              <p:cNvCxnSpPr/>
              <p:nvPr/>
            </p:nvCxnSpPr>
            <p:spPr>
              <a:xfrm flipV="1">
                <a:off x="5855472" y="3263325"/>
                <a:ext cx="195114" cy="24392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7030A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980EE876-F8E7-3A71-1FD3-D10BD28200DF}"/>
                  </a:ext>
                </a:extLst>
              </p:cNvPr>
              <p:cNvCxnSpPr/>
              <p:nvPr/>
            </p:nvCxnSpPr>
            <p:spPr>
              <a:xfrm flipV="1">
                <a:off x="5855472" y="3446131"/>
                <a:ext cx="229057" cy="611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7030A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AC4658C-C5D9-4365-6FDA-D952986F8F2C}"/>
                  </a:ext>
                </a:extLst>
              </p:cNvPr>
              <p:cNvSpPr txBox="1"/>
              <p:nvPr/>
            </p:nvSpPr>
            <p:spPr>
              <a:xfrm>
                <a:off x="5002421" y="3518569"/>
                <a:ext cx="1706540" cy="523220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noAutofit/>
              </a:bodyPr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Electron Stimulated Desorption</a:t>
                </a: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2A56852B-0C9B-425D-E185-92FD44E31106}"/>
                  </a:ext>
                </a:extLst>
              </p:cNvPr>
              <p:cNvSpPr/>
              <p:nvPr/>
            </p:nvSpPr>
            <p:spPr>
              <a:xfrm>
                <a:off x="5721906" y="3229926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17BE180-A734-2E09-C071-4DDCD802BF1E}"/>
                  </a:ext>
                </a:extLst>
              </p:cNvPr>
              <p:cNvCxnSpPr/>
              <p:nvPr/>
            </p:nvCxnSpPr>
            <p:spPr>
              <a:xfrm flipH="1" flipV="1">
                <a:off x="5679206" y="3456447"/>
                <a:ext cx="184489" cy="5397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7030A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C01A3D47-93CB-BFE3-630C-38E936B39B54}"/>
                  </a:ext>
                </a:extLst>
              </p:cNvPr>
              <p:cNvSpPr/>
              <p:nvPr/>
            </p:nvSpPr>
            <p:spPr>
              <a:xfrm>
                <a:off x="6113775" y="3169007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4FEF6220-14F2-0616-AA4F-531FCC03C8FB}"/>
                  </a:ext>
                </a:extLst>
              </p:cNvPr>
              <p:cNvSpPr/>
              <p:nvPr/>
            </p:nvSpPr>
            <p:spPr>
              <a:xfrm>
                <a:off x="6138347" y="3441926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3084D63E-60F6-C992-0B9F-4D7260D19D90}"/>
                  </a:ext>
                </a:extLst>
              </p:cNvPr>
              <p:cNvSpPr/>
              <p:nvPr/>
            </p:nvSpPr>
            <p:spPr>
              <a:xfrm>
                <a:off x="5866776" y="3209250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187590CA-6D39-E6D8-D98A-727240D5858E}"/>
                  </a:ext>
                </a:extLst>
              </p:cNvPr>
              <p:cNvSpPr/>
              <p:nvPr/>
            </p:nvSpPr>
            <p:spPr>
              <a:xfrm>
                <a:off x="5688022" y="3244487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F96FEC7B-FE3B-3F4B-5968-BFE6D6BFAD45}"/>
                  </a:ext>
                </a:extLst>
              </p:cNvPr>
              <p:cNvSpPr/>
              <p:nvPr/>
            </p:nvSpPr>
            <p:spPr>
              <a:xfrm>
                <a:off x="5591138" y="3429082"/>
                <a:ext cx="37714" cy="40243"/>
              </a:xfrm>
              <a:prstGeom prst="ellipse">
                <a:avLst/>
              </a:prstGeom>
              <a:solidFill>
                <a:srgbClr val="7030A0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27107627-ECB1-3EAC-62B8-FE1AEDF29360}"/>
                </a:ext>
              </a:extLst>
            </p:cNvPr>
            <p:cNvGrpSpPr/>
            <p:nvPr/>
          </p:nvGrpSpPr>
          <p:grpSpPr>
            <a:xfrm rot="5697756">
              <a:off x="7420379" y="2644646"/>
              <a:ext cx="2183933" cy="3420000"/>
              <a:chOff x="5678851" y="1324636"/>
              <a:chExt cx="2183933" cy="3117174"/>
            </a:xfrm>
          </p:grpSpPr>
          <p:sp>
            <p:nvSpPr>
              <p:cNvPr id="111" name="Arc 110">
                <a:extLst>
                  <a:ext uri="{FF2B5EF4-FFF2-40B4-BE49-F238E27FC236}">
                    <a16:creationId xmlns:a16="http://schemas.microsoft.com/office/drawing/2014/main" id="{73C7D907-B950-0DFC-E44E-94301668BDE7}"/>
                  </a:ext>
                </a:extLst>
              </p:cNvPr>
              <p:cNvSpPr/>
              <p:nvPr/>
            </p:nvSpPr>
            <p:spPr>
              <a:xfrm rot="15800312">
                <a:off x="5081999" y="1921488"/>
                <a:ext cx="3117174" cy="1923470"/>
              </a:xfrm>
              <a:prstGeom prst="arc">
                <a:avLst>
                  <a:gd name="adj1" fmla="val 1260045"/>
                  <a:gd name="adj2" fmla="val 9727924"/>
                </a:avLst>
              </a:prstGeom>
              <a:noFill/>
              <a:ln w="1905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2" name="Isosceles Triangle 111">
                <a:extLst>
                  <a:ext uri="{FF2B5EF4-FFF2-40B4-BE49-F238E27FC236}">
                    <a16:creationId xmlns:a16="http://schemas.microsoft.com/office/drawing/2014/main" id="{29AE8DBA-4753-2D5E-6DC0-2A42B0FDF4FF}"/>
                  </a:ext>
                </a:extLst>
              </p:cNvPr>
              <p:cNvSpPr/>
              <p:nvPr/>
            </p:nvSpPr>
            <p:spPr>
              <a:xfrm rot="10695619">
                <a:off x="7326797" y="2710537"/>
                <a:ext cx="535987" cy="403458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210851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4151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3" name="Rectangle à coins arrondis 11">
              <a:extLst>
                <a:ext uri="{FF2B5EF4-FFF2-40B4-BE49-F238E27FC236}">
                  <a16:creationId xmlns:a16="http://schemas.microsoft.com/office/drawing/2014/main" id="{C3E4AF0A-AB39-D245-7101-671667E717F9}"/>
                </a:ext>
              </a:extLst>
            </p:cNvPr>
            <p:cNvSpPr/>
            <p:nvPr/>
          </p:nvSpPr>
          <p:spPr>
            <a:xfrm>
              <a:off x="9606384" y="4027094"/>
              <a:ext cx="2203473" cy="835200"/>
            </a:xfrm>
            <a:prstGeom prst="roundRect">
              <a:avLst>
                <a:gd name="adj" fmla="val 6978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0" rIns="0" rtlCol="0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Collisions with vacuum chamber walls</a:t>
              </a:r>
            </a:p>
          </p:txBody>
        </p:sp>
        <p:sp>
          <p:nvSpPr>
            <p:cNvPr id="114" name="Rectangle à coins arrondis 11">
              <a:extLst>
                <a:ext uri="{FF2B5EF4-FFF2-40B4-BE49-F238E27FC236}">
                  <a16:creationId xmlns:a16="http://schemas.microsoft.com/office/drawing/2014/main" id="{ADD90C52-0C8A-0005-9F63-CD7B36E00293}"/>
                </a:ext>
              </a:extLst>
            </p:cNvPr>
            <p:cNvSpPr/>
            <p:nvPr/>
          </p:nvSpPr>
          <p:spPr>
            <a:xfrm>
              <a:off x="5474123" y="4024157"/>
              <a:ext cx="2222096" cy="835200"/>
            </a:xfrm>
            <a:prstGeom prst="roundRect">
              <a:avLst>
                <a:gd name="adj" fmla="val 7947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rIns="0" rtlCol="0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Emission of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secondary electrons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969696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Secondary Electron Yield</a:t>
              </a:r>
            </a:p>
          </p:txBody>
        </p:sp>
        <p:cxnSp>
          <p:nvCxnSpPr>
            <p:cNvPr id="115" name="Curved Connector 232">
              <a:extLst>
                <a:ext uri="{FF2B5EF4-FFF2-40B4-BE49-F238E27FC236}">
                  <a16:creationId xmlns:a16="http://schemas.microsoft.com/office/drawing/2014/main" id="{87800198-A990-8AFA-A971-80B6515C3D91}"/>
                </a:ext>
              </a:extLst>
            </p:cNvPr>
            <p:cNvCxnSpPr/>
            <p:nvPr/>
          </p:nvCxnSpPr>
          <p:spPr>
            <a:xfrm rot="7800000" flipH="1">
              <a:off x="7204200" y="2251189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16" name="Curved Connector 233">
              <a:extLst>
                <a:ext uri="{FF2B5EF4-FFF2-40B4-BE49-F238E27FC236}">
                  <a16:creationId xmlns:a16="http://schemas.microsoft.com/office/drawing/2014/main" id="{8AC8A0B8-309C-C468-EF2F-DF618F814618}"/>
                </a:ext>
              </a:extLst>
            </p:cNvPr>
            <p:cNvCxnSpPr/>
            <p:nvPr/>
          </p:nvCxnSpPr>
          <p:spPr>
            <a:xfrm rot="7800000" flipH="1">
              <a:off x="7308380" y="2251190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17" name="Curved Connector 234">
              <a:extLst>
                <a:ext uri="{FF2B5EF4-FFF2-40B4-BE49-F238E27FC236}">
                  <a16:creationId xmlns:a16="http://schemas.microsoft.com/office/drawing/2014/main" id="{B30C6CE8-DEB5-B833-7531-D6B762D87D84}"/>
                </a:ext>
              </a:extLst>
            </p:cNvPr>
            <p:cNvCxnSpPr/>
            <p:nvPr/>
          </p:nvCxnSpPr>
          <p:spPr>
            <a:xfrm rot="7800000" flipH="1">
              <a:off x="7412560" y="2251191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18" name="Curved Connector 235">
              <a:extLst>
                <a:ext uri="{FF2B5EF4-FFF2-40B4-BE49-F238E27FC236}">
                  <a16:creationId xmlns:a16="http://schemas.microsoft.com/office/drawing/2014/main" id="{03C3C5D7-3ECF-76AF-C395-01B0B56168C3}"/>
                </a:ext>
              </a:extLst>
            </p:cNvPr>
            <p:cNvCxnSpPr/>
            <p:nvPr/>
          </p:nvCxnSpPr>
          <p:spPr>
            <a:xfrm rot="7800000" flipH="1">
              <a:off x="7516740" y="2251192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19" name="Curved Connector 236">
              <a:extLst>
                <a:ext uri="{FF2B5EF4-FFF2-40B4-BE49-F238E27FC236}">
                  <a16:creationId xmlns:a16="http://schemas.microsoft.com/office/drawing/2014/main" id="{C6ED8150-65B3-26EA-D4EB-3E673BC75AE4}"/>
                </a:ext>
              </a:extLst>
            </p:cNvPr>
            <p:cNvCxnSpPr/>
            <p:nvPr/>
          </p:nvCxnSpPr>
          <p:spPr>
            <a:xfrm rot="7800000" flipH="1">
              <a:off x="7620920" y="2251193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20" name="Curved Connector 237">
              <a:extLst>
                <a:ext uri="{FF2B5EF4-FFF2-40B4-BE49-F238E27FC236}">
                  <a16:creationId xmlns:a16="http://schemas.microsoft.com/office/drawing/2014/main" id="{CB959B48-7412-9C2C-1E91-E2A2F3DB48EF}"/>
                </a:ext>
              </a:extLst>
            </p:cNvPr>
            <p:cNvCxnSpPr/>
            <p:nvPr/>
          </p:nvCxnSpPr>
          <p:spPr>
            <a:xfrm rot="7800000" flipH="1">
              <a:off x="7725100" y="2251194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21" name="Curved Connector 238">
              <a:extLst>
                <a:ext uri="{FF2B5EF4-FFF2-40B4-BE49-F238E27FC236}">
                  <a16:creationId xmlns:a16="http://schemas.microsoft.com/office/drawing/2014/main" id="{7E09E0D2-7F23-B64F-74F6-10EB782E54DC}"/>
                </a:ext>
              </a:extLst>
            </p:cNvPr>
            <p:cNvCxnSpPr/>
            <p:nvPr/>
          </p:nvCxnSpPr>
          <p:spPr>
            <a:xfrm rot="7800000" flipH="1">
              <a:off x="7829280" y="2251195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22" name="Curved Connector 239">
              <a:extLst>
                <a:ext uri="{FF2B5EF4-FFF2-40B4-BE49-F238E27FC236}">
                  <a16:creationId xmlns:a16="http://schemas.microsoft.com/office/drawing/2014/main" id="{8D456841-0866-7070-EC4A-08D44DE5FFCC}"/>
                </a:ext>
              </a:extLst>
            </p:cNvPr>
            <p:cNvCxnSpPr/>
            <p:nvPr/>
          </p:nvCxnSpPr>
          <p:spPr>
            <a:xfrm rot="7800000" flipH="1">
              <a:off x="7933460" y="2251196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cxnSp>
          <p:nvCxnSpPr>
            <p:cNvPr id="123" name="Curved Connector 240">
              <a:extLst>
                <a:ext uri="{FF2B5EF4-FFF2-40B4-BE49-F238E27FC236}">
                  <a16:creationId xmlns:a16="http://schemas.microsoft.com/office/drawing/2014/main" id="{1A7C43E0-D285-7348-D77C-269423E5B343}"/>
                </a:ext>
              </a:extLst>
            </p:cNvPr>
            <p:cNvCxnSpPr/>
            <p:nvPr/>
          </p:nvCxnSpPr>
          <p:spPr>
            <a:xfrm rot="7800000" flipH="1">
              <a:off x="8037638" y="2251198"/>
              <a:ext cx="140851" cy="75429"/>
            </a:xfrm>
            <a:prstGeom prst="curvedConnector3">
              <a:avLst>
                <a:gd name="adj1" fmla="val 27983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 w="med" len="sm"/>
            </a:ln>
            <a:effectLst/>
          </p:spPr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BC79AB21-D10F-2DBB-98D2-14F0FEC9F57A}"/>
                </a:ext>
              </a:extLst>
            </p:cNvPr>
            <p:cNvSpPr txBox="1"/>
            <p:nvPr/>
          </p:nvSpPr>
          <p:spPr>
            <a:xfrm>
              <a:off x="9559141" y="2813039"/>
              <a:ext cx="32199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</a:t>
              </a:r>
              <a:r>
                <a:rPr kumimoji="0" lang="en-GB" sz="1050" b="1" i="0" u="none" strike="noStrike" kern="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F5D5B315-9865-8E5D-C6A6-09B6EC2F7292}"/>
                </a:ext>
              </a:extLst>
            </p:cNvPr>
            <p:cNvSpPr txBox="1"/>
            <p:nvPr/>
          </p:nvSpPr>
          <p:spPr>
            <a:xfrm>
              <a:off x="8840195" y="2812005"/>
              <a:ext cx="318608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</a:t>
              </a:r>
              <a:r>
                <a:rPr kumimoji="0" lang="en-GB" sz="1050" b="1" i="0" u="none" strike="noStrike" kern="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11151F74-5D6B-78BC-1B35-D249A5A71471}"/>
                </a:ext>
              </a:extLst>
            </p:cNvPr>
            <p:cNvSpPr txBox="1"/>
            <p:nvPr/>
          </p:nvSpPr>
          <p:spPr>
            <a:xfrm>
              <a:off x="8066614" y="2815724"/>
              <a:ext cx="32246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</a:t>
              </a:r>
              <a:r>
                <a:rPr kumimoji="0" lang="en-GB" sz="1050" b="1" i="0" u="none" strike="noStrike" kern="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2A29A06B-F4C4-67D0-0D30-FF9CD8A5A489}"/>
                </a:ext>
              </a:extLst>
            </p:cNvPr>
            <p:cNvSpPr txBox="1"/>
            <p:nvPr/>
          </p:nvSpPr>
          <p:spPr>
            <a:xfrm>
              <a:off x="7294477" y="2818068"/>
              <a:ext cx="33929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21085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</a:t>
              </a:r>
              <a:r>
                <a:rPr kumimoji="0" lang="en-GB" sz="1050" b="1" i="0" u="none" strike="noStrike" kern="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6F025EA4-2296-0626-F322-9548FA10CE4C}"/>
                </a:ext>
              </a:extLst>
            </p:cNvPr>
            <p:cNvCxnSpPr/>
            <p:nvPr/>
          </p:nvCxnSpPr>
          <p:spPr>
            <a:xfrm flipH="1" flipV="1">
              <a:off x="9317032" y="3067471"/>
              <a:ext cx="191366" cy="44729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6523E6A-D67E-19A7-3A1B-86E0B920AD4E}"/>
              </a:ext>
            </a:extLst>
          </p:cNvPr>
          <p:cNvSpPr txBox="1"/>
          <p:nvPr/>
        </p:nvSpPr>
        <p:spPr>
          <a:xfrm>
            <a:off x="6695844" y="5555767"/>
            <a:ext cx="47918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Based on data taken from V. Petit, Beam scrubbing and heat loads in the LHC arcs [</a:t>
            </a:r>
            <a:r>
              <a:rPr lang="pl-PL" dirty="0"/>
              <a:t>1</a:t>
            </a:r>
            <a:r>
              <a:rPr lang="en-US" dirty="0"/>
              <a:t>]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8EE968D-CE55-83F3-DCC5-F66639608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53" y="2390748"/>
            <a:ext cx="4302383" cy="274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99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27DD57-0F97-C93D-4973-81FF8F39B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302" y="115436"/>
            <a:ext cx="11376025" cy="516314"/>
          </a:xfrm>
        </p:spPr>
        <p:txBody>
          <a:bodyPr/>
          <a:lstStyle/>
          <a:p>
            <a:pPr algn="ctr"/>
            <a:r>
              <a:rPr lang="en-US" dirty="0"/>
              <a:t>Influence of temperature on NEG sample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3B9D4-93CC-34C0-9C26-25EDCF392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CAFFB-5899-4CD6-B91F-E54EECC8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A778E-968B-64BD-8364-A75365282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F1AB7C-2266-4592-E81F-E604CF741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193565" cy="46821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28032F-F1D9-C7FD-F928-8E17A1FEFD16}"/>
              </a:ext>
            </a:extLst>
          </p:cNvPr>
          <p:cNvSpPr txBox="1"/>
          <p:nvPr/>
        </p:nvSpPr>
        <p:spPr>
          <a:xfrm>
            <a:off x="1050710" y="5940969"/>
            <a:ext cx="90636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latin typeface="+mj-lt"/>
              </a:rPr>
              <a:t>Electron Desorption Yield of stainless steel coated with NEG </a:t>
            </a:r>
            <a:r>
              <a:rPr lang="en-US" altLang="zh-CN" dirty="0">
                <a:latin typeface="+mj-lt"/>
              </a:rPr>
              <a:t>in function of temperature</a:t>
            </a:r>
            <a:endParaRPr lang="en-GB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DEEE7-9260-F9CF-E9D7-D785B2872317}"/>
              </a:ext>
            </a:extLst>
          </p:cNvPr>
          <p:cNvSpPr txBox="1"/>
          <p:nvPr/>
        </p:nvSpPr>
        <p:spPr>
          <a:xfrm>
            <a:off x="9762454" y="2132040"/>
            <a:ext cx="23666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(60</a:t>
            </a:r>
            <a:r>
              <a:rPr lang="en-US" altLang="zh-CN" dirty="0">
                <a:latin typeface="+mj-lt"/>
                <a:cs typeface="Calibri" panose="020F0502020204030204" pitchFamily="34" charset="0"/>
              </a:rPr>
              <a:t>s</a:t>
            </a:r>
            <a:r>
              <a:rPr lang="en-US" dirty="0">
                <a:latin typeface="+mj-lt"/>
                <a:cs typeface="Calibri" panose="020F0502020204030204" pitchFamily="34" charset="0"/>
              </a:rPr>
              <a:t>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162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7B0C54-63FF-EB7E-AA1D-4F15690F1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587" y="1398069"/>
            <a:ext cx="9419503" cy="364104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Upgrade: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New load-lock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Repeatable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Programmable heater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Direct temperature measurement during sample baking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D77448-F02D-B8C7-AB0B-EA9E3CD4B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532871"/>
          </a:xfrm>
        </p:spPr>
        <p:txBody>
          <a:bodyPr/>
          <a:lstStyle/>
          <a:p>
            <a:pPr algn="ctr"/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8D407-D643-506E-D48B-FE4161051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FF3996-F4E7-EE2D-1C75-9105F5776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23FDA-3D0A-D5A9-3197-D59FAAB8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1069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5E64BB-F2D6-9990-4A7C-CBF39B1F5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1663" y="2307030"/>
            <a:ext cx="6668673" cy="709772"/>
          </a:xfrm>
        </p:spPr>
        <p:txBody>
          <a:bodyPr/>
          <a:lstStyle/>
          <a:p>
            <a:r>
              <a:rPr lang="en-AU" dirty="0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EBF49-BA1C-BA5F-67D8-5F088D14B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77771-FB49-636C-B5AA-6DF423944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167AB-33B2-52C4-92A2-DF9ED59F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080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48512A-C4C1-D2CA-A5A8-B450D7C97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</a:t>
            </a:r>
            <a:r>
              <a:rPr lang="pl-PL" dirty="0"/>
              <a:t>1</a:t>
            </a:r>
            <a:r>
              <a:rPr lang="en-US" dirty="0"/>
              <a:t>] V. Petit, Beam scrubbing and heat loads in the LHC arcs</a:t>
            </a:r>
            <a:endParaRPr lang="pl-PL" dirty="0"/>
          </a:p>
          <a:p>
            <a:r>
              <a:rPr lang="en-US" dirty="0"/>
              <a:t>[</a:t>
            </a:r>
            <a:r>
              <a:rPr lang="pl-PL" dirty="0"/>
              <a:t>2</a:t>
            </a:r>
            <a:r>
              <a:rPr lang="en-US" dirty="0"/>
              <a:t>] O. B. Malyshev, Beam induced desorption, CAS on Vacuum for Particle Accelerators 2017</a:t>
            </a:r>
          </a:p>
          <a:p>
            <a:r>
              <a:rPr lang="en-US" dirty="0"/>
              <a:t>[2] O. B. Malyshev; A. P. Smith; R. </a:t>
            </a:r>
            <a:r>
              <a:rPr lang="en-US" dirty="0" err="1"/>
              <a:t>Valizadeh</a:t>
            </a:r>
            <a:r>
              <a:rPr lang="en-US" dirty="0"/>
              <a:t>; A. Hannah, </a:t>
            </a:r>
            <a:r>
              <a:rPr lang="en-GB" dirty="0"/>
              <a:t>Electron stimulated desorption from bare and nonevaporable getter coated stainless steels, J. Vac. Sci. Technol. A 28, 1215–1225 (2010)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1F0ED-FE3D-C901-2EA4-625219666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3659"/>
            <a:ext cx="11376025" cy="639867"/>
          </a:xfrm>
        </p:spPr>
        <p:txBody>
          <a:bodyPr/>
          <a:lstStyle/>
          <a:p>
            <a:pPr algn="ctr"/>
            <a:r>
              <a:rPr lang="en-US" dirty="0"/>
              <a:t>Bibliography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1A399-8151-185F-0597-A4A22C2B5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C29C5-531C-CBFF-154C-7CD61693B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EB8FC-116E-C9A0-341A-6103F03A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88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SEY of carbon coatings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2A0EB4-5FD8-3BEC-2911-C9F3F3B1A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94" y="1056258"/>
            <a:ext cx="3845864" cy="3774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5A1F5E-91F1-9A3B-9EE3-1A790C8FF9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356" y="1056260"/>
            <a:ext cx="3845864" cy="37819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8DB9F5-ADB3-6658-1401-FC722A0A1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219" y="1056258"/>
            <a:ext cx="3855483" cy="3774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B52801-DC74-038C-18BE-D3B707353B65}"/>
                  </a:ext>
                </a:extLst>
              </p:cNvPr>
              <p:cNvSpPr txBox="1"/>
              <p:nvPr/>
            </p:nvSpPr>
            <p:spPr>
              <a:xfrm>
                <a:off x="542903" y="5363079"/>
                <a:ext cx="34942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1.15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EB52801-DC74-038C-18BE-D3B707353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03" y="5363079"/>
                <a:ext cx="3494207" cy="276999"/>
              </a:xfrm>
              <a:prstGeom prst="rect">
                <a:avLst/>
              </a:prstGeom>
              <a:blipFill>
                <a:blip r:embed="rId5"/>
                <a:stretch>
                  <a:fillRect l="-4014" t="-28889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DDE35D-7575-C438-4FC1-B5188AA80FB2}"/>
                  </a:ext>
                </a:extLst>
              </p:cNvPr>
              <p:cNvSpPr txBox="1"/>
              <p:nvPr/>
            </p:nvSpPr>
            <p:spPr>
              <a:xfrm>
                <a:off x="4491448" y="5366890"/>
                <a:ext cx="34942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1.14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DDE35D-7575-C438-4FC1-B5188AA80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448" y="5366890"/>
                <a:ext cx="3494207" cy="276999"/>
              </a:xfrm>
              <a:prstGeom prst="rect">
                <a:avLst/>
              </a:prstGeom>
              <a:blipFill>
                <a:blip r:embed="rId6"/>
                <a:stretch>
                  <a:fillRect l="-4188" t="-2826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7B08847-E5C4-E9B1-CB04-94E2B67A6D0C}"/>
                  </a:ext>
                </a:extLst>
              </p:cNvPr>
              <p:cNvSpPr txBox="1"/>
              <p:nvPr/>
            </p:nvSpPr>
            <p:spPr>
              <a:xfrm>
                <a:off x="8259884" y="5366890"/>
                <a:ext cx="34942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dirty="0"/>
                  <a:t>Average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SEY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1.16</a:t>
                </a:r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7B08847-E5C4-E9B1-CB04-94E2B67A6D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884" y="5366890"/>
                <a:ext cx="3494207" cy="276999"/>
              </a:xfrm>
              <a:prstGeom prst="rect">
                <a:avLst/>
              </a:prstGeom>
              <a:blipFill>
                <a:blip r:embed="rId7"/>
                <a:stretch>
                  <a:fillRect l="-4188" t="-2826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52A7024-3758-D0AB-8E1B-0812CF5CA083}"/>
              </a:ext>
            </a:extLst>
          </p:cNvPr>
          <p:cNvSpPr txBox="1"/>
          <p:nvPr/>
        </p:nvSpPr>
        <p:spPr>
          <a:xfrm>
            <a:off x="542903" y="4966833"/>
            <a:ext cx="1466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100 nm </a:t>
            </a:r>
            <a:r>
              <a:rPr lang="en-US" dirty="0" err="1"/>
              <a:t>aC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D8674-BD7F-FD73-8E8D-53763112ABEC}"/>
              </a:ext>
            </a:extLst>
          </p:cNvPr>
          <p:cNvSpPr txBox="1"/>
          <p:nvPr/>
        </p:nvSpPr>
        <p:spPr>
          <a:xfrm>
            <a:off x="4491448" y="4964065"/>
            <a:ext cx="1466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400 nm </a:t>
            </a:r>
            <a:r>
              <a:rPr lang="en-US" dirty="0" err="1"/>
              <a:t>aC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8C1AF3-0FEB-86D2-57EF-B926BF48A8EC}"/>
              </a:ext>
            </a:extLst>
          </p:cNvPr>
          <p:cNvSpPr txBox="1"/>
          <p:nvPr/>
        </p:nvSpPr>
        <p:spPr>
          <a:xfrm>
            <a:off x="8259884" y="4970644"/>
            <a:ext cx="14668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100 nm Ti/</a:t>
            </a:r>
            <a:r>
              <a:rPr lang="en-US" dirty="0" err="1"/>
              <a:t>aC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A3A7F7-26AD-DA5A-0562-9ECB1482F4E8}"/>
              </a:ext>
            </a:extLst>
          </p:cNvPr>
          <p:cNvSpPr txBox="1"/>
          <p:nvPr/>
        </p:nvSpPr>
        <p:spPr>
          <a:xfrm>
            <a:off x="261195" y="5954605"/>
            <a:ext cx="236008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Data from TE-VSC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583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FD75BD2-7477-019F-D110-8A7E58972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244" y="778435"/>
            <a:ext cx="9449619" cy="482845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CH</a:t>
            </a:r>
            <a:r>
              <a:rPr lang="en-US" sz="2000" dirty="0"/>
              <a:t>4</a:t>
            </a:r>
            <a:r>
              <a:rPr lang="en-US" dirty="0"/>
              <a:t> - OFE copper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4F0B25-048A-D72E-A9E4-7C60EF745BC1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2521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 - OFE copper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5E3CAC-EDDE-B0B8-4B6E-D023A0865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20" y="754907"/>
            <a:ext cx="9425191" cy="48650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A09435-9454-2790-0FBE-7B39610591A3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621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E93015-B72C-9662-8677-10222A7E9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</a:t>
            </a:r>
            <a:r>
              <a:rPr lang="en-US" sz="2000" dirty="0"/>
              <a:t>2</a:t>
            </a:r>
            <a:r>
              <a:rPr lang="en-US" dirty="0"/>
              <a:t> - OFE copper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368438-6C64-7B03-4DA8-0C4D801D3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76" y="754907"/>
            <a:ext cx="9474887" cy="48650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9EF1FE-3A56-B322-4E35-1CD85D31979E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102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667CFA6-C2BD-2863-9D8D-C028B10C6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5" y="847787"/>
            <a:ext cx="9890554" cy="49911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389328CC-01AA-15F0-A4F9-D483CE585911}"/>
              </a:ext>
            </a:extLst>
          </p:cNvPr>
          <p:cNvSpPr txBox="1">
            <a:spLocks/>
          </p:cNvSpPr>
          <p:nvPr/>
        </p:nvSpPr>
        <p:spPr>
          <a:xfrm>
            <a:off x="412775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CH</a:t>
            </a:r>
            <a:r>
              <a:rPr lang="en-US" sz="2400" dirty="0"/>
              <a:t>4</a:t>
            </a:r>
            <a:r>
              <a:rPr lang="en-US" dirty="0"/>
              <a:t> </a:t>
            </a:r>
            <a:r>
              <a:rPr lang="pl-PL" dirty="0"/>
              <a:t>– </a:t>
            </a:r>
            <a:r>
              <a:rPr lang="en-US" dirty="0" err="1"/>
              <a:t>aC</a:t>
            </a:r>
            <a:r>
              <a:rPr lang="en-US" dirty="0"/>
              <a:t> coatings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E234AD-0604-21D5-DF3B-68CCE9E8646D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2673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61FF2F-027C-6A1E-3A68-228B8301A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999" y="1008000"/>
            <a:ext cx="9701357" cy="465170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B6C1BE50-CDEC-4805-20AE-36FFF76B16C6}"/>
              </a:ext>
            </a:extLst>
          </p:cNvPr>
          <p:cNvSpPr txBox="1">
            <a:spLocks/>
          </p:cNvSpPr>
          <p:nvPr/>
        </p:nvSpPr>
        <p:spPr>
          <a:xfrm>
            <a:off x="412775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CO </a:t>
            </a:r>
            <a:r>
              <a:rPr lang="pl-PL" dirty="0"/>
              <a:t>– </a:t>
            </a:r>
            <a:r>
              <a:rPr lang="en-US" dirty="0" err="1"/>
              <a:t>aC</a:t>
            </a:r>
            <a:r>
              <a:rPr lang="en-US" dirty="0"/>
              <a:t> coatings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3CE3E5-187A-4F42-14C6-D9C3F968B63A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926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05F746-629B-8BEB-5ED0-14E67022B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" y="1924884"/>
            <a:ext cx="5586653" cy="33463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6A2801-F785-37DA-B129-F49330B4AC52}"/>
              </a:ext>
            </a:extLst>
          </p:cNvPr>
          <p:cNvSpPr txBox="1"/>
          <p:nvPr/>
        </p:nvSpPr>
        <p:spPr>
          <a:xfrm>
            <a:off x="7209009" y="5399454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load-lock</a:t>
            </a:r>
            <a:endParaRPr lang="en-GB" dirty="0"/>
          </a:p>
        </p:txBody>
      </p:sp>
      <p:pic>
        <p:nvPicPr>
          <p:cNvPr id="20" name="Picture 19" descr="A grey metal object with two round holes&#10;&#10;Description automatically generated">
            <a:extLst>
              <a:ext uri="{FF2B5EF4-FFF2-40B4-BE49-F238E27FC236}">
                <a16:creationId xmlns:a16="http://schemas.microsoft.com/office/drawing/2014/main" id="{D2714081-133F-85FA-C81E-15DBBD897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264" y="2816629"/>
            <a:ext cx="5095736" cy="2532611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F2363FDA-37F3-1685-A96A-1A437ED64C74}"/>
              </a:ext>
            </a:extLst>
          </p:cNvPr>
          <p:cNvSpPr txBox="1">
            <a:spLocks/>
          </p:cNvSpPr>
          <p:nvPr/>
        </p:nvSpPr>
        <p:spPr>
          <a:xfrm>
            <a:off x="476250" y="72464"/>
            <a:ext cx="11376025" cy="5408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dirty="0"/>
              <a:t>ESD Testbench</a:t>
            </a:r>
            <a:r>
              <a:rPr lang="en-US" dirty="0"/>
              <a:t> – old </a:t>
            </a:r>
            <a:r>
              <a:rPr lang="pl-PL" dirty="0"/>
              <a:t>design</a:t>
            </a:r>
            <a:br>
              <a:rPr lang="pl-PL" dirty="0"/>
            </a:br>
            <a:br>
              <a:rPr lang="pl-PL" dirty="0"/>
            </a:br>
            <a:br>
              <a:rPr lang="pl-PL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BA2B8-D458-5CF1-DF93-18D5D23493BB}"/>
              </a:ext>
            </a:extLst>
          </p:cNvPr>
          <p:cNvSpPr txBox="1"/>
          <p:nvPr/>
        </p:nvSpPr>
        <p:spPr>
          <a:xfrm>
            <a:off x="518711" y="5531297"/>
            <a:ext cx="5807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</a:t>
            </a:r>
            <a:r>
              <a:rPr lang="en-GB" dirty="0"/>
              <a:t>h,</a:t>
            </a:r>
            <a:r>
              <a:rPr lang="zh-CN" altLang="en-US" dirty="0"/>
              <a:t> </a:t>
            </a:r>
            <a:r>
              <a:rPr lang="en-US" dirty="0"/>
              <a:t>located in building 113</a:t>
            </a:r>
            <a:r>
              <a:rPr lang="pl-PL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989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6443B5-2B55-6B33-FAD0-32E1D29C6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236348" cy="46272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05DB8938-CEB2-1396-4789-818359195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</a:t>
            </a:r>
            <a:r>
              <a:rPr lang="en-US" sz="2400" dirty="0"/>
              <a:t>2</a:t>
            </a:r>
            <a:r>
              <a:rPr lang="en-US" dirty="0"/>
              <a:t> </a:t>
            </a:r>
            <a:r>
              <a:rPr lang="pl-PL" dirty="0"/>
              <a:t>– </a:t>
            </a:r>
            <a:r>
              <a:rPr lang="en-US" dirty="0" err="1"/>
              <a:t>aC</a:t>
            </a:r>
            <a:r>
              <a:rPr lang="en-US" dirty="0"/>
              <a:t> coatings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7BF8DE-6EFF-1694-2C4B-BCA837F7F6FA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2351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45A883F-0685-2218-E70B-586F9DE63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927283"/>
            <a:ext cx="9136957" cy="466994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F845377F-5E91-9337-4663-4D869F5E15CC}"/>
              </a:ext>
            </a:extLst>
          </p:cNvPr>
          <p:cNvSpPr txBox="1">
            <a:spLocks/>
          </p:cNvSpPr>
          <p:nvPr/>
        </p:nvSpPr>
        <p:spPr>
          <a:xfrm>
            <a:off x="407988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CH</a:t>
            </a:r>
            <a:r>
              <a:rPr lang="en-US" sz="2000" dirty="0"/>
              <a:t>4</a:t>
            </a:r>
            <a:r>
              <a:rPr lang="en-US" dirty="0"/>
              <a:t> - S</a:t>
            </a:r>
            <a:r>
              <a:rPr lang="pl-PL" dirty="0"/>
              <a:t>tainless steel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CBA06A-E88F-CC25-BA62-2EA4AF49AC63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9398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81713D-9E0F-8F53-4DD7-53E50805A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0" y="1008000"/>
            <a:ext cx="9032713" cy="468823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7D6FECFF-5F51-A4DA-971D-ECC14407A19F}"/>
              </a:ext>
            </a:extLst>
          </p:cNvPr>
          <p:cNvSpPr txBox="1">
            <a:spLocks/>
          </p:cNvSpPr>
          <p:nvPr/>
        </p:nvSpPr>
        <p:spPr>
          <a:xfrm>
            <a:off x="407988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CO - S</a:t>
            </a:r>
            <a:r>
              <a:rPr lang="pl-PL" dirty="0"/>
              <a:t>tainless steel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AB7C0-41EA-7189-B2F3-1F708A420F7C}"/>
              </a:ext>
            </a:extLst>
          </p:cNvPr>
          <p:cNvSpPr txBox="1"/>
          <p:nvPr/>
        </p:nvSpPr>
        <p:spPr>
          <a:xfrm>
            <a:off x="9470571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29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C8430B-667C-1769-3D4F-8608A4C13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0" y="1008000"/>
            <a:ext cx="9132104" cy="466994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7B69E821-B4EA-9A22-387C-7552F522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</a:t>
            </a:r>
            <a:r>
              <a:rPr lang="en-US" sz="2000" dirty="0"/>
              <a:t>2</a:t>
            </a:r>
            <a:r>
              <a:rPr lang="en-US" dirty="0"/>
              <a:t> - S</a:t>
            </a:r>
            <a:r>
              <a:rPr lang="pl-PL" dirty="0"/>
              <a:t>tainless steel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5F1C07-76DE-82B7-4E92-9C83E3674461}"/>
              </a:ext>
            </a:extLst>
          </p:cNvPr>
          <p:cNvSpPr txBox="1"/>
          <p:nvPr/>
        </p:nvSpPr>
        <p:spPr>
          <a:xfrm>
            <a:off x="9470571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3047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2933A345-A26F-5C3A-B69C-DD2E68CD12FC}"/>
              </a:ext>
            </a:extLst>
          </p:cNvPr>
          <p:cNvSpPr txBox="1">
            <a:spLocks/>
          </p:cNvSpPr>
          <p:nvPr/>
        </p:nvSpPr>
        <p:spPr>
          <a:xfrm>
            <a:off x="412775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CH</a:t>
            </a:r>
            <a:r>
              <a:rPr lang="en-US" sz="2400" dirty="0"/>
              <a:t>4</a:t>
            </a:r>
            <a:r>
              <a:rPr lang="en-US" dirty="0"/>
              <a:t> - NEG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2F3215-AA21-6203-6EAE-79DC676C8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75" y="507532"/>
            <a:ext cx="10055378" cy="51443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A8CBC4-4EB4-4287-C8E1-856E363FE651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41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E08B41-8B23-40D4-5FB3-4769E55EC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120406" cy="465165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9A489666-9D71-4CAF-0CF7-176DD5E2C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 - NEG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619425-2ABC-0450-0E6D-6A28E81502B3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2137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157F8B-502A-CFD9-9311-D0F7181B2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00" y="1008000"/>
            <a:ext cx="9236241" cy="46943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07C72D4-020B-8B09-B855-15CA2FA42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</a:t>
            </a:r>
            <a:r>
              <a:rPr lang="en-US" sz="2400" dirty="0"/>
              <a:t>2</a:t>
            </a:r>
            <a:r>
              <a:rPr lang="en-US" dirty="0"/>
              <a:t> - NEG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0E939A-86A5-0AC2-A752-0141C6BCDCF3}"/>
              </a:ext>
            </a:extLst>
          </p:cNvPr>
          <p:cNvSpPr txBox="1"/>
          <p:nvPr/>
        </p:nvSpPr>
        <p:spPr>
          <a:xfrm>
            <a:off x="10080427" y="1893145"/>
            <a:ext cx="236665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(25 min)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160</a:t>
            </a:r>
            <a:r>
              <a:rPr lang="el-GR" dirty="0">
                <a:latin typeface="+mj-lt"/>
                <a:cs typeface="Calibri" panose="020F0502020204030204" pitchFamily="34" charset="0"/>
              </a:rPr>
              <a:t> 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(1.5h)</a:t>
            </a:r>
          </a:p>
          <a:p>
            <a:r>
              <a:rPr lang="en-US" dirty="0">
                <a:latin typeface="+mj-lt"/>
                <a:cs typeface="Calibri" panose="020F0502020204030204" pitchFamily="34" charset="0"/>
              </a:rPr>
              <a:t>650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(24h)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4225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A53815-43C0-8419-CAF0-B9E1BE066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309399" cy="470652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2933A345-A26F-5C3A-B69C-DD2E68CD12FC}"/>
              </a:ext>
            </a:extLst>
          </p:cNvPr>
          <p:cNvSpPr txBox="1">
            <a:spLocks/>
          </p:cNvSpPr>
          <p:nvPr/>
        </p:nvSpPr>
        <p:spPr>
          <a:xfrm>
            <a:off x="412775" y="99379"/>
            <a:ext cx="11376025" cy="5484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CH</a:t>
            </a:r>
            <a:r>
              <a:rPr lang="en-US" sz="2400" dirty="0"/>
              <a:t>4</a:t>
            </a:r>
            <a:r>
              <a:rPr lang="en-US" dirty="0"/>
              <a:t> - NEG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337FE8-6C4D-C73C-C405-C1C0DB4719B1}"/>
              </a:ext>
            </a:extLst>
          </p:cNvPr>
          <p:cNvSpPr txBox="1"/>
          <p:nvPr/>
        </p:nvSpPr>
        <p:spPr>
          <a:xfrm>
            <a:off x="10080427" y="1893145"/>
            <a:ext cx="23666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</a:t>
            </a:r>
            <a:r>
              <a:rPr lang="pl-PL" dirty="0">
                <a:latin typeface="+mj-lt"/>
                <a:cs typeface="Calibri" panose="020F0502020204030204" pitchFamily="34" charset="0"/>
              </a:rPr>
              <a:t>60s)</a:t>
            </a:r>
            <a:endParaRPr lang="en-US" dirty="0">
              <a:latin typeface="+mj-lt"/>
              <a:cs typeface="Calibri" panose="020F0502020204030204" pitchFamily="34" charset="0"/>
            </a:endParaRP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193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13F22-E7DB-E5A7-F380-5468ED29E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321592" cy="47187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9A489666-9D71-4CAF-0CF7-176DD5E2C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 - NEG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DC4C31-C4FE-2B0E-32A7-E380B3471B09}"/>
              </a:ext>
            </a:extLst>
          </p:cNvPr>
          <p:cNvSpPr txBox="1"/>
          <p:nvPr/>
        </p:nvSpPr>
        <p:spPr>
          <a:xfrm>
            <a:off x="10080427" y="1893145"/>
            <a:ext cx="23666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</a:t>
            </a:r>
            <a:r>
              <a:rPr lang="pl-PL" dirty="0">
                <a:latin typeface="+mj-lt"/>
                <a:cs typeface="Calibri" panose="020F0502020204030204" pitchFamily="34" charset="0"/>
              </a:rPr>
              <a:t>60s)</a:t>
            </a:r>
            <a:endParaRPr lang="en-US" dirty="0">
              <a:latin typeface="+mj-lt"/>
              <a:cs typeface="Calibri" panose="020F0502020204030204" pitchFamily="34" charset="0"/>
            </a:endParaRP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2555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FB8EF-8AF3-3F61-4860-F5F03553B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0D366-2BD1-6C1D-9E6F-A079E090C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9616A-736A-318F-9344-6F6E0241E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07C72D4-020B-8B09-B855-15CA2FA42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99379"/>
            <a:ext cx="11376025" cy="548427"/>
          </a:xfrm>
        </p:spPr>
        <p:txBody>
          <a:bodyPr/>
          <a:lstStyle/>
          <a:p>
            <a:pPr algn="ctr"/>
            <a:r>
              <a:rPr lang="en-US" dirty="0"/>
              <a:t>CO</a:t>
            </a:r>
            <a:r>
              <a:rPr lang="en-US" sz="2400" dirty="0"/>
              <a:t>2</a:t>
            </a:r>
            <a:r>
              <a:rPr lang="en-US" dirty="0"/>
              <a:t> - NEG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B5F1FF-9C82-98A4-F4EF-815489587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0" y="1008000"/>
            <a:ext cx="9333785" cy="46394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478CAB-1D2B-CE85-45FD-C5A9929860A6}"/>
              </a:ext>
            </a:extLst>
          </p:cNvPr>
          <p:cNvSpPr txBox="1"/>
          <p:nvPr/>
        </p:nvSpPr>
        <p:spPr>
          <a:xfrm>
            <a:off x="10080427" y="1893145"/>
            <a:ext cx="23666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E</a:t>
            </a:r>
            <a:r>
              <a:rPr lang="en-US" sz="1200" dirty="0">
                <a:latin typeface="+mj-lt"/>
              </a:rPr>
              <a:t>e</a:t>
            </a:r>
            <a:r>
              <a:rPr lang="en-US" dirty="0">
                <a:latin typeface="+mj-lt"/>
              </a:rPr>
              <a:t> = 300eV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Emission settings: 24</a:t>
            </a:r>
            <a:r>
              <a:rPr lang="el-GR" dirty="0">
                <a:latin typeface="+mj-lt"/>
                <a:cs typeface="Calibri" panose="020F0502020204030204" pitchFamily="34" charset="0"/>
              </a:rPr>
              <a:t>μ</a:t>
            </a:r>
            <a:r>
              <a:rPr lang="en-US" dirty="0">
                <a:latin typeface="+mj-lt"/>
                <a:cs typeface="Calibri" panose="020F0502020204030204" pitchFamily="34" charset="0"/>
              </a:rPr>
              <a:t>A (</a:t>
            </a:r>
            <a:r>
              <a:rPr lang="pl-PL" dirty="0">
                <a:latin typeface="+mj-lt"/>
                <a:cs typeface="Calibri" panose="020F0502020204030204" pitchFamily="34" charset="0"/>
              </a:rPr>
              <a:t>60s</a:t>
            </a:r>
            <a:r>
              <a:rPr lang="en-US" dirty="0">
                <a:latin typeface="+mj-lt"/>
                <a:cs typeface="Calibri" panose="020F0502020204030204" pitchFamily="34" charset="0"/>
              </a:rPr>
              <a:t>)</a:t>
            </a:r>
          </a:p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842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F86905-81F9-EB77-B54F-D202B7B0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72464"/>
            <a:ext cx="11376025" cy="540807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ESD Testbench</a:t>
            </a:r>
            <a:r>
              <a:rPr lang="en-US" dirty="0">
                <a:solidFill>
                  <a:schemeClr val="tx1"/>
                </a:solidFill>
              </a:rPr>
              <a:t> – old </a:t>
            </a:r>
            <a:r>
              <a:rPr lang="pl-PL" dirty="0">
                <a:solidFill>
                  <a:schemeClr val="tx1"/>
                </a:solidFill>
              </a:rPr>
              <a:t>design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05F746-629B-8BEB-5ED0-14E67022B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" y="1924884"/>
            <a:ext cx="5586653" cy="33463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23FBA4D-CC1D-F75E-2E10-A71725E6C66A}"/>
              </a:ext>
            </a:extLst>
          </p:cNvPr>
          <p:cNvSpPr/>
          <p:nvPr/>
        </p:nvSpPr>
        <p:spPr>
          <a:xfrm>
            <a:off x="640080" y="1676400"/>
            <a:ext cx="3253740" cy="2933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97C62-1970-2BC3-DA33-40FB7546FF23}"/>
              </a:ext>
            </a:extLst>
          </p:cNvPr>
          <p:cNvSpPr txBox="1"/>
          <p:nvPr/>
        </p:nvSpPr>
        <p:spPr>
          <a:xfrm>
            <a:off x="1990408" y="1307664"/>
            <a:ext cx="21259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Dome</a:t>
            </a:r>
            <a:endParaRPr lang="en-GB" dirty="0"/>
          </a:p>
        </p:txBody>
      </p:sp>
      <p:pic>
        <p:nvPicPr>
          <p:cNvPr id="13" name="Picture 12" descr="A grey metal object with two round holes&#10;&#10;Description automatically generated">
            <a:extLst>
              <a:ext uri="{FF2B5EF4-FFF2-40B4-BE49-F238E27FC236}">
                <a16:creationId xmlns:a16="http://schemas.microsoft.com/office/drawing/2014/main" id="{16C6EFAD-E0C3-49EF-3227-70A776338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264" y="2816629"/>
            <a:ext cx="5095736" cy="25326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602985D-8534-4D08-8C27-D383592B956A}"/>
              </a:ext>
            </a:extLst>
          </p:cNvPr>
          <p:cNvSpPr txBox="1"/>
          <p:nvPr/>
        </p:nvSpPr>
        <p:spPr>
          <a:xfrm>
            <a:off x="7209009" y="5399454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load-lock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D670CB-CF2D-06DC-0F9B-CA4682B53461}"/>
              </a:ext>
            </a:extLst>
          </p:cNvPr>
          <p:cNvSpPr txBox="1"/>
          <p:nvPr/>
        </p:nvSpPr>
        <p:spPr>
          <a:xfrm>
            <a:off x="518711" y="5531297"/>
            <a:ext cx="5807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</a:t>
            </a:r>
            <a:r>
              <a:rPr lang="en-GB" dirty="0"/>
              <a:t>h,</a:t>
            </a:r>
            <a:r>
              <a:rPr lang="zh-CN" altLang="en-US" dirty="0"/>
              <a:t> </a:t>
            </a:r>
            <a:r>
              <a:rPr lang="en-US" dirty="0"/>
              <a:t>located in building 113</a:t>
            </a:r>
            <a:r>
              <a:rPr lang="pl-PL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10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F86905-81F9-EB77-B54F-D202B7B0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72464"/>
            <a:ext cx="11376025" cy="540807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ESD Testbench</a:t>
            </a:r>
            <a:r>
              <a:rPr lang="en-US" dirty="0">
                <a:solidFill>
                  <a:schemeClr val="tx1"/>
                </a:solidFill>
              </a:rPr>
              <a:t> – old </a:t>
            </a:r>
            <a:r>
              <a:rPr lang="pl-PL" dirty="0">
                <a:solidFill>
                  <a:schemeClr val="tx1"/>
                </a:solidFill>
              </a:rPr>
              <a:t>design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05F746-629B-8BEB-5ED0-14E67022BD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" y="1924884"/>
            <a:ext cx="5586653" cy="33463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23FBA4D-CC1D-F75E-2E10-A71725E6C66A}"/>
              </a:ext>
            </a:extLst>
          </p:cNvPr>
          <p:cNvSpPr/>
          <p:nvPr/>
        </p:nvSpPr>
        <p:spPr>
          <a:xfrm>
            <a:off x="640080" y="1676400"/>
            <a:ext cx="3253740" cy="2933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97C62-1970-2BC3-DA33-40FB7546FF23}"/>
              </a:ext>
            </a:extLst>
          </p:cNvPr>
          <p:cNvSpPr txBox="1"/>
          <p:nvPr/>
        </p:nvSpPr>
        <p:spPr>
          <a:xfrm>
            <a:off x="4600908" y="2742009"/>
            <a:ext cx="21259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Load-lock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C0D3B1-E027-B025-E77A-97567E9B1108}"/>
              </a:ext>
            </a:extLst>
          </p:cNvPr>
          <p:cNvSpPr/>
          <p:nvPr/>
        </p:nvSpPr>
        <p:spPr>
          <a:xfrm>
            <a:off x="4259262" y="3143250"/>
            <a:ext cx="1638300" cy="1352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671D55-E661-12E7-DD68-4FC6D720A68A}"/>
              </a:ext>
            </a:extLst>
          </p:cNvPr>
          <p:cNvSpPr txBox="1"/>
          <p:nvPr/>
        </p:nvSpPr>
        <p:spPr>
          <a:xfrm>
            <a:off x="1990408" y="1307664"/>
            <a:ext cx="21259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Dome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87169F-3805-7358-6C43-4F319B7DA437}"/>
              </a:ext>
            </a:extLst>
          </p:cNvPr>
          <p:cNvSpPr txBox="1"/>
          <p:nvPr/>
        </p:nvSpPr>
        <p:spPr>
          <a:xfrm>
            <a:off x="7209009" y="5399454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load-lock</a:t>
            </a:r>
            <a:endParaRPr lang="en-GB" dirty="0"/>
          </a:p>
        </p:txBody>
      </p:sp>
      <p:pic>
        <p:nvPicPr>
          <p:cNvPr id="16" name="Picture 15" descr="A grey metal object with two round holes&#10;&#10;Description automatically generated">
            <a:extLst>
              <a:ext uri="{FF2B5EF4-FFF2-40B4-BE49-F238E27FC236}">
                <a16:creationId xmlns:a16="http://schemas.microsoft.com/office/drawing/2014/main" id="{1A25403E-9D32-BFEE-749E-1F3BCF82C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264" y="2816629"/>
            <a:ext cx="5095736" cy="25326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C94AC4-54BF-8B28-C4DA-45A027E3AB8B}"/>
              </a:ext>
            </a:extLst>
          </p:cNvPr>
          <p:cNvSpPr txBox="1"/>
          <p:nvPr/>
        </p:nvSpPr>
        <p:spPr>
          <a:xfrm>
            <a:off x="518711" y="5531297"/>
            <a:ext cx="5807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</a:t>
            </a:r>
            <a:r>
              <a:rPr lang="en-GB" dirty="0"/>
              <a:t>h,</a:t>
            </a:r>
            <a:r>
              <a:rPr lang="zh-CN" altLang="en-US" dirty="0"/>
              <a:t> </a:t>
            </a:r>
            <a:r>
              <a:rPr lang="en-US" dirty="0"/>
              <a:t>located in building 113</a:t>
            </a:r>
            <a:r>
              <a:rPr lang="pl-PL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726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F86905-81F9-EB77-B54F-D202B7B0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72464"/>
            <a:ext cx="11376025" cy="540807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ESD Testbench</a:t>
            </a:r>
            <a:r>
              <a:rPr lang="en-US" dirty="0">
                <a:solidFill>
                  <a:schemeClr val="tx1"/>
                </a:solidFill>
              </a:rPr>
              <a:t> – old </a:t>
            </a:r>
            <a:r>
              <a:rPr lang="pl-PL" dirty="0">
                <a:solidFill>
                  <a:schemeClr val="tx1"/>
                </a:solidFill>
              </a:rPr>
              <a:t>design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 descr="A grey metal object with two round holes&#10;&#10;Description automatically generated">
            <a:extLst>
              <a:ext uri="{FF2B5EF4-FFF2-40B4-BE49-F238E27FC236}">
                <a16:creationId xmlns:a16="http://schemas.microsoft.com/office/drawing/2014/main" id="{04A1B036-75DD-6CCB-2CE1-1F33ABAE8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264" y="2816629"/>
            <a:ext cx="5095736" cy="25326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05F746-629B-8BEB-5ED0-14E67022B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17" y="1924884"/>
            <a:ext cx="5586653" cy="334635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23FBA4D-CC1D-F75E-2E10-A71725E6C66A}"/>
              </a:ext>
            </a:extLst>
          </p:cNvPr>
          <p:cNvSpPr/>
          <p:nvPr/>
        </p:nvSpPr>
        <p:spPr>
          <a:xfrm>
            <a:off x="640080" y="1676400"/>
            <a:ext cx="3253740" cy="29337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97C62-1970-2BC3-DA33-40FB7546FF23}"/>
              </a:ext>
            </a:extLst>
          </p:cNvPr>
          <p:cNvSpPr txBox="1"/>
          <p:nvPr/>
        </p:nvSpPr>
        <p:spPr>
          <a:xfrm>
            <a:off x="4600908" y="2742009"/>
            <a:ext cx="21259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Load-lock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C0D3B1-E027-B025-E77A-97567E9B1108}"/>
              </a:ext>
            </a:extLst>
          </p:cNvPr>
          <p:cNvSpPr/>
          <p:nvPr/>
        </p:nvSpPr>
        <p:spPr>
          <a:xfrm>
            <a:off x="4259262" y="3143250"/>
            <a:ext cx="1638300" cy="1352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671D55-E661-12E7-DD68-4FC6D720A68A}"/>
              </a:ext>
            </a:extLst>
          </p:cNvPr>
          <p:cNvSpPr txBox="1"/>
          <p:nvPr/>
        </p:nvSpPr>
        <p:spPr>
          <a:xfrm>
            <a:off x="1990408" y="1307664"/>
            <a:ext cx="21259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Dome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87169F-3805-7358-6C43-4F319B7DA437}"/>
              </a:ext>
            </a:extLst>
          </p:cNvPr>
          <p:cNvSpPr txBox="1"/>
          <p:nvPr/>
        </p:nvSpPr>
        <p:spPr>
          <a:xfrm>
            <a:off x="7209009" y="5399454"/>
            <a:ext cx="51340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load-lock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397AE9-A4AF-0688-A3B8-26D91F01F8EA}"/>
              </a:ext>
            </a:extLst>
          </p:cNvPr>
          <p:cNvSpPr txBox="1"/>
          <p:nvPr/>
        </p:nvSpPr>
        <p:spPr>
          <a:xfrm>
            <a:off x="6580464" y="1351546"/>
            <a:ext cx="562411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Not possible to bake samples 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Polymer seal in load-lock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Lack of heater</a:t>
            </a:r>
            <a:r>
              <a:rPr lang="pl-PL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No direct temperature measurement of sample</a:t>
            </a:r>
          </a:p>
          <a:p>
            <a:endParaRPr lang="pl-P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DAE53-431D-FABE-6E82-D61ACA6D7B46}"/>
              </a:ext>
            </a:extLst>
          </p:cNvPr>
          <p:cNvSpPr txBox="1"/>
          <p:nvPr/>
        </p:nvSpPr>
        <p:spPr>
          <a:xfrm>
            <a:off x="518711" y="5531297"/>
            <a:ext cx="5807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</a:t>
            </a:r>
            <a:r>
              <a:rPr lang="en-GB" dirty="0"/>
              <a:t>h,</a:t>
            </a:r>
            <a:r>
              <a:rPr lang="zh-CN" altLang="en-US" dirty="0"/>
              <a:t> </a:t>
            </a:r>
            <a:r>
              <a:rPr lang="en-US" dirty="0"/>
              <a:t>located in building 113</a:t>
            </a:r>
            <a:r>
              <a:rPr lang="pl-PL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597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F86905-81F9-EB77-B54F-D202B7B0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72464"/>
            <a:ext cx="11376025" cy="540807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ESD Testbench</a:t>
            </a:r>
            <a:r>
              <a:rPr lang="en-US" dirty="0">
                <a:solidFill>
                  <a:schemeClr val="tx1"/>
                </a:solidFill>
              </a:rPr>
              <a:t> – old </a:t>
            </a:r>
            <a:r>
              <a:rPr lang="pl-PL" dirty="0">
                <a:solidFill>
                  <a:schemeClr val="tx1"/>
                </a:solidFill>
              </a:rPr>
              <a:t>design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7C360B-4A8C-B522-B46C-38BAE88B2159}"/>
              </a:ext>
            </a:extLst>
          </p:cNvPr>
          <p:cNvSpPr txBox="1"/>
          <p:nvPr/>
        </p:nvSpPr>
        <p:spPr>
          <a:xfrm>
            <a:off x="1343515" y="5531297"/>
            <a:ext cx="64102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pl-PL" dirty="0"/>
              <a:t>Old design of the ESD testbench</a:t>
            </a:r>
            <a:r>
              <a:rPr lang="en-US" dirty="0"/>
              <a:t>, located in building 113</a:t>
            </a:r>
            <a:r>
              <a:rPr lang="pl-PL" dirty="0"/>
              <a:t> </a:t>
            </a:r>
            <a:endParaRPr lang="en-GB" dirty="0"/>
          </a:p>
        </p:txBody>
      </p:sp>
      <p:pic>
        <p:nvPicPr>
          <p:cNvPr id="12" name="Picture 11" descr="A machine with silver pipes and silver tubes&#10;&#10;Description automatically generated with medium confidence">
            <a:extLst>
              <a:ext uri="{FF2B5EF4-FFF2-40B4-BE49-F238E27FC236}">
                <a16:creationId xmlns:a16="http://schemas.microsoft.com/office/drawing/2014/main" id="{6102810B-DC31-6922-B0E1-C812FDEB9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357" y="845061"/>
            <a:ext cx="2575272" cy="45782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9F6915B-CCDD-87CA-412A-864C33EF1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515" y="845061"/>
            <a:ext cx="3589972" cy="457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4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9D8803F-00F6-7DA1-270C-C0658B8A0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342" y="1556637"/>
            <a:ext cx="3748655" cy="34266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2F86905-81F9-EB77-B54F-D202B7B0F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72464"/>
            <a:ext cx="11376025" cy="540807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ESD Testbench</a:t>
            </a:r>
            <a:r>
              <a:rPr lang="en-US" dirty="0">
                <a:solidFill>
                  <a:schemeClr val="tx1"/>
                </a:solidFill>
              </a:rPr>
              <a:t> – </a:t>
            </a:r>
            <a:r>
              <a:rPr lang="en-US" dirty="0"/>
              <a:t>dome</a:t>
            </a: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pl-PL" dirty="0">
                <a:solidFill>
                  <a:schemeClr val="tx1"/>
                </a:solidFill>
              </a:rPr>
            </a:br>
            <a:br>
              <a:rPr lang="en-GB" dirty="0"/>
            </a:br>
            <a:r>
              <a:rPr lang="en-GB" dirty="0"/>
              <a:t> 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81FD-C79B-2933-E147-712FA630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75A87-DE05-54AB-C061-DC03E107B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ESD measurements from </a:t>
            </a:r>
            <a:r>
              <a:rPr lang="pl-PL" dirty="0"/>
              <a:t>unbaked to baked samples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5B58E-C801-1281-A3BE-D6EC0C16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7C360B-4A8C-B522-B46C-38BAE88B2159}"/>
              </a:ext>
            </a:extLst>
          </p:cNvPr>
          <p:cNvSpPr txBox="1"/>
          <p:nvPr/>
        </p:nvSpPr>
        <p:spPr>
          <a:xfrm>
            <a:off x="1211342" y="5201103"/>
            <a:ext cx="5964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Components of the testbench dome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672A0E4-741E-7911-47D9-56301D035D0C}"/>
              </a:ext>
            </a:extLst>
          </p:cNvPr>
          <p:cNvSpPr/>
          <p:nvPr/>
        </p:nvSpPr>
        <p:spPr>
          <a:xfrm>
            <a:off x="1885791" y="1491171"/>
            <a:ext cx="350520" cy="368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3EFCEF-CF43-3632-3A20-B822F701D3C5}"/>
              </a:ext>
            </a:extLst>
          </p:cNvPr>
          <p:cNvSpPr/>
          <p:nvPr/>
        </p:nvSpPr>
        <p:spPr>
          <a:xfrm>
            <a:off x="2885258" y="1280555"/>
            <a:ext cx="350520" cy="368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C2AEF7B-325A-0481-1DC8-B8BBFA42D1AC}"/>
              </a:ext>
            </a:extLst>
          </p:cNvPr>
          <p:cNvSpPr/>
          <p:nvPr/>
        </p:nvSpPr>
        <p:spPr>
          <a:xfrm>
            <a:off x="4123961" y="1375118"/>
            <a:ext cx="350520" cy="368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A855562-D186-147E-0170-865460EBE9F9}"/>
              </a:ext>
            </a:extLst>
          </p:cNvPr>
          <p:cNvSpPr/>
          <p:nvPr/>
        </p:nvSpPr>
        <p:spPr>
          <a:xfrm>
            <a:off x="4959997" y="4068172"/>
            <a:ext cx="350520" cy="368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C33585A-E06F-1FF0-4DD8-07778432E38D}"/>
              </a:ext>
            </a:extLst>
          </p:cNvPr>
          <p:cNvSpPr/>
          <p:nvPr/>
        </p:nvSpPr>
        <p:spPr>
          <a:xfrm>
            <a:off x="4550341" y="2000788"/>
            <a:ext cx="350520" cy="3687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FE6FBC-8E42-1941-2F00-125411AA31BE}"/>
              </a:ext>
            </a:extLst>
          </p:cNvPr>
          <p:cNvCxnSpPr>
            <a:cxnSpLocks/>
          </p:cNvCxnSpPr>
          <p:nvPr/>
        </p:nvCxnSpPr>
        <p:spPr>
          <a:xfrm>
            <a:off x="2168011" y="1821222"/>
            <a:ext cx="951901" cy="77086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11D3967-5327-94A5-A74A-8E721D26521F}"/>
              </a:ext>
            </a:extLst>
          </p:cNvPr>
          <p:cNvCxnSpPr>
            <a:cxnSpLocks/>
          </p:cNvCxnSpPr>
          <p:nvPr/>
        </p:nvCxnSpPr>
        <p:spPr>
          <a:xfrm>
            <a:off x="3098618" y="1645624"/>
            <a:ext cx="274320" cy="51913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851AFF6-9522-1DB1-90D5-ADEADD7CCEF2}"/>
              </a:ext>
            </a:extLst>
          </p:cNvPr>
          <p:cNvCxnSpPr>
            <a:cxnSpLocks/>
          </p:cNvCxnSpPr>
          <p:nvPr/>
        </p:nvCxnSpPr>
        <p:spPr>
          <a:xfrm flipH="1">
            <a:off x="4001130" y="4304192"/>
            <a:ext cx="958867" cy="2362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B95D0E5-34AF-A415-A255-C6BCDC9F2931}"/>
              </a:ext>
            </a:extLst>
          </p:cNvPr>
          <p:cNvCxnSpPr>
            <a:cxnSpLocks/>
          </p:cNvCxnSpPr>
          <p:nvPr/>
        </p:nvCxnSpPr>
        <p:spPr>
          <a:xfrm flipH="1">
            <a:off x="3883584" y="1666485"/>
            <a:ext cx="272429" cy="23870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38443F-B689-F759-7E71-F862215DEAA4}"/>
              </a:ext>
            </a:extLst>
          </p:cNvPr>
          <p:cNvCxnSpPr>
            <a:cxnSpLocks/>
          </p:cNvCxnSpPr>
          <p:nvPr/>
        </p:nvCxnSpPr>
        <p:spPr>
          <a:xfrm flipH="1">
            <a:off x="4123961" y="2300925"/>
            <a:ext cx="475797" cy="432445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2F2A97B-C64B-B2F3-A293-A0CA522FE27E}"/>
              </a:ext>
            </a:extLst>
          </p:cNvPr>
          <p:cNvSpPr txBox="1"/>
          <p:nvPr/>
        </p:nvSpPr>
        <p:spPr>
          <a:xfrm>
            <a:off x="1991043" y="1527985"/>
            <a:ext cx="396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E01BC8-704B-8B51-9BE9-E06262627436}"/>
              </a:ext>
            </a:extLst>
          </p:cNvPr>
          <p:cNvSpPr txBox="1"/>
          <p:nvPr/>
        </p:nvSpPr>
        <p:spPr>
          <a:xfrm>
            <a:off x="2980880" y="1311749"/>
            <a:ext cx="396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232452-5889-D6CC-B6E0-8BA8B616D904}"/>
              </a:ext>
            </a:extLst>
          </p:cNvPr>
          <p:cNvSpPr txBox="1"/>
          <p:nvPr/>
        </p:nvSpPr>
        <p:spPr>
          <a:xfrm>
            <a:off x="4226378" y="1418138"/>
            <a:ext cx="396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3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F0BBC21-F106-A3C5-0563-B0DEFE46BB5B}"/>
              </a:ext>
            </a:extLst>
          </p:cNvPr>
          <p:cNvSpPr txBox="1"/>
          <p:nvPr/>
        </p:nvSpPr>
        <p:spPr>
          <a:xfrm>
            <a:off x="4666553" y="2040873"/>
            <a:ext cx="396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4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EE7F4C8-3CAB-303C-DC02-DE279AB76A58}"/>
              </a:ext>
            </a:extLst>
          </p:cNvPr>
          <p:cNvSpPr txBox="1"/>
          <p:nvPr/>
        </p:nvSpPr>
        <p:spPr>
          <a:xfrm>
            <a:off x="5062793" y="4118239"/>
            <a:ext cx="3962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5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94BBD40-810B-2D48-CBA5-5C63C011830A}"/>
              </a:ext>
            </a:extLst>
          </p:cNvPr>
          <p:cNvSpPr txBox="1"/>
          <p:nvPr/>
        </p:nvSpPr>
        <p:spPr>
          <a:xfrm>
            <a:off x="6653892" y="2206654"/>
            <a:ext cx="363442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/>
              <a:t>Residual Gas </a:t>
            </a:r>
            <a:r>
              <a:rPr lang="en-US" dirty="0" err="1"/>
              <a:t>Analyser</a:t>
            </a:r>
            <a:r>
              <a:rPr lang="en-US" dirty="0"/>
              <a:t> (RGA)</a:t>
            </a:r>
          </a:p>
          <a:p>
            <a:pPr marL="342900" indent="-342900" algn="l">
              <a:buAutoNum type="arabicPeriod"/>
            </a:pPr>
            <a:r>
              <a:rPr lang="en-US" dirty="0"/>
              <a:t>NEG cartridge</a:t>
            </a:r>
          </a:p>
          <a:p>
            <a:pPr marL="342900" indent="-342900" algn="l">
              <a:buAutoNum type="arabicPeriod"/>
            </a:pPr>
            <a:r>
              <a:rPr lang="en-US" dirty="0"/>
              <a:t>Electron gun</a:t>
            </a:r>
          </a:p>
          <a:p>
            <a:pPr marL="342900" indent="-342900" algn="l">
              <a:buAutoNum type="arabicPeriod"/>
            </a:pPr>
            <a:r>
              <a:rPr lang="en-US" dirty="0"/>
              <a:t>Conductance</a:t>
            </a:r>
          </a:p>
          <a:p>
            <a:pPr marL="342900" indent="-342900" algn="l">
              <a:buAutoNum type="arabicPeriod"/>
            </a:pPr>
            <a:r>
              <a:rPr lang="en-US" dirty="0"/>
              <a:t>Vertical manipulator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41241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1" id="{5C8F8008-BEC1-4FD9-9668-D2137CB0339C}" vid="{60E102E0-3330-4448-B31F-0073B7FEB07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327604</TotalTime>
  <Words>2122</Words>
  <Application>Microsoft Office PowerPoint</Application>
  <PresentationFormat>Widescreen</PresentationFormat>
  <Paragraphs>473</Paragraphs>
  <Slides>49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Calibri</vt:lpstr>
      <vt:lpstr>Cambria Math</vt:lpstr>
      <vt:lpstr>Times New Roman</vt:lpstr>
      <vt:lpstr>Theme1</vt:lpstr>
      <vt:lpstr>ESD measurements from unbaked  to baked samples</vt:lpstr>
      <vt:lpstr>Outline</vt:lpstr>
      <vt:lpstr>Electron cloud in the LHC</vt:lpstr>
      <vt:lpstr>PowerPoint Presentation</vt:lpstr>
      <vt:lpstr>ESD Testbench – old design    </vt:lpstr>
      <vt:lpstr>ESD Testbench – old design    </vt:lpstr>
      <vt:lpstr>ESD Testbench – old design    </vt:lpstr>
      <vt:lpstr>ESD Testbench – old design   </vt:lpstr>
      <vt:lpstr>ESD Testbench – dome          </vt:lpstr>
      <vt:lpstr>PowerPoint Presentation</vt:lpstr>
      <vt:lpstr>PowerPoint Presentation</vt:lpstr>
      <vt:lpstr>PowerPoint Presentation</vt:lpstr>
      <vt:lpstr>Load-lock temperature measurement</vt:lpstr>
      <vt:lpstr>PowerPoint Presentation</vt:lpstr>
      <vt:lpstr>Load-lock temperature measurement</vt:lpstr>
      <vt:lpstr>PowerPoint Presentation</vt:lpstr>
      <vt:lpstr>PowerPoint Presentation</vt:lpstr>
      <vt:lpstr>Testbench after upgrade</vt:lpstr>
      <vt:lpstr>Sample characteristics</vt:lpstr>
      <vt:lpstr>Measurement procedure of ESD</vt:lpstr>
      <vt:lpstr>Raw data of OFE copper baked at 150°C for 24h</vt:lpstr>
      <vt:lpstr>Raw data of OFE copper baked at 150°C for 24h</vt:lpstr>
      <vt:lpstr>Raw data of OFE copper baked at 150°C for 24h</vt:lpstr>
      <vt:lpstr>Raw data of OFE copper baked at 150°C for 24h</vt:lpstr>
      <vt:lpstr>ESD measurement in function of temperature</vt:lpstr>
      <vt:lpstr>Unbaked vs baked OFE copper </vt:lpstr>
      <vt:lpstr>Influence of temperature on ESD of stainless steel 316LN</vt:lpstr>
      <vt:lpstr>Influence of coating type on ESD of aC</vt:lpstr>
      <vt:lpstr>Influence of temperature on NEG samples</vt:lpstr>
      <vt:lpstr>Influence of temperature on NEG sample</vt:lpstr>
      <vt:lpstr>Conclusion</vt:lpstr>
      <vt:lpstr>Thank you for your attention!</vt:lpstr>
      <vt:lpstr>Bibliography</vt:lpstr>
      <vt:lpstr>SEY of carbon coatings</vt:lpstr>
      <vt:lpstr>CH4 - OFE copper </vt:lpstr>
      <vt:lpstr>CO - OFE copper </vt:lpstr>
      <vt:lpstr>CO2 - OFE copper </vt:lpstr>
      <vt:lpstr>PowerPoint Presentation</vt:lpstr>
      <vt:lpstr>PowerPoint Presentation</vt:lpstr>
      <vt:lpstr>CO2 – aC coatings</vt:lpstr>
      <vt:lpstr>PowerPoint Presentation</vt:lpstr>
      <vt:lpstr>PowerPoint Presentation</vt:lpstr>
      <vt:lpstr>CO2 - Stainless steel</vt:lpstr>
      <vt:lpstr>PowerPoint Presentation</vt:lpstr>
      <vt:lpstr>CO - NEG</vt:lpstr>
      <vt:lpstr>CO2 - NEG</vt:lpstr>
      <vt:lpstr>PowerPoint Presentation</vt:lpstr>
      <vt:lpstr>CO - NEG</vt:lpstr>
      <vt:lpstr>CO2 - NEG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Paulina Gabriela Czapkowicz</dc:creator>
  <cp:lastModifiedBy>Paulina Gabriela Czapkowicz</cp:lastModifiedBy>
  <cp:revision>2393</cp:revision>
  <dcterms:created xsi:type="dcterms:W3CDTF">2020-03-16T09:22:16Z</dcterms:created>
  <dcterms:modified xsi:type="dcterms:W3CDTF">2023-09-29T09:15:48Z</dcterms:modified>
</cp:coreProperties>
</file>