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Props/core0.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officedocument/2006/relationships/metadata/core-properties" Target="docProps/core0.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48" r:id="rId1"/>
    <p:sldMasterId id="2147483661" r:id="rId2"/>
    <p:sldMasterId id="2147483674" r:id="rId3"/>
  </p:sldMasterIdLst>
  <p:notesMasterIdLst>
    <p:notesMasterId r:id="rId36"/>
  </p:notesMasterIdLst>
  <p:sldIdLst>
    <p:sldId id="256" r:id="rId4"/>
    <p:sldId id="310" r:id="rId5"/>
    <p:sldId id="258" r:id="rId6"/>
    <p:sldId id="334" r:id="rId7"/>
    <p:sldId id="286" r:id="rId8"/>
    <p:sldId id="323" r:id="rId9"/>
    <p:sldId id="308" r:id="rId10"/>
    <p:sldId id="326" r:id="rId11"/>
    <p:sldId id="318" r:id="rId12"/>
    <p:sldId id="319" r:id="rId13"/>
    <p:sldId id="320" r:id="rId14"/>
    <p:sldId id="322" r:id="rId15"/>
    <p:sldId id="325" r:id="rId16"/>
    <p:sldId id="327" r:id="rId17"/>
    <p:sldId id="328" r:id="rId18"/>
    <p:sldId id="313" r:id="rId19"/>
    <p:sldId id="341" r:id="rId20"/>
    <p:sldId id="335" r:id="rId21"/>
    <p:sldId id="339" r:id="rId22"/>
    <p:sldId id="321" r:id="rId23"/>
    <p:sldId id="340" r:id="rId24"/>
    <p:sldId id="336" r:id="rId25"/>
    <p:sldId id="299" r:id="rId26"/>
    <p:sldId id="337" r:id="rId27"/>
    <p:sldId id="298" r:id="rId28"/>
    <p:sldId id="307" r:id="rId29"/>
    <p:sldId id="312" r:id="rId30"/>
    <p:sldId id="338" r:id="rId31"/>
    <p:sldId id="342" r:id="rId32"/>
    <p:sldId id="343" r:id="rId33"/>
    <p:sldId id="344" r:id="rId34"/>
    <p:sldId id="300" r:id="rId3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984" autoAdjust="0"/>
    <p:restoredTop sz="89075" autoAdjust="0"/>
  </p:normalViewPr>
  <p:slideViewPr>
    <p:cSldViewPr snapToGrid="0" showGuides="1">
      <p:cViewPr varScale="1">
        <p:scale>
          <a:sx n="60" d="100"/>
          <a:sy n="60" d="100"/>
        </p:scale>
        <p:origin x="1100" y="60"/>
      </p:cViewPr>
      <p:guideLst>
        <p:guide orient="horz" pos="2160"/>
        <p:guide pos="2880"/>
      </p:guideLst>
    </p:cSldViewPr>
  </p:slideViewPr>
  <p:notesTextViewPr>
    <p:cViewPr>
      <p:scale>
        <a:sx n="3" d="2"/>
        <a:sy n="3" d="2"/>
      </p:scale>
      <p:origin x="0" y="0"/>
    </p:cViewPr>
  </p:notesTextViewPr>
  <p:sorterViewPr>
    <p:cViewPr>
      <p:scale>
        <a:sx n="200" d="100"/>
        <a:sy n="200" d="100"/>
      </p:scale>
      <p:origin x="0" y="-1231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2" name="PlaceHolder 1"/>
          <p:cNvSpPr>
            <a:spLocks noGrp="1" noRot="1" noChangeAspect="1"/>
          </p:cNvSpPr>
          <p:nvPr>
            <p:ph type="sldImg"/>
          </p:nvPr>
        </p:nvSpPr>
        <p:spPr>
          <a:xfrm>
            <a:off x="216000" y="812520"/>
            <a:ext cx="7127280" cy="4008960"/>
          </a:xfrm>
          <a:prstGeom prst="rect">
            <a:avLst/>
          </a:prstGeom>
        </p:spPr>
        <p:txBody>
          <a:bodyPr lIns="0" tIns="0" rIns="0" bIns="0" anchor="ctr">
            <a:noAutofit/>
          </a:bodyPr>
          <a:lstStyle/>
          <a:p>
            <a:r>
              <a:rPr lang="en-US" sz="1800" b="0" strike="noStrike" spc="-1">
                <a:solidFill>
                  <a:srgbClr val="000000"/>
                </a:solidFill>
                <a:latin typeface="Arial"/>
              </a:rPr>
              <a:t>Click to move the slide</a:t>
            </a:r>
          </a:p>
        </p:txBody>
      </p:sp>
      <p:sp>
        <p:nvSpPr>
          <p:cNvPr id="133" name="PlaceHolder 2"/>
          <p:cNvSpPr>
            <a:spLocks noGrp="1"/>
          </p:cNvSpPr>
          <p:nvPr>
            <p:ph type="body"/>
          </p:nvPr>
        </p:nvSpPr>
        <p:spPr>
          <a:xfrm>
            <a:off x="756000" y="5078520"/>
            <a:ext cx="6047640" cy="4811040"/>
          </a:xfrm>
          <a:prstGeom prst="rect">
            <a:avLst/>
          </a:prstGeom>
        </p:spPr>
        <p:txBody>
          <a:bodyPr lIns="0" tIns="0" rIns="0" bIns="0">
            <a:noAutofit/>
          </a:bodyPr>
          <a:lstStyle/>
          <a:p>
            <a:r>
              <a:rPr lang="de-DE" sz="2000" b="0" strike="noStrike" spc="-1">
                <a:latin typeface="Arial"/>
              </a:rPr>
              <a:t>Click to edit the notes format</a:t>
            </a:r>
          </a:p>
        </p:txBody>
      </p:sp>
      <p:sp>
        <p:nvSpPr>
          <p:cNvPr id="134" name="PlaceHolder 3"/>
          <p:cNvSpPr>
            <a:spLocks noGrp="1"/>
          </p:cNvSpPr>
          <p:nvPr>
            <p:ph type="hdr"/>
          </p:nvPr>
        </p:nvSpPr>
        <p:spPr>
          <a:xfrm>
            <a:off x="0" y="0"/>
            <a:ext cx="3280680" cy="534240"/>
          </a:xfrm>
          <a:prstGeom prst="rect">
            <a:avLst/>
          </a:prstGeom>
        </p:spPr>
        <p:txBody>
          <a:bodyPr lIns="0" tIns="0" rIns="0" bIns="0">
            <a:noAutofit/>
          </a:bodyPr>
          <a:lstStyle/>
          <a:p>
            <a:r>
              <a:rPr lang="de-DE" sz="1400" b="0" strike="noStrike" spc="-1">
                <a:latin typeface="Times New Roman"/>
              </a:rPr>
              <a:t>&lt;header&gt;</a:t>
            </a:r>
          </a:p>
        </p:txBody>
      </p:sp>
      <p:sp>
        <p:nvSpPr>
          <p:cNvPr id="135" name="PlaceHolder 4"/>
          <p:cNvSpPr>
            <a:spLocks noGrp="1"/>
          </p:cNvSpPr>
          <p:nvPr>
            <p:ph type="dt"/>
          </p:nvPr>
        </p:nvSpPr>
        <p:spPr>
          <a:xfrm>
            <a:off x="4278960" y="0"/>
            <a:ext cx="3280680" cy="534240"/>
          </a:xfrm>
          <a:prstGeom prst="rect">
            <a:avLst/>
          </a:prstGeom>
        </p:spPr>
        <p:txBody>
          <a:bodyPr lIns="0" tIns="0" rIns="0" bIns="0">
            <a:noAutofit/>
          </a:bodyPr>
          <a:lstStyle/>
          <a:p>
            <a:pPr algn="r"/>
            <a:r>
              <a:rPr lang="de-DE" sz="1400" b="0" strike="noStrike" spc="-1">
                <a:latin typeface="Times New Roman"/>
              </a:rPr>
              <a:t>&lt;date/time&gt;</a:t>
            </a:r>
          </a:p>
        </p:txBody>
      </p:sp>
      <p:sp>
        <p:nvSpPr>
          <p:cNvPr id="136" name="PlaceHolder 5"/>
          <p:cNvSpPr>
            <a:spLocks noGrp="1"/>
          </p:cNvSpPr>
          <p:nvPr>
            <p:ph type="ftr"/>
          </p:nvPr>
        </p:nvSpPr>
        <p:spPr>
          <a:xfrm>
            <a:off x="0" y="10157400"/>
            <a:ext cx="3280680" cy="534240"/>
          </a:xfrm>
          <a:prstGeom prst="rect">
            <a:avLst/>
          </a:prstGeom>
        </p:spPr>
        <p:txBody>
          <a:bodyPr lIns="0" tIns="0" rIns="0" bIns="0" anchor="b">
            <a:noAutofit/>
          </a:bodyPr>
          <a:lstStyle/>
          <a:p>
            <a:r>
              <a:rPr lang="de-DE" sz="1400" b="0" strike="noStrike" spc="-1">
                <a:latin typeface="Times New Roman"/>
              </a:rPr>
              <a:t>&lt;footer&gt;</a:t>
            </a:r>
          </a:p>
        </p:txBody>
      </p:sp>
      <p:sp>
        <p:nvSpPr>
          <p:cNvPr id="137" name="PlaceHolder 6"/>
          <p:cNvSpPr>
            <a:spLocks noGrp="1"/>
          </p:cNvSpPr>
          <p:nvPr>
            <p:ph type="sldNum"/>
          </p:nvPr>
        </p:nvSpPr>
        <p:spPr>
          <a:xfrm>
            <a:off x="4278960" y="10157400"/>
            <a:ext cx="3280680" cy="534240"/>
          </a:xfrm>
          <a:prstGeom prst="rect">
            <a:avLst/>
          </a:prstGeom>
        </p:spPr>
        <p:txBody>
          <a:bodyPr lIns="0" tIns="0" rIns="0" bIns="0" anchor="b">
            <a:noAutofit/>
          </a:bodyPr>
          <a:lstStyle/>
          <a:p>
            <a:pPr algn="r"/>
            <a:fld id="{053F36DB-1EE3-4E2A-9FAC-C868F30F3090}" type="slidenum">
              <a:rPr lang="de-DE" sz="1400" b="0" strike="noStrike" spc="-1">
                <a:latin typeface="Times New Roman"/>
              </a:rPr>
              <a:t>‹Nr.›</a:t>
            </a:fld>
            <a:endParaRPr lang="de-DE"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PlaceHolder 1"/>
          <p:cNvSpPr>
            <a:spLocks noGrp="1" noRot="1" noChangeAspect="1"/>
          </p:cNvSpPr>
          <p:nvPr>
            <p:ph type="sldImg"/>
          </p:nvPr>
        </p:nvSpPr>
        <p:spPr>
          <a:xfrm>
            <a:off x="1371600" y="1143000"/>
            <a:ext cx="4114800" cy="3086100"/>
          </a:xfrm>
          <a:prstGeom prst="rect">
            <a:avLst/>
          </a:prstGeom>
        </p:spPr>
      </p:sp>
      <p:sp>
        <p:nvSpPr>
          <p:cNvPr id="313" name="PlaceHolder 2"/>
          <p:cNvSpPr>
            <a:spLocks noGrp="1"/>
          </p:cNvSpPr>
          <p:nvPr>
            <p:ph type="body"/>
          </p:nvPr>
        </p:nvSpPr>
        <p:spPr>
          <a:xfrm>
            <a:off x="685800" y="4400640"/>
            <a:ext cx="5486040" cy="3600000"/>
          </a:xfrm>
          <a:prstGeom prst="rect">
            <a:avLst/>
          </a:prstGeom>
        </p:spPr>
        <p:txBody>
          <a:bodyPr>
            <a:noAutofit/>
          </a:bodyPr>
          <a:lstStyle/>
          <a:p>
            <a:endParaRPr lang="de-DE" sz="2000" b="0" strike="noStrike" spc="-1">
              <a:latin typeface="Arial"/>
            </a:endParaRPr>
          </a:p>
        </p:txBody>
      </p:sp>
      <p:sp>
        <p:nvSpPr>
          <p:cNvPr id="314"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837B7819-B67B-437D-B009-8C20E7DAE464}" type="slidenum">
              <a:rPr lang="de-DE" sz="1200" b="0" strike="noStrike" spc="-1">
                <a:solidFill>
                  <a:srgbClr val="000000"/>
                </a:solidFill>
                <a:latin typeface="+mn-lt"/>
                <a:ea typeface="+mn-ea"/>
              </a:rPr>
              <a:t>1</a:t>
            </a:fld>
            <a:endParaRPr lang="de-DE" sz="1200" b="0" strike="noStrike" spc="-1">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08075" y="812800"/>
            <a:ext cx="5343525" cy="4008438"/>
          </a:xfrm>
        </p:spPr>
      </p:sp>
      <p:sp>
        <p:nvSpPr>
          <p:cNvPr id="3" name="Notizenplatzhalter 2"/>
          <p:cNvSpPr>
            <a:spLocks noGrp="1"/>
          </p:cNvSpPr>
          <p:nvPr>
            <p:ph type="body" idx="1"/>
          </p:nvPr>
        </p:nvSpPr>
        <p:spPr/>
        <p:txBody>
          <a:bodyPr/>
          <a:lstStyle/>
          <a:p>
            <a:r>
              <a:rPr lang="de-DE" dirty="0"/>
              <a:t>Numbers </a:t>
            </a:r>
            <a:r>
              <a:rPr lang="de-DE" dirty="0" err="1"/>
              <a:t>are</a:t>
            </a:r>
            <a:r>
              <a:rPr lang="de-DE" dirty="0"/>
              <a:t> </a:t>
            </a:r>
            <a:r>
              <a:rPr lang="de-DE" dirty="0" err="1"/>
              <a:t>based</a:t>
            </a:r>
            <a:r>
              <a:rPr lang="de-DE" dirty="0"/>
              <a:t> on 10 *</a:t>
            </a:r>
            <a:r>
              <a:rPr lang="de-DE" dirty="0" err="1"/>
              <a:t>completed</a:t>
            </a:r>
            <a:r>
              <a:rPr lang="de-DE" dirty="0"/>
              <a:t>* </a:t>
            </a:r>
            <a:r>
              <a:rPr lang="de-DE" dirty="0" err="1"/>
              <a:t>experiments</a:t>
            </a:r>
            <a:r>
              <a:rPr lang="de-DE" dirty="0"/>
              <a:t> and 11 *</a:t>
            </a:r>
            <a:r>
              <a:rPr lang="de-DE" dirty="0" err="1"/>
              <a:t>completed</a:t>
            </a:r>
            <a:r>
              <a:rPr lang="de-DE" dirty="0"/>
              <a:t>* </a:t>
            </a:r>
            <a:r>
              <a:rPr lang="de-DE" dirty="0" err="1"/>
              <a:t>education</a:t>
            </a:r>
            <a:r>
              <a:rPr lang="de-DE" dirty="0"/>
              <a:t> and </a:t>
            </a:r>
            <a:r>
              <a:rPr lang="de-DE" dirty="0" err="1"/>
              <a:t>training</a:t>
            </a:r>
            <a:r>
              <a:rPr lang="de-DE" dirty="0"/>
              <a:t> </a:t>
            </a:r>
            <a:r>
              <a:rPr lang="de-DE" dirty="0" err="1"/>
              <a:t>visits</a:t>
            </a:r>
            <a:r>
              <a:rPr lang="de-DE" dirty="0"/>
              <a:t>.</a:t>
            </a:r>
          </a:p>
          <a:p>
            <a:r>
              <a:rPr lang="de-DE" dirty="0"/>
              <a:t>The </a:t>
            </a:r>
            <a:r>
              <a:rPr lang="de-DE" dirty="0" err="1"/>
              <a:t>typical</a:t>
            </a:r>
            <a:r>
              <a:rPr lang="de-DE" dirty="0"/>
              <a:t> supported </a:t>
            </a:r>
            <a:r>
              <a:rPr lang="de-DE" dirty="0" err="1"/>
              <a:t>number</a:t>
            </a:r>
            <a:r>
              <a:rPr lang="de-DE" dirty="0"/>
              <a:t> of </a:t>
            </a:r>
            <a:r>
              <a:rPr lang="de-DE" dirty="0" err="1"/>
              <a:t>users</a:t>
            </a:r>
            <a:r>
              <a:rPr lang="de-DE" dirty="0"/>
              <a:t> per </a:t>
            </a:r>
            <a:r>
              <a:rPr lang="de-DE" dirty="0" err="1"/>
              <a:t>experiment</a:t>
            </a:r>
            <a:r>
              <a:rPr lang="de-DE" dirty="0"/>
              <a:t> </a:t>
            </a:r>
            <a:r>
              <a:rPr lang="de-DE" dirty="0" err="1"/>
              <a:t>is</a:t>
            </a:r>
            <a:r>
              <a:rPr lang="de-DE" dirty="0"/>
              <a:t> 4. </a:t>
            </a:r>
          </a:p>
          <a:p>
            <a:r>
              <a:rPr lang="de-DE" dirty="0"/>
              <a:t>(</a:t>
            </a:r>
            <a:r>
              <a:rPr lang="de-DE" dirty="0" err="1"/>
              <a:t>There</a:t>
            </a:r>
            <a:r>
              <a:rPr lang="de-DE" dirty="0"/>
              <a:t> </a:t>
            </a:r>
            <a:r>
              <a:rPr lang="de-DE" dirty="0" err="1"/>
              <a:t>are</a:t>
            </a:r>
            <a:r>
              <a:rPr lang="de-DE" dirty="0"/>
              <a:t> </a:t>
            </a:r>
            <a:r>
              <a:rPr lang="de-DE" dirty="0" err="1"/>
              <a:t>more</a:t>
            </a:r>
            <a:r>
              <a:rPr lang="de-DE" dirty="0"/>
              <a:t> </a:t>
            </a:r>
            <a:r>
              <a:rPr lang="de-DE" dirty="0" err="1"/>
              <a:t>users</a:t>
            </a:r>
            <a:r>
              <a:rPr lang="de-DE" dirty="0"/>
              <a:t>, </a:t>
            </a:r>
            <a:r>
              <a:rPr lang="de-DE" dirty="0" err="1"/>
              <a:t>as</a:t>
            </a:r>
            <a:r>
              <a:rPr lang="de-DE" dirty="0"/>
              <a:t> </a:t>
            </a:r>
            <a:r>
              <a:rPr lang="de-DE" dirty="0" err="1"/>
              <a:t>some</a:t>
            </a:r>
            <a:r>
              <a:rPr lang="de-DE" dirty="0"/>
              <a:t> </a:t>
            </a:r>
            <a:r>
              <a:rPr lang="de-DE" dirty="0" err="1"/>
              <a:t>experiments</a:t>
            </a:r>
            <a:r>
              <a:rPr lang="de-DE" dirty="0"/>
              <a:t> </a:t>
            </a:r>
            <a:r>
              <a:rPr lang="de-DE" dirty="0" err="1"/>
              <a:t>involved</a:t>
            </a:r>
            <a:r>
              <a:rPr lang="de-DE" dirty="0"/>
              <a:t> </a:t>
            </a:r>
            <a:r>
              <a:rPr lang="de-DE" dirty="0" err="1"/>
              <a:t>users</a:t>
            </a:r>
            <a:r>
              <a:rPr lang="de-DE" dirty="0"/>
              <a:t> </a:t>
            </a:r>
            <a:r>
              <a:rPr lang="de-DE" dirty="0" err="1"/>
              <a:t>that</a:t>
            </a:r>
            <a:r>
              <a:rPr lang="de-DE" dirty="0"/>
              <a:t> </a:t>
            </a:r>
            <a:r>
              <a:rPr lang="de-DE" dirty="0" err="1"/>
              <a:t>where</a:t>
            </a:r>
            <a:r>
              <a:rPr lang="de-DE" dirty="0"/>
              <a:t> not supported </a:t>
            </a:r>
            <a:r>
              <a:rPr lang="de-DE" dirty="0" err="1"/>
              <a:t>by</a:t>
            </a:r>
            <a:r>
              <a:rPr lang="de-DE" dirty="0"/>
              <a:t> ARIEL, </a:t>
            </a:r>
          </a:p>
          <a:p>
            <a:r>
              <a:rPr lang="de-DE" dirty="0"/>
              <a:t>but </a:t>
            </a:r>
            <a:r>
              <a:rPr lang="de-DE" dirty="0" err="1"/>
              <a:t>took</a:t>
            </a:r>
            <a:r>
              <a:rPr lang="de-DE" dirty="0"/>
              <a:t> </a:t>
            </a:r>
            <a:r>
              <a:rPr lang="de-DE" dirty="0" err="1"/>
              <a:t>part</a:t>
            </a:r>
            <a:r>
              <a:rPr lang="de-DE" dirty="0"/>
              <a:t> in </a:t>
            </a:r>
            <a:r>
              <a:rPr lang="de-DE" dirty="0" err="1"/>
              <a:t>the</a:t>
            </a:r>
            <a:r>
              <a:rPr lang="de-DE" dirty="0"/>
              <a:t> </a:t>
            </a:r>
            <a:r>
              <a:rPr lang="de-DE" dirty="0" err="1"/>
              <a:t>project</a:t>
            </a:r>
            <a:r>
              <a:rPr lang="de-DE" dirty="0"/>
              <a:t>) </a:t>
            </a:r>
          </a:p>
        </p:txBody>
      </p:sp>
      <p:sp>
        <p:nvSpPr>
          <p:cNvPr id="4" name="Foliennummernplatzhalter 3"/>
          <p:cNvSpPr>
            <a:spLocks noGrp="1"/>
          </p:cNvSpPr>
          <p:nvPr>
            <p:ph type="sldNum" sz="quarter" idx="5"/>
          </p:nvPr>
        </p:nvSpPr>
        <p:spPr/>
        <p:txBody>
          <a:bodyPr/>
          <a:lstStyle/>
          <a:p>
            <a:fld id="{5543AA2A-E907-4541-B4B1-D045B7632B52}" type="slidenum">
              <a:rPr lang="de-DE" smtClean="0"/>
              <a:t>18</a:t>
            </a:fld>
            <a:endParaRPr lang="de-DE"/>
          </a:p>
        </p:txBody>
      </p:sp>
    </p:spTree>
    <p:extLst>
      <p:ext uri="{BB962C8B-B14F-4D97-AF65-F5344CB8AC3E}">
        <p14:creationId xmlns:p14="http://schemas.microsoft.com/office/powerpoint/2010/main" val="18219265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PlaceHolder 1"/>
          <p:cNvSpPr>
            <a:spLocks noGrp="1" noRot="1" noChangeAspect="1"/>
          </p:cNvSpPr>
          <p:nvPr>
            <p:ph type="sldImg"/>
          </p:nvPr>
        </p:nvSpPr>
        <p:spPr>
          <a:xfrm>
            <a:off x="1371600" y="1143000"/>
            <a:ext cx="4114800" cy="3086100"/>
          </a:xfrm>
          <a:prstGeom prst="rect">
            <a:avLst/>
          </a:prstGeom>
        </p:spPr>
      </p:sp>
      <p:sp>
        <p:nvSpPr>
          <p:cNvPr id="372" name="PlaceHolder 2"/>
          <p:cNvSpPr>
            <a:spLocks noGrp="1"/>
          </p:cNvSpPr>
          <p:nvPr>
            <p:ph type="body"/>
          </p:nvPr>
        </p:nvSpPr>
        <p:spPr>
          <a:xfrm>
            <a:off x="685800" y="4400640"/>
            <a:ext cx="5485680" cy="3599640"/>
          </a:xfrm>
          <a:prstGeom prst="rect">
            <a:avLst/>
          </a:prstGeom>
        </p:spPr>
        <p:txBody>
          <a:bodyPr lIns="0" tIns="0" rIns="0" bIns="0">
            <a:noAutofit/>
          </a:bodyPr>
          <a:lstStyle/>
          <a:p>
            <a:pPr marL="216000" indent="-215640">
              <a:lnSpc>
                <a:spcPct val="100000"/>
              </a:lnSpc>
            </a:pPr>
            <a:r>
              <a:rPr lang="de-DE" sz="2000" b="0" strike="noStrike" spc="-1">
                <a:latin typeface="Arial"/>
              </a:rPr>
              <a:t>Summer schools will have up to 80 participants to attract new students to the field. </a:t>
            </a:r>
          </a:p>
          <a:p>
            <a:pPr marL="216000" indent="-215640">
              <a:lnSpc>
                <a:spcPct val="100000"/>
              </a:lnSpc>
            </a:pPr>
            <a:r>
              <a:rPr lang="de-DE" sz="2000" b="0" strike="noStrike" spc="-1">
                <a:latin typeface="Arial"/>
              </a:rPr>
              <a:t>Organisation will be done by the hosting institutes with advise and help from the PAC and ENEN</a:t>
            </a:r>
          </a:p>
          <a:p>
            <a:pPr marL="216000" indent="-215640">
              <a:lnSpc>
                <a:spcPct val="100000"/>
              </a:lnSpc>
            </a:pPr>
            <a:endParaRPr lang="de-DE" sz="2000" b="0" strike="noStrike" spc="-1">
              <a:latin typeface="Arial"/>
            </a:endParaRPr>
          </a:p>
        </p:txBody>
      </p:sp>
      <p:sp>
        <p:nvSpPr>
          <p:cNvPr id="373" name="CustomShape 3"/>
          <p:cNvSpPr/>
          <p:nvPr/>
        </p:nvSpPr>
        <p:spPr>
          <a:xfrm>
            <a:off x="3884760" y="8685360"/>
            <a:ext cx="2971080" cy="45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9BCF6167-6789-4CBD-A1FA-8EBC4DF9BAAC}" type="slidenum">
              <a:rPr lang="de-DE" sz="1200" b="0" strike="noStrike" spc="-1">
                <a:solidFill>
                  <a:srgbClr val="000000"/>
                </a:solidFill>
                <a:latin typeface="+mn-lt"/>
                <a:ea typeface="+mn-ea"/>
              </a:rPr>
              <a:t>25</a:t>
            </a:fld>
            <a:endParaRPr lang="de-DE" sz="1200" b="0" strike="noStrike" spc="-1">
              <a:latin typeface="Arial"/>
            </a:endParaRPr>
          </a:p>
        </p:txBody>
      </p:sp>
    </p:spTree>
    <p:extLst>
      <p:ext uri="{BB962C8B-B14F-4D97-AF65-F5344CB8AC3E}">
        <p14:creationId xmlns:p14="http://schemas.microsoft.com/office/powerpoint/2010/main" val="1923844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PlaceHolder 1"/>
          <p:cNvSpPr>
            <a:spLocks noGrp="1" noRot="1" noChangeAspect="1"/>
          </p:cNvSpPr>
          <p:nvPr>
            <p:ph type="sldImg"/>
          </p:nvPr>
        </p:nvSpPr>
        <p:spPr>
          <a:xfrm>
            <a:off x="1371600" y="1143000"/>
            <a:ext cx="4114800" cy="3086100"/>
          </a:xfrm>
          <a:prstGeom prst="rect">
            <a:avLst/>
          </a:prstGeom>
        </p:spPr>
      </p:sp>
      <p:sp>
        <p:nvSpPr>
          <p:cNvPr id="372" name="PlaceHolder 2"/>
          <p:cNvSpPr>
            <a:spLocks noGrp="1"/>
          </p:cNvSpPr>
          <p:nvPr>
            <p:ph type="body"/>
          </p:nvPr>
        </p:nvSpPr>
        <p:spPr>
          <a:xfrm>
            <a:off x="685800" y="4400640"/>
            <a:ext cx="5485680" cy="3599640"/>
          </a:xfrm>
          <a:prstGeom prst="rect">
            <a:avLst/>
          </a:prstGeom>
        </p:spPr>
        <p:txBody>
          <a:bodyPr lIns="0" tIns="0" rIns="0" bIns="0">
            <a:noAutofit/>
          </a:bodyPr>
          <a:lstStyle/>
          <a:p>
            <a:pPr marL="216000" indent="-215640">
              <a:lnSpc>
                <a:spcPct val="100000"/>
              </a:lnSpc>
            </a:pPr>
            <a:r>
              <a:rPr lang="de-DE" sz="2000" b="0" strike="noStrike" spc="-1">
                <a:latin typeface="Arial"/>
              </a:rPr>
              <a:t>Summer schools will have up to 80 participants to attract new students to the field. </a:t>
            </a:r>
          </a:p>
          <a:p>
            <a:pPr marL="216000" indent="-215640">
              <a:lnSpc>
                <a:spcPct val="100000"/>
              </a:lnSpc>
            </a:pPr>
            <a:r>
              <a:rPr lang="de-DE" sz="2000" b="0" strike="noStrike" spc="-1">
                <a:latin typeface="Arial"/>
              </a:rPr>
              <a:t>Organisation will be done by the hosting institutes with advise and help from the PAC and ENEN</a:t>
            </a:r>
          </a:p>
          <a:p>
            <a:pPr marL="216000" indent="-215640">
              <a:lnSpc>
                <a:spcPct val="100000"/>
              </a:lnSpc>
            </a:pPr>
            <a:endParaRPr lang="de-DE" sz="2000" b="0" strike="noStrike" spc="-1">
              <a:latin typeface="Arial"/>
            </a:endParaRPr>
          </a:p>
        </p:txBody>
      </p:sp>
      <p:sp>
        <p:nvSpPr>
          <p:cNvPr id="373" name="CustomShape 3"/>
          <p:cNvSpPr/>
          <p:nvPr/>
        </p:nvSpPr>
        <p:spPr>
          <a:xfrm>
            <a:off x="3884760" y="8685360"/>
            <a:ext cx="2971080" cy="45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9BCF6167-6789-4CBD-A1FA-8EBC4DF9BAAC}" type="slidenum">
              <a:rPr lang="de-DE" sz="1200" b="0" strike="noStrike" spc="-1">
                <a:solidFill>
                  <a:srgbClr val="000000"/>
                </a:solidFill>
                <a:latin typeface="+mn-lt"/>
                <a:ea typeface="+mn-ea"/>
              </a:rPr>
              <a:t>26</a:t>
            </a:fld>
            <a:endParaRPr lang="de-DE" sz="1200" b="0" strike="noStrike" spc="-1">
              <a:latin typeface="Arial"/>
            </a:endParaRPr>
          </a:p>
        </p:txBody>
      </p:sp>
    </p:spTree>
    <p:extLst>
      <p:ext uri="{BB962C8B-B14F-4D97-AF65-F5344CB8AC3E}">
        <p14:creationId xmlns:p14="http://schemas.microsoft.com/office/powerpoint/2010/main" val="23390505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30" name="PlaceHolder 2"/>
          <p:cNvSpPr>
            <a:spLocks noGrp="1"/>
          </p:cNvSpPr>
          <p:nvPr>
            <p:ph type="body"/>
          </p:nvPr>
        </p:nvSpPr>
        <p:spPr>
          <a:xfrm>
            <a:off x="457200" y="1600200"/>
            <a:ext cx="822924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31" name="PlaceHolder 3"/>
          <p:cNvSpPr>
            <a:spLocks noGrp="1"/>
          </p:cNvSpPr>
          <p:nvPr>
            <p:ph type="body"/>
          </p:nvPr>
        </p:nvSpPr>
        <p:spPr>
          <a:xfrm>
            <a:off x="457200" y="3964320"/>
            <a:ext cx="822924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33"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34"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35" name="PlaceHolder 4"/>
          <p:cNvSpPr>
            <a:spLocks noGrp="1"/>
          </p:cNvSpPr>
          <p:nvPr>
            <p:ph type="body"/>
          </p:nvPr>
        </p:nvSpPr>
        <p:spPr>
          <a:xfrm>
            <a:off x="457200" y="396432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36" name="PlaceHolder 5"/>
          <p:cNvSpPr>
            <a:spLocks noGrp="1"/>
          </p:cNvSpPr>
          <p:nvPr>
            <p:ph type="body"/>
          </p:nvPr>
        </p:nvSpPr>
        <p:spPr>
          <a:xfrm>
            <a:off x="4674240" y="396432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38" name="PlaceHolder 2"/>
          <p:cNvSpPr>
            <a:spLocks noGrp="1"/>
          </p:cNvSpPr>
          <p:nvPr>
            <p:ph type="body"/>
          </p:nvPr>
        </p:nvSpPr>
        <p:spPr>
          <a:xfrm>
            <a:off x="457200" y="160020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39" name="PlaceHolder 3"/>
          <p:cNvSpPr>
            <a:spLocks noGrp="1"/>
          </p:cNvSpPr>
          <p:nvPr>
            <p:ph type="body"/>
          </p:nvPr>
        </p:nvSpPr>
        <p:spPr>
          <a:xfrm>
            <a:off x="3239640" y="160020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40" name="PlaceHolder 4"/>
          <p:cNvSpPr>
            <a:spLocks noGrp="1"/>
          </p:cNvSpPr>
          <p:nvPr>
            <p:ph type="body"/>
          </p:nvPr>
        </p:nvSpPr>
        <p:spPr>
          <a:xfrm>
            <a:off x="6022080" y="160020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41" name="PlaceHolder 5"/>
          <p:cNvSpPr>
            <a:spLocks noGrp="1"/>
          </p:cNvSpPr>
          <p:nvPr>
            <p:ph type="body"/>
          </p:nvPr>
        </p:nvSpPr>
        <p:spPr>
          <a:xfrm>
            <a:off x="457200" y="396432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42" name="PlaceHolder 6"/>
          <p:cNvSpPr>
            <a:spLocks noGrp="1"/>
          </p:cNvSpPr>
          <p:nvPr>
            <p:ph type="body"/>
          </p:nvPr>
        </p:nvSpPr>
        <p:spPr>
          <a:xfrm>
            <a:off x="3239640" y="396432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43" name="PlaceHolder 7"/>
          <p:cNvSpPr>
            <a:spLocks noGrp="1"/>
          </p:cNvSpPr>
          <p:nvPr>
            <p:ph type="body"/>
          </p:nvPr>
        </p:nvSpPr>
        <p:spPr>
          <a:xfrm>
            <a:off x="6022080" y="396432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53" name="PlaceHolder 2"/>
          <p:cNvSpPr>
            <a:spLocks noGrp="1"/>
          </p:cNvSpPr>
          <p:nvPr>
            <p:ph type="subTitle"/>
          </p:nvPr>
        </p:nvSpPr>
        <p:spPr>
          <a:xfrm>
            <a:off x="457200" y="1600200"/>
            <a:ext cx="8229240" cy="452556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55" name="PlaceHolder 2"/>
          <p:cNvSpPr>
            <a:spLocks noGrp="1"/>
          </p:cNvSpPr>
          <p:nvPr>
            <p:ph type="body"/>
          </p:nvPr>
        </p:nvSpPr>
        <p:spPr>
          <a:xfrm>
            <a:off x="457200" y="1600200"/>
            <a:ext cx="8229240" cy="4525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57"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58"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0" name="PlaceHolder 1"/>
          <p:cNvSpPr>
            <a:spLocks noGrp="1"/>
          </p:cNvSpPr>
          <p:nvPr>
            <p:ph type="subTitle"/>
          </p:nvPr>
        </p:nvSpPr>
        <p:spPr>
          <a:xfrm>
            <a:off x="457200" y="274680"/>
            <a:ext cx="8229240" cy="529776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62"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63"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64" name="PlaceHolder 4"/>
          <p:cNvSpPr>
            <a:spLocks noGrp="1"/>
          </p:cNvSpPr>
          <p:nvPr>
            <p:ph type="body"/>
          </p:nvPr>
        </p:nvSpPr>
        <p:spPr>
          <a:xfrm>
            <a:off x="457200" y="396432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9" name="PlaceHolder 2"/>
          <p:cNvSpPr>
            <a:spLocks noGrp="1"/>
          </p:cNvSpPr>
          <p:nvPr>
            <p:ph type="subTitle"/>
          </p:nvPr>
        </p:nvSpPr>
        <p:spPr>
          <a:xfrm>
            <a:off x="457200" y="1600200"/>
            <a:ext cx="8229240" cy="452556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66"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67"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68" name="PlaceHolder 4"/>
          <p:cNvSpPr>
            <a:spLocks noGrp="1"/>
          </p:cNvSpPr>
          <p:nvPr>
            <p:ph type="body"/>
          </p:nvPr>
        </p:nvSpPr>
        <p:spPr>
          <a:xfrm>
            <a:off x="4674240" y="396432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70"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71"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72" name="PlaceHolder 4"/>
          <p:cNvSpPr>
            <a:spLocks noGrp="1"/>
          </p:cNvSpPr>
          <p:nvPr>
            <p:ph type="body"/>
          </p:nvPr>
        </p:nvSpPr>
        <p:spPr>
          <a:xfrm>
            <a:off x="457200" y="3964320"/>
            <a:ext cx="822924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74" name="PlaceHolder 2"/>
          <p:cNvSpPr>
            <a:spLocks noGrp="1"/>
          </p:cNvSpPr>
          <p:nvPr>
            <p:ph type="body"/>
          </p:nvPr>
        </p:nvSpPr>
        <p:spPr>
          <a:xfrm>
            <a:off x="457200" y="1600200"/>
            <a:ext cx="822924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75" name="PlaceHolder 3"/>
          <p:cNvSpPr>
            <a:spLocks noGrp="1"/>
          </p:cNvSpPr>
          <p:nvPr>
            <p:ph type="body"/>
          </p:nvPr>
        </p:nvSpPr>
        <p:spPr>
          <a:xfrm>
            <a:off x="457200" y="3964320"/>
            <a:ext cx="822924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77"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78"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79" name="PlaceHolder 4"/>
          <p:cNvSpPr>
            <a:spLocks noGrp="1"/>
          </p:cNvSpPr>
          <p:nvPr>
            <p:ph type="body"/>
          </p:nvPr>
        </p:nvSpPr>
        <p:spPr>
          <a:xfrm>
            <a:off x="457200" y="396432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80" name="PlaceHolder 5"/>
          <p:cNvSpPr>
            <a:spLocks noGrp="1"/>
          </p:cNvSpPr>
          <p:nvPr>
            <p:ph type="body"/>
          </p:nvPr>
        </p:nvSpPr>
        <p:spPr>
          <a:xfrm>
            <a:off x="4674240" y="396432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1"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82" name="PlaceHolder 2"/>
          <p:cNvSpPr>
            <a:spLocks noGrp="1"/>
          </p:cNvSpPr>
          <p:nvPr>
            <p:ph type="body"/>
          </p:nvPr>
        </p:nvSpPr>
        <p:spPr>
          <a:xfrm>
            <a:off x="457200" y="160020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83" name="PlaceHolder 3"/>
          <p:cNvSpPr>
            <a:spLocks noGrp="1"/>
          </p:cNvSpPr>
          <p:nvPr>
            <p:ph type="body"/>
          </p:nvPr>
        </p:nvSpPr>
        <p:spPr>
          <a:xfrm>
            <a:off x="3239640" y="160020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84" name="PlaceHolder 4"/>
          <p:cNvSpPr>
            <a:spLocks noGrp="1"/>
          </p:cNvSpPr>
          <p:nvPr>
            <p:ph type="body"/>
          </p:nvPr>
        </p:nvSpPr>
        <p:spPr>
          <a:xfrm>
            <a:off x="6022080" y="160020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85" name="PlaceHolder 5"/>
          <p:cNvSpPr>
            <a:spLocks noGrp="1"/>
          </p:cNvSpPr>
          <p:nvPr>
            <p:ph type="body"/>
          </p:nvPr>
        </p:nvSpPr>
        <p:spPr>
          <a:xfrm>
            <a:off x="457200" y="396432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86" name="PlaceHolder 6"/>
          <p:cNvSpPr>
            <a:spLocks noGrp="1"/>
          </p:cNvSpPr>
          <p:nvPr>
            <p:ph type="body"/>
          </p:nvPr>
        </p:nvSpPr>
        <p:spPr>
          <a:xfrm>
            <a:off x="3239640" y="396432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87" name="PlaceHolder 7"/>
          <p:cNvSpPr>
            <a:spLocks noGrp="1"/>
          </p:cNvSpPr>
          <p:nvPr>
            <p:ph type="body"/>
          </p:nvPr>
        </p:nvSpPr>
        <p:spPr>
          <a:xfrm>
            <a:off x="6022080" y="3964320"/>
            <a:ext cx="264960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p>
        </p:txBody>
      </p:sp>
    </p:spTree>
    <p:extLst>
      <p:ext uri="{BB962C8B-B14F-4D97-AF65-F5344CB8AC3E}">
        <p14:creationId xmlns:p14="http://schemas.microsoft.com/office/powerpoint/2010/main" val="20385198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8432504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Tree>
    <p:extLst>
      <p:ext uri="{BB962C8B-B14F-4D97-AF65-F5344CB8AC3E}">
        <p14:creationId xmlns:p14="http://schemas.microsoft.com/office/powerpoint/2010/main" val="29554928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0551400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686053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11" name="PlaceHolder 2"/>
          <p:cNvSpPr>
            <a:spLocks noGrp="1"/>
          </p:cNvSpPr>
          <p:nvPr>
            <p:ph type="body"/>
          </p:nvPr>
        </p:nvSpPr>
        <p:spPr>
          <a:xfrm>
            <a:off x="457200" y="1600200"/>
            <a:ext cx="8229240" cy="4525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Tree>
    <p:extLst>
      <p:ext uri="{BB962C8B-B14F-4D97-AF65-F5344CB8AC3E}">
        <p14:creationId xmlns:p14="http://schemas.microsoft.com/office/powerpoint/2010/main" val="40572529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29575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blank" preserve="1">
  <p:cSld name="1_Leer">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484685"/>
      </p:ext>
    </p:extLst>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Tree>
    <p:extLst>
      <p:ext uri="{BB962C8B-B14F-4D97-AF65-F5344CB8AC3E}">
        <p14:creationId xmlns:p14="http://schemas.microsoft.com/office/powerpoint/2010/main" val="6246989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Tree>
    <p:extLst>
      <p:ext uri="{BB962C8B-B14F-4D97-AF65-F5344CB8AC3E}">
        <p14:creationId xmlns:p14="http://schemas.microsoft.com/office/powerpoint/2010/main" val="25056616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6131669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03460644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Only">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161925" y="1047750"/>
            <a:ext cx="8720138" cy="5170488"/>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80097575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AndTx">
  <p:cSld name="Titel, Inhalt und Text">
    <p:spTree>
      <p:nvGrpSpPr>
        <p:cNvPr id="1" name=""/>
        <p:cNvGrpSpPr/>
        <p:nvPr/>
      </p:nvGrpSpPr>
      <p:grpSpPr>
        <a:xfrm>
          <a:off x="0" y="0"/>
          <a:ext cx="0" cy="0"/>
          <a:chOff x="0" y="0"/>
          <a:chExt cx="0" cy="0"/>
        </a:xfrm>
      </p:grpSpPr>
      <p:sp>
        <p:nvSpPr>
          <p:cNvPr id="2" name="Titel 1"/>
          <p:cNvSpPr>
            <a:spLocks noGrp="1"/>
          </p:cNvSpPr>
          <p:nvPr>
            <p:ph type="title"/>
          </p:nvPr>
        </p:nvSpPr>
        <p:spPr>
          <a:xfrm>
            <a:off x="171450" y="1047750"/>
            <a:ext cx="8710613" cy="649288"/>
          </a:xfrm>
          <a:prstGeom prst="rect">
            <a:avLst/>
          </a:prstGeom>
        </p:spPr>
        <p:txBody>
          <a:bodyPr/>
          <a:lstStyle/>
          <a:p>
            <a:r>
              <a:rPr lang="de-DE"/>
              <a:t>Titelmasterformat durch Klicken bearbeiten</a:t>
            </a:r>
          </a:p>
        </p:txBody>
      </p:sp>
      <p:sp>
        <p:nvSpPr>
          <p:cNvPr id="3" name="Inhaltsplatzhalter 2"/>
          <p:cNvSpPr>
            <a:spLocks noGrp="1"/>
          </p:cNvSpPr>
          <p:nvPr>
            <p:ph sz="half" idx="1"/>
          </p:nvPr>
        </p:nvSpPr>
        <p:spPr>
          <a:xfrm>
            <a:off x="161925" y="1970088"/>
            <a:ext cx="4270375" cy="4248150"/>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84700" y="1970088"/>
            <a:ext cx="4271963" cy="4248150"/>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90269076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AndTx">
  <p:cSld name="Titel, zwei Inhalte und Text">
    <p:spTree>
      <p:nvGrpSpPr>
        <p:cNvPr id="1" name=""/>
        <p:cNvGrpSpPr/>
        <p:nvPr/>
      </p:nvGrpSpPr>
      <p:grpSpPr>
        <a:xfrm>
          <a:off x="0" y="0"/>
          <a:ext cx="0" cy="0"/>
          <a:chOff x="0" y="0"/>
          <a:chExt cx="0" cy="0"/>
        </a:xfrm>
      </p:grpSpPr>
      <p:sp>
        <p:nvSpPr>
          <p:cNvPr id="2" name="Titel 1"/>
          <p:cNvSpPr>
            <a:spLocks noGrp="1"/>
          </p:cNvSpPr>
          <p:nvPr>
            <p:ph type="title"/>
          </p:nvPr>
        </p:nvSpPr>
        <p:spPr>
          <a:xfrm>
            <a:off x="171450" y="1047750"/>
            <a:ext cx="8710613" cy="649288"/>
          </a:xfrm>
          <a:prstGeom prst="rect">
            <a:avLst/>
          </a:prstGeom>
        </p:spPr>
        <p:txBody>
          <a:bodyPr/>
          <a:lstStyle/>
          <a:p>
            <a:r>
              <a:rPr lang="de-DE"/>
              <a:t>Titelmasterformat durch Klicken bearbeiten</a:t>
            </a:r>
          </a:p>
        </p:txBody>
      </p:sp>
      <p:sp>
        <p:nvSpPr>
          <p:cNvPr id="3" name="Inhaltsplatzhalter 2"/>
          <p:cNvSpPr>
            <a:spLocks noGrp="1"/>
          </p:cNvSpPr>
          <p:nvPr>
            <p:ph sz="quarter" idx="1"/>
          </p:nvPr>
        </p:nvSpPr>
        <p:spPr>
          <a:xfrm>
            <a:off x="161925" y="1970088"/>
            <a:ext cx="4270375" cy="2047875"/>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quarter" idx="2"/>
          </p:nvPr>
        </p:nvSpPr>
        <p:spPr>
          <a:xfrm>
            <a:off x="161925" y="4170363"/>
            <a:ext cx="4270375" cy="2047875"/>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half" idx="3"/>
          </p:nvPr>
        </p:nvSpPr>
        <p:spPr>
          <a:xfrm>
            <a:off x="4584700" y="1970088"/>
            <a:ext cx="4271963" cy="4248150"/>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60763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13"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14"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xAndObj">
  <p:cSld name="Titel, Text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71450" y="1047750"/>
            <a:ext cx="8710613" cy="649288"/>
          </a:xfrm>
          <a:prstGeom prst="rect">
            <a:avLst/>
          </a:prstGeom>
        </p:spPr>
        <p:txBody>
          <a:bodyPr/>
          <a:lstStyle/>
          <a:p>
            <a:r>
              <a:rPr lang="de-DE"/>
              <a:t>Titelmasterformat durch Klicken bearbeiten</a:t>
            </a:r>
          </a:p>
        </p:txBody>
      </p:sp>
      <p:sp>
        <p:nvSpPr>
          <p:cNvPr id="3" name="Textplatzhalter 2"/>
          <p:cNvSpPr>
            <a:spLocks noGrp="1"/>
          </p:cNvSpPr>
          <p:nvPr>
            <p:ph type="body" sz="half" idx="1"/>
          </p:nvPr>
        </p:nvSpPr>
        <p:spPr>
          <a:xfrm>
            <a:off x="161925" y="1970088"/>
            <a:ext cx="4270375" cy="4248150"/>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584700" y="1970088"/>
            <a:ext cx="4271963" cy="4248150"/>
          </a:xfrm>
          <a:prstGeom prst="rect">
            <a:avLst/>
          </a:prstGeo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8127738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_Leer">
    <p:spTree>
      <p:nvGrpSpPr>
        <p:cNvPr id="1" name=""/>
        <p:cNvGrpSpPr/>
        <p:nvPr/>
      </p:nvGrpSpPr>
      <p:grpSpPr>
        <a:xfrm>
          <a:off x="0" y="0"/>
          <a:ext cx="0" cy="0"/>
          <a:chOff x="0" y="0"/>
          <a:chExt cx="0" cy="0"/>
        </a:xfrm>
      </p:grpSpPr>
      <p:sp>
        <p:nvSpPr>
          <p:cNvPr id="2" name="Textplatzhalter 5"/>
          <p:cNvSpPr>
            <a:spLocks noGrp="1"/>
          </p:cNvSpPr>
          <p:nvPr>
            <p:ph type="body" sz="quarter" idx="11"/>
          </p:nvPr>
        </p:nvSpPr>
        <p:spPr>
          <a:xfrm>
            <a:off x="539552" y="332656"/>
            <a:ext cx="8207375" cy="935386"/>
          </a:xfrm>
          <a:prstGeom prst="rect">
            <a:avLst/>
          </a:prstGeom>
        </p:spPr>
        <p:txBody>
          <a:bodyPr/>
          <a:lstStyle>
            <a:lvl1pPr marL="0" indent="0">
              <a:buNone/>
              <a:defRPr sz="2200" baseline="0">
                <a:solidFill>
                  <a:srgbClr val="003E89"/>
                </a:solidFill>
              </a:defRPr>
            </a:lvl1pPr>
          </a:lstStyle>
          <a:p>
            <a:pPr lvl="0"/>
            <a:r>
              <a:rPr lang="de-DE" dirty="0"/>
              <a:t>Textmasterformat bearbeiten</a:t>
            </a:r>
          </a:p>
          <a:p>
            <a:pPr lvl="1"/>
            <a:r>
              <a:rPr lang="de-DE" dirty="0"/>
              <a:t>Zweite Ebene</a:t>
            </a:r>
          </a:p>
        </p:txBody>
      </p:sp>
      <p:sp>
        <p:nvSpPr>
          <p:cNvPr id="3" name="Textplatzhalter 7"/>
          <p:cNvSpPr>
            <a:spLocks noGrp="1"/>
          </p:cNvSpPr>
          <p:nvPr>
            <p:ph type="body" sz="quarter" idx="12"/>
          </p:nvPr>
        </p:nvSpPr>
        <p:spPr>
          <a:xfrm>
            <a:off x="468313" y="1557338"/>
            <a:ext cx="8207375" cy="4392612"/>
          </a:xfrm>
          <a:prstGeom prst="rect">
            <a:avLst/>
          </a:prstGeom>
        </p:spPr>
        <p:txBody>
          <a:bodyPr/>
          <a:lstStyle>
            <a:lvl1pPr marL="0" indent="0">
              <a:buNone/>
              <a:defRPr sz="2000" baseline="0"/>
            </a:lvl1pPr>
          </a:lstStyle>
          <a:p>
            <a:pPr lvl="0"/>
            <a:r>
              <a:rPr lang="de-DE"/>
              <a:t>Textmasterformat bearbeiten</a:t>
            </a:r>
          </a:p>
        </p:txBody>
      </p:sp>
    </p:spTree>
    <p:extLst>
      <p:ext uri="{BB962C8B-B14F-4D97-AF65-F5344CB8AC3E}">
        <p14:creationId xmlns:p14="http://schemas.microsoft.com/office/powerpoint/2010/main" val="1189553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6" name="PlaceHolder 1"/>
          <p:cNvSpPr>
            <a:spLocks noGrp="1"/>
          </p:cNvSpPr>
          <p:nvPr>
            <p:ph type="subTitle"/>
          </p:nvPr>
        </p:nvSpPr>
        <p:spPr>
          <a:xfrm>
            <a:off x="457200" y="274680"/>
            <a:ext cx="8229240" cy="529776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18"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19"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20" name="PlaceHolder 4"/>
          <p:cNvSpPr>
            <a:spLocks noGrp="1"/>
          </p:cNvSpPr>
          <p:nvPr>
            <p:ph type="body"/>
          </p:nvPr>
        </p:nvSpPr>
        <p:spPr>
          <a:xfrm>
            <a:off x="457200" y="396432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22"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23"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24" name="PlaceHolder 4"/>
          <p:cNvSpPr>
            <a:spLocks noGrp="1"/>
          </p:cNvSpPr>
          <p:nvPr>
            <p:ph type="body"/>
          </p:nvPr>
        </p:nvSpPr>
        <p:spPr>
          <a:xfrm>
            <a:off x="4674240" y="396432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26"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27"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n-US" sz="2400" b="0" strike="noStrike" spc="-1">
              <a:solidFill>
                <a:srgbClr val="000000"/>
              </a:solidFill>
              <a:latin typeface="Arial"/>
            </a:endParaRPr>
          </a:p>
        </p:txBody>
      </p:sp>
      <p:sp>
        <p:nvSpPr>
          <p:cNvPr id="28" name="PlaceHolder 4"/>
          <p:cNvSpPr>
            <a:spLocks noGrp="1"/>
          </p:cNvSpPr>
          <p:nvPr>
            <p:ph type="body"/>
          </p:nvPr>
        </p:nvSpPr>
        <p:spPr>
          <a:xfrm>
            <a:off x="457200" y="3964320"/>
            <a:ext cx="8229240" cy="2158560"/>
          </a:xfrm>
          <a:prstGeom prst="rect">
            <a:avLst/>
          </a:prstGeom>
        </p:spPr>
        <p:txBody>
          <a:bodyPr lIns="0" tIns="0" rIns="0" bIns="0">
            <a:normAutofit/>
          </a:bodyPr>
          <a:lstStyle/>
          <a:p>
            <a:endParaRPr lang="en-US" sz="24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theme" Target="../theme/theme3.xml"/><Relationship Id="rId3" Type="http://schemas.openxmlformats.org/officeDocument/2006/relationships/slideLayout" Target="../slideLayouts/slideLayout27.xml"/><Relationship Id="rId21" Type="http://schemas.openxmlformats.org/officeDocument/2006/relationships/image" Target="../media/image3.png"/><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image" Target="../media/image2.jpe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10" Type="http://schemas.openxmlformats.org/officeDocument/2006/relationships/slideLayout" Target="../slideLayouts/slideLayout34.xml"/><Relationship Id="rId19" Type="http://schemas.openxmlformats.org/officeDocument/2006/relationships/image" Target="../media/image1.png"/><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Line 1"/>
          <p:cNvSpPr/>
          <p:nvPr/>
        </p:nvSpPr>
        <p:spPr>
          <a:xfrm>
            <a:off x="0" y="466560"/>
            <a:ext cx="9142200" cy="1440"/>
          </a:xfrm>
          <a:prstGeom prst="line">
            <a:avLst/>
          </a:prstGeom>
          <a:ln w="19080" cap="rnd">
            <a:solidFill>
              <a:srgbClr val="FFFFFF"/>
            </a:solidFill>
            <a:prstDash val="sysDot"/>
            <a:round/>
          </a:ln>
        </p:spPr>
        <p:style>
          <a:lnRef idx="0">
            <a:scrgbClr r="0" g="0" b="0"/>
          </a:lnRef>
          <a:fillRef idx="0">
            <a:scrgbClr r="0" g="0" b="0"/>
          </a:fillRef>
          <a:effectRef idx="0">
            <a:scrgbClr r="0" g="0" b="0"/>
          </a:effectRef>
          <a:fontRef idx="minor"/>
        </p:style>
      </p:sp>
      <p:pic>
        <p:nvPicPr>
          <p:cNvPr id="9" name="Picture 18" descr="FZD-Bildmarke_Preussel_wtransparent"/>
          <p:cNvPicPr/>
          <p:nvPr/>
        </p:nvPicPr>
        <p:blipFill>
          <a:blip r:embed="rId14"/>
          <a:stretch/>
        </p:blipFill>
        <p:spPr>
          <a:xfrm>
            <a:off x="8532720" y="44280"/>
            <a:ext cx="325080" cy="360000"/>
          </a:xfrm>
          <a:prstGeom prst="rect">
            <a:avLst/>
          </a:prstGeom>
          <a:ln>
            <a:noFill/>
          </a:ln>
        </p:spPr>
      </p:pic>
      <p:pic>
        <p:nvPicPr>
          <p:cNvPr id="2" name="Picture 20" descr="Folgefolie"/>
          <p:cNvPicPr/>
          <p:nvPr/>
        </p:nvPicPr>
        <p:blipFill>
          <a:blip r:embed="rId15"/>
          <a:stretch/>
        </p:blipFill>
        <p:spPr>
          <a:xfrm>
            <a:off x="0" y="0"/>
            <a:ext cx="9143640" cy="6857640"/>
          </a:xfrm>
          <a:prstGeom prst="rect">
            <a:avLst/>
          </a:prstGeom>
          <a:ln>
            <a:noFill/>
          </a:ln>
        </p:spPr>
      </p:pic>
      <p:sp>
        <p:nvSpPr>
          <p:cNvPr id="3" name="CustomShape 2"/>
          <p:cNvSpPr/>
          <p:nvPr/>
        </p:nvSpPr>
        <p:spPr>
          <a:xfrm>
            <a:off x="0" y="0"/>
            <a:ext cx="286920" cy="286920"/>
          </a:xfrm>
          <a:prstGeom prst="rect">
            <a:avLst/>
          </a:prstGeom>
          <a:solidFill>
            <a:srgbClr val="CF6800"/>
          </a:solidFill>
          <a:ln>
            <a:noFill/>
          </a:ln>
        </p:spPr>
        <p:style>
          <a:lnRef idx="0">
            <a:scrgbClr r="0" g="0" b="0"/>
          </a:lnRef>
          <a:fillRef idx="0">
            <a:scrgbClr r="0" g="0" b="0"/>
          </a:fillRef>
          <a:effectRef idx="0">
            <a:scrgbClr r="0" g="0" b="0"/>
          </a:effectRef>
          <a:fontRef idx="minor"/>
        </p:style>
      </p:sp>
      <p:sp>
        <p:nvSpPr>
          <p:cNvPr id="4" name="CustomShape 3"/>
          <p:cNvSpPr/>
          <p:nvPr/>
        </p:nvSpPr>
        <p:spPr>
          <a:xfrm>
            <a:off x="287280" y="6620040"/>
            <a:ext cx="2437920" cy="1220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spAutoFit/>
          </a:bodyPr>
          <a:lstStyle/>
          <a:p>
            <a:pPr>
              <a:lnSpc>
                <a:spcPct val="100000"/>
              </a:lnSpc>
              <a:spcBef>
                <a:spcPts val="400"/>
              </a:spcBef>
            </a:pPr>
            <a:r>
              <a:rPr lang="de-DE" sz="800" b="0" strike="noStrike" spc="-1">
                <a:solidFill>
                  <a:srgbClr val="FFFFFF"/>
                </a:solidFill>
                <a:latin typeface="Arial"/>
              </a:rPr>
              <a:t>Seite </a:t>
            </a:r>
            <a:fld id="{0185A618-3889-4050-BB52-EE2DBFB01971}" type="slidenum">
              <a:rPr lang="de-DE" sz="800" b="0" strike="noStrike" spc="-1">
                <a:solidFill>
                  <a:srgbClr val="FFFFFF"/>
                </a:solidFill>
                <a:latin typeface="Arial"/>
              </a:rPr>
              <a:t>‹Nr.›</a:t>
            </a:fld>
            <a:endParaRPr lang="de-DE" sz="800" b="0" strike="noStrike" spc="-1">
              <a:latin typeface="Arial"/>
            </a:endParaRPr>
          </a:p>
        </p:txBody>
      </p:sp>
      <p:pic>
        <p:nvPicPr>
          <p:cNvPr id="5" name="Bild 5" descr="DDC_Logo_110x50_4C.eps"/>
          <p:cNvPicPr/>
          <p:nvPr/>
        </p:nvPicPr>
        <p:blipFill>
          <a:blip r:embed="rId16"/>
          <a:stretch/>
        </p:blipFill>
        <p:spPr>
          <a:xfrm>
            <a:off x="6589800" y="6124680"/>
            <a:ext cx="718920" cy="328320"/>
          </a:xfrm>
          <a:prstGeom prst="rect">
            <a:avLst/>
          </a:prstGeom>
          <a:ln w="9360">
            <a:noFill/>
          </a:ln>
        </p:spPr>
      </p:pic>
      <p:sp>
        <p:nvSpPr>
          <p:cNvPr id="6" name="PlaceHolder 4"/>
          <p:cNvSpPr>
            <a:spLocks noGrp="1"/>
          </p:cNvSpPr>
          <p:nvPr>
            <p:ph type="title"/>
          </p:nvPr>
        </p:nvSpPr>
        <p:spPr>
          <a:xfrm>
            <a:off x="685800" y="2130480"/>
            <a:ext cx="7772040" cy="1469520"/>
          </a:xfrm>
          <a:prstGeom prst="rect">
            <a:avLst/>
          </a:prstGeom>
        </p:spPr>
        <p:txBody>
          <a:bodyPr lIns="90000" tIns="45000" rIns="90000" bIns="45000">
            <a:noAutofit/>
          </a:bodyPr>
          <a:lstStyle/>
          <a:p>
            <a:pPr>
              <a:lnSpc>
                <a:spcPct val="100000"/>
              </a:lnSpc>
            </a:pPr>
            <a:r>
              <a:rPr lang="de-DE" sz="3000" b="0" strike="noStrike" spc="-1">
                <a:solidFill>
                  <a:srgbClr val="003E89"/>
                </a:solidFill>
                <a:latin typeface="Arial"/>
              </a:rPr>
              <a:t>Titelmasterformat durch Klicken bearbeiten</a:t>
            </a:r>
            <a:endParaRPr lang="en-US" sz="3000" b="0" strike="noStrike" spc="-1">
              <a:solidFill>
                <a:srgbClr val="000000"/>
              </a:solidFill>
              <a:latin typeface="Arial"/>
            </a:endParaRPr>
          </a:p>
        </p:txBody>
      </p:sp>
      <p:sp>
        <p:nvSpPr>
          <p:cNvPr id="7"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4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16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20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20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 name="Line 1"/>
          <p:cNvSpPr/>
          <p:nvPr/>
        </p:nvSpPr>
        <p:spPr>
          <a:xfrm>
            <a:off x="0" y="466560"/>
            <a:ext cx="9142200" cy="1440"/>
          </a:xfrm>
          <a:prstGeom prst="line">
            <a:avLst/>
          </a:prstGeom>
          <a:ln w="19080" cap="rnd">
            <a:solidFill>
              <a:srgbClr val="FFFFFF"/>
            </a:solidFill>
            <a:prstDash val="sysDot"/>
            <a:round/>
          </a:ln>
        </p:spPr>
        <p:style>
          <a:lnRef idx="0">
            <a:scrgbClr r="0" g="0" b="0"/>
          </a:lnRef>
          <a:fillRef idx="0">
            <a:scrgbClr r="0" g="0" b="0"/>
          </a:fillRef>
          <a:effectRef idx="0">
            <a:scrgbClr r="0" g="0" b="0"/>
          </a:effectRef>
          <a:fontRef idx="minor"/>
        </p:style>
      </p:sp>
      <p:pic>
        <p:nvPicPr>
          <p:cNvPr id="45" name="Picture 18" descr="FZD-Bildmarke_Preussel_wtransparent"/>
          <p:cNvPicPr/>
          <p:nvPr/>
        </p:nvPicPr>
        <p:blipFill>
          <a:blip r:embed="rId14"/>
          <a:stretch/>
        </p:blipFill>
        <p:spPr>
          <a:xfrm>
            <a:off x="8532720" y="44280"/>
            <a:ext cx="325080" cy="360000"/>
          </a:xfrm>
          <a:prstGeom prst="rect">
            <a:avLst/>
          </a:prstGeom>
          <a:ln>
            <a:noFill/>
          </a:ln>
        </p:spPr>
      </p:pic>
      <p:pic>
        <p:nvPicPr>
          <p:cNvPr id="46" name="Picture 20" descr="Folgefolie"/>
          <p:cNvPicPr/>
          <p:nvPr/>
        </p:nvPicPr>
        <p:blipFill>
          <a:blip r:embed="rId15"/>
          <a:stretch/>
        </p:blipFill>
        <p:spPr>
          <a:xfrm>
            <a:off x="0" y="0"/>
            <a:ext cx="9143640" cy="6857640"/>
          </a:xfrm>
          <a:prstGeom prst="rect">
            <a:avLst/>
          </a:prstGeom>
          <a:ln>
            <a:noFill/>
          </a:ln>
        </p:spPr>
      </p:pic>
      <p:sp>
        <p:nvSpPr>
          <p:cNvPr id="47" name="CustomShape 2"/>
          <p:cNvSpPr/>
          <p:nvPr/>
        </p:nvSpPr>
        <p:spPr>
          <a:xfrm>
            <a:off x="0" y="0"/>
            <a:ext cx="286920" cy="286920"/>
          </a:xfrm>
          <a:prstGeom prst="rect">
            <a:avLst/>
          </a:prstGeom>
          <a:solidFill>
            <a:srgbClr val="CF6800"/>
          </a:solidFill>
          <a:ln>
            <a:noFill/>
          </a:ln>
        </p:spPr>
        <p:style>
          <a:lnRef idx="0">
            <a:scrgbClr r="0" g="0" b="0"/>
          </a:lnRef>
          <a:fillRef idx="0">
            <a:scrgbClr r="0" g="0" b="0"/>
          </a:fillRef>
          <a:effectRef idx="0">
            <a:scrgbClr r="0" g="0" b="0"/>
          </a:effectRef>
          <a:fontRef idx="minor"/>
        </p:style>
      </p:sp>
      <p:sp>
        <p:nvSpPr>
          <p:cNvPr id="48" name="CustomShape 3"/>
          <p:cNvSpPr/>
          <p:nvPr/>
        </p:nvSpPr>
        <p:spPr>
          <a:xfrm>
            <a:off x="287280" y="6620040"/>
            <a:ext cx="2437920" cy="1220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spAutoFit/>
          </a:bodyPr>
          <a:lstStyle/>
          <a:p>
            <a:pPr>
              <a:lnSpc>
                <a:spcPct val="100000"/>
              </a:lnSpc>
              <a:spcBef>
                <a:spcPts val="400"/>
              </a:spcBef>
            </a:pPr>
            <a:r>
              <a:rPr lang="de-DE" sz="800" b="0" strike="noStrike" spc="-1">
                <a:solidFill>
                  <a:srgbClr val="FFFFFF"/>
                </a:solidFill>
                <a:latin typeface="Arial"/>
              </a:rPr>
              <a:t>Seite </a:t>
            </a:r>
            <a:fld id="{D8D81F2B-068F-41A9-AFA9-30A03DF26DFA}" type="slidenum">
              <a:rPr lang="de-DE" sz="800" b="0" strike="noStrike" spc="-1">
                <a:solidFill>
                  <a:srgbClr val="FFFFFF"/>
                </a:solidFill>
                <a:latin typeface="Arial"/>
              </a:rPr>
              <a:t>‹Nr.›</a:t>
            </a:fld>
            <a:endParaRPr lang="de-DE" sz="800" b="0" strike="noStrike" spc="-1">
              <a:latin typeface="Arial"/>
            </a:endParaRPr>
          </a:p>
        </p:txBody>
      </p:sp>
      <p:pic>
        <p:nvPicPr>
          <p:cNvPr id="49" name="Bild 5" descr="DDC_Logo_110x50_4C.eps"/>
          <p:cNvPicPr/>
          <p:nvPr/>
        </p:nvPicPr>
        <p:blipFill>
          <a:blip r:embed="rId16"/>
          <a:stretch/>
        </p:blipFill>
        <p:spPr>
          <a:xfrm>
            <a:off x="6589800" y="6124680"/>
            <a:ext cx="718920" cy="328320"/>
          </a:xfrm>
          <a:prstGeom prst="rect">
            <a:avLst/>
          </a:prstGeom>
          <a:ln w="9360">
            <a:noFill/>
          </a:ln>
        </p:spPr>
      </p:pic>
      <p:sp>
        <p:nvSpPr>
          <p:cNvPr id="50" name="PlaceHolder 4"/>
          <p:cNvSpPr>
            <a:spLocks noGrp="1"/>
          </p:cNvSpPr>
          <p:nvPr>
            <p:ph type="title"/>
          </p:nvPr>
        </p:nvSpPr>
        <p:spPr>
          <a:xfrm>
            <a:off x="457200" y="274680"/>
            <a:ext cx="8229240" cy="1142640"/>
          </a:xfrm>
          <a:prstGeom prst="rect">
            <a:avLst/>
          </a:prstGeom>
        </p:spPr>
        <p:txBody>
          <a:bodyPr lIns="90000" tIns="45000" rIns="90000" bIns="45000">
            <a:noAutofit/>
          </a:bodyPr>
          <a:lstStyle/>
          <a:p>
            <a:pPr>
              <a:lnSpc>
                <a:spcPct val="100000"/>
              </a:lnSpc>
            </a:pPr>
            <a:r>
              <a:rPr lang="de-DE" sz="3000" b="0" strike="noStrike" spc="-1">
                <a:solidFill>
                  <a:srgbClr val="003E89"/>
                </a:solidFill>
                <a:latin typeface="Arial"/>
              </a:rPr>
              <a:t>Titelmasterformat durch Klicken bearbeiten</a:t>
            </a:r>
            <a:endParaRPr lang="en-US" sz="3000" b="0" strike="noStrike" spc="-1">
              <a:solidFill>
                <a:srgbClr val="000000"/>
              </a:solidFill>
              <a:latin typeface="Arial"/>
            </a:endParaRPr>
          </a:p>
        </p:txBody>
      </p:sp>
      <p:sp>
        <p:nvSpPr>
          <p:cNvPr id="51" name="PlaceHolder 5"/>
          <p:cNvSpPr>
            <a:spLocks noGrp="1"/>
          </p:cNvSpPr>
          <p:nvPr>
            <p:ph type="body"/>
          </p:nvPr>
        </p:nvSpPr>
        <p:spPr>
          <a:xfrm>
            <a:off x="457200" y="1600200"/>
            <a:ext cx="8229240" cy="4525560"/>
          </a:xfrm>
          <a:prstGeom prst="rect">
            <a:avLst/>
          </a:prstGeom>
        </p:spPr>
        <p:txBody>
          <a:bodyPr lIns="90000" tIns="45000" rIns="90000" bIns="45000">
            <a:noAutofit/>
          </a:bodyPr>
          <a:lstStyle/>
          <a:p>
            <a:pPr marL="432000" indent="-324000">
              <a:lnSpc>
                <a:spcPct val="100000"/>
              </a:lnSpc>
              <a:spcBef>
                <a:spcPts val="479"/>
              </a:spcBef>
              <a:buClr>
                <a:srgbClr val="000000"/>
              </a:buClr>
              <a:buSzPct val="45000"/>
              <a:buFont typeface="Wingdings" charset="2"/>
              <a:buChar char=""/>
            </a:pPr>
            <a:r>
              <a:rPr lang="de-DE" sz="2400" b="0" strike="noStrike" spc="-1">
                <a:solidFill>
                  <a:srgbClr val="000000"/>
                </a:solidFill>
                <a:latin typeface="Arial"/>
              </a:rPr>
              <a:t>Textmasterformate durch Klicken bearbeiten</a:t>
            </a:r>
            <a:endParaRPr lang="en-US" sz="2400" b="0" strike="noStrike" spc="-1">
              <a:solidFill>
                <a:srgbClr val="000000"/>
              </a:solidFill>
              <a:latin typeface="Arial"/>
            </a:endParaRPr>
          </a:p>
          <a:p>
            <a:pPr marL="864000" lvl="1" indent="-324000">
              <a:lnSpc>
                <a:spcPct val="100000"/>
              </a:lnSpc>
              <a:spcBef>
                <a:spcPts val="360"/>
              </a:spcBef>
              <a:buClr>
                <a:srgbClr val="000000"/>
              </a:buClr>
              <a:buSzPct val="75000"/>
              <a:buFont typeface="Symbol" charset="2"/>
              <a:buChar char=""/>
            </a:pPr>
            <a:r>
              <a:rPr lang="de-DE" sz="1800" b="0" strike="noStrike" spc="-1">
                <a:solidFill>
                  <a:srgbClr val="000000"/>
                </a:solidFill>
                <a:latin typeface="Arial"/>
              </a:rPr>
              <a:t>Zweite Ebene</a:t>
            </a:r>
            <a:endParaRPr lang="en-US" sz="1800" b="0" strike="noStrike" spc="-1">
              <a:solidFill>
                <a:srgbClr val="000000"/>
              </a:solidFill>
              <a:latin typeface="Arial"/>
            </a:endParaRPr>
          </a:p>
          <a:p>
            <a:pPr marL="1296000" lvl="2" indent="-288000">
              <a:lnSpc>
                <a:spcPct val="100000"/>
              </a:lnSpc>
              <a:spcBef>
                <a:spcPts val="320"/>
              </a:spcBef>
              <a:buClr>
                <a:srgbClr val="000000"/>
              </a:buClr>
              <a:buSzPct val="45000"/>
              <a:buFont typeface="Wingdings" charset="2"/>
              <a:buChar char=""/>
            </a:pPr>
            <a:r>
              <a:rPr lang="de-DE" sz="1600" b="0" strike="noStrike" spc="-1">
                <a:solidFill>
                  <a:srgbClr val="000000"/>
                </a:solidFill>
                <a:latin typeface="Arial"/>
              </a:rPr>
              <a:t>Dritte Ebene</a:t>
            </a:r>
            <a:endParaRPr lang="en-US" sz="1600" b="0" strike="noStrike" spc="-1">
              <a:solidFill>
                <a:srgbClr val="000000"/>
              </a:solidFill>
              <a:latin typeface="Arial"/>
            </a:endParaRPr>
          </a:p>
          <a:p>
            <a:pPr marL="1728000" lvl="3" indent="-216000">
              <a:lnSpc>
                <a:spcPct val="100000"/>
              </a:lnSpc>
              <a:spcBef>
                <a:spcPts val="400"/>
              </a:spcBef>
              <a:buClr>
                <a:srgbClr val="000000"/>
              </a:buClr>
              <a:buSzPct val="75000"/>
              <a:buFont typeface="Symbol" charset="2"/>
              <a:buChar char=""/>
            </a:pPr>
            <a:r>
              <a:rPr lang="de-DE" sz="2000" b="0" strike="noStrike" spc="-1">
                <a:solidFill>
                  <a:srgbClr val="000000"/>
                </a:solidFill>
                <a:latin typeface="Arial"/>
              </a:rPr>
              <a:t>Vierte Ebene</a:t>
            </a:r>
            <a:endParaRPr lang="en-US" sz="2000" b="0" strike="noStrike" spc="-1">
              <a:solidFill>
                <a:srgbClr val="000000"/>
              </a:solidFill>
              <a:latin typeface="Arial"/>
            </a:endParaRPr>
          </a:p>
          <a:p>
            <a:pPr marL="2160000" lvl="4" indent="-216000">
              <a:lnSpc>
                <a:spcPct val="100000"/>
              </a:lnSpc>
              <a:spcBef>
                <a:spcPts val="400"/>
              </a:spcBef>
              <a:buClr>
                <a:srgbClr val="000000"/>
              </a:buClr>
              <a:buSzPct val="45000"/>
              <a:buFont typeface="Wingdings" charset="2"/>
              <a:buChar char=""/>
            </a:pPr>
            <a:r>
              <a:rPr lang="de-DE" sz="2000" b="0" strike="noStrike" spc="-1">
                <a:solidFill>
                  <a:srgbClr val="000000"/>
                </a:solidFill>
                <a:latin typeface="Arial"/>
              </a:rPr>
              <a:t>Fünfte Ebene</a:t>
            </a:r>
            <a:endParaRPr lang="en-US" sz="2000" b="0" strike="noStrike" spc="-1">
              <a:solidFill>
                <a:srgbClr val="000000"/>
              </a:solidFill>
              <a:latin typeface="Aria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82" name="Line 10"/>
          <p:cNvSpPr>
            <a:spLocks noChangeShapeType="1"/>
          </p:cNvSpPr>
          <p:nvPr/>
        </p:nvSpPr>
        <p:spPr bwMode="auto">
          <a:xfrm>
            <a:off x="0" y="466725"/>
            <a:ext cx="9142413" cy="1588"/>
          </a:xfrm>
          <a:prstGeom prst="line">
            <a:avLst/>
          </a:prstGeom>
          <a:noFill/>
          <a:ln w="19050" cap="rnd">
            <a:solidFill>
              <a:schemeClr val="bg1"/>
            </a:solidFill>
            <a:prstDash val="sysDot"/>
            <a:round/>
            <a:headEnd/>
            <a:tailEnd/>
          </a:ln>
          <a:effectLst/>
        </p:spPr>
        <p:txBody>
          <a:bodyPr/>
          <a:lstStyle/>
          <a:p>
            <a:pPr fontAlgn="base">
              <a:spcBef>
                <a:spcPct val="0"/>
              </a:spcBef>
              <a:spcAft>
                <a:spcPct val="0"/>
              </a:spcAft>
            </a:pPr>
            <a:endParaRPr lang="de-DE">
              <a:solidFill>
                <a:srgbClr val="000000"/>
              </a:solidFill>
              <a:cs typeface="Arial" charset="0"/>
            </a:endParaRPr>
          </a:p>
        </p:txBody>
      </p:sp>
      <p:pic>
        <p:nvPicPr>
          <p:cNvPr id="3090" name="Picture 18" descr="FZD-Bildmarke_Preussel_wtransparent"/>
          <p:cNvPicPr>
            <a:picLocks noChangeAspect="1" noChangeArrowheads="1"/>
          </p:cNvPicPr>
          <p:nvPr/>
        </p:nvPicPr>
        <p:blipFill>
          <a:blip r:embed="rId19" cstate="print"/>
          <a:srcRect/>
          <a:stretch>
            <a:fillRect/>
          </a:stretch>
        </p:blipFill>
        <p:spPr bwMode="auto">
          <a:xfrm>
            <a:off x="8532813" y="44450"/>
            <a:ext cx="325437" cy="360363"/>
          </a:xfrm>
          <a:prstGeom prst="rect">
            <a:avLst/>
          </a:prstGeom>
          <a:noFill/>
        </p:spPr>
      </p:pic>
      <p:pic>
        <p:nvPicPr>
          <p:cNvPr id="3092" name="Picture 20" descr="Folgefolie"/>
          <p:cNvPicPr>
            <a:picLocks noChangeAspect="1" noChangeArrowheads="1"/>
          </p:cNvPicPr>
          <p:nvPr/>
        </p:nvPicPr>
        <p:blipFill>
          <a:blip r:embed="rId20" cstate="print"/>
          <a:srcRect/>
          <a:stretch>
            <a:fillRect/>
          </a:stretch>
        </p:blipFill>
        <p:spPr bwMode="auto">
          <a:xfrm>
            <a:off x="0" y="0"/>
            <a:ext cx="9144000" cy="6858000"/>
          </a:xfrm>
          <a:prstGeom prst="rect">
            <a:avLst/>
          </a:prstGeom>
          <a:noFill/>
        </p:spPr>
      </p:pic>
      <p:sp>
        <p:nvSpPr>
          <p:cNvPr id="3093" name="Rectangle 21"/>
          <p:cNvSpPr>
            <a:spLocks noChangeArrowheads="1"/>
          </p:cNvSpPr>
          <p:nvPr/>
        </p:nvSpPr>
        <p:spPr bwMode="auto">
          <a:xfrm>
            <a:off x="0" y="0"/>
            <a:ext cx="287338" cy="287338"/>
          </a:xfrm>
          <a:prstGeom prst="rect">
            <a:avLst/>
          </a:prstGeom>
          <a:solidFill>
            <a:srgbClr val="CF6800"/>
          </a:solidFill>
          <a:ln w="0">
            <a:noFill/>
            <a:miter lim="800000"/>
            <a:headEnd/>
            <a:tailEnd/>
          </a:ln>
          <a:effectLst/>
        </p:spPr>
        <p:txBody>
          <a:bodyPr wrap="none" anchor="ctr"/>
          <a:lstStyle/>
          <a:p>
            <a:pPr fontAlgn="base">
              <a:spcBef>
                <a:spcPct val="0"/>
              </a:spcBef>
              <a:spcAft>
                <a:spcPct val="0"/>
              </a:spcAft>
            </a:pPr>
            <a:endParaRPr lang="de-DE">
              <a:solidFill>
                <a:srgbClr val="000000"/>
              </a:solidFill>
              <a:cs typeface="Arial" charset="0"/>
            </a:endParaRPr>
          </a:p>
        </p:txBody>
      </p:sp>
      <p:sp>
        <p:nvSpPr>
          <p:cNvPr id="3101" name="Text Box 29"/>
          <p:cNvSpPr txBox="1">
            <a:spLocks noChangeArrowheads="1"/>
          </p:cNvSpPr>
          <p:nvPr/>
        </p:nvSpPr>
        <p:spPr bwMode="auto">
          <a:xfrm>
            <a:off x="287338" y="6619875"/>
            <a:ext cx="2438400" cy="122238"/>
          </a:xfrm>
          <a:prstGeom prst="rect">
            <a:avLst/>
          </a:prstGeom>
          <a:noFill/>
          <a:ln w="9525">
            <a:noFill/>
            <a:miter lim="800000"/>
            <a:headEnd/>
            <a:tailEnd/>
          </a:ln>
          <a:effectLst/>
        </p:spPr>
        <p:txBody>
          <a:bodyPr lIns="0" tIns="0" rIns="0" bIns="0">
            <a:spAutoFit/>
          </a:bodyPr>
          <a:lstStyle/>
          <a:p>
            <a:pPr eaLnBrk="0" fontAlgn="base" hangingPunct="0">
              <a:spcBef>
                <a:spcPct val="50000"/>
              </a:spcBef>
              <a:spcAft>
                <a:spcPct val="0"/>
              </a:spcAft>
            </a:pPr>
            <a:r>
              <a:rPr lang="de-DE" sz="800">
                <a:solidFill>
                  <a:srgbClr val="FFFFFF"/>
                </a:solidFill>
                <a:cs typeface="Arial" charset="0"/>
              </a:rPr>
              <a:t>Seite </a:t>
            </a:r>
            <a:fld id="{0ED0472E-AFF3-485C-B0F7-9CBC07696F46}" type="slidenum">
              <a:rPr lang="de-DE" sz="800">
                <a:solidFill>
                  <a:srgbClr val="FFFFFF"/>
                </a:solidFill>
                <a:cs typeface="Arial" charset="0"/>
              </a:rPr>
              <a:pPr eaLnBrk="0" fontAlgn="base" hangingPunct="0">
                <a:spcBef>
                  <a:spcPct val="50000"/>
                </a:spcBef>
                <a:spcAft>
                  <a:spcPct val="0"/>
                </a:spcAft>
              </a:pPr>
              <a:t>‹Nr.›</a:t>
            </a:fld>
            <a:endParaRPr lang="de-DE" sz="800">
              <a:solidFill>
                <a:srgbClr val="FFFFFF"/>
              </a:solidFill>
              <a:cs typeface="Arial" charset="0"/>
            </a:endParaRPr>
          </a:p>
        </p:txBody>
      </p:sp>
      <p:pic>
        <p:nvPicPr>
          <p:cNvPr id="3102" name="Bild 5" descr="DDC_Logo_110x50_4C.eps"/>
          <p:cNvPicPr>
            <a:picLocks noChangeAspect="1"/>
          </p:cNvPicPr>
          <p:nvPr/>
        </p:nvPicPr>
        <p:blipFill>
          <a:blip r:embed="rId21" cstate="print"/>
          <a:srcRect/>
          <a:stretch>
            <a:fillRect/>
          </a:stretch>
        </p:blipFill>
        <p:spPr bwMode="auto">
          <a:xfrm>
            <a:off x="6589713" y="6124575"/>
            <a:ext cx="719137" cy="328613"/>
          </a:xfrm>
          <a:prstGeom prst="rect">
            <a:avLst/>
          </a:prstGeom>
          <a:noFill/>
          <a:ln w="9525">
            <a:noFill/>
            <a:miter lim="800000"/>
            <a:headEnd/>
            <a:tailEnd/>
          </a:ln>
        </p:spPr>
      </p:pic>
    </p:spTree>
    <p:extLst>
      <p:ext uri="{BB962C8B-B14F-4D97-AF65-F5344CB8AC3E}">
        <p14:creationId xmlns:p14="http://schemas.microsoft.com/office/powerpoint/2010/main" val="54803209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Lst>
  <p:txStyles>
    <p:titleStyle>
      <a:lvl1pPr algn="l" rtl="0" fontAlgn="base">
        <a:spcBef>
          <a:spcPct val="0"/>
        </a:spcBef>
        <a:spcAft>
          <a:spcPct val="0"/>
        </a:spcAft>
        <a:defRPr sz="3000">
          <a:solidFill>
            <a:srgbClr val="003E89"/>
          </a:solidFill>
          <a:latin typeface="+mj-lt"/>
          <a:ea typeface="+mj-ea"/>
          <a:cs typeface="+mj-cs"/>
        </a:defRPr>
      </a:lvl1pPr>
      <a:lvl2pPr algn="l" rtl="0" fontAlgn="base">
        <a:spcBef>
          <a:spcPct val="0"/>
        </a:spcBef>
        <a:spcAft>
          <a:spcPct val="0"/>
        </a:spcAft>
        <a:defRPr sz="3000">
          <a:solidFill>
            <a:srgbClr val="003E89"/>
          </a:solidFill>
          <a:latin typeface="Arial" charset="0"/>
        </a:defRPr>
      </a:lvl2pPr>
      <a:lvl3pPr algn="l" rtl="0" fontAlgn="base">
        <a:spcBef>
          <a:spcPct val="0"/>
        </a:spcBef>
        <a:spcAft>
          <a:spcPct val="0"/>
        </a:spcAft>
        <a:defRPr sz="3000">
          <a:solidFill>
            <a:srgbClr val="003E89"/>
          </a:solidFill>
          <a:latin typeface="Arial" charset="0"/>
        </a:defRPr>
      </a:lvl3pPr>
      <a:lvl4pPr algn="l" rtl="0" fontAlgn="base">
        <a:spcBef>
          <a:spcPct val="0"/>
        </a:spcBef>
        <a:spcAft>
          <a:spcPct val="0"/>
        </a:spcAft>
        <a:defRPr sz="3000">
          <a:solidFill>
            <a:srgbClr val="003E89"/>
          </a:solidFill>
          <a:latin typeface="Arial" charset="0"/>
        </a:defRPr>
      </a:lvl4pPr>
      <a:lvl5pPr algn="l" rtl="0" fontAlgn="base">
        <a:spcBef>
          <a:spcPct val="0"/>
        </a:spcBef>
        <a:spcAft>
          <a:spcPct val="0"/>
        </a:spcAft>
        <a:defRPr sz="3000">
          <a:solidFill>
            <a:srgbClr val="003E89"/>
          </a:solidFill>
          <a:latin typeface="Arial" charset="0"/>
        </a:defRPr>
      </a:lvl5pPr>
      <a:lvl6pPr marL="457200" algn="l" rtl="0" fontAlgn="base">
        <a:spcBef>
          <a:spcPct val="0"/>
        </a:spcBef>
        <a:spcAft>
          <a:spcPct val="0"/>
        </a:spcAft>
        <a:defRPr sz="3000">
          <a:solidFill>
            <a:srgbClr val="003E89"/>
          </a:solidFill>
          <a:latin typeface="Arial" charset="0"/>
        </a:defRPr>
      </a:lvl6pPr>
      <a:lvl7pPr marL="914400" algn="l" rtl="0" fontAlgn="base">
        <a:spcBef>
          <a:spcPct val="0"/>
        </a:spcBef>
        <a:spcAft>
          <a:spcPct val="0"/>
        </a:spcAft>
        <a:defRPr sz="3000">
          <a:solidFill>
            <a:srgbClr val="003E89"/>
          </a:solidFill>
          <a:latin typeface="Arial" charset="0"/>
        </a:defRPr>
      </a:lvl7pPr>
      <a:lvl8pPr marL="1371600" algn="l" rtl="0" fontAlgn="base">
        <a:spcBef>
          <a:spcPct val="0"/>
        </a:spcBef>
        <a:spcAft>
          <a:spcPct val="0"/>
        </a:spcAft>
        <a:defRPr sz="3000">
          <a:solidFill>
            <a:srgbClr val="003E89"/>
          </a:solidFill>
          <a:latin typeface="Arial" charset="0"/>
        </a:defRPr>
      </a:lvl8pPr>
      <a:lvl9pPr marL="1828800" algn="l" rtl="0" fontAlgn="base">
        <a:spcBef>
          <a:spcPct val="0"/>
        </a:spcBef>
        <a:spcAft>
          <a:spcPct val="0"/>
        </a:spcAft>
        <a:defRPr sz="3000">
          <a:solidFill>
            <a:srgbClr val="003E89"/>
          </a:solidFill>
          <a:latin typeface="Arial" charset="0"/>
        </a:defRPr>
      </a:lvl9pPr>
    </p:titleStyle>
    <p:bodyStyle>
      <a:lvl1pPr marL="342900" indent="-342900" algn="l" rtl="0" fontAlgn="base">
        <a:spcBef>
          <a:spcPct val="20000"/>
        </a:spcBef>
        <a:spcAft>
          <a:spcPct val="0"/>
        </a:spcAft>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a:solidFill>
            <a:schemeClr val="tx1"/>
          </a:solidFill>
          <a:latin typeface="+mn-lt"/>
        </a:defRPr>
      </a:lvl2pPr>
      <a:lvl3pPr marL="1143000" indent="-228600" algn="l" rtl="0" fontAlgn="base">
        <a:spcBef>
          <a:spcPct val="20000"/>
        </a:spcBef>
        <a:spcAft>
          <a:spcPct val="0"/>
        </a:spcAft>
        <a:buChar char="•"/>
        <a:defRPr sz="16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ariel-h2020.e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hyperlink" Target="https://indico.cern.ch/event/1242540/" TargetMode="External"/><Relationship Id="rId2" Type="http://schemas.openxmlformats.org/officeDocument/2006/relationships/hyperlink" Target="https://agenda.ciemat.es/event/3827/" TargetMode="Externa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hyperlink" Target="https://agenda.ciemat.es/event/3201/" TargetMode="External"/><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hyperlink" Target="https://indico.cern.ch/event/865322/" TargetMode="External"/><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8" Type="http://schemas.openxmlformats.org/officeDocument/2006/relationships/hyperlink" Target="https://doi.org/10.1016/j.physletb.2022.137328" TargetMode="External"/><Relationship Id="rId3" Type="http://schemas.openxmlformats.org/officeDocument/2006/relationships/hyperlink" Target="https://doi.org/10.1140/epjp/s13360-021-01253-x" TargetMode="External"/><Relationship Id="rId7" Type="http://schemas.openxmlformats.org/officeDocument/2006/relationships/hyperlink" Target="https://doi.org/10.1051/epjn/2022020" TargetMode="External"/><Relationship Id="rId2" Type="http://schemas.openxmlformats.org/officeDocument/2006/relationships/hyperlink" Target="https://doi.org/10.1016/j.nima.2021.165297" TargetMode="External"/><Relationship Id="rId1" Type="http://schemas.openxmlformats.org/officeDocument/2006/relationships/slideLayout" Target="../slideLayouts/slideLayout14.xml"/><Relationship Id="rId6" Type="http://schemas.openxmlformats.org/officeDocument/2006/relationships/hyperlink" Target="https://doi.org/10.1051/epjconf/202125311006" TargetMode="External"/><Relationship Id="rId5" Type="http://schemas.openxmlformats.org/officeDocument/2006/relationships/hyperlink" Target="https://doi.org/10.1051/epjconf/202125307007" TargetMode="External"/><Relationship Id="rId10" Type="http://schemas.openxmlformats.org/officeDocument/2006/relationships/hyperlink" Target="https://doi.org/10.1016/j.nimb.2022.09.019" TargetMode="External"/><Relationship Id="rId4" Type="http://schemas.openxmlformats.org/officeDocument/2006/relationships/hyperlink" Target="https://doi.org/10.1140/epja/s10050-021-00565-x" TargetMode="External"/><Relationship Id="rId9" Type="http://schemas.openxmlformats.org/officeDocument/2006/relationships/hyperlink" Target="https://doi.org/10.1016/j.nima.2022.166740" TargetMode="External"/></Relationships>
</file>

<file path=ppt/slides/_rels/slide28.xml.rels><?xml version="1.0" encoding="UTF-8" standalone="yes"?>
<Relationships xmlns="http://schemas.openxmlformats.org/package/2006/relationships"><Relationship Id="rId2" Type="http://schemas.openxmlformats.org/officeDocument/2006/relationships/hyperlink" Target="http://www.ariel-h2020.eu/" TargetMode="Externa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4.xml"/><Relationship Id="rId5" Type="http://schemas.openxmlformats.org/officeDocument/2006/relationships/hyperlink" Target="https://plus.enen.eu/" TargetMode="External"/><Relationship Id="rId4" Type="http://schemas.openxmlformats.org/officeDocument/2006/relationships/hyperlink" Target="https://snetp.eu/eufn/"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hyperlink" Target="https://indico.cern.ch/event/1265685/"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TextShape 1"/>
          <p:cNvSpPr txBox="1"/>
          <p:nvPr/>
        </p:nvSpPr>
        <p:spPr>
          <a:xfrm>
            <a:off x="505440" y="1328400"/>
            <a:ext cx="7772040" cy="1469520"/>
          </a:xfrm>
          <a:prstGeom prst="rect">
            <a:avLst/>
          </a:prstGeom>
          <a:noFill/>
          <a:ln>
            <a:noFill/>
          </a:ln>
        </p:spPr>
        <p:txBody>
          <a:bodyPr lIns="90000" tIns="45000" rIns="90000" bIns="45000">
            <a:noAutofit/>
          </a:bodyPr>
          <a:lstStyle/>
          <a:p>
            <a:pPr>
              <a:lnSpc>
                <a:spcPct val="100000"/>
              </a:lnSpc>
            </a:pPr>
            <a:r>
              <a:rPr lang="en-US" sz="3000" b="1" strike="noStrike" spc="-1" dirty="0">
                <a:solidFill>
                  <a:srgbClr val="003E89"/>
                </a:solidFill>
                <a:latin typeface="Arial"/>
              </a:rPr>
              <a:t>ARIEL Status report for the  	</a:t>
            </a:r>
            <a:br>
              <a:rPr lang="en-US" sz="3000" b="1" strike="noStrike" spc="-1" dirty="0">
                <a:solidFill>
                  <a:srgbClr val="003E89"/>
                </a:solidFill>
                <a:latin typeface="Arial"/>
              </a:rPr>
            </a:br>
            <a:r>
              <a:rPr lang="en-US" sz="3000" b="1" spc="-1" dirty="0">
                <a:solidFill>
                  <a:srgbClr val="003E89"/>
                </a:solidFill>
                <a:latin typeface="Arial"/>
              </a:rPr>
              <a:t>Third</a:t>
            </a:r>
            <a:r>
              <a:rPr lang="en-US" sz="3000" b="1" strike="noStrike" spc="-1" dirty="0">
                <a:solidFill>
                  <a:srgbClr val="003E89"/>
                </a:solidFill>
                <a:latin typeface="Arial"/>
              </a:rPr>
              <a:t> ARIEL </a:t>
            </a:r>
            <a:r>
              <a:rPr lang="en-US" sz="3000" b="1" spc="-1" dirty="0">
                <a:solidFill>
                  <a:srgbClr val="003E89"/>
                </a:solidFill>
                <a:latin typeface="Arial"/>
              </a:rPr>
              <a:t>General Assembly</a:t>
            </a:r>
            <a:r>
              <a:rPr lang="en-US" sz="3000" b="1" strike="noStrike" spc="-1" dirty="0">
                <a:solidFill>
                  <a:srgbClr val="003E89"/>
                </a:solidFill>
                <a:latin typeface="Arial"/>
              </a:rPr>
              <a:t> </a:t>
            </a:r>
            <a:endParaRPr lang="en-US" sz="3000" b="0" strike="noStrike" spc="-1" dirty="0">
              <a:solidFill>
                <a:srgbClr val="000000"/>
              </a:solidFill>
              <a:latin typeface="Arial"/>
            </a:endParaRPr>
          </a:p>
        </p:txBody>
      </p:sp>
      <p:sp>
        <p:nvSpPr>
          <p:cNvPr id="139" name="TextShape 2"/>
          <p:cNvSpPr txBox="1"/>
          <p:nvPr/>
        </p:nvSpPr>
        <p:spPr>
          <a:xfrm>
            <a:off x="1445400" y="3012120"/>
            <a:ext cx="6400440" cy="1752120"/>
          </a:xfrm>
          <a:prstGeom prst="rect">
            <a:avLst/>
          </a:prstGeom>
          <a:noFill/>
          <a:ln>
            <a:noFill/>
          </a:ln>
        </p:spPr>
        <p:txBody>
          <a:bodyPr lIns="90000" tIns="45000" rIns="90000" bIns="45000">
            <a:noAutofit/>
          </a:bodyPr>
          <a:lstStyle/>
          <a:p>
            <a:pPr algn="ctr">
              <a:lnSpc>
                <a:spcPct val="100000"/>
              </a:lnSpc>
            </a:pPr>
            <a:r>
              <a:rPr lang="de-DE" sz="2000" b="0" strike="noStrike" spc="-1" dirty="0">
                <a:latin typeface="Arial"/>
              </a:rPr>
              <a:t> </a:t>
            </a:r>
            <a:br>
              <a:rPr dirty="0"/>
            </a:br>
            <a:r>
              <a:rPr lang="de-DE" sz="2000" b="0" strike="noStrike" spc="-1" dirty="0">
                <a:latin typeface="Arial"/>
              </a:rPr>
              <a:t>Arnd Junghans, </a:t>
            </a:r>
            <a:br>
              <a:rPr dirty="0"/>
            </a:br>
            <a:r>
              <a:rPr lang="de-DE" sz="2000" b="0" strike="noStrike" spc="-1" dirty="0">
                <a:latin typeface="Arial"/>
              </a:rPr>
              <a:t>Helmholtz-Zentrum Dresden-</a:t>
            </a:r>
            <a:r>
              <a:rPr lang="de-DE" sz="2000" b="0" strike="noStrike" spc="-1" dirty="0" err="1">
                <a:latin typeface="Arial"/>
              </a:rPr>
              <a:t>Rossendorf</a:t>
            </a:r>
            <a:endParaRPr lang="de-DE" sz="2000" b="0" strike="noStrike" spc="-1" dirty="0">
              <a:latin typeface="Arial"/>
            </a:endParaRPr>
          </a:p>
          <a:p>
            <a:pPr algn="ctr">
              <a:lnSpc>
                <a:spcPct val="100000"/>
              </a:lnSpc>
            </a:pPr>
            <a:endParaRPr lang="de-DE" sz="2000" spc="-1" dirty="0">
              <a:latin typeface="Arial"/>
            </a:endParaRPr>
          </a:p>
          <a:p>
            <a:pPr algn="ctr">
              <a:lnSpc>
                <a:spcPct val="100000"/>
              </a:lnSpc>
            </a:pPr>
            <a:r>
              <a:rPr lang="de-DE" sz="2000" b="0" strike="noStrike" spc="-1" dirty="0">
                <a:latin typeface="Arial"/>
              </a:rPr>
              <a:t>16. March 2023, NPL </a:t>
            </a:r>
            <a:r>
              <a:rPr lang="de-DE" sz="2000" b="0" strike="noStrike" spc="-1" dirty="0" err="1">
                <a:latin typeface="Arial"/>
              </a:rPr>
              <a:t>Teddington</a:t>
            </a:r>
            <a:endParaRPr lang="de-DE" sz="2000" b="0" strike="noStrike" spc="-1" dirty="0">
              <a:latin typeface="Arial"/>
            </a:endParaRPr>
          </a:p>
        </p:txBody>
      </p:sp>
      <p:grpSp>
        <p:nvGrpSpPr>
          <p:cNvPr id="140" name="Group 3"/>
          <p:cNvGrpSpPr/>
          <p:nvPr/>
        </p:nvGrpSpPr>
        <p:grpSpPr>
          <a:xfrm>
            <a:off x="640440" y="5257800"/>
            <a:ext cx="7902360" cy="913320"/>
            <a:chOff x="640440" y="5257800"/>
            <a:chExt cx="7902360" cy="913320"/>
          </a:xfrm>
        </p:grpSpPr>
        <p:pic>
          <p:nvPicPr>
            <p:cNvPr id="141" name="Picture 2"/>
            <p:cNvPicPr/>
            <p:nvPr/>
          </p:nvPicPr>
          <p:blipFill>
            <a:blip r:embed="rId3"/>
            <a:stretch/>
          </p:blipFill>
          <p:spPr>
            <a:xfrm>
              <a:off x="640440" y="5313600"/>
              <a:ext cx="804600" cy="534600"/>
            </a:xfrm>
            <a:prstGeom prst="rect">
              <a:avLst/>
            </a:prstGeom>
            <a:ln>
              <a:noFill/>
            </a:ln>
          </p:spPr>
        </p:pic>
        <p:sp>
          <p:nvSpPr>
            <p:cNvPr id="142" name="CustomShape 4"/>
            <p:cNvSpPr/>
            <p:nvPr/>
          </p:nvSpPr>
          <p:spPr>
            <a:xfrm>
              <a:off x="1671480" y="5257800"/>
              <a:ext cx="6871320" cy="9133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de-DE" sz="1800" b="0" strike="noStrike" spc="-1" dirty="0">
                  <a:solidFill>
                    <a:srgbClr val="000000"/>
                  </a:solidFill>
                  <a:latin typeface="Arial"/>
                </a:rPr>
                <a:t>This </a:t>
              </a:r>
              <a:r>
                <a:rPr lang="de-DE" sz="1800" b="0" strike="noStrike" spc="-1" dirty="0" err="1">
                  <a:solidFill>
                    <a:srgbClr val="000000"/>
                  </a:solidFill>
                  <a:latin typeface="Arial"/>
                </a:rPr>
                <a:t>project</a:t>
              </a:r>
              <a:r>
                <a:rPr lang="de-DE" sz="1800" b="0" strike="noStrike" spc="-1" dirty="0">
                  <a:solidFill>
                    <a:srgbClr val="000000"/>
                  </a:solidFill>
                  <a:latin typeface="Arial"/>
                </a:rPr>
                <a:t> </a:t>
              </a:r>
              <a:r>
                <a:rPr lang="de-DE" sz="1800" b="0" strike="noStrike" spc="-1" dirty="0" err="1">
                  <a:solidFill>
                    <a:srgbClr val="000000"/>
                  </a:solidFill>
                  <a:latin typeface="Arial"/>
                </a:rPr>
                <a:t>has</a:t>
              </a:r>
              <a:r>
                <a:rPr lang="de-DE" sz="1800" b="0" strike="noStrike" spc="-1" dirty="0">
                  <a:solidFill>
                    <a:srgbClr val="000000"/>
                  </a:solidFill>
                  <a:latin typeface="Arial"/>
                </a:rPr>
                <a:t> </a:t>
              </a:r>
              <a:r>
                <a:rPr lang="de-DE" sz="1800" b="0" strike="noStrike" spc="-1" dirty="0" err="1">
                  <a:solidFill>
                    <a:srgbClr val="000000"/>
                  </a:solidFill>
                  <a:latin typeface="Arial"/>
                </a:rPr>
                <a:t>received</a:t>
              </a:r>
              <a:r>
                <a:rPr lang="de-DE" sz="1800" b="0" strike="noStrike" spc="-1" dirty="0">
                  <a:solidFill>
                    <a:srgbClr val="000000"/>
                  </a:solidFill>
                  <a:latin typeface="Arial"/>
                </a:rPr>
                <a:t> </a:t>
              </a:r>
              <a:r>
                <a:rPr lang="de-DE" sz="1800" b="0" strike="noStrike" spc="-1" dirty="0" err="1">
                  <a:solidFill>
                    <a:srgbClr val="000000"/>
                  </a:solidFill>
                  <a:latin typeface="Arial"/>
                </a:rPr>
                <a:t>funding</a:t>
              </a:r>
              <a:r>
                <a:rPr lang="de-DE" sz="1800" b="0" strike="noStrike" spc="-1" dirty="0">
                  <a:solidFill>
                    <a:srgbClr val="000000"/>
                  </a:solidFill>
                  <a:latin typeface="Arial"/>
                </a:rPr>
                <a:t> </a:t>
              </a:r>
              <a:r>
                <a:rPr lang="de-DE" sz="1800" b="0" strike="noStrike" spc="-1" dirty="0" err="1">
                  <a:solidFill>
                    <a:srgbClr val="000000"/>
                  </a:solidFill>
                  <a:latin typeface="Arial"/>
                </a:rPr>
                <a:t>from</a:t>
              </a:r>
              <a:r>
                <a:rPr lang="de-DE" sz="1800" b="0" strike="noStrike" spc="-1" dirty="0">
                  <a:solidFill>
                    <a:srgbClr val="000000"/>
                  </a:solidFill>
                  <a:latin typeface="Arial"/>
                </a:rPr>
                <a:t> </a:t>
              </a:r>
              <a:r>
                <a:rPr lang="de-DE" sz="1800" b="0" strike="noStrike" spc="-1" dirty="0" err="1">
                  <a:solidFill>
                    <a:srgbClr val="000000"/>
                  </a:solidFill>
                  <a:latin typeface="Arial"/>
                </a:rPr>
                <a:t>the</a:t>
              </a:r>
              <a:r>
                <a:rPr lang="de-DE" sz="1800" b="0" strike="noStrike" spc="-1" dirty="0">
                  <a:solidFill>
                    <a:srgbClr val="000000"/>
                  </a:solidFill>
                  <a:latin typeface="Arial"/>
                </a:rPr>
                <a:t> Euratom </a:t>
              </a:r>
              <a:r>
                <a:rPr lang="de-DE" sz="1800" b="0" strike="noStrike" spc="-1" dirty="0" err="1">
                  <a:solidFill>
                    <a:srgbClr val="000000"/>
                  </a:solidFill>
                  <a:latin typeface="Arial"/>
                </a:rPr>
                <a:t>research</a:t>
              </a:r>
              <a:r>
                <a:rPr lang="de-DE" sz="1800" b="0" strike="noStrike" spc="-1" dirty="0">
                  <a:solidFill>
                    <a:srgbClr val="000000"/>
                  </a:solidFill>
                  <a:latin typeface="Arial"/>
                </a:rPr>
                <a:t> and </a:t>
              </a:r>
              <a:endParaRPr lang="de-DE" sz="1800" b="0" strike="noStrike" spc="-1" dirty="0">
                <a:latin typeface="Arial"/>
              </a:endParaRPr>
            </a:p>
            <a:p>
              <a:pPr>
                <a:lnSpc>
                  <a:spcPct val="100000"/>
                </a:lnSpc>
              </a:pPr>
              <a:r>
                <a:rPr lang="de-DE" sz="1800" b="0" strike="noStrike" spc="-1" dirty="0" err="1">
                  <a:solidFill>
                    <a:srgbClr val="000000"/>
                  </a:solidFill>
                  <a:latin typeface="Arial"/>
                </a:rPr>
                <a:t>training</a:t>
              </a:r>
              <a:r>
                <a:rPr lang="de-DE" sz="1800" b="0" strike="noStrike" spc="-1" dirty="0">
                  <a:solidFill>
                    <a:srgbClr val="000000"/>
                  </a:solidFill>
                  <a:latin typeface="Arial"/>
                </a:rPr>
                <a:t> </a:t>
              </a:r>
              <a:r>
                <a:rPr lang="de-DE" sz="1800" b="0" strike="noStrike" spc="-1" dirty="0" err="1">
                  <a:solidFill>
                    <a:srgbClr val="000000"/>
                  </a:solidFill>
                  <a:latin typeface="Arial"/>
                </a:rPr>
                <a:t>programme</a:t>
              </a:r>
              <a:r>
                <a:rPr lang="de-DE" sz="1800" b="0" strike="noStrike" spc="-1" dirty="0">
                  <a:solidFill>
                    <a:srgbClr val="000000"/>
                  </a:solidFill>
                  <a:latin typeface="Arial"/>
                </a:rPr>
                <a:t> 2014-2018 </a:t>
              </a:r>
              <a:r>
                <a:rPr lang="de-DE" sz="1800" b="0" strike="noStrike" spc="-1" dirty="0" err="1">
                  <a:solidFill>
                    <a:srgbClr val="000000"/>
                  </a:solidFill>
                  <a:latin typeface="Arial"/>
                </a:rPr>
                <a:t>under</a:t>
              </a:r>
              <a:r>
                <a:rPr lang="de-DE" sz="1800" b="0" strike="noStrike" spc="-1" dirty="0">
                  <a:solidFill>
                    <a:srgbClr val="000000"/>
                  </a:solidFill>
                  <a:latin typeface="Arial"/>
                </a:rPr>
                <a:t> </a:t>
              </a:r>
              <a:r>
                <a:rPr lang="de-DE" sz="1800" b="0" strike="noStrike" spc="-1" dirty="0" err="1">
                  <a:solidFill>
                    <a:srgbClr val="000000"/>
                  </a:solidFill>
                  <a:latin typeface="Arial"/>
                </a:rPr>
                <a:t>grant</a:t>
              </a:r>
              <a:r>
                <a:rPr lang="de-DE" sz="1800" b="0" strike="noStrike" spc="-1" dirty="0">
                  <a:solidFill>
                    <a:srgbClr val="000000"/>
                  </a:solidFill>
                  <a:latin typeface="Arial"/>
                </a:rPr>
                <a:t> </a:t>
              </a:r>
              <a:r>
                <a:rPr lang="de-DE" sz="1800" b="0" strike="noStrike" spc="-1" dirty="0" err="1">
                  <a:solidFill>
                    <a:srgbClr val="000000"/>
                  </a:solidFill>
                  <a:latin typeface="Arial"/>
                </a:rPr>
                <a:t>agreement</a:t>
              </a:r>
              <a:r>
                <a:rPr lang="de-DE" sz="1800" b="0" strike="noStrike" spc="-1" dirty="0">
                  <a:solidFill>
                    <a:srgbClr val="000000"/>
                  </a:solidFill>
                  <a:latin typeface="Arial"/>
                </a:rPr>
                <a:t> </a:t>
              </a:r>
              <a:r>
                <a:rPr lang="de-DE" sz="1800" b="0" strike="noStrike" spc="-1" dirty="0" err="1">
                  <a:solidFill>
                    <a:srgbClr val="000000"/>
                  </a:solidFill>
                  <a:latin typeface="Arial"/>
                </a:rPr>
                <a:t>No</a:t>
              </a:r>
              <a:r>
                <a:rPr lang="de-DE" sz="1800" b="0" strike="noStrike" spc="-1" dirty="0">
                  <a:solidFill>
                    <a:srgbClr val="000000"/>
                  </a:solidFill>
                  <a:latin typeface="Arial"/>
                </a:rPr>
                <a:t> 847594</a:t>
              </a:r>
              <a:br>
                <a:rPr dirty="0"/>
              </a:br>
              <a:r>
                <a:rPr lang="de-DE" sz="1800" b="0" strike="noStrike" spc="-1" dirty="0">
                  <a:solidFill>
                    <a:srgbClr val="000000"/>
                  </a:solidFill>
                  <a:latin typeface="Arial"/>
                </a:rPr>
                <a:t>(ARIEL).   </a:t>
              </a:r>
              <a:endParaRPr lang="de-DE" sz="1800" b="0" strike="noStrike" spc="-1" dirty="0">
                <a:latin typeface="Arial"/>
              </a:endParaRPr>
            </a:p>
          </p:txBody>
        </p:sp>
      </p:grpSp>
      <p:sp>
        <p:nvSpPr>
          <p:cNvPr id="143" name="CustomShape 5"/>
          <p:cNvSpPr/>
          <p:nvPr/>
        </p:nvSpPr>
        <p:spPr>
          <a:xfrm>
            <a:off x="2910240" y="6211800"/>
            <a:ext cx="2181960" cy="9133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de-DE" sz="1800" b="0" u="sng" strike="noStrike" spc="-1">
                <a:solidFill>
                  <a:srgbClr val="009999"/>
                </a:solidFill>
                <a:uFillTx/>
                <a:latin typeface="Arial"/>
                <a:hlinkClick r:id="rId4"/>
              </a:rPr>
              <a:t>www.ariel-h2020.eu</a:t>
            </a:r>
            <a:endParaRPr lang="de-DE" sz="1800" b="0" strike="noStrike" spc="-1">
              <a:latin typeface="Arial"/>
            </a:endParaRPr>
          </a:p>
          <a:p>
            <a:pPr>
              <a:lnSpc>
                <a:spcPct val="100000"/>
              </a:lnSpc>
            </a:pPr>
            <a:endParaRPr lang="de-DE" sz="1800" b="0" strike="noStrike" spc="-1">
              <a:latin typeface="Arial"/>
            </a:endParaRPr>
          </a:p>
          <a:p>
            <a:pPr>
              <a:lnSpc>
                <a:spcPct val="100000"/>
              </a:lnSpc>
            </a:pPr>
            <a:endParaRPr lang="de-DE" sz="1800" b="0" strike="noStrike" spc="-1">
              <a:latin typeface="Arial"/>
            </a:endParaRPr>
          </a:p>
        </p:txBody>
      </p:sp>
      <p:grpSp>
        <p:nvGrpSpPr>
          <p:cNvPr id="144" name="Group 6"/>
          <p:cNvGrpSpPr/>
          <p:nvPr/>
        </p:nvGrpSpPr>
        <p:grpSpPr>
          <a:xfrm>
            <a:off x="248760" y="54000"/>
            <a:ext cx="8737200" cy="762480"/>
            <a:chOff x="248760" y="54000"/>
            <a:chExt cx="8737200" cy="762480"/>
          </a:xfrm>
        </p:grpSpPr>
        <p:sp>
          <p:nvSpPr>
            <p:cNvPr id="145" name="CustomShape 7"/>
            <p:cNvSpPr/>
            <p:nvPr/>
          </p:nvSpPr>
          <p:spPr>
            <a:xfrm>
              <a:off x="248760" y="54000"/>
              <a:ext cx="8737200" cy="762480"/>
            </a:xfrm>
            <a:prstGeom prst="rect">
              <a:avLst/>
            </a:prstGeom>
            <a:gradFill rotWithShape="0">
              <a:gsLst>
                <a:gs pos="0">
                  <a:srgbClr val="007FD9">
                    <a:alpha val="6274"/>
                  </a:srgbClr>
                </a:gs>
                <a:gs pos="100000">
                  <a:srgbClr val="0070C0"/>
                </a:gs>
              </a:gsLst>
              <a:lin ang="0"/>
            </a:gradFill>
            <a:ln>
              <a:noFill/>
            </a:ln>
          </p:spPr>
          <p:style>
            <a:lnRef idx="0">
              <a:scrgbClr r="0" g="0" b="0"/>
            </a:lnRef>
            <a:fillRef idx="0">
              <a:scrgbClr r="0" g="0" b="0"/>
            </a:fillRef>
            <a:effectRef idx="0">
              <a:scrgbClr r="0" g="0" b="0"/>
            </a:effectRef>
            <a:fontRef idx="minor"/>
          </p:style>
          <p:txBody>
            <a:bodyPr lIns="0" tIns="0" rIns="0" bIns="0">
              <a:spAutoFit/>
            </a:bodyPr>
            <a:lstStyle/>
            <a:p>
              <a:pPr>
                <a:lnSpc>
                  <a:spcPct val="100000"/>
                </a:lnSpc>
              </a:pPr>
              <a:r>
                <a:rPr lang="de-DE" sz="2000" b="0" strike="noStrike" spc="-1">
                  <a:solidFill>
                    <a:srgbClr val="002060"/>
                  </a:solidFill>
                  <a:latin typeface="Arial"/>
                </a:rPr>
                <a:t>    Accelerator and Research reactor Infrastructures for </a:t>
              </a:r>
              <a:endParaRPr lang="de-DE" sz="2000" b="0" strike="noStrike" spc="-1">
                <a:latin typeface="Arial"/>
              </a:endParaRPr>
            </a:p>
            <a:p>
              <a:pPr>
                <a:lnSpc>
                  <a:spcPct val="100000"/>
                </a:lnSpc>
              </a:pPr>
              <a:r>
                <a:rPr lang="de-DE" sz="2000" b="0" strike="noStrike" spc="-1">
                  <a:solidFill>
                    <a:srgbClr val="002060"/>
                  </a:solidFill>
                  <a:latin typeface="Arial"/>
                </a:rPr>
                <a:t>    Education and Learning </a:t>
              </a:r>
              <a:endParaRPr lang="de-DE" sz="2000" b="0" strike="noStrike" spc="-1">
                <a:latin typeface="Arial"/>
              </a:endParaRPr>
            </a:p>
            <a:p>
              <a:pPr algn="ctr">
                <a:lnSpc>
                  <a:spcPct val="100000"/>
                </a:lnSpc>
              </a:pPr>
              <a:endParaRPr lang="de-DE" sz="2000" b="0" strike="noStrike" spc="-1">
                <a:latin typeface="Arial"/>
              </a:endParaRPr>
            </a:p>
          </p:txBody>
        </p:sp>
        <p:grpSp>
          <p:nvGrpSpPr>
            <p:cNvPr id="146" name="Group 8"/>
            <p:cNvGrpSpPr/>
            <p:nvPr/>
          </p:nvGrpSpPr>
          <p:grpSpPr>
            <a:xfrm>
              <a:off x="6727320" y="156960"/>
              <a:ext cx="2089800" cy="516960"/>
              <a:chOff x="6727320" y="156960"/>
              <a:chExt cx="2089800" cy="516960"/>
            </a:xfrm>
          </p:grpSpPr>
          <p:pic>
            <p:nvPicPr>
              <p:cNvPr id="147" name="Grafik 11"/>
              <p:cNvPicPr/>
              <p:nvPr/>
            </p:nvPicPr>
            <p:blipFill>
              <a:blip r:embed="rId5"/>
              <a:stretch/>
            </p:blipFill>
            <p:spPr>
              <a:xfrm>
                <a:off x="8277840" y="238680"/>
                <a:ext cx="539280" cy="359640"/>
              </a:xfrm>
              <a:prstGeom prst="rect">
                <a:avLst/>
              </a:prstGeom>
              <a:ln>
                <a:noFill/>
              </a:ln>
            </p:spPr>
          </p:pic>
          <p:sp>
            <p:nvSpPr>
              <p:cNvPr id="148" name="CustomShape 9"/>
              <p:cNvSpPr/>
              <p:nvPr/>
            </p:nvSpPr>
            <p:spPr>
              <a:xfrm>
                <a:off x="6727320" y="156960"/>
                <a:ext cx="1244880" cy="516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gn="ctr">
                  <a:lnSpc>
                    <a:spcPct val="100000"/>
                  </a:lnSpc>
                </a:pPr>
                <a:r>
                  <a:rPr lang="de-DE" sz="2800" b="1" i="1" strike="noStrike" spc="-1">
                    <a:solidFill>
                      <a:srgbClr val="FFC000"/>
                    </a:solidFill>
                    <a:latin typeface="Arial"/>
                  </a:rPr>
                  <a:t>ARIEL</a:t>
                </a:r>
                <a:endParaRPr lang="de-DE" sz="2800" b="0" strike="noStrike" spc="-1">
                  <a:latin typeface="Arial"/>
                </a:endParaRPr>
              </a:p>
            </p:txBody>
          </p:sp>
        </p:gr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4811FF-299C-4CC2-8E31-C80B1E0F48CF}"/>
              </a:ext>
            </a:extLst>
          </p:cNvPr>
          <p:cNvSpPr>
            <a:spLocks noGrp="1"/>
          </p:cNvSpPr>
          <p:nvPr>
            <p:ph type="title"/>
          </p:nvPr>
        </p:nvSpPr>
        <p:spPr/>
        <p:txBody>
          <a:bodyPr/>
          <a:lstStyle/>
          <a:p>
            <a:endParaRPr lang="de-DE" dirty="0"/>
          </a:p>
        </p:txBody>
      </p:sp>
      <p:graphicFrame>
        <p:nvGraphicFramePr>
          <p:cNvPr id="6" name="Tabelle 5">
            <a:extLst>
              <a:ext uri="{FF2B5EF4-FFF2-40B4-BE49-F238E27FC236}">
                <a16:creationId xmlns:a16="http://schemas.microsoft.com/office/drawing/2014/main" id="{20E575FE-D3A2-4122-A14D-D34A7CE50230}"/>
              </a:ext>
            </a:extLst>
          </p:cNvPr>
          <p:cNvGraphicFramePr>
            <a:graphicFrameLocks noGrp="1"/>
          </p:cNvGraphicFramePr>
          <p:nvPr>
            <p:extLst>
              <p:ext uri="{D42A27DB-BD31-4B8C-83A1-F6EECF244321}">
                <p14:modId xmlns:p14="http://schemas.microsoft.com/office/powerpoint/2010/main" val="3140847314"/>
              </p:ext>
            </p:extLst>
          </p:nvPr>
        </p:nvGraphicFramePr>
        <p:xfrm>
          <a:off x="8428" y="324465"/>
          <a:ext cx="9093433" cy="6180652"/>
        </p:xfrm>
        <a:graphic>
          <a:graphicData uri="http://schemas.openxmlformats.org/drawingml/2006/table">
            <a:tbl>
              <a:tblPr>
                <a:tableStyleId>{5C22544A-7EE6-4342-B048-85BDC9FD1C3A}</a:tableStyleId>
              </a:tblPr>
              <a:tblGrid>
                <a:gridCol w="562819">
                  <a:extLst>
                    <a:ext uri="{9D8B030D-6E8A-4147-A177-3AD203B41FA5}">
                      <a16:colId xmlns:a16="http://schemas.microsoft.com/office/drawing/2014/main" val="1629427875"/>
                    </a:ext>
                  </a:extLst>
                </a:gridCol>
                <a:gridCol w="1913676">
                  <a:extLst>
                    <a:ext uri="{9D8B030D-6E8A-4147-A177-3AD203B41FA5}">
                      <a16:colId xmlns:a16="http://schemas.microsoft.com/office/drawing/2014/main" val="1263033504"/>
                    </a:ext>
                  </a:extLst>
                </a:gridCol>
                <a:gridCol w="1351949">
                  <a:extLst>
                    <a:ext uri="{9D8B030D-6E8A-4147-A177-3AD203B41FA5}">
                      <a16:colId xmlns:a16="http://schemas.microsoft.com/office/drawing/2014/main" val="3565735123"/>
                    </a:ext>
                  </a:extLst>
                </a:gridCol>
                <a:gridCol w="1104410">
                  <a:extLst>
                    <a:ext uri="{9D8B030D-6E8A-4147-A177-3AD203B41FA5}">
                      <a16:colId xmlns:a16="http://schemas.microsoft.com/office/drawing/2014/main" val="2789036401"/>
                    </a:ext>
                  </a:extLst>
                </a:gridCol>
                <a:gridCol w="685495">
                  <a:extLst>
                    <a:ext uri="{9D8B030D-6E8A-4147-A177-3AD203B41FA5}">
                      <a16:colId xmlns:a16="http://schemas.microsoft.com/office/drawing/2014/main" val="2529458563"/>
                    </a:ext>
                  </a:extLst>
                </a:gridCol>
                <a:gridCol w="923516">
                  <a:extLst>
                    <a:ext uri="{9D8B030D-6E8A-4147-A177-3AD203B41FA5}">
                      <a16:colId xmlns:a16="http://schemas.microsoft.com/office/drawing/2014/main" val="373732964"/>
                    </a:ext>
                  </a:extLst>
                </a:gridCol>
                <a:gridCol w="634278">
                  <a:extLst>
                    <a:ext uri="{9D8B030D-6E8A-4147-A177-3AD203B41FA5}">
                      <a16:colId xmlns:a16="http://schemas.microsoft.com/office/drawing/2014/main" val="1043583077"/>
                    </a:ext>
                  </a:extLst>
                </a:gridCol>
                <a:gridCol w="661571">
                  <a:extLst>
                    <a:ext uri="{9D8B030D-6E8A-4147-A177-3AD203B41FA5}">
                      <a16:colId xmlns:a16="http://schemas.microsoft.com/office/drawing/2014/main" val="4288983137"/>
                    </a:ext>
                  </a:extLst>
                </a:gridCol>
                <a:gridCol w="1255719">
                  <a:extLst>
                    <a:ext uri="{9D8B030D-6E8A-4147-A177-3AD203B41FA5}">
                      <a16:colId xmlns:a16="http://schemas.microsoft.com/office/drawing/2014/main" val="3205749544"/>
                    </a:ext>
                  </a:extLst>
                </a:gridCol>
              </a:tblGrid>
              <a:tr h="400525">
                <a:tc>
                  <a:txBody>
                    <a:bodyPr/>
                    <a:lstStyle/>
                    <a:p>
                      <a:pPr algn="l" fontAlgn="b"/>
                      <a:r>
                        <a:rPr lang="de-DE" sz="1000" b="1" u="none" strike="noStrike" dirty="0">
                          <a:effectLst/>
                        </a:rPr>
                        <a:t>PAC</a:t>
                      </a:r>
                      <a:endParaRPr lang="de-DE"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b="1" u="none" strike="noStrike" dirty="0">
                          <a:effectLst/>
                        </a:rPr>
                        <a:t>Title</a:t>
                      </a:r>
                      <a:endParaRPr lang="de-DE"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b="1" u="none" strike="noStrike" dirty="0" err="1">
                          <a:effectLst/>
                        </a:rPr>
                        <a:t>Spokesperson</a:t>
                      </a:r>
                      <a:endParaRPr lang="de-DE"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b="1" u="none" strike="noStrike" dirty="0">
                          <a:effectLst/>
                        </a:rPr>
                        <a:t>Institute</a:t>
                      </a:r>
                      <a:endParaRPr lang="de-DE"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b="1" u="none" strike="noStrike" dirty="0">
                          <a:effectLst/>
                        </a:rPr>
                        <a:t>Facility</a:t>
                      </a:r>
                      <a:endParaRPr lang="de-DE"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b="1" u="none" strike="noStrike" dirty="0">
                          <a:effectLst/>
                        </a:rPr>
                        <a:t>Contact</a:t>
                      </a:r>
                      <a:endParaRPr lang="de-DE"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b="1" u="none" strike="noStrike" dirty="0" err="1">
                          <a:effectLst/>
                        </a:rPr>
                        <a:t>Approved</a:t>
                      </a:r>
                      <a:r>
                        <a:rPr lang="de-DE" sz="1000" b="1" u="none" strike="noStrike" dirty="0">
                          <a:effectLst/>
                        </a:rPr>
                        <a:t> </a:t>
                      </a:r>
                      <a:r>
                        <a:rPr lang="de-DE" sz="1000" b="1" u="none" strike="noStrike" dirty="0" err="1">
                          <a:effectLst/>
                        </a:rPr>
                        <a:t>hours</a:t>
                      </a:r>
                      <a:endParaRPr lang="de-DE"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b="1" u="none" strike="noStrike" dirty="0" err="1">
                          <a:effectLst/>
                        </a:rPr>
                        <a:t>Delivered</a:t>
                      </a:r>
                      <a:r>
                        <a:rPr lang="de-DE" sz="1000" b="1" u="none" strike="noStrike" dirty="0">
                          <a:effectLst/>
                        </a:rPr>
                        <a:t> </a:t>
                      </a:r>
                      <a:r>
                        <a:rPr lang="de-DE" sz="1000" b="1" u="none" strike="noStrike" dirty="0" err="1">
                          <a:effectLst/>
                        </a:rPr>
                        <a:t>hours</a:t>
                      </a:r>
                      <a:endParaRPr lang="de-DE"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b="1" u="none" strike="noStrike" dirty="0">
                          <a:effectLst/>
                        </a:rPr>
                        <a:t>Status</a:t>
                      </a:r>
                      <a:endParaRPr lang="de-DE" sz="1000" b="1" i="0" u="none" strike="noStrike" dirty="0">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2159223290"/>
                  </a:ext>
                </a:extLst>
              </a:tr>
              <a:tr h="738968">
                <a:tc>
                  <a:txBody>
                    <a:bodyPr/>
                    <a:lstStyle/>
                    <a:p>
                      <a:pPr algn="l" fontAlgn="b"/>
                      <a:r>
                        <a:rPr lang="de-DE" sz="1000" u="none" strike="noStrike" dirty="0">
                          <a:effectLst/>
                        </a:rPr>
                        <a:t>TAA_3_1</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dirty="0">
                          <a:effectLst/>
                        </a:rPr>
                        <a:t>Microscopic investigation of neutron interactions in semiconductor materials in a broad energy range by means of Timepix3 hybrid pixel detectors</a:t>
                      </a:r>
                      <a:endParaRPr lang="en-US"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Benedikt Bergmann</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IEAP CTU</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n_TOF</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E. Chiaveri</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0</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a:effectLst/>
                        </a:rPr>
                        <a:t> </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a:effectLst/>
                        </a:rPr>
                        <a:t>not resubmitted</a:t>
                      </a:r>
                      <a:endParaRPr lang="de-DE" sz="1000" b="0" i="0" u="none" strike="noStrike">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2481924457"/>
                  </a:ext>
                </a:extLst>
              </a:tr>
              <a:tr h="372488">
                <a:tc>
                  <a:txBody>
                    <a:bodyPr/>
                    <a:lstStyle/>
                    <a:p>
                      <a:pPr algn="l" fontAlgn="b"/>
                      <a:r>
                        <a:rPr lang="de-DE" sz="1000" u="none" strike="noStrike">
                          <a:effectLst/>
                        </a:rPr>
                        <a:t>TAA_3_2</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a:effectLst/>
                        </a:rPr>
                        <a:t> LIONS light ion production studies with Medley at NFS facility </a:t>
                      </a:r>
                      <a:endParaRPr lang="en-US" sz="1000" b="1"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Alexander Prokofiev</a:t>
                      </a:r>
                      <a:endParaRPr lang="de-DE" sz="1000" b="0" i="0" u="none" strike="noStrike" dirty="0">
                        <a:solidFill>
                          <a:srgbClr val="0061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Uppsala Univ.</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NFS</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Xavier Ledoux</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136</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136</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a:effectLst/>
                        </a:rPr>
                        <a:t>Completed</a:t>
                      </a:r>
                      <a:endParaRPr lang="de-DE" sz="1000" b="0" i="0" u="none" strike="noStrike">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878394167"/>
                  </a:ext>
                </a:extLst>
              </a:tr>
              <a:tr h="922542">
                <a:tc>
                  <a:txBody>
                    <a:bodyPr/>
                    <a:lstStyle/>
                    <a:p>
                      <a:pPr algn="l" fontAlgn="b"/>
                      <a:r>
                        <a:rPr lang="de-DE" sz="1000" u="none" strike="noStrike">
                          <a:effectLst/>
                        </a:rPr>
                        <a:t>TAA_3_3</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a:effectLst/>
                        </a:rPr>
                        <a:t>Calibration of new fiber-mounted scintillation neutron detectors in a well characterized neutron flux for measuring the scalar flux and its gradient</a:t>
                      </a:r>
                      <a:endParaRPr lang="en-US" sz="1000" b="1"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Imre </a:t>
                      </a:r>
                      <a:r>
                        <a:rPr lang="de-DE" sz="1000" u="none" strike="noStrike" dirty="0" err="1">
                          <a:effectLst/>
                        </a:rPr>
                        <a:t>Pazsit</a:t>
                      </a:r>
                      <a:endParaRPr lang="de-DE" sz="1000" b="0" i="0" u="none" strike="noStrike" dirty="0">
                        <a:solidFill>
                          <a:srgbClr val="0061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Chalmers </a:t>
                      </a:r>
                      <a:r>
                        <a:rPr lang="de-DE" sz="1000" u="none" strike="noStrike" dirty="0" err="1">
                          <a:effectLst/>
                        </a:rPr>
                        <a:t>Inst</a:t>
                      </a:r>
                      <a:r>
                        <a:rPr lang="de-DE" sz="1000" u="none" strike="noStrike" dirty="0">
                          <a:effectLst/>
                        </a:rPr>
                        <a:t>. Tech.</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BR1 SCK CEN</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Jan Wagemans</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a:effectLst/>
                        </a:rPr>
                        <a:t>24</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24</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a:effectLst/>
                        </a:rPr>
                        <a:t>Completed</a:t>
                      </a:r>
                      <a:endParaRPr lang="de-DE" sz="1000" b="0" i="0" u="none" strike="noStrike">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75245824"/>
                  </a:ext>
                </a:extLst>
              </a:tr>
              <a:tr h="738968">
                <a:tc>
                  <a:txBody>
                    <a:bodyPr/>
                    <a:lstStyle/>
                    <a:p>
                      <a:pPr algn="l" fontAlgn="b"/>
                      <a:r>
                        <a:rPr lang="de-DE" sz="1000" u="none" strike="noStrike">
                          <a:effectLst/>
                        </a:rPr>
                        <a:t>TAA_3_4</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a:effectLst/>
                        </a:rPr>
                        <a:t>Investigation of the plasma delay time effect in PIPS detectors for the development of the VERDI fission spectrometer</a:t>
                      </a:r>
                      <a:endParaRPr lang="en-US" sz="1000" b="1"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Ali Al-Adili</a:t>
                      </a:r>
                      <a:endParaRPr lang="de-DE" sz="1000" b="0" i="0" u="none" strike="noStrike">
                        <a:solidFill>
                          <a:srgbClr val="0061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Uppsala Univ.</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ILL</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Ulli </a:t>
                      </a:r>
                      <a:r>
                        <a:rPr lang="de-DE" sz="1000" u="none" strike="noStrike" dirty="0" err="1">
                          <a:effectLst/>
                        </a:rPr>
                        <a:t>Koester</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a:effectLst/>
                        </a:rPr>
                        <a:t>0</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196</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a:effectLst/>
                        </a:rPr>
                        <a:t>Completed</a:t>
                      </a:r>
                      <a:endParaRPr lang="de-DE" sz="1000" b="0" i="0" u="none" strike="noStrike">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2996043657"/>
                  </a:ext>
                </a:extLst>
              </a:tr>
              <a:tr h="578091">
                <a:tc>
                  <a:txBody>
                    <a:bodyPr/>
                    <a:lstStyle/>
                    <a:p>
                      <a:pPr algn="l" fontAlgn="b"/>
                      <a:r>
                        <a:rPr lang="de-DE" sz="1000" u="none" strike="noStrike">
                          <a:effectLst/>
                        </a:rPr>
                        <a:t>TAA_4_1</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a:effectLst/>
                        </a:rPr>
                        <a:t>Measurement of the fission cross-section of </a:t>
                      </a:r>
                      <a:r>
                        <a:rPr lang="en-US" sz="1000" u="none" strike="noStrike" baseline="30000">
                          <a:effectLst/>
                        </a:rPr>
                        <a:t>243</a:t>
                      </a:r>
                      <a:r>
                        <a:rPr lang="en-US" sz="1000" u="none" strike="noStrike">
                          <a:effectLst/>
                        </a:rPr>
                        <a:t>Am at EAR-1 of the CERN n TOF facility</a:t>
                      </a:r>
                      <a:endParaRPr lang="en-US" sz="1000" b="1"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Nikolas Patronis</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Univ. of Ioannina</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n_TOF</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A. Mengoni</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a:effectLst/>
                        </a:rPr>
                        <a:t>100</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 </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a:effectLst/>
                        </a:rPr>
                        <a:t>delayed 2023</a:t>
                      </a:r>
                      <a:endParaRPr lang="de-DE" sz="1000" b="0" i="0" u="none" strike="noStrike">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3718496087"/>
                  </a:ext>
                </a:extLst>
              </a:tr>
              <a:tr h="684131">
                <a:tc>
                  <a:txBody>
                    <a:bodyPr/>
                    <a:lstStyle/>
                    <a:p>
                      <a:pPr algn="l" fontAlgn="b"/>
                      <a:r>
                        <a:rPr lang="de-DE" sz="1000" u="none" strike="noStrike">
                          <a:effectLst/>
                        </a:rPr>
                        <a:t>TAA_4_2</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a:effectLst/>
                        </a:rPr>
                        <a:t>Measurement of the fission cross section of </a:t>
                      </a:r>
                      <a:r>
                        <a:rPr lang="en-US" sz="1000" u="none" strike="noStrike" baseline="30000">
                          <a:effectLst/>
                        </a:rPr>
                        <a:t>243</a:t>
                      </a:r>
                      <a:r>
                        <a:rPr lang="en-US" sz="1000" u="none" strike="noStrike">
                          <a:effectLst/>
                        </a:rPr>
                        <a:t>Am at EAR-2 of the CERN nTOF facility</a:t>
                      </a:r>
                      <a:endParaRPr lang="en-US" sz="1000" b="1"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Rosa Vlastou-Zanni</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NTUA</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n_TOF</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A. Mengoni</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a:effectLst/>
                        </a:rPr>
                        <a:t>100</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 </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a:effectLst/>
                        </a:rPr>
                        <a:t>delayed 2023</a:t>
                      </a:r>
                      <a:endParaRPr lang="de-DE" sz="1000" b="0" i="0" u="none" strike="noStrike">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2972172187"/>
                  </a:ext>
                </a:extLst>
              </a:tr>
              <a:tr h="556063">
                <a:tc>
                  <a:txBody>
                    <a:bodyPr/>
                    <a:lstStyle/>
                    <a:p>
                      <a:pPr algn="l" fontAlgn="b"/>
                      <a:r>
                        <a:rPr lang="de-DE" sz="1000" u="none" strike="noStrike">
                          <a:effectLst/>
                        </a:rPr>
                        <a:t>TAA_4_3</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a:effectLst/>
                        </a:rPr>
                        <a:t>Neutron induced cross section measurements on Ge isotopes at the AMANDE facility</a:t>
                      </a:r>
                      <a:endParaRPr lang="en-US" sz="1000" b="1"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Maria Diakaki</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NTUA</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AMANDE</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R. </a:t>
                      </a:r>
                      <a:r>
                        <a:rPr lang="de-DE" sz="1000" u="none" strike="noStrike" dirty="0" err="1">
                          <a:effectLst/>
                        </a:rPr>
                        <a:t>Babut</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a:effectLst/>
                        </a:rPr>
                        <a:t>25</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 </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en-US" sz="1000" u="none" strike="noStrike" dirty="0">
                          <a:effectLst/>
                        </a:rPr>
                        <a:t>February 2023,</a:t>
                      </a:r>
                    </a:p>
                    <a:p>
                      <a:pPr algn="l" fontAlgn="ctr"/>
                      <a:r>
                        <a:rPr lang="en-US" sz="1000" u="none" strike="noStrike" dirty="0">
                          <a:effectLst/>
                        </a:rPr>
                        <a:t>awaiting reports</a:t>
                      </a:r>
                      <a:endParaRPr lang="en-US" sz="1000" b="0" i="0" u="none" strike="noStrike" dirty="0">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3212226539"/>
                  </a:ext>
                </a:extLst>
              </a:tr>
              <a:tr h="556063">
                <a:tc>
                  <a:txBody>
                    <a:bodyPr/>
                    <a:lstStyle/>
                    <a:p>
                      <a:pPr algn="l" fontAlgn="b"/>
                      <a:r>
                        <a:rPr lang="de-DE" sz="1000" u="none" strike="noStrike">
                          <a:effectLst/>
                        </a:rPr>
                        <a:t>TAA_4_4</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a:effectLst/>
                        </a:rPr>
                        <a:t>HPGe detector test at nTOF: Feasibility study for neutron inelastic scattering measurements </a:t>
                      </a:r>
                      <a:endParaRPr lang="en-US" sz="1000" b="1"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Michael Kokkoris</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NTUA</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n_TOF</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A. Mengoni</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a:effectLst/>
                        </a:rPr>
                        <a:t>0</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 </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dirty="0" err="1">
                          <a:effectLst/>
                        </a:rPr>
                        <a:t>rejected</a:t>
                      </a:r>
                      <a:endParaRPr lang="de-DE" sz="1000" b="0" i="0" u="none" strike="noStrike" dirty="0">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2105438703"/>
                  </a:ext>
                </a:extLst>
              </a:tr>
              <a:tr h="411205">
                <a:tc>
                  <a:txBody>
                    <a:bodyPr/>
                    <a:lstStyle/>
                    <a:p>
                      <a:pPr algn="l" fontAlgn="b"/>
                      <a:r>
                        <a:rPr lang="de-DE" sz="1000" u="none" strike="noStrike">
                          <a:effectLst/>
                        </a:rPr>
                        <a:t>TAA_4_5</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a:effectLst/>
                        </a:rPr>
                        <a:t>238U nuclear structure study with v-Ball 2 for nuclear energy application</a:t>
                      </a:r>
                      <a:endParaRPr lang="en-US" sz="1000" b="1"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Sorin Pascu (Matthias Rudigier)</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a:effectLst/>
                        </a:rPr>
                        <a:t>U of Surrey (TU Darmstadt)</a:t>
                      </a:r>
                      <a:endParaRPr lang="en-US"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ALTO</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J. Wilson</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125</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168</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dirty="0">
                          <a:effectLst/>
                        </a:rPr>
                        <a:t>27.06.- 17.07.2022 + </a:t>
                      </a:r>
                      <a:r>
                        <a:rPr lang="de-DE" sz="1000" u="none" strike="noStrike" dirty="0" err="1">
                          <a:effectLst/>
                        </a:rPr>
                        <a:t>Oct</a:t>
                      </a:r>
                      <a:r>
                        <a:rPr lang="de-DE" sz="1000" u="none" strike="noStrike" dirty="0">
                          <a:effectLst/>
                        </a:rPr>
                        <a:t> 2022 </a:t>
                      </a:r>
                      <a:r>
                        <a:rPr lang="de-DE" sz="1000" u="none" strike="noStrike" dirty="0" err="1">
                          <a:effectLst/>
                        </a:rPr>
                        <a:t>completed</a:t>
                      </a:r>
                      <a:endParaRPr lang="de-DE" sz="1000" b="0" i="0" u="none" strike="noStrike" dirty="0">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849748582"/>
                  </a:ext>
                </a:extLst>
              </a:tr>
            </a:tbl>
          </a:graphicData>
        </a:graphic>
      </p:graphicFrame>
    </p:spTree>
    <p:extLst>
      <p:ext uri="{BB962C8B-B14F-4D97-AF65-F5344CB8AC3E}">
        <p14:creationId xmlns:p14="http://schemas.microsoft.com/office/powerpoint/2010/main" val="3929058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a:extLst>
              <a:ext uri="{FF2B5EF4-FFF2-40B4-BE49-F238E27FC236}">
                <a16:creationId xmlns:a16="http://schemas.microsoft.com/office/drawing/2014/main" id="{045CFB30-AC98-497F-9E7C-E2F0A205826A}"/>
              </a:ext>
            </a:extLst>
          </p:cNvPr>
          <p:cNvGraphicFramePr>
            <a:graphicFrameLocks noGrp="1"/>
          </p:cNvGraphicFramePr>
          <p:nvPr>
            <p:extLst>
              <p:ext uri="{D42A27DB-BD31-4B8C-83A1-F6EECF244321}">
                <p14:modId xmlns:p14="http://schemas.microsoft.com/office/powerpoint/2010/main" val="1854696643"/>
              </p:ext>
            </p:extLst>
          </p:nvPr>
        </p:nvGraphicFramePr>
        <p:xfrm>
          <a:off x="80063" y="615219"/>
          <a:ext cx="8996516" cy="4151748"/>
        </p:xfrm>
        <a:graphic>
          <a:graphicData uri="http://schemas.openxmlformats.org/drawingml/2006/table">
            <a:tbl>
              <a:tblPr>
                <a:tableStyleId>{5C22544A-7EE6-4342-B048-85BDC9FD1C3A}</a:tableStyleId>
              </a:tblPr>
              <a:tblGrid>
                <a:gridCol w="659418">
                  <a:extLst>
                    <a:ext uri="{9D8B030D-6E8A-4147-A177-3AD203B41FA5}">
                      <a16:colId xmlns:a16="http://schemas.microsoft.com/office/drawing/2014/main" val="2034978026"/>
                    </a:ext>
                  </a:extLst>
                </a:gridCol>
                <a:gridCol w="1870264">
                  <a:extLst>
                    <a:ext uri="{9D8B030D-6E8A-4147-A177-3AD203B41FA5}">
                      <a16:colId xmlns:a16="http://schemas.microsoft.com/office/drawing/2014/main" val="262085711"/>
                    </a:ext>
                  </a:extLst>
                </a:gridCol>
                <a:gridCol w="1321281">
                  <a:extLst>
                    <a:ext uri="{9D8B030D-6E8A-4147-A177-3AD203B41FA5}">
                      <a16:colId xmlns:a16="http://schemas.microsoft.com/office/drawing/2014/main" val="3099956379"/>
                    </a:ext>
                  </a:extLst>
                </a:gridCol>
                <a:gridCol w="1079357">
                  <a:extLst>
                    <a:ext uri="{9D8B030D-6E8A-4147-A177-3AD203B41FA5}">
                      <a16:colId xmlns:a16="http://schemas.microsoft.com/office/drawing/2014/main" val="1343296148"/>
                    </a:ext>
                  </a:extLst>
                </a:gridCol>
                <a:gridCol w="669946">
                  <a:extLst>
                    <a:ext uri="{9D8B030D-6E8A-4147-A177-3AD203B41FA5}">
                      <a16:colId xmlns:a16="http://schemas.microsoft.com/office/drawing/2014/main" val="1112768092"/>
                    </a:ext>
                  </a:extLst>
                </a:gridCol>
                <a:gridCol w="813175">
                  <a:extLst>
                    <a:ext uri="{9D8B030D-6E8A-4147-A177-3AD203B41FA5}">
                      <a16:colId xmlns:a16="http://schemas.microsoft.com/office/drawing/2014/main" val="1908688791"/>
                    </a:ext>
                  </a:extLst>
                </a:gridCol>
                <a:gridCol w="682640">
                  <a:extLst>
                    <a:ext uri="{9D8B030D-6E8A-4147-A177-3AD203B41FA5}">
                      <a16:colId xmlns:a16="http://schemas.microsoft.com/office/drawing/2014/main" val="2322280465"/>
                    </a:ext>
                  </a:extLst>
                </a:gridCol>
                <a:gridCol w="599148">
                  <a:extLst>
                    <a:ext uri="{9D8B030D-6E8A-4147-A177-3AD203B41FA5}">
                      <a16:colId xmlns:a16="http://schemas.microsoft.com/office/drawing/2014/main" val="2844316189"/>
                    </a:ext>
                  </a:extLst>
                </a:gridCol>
                <a:gridCol w="1301287">
                  <a:extLst>
                    <a:ext uri="{9D8B030D-6E8A-4147-A177-3AD203B41FA5}">
                      <a16:colId xmlns:a16="http://schemas.microsoft.com/office/drawing/2014/main" val="3281799165"/>
                    </a:ext>
                  </a:extLst>
                </a:gridCol>
              </a:tblGrid>
              <a:tr h="320250">
                <a:tc>
                  <a:txBody>
                    <a:bodyPr/>
                    <a:lstStyle/>
                    <a:p>
                      <a:pPr algn="ctr" fontAlgn="b"/>
                      <a:r>
                        <a:rPr lang="de-DE" sz="1000" b="1" u="none" strike="noStrike" dirty="0">
                          <a:effectLst/>
                        </a:rPr>
                        <a:t>PAC</a:t>
                      </a:r>
                      <a:endParaRPr lang="de-DE"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b"/>
                      <a:r>
                        <a:rPr lang="de-DE" sz="1000" b="1" u="none" strike="noStrike" dirty="0">
                          <a:effectLst/>
                        </a:rPr>
                        <a:t>Title</a:t>
                      </a:r>
                      <a:endParaRPr lang="de-DE"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b"/>
                      <a:r>
                        <a:rPr lang="de-DE" sz="1000" b="1" u="none" strike="noStrike" dirty="0" err="1">
                          <a:effectLst/>
                        </a:rPr>
                        <a:t>Spokesperson</a:t>
                      </a:r>
                      <a:endParaRPr lang="de-DE"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b"/>
                      <a:r>
                        <a:rPr lang="de-DE" sz="1000" b="1" u="none" strike="noStrike" dirty="0">
                          <a:effectLst/>
                        </a:rPr>
                        <a:t>Institute</a:t>
                      </a:r>
                      <a:endParaRPr lang="de-DE"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b"/>
                      <a:r>
                        <a:rPr lang="de-DE" sz="1000" b="1" u="none" strike="noStrike" dirty="0">
                          <a:effectLst/>
                        </a:rPr>
                        <a:t>Facility</a:t>
                      </a:r>
                      <a:endParaRPr lang="de-DE"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b"/>
                      <a:r>
                        <a:rPr lang="de-DE" sz="1000" b="1" u="none" strike="noStrike" dirty="0">
                          <a:effectLst/>
                        </a:rPr>
                        <a:t>Contact</a:t>
                      </a:r>
                      <a:endParaRPr lang="de-DE"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b="1" u="none" strike="noStrike" dirty="0" err="1">
                          <a:effectLst/>
                        </a:rPr>
                        <a:t>Approved</a:t>
                      </a:r>
                      <a:r>
                        <a:rPr lang="de-DE" sz="1000" b="1" u="none" strike="noStrike" dirty="0">
                          <a:effectLst/>
                        </a:rPr>
                        <a:t> </a:t>
                      </a:r>
                      <a:r>
                        <a:rPr lang="de-DE" sz="1000" b="1" u="none" strike="noStrike" dirty="0" err="1">
                          <a:effectLst/>
                        </a:rPr>
                        <a:t>hours</a:t>
                      </a:r>
                      <a:endParaRPr lang="de-DE"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b="1" u="none" strike="noStrike" dirty="0" err="1">
                          <a:effectLst/>
                        </a:rPr>
                        <a:t>Delivered</a:t>
                      </a:r>
                      <a:r>
                        <a:rPr lang="de-DE" sz="1000" b="1" u="none" strike="noStrike" dirty="0">
                          <a:effectLst/>
                        </a:rPr>
                        <a:t> </a:t>
                      </a:r>
                      <a:r>
                        <a:rPr lang="de-DE" sz="1000" b="1" u="none" strike="noStrike" dirty="0" err="1">
                          <a:effectLst/>
                        </a:rPr>
                        <a:t>hours</a:t>
                      </a:r>
                      <a:endParaRPr lang="de-DE"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b="1" u="none" strike="noStrike" dirty="0">
                          <a:effectLst/>
                        </a:rPr>
                        <a:t>Status</a:t>
                      </a:r>
                      <a:endParaRPr lang="de-DE" sz="1000" b="1" i="0" u="none" strike="noStrike" dirty="0">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2833139665"/>
                  </a:ext>
                </a:extLst>
              </a:tr>
              <a:tr h="296784">
                <a:tc>
                  <a:txBody>
                    <a:bodyPr/>
                    <a:lstStyle/>
                    <a:p>
                      <a:pPr algn="l" fontAlgn="b"/>
                      <a:r>
                        <a:rPr lang="de-DE" sz="1000" u="none" strike="noStrike" dirty="0">
                          <a:effectLst/>
                        </a:rPr>
                        <a:t>TAA_5_1</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dirty="0">
                          <a:effectLst/>
                        </a:rPr>
                        <a:t>Neutron transmission experiments on stainless steel nuclear data  at GELINA</a:t>
                      </a:r>
                      <a:endParaRPr lang="en-US"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Thomas Ligonnet</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LRS EPFL</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GELINA</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A. Plompen</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0</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a:effectLst/>
                        </a:rPr>
                        <a:t>0</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dirty="0" err="1">
                          <a:effectLst/>
                        </a:rPr>
                        <a:t>resubmission</a:t>
                      </a:r>
                      <a:r>
                        <a:rPr lang="de-DE" sz="1000" u="none" strike="noStrike" dirty="0">
                          <a:effectLst/>
                        </a:rPr>
                        <a:t> </a:t>
                      </a:r>
                      <a:r>
                        <a:rPr lang="de-DE" sz="1000" u="none" strike="noStrike" dirty="0" err="1">
                          <a:effectLst/>
                        </a:rPr>
                        <a:t>received</a:t>
                      </a:r>
                      <a:endParaRPr lang="de-DE" sz="1000" b="0" i="0" u="none" strike="noStrike" dirty="0">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2698383068"/>
                  </a:ext>
                </a:extLst>
              </a:tr>
              <a:tr h="443050">
                <a:tc>
                  <a:txBody>
                    <a:bodyPr/>
                    <a:lstStyle/>
                    <a:p>
                      <a:pPr algn="l" fontAlgn="b"/>
                      <a:r>
                        <a:rPr lang="de-DE" sz="1000" u="none" strike="noStrike" dirty="0">
                          <a:effectLst/>
                        </a:rPr>
                        <a:t>TAA_5_2</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dirty="0">
                          <a:effectLst/>
                        </a:rPr>
                        <a:t>Measurement of the delayed neutron yield and group constants in the fast neutron induced fission of 238U</a:t>
                      </a:r>
                      <a:endParaRPr lang="en-US"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Pierre Leconte</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CEA</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PTB</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E. Pirovano</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98</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0</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en-US" sz="1000" u="none" strike="noStrike" dirty="0">
                          <a:effectLst/>
                        </a:rPr>
                        <a:t>completed</a:t>
                      </a:r>
                      <a:endParaRPr lang="en-US" sz="1000" b="0" i="0" u="none" strike="noStrike" dirty="0">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990426816"/>
                  </a:ext>
                </a:extLst>
              </a:tr>
              <a:tr h="588782">
                <a:tc>
                  <a:txBody>
                    <a:bodyPr/>
                    <a:lstStyle/>
                    <a:p>
                      <a:pPr algn="l" fontAlgn="b"/>
                      <a:r>
                        <a:rPr lang="de-DE" sz="1000" u="none" strike="noStrike">
                          <a:effectLst/>
                        </a:rPr>
                        <a:t>TAA_5_3</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dirty="0" err="1">
                          <a:effectLst/>
                        </a:rPr>
                        <a:t>Characterisation</a:t>
                      </a:r>
                      <a:r>
                        <a:rPr lang="en-US" sz="1000" u="none" strike="noStrike" dirty="0">
                          <a:effectLst/>
                        </a:rPr>
                        <a:t> of the response of neutron detectors from the experimental campaign investigating laser-driven neutron sources</a:t>
                      </a:r>
                      <a:endParaRPr lang="en-US"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Christian Rödel</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TU Darmstadt</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HISPANOS</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B. Fernandez</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a:effectLst/>
                        </a:rPr>
                        <a:t>0</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0</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a:effectLst/>
                        </a:rPr>
                        <a:t>rejected</a:t>
                      </a:r>
                      <a:endParaRPr lang="de-DE" sz="1000" b="0" i="0" u="none" strike="noStrike">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1702004752"/>
                  </a:ext>
                </a:extLst>
              </a:tr>
              <a:tr h="296784">
                <a:tc>
                  <a:txBody>
                    <a:bodyPr/>
                    <a:lstStyle/>
                    <a:p>
                      <a:pPr algn="l" fontAlgn="b"/>
                      <a:r>
                        <a:rPr lang="de-DE" sz="1000" u="none" strike="noStrike">
                          <a:effectLst/>
                        </a:rPr>
                        <a:t>TAA_5_4</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dirty="0">
                          <a:effectLst/>
                        </a:rPr>
                        <a:t>Validation of </a:t>
                      </a:r>
                      <a:r>
                        <a:rPr lang="en-US" sz="1000" u="none" strike="noStrike" dirty="0" err="1">
                          <a:effectLst/>
                        </a:rPr>
                        <a:t>Boag’s</a:t>
                      </a:r>
                      <a:r>
                        <a:rPr lang="en-US" sz="1000" u="none" strike="noStrike" dirty="0">
                          <a:effectLst/>
                        </a:rPr>
                        <a:t> model of columnar recombination with fission fragments  </a:t>
                      </a:r>
                      <a:endParaRPr lang="en-US"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Kevin Irazoqui</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CEA</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SCK-CEN</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J. </a:t>
                      </a:r>
                      <a:r>
                        <a:rPr lang="de-DE" sz="1000" u="none" strike="noStrike" dirty="0" err="1">
                          <a:effectLst/>
                        </a:rPr>
                        <a:t>Wagemans</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a:effectLst/>
                        </a:rPr>
                        <a:t>70</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0</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a:effectLst/>
                        </a:rPr>
                        <a:t>approved planned March 2023</a:t>
                      </a:r>
                      <a:endParaRPr lang="de-DE" sz="1000" b="0" i="0" u="none" strike="noStrike">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1038839511"/>
                  </a:ext>
                </a:extLst>
              </a:tr>
              <a:tr h="735047">
                <a:tc>
                  <a:txBody>
                    <a:bodyPr/>
                    <a:lstStyle/>
                    <a:p>
                      <a:pPr algn="l" fontAlgn="b"/>
                      <a:r>
                        <a:rPr lang="de-DE" sz="1000" u="none" strike="noStrike">
                          <a:effectLst/>
                        </a:rPr>
                        <a:t>TAA_5_5</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dirty="0">
                          <a:effectLst/>
                        </a:rPr>
                        <a:t>Feasibility of the (n,2n) reaction measurement at the CNA/HISPANOS facility, and study of 225Ac production via the 226Ra(n,2n)225Ra(beta-)225Ac reaction</a:t>
                      </a:r>
                      <a:endParaRPr lang="en-US"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Sotiris Ioannidis</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NPL</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HISPANOS</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B. Fernandez</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0</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0</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en-US" sz="1000" u="none" strike="noStrike" dirty="0">
                          <a:effectLst/>
                        </a:rPr>
                        <a:t>withdrawn with resubmission announced</a:t>
                      </a:r>
                      <a:endParaRPr lang="en-US" sz="1000" b="0" i="0" u="none" strike="noStrike" dirty="0">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1176095354"/>
                  </a:ext>
                </a:extLst>
              </a:tr>
              <a:tr h="588782">
                <a:tc>
                  <a:txBody>
                    <a:bodyPr/>
                    <a:lstStyle/>
                    <a:p>
                      <a:pPr algn="l" fontAlgn="b"/>
                      <a:r>
                        <a:rPr lang="de-DE" sz="1000" u="none" strike="noStrike">
                          <a:effectLst/>
                        </a:rPr>
                        <a:t>TAA_5_6 </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a:effectLst/>
                        </a:rPr>
                        <a:t>Determination of light output and response matrixes for new liquid scintillators perspective for large volume scintillator detectors</a:t>
                      </a:r>
                      <a:endParaRPr lang="en-US" sz="1000" b="1"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Zdenek Matej</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CVR</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PTB</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E. </a:t>
                      </a:r>
                      <a:r>
                        <a:rPr lang="de-DE" sz="1000" u="none" strike="noStrike" dirty="0" err="1">
                          <a:effectLst/>
                        </a:rPr>
                        <a:t>Pirovano</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0</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0</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dirty="0" err="1">
                          <a:effectLst/>
                        </a:rPr>
                        <a:t>rejected</a:t>
                      </a:r>
                      <a:endParaRPr lang="de-DE" sz="1000" b="0" i="0" u="none" strike="noStrike" dirty="0">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3551236960"/>
                  </a:ext>
                </a:extLst>
              </a:tr>
            </a:tbl>
          </a:graphicData>
        </a:graphic>
      </p:graphicFrame>
    </p:spTree>
    <p:extLst>
      <p:ext uri="{BB962C8B-B14F-4D97-AF65-F5344CB8AC3E}">
        <p14:creationId xmlns:p14="http://schemas.microsoft.com/office/powerpoint/2010/main" val="23992094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848B3F-2916-46FD-80CB-1546D4DC63A9}"/>
              </a:ext>
            </a:extLst>
          </p:cNvPr>
          <p:cNvSpPr>
            <a:spLocks noGrp="1"/>
          </p:cNvSpPr>
          <p:nvPr>
            <p:ph type="title"/>
          </p:nvPr>
        </p:nvSpPr>
        <p:spPr/>
        <p:txBody>
          <a:bodyPr/>
          <a:lstStyle/>
          <a:p>
            <a:endParaRPr lang="de-DE" sz="2400" dirty="0"/>
          </a:p>
        </p:txBody>
      </p:sp>
      <p:graphicFrame>
        <p:nvGraphicFramePr>
          <p:cNvPr id="4" name="Tabelle 3">
            <a:extLst>
              <a:ext uri="{FF2B5EF4-FFF2-40B4-BE49-F238E27FC236}">
                <a16:creationId xmlns:a16="http://schemas.microsoft.com/office/drawing/2014/main" id="{3DFD2FAF-A83D-4BDF-A992-D4DF6D1BE78F}"/>
              </a:ext>
            </a:extLst>
          </p:cNvPr>
          <p:cNvGraphicFramePr>
            <a:graphicFrameLocks noGrp="1"/>
          </p:cNvGraphicFramePr>
          <p:nvPr>
            <p:extLst>
              <p:ext uri="{D42A27DB-BD31-4B8C-83A1-F6EECF244321}">
                <p14:modId xmlns:p14="http://schemas.microsoft.com/office/powerpoint/2010/main" val="2740661989"/>
              </p:ext>
            </p:extLst>
          </p:nvPr>
        </p:nvGraphicFramePr>
        <p:xfrm>
          <a:off x="77141" y="349623"/>
          <a:ext cx="8989357" cy="4985556"/>
        </p:xfrm>
        <a:graphic>
          <a:graphicData uri="http://schemas.openxmlformats.org/drawingml/2006/table">
            <a:tbl>
              <a:tblPr>
                <a:tableStyleId>{5C22544A-7EE6-4342-B048-85BDC9FD1C3A}</a:tableStyleId>
              </a:tblPr>
              <a:tblGrid>
                <a:gridCol w="681308">
                  <a:extLst>
                    <a:ext uri="{9D8B030D-6E8A-4147-A177-3AD203B41FA5}">
                      <a16:colId xmlns:a16="http://schemas.microsoft.com/office/drawing/2014/main" val="3838743647"/>
                    </a:ext>
                  </a:extLst>
                </a:gridCol>
                <a:gridCol w="2232511">
                  <a:extLst>
                    <a:ext uri="{9D8B030D-6E8A-4147-A177-3AD203B41FA5}">
                      <a16:colId xmlns:a16="http://schemas.microsoft.com/office/drawing/2014/main" val="1547257042"/>
                    </a:ext>
                  </a:extLst>
                </a:gridCol>
                <a:gridCol w="1577197">
                  <a:extLst>
                    <a:ext uri="{9D8B030D-6E8A-4147-A177-3AD203B41FA5}">
                      <a16:colId xmlns:a16="http://schemas.microsoft.com/office/drawing/2014/main" val="2197153721"/>
                    </a:ext>
                  </a:extLst>
                </a:gridCol>
                <a:gridCol w="1288414">
                  <a:extLst>
                    <a:ext uri="{9D8B030D-6E8A-4147-A177-3AD203B41FA5}">
                      <a16:colId xmlns:a16="http://schemas.microsoft.com/office/drawing/2014/main" val="4159946148"/>
                    </a:ext>
                  </a:extLst>
                </a:gridCol>
                <a:gridCol w="799705">
                  <a:extLst>
                    <a:ext uri="{9D8B030D-6E8A-4147-A177-3AD203B41FA5}">
                      <a16:colId xmlns:a16="http://schemas.microsoft.com/office/drawing/2014/main" val="3777934906"/>
                    </a:ext>
                  </a:extLst>
                </a:gridCol>
                <a:gridCol w="1077380">
                  <a:extLst>
                    <a:ext uri="{9D8B030D-6E8A-4147-A177-3AD203B41FA5}">
                      <a16:colId xmlns:a16="http://schemas.microsoft.com/office/drawing/2014/main" val="2074860625"/>
                    </a:ext>
                  </a:extLst>
                </a:gridCol>
                <a:gridCol w="666421">
                  <a:extLst>
                    <a:ext uri="{9D8B030D-6E8A-4147-A177-3AD203B41FA5}">
                      <a16:colId xmlns:a16="http://schemas.microsoft.com/office/drawing/2014/main" val="3887597596"/>
                    </a:ext>
                  </a:extLst>
                </a:gridCol>
                <a:gridCol w="666421">
                  <a:extLst>
                    <a:ext uri="{9D8B030D-6E8A-4147-A177-3AD203B41FA5}">
                      <a16:colId xmlns:a16="http://schemas.microsoft.com/office/drawing/2014/main" val="333160129"/>
                    </a:ext>
                  </a:extLst>
                </a:gridCol>
              </a:tblGrid>
              <a:tr h="403478">
                <a:tc>
                  <a:txBody>
                    <a:bodyPr/>
                    <a:lstStyle/>
                    <a:p>
                      <a:pPr algn="l" fontAlgn="b"/>
                      <a:r>
                        <a:rPr lang="de-DE" sz="1000" b="1" u="none" strike="noStrike" dirty="0">
                          <a:effectLst/>
                        </a:rPr>
                        <a:t>PAC</a:t>
                      </a:r>
                      <a:endParaRPr lang="de-DE" sz="1000" b="1"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b"/>
                      <a:r>
                        <a:rPr lang="de-DE" sz="1000" b="1" u="none" strike="noStrike" dirty="0">
                          <a:effectLst/>
                        </a:rPr>
                        <a:t>Title</a:t>
                      </a:r>
                      <a:endParaRPr lang="de-DE" sz="1000" b="1"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b"/>
                      <a:r>
                        <a:rPr lang="de-DE" sz="1000" b="1" u="none" strike="noStrike" dirty="0" err="1">
                          <a:effectLst/>
                        </a:rPr>
                        <a:t>Spokesperson</a:t>
                      </a:r>
                      <a:endParaRPr lang="de-DE" sz="1000" b="1"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b"/>
                      <a:r>
                        <a:rPr lang="de-DE" sz="1000" b="1" u="none" strike="noStrike" dirty="0">
                          <a:effectLst/>
                        </a:rPr>
                        <a:t>Institute</a:t>
                      </a:r>
                      <a:endParaRPr lang="de-DE" sz="1000" b="1"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b"/>
                      <a:r>
                        <a:rPr lang="de-DE" sz="1000" b="1" u="none" strike="noStrike" dirty="0">
                          <a:effectLst/>
                        </a:rPr>
                        <a:t>Facility</a:t>
                      </a:r>
                      <a:endParaRPr lang="de-DE" sz="1000" b="1"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b"/>
                      <a:r>
                        <a:rPr lang="de-DE" sz="1000" b="1" u="none" strike="noStrike" dirty="0">
                          <a:effectLst/>
                        </a:rPr>
                        <a:t>Contact</a:t>
                      </a:r>
                      <a:endParaRPr lang="de-DE" sz="1000" b="1"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b="1" u="none" strike="noStrike" dirty="0" err="1">
                          <a:effectLst/>
                        </a:rPr>
                        <a:t>Approved</a:t>
                      </a:r>
                      <a:r>
                        <a:rPr lang="de-DE" sz="1000" b="1" u="none" strike="noStrike" dirty="0">
                          <a:effectLst/>
                        </a:rPr>
                        <a:t> </a:t>
                      </a:r>
                      <a:r>
                        <a:rPr lang="de-DE" sz="1000" b="1" u="none" strike="noStrike" dirty="0" err="1">
                          <a:effectLst/>
                        </a:rPr>
                        <a:t>hours</a:t>
                      </a:r>
                      <a:endParaRPr lang="de-DE" sz="1000" b="1"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b="1" i="0" u="none" strike="noStrike" dirty="0">
                          <a:solidFill>
                            <a:srgbClr val="000000"/>
                          </a:solidFill>
                          <a:effectLst/>
                          <a:latin typeface="+mn-lt"/>
                        </a:rPr>
                        <a:t>Status</a:t>
                      </a:r>
                    </a:p>
                  </a:txBody>
                  <a:tcPr marL="4579" marR="4579" marT="4579" marB="0" anchor="ctr"/>
                </a:tc>
                <a:extLst>
                  <a:ext uri="{0D108BD9-81ED-4DB2-BD59-A6C34878D82A}">
                    <a16:rowId xmlns:a16="http://schemas.microsoft.com/office/drawing/2014/main" val="3177741440"/>
                  </a:ext>
                </a:extLst>
              </a:tr>
              <a:tr h="493720">
                <a:tc>
                  <a:txBody>
                    <a:bodyPr/>
                    <a:lstStyle/>
                    <a:p>
                      <a:pPr algn="l" fontAlgn="ctr"/>
                      <a:r>
                        <a:rPr lang="de-DE" sz="1000" u="none" strike="noStrike">
                          <a:effectLst/>
                        </a:rPr>
                        <a:t>TAA_6_1</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en-US" sz="1000" u="none" strike="noStrike" dirty="0">
                          <a:effectLst/>
                        </a:rPr>
                        <a:t>Correlation of Neutron Effects in electronics to Laser-based SEU/SEL</a:t>
                      </a:r>
                      <a:endParaRPr lang="en-US" sz="1000" b="1"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Caterina Soldano</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dirty="0">
                          <a:effectLst/>
                        </a:rPr>
                        <a:t>Aalto University</a:t>
                      </a:r>
                      <a:endParaRPr lang="de-DE" sz="1000" b="0"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HISPANOS</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Carlos Guerrero</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dirty="0">
                          <a:effectLst/>
                        </a:rPr>
                        <a:t>50</a:t>
                      </a:r>
                      <a:endParaRPr lang="de-DE" sz="1000" b="0"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b="0" i="0" u="none" strike="noStrike" dirty="0">
                          <a:solidFill>
                            <a:srgbClr val="000000"/>
                          </a:solidFill>
                          <a:effectLst/>
                          <a:latin typeface="+mn-lt"/>
                        </a:rPr>
                        <a:t>April/May 2023</a:t>
                      </a:r>
                    </a:p>
                  </a:txBody>
                  <a:tcPr marL="4579" marR="4579" marT="4579" marB="0" anchor="ctr"/>
                </a:tc>
                <a:extLst>
                  <a:ext uri="{0D108BD9-81ED-4DB2-BD59-A6C34878D82A}">
                    <a16:rowId xmlns:a16="http://schemas.microsoft.com/office/drawing/2014/main" val="3575022401"/>
                  </a:ext>
                </a:extLst>
              </a:tr>
              <a:tr h="493720">
                <a:tc>
                  <a:txBody>
                    <a:bodyPr/>
                    <a:lstStyle/>
                    <a:p>
                      <a:pPr algn="l" fontAlgn="ctr"/>
                      <a:r>
                        <a:rPr lang="de-DE" sz="1000" u="none" strike="noStrike" dirty="0">
                          <a:effectLst/>
                        </a:rPr>
                        <a:t>TAA_6_2</a:t>
                      </a:r>
                      <a:endParaRPr lang="de-DE" sz="1000" b="0"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en-US" sz="1000" u="none" strike="noStrike">
                          <a:effectLst/>
                        </a:rPr>
                        <a:t>Neutron and photon yields for the 51V(p,n)51Cr reaction near threshold</a:t>
                      </a:r>
                      <a:endParaRPr lang="en-US" sz="1000" b="1"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dirty="0">
                          <a:effectLst/>
                        </a:rPr>
                        <a:t>Javier </a:t>
                      </a:r>
                      <a:r>
                        <a:rPr lang="de-DE" sz="1000" u="none" strike="noStrike" dirty="0" err="1">
                          <a:effectLst/>
                        </a:rPr>
                        <a:t>Praena</a:t>
                      </a:r>
                      <a:endParaRPr lang="de-DE" sz="1000" b="0"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dirty="0">
                          <a:effectLst/>
                        </a:rPr>
                        <a:t>Univ. Granada</a:t>
                      </a:r>
                      <a:endParaRPr lang="de-DE" sz="1000" b="0"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dirty="0">
                          <a:effectLst/>
                        </a:rPr>
                        <a:t>JRC MONNET</a:t>
                      </a:r>
                      <a:endParaRPr lang="de-DE" sz="1000" b="0"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Miguel Macias Martinez</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dirty="0">
                          <a:effectLst/>
                        </a:rPr>
                        <a:t>240</a:t>
                      </a:r>
                      <a:endParaRPr lang="de-DE" sz="1000" b="0"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b="0" i="0" u="none" strike="noStrike" dirty="0" err="1">
                          <a:solidFill>
                            <a:srgbClr val="000000"/>
                          </a:solidFill>
                          <a:effectLst/>
                          <a:latin typeface="+mn-lt"/>
                        </a:rPr>
                        <a:t>October</a:t>
                      </a:r>
                      <a:r>
                        <a:rPr lang="de-DE" sz="1000" b="0" i="0" u="none" strike="noStrike" dirty="0">
                          <a:solidFill>
                            <a:srgbClr val="000000"/>
                          </a:solidFill>
                          <a:effectLst/>
                          <a:latin typeface="+mn-lt"/>
                        </a:rPr>
                        <a:t> 2023</a:t>
                      </a:r>
                    </a:p>
                  </a:txBody>
                  <a:tcPr marL="4579" marR="4579" marT="4579" marB="0" anchor="ctr"/>
                </a:tc>
                <a:extLst>
                  <a:ext uri="{0D108BD9-81ED-4DB2-BD59-A6C34878D82A}">
                    <a16:rowId xmlns:a16="http://schemas.microsoft.com/office/drawing/2014/main" val="4203521848"/>
                  </a:ext>
                </a:extLst>
              </a:tr>
              <a:tr h="564490">
                <a:tc>
                  <a:txBody>
                    <a:bodyPr/>
                    <a:lstStyle/>
                    <a:p>
                      <a:pPr algn="l" fontAlgn="ctr"/>
                      <a:r>
                        <a:rPr lang="de-DE" sz="1000" u="none" strike="noStrike">
                          <a:effectLst/>
                        </a:rPr>
                        <a:t>TAA_6_4</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en-US" sz="1000" u="none" strike="noStrike">
                          <a:effectLst/>
                        </a:rPr>
                        <a:t>GRAPE: Neutron transmission experiments at GELINA for stainless steel nuclear data  </a:t>
                      </a:r>
                      <a:endParaRPr lang="en-US" sz="1000" b="1"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Thomas Ligonnet</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LRS EPFL Lausanne</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dirty="0">
                          <a:effectLst/>
                        </a:rPr>
                        <a:t>JRC GELINA</a:t>
                      </a:r>
                      <a:endParaRPr lang="de-DE" sz="1000" b="0"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dirty="0">
                          <a:effectLst/>
                        </a:rPr>
                        <a:t>Arjan </a:t>
                      </a:r>
                      <a:r>
                        <a:rPr lang="de-DE" sz="1000" u="none" strike="noStrike" dirty="0" err="1">
                          <a:effectLst/>
                        </a:rPr>
                        <a:t>Plompen</a:t>
                      </a:r>
                      <a:endParaRPr lang="de-DE" sz="1000" b="0"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dirty="0">
                          <a:effectLst/>
                        </a:rPr>
                        <a:t>78</a:t>
                      </a:r>
                      <a:endParaRPr lang="de-DE" sz="1000" b="0"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b="0" i="0" u="none" strike="noStrike" dirty="0">
                          <a:solidFill>
                            <a:srgbClr val="000000"/>
                          </a:solidFill>
                          <a:effectLst/>
                          <a:latin typeface="+mn-lt"/>
                        </a:rPr>
                        <a:t>2024 (?)</a:t>
                      </a:r>
                    </a:p>
                  </a:txBody>
                  <a:tcPr marL="4579" marR="4579" marT="4579" marB="0" anchor="ctr"/>
                </a:tc>
                <a:extLst>
                  <a:ext uri="{0D108BD9-81ED-4DB2-BD59-A6C34878D82A}">
                    <a16:rowId xmlns:a16="http://schemas.microsoft.com/office/drawing/2014/main" val="2974560356"/>
                  </a:ext>
                </a:extLst>
              </a:tr>
              <a:tr h="750787">
                <a:tc>
                  <a:txBody>
                    <a:bodyPr/>
                    <a:lstStyle/>
                    <a:p>
                      <a:pPr algn="l" fontAlgn="ctr"/>
                      <a:r>
                        <a:rPr lang="de-DE" sz="1000" u="none" strike="noStrike">
                          <a:effectLst/>
                        </a:rPr>
                        <a:t>TAA_6_5</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en-US" sz="1000" u="none" strike="noStrike" dirty="0">
                          <a:effectLst/>
                        </a:rPr>
                        <a:t>Characterization of the new annular </a:t>
                      </a:r>
                      <a:r>
                        <a:rPr lang="en-US" sz="1000" u="none" strike="noStrike" dirty="0" err="1">
                          <a:effectLst/>
                        </a:rPr>
                        <a:t>n_TOF</a:t>
                      </a:r>
                      <a:r>
                        <a:rPr lang="en-US" sz="1000" u="none" strike="noStrike" dirty="0">
                          <a:effectLst/>
                        </a:rPr>
                        <a:t> double-sides silicon strip detector at ILL LOHENGRIN spectrometer</a:t>
                      </a:r>
                      <a:endParaRPr lang="en-US" sz="1000" b="1"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Nikolas Patronis </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Univ. Ioannina</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ILL</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Ulli Köster</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dirty="0">
                          <a:effectLst/>
                        </a:rPr>
                        <a:t>96</a:t>
                      </a:r>
                      <a:endParaRPr lang="de-DE" sz="1000" b="0"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b="0" i="0" u="none" strike="noStrike" dirty="0">
                          <a:solidFill>
                            <a:srgbClr val="000000"/>
                          </a:solidFill>
                          <a:effectLst/>
                          <a:latin typeface="+mn-lt"/>
                        </a:rPr>
                        <a:t>June/September 2023</a:t>
                      </a:r>
                    </a:p>
                  </a:txBody>
                  <a:tcPr marL="4579" marR="4579" marT="4579" marB="0" anchor="ctr"/>
                </a:tc>
                <a:extLst>
                  <a:ext uri="{0D108BD9-81ED-4DB2-BD59-A6C34878D82A}">
                    <a16:rowId xmlns:a16="http://schemas.microsoft.com/office/drawing/2014/main" val="2205596905"/>
                  </a:ext>
                </a:extLst>
              </a:tr>
              <a:tr h="378192">
                <a:tc>
                  <a:txBody>
                    <a:bodyPr/>
                    <a:lstStyle/>
                    <a:p>
                      <a:pPr algn="l" fontAlgn="ctr"/>
                      <a:r>
                        <a:rPr lang="de-DE" sz="1000" u="none" strike="noStrike">
                          <a:effectLst/>
                        </a:rPr>
                        <a:t>TAA_6_6</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en-US" sz="1000" u="none" strike="noStrike">
                          <a:effectLst/>
                        </a:rPr>
                        <a:t>Proton inelastic scattering cross section on 56Fe</a:t>
                      </a:r>
                      <a:endParaRPr lang="en-US" sz="1000" b="1"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Greg Henning</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IPHC Strasbourg</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IFIN-HH</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Tiberiu Sava</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dirty="0">
                          <a:effectLst/>
                        </a:rPr>
                        <a:t>168</a:t>
                      </a:r>
                      <a:endParaRPr lang="de-DE" sz="1000" b="0"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b="0" i="0" u="none" strike="noStrike" dirty="0">
                          <a:solidFill>
                            <a:srgbClr val="000000"/>
                          </a:solidFill>
                          <a:effectLst/>
                          <a:latin typeface="+mn-lt"/>
                        </a:rPr>
                        <a:t>Feb-</a:t>
                      </a:r>
                      <a:r>
                        <a:rPr lang="de-DE" sz="1000" b="0" i="0" u="none" strike="noStrike" dirty="0" err="1">
                          <a:solidFill>
                            <a:srgbClr val="000000"/>
                          </a:solidFill>
                          <a:effectLst/>
                          <a:latin typeface="+mn-lt"/>
                        </a:rPr>
                        <a:t>Oct</a:t>
                      </a:r>
                      <a:r>
                        <a:rPr lang="de-DE" sz="1000" b="0" i="0" u="none" strike="noStrike" dirty="0">
                          <a:solidFill>
                            <a:srgbClr val="000000"/>
                          </a:solidFill>
                          <a:effectLst/>
                          <a:latin typeface="+mn-lt"/>
                        </a:rPr>
                        <a:t> 2023</a:t>
                      </a:r>
                    </a:p>
                  </a:txBody>
                  <a:tcPr marL="4579" marR="4579" marT="4579" marB="0" anchor="ctr"/>
                </a:tc>
                <a:extLst>
                  <a:ext uri="{0D108BD9-81ED-4DB2-BD59-A6C34878D82A}">
                    <a16:rowId xmlns:a16="http://schemas.microsoft.com/office/drawing/2014/main" val="103889658"/>
                  </a:ext>
                </a:extLst>
              </a:tr>
              <a:tr h="493720">
                <a:tc>
                  <a:txBody>
                    <a:bodyPr/>
                    <a:lstStyle/>
                    <a:p>
                      <a:pPr algn="l" fontAlgn="ctr"/>
                      <a:r>
                        <a:rPr lang="de-DE" sz="1000" u="none" strike="noStrike">
                          <a:effectLst/>
                        </a:rPr>
                        <a:t>TAA_6_7</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en-US" sz="1000" u="none" strike="noStrike">
                          <a:effectLst/>
                        </a:rPr>
                        <a:t>Radiative capture study of silver g-decay spectra using gg-coincidences</a:t>
                      </a:r>
                      <a:endParaRPr lang="en-US" sz="1000" b="1"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David Knežević</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Institute of Physics Belgrade</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MTA EK Budapest</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László Szentmiklósi</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dirty="0">
                          <a:effectLst/>
                        </a:rPr>
                        <a:t>288</a:t>
                      </a:r>
                      <a:endParaRPr lang="de-DE" sz="1000" b="0"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b="0" i="0" u="none" strike="noStrike" dirty="0">
                          <a:solidFill>
                            <a:srgbClr val="000000"/>
                          </a:solidFill>
                          <a:effectLst/>
                          <a:latin typeface="+mn-lt"/>
                        </a:rPr>
                        <a:t>05.06.2023</a:t>
                      </a:r>
                    </a:p>
                  </a:txBody>
                  <a:tcPr marL="4579" marR="4579" marT="4579" marB="0" anchor="ctr"/>
                </a:tc>
                <a:extLst>
                  <a:ext uri="{0D108BD9-81ED-4DB2-BD59-A6C34878D82A}">
                    <a16:rowId xmlns:a16="http://schemas.microsoft.com/office/drawing/2014/main" val="2739097776"/>
                  </a:ext>
                </a:extLst>
              </a:tr>
              <a:tr h="750787">
                <a:tc>
                  <a:txBody>
                    <a:bodyPr/>
                    <a:lstStyle/>
                    <a:p>
                      <a:pPr algn="l" fontAlgn="ctr"/>
                      <a:r>
                        <a:rPr lang="de-DE" sz="1000" u="none" strike="noStrike">
                          <a:effectLst/>
                        </a:rPr>
                        <a:t>TAA_6_8</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en-US" sz="1000" u="none" strike="noStrike">
                          <a:effectLst/>
                        </a:rPr>
                        <a:t> Development of a 90 keV maxwellian neutron spectrum and measurement of the 30 and 90 keV 50Cr MACS for criticality safety</a:t>
                      </a:r>
                      <a:endParaRPr lang="en-US" sz="1000" b="1"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dirty="0">
                          <a:effectLst/>
                        </a:rPr>
                        <a:t>Adrià Casanovas</a:t>
                      </a:r>
                      <a:endParaRPr lang="de-DE" sz="1000" b="0"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CERN</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HISPANOS</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Carlos Guerrero</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dirty="0">
                          <a:effectLst/>
                        </a:rPr>
                        <a:t>50</a:t>
                      </a:r>
                      <a:endParaRPr lang="de-DE" sz="1000" b="0"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b="0" i="0" u="none" strike="noStrike" dirty="0">
                          <a:solidFill>
                            <a:srgbClr val="000000"/>
                          </a:solidFill>
                          <a:effectLst/>
                          <a:latin typeface="+mn-lt"/>
                        </a:rPr>
                        <a:t>06.03.2023-10.03.2023</a:t>
                      </a:r>
                    </a:p>
                  </a:txBody>
                  <a:tcPr marL="4579" marR="4579" marT="4579" marB="0" anchor="ctr"/>
                </a:tc>
                <a:extLst>
                  <a:ext uri="{0D108BD9-81ED-4DB2-BD59-A6C34878D82A}">
                    <a16:rowId xmlns:a16="http://schemas.microsoft.com/office/drawing/2014/main" val="3029570739"/>
                  </a:ext>
                </a:extLst>
              </a:tr>
              <a:tr h="656662">
                <a:tc>
                  <a:txBody>
                    <a:bodyPr/>
                    <a:lstStyle/>
                    <a:p>
                      <a:pPr algn="l" fontAlgn="ctr"/>
                      <a:r>
                        <a:rPr lang="de-DE" sz="1000" u="none" strike="noStrike">
                          <a:effectLst/>
                        </a:rPr>
                        <a:t>TAA_6_9</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en-US" sz="1000" u="none" strike="noStrike" dirty="0">
                          <a:effectLst/>
                        </a:rPr>
                        <a:t>Completion of 235U(</a:t>
                      </a:r>
                      <a:r>
                        <a:rPr lang="en-US" sz="1000" u="none" strike="noStrike" dirty="0" err="1">
                          <a:effectLst/>
                        </a:rPr>
                        <a:t>nth,f</a:t>
                      </a:r>
                      <a:r>
                        <a:rPr lang="en-US" sz="1000" u="none" strike="noStrike" dirty="0">
                          <a:effectLst/>
                        </a:rPr>
                        <a:t>) mass yield measurement in the framework of fission product yield evaluations</a:t>
                      </a:r>
                      <a:endParaRPr lang="en-US" sz="1000" b="1"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dirty="0">
                          <a:effectLst/>
                        </a:rPr>
                        <a:t>Maria Diakaki</a:t>
                      </a:r>
                      <a:endParaRPr lang="de-DE" sz="1000" b="0"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NTUA</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ILL</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a:effectLst/>
                        </a:rPr>
                        <a:t>Ulli Köster</a:t>
                      </a:r>
                      <a:endParaRPr lang="de-DE" sz="1000" b="0" i="0" u="none" strike="noStrike">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u="none" strike="noStrike" dirty="0">
                          <a:effectLst/>
                        </a:rPr>
                        <a:t>336</a:t>
                      </a:r>
                      <a:endParaRPr lang="de-DE" sz="1000" b="0" i="0" u="none" strike="noStrike" dirty="0">
                        <a:solidFill>
                          <a:srgbClr val="000000"/>
                        </a:solidFill>
                        <a:effectLst/>
                        <a:latin typeface="Times New Roman" panose="02020603050405020304" pitchFamily="18" charset="0"/>
                      </a:endParaRPr>
                    </a:p>
                  </a:txBody>
                  <a:tcPr marL="4579" marR="4579" marT="4579" marB="0" anchor="ctr"/>
                </a:tc>
                <a:tc>
                  <a:txBody>
                    <a:bodyPr/>
                    <a:lstStyle/>
                    <a:p>
                      <a:pPr algn="l" fontAlgn="ctr"/>
                      <a:r>
                        <a:rPr lang="de-DE" sz="1000" b="0" i="0" u="none" strike="noStrike" dirty="0">
                          <a:solidFill>
                            <a:srgbClr val="000000"/>
                          </a:solidFill>
                          <a:effectLst/>
                          <a:latin typeface="+mn-lt"/>
                        </a:rPr>
                        <a:t>April 2023</a:t>
                      </a:r>
                    </a:p>
                  </a:txBody>
                  <a:tcPr marL="4579" marR="4579" marT="4579" marB="0" anchor="ctr"/>
                </a:tc>
                <a:extLst>
                  <a:ext uri="{0D108BD9-81ED-4DB2-BD59-A6C34878D82A}">
                    <a16:rowId xmlns:a16="http://schemas.microsoft.com/office/drawing/2014/main" val="1395506382"/>
                  </a:ext>
                </a:extLst>
              </a:tr>
            </a:tbl>
          </a:graphicData>
        </a:graphic>
      </p:graphicFrame>
      <p:sp>
        <p:nvSpPr>
          <p:cNvPr id="5" name="Textfeld 4">
            <a:extLst>
              <a:ext uri="{FF2B5EF4-FFF2-40B4-BE49-F238E27FC236}">
                <a16:creationId xmlns:a16="http://schemas.microsoft.com/office/drawing/2014/main" id="{2AF1CDDA-8B8B-4FCF-B07C-8F3CBA9C0899}"/>
              </a:ext>
            </a:extLst>
          </p:cNvPr>
          <p:cNvSpPr txBox="1"/>
          <p:nvPr/>
        </p:nvSpPr>
        <p:spPr>
          <a:xfrm>
            <a:off x="457200" y="5269230"/>
            <a:ext cx="248786" cy="369332"/>
          </a:xfrm>
          <a:prstGeom prst="rect">
            <a:avLst/>
          </a:prstGeom>
          <a:noFill/>
        </p:spPr>
        <p:txBody>
          <a:bodyPr wrap="none" rtlCol="0">
            <a:spAutoFit/>
          </a:bodyPr>
          <a:lstStyle/>
          <a:p>
            <a:r>
              <a:rPr lang="de-DE" dirty="0"/>
              <a:t> </a:t>
            </a:r>
          </a:p>
        </p:txBody>
      </p:sp>
    </p:spTree>
    <p:extLst>
      <p:ext uri="{BB962C8B-B14F-4D97-AF65-F5344CB8AC3E}">
        <p14:creationId xmlns:p14="http://schemas.microsoft.com/office/powerpoint/2010/main" val="23429929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6CFFC8-0596-4D0E-B6A5-B8E85FFA0742}"/>
              </a:ext>
            </a:extLst>
          </p:cNvPr>
          <p:cNvSpPr>
            <a:spLocks noGrp="1"/>
          </p:cNvSpPr>
          <p:nvPr>
            <p:ph type="title"/>
          </p:nvPr>
        </p:nvSpPr>
        <p:spPr/>
        <p:txBody>
          <a:bodyPr/>
          <a:lstStyle/>
          <a:p>
            <a:r>
              <a:rPr lang="de-DE" sz="2800" dirty="0"/>
              <a:t>Education and Training</a:t>
            </a:r>
          </a:p>
        </p:txBody>
      </p:sp>
      <p:sp>
        <p:nvSpPr>
          <p:cNvPr id="3" name="Textfeld 2">
            <a:extLst>
              <a:ext uri="{FF2B5EF4-FFF2-40B4-BE49-F238E27FC236}">
                <a16:creationId xmlns:a16="http://schemas.microsoft.com/office/drawing/2014/main" id="{45D0D09D-122C-4CE4-A314-067461F8D605}"/>
              </a:ext>
            </a:extLst>
          </p:cNvPr>
          <p:cNvSpPr txBox="1"/>
          <p:nvPr/>
        </p:nvSpPr>
        <p:spPr>
          <a:xfrm>
            <a:off x="329453" y="1417320"/>
            <a:ext cx="5942524" cy="2862322"/>
          </a:xfrm>
          <a:prstGeom prst="rect">
            <a:avLst/>
          </a:prstGeom>
          <a:noFill/>
        </p:spPr>
        <p:txBody>
          <a:bodyPr wrap="none" rtlCol="0">
            <a:spAutoFit/>
          </a:bodyPr>
          <a:lstStyle/>
          <a:p>
            <a:r>
              <a:rPr lang="en-US" dirty="0"/>
              <a:t>Education and training activities (March 2023): </a:t>
            </a:r>
            <a:br>
              <a:rPr lang="en-US" dirty="0"/>
            </a:br>
            <a:r>
              <a:rPr lang="en-US" dirty="0"/>
              <a:t>26 scientific visits have been approved with 227 weeks</a:t>
            </a:r>
          </a:p>
          <a:p>
            <a:r>
              <a:rPr lang="en-US" dirty="0"/>
              <a:t>19 involving early stage researchers or technical staff   </a:t>
            </a:r>
            <a:br>
              <a:rPr lang="en-US" dirty="0"/>
            </a:br>
            <a:r>
              <a:rPr lang="en-US" dirty="0"/>
              <a:t>PAC1: 6, PAC2: 8, </a:t>
            </a:r>
            <a:r>
              <a:rPr lang="en-US" dirty="0">
                <a:solidFill>
                  <a:srgbClr val="FF0000"/>
                </a:solidFill>
              </a:rPr>
              <a:t>PAC3: 1, PAC4: 1</a:t>
            </a:r>
            <a:r>
              <a:rPr lang="en-US" dirty="0"/>
              <a:t>, PAC5: 9, PAC 6: 3</a:t>
            </a:r>
          </a:p>
          <a:p>
            <a:r>
              <a:rPr lang="en-US" dirty="0"/>
              <a:t>(2 proposals were canceled)</a:t>
            </a:r>
          </a:p>
          <a:p>
            <a:endParaRPr lang="en-US" dirty="0"/>
          </a:p>
          <a:p>
            <a:r>
              <a:rPr lang="en-US" dirty="0"/>
              <a:t>13 visits completed with 129 weeks</a:t>
            </a:r>
          </a:p>
          <a:p>
            <a:endParaRPr lang="en-US" dirty="0"/>
          </a:p>
          <a:p>
            <a:r>
              <a:rPr lang="en-US" dirty="0"/>
              <a:t>ARIEL goal: 30 scientific visits of 8 weeks typical length</a:t>
            </a:r>
          </a:p>
          <a:p>
            <a:endParaRPr lang="en-US" dirty="0"/>
          </a:p>
        </p:txBody>
      </p:sp>
    </p:spTree>
    <p:extLst>
      <p:ext uri="{BB962C8B-B14F-4D97-AF65-F5344CB8AC3E}">
        <p14:creationId xmlns:p14="http://schemas.microsoft.com/office/powerpoint/2010/main" val="2824821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F27577-3655-4E63-9ADC-B6B3D518F677}"/>
              </a:ext>
            </a:extLst>
          </p:cNvPr>
          <p:cNvSpPr>
            <a:spLocks noGrp="1"/>
          </p:cNvSpPr>
          <p:nvPr>
            <p:ph type="title"/>
          </p:nvPr>
        </p:nvSpPr>
        <p:spPr/>
        <p:txBody>
          <a:bodyPr/>
          <a:lstStyle/>
          <a:p>
            <a:endParaRPr lang="de-DE"/>
          </a:p>
        </p:txBody>
      </p:sp>
      <p:sp>
        <p:nvSpPr>
          <p:cNvPr id="3" name="Untertitel 2">
            <a:extLst>
              <a:ext uri="{FF2B5EF4-FFF2-40B4-BE49-F238E27FC236}">
                <a16:creationId xmlns:a16="http://schemas.microsoft.com/office/drawing/2014/main" id="{1713B016-D08B-44F2-BB60-8196C7451BEE}"/>
              </a:ext>
            </a:extLst>
          </p:cNvPr>
          <p:cNvSpPr>
            <a:spLocks noGrp="1"/>
          </p:cNvSpPr>
          <p:nvPr>
            <p:ph type="subTitle"/>
          </p:nvPr>
        </p:nvSpPr>
        <p:spPr/>
        <p:txBody>
          <a:bodyPr/>
          <a:lstStyle/>
          <a:p>
            <a:endParaRPr lang="de-DE"/>
          </a:p>
        </p:txBody>
      </p:sp>
      <p:graphicFrame>
        <p:nvGraphicFramePr>
          <p:cNvPr id="5" name="Tabelle 4">
            <a:extLst>
              <a:ext uri="{FF2B5EF4-FFF2-40B4-BE49-F238E27FC236}">
                <a16:creationId xmlns:a16="http://schemas.microsoft.com/office/drawing/2014/main" id="{B6410E60-4409-4796-AFB9-E596B04020DE}"/>
              </a:ext>
            </a:extLst>
          </p:cNvPr>
          <p:cNvGraphicFramePr>
            <a:graphicFrameLocks noGrp="1"/>
          </p:cNvGraphicFramePr>
          <p:nvPr>
            <p:extLst>
              <p:ext uri="{D42A27DB-BD31-4B8C-83A1-F6EECF244321}">
                <p14:modId xmlns:p14="http://schemas.microsoft.com/office/powerpoint/2010/main" val="301266480"/>
              </p:ext>
            </p:extLst>
          </p:nvPr>
        </p:nvGraphicFramePr>
        <p:xfrm>
          <a:off x="91441" y="131446"/>
          <a:ext cx="8863964" cy="6578989"/>
        </p:xfrm>
        <a:graphic>
          <a:graphicData uri="http://schemas.openxmlformats.org/drawingml/2006/table">
            <a:tbl>
              <a:tblPr>
                <a:tableStyleId>{5C22544A-7EE6-4342-B048-85BDC9FD1C3A}</a:tableStyleId>
              </a:tblPr>
              <a:tblGrid>
                <a:gridCol w="635410">
                  <a:extLst>
                    <a:ext uri="{9D8B030D-6E8A-4147-A177-3AD203B41FA5}">
                      <a16:colId xmlns:a16="http://schemas.microsoft.com/office/drawing/2014/main" val="163696921"/>
                    </a:ext>
                  </a:extLst>
                </a:gridCol>
                <a:gridCol w="2128622">
                  <a:extLst>
                    <a:ext uri="{9D8B030D-6E8A-4147-A177-3AD203B41FA5}">
                      <a16:colId xmlns:a16="http://schemas.microsoft.com/office/drawing/2014/main" val="383249984"/>
                    </a:ext>
                  </a:extLst>
                </a:gridCol>
                <a:gridCol w="1503803">
                  <a:extLst>
                    <a:ext uri="{9D8B030D-6E8A-4147-A177-3AD203B41FA5}">
                      <a16:colId xmlns:a16="http://schemas.microsoft.com/office/drawing/2014/main" val="3925456228"/>
                    </a:ext>
                  </a:extLst>
                </a:gridCol>
                <a:gridCol w="1228458">
                  <a:extLst>
                    <a:ext uri="{9D8B030D-6E8A-4147-A177-3AD203B41FA5}">
                      <a16:colId xmlns:a16="http://schemas.microsoft.com/office/drawing/2014/main" val="821895176"/>
                    </a:ext>
                  </a:extLst>
                </a:gridCol>
                <a:gridCol w="762491">
                  <a:extLst>
                    <a:ext uri="{9D8B030D-6E8A-4147-A177-3AD203B41FA5}">
                      <a16:colId xmlns:a16="http://schemas.microsoft.com/office/drawing/2014/main" val="516943655"/>
                    </a:ext>
                  </a:extLst>
                </a:gridCol>
                <a:gridCol w="1027246">
                  <a:extLst>
                    <a:ext uri="{9D8B030D-6E8A-4147-A177-3AD203B41FA5}">
                      <a16:colId xmlns:a16="http://schemas.microsoft.com/office/drawing/2014/main" val="761588906"/>
                    </a:ext>
                  </a:extLst>
                </a:gridCol>
                <a:gridCol w="635410">
                  <a:extLst>
                    <a:ext uri="{9D8B030D-6E8A-4147-A177-3AD203B41FA5}">
                      <a16:colId xmlns:a16="http://schemas.microsoft.com/office/drawing/2014/main" val="963047208"/>
                    </a:ext>
                  </a:extLst>
                </a:gridCol>
                <a:gridCol w="942524">
                  <a:extLst>
                    <a:ext uri="{9D8B030D-6E8A-4147-A177-3AD203B41FA5}">
                      <a16:colId xmlns:a16="http://schemas.microsoft.com/office/drawing/2014/main" val="1266434363"/>
                    </a:ext>
                  </a:extLst>
                </a:gridCol>
              </a:tblGrid>
              <a:tr h="370305">
                <a:tc>
                  <a:txBody>
                    <a:bodyPr/>
                    <a:lstStyle/>
                    <a:p>
                      <a:pPr algn="ctr" fontAlgn="ctr"/>
                      <a:r>
                        <a:rPr lang="de-DE" sz="1000" b="1" u="none" strike="noStrike" dirty="0">
                          <a:effectLst/>
                        </a:rPr>
                        <a:t>PAC</a:t>
                      </a:r>
                      <a:endParaRPr lang="de-DE" sz="1000" b="1"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ctr" fontAlgn="ctr"/>
                      <a:r>
                        <a:rPr lang="de-DE" sz="1000" b="1" u="none" strike="noStrike" dirty="0">
                          <a:effectLst/>
                        </a:rPr>
                        <a:t>Title</a:t>
                      </a:r>
                      <a:endParaRPr lang="de-DE" sz="1000" b="1"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ctr" fontAlgn="ctr"/>
                      <a:r>
                        <a:rPr lang="de-DE" sz="1000" b="1" u="none" strike="noStrike" dirty="0">
                          <a:effectLst/>
                        </a:rPr>
                        <a:t>Visitor</a:t>
                      </a:r>
                      <a:endParaRPr lang="de-DE" sz="1000" b="1"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ctr" fontAlgn="ctr"/>
                      <a:r>
                        <a:rPr lang="de-DE" sz="1000" b="1" u="none" strike="noStrike" dirty="0">
                          <a:effectLst/>
                        </a:rPr>
                        <a:t>Facility</a:t>
                      </a:r>
                      <a:endParaRPr lang="de-DE" sz="1000" b="1"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ctr" fontAlgn="ctr"/>
                      <a:r>
                        <a:rPr lang="de-DE" sz="1000" b="1" u="none" strike="noStrike" dirty="0">
                          <a:effectLst/>
                        </a:rPr>
                        <a:t>Contact</a:t>
                      </a:r>
                      <a:endParaRPr lang="de-DE" sz="1000" b="1"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ctr" fontAlgn="ctr"/>
                      <a:r>
                        <a:rPr lang="de-DE" sz="1000" b="1" u="none" strike="noStrike" dirty="0" err="1">
                          <a:effectLst/>
                        </a:rPr>
                        <a:t>Requested</a:t>
                      </a:r>
                      <a:r>
                        <a:rPr lang="de-DE" sz="1000" b="1" u="none" strike="noStrike" dirty="0">
                          <a:effectLst/>
                        </a:rPr>
                        <a:t> </a:t>
                      </a:r>
                      <a:r>
                        <a:rPr lang="de-DE" sz="1000" b="1" u="none" strike="noStrike" dirty="0" err="1">
                          <a:effectLst/>
                        </a:rPr>
                        <a:t>weeks</a:t>
                      </a:r>
                      <a:endParaRPr lang="de-DE" sz="1000" b="1"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ctr" fontAlgn="ctr"/>
                      <a:r>
                        <a:rPr lang="de-DE" sz="1000" b="1" u="none" strike="noStrike" dirty="0" err="1">
                          <a:effectLst/>
                        </a:rPr>
                        <a:t>Approved</a:t>
                      </a:r>
                      <a:r>
                        <a:rPr lang="de-DE" sz="1000" b="1" u="none" strike="noStrike" dirty="0">
                          <a:effectLst/>
                        </a:rPr>
                        <a:t> </a:t>
                      </a:r>
                      <a:r>
                        <a:rPr lang="de-DE" sz="1000" b="1" u="none" strike="noStrike" dirty="0" err="1">
                          <a:effectLst/>
                        </a:rPr>
                        <a:t>weeks</a:t>
                      </a:r>
                      <a:endParaRPr lang="de-DE" sz="1000" b="1"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ctr" fontAlgn="ctr"/>
                      <a:r>
                        <a:rPr lang="de-DE" sz="1000" b="1" u="none" strike="noStrike" dirty="0">
                          <a:effectLst/>
                        </a:rPr>
                        <a:t>Status</a:t>
                      </a:r>
                      <a:endParaRPr lang="de-DE" sz="1000" b="1" i="0" u="none" strike="noStrike" dirty="0">
                        <a:solidFill>
                          <a:srgbClr val="000000"/>
                        </a:solidFill>
                        <a:effectLst/>
                        <a:latin typeface="Times New Roman" panose="02020603050405020304" pitchFamily="18" charset="0"/>
                      </a:endParaRPr>
                    </a:p>
                  </a:txBody>
                  <a:tcPr marL="3663" marR="3663" marT="3663" marB="0" anchor="ctr"/>
                </a:tc>
                <a:extLst>
                  <a:ext uri="{0D108BD9-81ED-4DB2-BD59-A6C34878D82A}">
                    <a16:rowId xmlns:a16="http://schemas.microsoft.com/office/drawing/2014/main" val="359916300"/>
                  </a:ext>
                </a:extLst>
              </a:tr>
              <a:tr h="360629">
                <a:tc>
                  <a:txBody>
                    <a:bodyPr/>
                    <a:lstStyle/>
                    <a:p>
                      <a:pPr algn="l" fontAlgn="ctr"/>
                      <a:r>
                        <a:rPr lang="de-DE" sz="1000" u="none" strike="noStrike" dirty="0">
                          <a:effectLst/>
                        </a:rPr>
                        <a:t>SV_1_1</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ctr"/>
                      <a:r>
                        <a:rPr lang="de-DE" sz="1000" u="none" strike="noStrike" dirty="0">
                          <a:effectLst/>
                        </a:rPr>
                        <a:t>OPEN-CL </a:t>
                      </a:r>
                      <a:r>
                        <a:rPr lang="de-DE" sz="1000" u="none" strike="noStrike" dirty="0" err="1">
                          <a:effectLst/>
                        </a:rPr>
                        <a:t>framework</a:t>
                      </a:r>
                      <a:r>
                        <a:rPr lang="de-DE" sz="1000" u="none" strike="noStrike" dirty="0">
                          <a:effectLst/>
                        </a:rPr>
                        <a:t> </a:t>
                      </a:r>
                      <a:r>
                        <a:rPr lang="de-DE" sz="1000" u="none" strike="noStrike" dirty="0" err="1">
                          <a:effectLst/>
                        </a:rPr>
                        <a:t>for</a:t>
                      </a:r>
                      <a:r>
                        <a:rPr lang="de-DE" sz="1000" u="none" strike="noStrike" dirty="0">
                          <a:effectLst/>
                        </a:rPr>
                        <a:t> Digitizer FPGA </a:t>
                      </a:r>
                      <a:r>
                        <a:rPr lang="de-DE" sz="1000" u="none" strike="noStrike" dirty="0" err="1">
                          <a:effectLst/>
                        </a:rPr>
                        <a:t>signal</a:t>
                      </a:r>
                      <a:r>
                        <a:rPr lang="de-DE" sz="1000" u="none" strike="noStrike" dirty="0">
                          <a:effectLst/>
                        </a:rPr>
                        <a:t> </a:t>
                      </a:r>
                      <a:r>
                        <a:rPr lang="de-DE" sz="1000" u="none" strike="noStrike" dirty="0" err="1">
                          <a:effectLst/>
                        </a:rPr>
                        <a:t>processing</a:t>
                      </a:r>
                      <a:r>
                        <a:rPr lang="de-DE" sz="1000" u="none" strike="noStrike" dirty="0">
                          <a:effectLst/>
                        </a:rPr>
                        <a:t>.</a:t>
                      </a:r>
                      <a:endParaRPr lang="de-DE" sz="1000" b="1"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ctr"/>
                      <a:r>
                        <a:rPr lang="de-DE" sz="1000" u="none" strike="noStrike" dirty="0">
                          <a:effectLst/>
                        </a:rPr>
                        <a:t>Miguel Astrain </a:t>
                      </a:r>
                      <a:r>
                        <a:rPr lang="de-DE" sz="1000" u="none" strike="noStrike" dirty="0" err="1">
                          <a:effectLst/>
                        </a:rPr>
                        <a:t>Etxezarreta</a:t>
                      </a:r>
                      <a:endParaRPr lang="de-DE" sz="1000" b="0" i="0" u="none" strike="noStrike" dirty="0">
                        <a:solidFill>
                          <a:srgbClr val="006100"/>
                        </a:solidFill>
                        <a:effectLst/>
                        <a:latin typeface="Calibri" panose="020F0502020204030204" pitchFamily="34" charset="0"/>
                      </a:endParaRPr>
                    </a:p>
                  </a:txBody>
                  <a:tcPr marL="3663" marR="3663" marT="3663" marB="0" anchor="ctr"/>
                </a:tc>
                <a:tc>
                  <a:txBody>
                    <a:bodyPr/>
                    <a:lstStyle/>
                    <a:p>
                      <a:pPr algn="l" fontAlgn="ctr"/>
                      <a:r>
                        <a:rPr lang="de-DE" sz="1000" u="none" strike="noStrike" dirty="0">
                          <a:effectLst/>
                        </a:rPr>
                        <a:t>HZDR</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ctr"/>
                      <a:r>
                        <a:rPr lang="de-DE" sz="1000" u="none" strike="noStrike" dirty="0">
                          <a:effectLst/>
                        </a:rPr>
                        <a:t>Andreas Wagner</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ctr" fontAlgn="ctr"/>
                      <a:r>
                        <a:rPr lang="de-DE" sz="1000" u="none" strike="noStrike">
                          <a:effectLst/>
                        </a:rPr>
                        <a:t>25</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ctr"/>
                      <a:r>
                        <a:rPr lang="de-DE" sz="1000" u="none" strike="noStrike" dirty="0">
                          <a:effectLst/>
                        </a:rPr>
                        <a:t>25</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ctr"/>
                      <a:r>
                        <a:rPr lang="de-DE" sz="1000" u="none" strike="noStrike">
                          <a:effectLst/>
                        </a:rPr>
                        <a:t>Completed</a:t>
                      </a:r>
                      <a:endParaRPr lang="de-DE" sz="1000" b="0" i="0" u="none" strike="noStrike">
                        <a:solidFill>
                          <a:srgbClr val="000000"/>
                        </a:solidFill>
                        <a:effectLst/>
                        <a:latin typeface="Times New Roman" panose="02020603050405020304" pitchFamily="18" charset="0"/>
                      </a:endParaRPr>
                    </a:p>
                  </a:txBody>
                  <a:tcPr marL="3663" marR="3663" marT="3663" marB="0" anchor="ctr"/>
                </a:tc>
                <a:extLst>
                  <a:ext uri="{0D108BD9-81ED-4DB2-BD59-A6C34878D82A}">
                    <a16:rowId xmlns:a16="http://schemas.microsoft.com/office/drawing/2014/main" val="1829513550"/>
                  </a:ext>
                </a:extLst>
              </a:tr>
              <a:tr h="360629">
                <a:tc>
                  <a:txBody>
                    <a:bodyPr/>
                    <a:lstStyle/>
                    <a:p>
                      <a:pPr algn="l" fontAlgn="ctr"/>
                      <a:r>
                        <a:rPr lang="de-DE" sz="1000" u="none" strike="noStrike">
                          <a:effectLst/>
                        </a:rPr>
                        <a:t>SV_1_2</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en-US" sz="1000" u="none" strike="noStrike" dirty="0">
                          <a:effectLst/>
                        </a:rPr>
                        <a:t>VERDI “2E-2v” state-of-the-art time-of-flight (TOF) spectrometer </a:t>
                      </a:r>
                      <a:endParaRPr lang="en-US" sz="1000" b="1"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ctr"/>
                      <a:r>
                        <a:rPr lang="de-DE" sz="1000" u="none" strike="noStrike">
                          <a:effectLst/>
                        </a:rPr>
                        <a:t>Ana Maria Gomez Londoño</a:t>
                      </a:r>
                      <a:endParaRPr lang="de-DE" sz="1000" b="0" i="0" u="none" strike="noStrike">
                        <a:solidFill>
                          <a:srgbClr val="006100"/>
                        </a:solidFill>
                        <a:effectLst/>
                        <a:latin typeface="Calibri" panose="020F0502020204030204" pitchFamily="34" charset="0"/>
                      </a:endParaRPr>
                    </a:p>
                  </a:txBody>
                  <a:tcPr marL="3663" marR="3663" marT="3663" marB="0" anchor="ctr"/>
                </a:tc>
                <a:tc>
                  <a:txBody>
                    <a:bodyPr/>
                    <a:lstStyle/>
                    <a:p>
                      <a:pPr algn="l" fontAlgn="ctr"/>
                      <a:r>
                        <a:rPr lang="de-DE" sz="1000" u="none" strike="noStrike">
                          <a:effectLst/>
                        </a:rPr>
                        <a:t>JRC-Geel</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ctr"/>
                      <a:r>
                        <a:rPr lang="de-DE" sz="1000" u="none" strike="noStrike">
                          <a:effectLst/>
                        </a:rPr>
                        <a:t>Stephan Oberstedt</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ctr"/>
                      <a:r>
                        <a:rPr lang="de-DE" sz="1000" u="none" strike="noStrike" dirty="0">
                          <a:effectLst/>
                        </a:rPr>
                        <a:t>12</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ctr" fontAlgn="ctr"/>
                      <a:r>
                        <a:rPr lang="de-DE" sz="1000" u="none" strike="noStrike" dirty="0">
                          <a:effectLst/>
                        </a:rPr>
                        <a:t>12</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ctr"/>
                      <a:r>
                        <a:rPr lang="de-DE" sz="1000" u="none" strike="noStrike" dirty="0" err="1">
                          <a:effectLst/>
                        </a:rPr>
                        <a:t>Completed</a:t>
                      </a:r>
                      <a:endParaRPr lang="de-DE" sz="1000" b="0" i="0" u="none" strike="noStrike" dirty="0">
                        <a:solidFill>
                          <a:srgbClr val="000000"/>
                        </a:solidFill>
                        <a:effectLst/>
                        <a:latin typeface="Times New Roman" panose="02020603050405020304" pitchFamily="18" charset="0"/>
                      </a:endParaRPr>
                    </a:p>
                  </a:txBody>
                  <a:tcPr marL="3663" marR="3663" marT="3663" marB="0" anchor="ctr"/>
                </a:tc>
                <a:extLst>
                  <a:ext uri="{0D108BD9-81ED-4DB2-BD59-A6C34878D82A}">
                    <a16:rowId xmlns:a16="http://schemas.microsoft.com/office/drawing/2014/main" val="4291570524"/>
                  </a:ext>
                </a:extLst>
              </a:tr>
              <a:tr h="360629">
                <a:tc>
                  <a:txBody>
                    <a:bodyPr/>
                    <a:lstStyle/>
                    <a:p>
                      <a:pPr algn="l" fontAlgn="b"/>
                      <a:r>
                        <a:rPr lang="de-DE" sz="1000" u="none" strike="noStrike">
                          <a:effectLst/>
                        </a:rPr>
                        <a:t>SV_1_3</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en-US" sz="1000" u="none" strike="noStrike" dirty="0">
                          <a:effectLst/>
                        </a:rPr>
                        <a:t>VERDI “2E-2v” state-of-the-art time-of-flight (TOF) spectrometer </a:t>
                      </a:r>
                      <a:endParaRPr lang="en-US" sz="1000" b="1"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a:effectLst/>
                        </a:rPr>
                        <a:t>Diego Tarrio</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a:effectLst/>
                        </a:rPr>
                        <a:t>JRC-Geel</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a:effectLst/>
                        </a:rPr>
                        <a:t>Stephan Oberstedt</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b"/>
                      <a:r>
                        <a:rPr lang="de-DE" sz="1000" u="none" strike="noStrike">
                          <a:effectLst/>
                        </a:rPr>
                        <a:t>4</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b"/>
                      <a:r>
                        <a:rPr lang="de-DE" sz="1000" u="none" strike="noStrike" dirty="0">
                          <a:effectLst/>
                        </a:rPr>
                        <a:t>4</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ctr"/>
                      <a:r>
                        <a:rPr lang="de-DE" sz="1000" u="none" strike="noStrike" dirty="0" err="1">
                          <a:effectLst/>
                        </a:rPr>
                        <a:t>request</a:t>
                      </a:r>
                      <a:r>
                        <a:rPr lang="de-DE" sz="1000" u="none" strike="noStrike" dirty="0">
                          <a:effectLst/>
                        </a:rPr>
                        <a:t> </a:t>
                      </a:r>
                      <a:r>
                        <a:rPr lang="de-DE" sz="1000" u="none" strike="noStrike" dirty="0" err="1">
                          <a:effectLst/>
                        </a:rPr>
                        <a:t>for</a:t>
                      </a:r>
                      <a:r>
                        <a:rPr lang="de-DE" sz="1000" u="none" strike="noStrike" dirty="0">
                          <a:effectLst/>
                        </a:rPr>
                        <a:t> SV_5_2</a:t>
                      </a:r>
                      <a:endParaRPr lang="de-DE" sz="1000" b="0" i="0" u="none" strike="noStrike" dirty="0">
                        <a:solidFill>
                          <a:srgbClr val="000000"/>
                        </a:solidFill>
                        <a:effectLst/>
                        <a:latin typeface="Times New Roman" panose="02020603050405020304" pitchFamily="18" charset="0"/>
                      </a:endParaRPr>
                    </a:p>
                  </a:txBody>
                  <a:tcPr marL="3663" marR="3663" marT="3663" marB="0" anchor="ctr"/>
                </a:tc>
                <a:extLst>
                  <a:ext uri="{0D108BD9-81ED-4DB2-BD59-A6C34878D82A}">
                    <a16:rowId xmlns:a16="http://schemas.microsoft.com/office/drawing/2014/main" val="1997100916"/>
                  </a:ext>
                </a:extLst>
              </a:tr>
              <a:tr h="360629">
                <a:tc>
                  <a:txBody>
                    <a:bodyPr/>
                    <a:lstStyle/>
                    <a:p>
                      <a:pPr algn="l" fontAlgn="b"/>
                      <a:r>
                        <a:rPr lang="de-DE" sz="1000" u="none" strike="noStrike">
                          <a:effectLst/>
                        </a:rPr>
                        <a:t>SV_1_4</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en-US" sz="1000" u="none" strike="noStrike" dirty="0">
                          <a:effectLst/>
                        </a:rPr>
                        <a:t>VERDI “2E-2v” state-of-the-art time-of-flight (TOF) spectrometer </a:t>
                      </a:r>
                      <a:endParaRPr lang="en-US" sz="1000" b="1"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dirty="0">
                          <a:effectLst/>
                        </a:rPr>
                        <a:t>Ali Al-</a:t>
                      </a:r>
                      <a:r>
                        <a:rPr lang="de-DE" sz="1000" u="none" strike="noStrike" dirty="0" err="1">
                          <a:effectLst/>
                        </a:rPr>
                        <a:t>Adili</a:t>
                      </a:r>
                      <a:endParaRPr lang="de-DE" sz="1000" b="0" i="0" u="none" strike="noStrike" dirty="0">
                        <a:solidFill>
                          <a:srgbClr val="006100"/>
                        </a:solidFill>
                        <a:effectLst/>
                        <a:latin typeface="Calibri" panose="020F0502020204030204" pitchFamily="34" charset="0"/>
                      </a:endParaRPr>
                    </a:p>
                  </a:txBody>
                  <a:tcPr marL="3663" marR="3663" marT="3663" marB="0" anchor="ctr"/>
                </a:tc>
                <a:tc>
                  <a:txBody>
                    <a:bodyPr/>
                    <a:lstStyle/>
                    <a:p>
                      <a:pPr algn="l" fontAlgn="b"/>
                      <a:r>
                        <a:rPr lang="de-DE" sz="1000" u="none" strike="noStrike">
                          <a:effectLst/>
                        </a:rPr>
                        <a:t>JRC-Geel</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a:effectLst/>
                        </a:rPr>
                        <a:t>Stephan Oberstedt</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b"/>
                      <a:r>
                        <a:rPr lang="de-DE" sz="1000" u="none" strike="noStrike">
                          <a:effectLst/>
                        </a:rPr>
                        <a:t>4</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b"/>
                      <a:r>
                        <a:rPr lang="de-DE" sz="1000" u="none" strike="noStrike" dirty="0">
                          <a:effectLst/>
                        </a:rPr>
                        <a:t>4</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a:effectLst/>
                        </a:rPr>
                        <a:t>Completed</a:t>
                      </a:r>
                      <a:endParaRPr lang="de-DE" sz="1000" b="0" i="0" u="none" strike="noStrike">
                        <a:solidFill>
                          <a:srgbClr val="000000"/>
                        </a:solidFill>
                        <a:effectLst/>
                        <a:latin typeface="Times New Roman" panose="02020603050405020304" pitchFamily="18" charset="0"/>
                      </a:endParaRPr>
                    </a:p>
                  </a:txBody>
                  <a:tcPr marL="3663" marR="3663" marT="3663" marB="0" anchor="ctr"/>
                </a:tc>
                <a:extLst>
                  <a:ext uri="{0D108BD9-81ED-4DB2-BD59-A6C34878D82A}">
                    <a16:rowId xmlns:a16="http://schemas.microsoft.com/office/drawing/2014/main" val="188819522"/>
                  </a:ext>
                </a:extLst>
              </a:tr>
              <a:tr h="370305">
                <a:tc>
                  <a:txBody>
                    <a:bodyPr/>
                    <a:lstStyle/>
                    <a:p>
                      <a:pPr algn="l" fontAlgn="b"/>
                      <a:r>
                        <a:rPr lang="de-DE" sz="1000" u="none" strike="noStrike">
                          <a:effectLst/>
                        </a:rPr>
                        <a:t>SV_1_5</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ctr"/>
                      <a:r>
                        <a:rPr lang="en-US" sz="1000" u="none" strike="noStrike">
                          <a:effectLst/>
                        </a:rPr>
                        <a:t>Target making methods and technologies </a:t>
                      </a:r>
                      <a:endParaRPr lang="en-US" sz="1000" b="1"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dirty="0">
                          <a:effectLst/>
                        </a:rPr>
                        <a:t>Jukka </a:t>
                      </a:r>
                      <a:r>
                        <a:rPr lang="de-DE" sz="1000" u="none" strike="noStrike" dirty="0" err="1">
                          <a:effectLst/>
                        </a:rPr>
                        <a:t>Jaatinen</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a:effectLst/>
                        </a:rPr>
                        <a:t>JGU Mainz</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a:effectLst/>
                        </a:rPr>
                        <a:t>Klaus Eberhardt</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b"/>
                      <a:r>
                        <a:rPr lang="de-DE" sz="1000" u="none" strike="noStrike">
                          <a:effectLst/>
                        </a:rPr>
                        <a:t>2</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b"/>
                      <a:r>
                        <a:rPr lang="de-DE" sz="1000" u="none" strike="noStrike" dirty="0">
                          <a:effectLst/>
                        </a:rPr>
                        <a:t>2</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dirty="0">
                          <a:effectLst/>
                        </a:rPr>
                        <a:t> </a:t>
                      </a:r>
                      <a:r>
                        <a:rPr lang="de-DE" sz="1000" u="none" strike="noStrike" dirty="0" err="1">
                          <a:effectLst/>
                        </a:rPr>
                        <a:t>postponed</a:t>
                      </a:r>
                      <a:r>
                        <a:rPr lang="de-DE" sz="1000" u="none" strike="noStrike" dirty="0">
                          <a:effectLst/>
                        </a:rPr>
                        <a:t> 2023</a:t>
                      </a:r>
                      <a:endParaRPr lang="de-DE" sz="1000" b="0" i="0" u="none" strike="noStrike" dirty="0">
                        <a:solidFill>
                          <a:srgbClr val="000000"/>
                        </a:solidFill>
                        <a:effectLst/>
                        <a:latin typeface="Calibri" panose="020F0502020204030204" pitchFamily="34" charset="0"/>
                      </a:endParaRPr>
                    </a:p>
                  </a:txBody>
                  <a:tcPr marL="3663" marR="3663" marT="3663" marB="0" anchor="ctr"/>
                </a:tc>
                <a:extLst>
                  <a:ext uri="{0D108BD9-81ED-4DB2-BD59-A6C34878D82A}">
                    <a16:rowId xmlns:a16="http://schemas.microsoft.com/office/drawing/2014/main" val="1937509335"/>
                  </a:ext>
                </a:extLst>
              </a:tr>
              <a:tr h="370305">
                <a:tc>
                  <a:txBody>
                    <a:bodyPr/>
                    <a:lstStyle/>
                    <a:p>
                      <a:pPr algn="l" fontAlgn="b"/>
                      <a:r>
                        <a:rPr lang="de-DE" sz="1000" u="none" strike="noStrike">
                          <a:effectLst/>
                        </a:rPr>
                        <a:t>SV_1_6</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ctr"/>
                      <a:r>
                        <a:rPr lang="de-DE" sz="1000" u="none" strike="noStrike">
                          <a:effectLst/>
                        </a:rPr>
                        <a:t>Activation measurements for laser particle acceleration </a:t>
                      </a:r>
                      <a:endParaRPr lang="de-DE" sz="1000" b="1"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dirty="0">
                          <a:effectLst/>
                        </a:rPr>
                        <a:t>Juan Peñas </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dirty="0">
                          <a:effectLst/>
                        </a:rPr>
                        <a:t>HZDR</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a:effectLst/>
                        </a:rPr>
                        <a:t>Arnd Junghans</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b"/>
                      <a:r>
                        <a:rPr lang="de-DE" sz="1000" u="none" strike="noStrike">
                          <a:effectLst/>
                        </a:rPr>
                        <a:t>4</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b"/>
                      <a:r>
                        <a:rPr lang="de-DE" sz="1000" u="none" strike="noStrike" dirty="0">
                          <a:effectLst/>
                        </a:rPr>
                        <a:t>4</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ctr"/>
                      <a:r>
                        <a:rPr lang="de-DE" sz="1000" u="none" strike="noStrike" dirty="0">
                          <a:effectLst/>
                        </a:rPr>
                        <a:t>Summer 2023</a:t>
                      </a:r>
                      <a:endParaRPr lang="de-DE" sz="1000" b="0" i="0" u="none" strike="noStrike" dirty="0">
                        <a:solidFill>
                          <a:srgbClr val="000000"/>
                        </a:solidFill>
                        <a:effectLst/>
                        <a:latin typeface="Times New Roman" panose="02020603050405020304" pitchFamily="18" charset="0"/>
                      </a:endParaRPr>
                    </a:p>
                  </a:txBody>
                  <a:tcPr marL="3663" marR="3663" marT="3663" marB="0" anchor="ctr"/>
                </a:tc>
                <a:extLst>
                  <a:ext uri="{0D108BD9-81ED-4DB2-BD59-A6C34878D82A}">
                    <a16:rowId xmlns:a16="http://schemas.microsoft.com/office/drawing/2014/main" val="3381313997"/>
                  </a:ext>
                </a:extLst>
              </a:tr>
              <a:tr h="689168">
                <a:tc>
                  <a:txBody>
                    <a:bodyPr/>
                    <a:lstStyle/>
                    <a:p>
                      <a:pPr algn="l" fontAlgn="ctr"/>
                      <a:r>
                        <a:rPr lang="de-DE" sz="1000" u="none" strike="noStrike">
                          <a:effectLst/>
                        </a:rPr>
                        <a:t>SV_2_1</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en-US" sz="1000" u="none" strike="noStrike">
                          <a:effectLst/>
                        </a:rPr>
                        <a:t>Exploring fine structures in the prompt fission neutron (PFN) angular distribution with respect to the fission axis for the reaction 235U(nth,f)</a:t>
                      </a:r>
                      <a:endParaRPr lang="en-US" sz="1000" b="1"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ctr"/>
                      <a:r>
                        <a:rPr lang="de-DE" sz="1000" u="none" strike="noStrike">
                          <a:effectLst/>
                        </a:rPr>
                        <a:t>Nicolae Carjan</a:t>
                      </a:r>
                      <a:endParaRPr lang="de-DE" sz="1000" b="0" i="0" u="none" strike="noStrike">
                        <a:solidFill>
                          <a:srgbClr val="006100"/>
                        </a:solidFill>
                        <a:effectLst/>
                        <a:latin typeface="Calibri" panose="020F0502020204030204" pitchFamily="34" charset="0"/>
                      </a:endParaRPr>
                    </a:p>
                  </a:txBody>
                  <a:tcPr marL="3663" marR="3663" marT="3663" marB="0" anchor="ctr"/>
                </a:tc>
                <a:tc>
                  <a:txBody>
                    <a:bodyPr/>
                    <a:lstStyle/>
                    <a:p>
                      <a:pPr algn="l" fontAlgn="ctr"/>
                      <a:r>
                        <a:rPr lang="de-DE" sz="1000" u="none" strike="noStrike" dirty="0">
                          <a:effectLst/>
                        </a:rPr>
                        <a:t>JRC </a:t>
                      </a:r>
                      <a:r>
                        <a:rPr lang="de-DE" sz="1000" u="none" strike="noStrike" dirty="0" err="1">
                          <a:effectLst/>
                        </a:rPr>
                        <a:t>Geel</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ctr"/>
                      <a:r>
                        <a:rPr lang="de-DE" sz="1000" u="none" strike="noStrike" dirty="0">
                          <a:effectLst/>
                        </a:rPr>
                        <a:t>Stephan Oberstedt</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ctr" fontAlgn="ctr"/>
                      <a:r>
                        <a:rPr lang="de-DE" sz="1000" u="none" strike="noStrike">
                          <a:effectLst/>
                        </a:rPr>
                        <a:t>12</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ctr"/>
                      <a:r>
                        <a:rPr lang="de-DE" sz="1000" u="none" strike="noStrike" dirty="0">
                          <a:effectLst/>
                        </a:rPr>
                        <a:t>6</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ctr"/>
                      <a:r>
                        <a:rPr lang="de-DE" sz="1000" u="none" strike="noStrike" dirty="0" err="1">
                          <a:effectLst/>
                        </a:rPr>
                        <a:t>Completed</a:t>
                      </a:r>
                      <a:endParaRPr lang="de-DE" sz="1000" b="0" i="0" u="none" strike="noStrike" dirty="0">
                        <a:solidFill>
                          <a:srgbClr val="000000"/>
                        </a:solidFill>
                        <a:effectLst/>
                        <a:latin typeface="Times New Roman" panose="02020603050405020304" pitchFamily="18" charset="0"/>
                      </a:endParaRPr>
                    </a:p>
                  </a:txBody>
                  <a:tcPr marL="3663" marR="3663" marT="3663" marB="0" anchor="ctr"/>
                </a:tc>
                <a:extLst>
                  <a:ext uri="{0D108BD9-81ED-4DB2-BD59-A6C34878D82A}">
                    <a16:rowId xmlns:a16="http://schemas.microsoft.com/office/drawing/2014/main" val="522343610"/>
                  </a:ext>
                </a:extLst>
              </a:tr>
              <a:tr h="518161">
                <a:tc>
                  <a:txBody>
                    <a:bodyPr/>
                    <a:lstStyle/>
                    <a:p>
                      <a:pPr algn="l" fontAlgn="b"/>
                      <a:r>
                        <a:rPr lang="de-DE" sz="1000" u="none" strike="noStrike">
                          <a:effectLst/>
                        </a:rPr>
                        <a:t>SV_2_2</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en-US" sz="1000" u="none" strike="noStrike">
                          <a:effectLst/>
                        </a:rPr>
                        <a:t>Data analysis for time-of- flight transmission and capture measurements at GELINA and n_TOF</a:t>
                      </a:r>
                      <a:endParaRPr lang="en-US" sz="1000" b="1"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a:effectLst/>
                        </a:rPr>
                        <a:t>Andrea Oprea</a:t>
                      </a:r>
                      <a:endParaRPr lang="de-DE" sz="1000" b="0" i="0" u="none" strike="noStrike">
                        <a:solidFill>
                          <a:srgbClr val="006100"/>
                        </a:solidFill>
                        <a:effectLst/>
                        <a:latin typeface="Calibri" panose="020F0502020204030204" pitchFamily="34" charset="0"/>
                      </a:endParaRPr>
                    </a:p>
                  </a:txBody>
                  <a:tcPr marL="3663" marR="3663" marT="3663" marB="0" anchor="ctr"/>
                </a:tc>
                <a:tc>
                  <a:txBody>
                    <a:bodyPr/>
                    <a:lstStyle/>
                    <a:p>
                      <a:pPr algn="l" fontAlgn="b"/>
                      <a:r>
                        <a:rPr lang="de-DE" sz="1000" u="none" strike="noStrike">
                          <a:effectLst/>
                        </a:rPr>
                        <a:t>JRC-Geel</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dirty="0">
                          <a:effectLst/>
                        </a:rPr>
                        <a:t>Peter </a:t>
                      </a:r>
                      <a:r>
                        <a:rPr lang="de-DE" sz="1000" u="none" strike="noStrike" dirty="0" err="1">
                          <a:effectLst/>
                        </a:rPr>
                        <a:t>Schillebeeckx</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ctr" fontAlgn="b"/>
                      <a:r>
                        <a:rPr lang="de-DE" sz="1000" u="none" strike="noStrike" dirty="0">
                          <a:effectLst/>
                        </a:rPr>
                        <a:t>12</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ctr" fontAlgn="b"/>
                      <a:r>
                        <a:rPr lang="de-DE" sz="1000" u="none" strike="noStrike" dirty="0">
                          <a:effectLst/>
                        </a:rPr>
                        <a:t>8</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dirty="0" err="1">
                          <a:effectLst/>
                        </a:rPr>
                        <a:t>Completed</a:t>
                      </a:r>
                      <a:endParaRPr lang="de-DE" sz="1000" b="0" i="0" u="none" strike="noStrike" dirty="0">
                        <a:solidFill>
                          <a:srgbClr val="000000"/>
                        </a:solidFill>
                        <a:effectLst/>
                        <a:latin typeface="Times New Roman" panose="02020603050405020304" pitchFamily="18" charset="0"/>
                      </a:endParaRPr>
                    </a:p>
                  </a:txBody>
                  <a:tcPr marL="3663" marR="3663" marT="3663" marB="0" anchor="ctr"/>
                </a:tc>
                <a:extLst>
                  <a:ext uri="{0D108BD9-81ED-4DB2-BD59-A6C34878D82A}">
                    <a16:rowId xmlns:a16="http://schemas.microsoft.com/office/drawing/2014/main" val="690150729"/>
                  </a:ext>
                </a:extLst>
              </a:tr>
              <a:tr h="689168">
                <a:tc>
                  <a:txBody>
                    <a:bodyPr/>
                    <a:lstStyle/>
                    <a:p>
                      <a:pPr algn="l" fontAlgn="ctr"/>
                      <a:r>
                        <a:rPr lang="de-DE" sz="1000" u="none" strike="noStrike">
                          <a:effectLst/>
                        </a:rPr>
                        <a:t>SV_2_3</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ctr"/>
                      <a:r>
                        <a:rPr lang="en-US" sz="1000" u="none" strike="noStrike">
                          <a:effectLst/>
                        </a:rPr>
                        <a:t>Sensitivity analyses of PIEs and decay heat measurements of spent nuclear fuels to nuclear cross- sections and fission yields</a:t>
                      </a:r>
                      <a:endParaRPr lang="en-US" sz="1000" b="1"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ctr"/>
                      <a:r>
                        <a:rPr lang="de-DE" sz="1000" u="none" strike="noStrike">
                          <a:effectLst/>
                        </a:rPr>
                        <a:t>Ahmed Shama</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ctr"/>
                      <a:r>
                        <a:rPr lang="de-DE" sz="1000" u="none" strike="noStrike">
                          <a:effectLst/>
                        </a:rPr>
                        <a:t>JRC-Geel</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ctr"/>
                      <a:r>
                        <a:rPr lang="de-DE" sz="1000" u="none" strike="noStrike">
                          <a:effectLst/>
                        </a:rPr>
                        <a:t>Peter Schillebeeckx</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ctr"/>
                      <a:r>
                        <a:rPr lang="de-DE" sz="1000" u="none" strike="noStrike" dirty="0">
                          <a:effectLst/>
                        </a:rPr>
                        <a:t>12</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ctr" fontAlgn="ctr"/>
                      <a:r>
                        <a:rPr lang="de-DE" sz="1000" u="none" strike="noStrike" dirty="0">
                          <a:effectLst/>
                        </a:rPr>
                        <a:t>0</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ctr"/>
                      <a:r>
                        <a:rPr lang="de-DE" sz="1000" u="none" strike="noStrike" dirty="0" err="1">
                          <a:effectLst/>
                        </a:rPr>
                        <a:t>canceled</a:t>
                      </a:r>
                      <a:endParaRPr lang="de-DE" sz="1000" b="0" i="0" u="none" strike="noStrike" dirty="0">
                        <a:solidFill>
                          <a:srgbClr val="000000"/>
                        </a:solidFill>
                        <a:effectLst/>
                        <a:latin typeface="Times New Roman" panose="02020603050405020304" pitchFamily="18" charset="0"/>
                      </a:endParaRPr>
                    </a:p>
                  </a:txBody>
                  <a:tcPr marL="3663" marR="3663" marT="3663" marB="0" anchor="ctr"/>
                </a:tc>
                <a:extLst>
                  <a:ext uri="{0D108BD9-81ED-4DB2-BD59-A6C34878D82A}">
                    <a16:rowId xmlns:a16="http://schemas.microsoft.com/office/drawing/2014/main" val="3706864715"/>
                  </a:ext>
                </a:extLst>
              </a:tr>
              <a:tr h="360629">
                <a:tc>
                  <a:txBody>
                    <a:bodyPr/>
                    <a:lstStyle/>
                    <a:p>
                      <a:pPr algn="l" fontAlgn="b"/>
                      <a:r>
                        <a:rPr lang="de-DE" sz="1000" u="none" strike="noStrike">
                          <a:effectLst/>
                        </a:rPr>
                        <a:t>SV_2_4</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ctr"/>
                      <a:r>
                        <a:rPr lang="en-US" sz="1000" u="none" strike="noStrike">
                          <a:effectLst/>
                        </a:rPr>
                        <a:t>Two-step gamma cascade method for obtaining nuclear data</a:t>
                      </a:r>
                      <a:endParaRPr lang="en-US" sz="1000" b="1"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a:effectLst/>
                        </a:rPr>
                        <a:t>David Knezevic</a:t>
                      </a:r>
                      <a:endParaRPr lang="de-DE" sz="1000" b="0" i="0" u="none" strike="noStrike">
                        <a:solidFill>
                          <a:srgbClr val="000000"/>
                        </a:solidFill>
                        <a:effectLst/>
                        <a:latin typeface="Calibri" panose="020F0502020204030204" pitchFamily="34" charset="0"/>
                      </a:endParaRPr>
                    </a:p>
                  </a:txBody>
                  <a:tcPr marL="3663" marR="3663" marT="3663" marB="0" anchor="ctr"/>
                </a:tc>
                <a:tc>
                  <a:txBody>
                    <a:bodyPr/>
                    <a:lstStyle/>
                    <a:p>
                      <a:pPr algn="l" fontAlgn="b"/>
                      <a:r>
                        <a:rPr lang="de-DE" sz="1000" u="none" strike="noStrike">
                          <a:effectLst/>
                        </a:rPr>
                        <a:t>MTA, Budapest</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a:effectLst/>
                        </a:rPr>
                        <a:t>László Szentmiklósi  </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b"/>
                      <a:r>
                        <a:rPr lang="de-DE" sz="1000" u="none" strike="noStrike">
                          <a:effectLst/>
                        </a:rPr>
                        <a:t>3</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b"/>
                      <a:r>
                        <a:rPr lang="de-DE" sz="1000" u="none" strike="noStrike" dirty="0">
                          <a:effectLst/>
                        </a:rPr>
                        <a:t>3</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dirty="0" err="1">
                          <a:effectLst/>
                        </a:rPr>
                        <a:t>Completed</a:t>
                      </a:r>
                      <a:endParaRPr lang="de-DE" sz="1000" b="0" i="0" u="none" strike="noStrike" dirty="0">
                        <a:solidFill>
                          <a:srgbClr val="000000"/>
                        </a:solidFill>
                        <a:effectLst/>
                        <a:latin typeface="Times New Roman" panose="02020603050405020304" pitchFamily="18" charset="0"/>
                      </a:endParaRPr>
                    </a:p>
                  </a:txBody>
                  <a:tcPr marL="3663" marR="3663" marT="3663" marB="0" anchor="ctr"/>
                </a:tc>
                <a:extLst>
                  <a:ext uri="{0D108BD9-81ED-4DB2-BD59-A6C34878D82A}">
                    <a16:rowId xmlns:a16="http://schemas.microsoft.com/office/drawing/2014/main" val="2876052704"/>
                  </a:ext>
                </a:extLst>
              </a:tr>
              <a:tr h="347153">
                <a:tc>
                  <a:txBody>
                    <a:bodyPr/>
                    <a:lstStyle/>
                    <a:p>
                      <a:pPr algn="l" fontAlgn="b"/>
                      <a:r>
                        <a:rPr lang="de-DE" sz="1000" u="none" strike="noStrike">
                          <a:effectLst/>
                        </a:rPr>
                        <a:t>SV_2_5</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ctr"/>
                      <a:r>
                        <a:rPr lang="en-US" sz="1000" u="none" strike="noStrike">
                          <a:effectLst/>
                        </a:rPr>
                        <a:t>MC Simulations of a recoil proton telescope</a:t>
                      </a:r>
                      <a:endParaRPr lang="en-US" sz="1000" b="1"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a:effectLst/>
                        </a:rPr>
                        <a:t>Quentin Ducasse</a:t>
                      </a:r>
                      <a:endParaRPr lang="de-DE" sz="1000" b="0" i="0" u="none" strike="noStrike">
                        <a:solidFill>
                          <a:srgbClr val="006100"/>
                        </a:solidFill>
                        <a:effectLst/>
                        <a:latin typeface="Calibri" panose="020F0502020204030204" pitchFamily="34" charset="0"/>
                      </a:endParaRPr>
                    </a:p>
                  </a:txBody>
                  <a:tcPr marL="3663" marR="3663" marT="3663" marB="0" anchor="ctr"/>
                </a:tc>
                <a:tc>
                  <a:txBody>
                    <a:bodyPr/>
                    <a:lstStyle/>
                    <a:p>
                      <a:pPr algn="l" fontAlgn="b"/>
                      <a:r>
                        <a:rPr lang="de-DE" sz="1000" u="none" strike="noStrike">
                          <a:effectLst/>
                        </a:rPr>
                        <a:t>PTB, Braunschweig</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a:effectLst/>
                        </a:rPr>
                        <a:t>Elisa Pirovano</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b"/>
                      <a:r>
                        <a:rPr lang="de-DE" sz="1000" u="none" strike="noStrike">
                          <a:effectLst/>
                        </a:rPr>
                        <a:t>3</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b"/>
                      <a:r>
                        <a:rPr lang="de-DE" sz="1000" u="none" strike="noStrike">
                          <a:effectLst/>
                        </a:rPr>
                        <a:t>3</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dirty="0" err="1">
                          <a:effectLst/>
                        </a:rPr>
                        <a:t>Completed</a:t>
                      </a:r>
                      <a:endParaRPr lang="de-DE" sz="1000" b="0" i="0" u="none" strike="noStrike" dirty="0">
                        <a:solidFill>
                          <a:srgbClr val="000000"/>
                        </a:solidFill>
                        <a:effectLst/>
                        <a:latin typeface="Times New Roman" panose="02020603050405020304" pitchFamily="18" charset="0"/>
                      </a:endParaRPr>
                    </a:p>
                  </a:txBody>
                  <a:tcPr marL="3663" marR="3663" marT="3663" marB="0" anchor="ctr"/>
                </a:tc>
                <a:extLst>
                  <a:ext uri="{0D108BD9-81ED-4DB2-BD59-A6C34878D82A}">
                    <a16:rowId xmlns:a16="http://schemas.microsoft.com/office/drawing/2014/main" val="3247099697"/>
                  </a:ext>
                </a:extLst>
              </a:tr>
              <a:tr h="360629">
                <a:tc>
                  <a:txBody>
                    <a:bodyPr/>
                    <a:lstStyle/>
                    <a:p>
                      <a:pPr algn="l" fontAlgn="b"/>
                      <a:r>
                        <a:rPr lang="de-DE" sz="1000" u="none" strike="noStrike">
                          <a:effectLst/>
                        </a:rPr>
                        <a:t>SV_2_6</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en-US" sz="1000" u="none" strike="noStrike">
                          <a:effectLst/>
                        </a:rPr>
                        <a:t>Gd transmission and preparation of Mo cross section measurement</a:t>
                      </a:r>
                      <a:endParaRPr lang="en-US" sz="1000" b="1"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a:effectLst/>
                        </a:rPr>
                        <a:t>Riccardo Mucciola</a:t>
                      </a:r>
                      <a:endParaRPr lang="de-DE" sz="1000" b="0" i="0" u="none" strike="noStrike">
                        <a:solidFill>
                          <a:srgbClr val="006100"/>
                        </a:solidFill>
                        <a:effectLst/>
                        <a:latin typeface="Calibri" panose="020F0502020204030204" pitchFamily="34" charset="0"/>
                      </a:endParaRPr>
                    </a:p>
                  </a:txBody>
                  <a:tcPr marL="3663" marR="3663" marT="3663" marB="0" anchor="ctr"/>
                </a:tc>
                <a:tc>
                  <a:txBody>
                    <a:bodyPr/>
                    <a:lstStyle/>
                    <a:p>
                      <a:pPr algn="l" fontAlgn="b"/>
                      <a:r>
                        <a:rPr lang="de-DE" sz="1000" u="none" strike="noStrike">
                          <a:effectLst/>
                        </a:rPr>
                        <a:t>JRC Geel</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a:effectLst/>
                        </a:rPr>
                        <a:t>Peter Schillebeeckx</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b"/>
                      <a:r>
                        <a:rPr lang="de-DE" sz="1000" u="none" strike="noStrike">
                          <a:effectLst/>
                        </a:rPr>
                        <a:t>12</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b"/>
                      <a:r>
                        <a:rPr lang="de-DE" sz="1000" u="none" strike="noStrike">
                          <a:effectLst/>
                        </a:rPr>
                        <a:t>9</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dirty="0" err="1">
                          <a:effectLst/>
                        </a:rPr>
                        <a:t>Completed</a:t>
                      </a:r>
                      <a:endParaRPr lang="de-DE" sz="1000" b="0" i="0" u="none" strike="noStrike" dirty="0">
                        <a:solidFill>
                          <a:srgbClr val="000000"/>
                        </a:solidFill>
                        <a:effectLst/>
                        <a:latin typeface="Times New Roman" panose="02020603050405020304" pitchFamily="18" charset="0"/>
                      </a:endParaRPr>
                    </a:p>
                  </a:txBody>
                  <a:tcPr marL="3663" marR="3663" marT="3663" marB="0" anchor="ctr"/>
                </a:tc>
                <a:extLst>
                  <a:ext uri="{0D108BD9-81ED-4DB2-BD59-A6C34878D82A}">
                    <a16:rowId xmlns:a16="http://schemas.microsoft.com/office/drawing/2014/main" val="3575058638"/>
                  </a:ext>
                </a:extLst>
              </a:tr>
              <a:tr h="347153">
                <a:tc>
                  <a:txBody>
                    <a:bodyPr/>
                    <a:lstStyle/>
                    <a:p>
                      <a:pPr algn="l" fontAlgn="b"/>
                      <a:r>
                        <a:rPr lang="de-DE" sz="1000" u="none" strike="noStrike">
                          <a:effectLst/>
                        </a:rPr>
                        <a:t>SV_2_7</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en-US" sz="1000" u="none" strike="noStrike">
                          <a:effectLst/>
                        </a:rPr>
                        <a:t>Heuristic prediction of nuclear observables/properties</a:t>
                      </a:r>
                      <a:endParaRPr lang="en-US" sz="1000" b="1"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a:effectLst/>
                        </a:rPr>
                        <a:t>Eckart Grosse</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a:effectLst/>
                        </a:rPr>
                        <a:t>IPN Orsay</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a:effectLst/>
                        </a:rPr>
                        <a:t>Jon Wilson</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b"/>
                      <a:r>
                        <a:rPr lang="de-DE" sz="1000" u="none" strike="noStrike">
                          <a:effectLst/>
                        </a:rPr>
                        <a:t>4</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b"/>
                      <a:r>
                        <a:rPr lang="de-DE" sz="1000" u="none" strike="noStrike" dirty="0">
                          <a:effectLst/>
                        </a:rPr>
                        <a:t>4</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b"/>
                      <a:endParaRPr lang="de-DE" sz="1000" b="0" i="0" u="none" strike="noStrike" dirty="0">
                        <a:solidFill>
                          <a:srgbClr val="000000"/>
                        </a:solidFill>
                        <a:effectLst/>
                        <a:latin typeface="Calibri" panose="020F0502020204030204" pitchFamily="34" charset="0"/>
                      </a:endParaRPr>
                    </a:p>
                  </a:txBody>
                  <a:tcPr marL="3663" marR="3663" marT="3663" marB="0" anchor="ctr"/>
                </a:tc>
                <a:extLst>
                  <a:ext uri="{0D108BD9-81ED-4DB2-BD59-A6C34878D82A}">
                    <a16:rowId xmlns:a16="http://schemas.microsoft.com/office/drawing/2014/main" val="356252533"/>
                  </a:ext>
                </a:extLst>
              </a:tr>
              <a:tr h="518161">
                <a:tc>
                  <a:txBody>
                    <a:bodyPr/>
                    <a:lstStyle/>
                    <a:p>
                      <a:pPr algn="l" fontAlgn="ctr"/>
                      <a:r>
                        <a:rPr lang="de-DE" sz="1000" u="none" strike="noStrike">
                          <a:effectLst/>
                        </a:rPr>
                        <a:t>SV_2_8</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b"/>
                      <a:r>
                        <a:rPr lang="en-US" sz="1000" u="none" strike="noStrike">
                          <a:effectLst/>
                        </a:rPr>
                        <a:t>Assessment of the feasibility for measuring neutron induced reactions at a laser-driven neutron beam </a:t>
                      </a:r>
                      <a:endParaRPr lang="en-US" sz="1000" b="1"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ctr"/>
                      <a:r>
                        <a:rPr lang="de-DE" sz="1000" u="none" strike="noStrike">
                          <a:effectLst/>
                        </a:rPr>
                        <a:t>María Ángeles Millán Callado</a:t>
                      </a:r>
                      <a:endParaRPr lang="de-DE" sz="1000" b="0" i="0" u="none" strike="noStrike">
                        <a:solidFill>
                          <a:srgbClr val="006100"/>
                        </a:solidFill>
                        <a:effectLst/>
                        <a:latin typeface="Calibri" panose="020F0502020204030204" pitchFamily="34" charset="0"/>
                      </a:endParaRPr>
                    </a:p>
                  </a:txBody>
                  <a:tcPr marL="3663" marR="3663" marT="3663" marB="0" anchor="ctr"/>
                </a:tc>
                <a:tc>
                  <a:txBody>
                    <a:bodyPr/>
                    <a:lstStyle/>
                    <a:p>
                      <a:pPr algn="l" fontAlgn="ctr"/>
                      <a:r>
                        <a:rPr lang="de-DE" sz="1000" u="none" strike="noStrike">
                          <a:effectLst/>
                        </a:rPr>
                        <a:t>HZDR</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l" fontAlgn="ctr"/>
                      <a:r>
                        <a:rPr lang="de-DE" sz="1000" u="none" strike="noStrike">
                          <a:effectLst/>
                        </a:rPr>
                        <a:t>Arnd Junghans</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ctr"/>
                      <a:r>
                        <a:rPr lang="de-DE" sz="1000" u="none" strike="noStrike">
                          <a:effectLst/>
                        </a:rPr>
                        <a:t>12</a:t>
                      </a:r>
                      <a:endParaRPr lang="de-DE" sz="1000" b="0" i="0" u="none" strike="noStrike">
                        <a:solidFill>
                          <a:srgbClr val="000000"/>
                        </a:solidFill>
                        <a:effectLst/>
                        <a:latin typeface="Times New Roman" panose="02020603050405020304" pitchFamily="18" charset="0"/>
                      </a:endParaRPr>
                    </a:p>
                  </a:txBody>
                  <a:tcPr marL="3663" marR="3663" marT="3663" marB="0" anchor="ctr"/>
                </a:tc>
                <a:tc>
                  <a:txBody>
                    <a:bodyPr/>
                    <a:lstStyle/>
                    <a:p>
                      <a:pPr algn="ctr" fontAlgn="ctr"/>
                      <a:r>
                        <a:rPr lang="de-DE" sz="1000" u="none" strike="noStrike" dirty="0">
                          <a:effectLst/>
                        </a:rPr>
                        <a:t>11</a:t>
                      </a:r>
                      <a:endParaRPr lang="de-DE" sz="1000" b="0" i="0" u="none" strike="noStrike" dirty="0">
                        <a:solidFill>
                          <a:srgbClr val="000000"/>
                        </a:solidFill>
                        <a:effectLst/>
                        <a:latin typeface="Times New Roman" panose="02020603050405020304" pitchFamily="18" charset="0"/>
                      </a:endParaRPr>
                    </a:p>
                  </a:txBody>
                  <a:tcPr marL="3663" marR="3663" marT="3663" marB="0" anchor="ctr"/>
                </a:tc>
                <a:tc>
                  <a:txBody>
                    <a:bodyPr/>
                    <a:lstStyle/>
                    <a:p>
                      <a:pPr algn="l" fontAlgn="b"/>
                      <a:r>
                        <a:rPr lang="de-DE" sz="1000" u="none" strike="noStrike" dirty="0" err="1">
                          <a:effectLst/>
                        </a:rPr>
                        <a:t>Completed</a:t>
                      </a:r>
                      <a:endParaRPr lang="de-DE" sz="1000" b="0" i="0" u="none" strike="noStrike" dirty="0">
                        <a:solidFill>
                          <a:srgbClr val="000000"/>
                        </a:solidFill>
                        <a:effectLst/>
                        <a:latin typeface="Times New Roman" panose="02020603050405020304" pitchFamily="18" charset="0"/>
                      </a:endParaRPr>
                    </a:p>
                  </a:txBody>
                  <a:tcPr marL="3663" marR="3663" marT="3663" marB="0" anchor="ctr"/>
                </a:tc>
                <a:extLst>
                  <a:ext uri="{0D108BD9-81ED-4DB2-BD59-A6C34878D82A}">
                    <a16:rowId xmlns:a16="http://schemas.microsoft.com/office/drawing/2014/main" val="3149857820"/>
                  </a:ext>
                </a:extLst>
              </a:tr>
            </a:tbl>
          </a:graphicData>
        </a:graphic>
      </p:graphicFrame>
    </p:spTree>
    <p:extLst>
      <p:ext uri="{BB962C8B-B14F-4D97-AF65-F5344CB8AC3E}">
        <p14:creationId xmlns:p14="http://schemas.microsoft.com/office/powerpoint/2010/main" val="38470534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79D2FF-F5A7-40FF-89D2-8C7569693806}"/>
              </a:ext>
            </a:extLst>
          </p:cNvPr>
          <p:cNvSpPr>
            <a:spLocks noGrp="1"/>
          </p:cNvSpPr>
          <p:nvPr>
            <p:ph type="title"/>
          </p:nvPr>
        </p:nvSpPr>
        <p:spPr/>
        <p:txBody>
          <a:bodyPr/>
          <a:lstStyle/>
          <a:p>
            <a:endParaRPr lang="de-DE"/>
          </a:p>
        </p:txBody>
      </p:sp>
      <p:sp>
        <p:nvSpPr>
          <p:cNvPr id="3" name="Untertitel 2">
            <a:extLst>
              <a:ext uri="{FF2B5EF4-FFF2-40B4-BE49-F238E27FC236}">
                <a16:creationId xmlns:a16="http://schemas.microsoft.com/office/drawing/2014/main" id="{0F1924FC-D4BF-4701-BF22-FA7BC53EAE1E}"/>
              </a:ext>
            </a:extLst>
          </p:cNvPr>
          <p:cNvSpPr>
            <a:spLocks noGrp="1"/>
          </p:cNvSpPr>
          <p:nvPr>
            <p:ph type="subTitle"/>
          </p:nvPr>
        </p:nvSpPr>
        <p:spPr/>
        <p:txBody>
          <a:bodyPr/>
          <a:lstStyle/>
          <a:p>
            <a:endParaRPr lang="de-DE"/>
          </a:p>
        </p:txBody>
      </p:sp>
      <p:graphicFrame>
        <p:nvGraphicFramePr>
          <p:cNvPr id="4" name="Tabelle 3">
            <a:extLst>
              <a:ext uri="{FF2B5EF4-FFF2-40B4-BE49-F238E27FC236}">
                <a16:creationId xmlns:a16="http://schemas.microsoft.com/office/drawing/2014/main" id="{EF7DF65E-544A-45BA-BEBC-468B7EE20D72}"/>
              </a:ext>
            </a:extLst>
          </p:cNvPr>
          <p:cNvGraphicFramePr>
            <a:graphicFrameLocks noGrp="1"/>
          </p:cNvGraphicFramePr>
          <p:nvPr>
            <p:extLst>
              <p:ext uri="{D42A27DB-BD31-4B8C-83A1-F6EECF244321}">
                <p14:modId xmlns:p14="http://schemas.microsoft.com/office/powerpoint/2010/main" val="2996338351"/>
              </p:ext>
            </p:extLst>
          </p:nvPr>
        </p:nvGraphicFramePr>
        <p:xfrm>
          <a:off x="62865" y="1"/>
          <a:ext cx="9081134" cy="6883163"/>
        </p:xfrm>
        <a:graphic>
          <a:graphicData uri="http://schemas.openxmlformats.org/drawingml/2006/table">
            <a:tbl>
              <a:tblPr>
                <a:tableStyleId>{5C22544A-7EE6-4342-B048-85BDC9FD1C3A}</a:tableStyleId>
              </a:tblPr>
              <a:tblGrid>
                <a:gridCol w="656283">
                  <a:extLst>
                    <a:ext uri="{9D8B030D-6E8A-4147-A177-3AD203B41FA5}">
                      <a16:colId xmlns:a16="http://schemas.microsoft.com/office/drawing/2014/main" val="4220488468"/>
                    </a:ext>
                  </a:extLst>
                </a:gridCol>
                <a:gridCol w="2179402">
                  <a:extLst>
                    <a:ext uri="{9D8B030D-6E8A-4147-A177-3AD203B41FA5}">
                      <a16:colId xmlns:a16="http://schemas.microsoft.com/office/drawing/2014/main" val="3399328028"/>
                    </a:ext>
                  </a:extLst>
                </a:gridCol>
                <a:gridCol w="1539677">
                  <a:extLst>
                    <a:ext uri="{9D8B030D-6E8A-4147-A177-3AD203B41FA5}">
                      <a16:colId xmlns:a16="http://schemas.microsoft.com/office/drawing/2014/main" val="375177189"/>
                    </a:ext>
                  </a:extLst>
                </a:gridCol>
                <a:gridCol w="1257764">
                  <a:extLst>
                    <a:ext uri="{9D8B030D-6E8A-4147-A177-3AD203B41FA5}">
                      <a16:colId xmlns:a16="http://schemas.microsoft.com/office/drawing/2014/main" val="2519459182"/>
                    </a:ext>
                  </a:extLst>
                </a:gridCol>
                <a:gridCol w="780681">
                  <a:extLst>
                    <a:ext uri="{9D8B030D-6E8A-4147-A177-3AD203B41FA5}">
                      <a16:colId xmlns:a16="http://schemas.microsoft.com/office/drawing/2014/main" val="2276896837"/>
                    </a:ext>
                  </a:extLst>
                </a:gridCol>
                <a:gridCol w="1051751">
                  <a:extLst>
                    <a:ext uri="{9D8B030D-6E8A-4147-A177-3AD203B41FA5}">
                      <a16:colId xmlns:a16="http://schemas.microsoft.com/office/drawing/2014/main" val="4013534413"/>
                    </a:ext>
                  </a:extLst>
                </a:gridCol>
                <a:gridCol w="650568">
                  <a:extLst>
                    <a:ext uri="{9D8B030D-6E8A-4147-A177-3AD203B41FA5}">
                      <a16:colId xmlns:a16="http://schemas.microsoft.com/office/drawing/2014/main" val="631936824"/>
                    </a:ext>
                  </a:extLst>
                </a:gridCol>
                <a:gridCol w="965008">
                  <a:extLst>
                    <a:ext uri="{9D8B030D-6E8A-4147-A177-3AD203B41FA5}">
                      <a16:colId xmlns:a16="http://schemas.microsoft.com/office/drawing/2014/main" val="1077102382"/>
                    </a:ext>
                  </a:extLst>
                </a:gridCol>
              </a:tblGrid>
              <a:tr h="353126">
                <a:tc>
                  <a:txBody>
                    <a:bodyPr/>
                    <a:lstStyle/>
                    <a:p>
                      <a:pPr algn="ctr" fontAlgn="ctr"/>
                      <a:r>
                        <a:rPr lang="de-DE" sz="1000" b="1" u="none" strike="noStrike" dirty="0">
                          <a:effectLst/>
                        </a:rPr>
                        <a:t>PAC</a:t>
                      </a:r>
                      <a:endParaRPr lang="de-DE" sz="1000" b="1"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b="1" u="none" strike="noStrike" dirty="0">
                          <a:effectLst/>
                        </a:rPr>
                        <a:t>Title</a:t>
                      </a:r>
                      <a:endParaRPr lang="de-DE" sz="1000" b="1"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b="1" u="none" strike="noStrike" dirty="0">
                          <a:effectLst/>
                        </a:rPr>
                        <a:t>Visitor</a:t>
                      </a:r>
                      <a:endParaRPr lang="de-DE" sz="1000" b="1"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b="1" u="none" strike="noStrike">
                          <a:effectLst/>
                        </a:rPr>
                        <a:t>Facility</a:t>
                      </a:r>
                      <a:endParaRPr lang="de-DE" sz="1000" b="1" i="0" u="none" strike="noStrike">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b="1" u="none" strike="noStrike">
                          <a:effectLst/>
                        </a:rPr>
                        <a:t>Contact</a:t>
                      </a:r>
                      <a:endParaRPr lang="de-DE" sz="1000" b="1" i="0" u="none" strike="noStrike">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b="1" u="none" strike="noStrike" dirty="0" err="1">
                          <a:effectLst/>
                        </a:rPr>
                        <a:t>Requested</a:t>
                      </a:r>
                      <a:r>
                        <a:rPr lang="de-DE" sz="1000" b="1" u="none" strike="noStrike" dirty="0">
                          <a:effectLst/>
                        </a:rPr>
                        <a:t> </a:t>
                      </a:r>
                      <a:r>
                        <a:rPr lang="de-DE" sz="1000" b="1" u="none" strike="noStrike" dirty="0" err="1">
                          <a:effectLst/>
                        </a:rPr>
                        <a:t>weeks</a:t>
                      </a:r>
                      <a:endParaRPr lang="de-DE" sz="1000" b="1"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b="1" u="none" strike="noStrike" dirty="0" err="1">
                          <a:effectLst/>
                        </a:rPr>
                        <a:t>Approved</a:t>
                      </a:r>
                      <a:r>
                        <a:rPr lang="de-DE" sz="1000" b="1" u="none" strike="noStrike" dirty="0">
                          <a:effectLst/>
                        </a:rPr>
                        <a:t> </a:t>
                      </a:r>
                      <a:r>
                        <a:rPr lang="de-DE" sz="1000" b="1" u="none" strike="noStrike" dirty="0" err="1">
                          <a:effectLst/>
                        </a:rPr>
                        <a:t>weeks</a:t>
                      </a:r>
                      <a:endParaRPr lang="de-DE" sz="1000" b="1"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b="1" u="none" strike="noStrike" dirty="0">
                          <a:effectLst/>
                        </a:rPr>
                        <a:t>Status</a:t>
                      </a:r>
                      <a:endParaRPr lang="de-DE" sz="1000" b="1" i="0" u="none" strike="noStrike" dirty="0">
                        <a:solidFill>
                          <a:srgbClr val="000000"/>
                        </a:solidFill>
                        <a:effectLst/>
                        <a:latin typeface="Times New Roman" panose="02020603050405020304" pitchFamily="18" charset="0"/>
                      </a:endParaRPr>
                    </a:p>
                  </a:txBody>
                  <a:tcPr marL="3421" marR="3421" marT="3421" marB="0" anchor="ctr"/>
                </a:tc>
                <a:extLst>
                  <a:ext uri="{0D108BD9-81ED-4DB2-BD59-A6C34878D82A}">
                    <a16:rowId xmlns:a16="http://schemas.microsoft.com/office/drawing/2014/main" val="99524097"/>
                  </a:ext>
                </a:extLst>
              </a:tr>
              <a:tr h="353126">
                <a:tc>
                  <a:txBody>
                    <a:bodyPr/>
                    <a:lstStyle/>
                    <a:p>
                      <a:pPr algn="l" fontAlgn="ctr"/>
                      <a:r>
                        <a:rPr lang="de-DE" sz="1000" u="none" strike="noStrike" dirty="0">
                          <a:effectLst/>
                        </a:rPr>
                        <a:t>SV_3_1</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ctr"/>
                      <a:r>
                        <a:rPr lang="en-US" sz="1000" u="none" strike="noStrike" dirty="0">
                          <a:effectLst/>
                        </a:rPr>
                        <a:t>Neutron capture on 50Cr and 53Cr for criticality safety at </a:t>
                      </a:r>
                      <a:r>
                        <a:rPr lang="en-US" sz="1000" u="none" strike="noStrike" dirty="0" err="1">
                          <a:effectLst/>
                        </a:rPr>
                        <a:t>n_TOF</a:t>
                      </a:r>
                      <a:r>
                        <a:rPr lang="en-US" sz="1000" u="none" strike="noStrike" dirty="0">
                          <a:effectLst/>
                        </a:rPr>
                        <a:t> </a:t>
                      </a:r>
                      <a:endParaRPr lang="en-US" sz="1000" b="1"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dirty="0">
                          <a:effectLst/>
                        </a:rPr>
                        <a:t>Pablo Perez  </a:t>
                      </a:r>
                      <a:r>
                        <a:rPr lang="de-DE" sz="1000" u="none" strike="noStrike" dirty="0" err="1">
                          <a:effectLst/>
                        </a:rPr>
                        <a:t>Maroto</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dirty="0" err="1">
                          <a:effectLst/>
                        </a:rPr>
                        <a:t>n_TOF</a:t>
                      </a:r>
                      <a:r>
                        <a:rPr lang="de-DE" sz="1000" u="none" strike="noStrike" dirty="0">
                          <a:effectLst/>
                        </a:rPr>
                        <a:t>(CERN)</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dirty="0">
                          <a:effectLst/>
                        </a:rPr>
                        <a:t>Alberto Mengoni</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dirty="0">
                          <a:effectLst/>
                        </a:rPr>
                        <a:t>12</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dirty="0">
                          <a:effectLst/>
                        </a:rPr>
                        <a:t>12</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b"/>
                      <a:r>
                        <a:rPr lang="de-DE" sz="1000" u="none" strike="noStrike">
                          <a:effectLst/>
                        </a:rPr>
                        <a:t>Completed</a:t>
                      </a:r>
                      <a:endParaRPr lang="de-DE" sz="1000" b="0" i="0" u="none" strike="noStrike">
                        <a:solidFill>
                          <a:srgbClr val="000000"/>
                        </a:solidFill>
                        <a:effectLst/>
                        <a:latin typeface="Times New Roman" panose="02020603050405020304" pitchFamily="18" charset="0"/>
                      </a:endParaRPr>
                    </a:p>
                  </a:txBody>
                  <a:tcPr marL="3421" marR="3421" marT="3421" marB="0" anchor="ctr"/>
                </a:tc>
                <a:extLst>
                  <a:ext uri="{0D108BD9-81ED-4DB2-BD59-A6C34878D82A}">
                    <a16:rowId xmlns:a16="http://schemas.microsoft.com/office/drawing/2014/main" val="1685718225"/>
                  </a:ext>
                </a:extLst>
              </a:tr>
              <a:tr h="353126">
                <a:tc>
                  <a:txBody>
                    <a:bodyPr/>
                    <a:lstStyle/>
                    <a:p>
                      <a:pPr algn="l" fontAlgn="ctr"/>
                      <a:r>
                        <a:rPr lang="de-DE" sz="1000" u="none" strike="noStrike">
                          <a:effectLst/>
                        </a:rPr>
                        <a:t>SV_4_1</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b"/>
                      <a:r>
                        <a:rPr lang="en-US" sz="1000" u="none" strike="noStrike" dirty="0">
                          <a:effectLst/>
                        </a:rPr>
                        <a:t>Measurement of the α-ratio and (</a:t>
                      </a:r>
                      <a:r>
                        <a:rPr lang="en-US" sz="1000" u="none" strike="noStrike" dirty="0" err="1">
                          <a:effectLst/>
                        </a:rPr>
                        <a:t>n,g</a:t>
                      </a:r>
                      <a:r>
                        <a:rPr lang="en-US" sz="1000" u="none" strike="noStrike" dirty="0">
                          <a:effectLst/>
                        </a:rPr>
                        <a:t>) cross section of 239Pu at </a:t>
                      </a:r>
                      <a:r>
                        <a:rPr lang="en-US" sz="1000" u="none" strike="noStrike" dirty="0" err="1">
                          <a:effectLst/>
                        </a:rPr>
                        <a:t>n_TOF</a:t>
                      </a:r>
                      <a:endParaRPr lang="en-US" sz="1000" b="1"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Adrian Sánchez Caballero</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n_TOF(CERN)</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Alberto Mengoni</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a:effectLst/>
                        </a:rPr>
                        <a:t>12</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dirty="0">
                          <a:effectLst/>
                        </a:rPr>
                        <a:t>12</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b"/>
                      <a:r>
                        <a:rPr lang="de-DE" sz="1000" u="none" strike="noStrike">
                          <a:effectLst/>
                        </a:rPr>
                        <a:t>Completed</a:t>
                      </a:r>
                      <a:endParaRPr lang="de-DE" sz="1000" b="0" i="0" u="none" strike="noStrike">
                        <a:solidFill>
                          <a:srgbClr val="000000"/>
                        </a:solidFill>
                        <a:effectLst/>
                        <a:latin typeface="Times New Roman" panose="02020603050405020304" pitchFamily="18" charset="0"/>
                      </a:endParaRPr>
                    </a:p>
                  </a:txBody>
                  <a:tcPr marL="3421" marR="3421" marT="3421" marB="0" anchor="ctr"/>
                </a:tc>
                <a:extLst>
                  <a:ext uri="{0D108BD9-81ED-4DB2-BD59-A6C34878D82A}">
                    <a16:rowId xmlns:a16="http://schemas.microsoft.com/office/drawing/2014/main" val="4223377302"/>
                  </a:ext>
                </a:extLst>
              </a:tr>
              <a:tr h="701367">
                <a:tc>
                  <a:txBody>
                    <a:bodyPr/>
                    <a:lstStyle/>
                    <a:p>
                      <a:pPr algn="l" fontAlgn="ctr"/>
                      <a:r>
                        <a:rPr lang="de-DE" sz="1000" u="none" strike="noStrike">
                          <a:effectLst/>
                        </a:rPr>
                        <a:t>SV_5_1</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en-US" sz="1000" u="none" strike="noStrike" dirty="0">
                          <a:effectLst/>
                        </a:rPr>
                        <a:t>Time-of-Flight transmission measurements and data analysis on natural iron at the GELINA facility</a:t>
                      </a:r>
                      <a:endParaRPr lang="en-US" sz="1000" b="1"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dirty="0">
                          <a:effectLst/>
                        </a:rPr>
                        <a:t>Georgios </a:t>
                      </a:r>
                      <a:r>
                        <a:rPr lang="de-DE" sz="1000" u="none" strike="noStrike" dirty="0" err="1">
                          <a:effectLst/>
                        </a:rPr>
                        <a:t>Gkatis</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JRC-Geel</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Peter Schillebeeckx</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a:effectLst/>
                        </a:rPr>
                        <a:t>12</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dirty="0">
                          <a:effectLst/>
                        </a:rPr>
                        <a:t>12</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b="0" i="0" u="none" strike="noStrike" dirty="0" err="1">
                          <a:solidFill>
                            <a:srgbClr val="000000"/>
                          </a:solidFill>
                          <a:effectLst/>
                          <a:latin typeface="+mn-lt"/>
                        </a:rPr>
                        <a:t>completed</a:t>
                      </a:r>
                      <a:endParaRPr lang="de-DE" sz="1000" b="0" i="0" u="none" strike="noStrike" dirty="0">
                        <a:solidFill>
                          <a:srgbClr val="000000"/>
                        </a:solidFill>
                        <a:effectLst/>
                        <a:latin typeface="+mn-lt"/>
                      </a:endParaRPr>
                    </a:p>
                  </a:txBody>
                  <a:tcPr marL="3421" marR="3421" marT="3421" marB="0" anchor="ctr"/>
                </a:tc>
                <a:extLst>
                  <a:ext uri="{0D108BD9-81ED-4DB2-BD59-A6C34878D82A}">
                    <a16:rowId xmlns:a16="http://schemas.microsoft.com/office/drawing/2014/main" val="2379252266"/>
                  </a:ext>
                </a:extLst>
              </a:tr>
              <a:tr h="353126">
                <a:tc>
                  <a:txBody>
                    <a:bodyPr/>
                    <a:lstStyle/>
                    <a:p>
                      <a:pPr algn="l" fontAlgn="ctr"/>
                      <a:r>
                        <a:rPr lang="de-DE" sz="1000" u="none" strike="noStrike">
                          <a:effectLst/>
                        </a:rPr>
                        <a:t>SV_5_2</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en-US" sz="1000" u="none" strike="noStrike">
                          <a:effectLst/>
                        </a:rPr>
                        <a:t>Employing VERDI to investigate nuclear fission</a:t>
                      </a:r>
                      <a:endParaRPr lang="en-US" sz="1000" b="1"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dirty="0">
                          <a:effectLst/>
                        </a:rPr>
                        <a:t>Ana Maria Gomez Londoño</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JRC-Geel</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Stephan Oberstedt</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a:effectLst/>
                        </a:rPr>
                        <a:t>12</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dirty="0">
                          <a:effectLst/>
                        </a:rPr>
                        <a:t>12</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dirty="0">
                          <a:effectLst/>
                        </a:rPr>
                        <a:t>Spring 2023</a:t>
                      </a:r>
                      <a:endParaRPr lang="de-DE" sz="1000" b="0" i="0" u="none" strike="noStrike" dirty="0">
                        <a:solidFill>
                          <a:srgbClr val="000000"/>
                        </a:solidFill>
                        <a:effectLst/>
                        <a:latin typeface="Times New Roman" panose="02020603050405020304" pitchFamily="18" charset="0"/>
                      </a:endParaRPr>
                    </a:p>
                  </a:txBody>
                  <a:tcPr marL="3421" marR="3421" marT="3421" marB="0" anchor="ctr"/>
                </a:tc>
                <a:extLst>
                  <a:ext uri="{0D108BD9-81ED-4DB2-BD59-A6C34878D82A}">
                    <a16:rowId xmlns:a16="http://schemas.microsoft.com/office/drawing/2014/main" val="2926943873"/>
                  </a:ext>
                </a:extLst>
              </a:tr>
              <a:tr h="522947">
                <a:tc>
                  <a:txBody>
                    <a:bodyPr/>
                    <a:lstStyle/>
                    <a:p>
                      <a:pPr algn="l" fontAlgn="ctr"/>
                      <a:r>
                        <a:rPr lang="de-DE" sz="1000" u="none" strike="noStrike">
                          <a:effectLst/>
                        </a:rPr>
                        <a:t>SV_5_3</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en-US" sz="1000" u="none" strike="noStrike">
                          <a:effectLst/>
                        </a:rPr>
                        <a:t>Characterisation of spectroscopic </a:t>
                      </a:r>
                      <a:r>
                        <a:rPr lang="en-US" sz="1000" u="none" strike="noStrike" baseline="30000">
                          <a:effectLst/>
                        </a:rPr>
                        <a:t>248</a:t>
                      </a:r>
                      <a:r>
                        <a:rPr lang="en-US" sz="1000" u="none" strike="noStrike">
                          <a:effectLst/>
                        </a:rPr>
                        <a:t>Cm targets and measurement of prompt gamma-ray spectra from </a:t>
                      </a:r>
                      <a:r>
                        <a:rPr lang="en-US" sz="1000" u="none" strike="noStrike" baseline="30000">
                          <a:effectLst/>
                        </a:rPr>
                        <a:t>248</a:t>
                      </a:r>
                      <a:r>
                        <a:rPr lang="en-US" sz="1000" u="none" strike="noStrike">
                          <a:effectLst/>
                        </a:rPr>
                        <a:t>Cm(sf)</a:t>
                      </a:r>
                      <a:endParaRPr lang="en-US" sz="1000" b="1"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dirty="0">
                          <a:effectLst/>
                        </a:rPr>
                        <a:t>Andreas Oberstedt</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JRC-Geel</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Stephan Oberstedt</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a:effectLst/>
                        </a:rPr>
                        <a:t>10</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dirty="0">
                          <a:effectLst/>
                        </a:rPr>
                        <a:t>8</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ctr"/>
                      <a:r>
                        <a:rPr lang="en-US" sz="1000" u="none" strike="noStrike" dirty="0">
                          <a:effectLst/>
                        </a:rPr>
                        <a:t>March 6 – May 14, 2023</a:t>
                      </a:r>
                      <a:endParaRPr lang="en-US" sz="1000" b="0" i="0" u="none" strike="noStrike" dirty="0">
                        <a:solidFill>
                          <a:srgbClr val="000000"/>
                        </a:solidFill>
                        <a:effectLst/>
                        <a:latin typeface="Times New Roman" panose="02020603050405020304" pitchFamily="18" charset="0"/>
                      </a:endParaRPr>
                    </a:p>
                  </a:txBody>
                  <a:tcPr marL="3421" marR="3421" marT="3421" marB="0" anchor="ctr"/>
                </a:tc>
                <a:extLst>
                  <a:ext uri="{0D108BD9-81ED-4DB2-BD59-A6C34878D82A}">
                    <a16:rowId xmlns:a16="http://schemas.microsoft.com/office/drawing/2014/main" val="177946050"/>
                  </a:ext>
                </a:extLst>
              </a:tr>
              <a:tr h="879796">
                <a:tc>
                  <a:txBody>
                    <a:bodyPr/>
                    <a:lstStyle/>
                    <a:p>
                      <a:pPr algn="l" fontAlgn="ctr"/>
                      <a:r>
                        <a:rPr lang="de-DE" sz="1000" u="none" strike="noStrike">
                          <a:effectLst/>
                        </a:rPr>
                        <a:t>SV_5_4 </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en-US" sz="1000" u="none" strike="noStrike">
                          <a:effectLst/>
                        </a:rPr>
                        <a:t> Exploring fine structures in the prompt fission neutron (PFN) angular distribution with respect to the fission axis for the reaction 235 U(n th ,f) (continuation)</a:t>
                      </a:r>
                      <a:endParaRPr lang="en-US" sz="1000" b="1"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Nicolae Carjan</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dirty="0">
                          <a:effectLst/>
                        </a:rPr>
                        <a:t>JRC-</a:t>
                      </a:r>
                      <a:r>
                        <a:rPr lang="de-DE" sz="1000" u="none" strike="noStrike" dirty="0" err="1">
                          <a:effectLst/>
                        </a:rPr>
                        <a:t>Geel</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Stephan Oberstedt</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a:effectLst/>
                        </a:rPr>
                        <a:t>12</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dirty="0">
                          <a:effectLst/>
                        </a:rPr>
                        <a:t>8</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dirty="0">
                          <a:effectLst/>
                        </a:rPr>
                        <a:t>Spring 2023</a:t>
                      </a:r>
                    </a:p>
                  </a:txBody>
                  <a:tcPr marL="3421" marR="3421" marT="3421" marB="0" anchor="ctr"/>
                </a:tc>
                <a:extLst>
                  <a:ext uri="{0D108BD9-81ED-4DB2-BD59-A6C34878D82A}">
                    <a16:rowId xmlns:a16="http://schemas.microsoft.com/office/drawing/2014/main" val="4048009176"/>
                  </a:ext>
                </a:extLst>
              </a:tr>
              <a:tr h="483623">
                <a:tc>
                  <a:txBody>
                    <a:bodyPr/>
                    <a:lstStyle/>
                    <a:p>
                      <a:pPr algn="l" fontAlgn="ctr"/>
                      <a:r>
                        <a:rPr lang="de-DE" sz="1000" u="none" strike="noStrike">
                          <a:effectLst/>
                        </a:rPr>
                        <a:t>SV_5_5 </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en-US" sz="1000" u="none" strike="noStrike">
                          <a:effectLst/>
                        </a:rPr>
                        <a:t>Optimization and intercomparison of the chopper+buncher systems at CNA-HISPANOS and JRC-Geel-MONNET</a:t>
                      </a:r>
                      <a:endParaRPr lang="en-US" sz="1000" b="1"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David Pascual</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dirty="0">
                          <a:effectLst/>
                        </a:rPr>
                        <a:t>JRC-</a:t>
                      </a:r>
                      <a:r>
                        <a:rPr lang="de-DE" sz="1000" u="none" strike="noStrike" dirty="0" err="1">
                          <a:effectLst/>
                        </a:rPr>
                        <a:t>Geel</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Stephan Oberstedt</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a:effectLst/>
                        </a:rPr>
                        <a:t>2</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dirty="0">
                          <a:effectLst/>
                        </a:rPr>
                        <a:t>2</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dirty="0">
                          <a:effectLst/>
                        </a:rPr>
                        <a:t>spring 2023</a:t>
                      </a:r>
                      <a:endParaRPr lang="de-DE" sz="1000" b="0" i="0" u="none" strike="noStrike" dirty="0">
                        <a:solidFill>
                          <a:srgbClr val="000000"/>
                        </a:solidFill>
                        <a:effectLst/>
                        <a:latin typeface="Times New Roman" panose="02020603050405020304" pitchFamily="18" charset="0"/>
                      </a:endParaRPr>
                    </a:p>
                  </a:txBody>
                  <a:tcPr marL="3421" marR="3421" marT="3421" marB="0" anchor="ctr"/>
                </a:tc>
                <a:extLst>
                  <a:ext uri="{0D108BD9-81ED-4DB2-BD59-A6C34878D82A}">
                    <a16:rowId xmlns:a16="http://schemas.microsoft.com/office/drawing/2014/main" val="3088459200"/>
                  </a:ext>
                </a:extLst>
              </a:tr>
              <a:tr h="703720">
                <a:tc>
                  <a:txBody>
                    <a:bodyPr/>
                    <a:lstStyle/>
                    <a:p>
                      <a:pPr algn="l" fontAlgn="ctr"/>
                      <a:r>
                        <a:rPr lang="de-DE" sz="1000" u="none" strike="noStrike">
                          <a:effectLst/>
                        </a:rPr>
                        <a:t>SV_5_6</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en-US" sz="1000" u="none" strike="noStrike">
                          <a:effectLst/>
                        </a:rPr>
                        <a:t>Preparation of the 243Am(n,f) cross section measurements with Micromegas detectors at the CERN n_TOF facility</a:t>
                      </a:r>
                      <a:endParaRPr lang="en-US" sz="1000" b="1"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Nikolaos Kyritsis</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nTOF(CERN)</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dirty="0">
                          <a:effectLst/>
                        </a:rPr>
                        <a:t>Alberto Mengoni</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a:effectLst/>
                        </a:rPr>
                        <a:t>12</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dirty="0">
                          <a:effectLst/>
                        </a:rPr>
                        <a:t>12</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b="0" i="0" u="none" strike="noStrike" dirty="0" err="1">
                          <a:solidFill>
                            <a:srgbClr val="000000"/>
                          </a:solidFill>
                          <a:effectLst/>
                          <a:latin typeface="+mn-lt"/>
                        </a:rPr>
                        <a:t>completed</a:t>
                      </a:r>
                      <a:endParaRPr lang="de-DE" sz="1000" b="0" i="0" u="none" strike="noStrike" dirty="0">
                        <a:solidFill>
                          <a:srgbClr val="000000"/>
                        </a:solidFill>
                        <a:effectLst/>
                        <a:latin typeface="+mn-lt"/>
                      </a:endParaRPr>
                    </a:p>
                  </a:txBody>
                  <a:tcPr marL="3421" marR="3421" marT="3421" marB="0" anchor="ctr"/>
                </a:tc>
                <a:extLst>
                  <a:ext uri="{0D108BD9-81ED-4DB2-BD59-A6C34878D82A}">
                    <a16:rowId xmlns:a16="http://schemas.microsoft.com/office/drawing/2014/main" val="2960593816"/>
                  </a:ext>
                </a:extLst>
              </a:tr>
              <a:tr h="723088">
                <a:tc>
                  <a:txBody>
                    <a:bodyPr/>
                    <a:lstStyle/>
                    <a:p>
                      <a:pPr algn="l" fontAlgn="ctr"/>
                      <a:r>
                        <a:rPr lang="de-DE" sz="1000" u="none" strike="noStrike">
                          <a:effectLst/>
                        </a:rPr>
                        <a:t>SV_5_7</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en-US" sz="1000" u="none" strike="noStrike">
                          <a:effectLst/>
                        </a:rPr>
                        <a:t>Direct measurement of the n_TOF NEAR time of flight neutron fluence with diamond detectors</a:t>
                      </a:r>
                      <a:endParaRPr lang="en-US" sz="1000" b="1"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Kalliope Kaperoni</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nTOF(CERN)</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dirty="0">
                          <a:effectLst/>
                        </a:rPr>
                        <a:t>Alberto Mengoni</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dirty="0">
                          <a:effectLst/>
                        </a:rPr>
                        <a:t>12</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dirty="0">
                          <a:effectLst/>
                        </a:rPr>
                        <a:t>12</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ctr"/>
                      <a:r>
                        <a:rPr lang="en-US" sz="1000" u="none" strike="noStrike" dirty="0">
                          <a:effectLst/>
                        </a:rPr>
                        <a:t>First part completed, second in spring 2023</a:t>
                      </a:r>
                      <a:endParaRPr lang="en-US" sz="1000" b="0" i="0" u="none" strike="noStrike" dirty="0">
                        <a:solidFill>
                          <a:srgbClr val="000000"/>
                        </a:solidFill>
                        <a:effectLst/>
                        <a:latin typeface="Times New Roman" panose="02020603050405020304" pitchFamily="18" charset="0"/>
                      </a:endParaRPr>
                    </a:p>
                  </a:txBody>
                  <a:tcPr marL="3421" marR="3421" marT="3421" marB="0" anchor="ctr"/>
                </a:tc>
                <a:extLst>
                  <a:ext uri="{0D108BD9-81ED-4DB2-BD59-A6C34878D82A}">
                    <a16:rowId xmlns:a16="http://schemas.microsoft.com/office/drawing/2014/main" val="691732486"/>
                  </a:ext>
                </a:extLst>
              </a:tr>
              <a:tr h="909143">
                <a:tc>
                  <a:txBody>
                    <a:bodyPr/>
                    <a:lstStyle/>
                    <a:p>
                      <a:pPr algn="l" fontAlgn="ctr"/>
                      <a:r>
                        <a:rPr lang="de-DE" sz="1000" u="none" strike="noStrike">
                          <a:effectLst/>
                        </a:rPr>
                        <a:t>SV_5_8</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en-US" sz="1000" u="none" strike="noStrike">
                          <a:effectLst/>
                        </a:rPr>
                        <a:t>235U(n,f) cross section relative to the 10B(n,α) reaction with Micromegas detectors at the CERN n_TOF facility</a:t>
                      </a:r>
                      <a:endParaRPr lang="en-US" sz="1000" b="1"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Veatriki Michalopoulou</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nTOF(CERN)</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Alberto Mengoni</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dirty="0">
                          <a:effectLst/>
                        </a:rPr>
                        <a:t>6</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dirty="0">
                          <a:effectLst/>
                        </a:rPr>
                        <a:t>6</a:t>
                      </a:r>
                      <a:endParaRPr lang="de-DE" sz="1000" b="0" i="0" u="none" strike="noStrike" dirty="0">
                        <a:solidFill>
                          <a:srgbClr val="000000"/>
                        </a:solidFill>
                        <a:effectLst/>
                        <a:latin typeface="Times New Roman" panose="02020603050405020304" pitchFamily="18" charset="0"/>
                      </a:endParaRPr>
                    </a:p>
                  </a:txBody>
                  <a:tcPr marL="3421" marR="3421" marT="3421" marB="0" anchor="ctr"/>
                </a:tc>
                <a:tc>
                  <a:txBody>
                    <a:bodyPr/>
                    <a:lstStyle/>
                    <a:p>
                      <a:pPr algn="l" fontAlgn="ctr"/>
                      <a:r>
                        <a:rPr lang="en-US" sz="1000" u="none" strike="noStrike" dirty="0">
                          <a:effectLst/>
                        </a:rPr>
                        <a:t>started October 2022 /separate split visits requested</a:t>
                      </a:r>
                      <a:endParaRPr lang="en-US" sz="1000" b="0" i="0" u="none" strike="noStrike" dirty="0">
                        <a:solidFill>
                          <a:srgbClr val="000000"/>
                        </a:solidFill>
                        <a:effectLst/>
                        <a:latin typeface="Times New Roman" panose="02020603050405020304" pitchFamily="18" charset="0"/>
                      </a:endParaRPr>
                    </a:p>
                  </a:txBody>
                  <a:tcPr marL="3421" marR="3421" marT="3421" marB="0" anchor="ctr"/>
                </a:tc>
                <a:extLst>
                  <a:ext uri="{0D108BD9-81ED-4DB2-BD59-A6C34878D82A}">
                    <a16:rowId xmlns:a16="http://schemas.microsoft.com/office/drawing/2014/main" val="1097680563"/>
                  </a:ext>
                </a:extLst>
              </a:tr>
              <a:tr h="327503">
                <a:tc>
                  <a:txBody>
                    <a:bodyPr/>
                    <a:lstStyle/>
                    <a:p>
                      <a:pPr algn="l" fontAlgn="ctr"/>
                      <a:r>
                        <a:rPr lang="de-DE" sz="1000" u="none" strike="noStrike">
                          <a:effectLst/>
                        </a:rPr>
                        <a:t>SV_5_9</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en-US" sz="1000" u="none" strike="noStrike">
                          <a:effectLst/>
                        </a:rPr>
                        <a:t>Employing VERDI to investigate nuclear fission</a:t>
                      </a:r>
                      <a:endParaRPr lang="en-US" sz="1000" b="1"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Ali Al-Adili</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JRC-Geel</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l" fontAlgn="ctr"/>
                      <a:r>
                        <a:rPr lang="de-DE" sz="1000" u="none" strike="noStrike">
                          <a:effectLst/>
                        </a:rPr>
                        <a:t>Stephan Oberstedt</a:t>
                      </a:r>
                      <a:endParaRPr lang="de-DE" sz="1000" b="0" i="0" u="none" strike="noStrike">
                        <a:solidFill>
                          <a:srgbClr val="000000"/>
                        </a:solidFill>
                        <a:effectLst/>
                        <a:latin typeface="Times New Roman" panose="02020603050405020304" pitchFamily="18" charset="0"/>
                      </a:endParaRPr>
                    </a:p>
                  </a:txBody>
                  <a:tcPr marL="3421" marR="3421" marT="3421" marB="0" anchor="ctr"/>
                </a:tc>
                <a:tc>
                  <a:txBody>
                    <a:bodyPr/>
                    <a:lstStyle/>
                    <a:p>
                      <a:pPr algn="ctr" fontAlgn="ctr"/>
                      <a:r>
                        <a:rPr lang="de-DE" sz="1000" u="none" strike="noStrike">
                          <a:effectLst/>
                        </a:rPr>
                        <a:t>4</a:t>
                      </a:r>
                      <a:endParaRPr lang="de-DE" sz="1000" b="0" i="0" u="none" strike="noStrike">
                        <a:solidFill>
                          <a:srgbClr val="000000"/>
                        </a:solidFill>
                        <a:effectLst/>
                        <a:latin typeface="Calibri" panose="020F0502020204030204" pitchFamily="34" charset="0"/>
                      </a:endParaRPr>
                    </a:p>
                  </a:txBody>
                  <a:tcPr marL="3421" marR="3421" marT="3421" marB="0" anchor="ctr"/>
                </a:tc>
                <a:tc>
                  <a:txBody>
                    <a:bodyPr/>
                    <a:lstStyle/>
                    <a:p>
                      <a:pPr algn="ctr" fontAlgn="ctr"/>
                      <a:r>
                        <a:rPr lang="de-DE" sz="1000" u="none" strike="noStrike" dirty="0">
                          <a:effectLst/>
                        </a:rPr>
                        <a:t>4</a:t>
                      </a:r>
                      <a:endParaRPr lang="de-DE" sz="1000" b="0" i="0" u="none" strike="noStrike" dirty="0">
                        <a:solidFill>
                          <a:srgbClr val="000000"/>
                        </a:solidFill>
                        <a:effectLst/>
                        <a:latin typeface="Calibri" panose="020F0502020204030204" pitchFamily="34" charset="0"/>
                      </a:endParaRPr>
                    </a:p>
                  </a:txBody>
                  <a:tcPr marL="3421" marR="3421" marT="3421" marB="0" anchor="ctr"/>
                </a:tc>
                <a:tc>
                  <a:txBody>
                    <a:bodyPr/>
                    <a:lstStyle/>
                    <a:p>
                      <a:pPr algn="l" fontAlgn="ctr"/>
                      <a:r>
                        <a:rPr lang="de-DE" sz="1000" u="none" strike="noStrike" dirty="0">
                          <a:effectLst/>
                        </a:rPr>
                        <a:t>spring 2023</a:t>
                      </a:r>
                      <a:endParaRPr lang="de-DE" sz="1000" b="0" i="0" u="none" strike="noStrike" dirty="0">
                        <a:solidFill>
                          <a:srgbClr val="000000"/>
                        </a:solidFill>
                        <a:effectLst/>
                        <a:latin typeface="Times New Roman" panose="02020603050405020304" pitchFamily="18" charset="0"/>
                      </a:endParaRPr>
                    </a:p>
                  </a:txBody>
                  <a:tcPr marL="3421" marR="3421" marT="3421" marB="0" anchor="ctr"/>
                </a:tc>
                <a:extLst>
                  <a:ext uri="{0D108BD9-81ED-4DB2-BD59-A6C34878D82A}">
                    <a16:rowId xmlns:a16="http://schemas.microsoft.com/office/drawing/2014/main" val="2554554590"/>
                  </a:ext>
                </a:extLst>
              </a:tr>
            </a:tbl>
          </a:graphicData>
        </a:graphic>
      </p:graphicFrame>
    </p:spTree>
    <p:extLst>
      <p:ext uri="{BB962C8B-B14F-4D97-AF65-F5344CB8AC3E}">
        <p14:creationId xmlns:p14="http://schemas.microsoft.com/office/powerpoint/2010/main" val="40007390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1EC361-D90A-4929-AEC0-D27ED38575BA}"/>
              </a:ext>
            </a:extLst>
          </p:cNvPr>
          <p:cNvSpPr>
            <a:spLocks noGrp="1"/>
          </p:cNvSpPr>
          <p:nvPr>
            <p:ph type="title"/>
          </p:nvPr>
        </p:nvSpPr>
        <p:spPr>
          <a:xfrm>
            <a:off x="457200" y="274680"/>
            <a:ext cx="8229240" cy="404396"/>
          </a:xfrm>
        </p:spPr>
        <p:txBody>
          <a:bodyPr/>
          <a:lstStyle/>
          <a:p>
            <a:r>
              <a:rPr lang="de-DE" sz="2800" dirty="0"/>
              <a:t> </a:t>
            </a:r>
          </a:p>
        </p:txBody>
      </p:sp>
      <p:sp>
        <p:nvSpPr>
          <p:cNvPr id="3" name="Untertitel 2">
            <a:extLst>
              <a:ext uri="{FF2B5EF4-FFF2-40B4-BE49-F238E27FC236}">
                <a16:creationId xmlns:a16="http://schemas.microsoft.com/office/drawing/2014/main" id="{47577747-40C5-4915-8968-F6E3B4458D22}"/>
              </a:ext>
            </a:extLst>
          </p:cNvPr>
          <p:cNvSpPr>
            <a:spLocks noGrp="1"/>
          </p:cNvSpPr>
          <p:nvPr>
            <p:ph type="subTitle"/>
          </p:nvPr>
        </p:nvSpPr>
        <p:spPr>
          <a:xfrm>
            <a:off x="344891" y="3429000"/>
            <a:ext cx="8461924" cy="1645920"/>
          </a:xfrm>
        </p:spPr>
        <p:txBody>
          <a:bodyPr anchor="t"/>
          <a:lstStyle/>
          <a:p>
            <a:endParaRPr lang="en-US" sz="1800" dirty="0"/>
          </a:p>
          <a:p>
            <a:endParaRPr lang="en-US" sz="1800" dirty="0"/>
          </a:p>
          <a:p>
            <a:endParaRPr lang="en-US" sz="1800" dirty="0"/>
          </a:p>
          <a:p>
            <a:endParaRPr lang="en-US" sz="1800" dirty="0"/>
          </a:p>
          <a:p>
            <a:r>
              <a:rPr lang="en-US" sz="1800" dirty="0"/>
              <a:t>  </a:t>
            </a:r>
            <a:endParaRPr lang="de-DE" sz="1800" dirty="0"/>
          </a:p>
        </p:txBody>
      </p:sp>
      <p:graphicFrame>
        <p:nvGraphicFramePr>
          <p:cNvPr id="4" name="Tabelle 3">
            <a:extLst>
              <a:ext uri="{FF2B5EF4-FFF2-40B4-BE49-F238E27FC236}">
                <a16:creationId xmlns:a16="http://schemas.microsoft.com/office/drawing/2014/main" id="{E7B68FA2-8B6F-4B8D-9460-7C5D54E31053}"/>
              </a:ext>
            </a:extLst>
          </p:cNvPr>
          <p:cNvGraphicFramePr>
            <a:graphicFrameLocks noGrp="1"/>
          </p:cNvGraphicFramePr>
          <p:nvPr>
            <p:extLst>
              <p:ext uri="{D42A27DB-BD31-4B8C-83A1-F6EECF244321}">
                <p14:modId xmlns:p14="http://schemas.microsoft.com/office/powerpoint/2010/main" val="3668119338"/>
              </p:ext>
            </p:extLst>
          </p:nvPr>
        </p:nvGraphicFramePr>
        <p:xfrm>
          <a:off x="155210" y="552976"/>
          <a:ext cx="8833580" cy="1949463"/>
        </p:xfrm>
        <a:graphic>
          <a:graphicData uri="http://schemas.openxmlformats.org/drawingml/2006/table">
            <a:tbl>
              <a:tblPr>
                <a:tableStyleId>{5C22544A-7EE6-4342-B048-85BDC9FD1C3A}</a:tableStyleId>
              </a:tblPr>
              <a:tblGrid>
                <a:gridCol w="640889">
                  <a:extLst>
                    <a:ext uri="{9D8B030D-6E8A-4147-A177-3AD203B41FA5}">
                      <a16:colId xmlns:a16="http://schemas.microsoft.com/office/drawing/2014/main" val="3647198897"/>
                    </a:ext>
                  </a:extLst>
                </a:gridCol>
                <a:gridCol w="2146977">
                  <a:extLst>
                    <a:ext uri="{9D8B030D-6E8A-4147-A177-3AD203B41FA5}">
                      <a16:colId xmlns:a16="http://schemas.microsoft.com/office/drawing/2014/main" val="806147722"/>
                    </a:ext>
                  </a:extLst>
                </a:gridCol>
                <a:gridCol w="1516770">
                  <a:extLst>
                    <a:ext uri="{9D8B030D-6E8A-4147-A177-3AD203B41FA5}">
                      <a16:colId xmlns:a16="http://schemas.microsoft.com/office/drawing/2014/main" val="2040909667"/>
                    </a:ext>
                  </a:extLst>
                </a:gridCol>
                <a:gridCol w="1239050">
                  <a:extLst>
                    <a:ext uri="{9D8B030D-6E8A-4147-A177-3AD203B41FA5}">
                      <a16:colId xmlns:a16="http://schemas.microsoft.com/office/drawing/2014/main" val="818664389"/>
                    </a:ext>
                  </a:extLst>
                </a:gridCol>
                <a:gridCol w="961332">
                  <a:extLst>
                    <a:ext uri="{9D8B030D-6E8A-4147-A177-3AD203B41FA5}">
                      <a16:colId xmlns:a16="http://schemas.microsoft.com/office/drawing/2014/main" val="624549082"/>
                    </a:ext>
                  </a:extLst>
                </a:gridCol>
                <a:gridCol w="737022">
                  <a:extLst>
                    <a:ext uri="{9D8B030D-6E8A-4147-A177-3AD203B41FA5}">
                      <a16:colId xmlns:a16="http://schemas.microsoft.com/office/drawing/2014/main" val="3981754278"/>
                    </a:ext>
                  </a:extLst>
                </a:gridCol>
                <a:gridCol w="640889">
                  <a:extLst>
                    <a:ext uri="{9D8B030D-6E8A-4147-A177-3AD203B41FA5}">
                      <a16:colId xmlns:a16="http://schemas.microsoft.com/office/drawing/2014/main" val="1542554227"/>
                    </a:ext>
                  </a:extLst>
                </a:gridCol>
                <a:gridCol w="950651">
                  <a:extLst>
                    <a:ext uri="{9D8B030D-6E8A-4147-A177-3AD203B41FA5}">
                      <a16:colId xmlns:a16="http://schemas.microsoft.com/office/drawing/2014/main" val="1720096646"/>
                    </a:ext>
                  </a:extLst>
                </a:gridCol>
              </a:tblGrid>
              <a:tr h="542959">
                <a:tc>
                  <a:txBody>
                    <a:bodyPr/>
                    <a:lstStyle/>
                    <a:p>
                      <a:pPr algn="ctr" fontAlgn="ctr"/>
                      <a:r>
                        <a:rPr lang="de-DE" sz="1000" b="1" u="none" strike="noStrike" dirty="0">
                          <a:effectLst/>
                        </a:rPr>
                        <a:t>PAC</a:t>
                      </a:r>
                      <a:endParaRPr lang="de-DE" sz="1000" b="1" i="0" u="none" strike="noStrike" dirty="0">
                        <a:solidFill>
                          <a:srgbClr val="000000"/>
                        </a:solidFill>
                        <a:effectLst/>
                        <a:latin typeface="Times New Roman" panose="02020603050405020304" pitchFamily="18" charset="0"/>
                      </a:endParaRPr>
                    </a:p>
                  </a:txBody>
                  <a:tcPr marL="4142" marR="4142" marT="4142" marB="0" anchor="ctr"/>
                </a:tc>
                <a:tc>
                  <a:txBody>
                    <a:bodyPr/>
                    <a:lstStyle/>
                    <a:p>
                      <a:pPr algn="ctr" fontAlgn="ctr"/>
                      <a:r>
                        <a:rPr lang="de-DE" sz="1000" b="1" u="none" strike="noStrike" dirty="0">
                          <a:effectLst/>
                        </a:rPr>
                        <a:t>Title</a:t>
                      </a:r>
                      <a:endParaRPr lang="de-DE" sz="1000" b="1" i="0" u="none" strike="noStrike" dirty="0">
                        <a:solidFill>
                          <a:srgbClr val="000000"/>
                        </a:solidFill>
                        <a:effectLst/>
                        <a:latin typeface="Times New Roman" panose="02020603050405020304" pitchFamily="18" charset="0"/>
                      </a:endParaRPr>
                    </a:p>
                  </a:txBody>
                  <a:tcPr marL="4142" marR="4142" marT="4142" marB="0" anchor="ctr"/>
                </a:tc>
                <a:tc>
                  <a:txBody>
                    <a:bodyPr/>
                    <a:lstStyle/>
                    <a:p>
                      <a:pPr algn="ctr" fontAlgn="ctr"/>
                      <a:r>
                        <a:rPr lang="de-DE" sz="1000" b="1" u="none" strike="noStrike" dirty="0">
                          <a:effectLst/>
                        </a:rPr>
                        <a:t>Visitor</a:t>
                      </a:r>
                      <a:endParaRPr lang="de-DE" sz="1000" b="1" i="0" u="none" strike="noStrike" dirty="0">
                        <a:solidFill>
                          <a:srgbClr val="000000"/>
                        </a:solidFill>
                        <a:effectLst/>
                        <a:latin typeface="Times New Roman" panose="02020603050405020304" pitchFamily="18" charset="0"/>
                      </a:endParaRPr>
                    </a:p>
                  </a:txBody>
                  <a:tcPr marL="4142" marR="4142" marT="4142" marB="0" anchor="ctr"/>
                </a:tc>
                <a:tc>
                  <a:txBody>
                    <a:bodyPr/>
                    <a:lstStyle/>
                    <a:p>
                      <a:pPr algn="ctr" fontAlgn="ctr"/>
                      <a:r>
                        <a:rPr lang="de-DE" sz="1000" b="1" u="none" strike="noStrike" dirty="0">
                          <a:effectLst/>
                        </a:rPr>
                        <a:t>Facility</a:t>
                      </a:r>
                      <a:endParaRPr lang="de-DE" sz="1000" b="1" i="0" u="none" strike="noStrike" dirty="0">
                        <a:solidFill>
                          <a:srgbClr val="000000"/>
                        </a:solidFill>
                        <a:effectLst/>
                        <a:latin typeface="Times New Roman" panose="02020603050405020304" pitchFamily="18" charset="0"/>
                      </a:endParaRPr>
                    </a:p>
                  </a:txBody>
                  <a:tcPr marL="4142" marR="4142" marT="4142" marB="0" anchor="ctr"/>
                </a:tc>
                <a:tc>
                  <a:txBody>
                    <a:bodyPr/>
                    <a:lstStyle/>
                    <a:p>
                      <a:pPr algn="ctr" fontAlgn="ctr"/>
                      <a:r>
                        <a:rPr lang="de-DE" sz="1000" b="1" u="none" strike="noStrike" dirty="0">
                          <a:effectLst/>
                        </a:rPr>
                        <a:t>Contact</a:t>
                      </a:r>
                      <a:endParaRPr lang="de-DE" sz="1000" b="1" i="0" u="none" strike="noStrike" dirty="0">
                        <a:solidFill>
                          <a:srgbClr val="000000"/>
                        </a:solidFill>
                        <a:effectLst/>
                        <a:latin typeface="Times New Roman" panose="02020603050405020304" pitchFamily="18" charset="0"/>
                      </a:endParaRPr>
                    </a:p>
                  </a:txBody>
                  <a:tcPr marL="4142" marR="4142" marT="4142" marB="0" anchor="ctr"/>
                </a:tc>
                <a:tc>
                  <a:txBody>
                    <a:bodyPr/>
                    <a:lstStyle/>
                    <a:p>
                      <a:pPr algn="ctr" fontAlgn="ctr"/>
                      <a:r>
                        <a:rPr lang="de-DE" sz="1000" b="1" u="none" strike="noStrike" dirty="0" err="1">
                          <a:effectLst/>
                        </a:rPr>
                        <a:t>Requested</a:t>
                      </a:r>
                      <a:r>
                        <a:rPr lang="de-DE" sz="1000" b="1" u="none" strike="noStrike" dirty="0">
                          <a:effectLst/>
                        </a:rPr>
                        <a:t> </a:t>
                      </a:r>
                      <a:r>
                        <a:rPr lang="de-DE" sz="1000" b="1" u="none" strike="noStrike" dirty="0" err="1">
                          <a:effectLst/>
                        </a:rPr>
                        <a:t>weeks</a:t>
                      </a:r>
                      <a:endParaRPr lang="de-DE" sz="1000" b="1" i="0" u="none" strike="noStrike" dirty="0">
                        <a:solidFill>
                          <a:srgbClr val="000000"/>
                        </a:solidFill>
                        <a:effectLst/>
                        <a:latin typeface="Times New Roman" panose="02020603050405020304" pitchFamily="18" charset="0"/>
                      </a:endParaRPr>
                    </a:p>
                  </a:txBody>
                  <a:tcPr marL="4142" marR="4142" marT="4142" marB="0" anchor="ctr"/>
                </a:tc>
                <a:tc>
                  <a:txBody>
                    <a:bodyPr/>
                    <a:lstStyle/>
                    <a:p>
                      <a:pPr algn="ctr" fontAlgn="ctr"/>
                      <a:r>
                        <a:rPr lang="de-DE" sz="1000" b="1" u="none" strike="noStrike" dirty="0" err="1">
                          <a:effectLst/>
                        </a:rPr>
                        <a:t>Approved</a:t>
                      </a:r>
                      <a:r>
                        <a:rPr lang="de-DE" sz="1000" b="1" u="none" strike="noStrike" dirty="0">
                          <a:effectLst/>
                        </a:rPr>
                        <a:t> </a:t>
                      </a:r>
                      <a:r>
                        <a:rPr lang="de-DE" sz="1000" b="1" u="none" strike="noStrike" dirty="0" err="1">
                          <a:effectLst/>
                        </a:rPr>
                        <a:t>weeks</a:t>
                      </a:r>
                      <a:endParaRPr lang="de-DE" sz="1000" b="1" i="0" u="none" strike="noStrike" dirty="0">
                        <a:solidFill>
                          <a:srgbClr val="000000"/>
                        </a:solidFill>
                        <a:effectLst/>
                        <a:latin typeface="Times New Roman" panose="02020603050405020304" pitchFamily="18" charset="0"/>
                      </a:endParaRPr>
                    </a:p>
                  </a:txBody>
                  <a:tcPr marL="4142" marR="4142" marT="4142" marB="0" anchor="ctr"/>
                </a:tc>
                <a:tc>
                  <a:txBody>
                    <a:bodyPr/>
                    <a:lstStyle/>
                    <a:p>
                      <a:pPr algn="ctr" fontAlgn="ctr"/>
                      <a:r>
                        <a:rPr lang="de-DE" sz="1000" b="1" u="none" strike="noStrike" dirty="0">
                          <a:effectLst/>
                        </a:rPr>
                        <a:t>Status</a:t>
                      </a:r>
                      <a:endParaRPr lang="de-DE" sz="1000" b="1" i="0" u="none" strike="noStrike" dirty="0">
                        <a:solidFill>
                          <a:srgbClr val="000000"/>
                        </a:solidFill>
                        <a:effectLst/>
                        <a:latin typeface="Times New Roman" panose="02020603050405020304" pitchFamily="18" charset="0"/>
                      </a:endParaRPr>
                    </a:p>
                  </a:txBody>
                  <a:tcPr marL="4142" marR="4142" marT="4142" marB="0" anchor="ctr"/>
                </a:tc>
                <a:extLst>
                  <a:ext uri="{0D108BD9-81ED-4DB2-BD59-A6C34878D82A}">
                    <a16:rowId xmlns:a16="http://schemas.microsoft.com/office/drawing/2014/main" val="2210954123"/>
                  </a:ext>
                </a:extLst>
              </a:tr>
              <a:tr h="402714">
                <a:tc>
                  <a:txBody>
                    <a:bodyPr/>
                    <a:lstStyle/>
                    <a:p>
                      <a:pPr algn="l" fontAlgn="ctr"/>
                      <a:r>
                        <a:rPr lang="de-DE" sz="1000" u="none" strike="noStrike" dirty="0">
                          <a:effectLst/>
                        </a:rPr>
                        <a:t>SV_6_1</a:t>
                      </a:r>
                      <a:endParaRPr lang="de-DE" sz="1000" b="0" i="0" u="none" strike="noStrike" dirty="0">
                        <a:solidFill>
                          <a:srgbClr val="000000"/>
                        </a:solidFill>
                        <a:effectLst/>
                        <a:latin typeface="Times New Roman" panose="02020603050405020304" pitchFamily="18" charset="0"/>
                      </a:endParaRPr>
                    </a:p>
                  </a:txBody>
                  <a:tcPr marL="4142" marR="4142" marT="4142" marB="0" anchor="ctr"/>
                </a:tc>
                <a:tc>
                  <a:txBody>
                    <a:bodyPr/>
                    <a:lstStyle/>
                    <a:p>
                      <a:pPr algn="l" fontAlgn="ctr"/>
                      <a:r>
                        <a:rPr lang="en-US" sz="1000" u="none" strike="noStrike" dirty="0">
                          <a:effectLst/>
                        </a:rPr>
                        <a:t>Neutron and photon yields for the 51V(</a:t>
                      </a:r>
                      <a:r>
                        <a:rPr lang="en-US" sz="1000" u="none" strike="noStrike" dirty="0" err="1">
                          <a:effectLst/>
                        </a:rPr>
                        <a:t>p,n</a:t>
                      </a:r>
                      <a:r>
                        <a:rPr lang="en-US" sz="1000" u="none" strike="noStrike" dirty="0">
                          <a:effectLst/>
                        </a:rPr>
                        <a:t>)51Cr reaction near threshold</a:t>
                      </a:r>
                      <a:endParaRPr lang="en-US" sz="1000" b="1" i="0" u="none" strike="noStrike" dirty="0">
                        <a:solidFill>
                          <a:srgbClr val="000000"/>
                        </a:solidFill>
                        <a:effectLst/>
                        <a:latin typeface="Times New Roman" panose="02020603050405020304" pitchFamily="18" charset="0"/>
                      </a:endParaRPr>
                    </a:p>
                  </a:txBody>
                  <a:tcPr marL="4142" marR="4142" marT="4142" marB="0" anchor="ctr"/>
                </a:tc>
                <a:tc>
                  <a:txBody>
                    <a:bodyPr/>
                    <a:lstStyle/>
                    <a:p>
                      <a:pPr algn="l" fontAlgn="ctr"/>
                      <a:r>
                        <a:rPr lang="de-DE" sz="1000" u="none" strike="noStrike" dirty="0" err="1">
                          <a:effectLst/>
                        </a:rPr>
                        <a:t>Antònia</a:t>
                      </a:r>
                      <a:r>
                        <a:rPr lang="de-DE" sz="1000" u="none" strike="noStrike" dirty="0">
                          <a:effectLst/>
                        </a:rPr>
                        <a:t> </a:t>
                      </a:r>
                      <a:r>
                        <a:rPr lang="de-DE" sz="1000" u="none" strike="noStrike" dirty="0" err="1">
                          <a:effectLst/>
                        </a:rPr>
                        <a:t>Verdera</a:t>
                      </a:r>
                      <a:r>
                        <a:rPr lang="de-DE" sz="1000" u="none" strike="noStrike" dirty="0">
                          <a:effectLst/>
                        </a:rPr>
                        <a:t> </a:t>
                      </a:r>
                      <a:r>
                        <a:rPr lang="de-DE" sz="1000" u="none" strike="noStrike" dirty="0" err="1">
                          <a:effectLst/>
                        </a:rPr>
                        <a:t>Garau</a:t>
                      </a:r>
                      <a:endParaRPr lang="de-DE" sz="1000" b="0" i="0" u="none" strike="noStrike" dirty="0">
                        <a:solidFill>
                          <a:srgbClr val="000000"/>
                        </a:solidFill>
                        <a:effectLst/>
                        <a:latin typeface="Times New Roman" panose="02020603050405020304" pitchFamily="18" charset="0"/>
                      </a:endParaRPr>
                    </a:p>
                  </a:txBody>
                  <a:tcPr marL="4142" marR="4142" marT="4142" marB="0" anchor="ctr"/>
                </a:tc>
                <a:tc>
                  <a:txBody>
                    <a:bodyPr/>
                    <a:lstStyle/>
                    <a:p>
                      <a:pPr algn="l" fontAlgn="ctr"/>
                      <a:r>
                        <a:rPr lang="de-DE" sz="1000" u="none" strike="noStrike" dirty="0">
                          <a:effectLst/>
                        </a:rPr>
                        <a:t>JRC-</a:t>
                      </a:r>
                      <a:r>
                        <a:rPr lang="de-DE" sz="1000" u="none" strike="noStrike" dirty="0" err="1">
                          <a:effectLst/>
                        </a:rPr>
                        <a:t>Geel</a:t>
                      </a:r>
                      <a:endParaRPr lang="de-DE" sz="1000" b="0" i="0" u="none" strike="noStrike" dirty="0">
                        <a:solidFill>
                          <a:srgbClr val="000000"/>
                        </a:solidFill>
                        <a:effectLst/>
                        <a:latin typeface="Times New Roman" panose="02020603050405020304" pitchFamily="18" charset="0"/>
                      </a:endParaRPr>
                    </a:p>
                  </a:txBody>
                  <a:tcPr marL="4142" marR="4142" marT="4142" marB="0" anchor="ctr"/>
                </a:tc>
                <a:tc>
                  <a:txBody>
                    <a:bodyPr/>
                    <a:lstStyle/>
                    <a:p>
                      <a:pPr algn="l" fontAlgn="ctr"/>
                      <a:r>
                        <a:rPr lang="de-DE" sz="1000" u="none" strike="noStrike" dirty="0">
                          <a:effectLst/>
                        </a:rPr>
                        <a:t>Miguel </a:t>
                      </a:r>
                      <a:r>
                        <a:rPr lang="de-DE" sz="1000" u="none" strike="noStrike" dirty="0" err="1">
                          <a:effectLst/>
                        </a:rPr>
                        <a:t>Macias</a:t>
                      </a:r>
                      <a:r>
                        <a:rPr lang="de-DE" sz="1000" u="none" strike="noStrike" dirty="0">
                          <a:effectLst/>
                        </a:rPr>
                        <a:t> Martinez</a:t>
                      </a:r>
                      <a:endParaRPr lang="de-DE" sz="1000" b="0" i="0" u="none" strike="noStrike" dirty="0">
                        <a:solidFill>
                          <a:srgbClr val="000000"/>
                        </a:solidFill>
                        <a:effectLst/>
                        <a:latin typeface="Times New Roman" panose="02020603050405020304" pitchFamily="18" charset="0"/>
                      </a:endParaRPr>
                    </a:p>
                  </a:txBody>
                  <a:tcPr marL="4142" marR="4142" marT="4142" marB="0" anchor="ctr"/>
                </a:tc>
                <a:tc>
                  <a:txBody>
                    <a:bodyPr/>
                    <a:lstStyle/>
                    <a:p>
                      <a:pPr algn="ctr" fontAlgn="ctr"/>
                      <a:r>
                        <a:rPr lang="de-DE" sz="1000" u="none" strike="noStrike" dirty="0">
                          <a:effectLst/>
                        </a:rPr>
                        <a:t>12</a:t>
                      </a:r>
                      <a:endParaRPr lang="de-DE" sz="1000" b="0" i="0" u="none" strike="noStrike" dirty="0">
                        <a:solidFill>
                          <a:srgbClr val="000000"/>
                        </a:solidFill>
                        <a:effectLst/>
                        <a:latin typeface="Times New Roman" panose="02020603050405020304" pitchFamily="18" charset="0"/>
                      </a:endParaRPr>
                    </a:p>
                  </a:txBody>
                  <a:tcPr marL="4142" marR="4142" marT="4142" marB="0" anchor="ctr"/>
                </a:tc>
                <a:tc>
                  <a:txBody>
                    <a:bodyPr/>
                    <a:lstStyle/>
                    <a:p>
                      <a:pPr algn="ctr" fontAlgn="b"/>
                      <a:r>
                        <a:rPr lang="de-DE" sz="1000" u="none" strike="noStrike" dirty="0">
                          <a:effectLst/>
                        </a:rPr>
                        <a:t>12 </a:t>
                      </a:r>
                      <a:endParaRPr lang="de-DE" sz="1000" b="0" i="0" u="none" strike="noStrike" dirty="0">
                        <a:solidFill>
                          <a:srgbClr val="000000"/>
                        </a:solidFill>
                        <a:effectLst/>
                        <a:latin typeface="Calibri" panose="020F0502020204030204" pitchFamily="34" charset="0"/>
                      </a:endParaRPr>
                    </a:p>
                  </a:txBody>
                  <a:tcPr marL="4142" marR="4142" marT="4142" marB="0" anchor="ctr"/>
                </a:tc>
                <a:tc>
                  <a:txBody>
                    <a:bodyPr/>
                    <a:lstStyle/>
                    <a:p>
                      <a:pPr algn="l" fontAlgn="ctr"/>
                      <a:r>
                        <a:rPr lang="de-DE" sz="1000" u="none" strike="noStrike" dirty="0">
                          <a:effectLst/>
                        </a:rPr>
                        <a:t>plan May-</a:t>
                      </a:r>
                      <a:r>
                        <a:rPr lang="de-DE" sz="1000" u="none" strike="noStrike" dirty="0" err="1">
                          <a:effectLst/>
                        </a:rPr>
                        <a:t>July</a:t>
                      </a:r>
                      <a:r>
                        <a:rPr lang="de-DE" sz="1000" u="none" strike="noStrike" dirty="0">
                          <a:effectLst/>
                        </a:rPr>
                        <a:t> 2023</a:t>
                      </a:r>
                      <a:endParaRPr lang="de-DE" sz="1000" b="0" i="0" u="none" strike="noStrike" dirty="0">
                        <a:solidFill>
                          <a:srgbClr val="000000"/>
                        </a:solidFill>
                        <a:effectLst/>
                        <a:latin typeface="Times New Roman" panose="02020603050405020304" pitchFamily="18" charset="0"/>
                      </a:endParaRPr>
                    </a:p>
                  </a:txBody>
                  <a:tcPr marL="4142" marR="4142" marT="4142" marB="0" anchor="ctr"/>
                </a:tc>
                <a:extLst>
                  <a:ext uri="{0D108BD9-81ED-4DB2-BD59-A6C34878D82A}">
                    <a16:rowId xmlns:a16="http://schemas.microsoft.com/office/drawing/2014/main" val="2863545891"/>
                  </a:ext>
                </a:extLst>
              </a:tr>
              <a:tr h="402714">
                <a:tc>
                  <a:txBody>
                    <a:bodyPr/>
                    <a:lstStyle/>
                    <a:p>
                      <a:pPr algn="l" fontAlgn="ctr"/>
                      <a:r>
                        <a:rPr lang="de-DE" sz="1000" u="none" strike="noStrike">
                          <a:effectLst/>
                        </a:rPr>
                        <a:t>SV_6_2</a:t>
                      </a:r>
                      <a:endParaRPr lang="de-DE" sz="1000" b="0" i="0" u="none" strike="noStrike">
                        <a:solidFill>
                          <a:srgbClr val="000000"/>
                        </a:solidFill>
                        <a:effectLst/>
                        <a:latin typeface="Times New Roman" panose="02020603050405020304" pitchFamily="18" charset="0"/>
                      </a:endParaRPr>
                    </a:p>
                  </a:txBody>
                  <a:tcPr marL="4142" marR="4142" marT="4142" marB="0" anchor="ctr"/>
                </a:tc>
                <a:tc>
                  <a:txBody>
                    <a:bodyPr/>
                    <a:lstStyle/>
                    <a:p>
                      <a:pPr algn="l" fontAlgn="ctr"/>
                      <a:r>
                        <a:rPr lang="en-US" sz="1000" u="none" strike="noStrike" dirty="0">
                          <a:effectLst/>
                        </a:rPr>
                        <a:t>Neutron capture measurements at </a:t>
                      </a:r>
                      <a:r>
                        <a:rPr lang="en-US" sz="1000" u="none" strike="noStrike" dirty="0" err="1">
                          <a:effectLst/>
                        </a:rPr>
                        <a:t>n_TOF</a:t>
                      </a:r>
                      <a:r>
                        <a:rPr lang="en-US" sz="1000" u="none" strike="noStrike" dirty="0">
                          <a:effectLst/>
                        </a:rPr>
                        <a:t>/NEAR</a:t>
                      </a:r>
                      <a:endParaRPr lang="en-US" sz="1000" b="1" i="0" u="none" strike="noStrike" dirty="0">
                        <a:solidFill>
                          <a:srgbClr val="000000"/>
                        </a:solidFill>
                        <a:effectLst/>
                        <a:latin typeface="Times New Roman" panose="02020603050405020304" pitchFamily="18" charset="0"/>
                      </a:endParaRPr>
                    </a:p>
                  </a:txBody>
                  <a:tcPr marL="4142" marR="4142" marT="4142" marB="0" anchor="ctr"/>
                </a:tc>
                <a:tc>
                  <a:txBody>
                    <a:bodyPr/>
                    <a:lstStyle/>
                    <a:p>
                      <a:pPr algn="l" fontAlgn="ctr"/>
                      <a:r>
                        <a:rPr lang="de-DE" sz="1000" u="none" strike="noStrike">
                          <a:effectLst/>
                        </a:rPr>
                        <a:t>Zinovia Eleme</a:t>
                      </a:r>
                      <a:endParaRPr lang="de-DE" sz="1000" b="0" i="0" u="none" strike="noStrike">
                        <a:solidFill>
                          <a:srgbClr val="000000"/>
                        </a:solidFill>
                        <a:effectLst/>
                        <a:latin typeface="Times New Roman" panose="02020603050405020304" pitchFamily="18" charset="0"/>
                      </a:endParaRPr>
                    </a:p>
                  </a:txBody>
                  <a:tcPr marL="4142" marR="4142" marT="4142" marB="0" anchor="ctr"/>
                </a:tc>
                <a:tc>
                  <a:txBody>
                    <a:bodyPr/>
                    <a:lstStyle/>
                    <a:p>
                      <a:pPr algn="l" fontAlgn="ctr"/>
                      <a:r>
                        <a:rPr lang="de-DE" sz="1000" u="none" strike="noStrike">
                          <a:effectLst/>
                        </a:rPr>
                        <a:t>CERN</a:t>
                      </a:r>
                      <a:endParaRPr lang="de-DE" sz="1000" b="0" i="0" u="none" strike="noStrike">
                        <a:solidFill>
                          <a:srgbClr val="000000"/>
                        </a:solidFill>
                        <a:effectLst/>
                        <a:latin typeface="Times New Roman" panose="02020603050405020304" pitchFamily="18" charset="0"/>
                      </a:endParaRPr>
                    </a:p>
                  </a:txBody>
                  <a:tcPr marL="4142" marR="4142" marT="4142" marB="0" anchor="ctr"/>
                </a:tc>
                <a:tc>
                  <a:txBody>
                    <a:bodyPr/>
                    <a:lstStyle/>
                    <a:p>
                      <a:pPr algn="l" fontAlgn="ctr"/>
                      <a:r>
                        <a:rPr lang="de-DE" sz="1000" u="none" strike="noStrike">
                          <a:effectLst/>
                        </a:rPr>
                        <a:t>Alberto Mengoni</a:t>
                      </a:r>
                      <a:endParaRPr lang="de-DE" sz="1000" b="0" i="0" u="none" strike="noStrike">
                        <a:solidFill>
                          <a:srgbClr val="000000"/>
                        </a:solidFill>
                        <a:effectLst/>
                        <a:latin typeface="Times New Roman" panose="02020603050405020304" pitchFamily="18" charset="0"/>
                      </a:endParaRPr>
                    </a:p>
                  </a:txBody>
                  <a:tcPr marL="4142" marR="4142" marT="4142" marB="0" anchor="ctr"/>
                </a:tc>
                <a:tc>
                  <a:txBody>
                    <a:bodyPr/>
                    <a:lstStyle/>
                    <a:p>
                      <a:pPr algn="ctr" fontAlgn="ctr"/>
                      <a:r>
                        <a:rPr lang="de-DE" sz="1000" u="none" strike="noStrike">
                          <a:effectLst/>
                        </a:rPr>
                        <a:t>12</a:t>
                      </a:r>
                      <a:endParaRPr lang="de-DE" sz="1000" b="0" i="0" u="none" strike="noStrike">
                        <a:solidFill>
                          <a:srgbClr val="000000"/>
                        </a:solidFill>
                        <a:effectLst/>
                        <a:latin typeface="Times New Roman" panose="02020603050405020304" pitchFamily="18" charset="0"/>
                      </a:endParaRPr>
                    </a:p>
                  </a:txBody>
                  <a:tcPr marL="4142" marR="4142" marT="4142" marB="0" anchor="ctr"/>
                </a:tc>
                <a:tc>
                  <a:txBody>
                    <a:bodyPr/>
                    <a:lstStyle/>
                    <a:p>
                      <a:pPr algn="ctr" fontAlgn="b"/>
                      <a:r>
                        <a:rPr lang="de-DE" sz="1000" u="none" strike="noStrike" dirty="0">
                          <a:effectLst/>
                        </a:rPr>
                        <a:t>12 </a:t>
                      </a:r>
                      <a:endParaRPr lang="de-DE" sz="1000" b="0" i="0" u="none" strike="noStrike" dirty="0">
                        <a:solidFill>
                          <a:srgbClr val="000000"/>
                        </a:solidFill>
                        <a:effectLst/>
                        <a:latin typeface="Calibri" panose="020F0502020204030204" pitchFamily="34" charset="0"/>
                      </a:endParaRPr>
                    </a:p>
                  </a:txBody>
                  <a:tcPr marL="4142" marR="4142" marT="4142" marB="0" anchor="ctr"/>
                </a:tc>
                <a:tc>
                  <a:txBody>
                    <a:bodyPr/>
                    <a:lstStyle/>
                    <a:p>
                      <a:pPr algn="l" fontAlgn="ctr"/>
                      <a:r>
                        <a:rPr lang="de-DE" sz="1000" u="none" strike="noStrike">
                          <a:effectLst/>
                        </a:rPr>
                        <a:t>March-May 2023</a:t>
                      </a:r>
                      <a:endParaRPr lang="de-DE" sz="1000" b="0" i="0" u="none" strike="noStrike">
                        <a:solidFill>
                          <a:srgbClr val="000000"/>
                        </a:solidFill>
                        <a:effectLst/>
                        <a:latin typeface="Times New Roman" panose="02020603050405020304" pitchFamily="18" charset="0"/>
                      </a:endParaRPr>
                    </a:p>
                  </a:txBody>
                  <a:tcPr marL="4142" marR="4142" marT="4142" marB="0" anchor="ctr"/>
                </a:tc>
                <a:extLst>
                  <a:ext uri="{0D108BD9-81ED-4DB2-BD59-A6C34878D82A}">
                    <a16:rowId xmlns:a16="http://schemas.microsoft.com/office/drawing/2014/main" val="424301335"/>
                  </a:ext>
                </a:extLst>
              </a:tr>
              <a:tr h="601076">
                <a:tc>
                  <a:txBody>
                    <a:bodyPr/>
                    <a:lstStyle/>
                    <a:p>
                      <a:pPr algn="l" fontAlgn="ctr"/>
                      <a:r>
                        <a:rPr lang="de-DE" sz="1000" u="none" strike="noStrike">
                          <a:effectLst/>
                        </a:rPr>
                        <a:t>SV_6_3</a:t>
                      </a:r>
                      <a:endParaRPr lang="de-DE" sz="1000" b="0" i="0" u="none" strike="noStrike">
                        <a:solidFill>
                          <a:srgbClr val="000000"/>
                        </a:solidFill>
                        <a:effectLst/>
                        <a:latin typeface="Times New Roman" panose="02020603050405020304" pitchFamily="18" charset="0"/>
                      </a:endParaRPr>
                    </a:p>
                  </a:txBody>
                  <a:tcPr marL="4142" marR="4142" marT="4142" marB="0" anchor="ctr"/>
                </a:tc>
                <a:tc>
                  <a:txBody>
                    <a:bodyPr/>
                    <a:lstStyle/>
                    <a:p>
                      <a:pPr algn="l" fontAlgn="ctr"/>
                      <a:r>
                        <a:rPr lang="en-US" sz="1000" u="none" strike="noStrike" dirty="0">
                          <a:effectLst/>
                        </a:rPr>
                        <a:t>Development of the new annular double-sided silicon detector at CERN </a:t>
                      </a:r>
                      <a:r>
                        <a:rPr lang="en-US" sz="1000" u="none" strike="noStrike" dirty="0" err="1">
                          <a:effectLst/>
                        </a:rPr>
                        <a:t>n_TOF</a:t>
                      </a:r>
                      <a:r>
                        <a:rPr lang="en-US" sz="1000" u="none" strike="noStrike" dirty="0">
                          <a:effectLst/>
                        </a:rPr>
                        <a:t> facility</a:t>
                      </a:r>
                      <a:endParaRPr lang="en-US" sz="1000" b="1" i="0" u="none" strike="noStrike" dirty="0">
                        <a:solidFill>
                          <a:srgbClr val="000000"/>
                        </a:solidFill>
                        <a:effectLst/>
                        <a:latin typeface="Times New Roman" panose="02020603050405020304" pitchFamily="18" charset="0"/>
                      </a:endParaRPr>
                    </a:p>
                  </a:txBody>
                  <a:tcPr marL="4142" marR="4142" marT="4142" marB="0" anchor="ctr"/>
                </a:tc>
                <a:tc>
                  <a:txBody>
                    <a:bodyPr/>
                    <a:lstStyle/>
                    <a:p>
                      <a:pPr algn="l" fontAlgn="ctr"/>
                      <a:r>
                        <a:rPr lang="de-DE" sz="1000" u="none" strike="noStrike" dirty="0">
                          <a:effectLst/>
                        </a:rPr>
                        <a:t>Styliani </a:t>
                      </a:r>
                      <a:r>
                        <a:rPr lang="de-DE" sz="1000" u="none" strike="noStrike" dirty="0" err="1">
                          <a:effectLst/>
                        </a:rPr>
                        <a:t>Goula</a:t>
                      </a:r>
                      <a:endParaRPr lang="de-DE" sz="1000" b="0" i="0" u="none" strike="noStrike" dirty="0">
                        <a:solidFill>
                          <a:srgbClr val="000000"/>
                        </a:solidFill>
                        <a:effectLst/>
                        <a:latin typeface="Times New Roman" panose="02020603050405020304" pitchFamily="18" charset="0"/>
                      </a:endParaRPr>
                    </a:p>
                  </a:txBody>
                  <a:tcPr marL="4142" marR="4142" marT="4142" marB="0" anchor="ctr"/>
                </a:tc>
                <a:tc>
                  <a:txBody>
                    <a:bodyPr/>
                    <a:lstStyle/>
                    <a:p>
                      <a:pPr algn="l" fontAlgn="ctr"/>
                      <a:r>
                        <a:rPr lang="de-DE" sz="1000" u="none" strike="noStrike" dirty="0">
                          <a:effectLst/>
                        </a:rPr>
                        <a:t>CERN</a:t>
                      </a:r>
                      <a:endParaRPr lang="de-DE" sz="1000" b="0" i="0" u="none" strike="noStrike" dirty="0">
                        <a:solidFill>
                          <a:srgbClr val="000000"/>
                        </a:solidFill>
                        <a:effectLst/>
                        <a:latin typeface="Times New Roman" panose="02020603050405020304" pitchFamily="18" charset="0"/>
                      </a:endParaRPr>
                    </a:p>
                  </a:txBody>
                  <a:tcPr marL="4142" marR="4142" marT="4142" marB="0" anchor="ctr"/>
                </a:tc>
                <a:tc>
                  <a:txBody>
                    <a:bodyPr/>
                    <a:lstStyle/>
                    <a:p>
                      <a:pPr algn="l" fontAlgn="ctr"/>
                      <a:r>
                        <a:rPr lang="de-DE" sz="1000" u="none" strike="noStrike" dirty="0">
                          <a:effectLst/>
                        </a:rPr>
                        <a:t>Alberto Mengoni</a:t>
                      </a:r>
                      <a:endParaRPr lang="de-DE" sz="1000" b="0" i="0" u="none" strike="noStrike" dirty="0">
                        <a:solidFill>
                          <a:srgbClr val="000000"/>
                        </a:solidFill>
                        <a:effectLst/>
                        <a:latin typeface="Times New Roman" panose="02020603050405020304" pitchFamily="18" charset="0"/>
                      </a:endParaRPr>
                    </a:p>
                  </a:txBody>
                  <a:tcPr marL="4142" marR="4142" marT="4142" marB="0" anchor="ctr"/>
                </a:tc>
                <a:tc>
                  <a:txBody>
                    <a:bodyPr/>
                    <a:lstStyle/>
                    <a:p>
                      <a:pPr algn="ctr" fontAlgn="ctr"/>
                      <a:r>
                        <a:rPr lang="de-DE" sz="1000" u="none" strike="noStrike" dirty="0">
                          <a:effectLst/>
                        </a:rPr>
                        <a:t>12</a:t>
                      </a:r>
                      <a:endParaRPr lang="de-DE" sz="1000" b="0" i="0" u="none" strike="noStrike" dirty="0">
                        <a:solidFill>
                          <a:srgbClr val="000000"/>
                        </a:solidFill>
                        <a:effectLst/>
                        <a:latin typeface="Times New Roman" panose="02020603050405020304" pitchFamily="18" charset="0"/>
                      </a:endParaRPr>
                    </a:p>
                  </a:txBody>
                  <a:tcPr marL="4142" marR="4142" marT="4142" marB="0" anchor="ctr"/>
                </a:tc>
                <a:tc>
                  <a:txBody>
                    <a:bodyPr/>
                    <a:lstStyle/>
                    <a:p>
                      <a:pPr algn="ctr" fontAlgn="b"/>
                      <a:r>
                        <a:rPr lang="de-DE" sz="1000" u="none" strike="noStrike" dirty="0">
                          <a:effectLst/>
                        </a:rPr>
                        <a:t>12 </a:t>
                      </a:r>
                      <a:endParaRPr lang="de-DE" sz="1000" b="0" i="0" u="none" strike="noStrike" dirty="0">
                        <a:solidFill>
                          <a:srgbClr val="000000"/>
                        </a:solidFill>
                        <a:effectLst/>
                        <a:latin typeface="Calibri" panose="020F0502020204030204" pitchFamily="34" charset="0"/>
                      </a:endParaRPr>
                    </a:p>
                  </a:txBody>
                  <a:tcPr marL="4142" marR="4142" marT="4142" marB="0" anchor="ctr"/>
                </a:tc>
                <a:tc>
                  <a:txBody>
                    <a:bodyPr/>
                    <a:lstStyle/>
                    <a:p>
                      <a:pPr algn="l" fontAlgn="ctr"/>
                      <a:r>
                        <a:rPr lang="de-DE" sz="1000" u="none" strike="noStrike" dirty="0">
                          <a:effectLst/>
                        </a:rPr>
                        <a:t>September-November 2023</a:t>
                      </a:r>
                      <a:endParaRPr lang="de-DE" sz="1000" b="0" i="0" u="none" strike="noStrike" dirty="0">
                        <a:solidFill>
                          <a:srgbClr val="000000"/>
                        </a:solidFill>
                        <a:effectLst/>
                        <a:latin typeface="Times New Roman" panose="02020603050405020304" pitchFamily="18" charset="0"/>
                      </a:endParaRPr>
                    </a:p>
                  </a:txBody>
                  <a:tcPr marL="4142" marR="4142" marT="4142" marB="0" anchor="ctr"/>
                </a:tc>
                <a:extLst>
                  <a:ext uri="{0D108BD9-81ED-4DB2-BD59-A6C34878D82A}">
                    <a16:rowId xmlns:a16="http://schemas.microsoft.com/office/drawing/2014/main" val="652352261"/>
                  </a:ext>
                </a:extLst>
              </a:tr>
            </a:tbl>
          </a:graphicData>
        </a:graphic>
      </p:graphicFrame>
    </p:spTree>
    <p:extLst>
      <p:ext uri="{BB962C8B-B14F-4D97-AF65-F5344CB8AC3E}">
        <p14:creationId xmlns:p14="http://schemas.microsoft.com/office/powerpoint/2010/main" val="35093881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8FFC7A-6CD3-4EAE-B939-8C60D67D607E}"/>
              </a:ext>
            </a:extLst>
          </p:cNvPr>
          <p:cNvSpPr>
            <a:spLocks noGrp="1"/>
          </p:cNvSpPr>
          <p:nvPr>
            <p:ph type="title"/>
          </p:nvPr>
        </p:nvSpPr>
        <p:spPr>
          <a:xfrm>
            <a:off x="457200" y="274680"/>
            <a:ext cx="8229240" cy="457560"/>
          </a:xfrm>
        </p:spPr>
        <p:txBody>
          <a:bodyPr/>
          <a:lstStyle/>
          <a:p>
            <a:r>
              <a:rPr lang="de-DE" sz="2800" dirty="0"/>
              <a:t>Share of </a:t>
            </a:r>
            <a:r>
              <a:rPr lang="de-DE" sz="2800" dirty="0" err="1"/>
              <a:t>proposals</a:t>
            </a:r>
            <a:r>
              <a:rPr lang="de-DE" sz="2800" dirty="0"/>
              <a:t> </a:t>
            </a:r>
          </a:p>
        </p:txBody>
      </p:sp>
      <p:graphicFrame>
        <p:nvGraphicFramePr>
          <p:cNvPr id="4" name="Tabelle 3">
            <a:extLst>
              <a:ext uri="{FF2B5EF4-FFF2-40B4-BE49-F238E27FC236}">
                <a16:creationId xmlns:a16="http://schemas.microsoft.com/office/drawing/2014/main" id="{AA31DE25-725B-43C3-B8D6-9A3B2DEF13E3}"/>
              </a:ext>
            </a:extLst>
          </p:cNvPr>
          <p:cNvGraphicFramePr>
            <a:graphicFrameLocks noGrp="1"/>
          </p:cNvGraphicFramePr>
          <p:nvPr>
            <p:extLst>
              <p:ext uri="{D42A27DB-BD31-4B8C-83A1-F6EECF244321}">
                <p14:modId xmlns:p14="http://schemas.microsoft.com/office/powerpoint/2010/main" val="2455534903"/>
              </p:ext>
            </p:extLst>
          </p:nvPr>
        </p:nvGraphicFramePr>
        <p:xfrm>
          <a:off x="1483057" y="973352"/>
          <a:ext cx="5818494" cy="4557697"/>
        </p:xfrm>
        <a:graphic>
          <a:graphicData uri="http://schemas.openxmlformats.org/drawingml/2006/table">
            <a:tbl>
              <a:tblPr>
                <a:tableStyleId>{5C22544A-7EE6-4342-B048-85BDC9FD1C3A}</a:tableStyleId>
              </a:tblPr>
              <a:tblGrid>
                <a:gridCol w="1469409">
                  <a:extLst>
                    <a:ext uri="{9D8B030D-6E8A-4147-A177-3AD203B41FA5}">
                      <a16:colId xmlns:a16="http://schemas.microsoft.com/office/drawing/2014/main" val="402698036"/>
                    </a:ext>
                  </a:extLst>
                </a:gridCol>
                <a:gridCol w="806944">
                  <a:extLst>
                    <a:ext uri="{9D8B030D-6E8A-4147-A177-3AD203B41FA5}">
                      <a16:colId xmlns:a16="http://schemas.microsoft.com/office/drawing/2014/main" val="2939683029"/>
                    </a:ext>
                  </a:extLst>
                </a:gridCol>
                <a:gridCol w="951117">
                  <a:extLst>
                    <a:ext uri="{9D8B030D-6E8A-4147-A177-3AD203B41FA5}">
                      <a16:colId xmlns:a16="http://schemas.microsoft.com/office/drawing/2014/main" val="1342503445"/>
                    </a:ext>
                  </a:extLst>
                </a:gridCol>
                <a:gridCol w="206765">
                  <a:extLst>
                    <a:ext uri="{9D8B030D-6E8A-4147-A177-3AD203B41FA5}">
                      <a16:colId xmlns:a16="http://schemas.microsoft.com/office/drawing/2014/main" val="3193722063"/>
                    </a:ext>
                  </a:extLst>
                </a:gridCol>
                <a:gridCol w="2384259">
                  <a:extLst>
                    <a:ext uri="{9D8B030D-6E8A-4147-A177-3AD203B41FA5}">
                      <a16:colId xmlns:a16="http://schemas.microsoft.com/office/drawing/2014/main" val="4184395635"/>
                    </a:ext>
                  </a:extLst>
                </a:gridCol>
              </a:tblGrid>
              <a:tr h="154815">
                <a:tc>
                  <a:txBody>
                    <a:bodyPr/>
                    <a:lstStyle/>
                    <a:p>
                      <a:pPr algn="ctr" fontAlgn="ctr"/>
                      <a:r>
                        <a:rPr lang="de-DE" sz="1100" b="0" i="0" u="none" strike="noStrike" dirty="0">
                          <a:solidFill>
                            <a:srgbClr val="000000"/>
                          </a:solidFill>
                          <a:effectLst/>
                          <a:latin typeface="Consolas" panose="020B0609020204030204" pitchFamily="49" charset="0"/>
                        </a:rPr>
                        <a:t>Facility</a:t>
                      </a:r>
                    </a:p>
                  </a:txBody>
                  <a:tcPr marL="4558" marR="4558" marT="4558" marB="0" anchor="ctr"/>
                </a:tc>
                <a:tc>
                  <a:txBody>
                    <a:bodyPr/>
                    <a:lstStyle/>
                    <a:p>
                      <a:pPr algn="ctr" fontAlgn="ctr"/>
                      <a:r>
                        <a:rPr lang="de-DE" sz="1100" b="0" i="0" u="none" strike="noStrike" dirty="0" err="1">
                          <a:solidFill>
                            <a:srgbClr val="000000"/>
                          </a:solidFill>
                          <a:effectLst/>
                          <a:latin typeface="Consolas" panose="020B0609020204030204" pitchFamily="49" charset="0"/>
                        </a:rPr>
                        <a:t>Proposals</a:t>
                      </a:r>
                      <a:r>
                        <a:rPr lang="de-DE" sz="1100" b="0" i="0" u="none" strike="noStrike" dirty="0">
                          <a:solidFill>
                            <a:srgbClr val="000000"/>
                          </a:solidFill>
                          <a:effectLst/>
                          <a:latin typeface="Consolas" panose="020B0609020204030204" pitchFamily="49" charset="0"/>
                        </a:rPr>
                        <a:t> </a:t>
                      </a:r>
                      <a:r>
                        <a:rPr lang="de-DE" sz="1100" b="0" i="0" u="none" strike="noStrike" dirty="0" err="1">
                          <a:solidFill>
                            <a:srgbClr val="000000"/>
                          </a:solidFill>
                          <a:effectLst/>
                          <a:latin typeface="Consolas" panose="020B0609020204030204" pitchFamily="49" charset="0"/>
                        </a:rPr>
                        <a:t>accepted</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de-DE" sz="1100" b="0" i="0" u="none" strike="noStrike" dirty="0" err="1">
                          <a:solidFill>
                            <a:srgbClr val="000000"/>
                          </a:solidFill>
                          <a:effectLst/>
                          <a:latin typeface="Consolas" panose="020B0609020204030204" pitchFamily="49" charset="0"/>
                        </a:rPr>
                        <a:t>Proposals</a:t>
                      </a:r>
                      <a:r>
                        <a:rPr lang="de-DE" sz="1100" b="0" i="0" u="none" strike="noStrike" dirty="0">
                          <a:solidFill>
                            <a:srgbClr val="000000"/>
                          </a:solidFill>
                          <a:effectLst/>
                          <a:latin typeface="Consolas" panose="020B0609020204030204" pitchFamily="49" charset="0"/>
                        </a:rPr>
                        <a:t> not </a:t>
                      </a:r>
                      <a:r>
                        <a:rPr lang="de-DE" sz="1100" b="0" i="0" u="none" strike="noStrike" dirty="0" err="1">
                          <a:solidFill>
                            <a:srgbClr val="000000"/>
                          </a:solidFill>
                          <a:effectLst/>
                          <a:latin typeface="Consolas" panose="020B0609020204030204" pitchFamily="49" charset="0"/>
                        </a:rPr>
                        <a:t>accepted</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en-US" sz="1100" b="0" i="0" u="none" strike="noStrike" dirty="0">
                          <a:solidFill>
                            <a:srgbClr val="000000"/>
                          </a:solidFill>
                          <a:effectLst/>
                          <a:latin typeface="Consolas" panose="020B0609020204030204" pitchFamily="49" charset="0"/>
                        </a:rPr>
                        <a:t>Education and Training activities</a:t>
                      </a:r>
                    </a:p>
                  </a:txBody>
                  <a:tcPr marL="4558" marR="4558" marT="4558" marB="0" anchor="ctr"/>
                </a:tc>
                <a:extLst>
                  <a:ext uri="{0D108BD9-81ED-4DB2-BD59-A6C34878D82A}">
                    <a16:rowId xmlns:a16="http://schemas.microsoft.com/office/drawing/2014/main" val="3746152341"/>
                  </a:ext>
                </a:extLst>
              </a:tr>
              <a:tr h="154815">
                <a:tc>
                  <a:txBody>
                    <a:bodyPr/>
                    <a:lstStyle/>
                    <a:p>
                      <a:pPr algn="l" fontAlgn="ctr"/>
                      <a:r>
                        <a:rPr lang="de-DE" sz="1100" u="none" strike="noStrike" dirty="0">
                          <a:effectLst/>
                        </a:rPr>
                        <a:t>AGOR (Groningen)</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de-DE" sz="1100" u="none" strike="noStrike" dirty="0">
                          <a:effectLst/>
                        </a:rPr>
                        <a:t> </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a:solidFill>
                          <a:srgbClr val="000000"/>
                        </a:solidFill>
                        <a:effectLst/>
                        <a:latin typeface="Consolas" panose="020B0609020204030204" pitchFamily="49" charset="0"/>
                      </a:endParaRPr>
                    </a:p>
                  </a:txBody>
                  <a:tcPr marL="4558" marR="4558" marT="4558" marB="0" anchor="ctr"/>
                </a:tc>
                <a:tc>
                  <a:txBody>
                    <a:bodyPr/>
                    <a:lstStyle/>
                    <a:p>
                      <a:pPr algn="ctr" fontAlgn="ctr"/>
                      <a:endParaRPr lang="en-US" sz="1100" b="0" i="0" u="none" strike="noStrike" dirty="0">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2954761201"/>
                  </a:ext>
                </a:extLst>
              </a:tr>
              <a:tr h="212298">
                <a:tc>
                  <a:txBody>
                    <a:bodyPr/>
                    <a:lstStyle/>
                    <a:p>
                      <a:pPr algn="l" fontAlgn="ctr"/>
                      <a:r>
                        <a:rPr lang="de-DE" sz="1100" u="none" strike="noStrike" dirty="0">
                          <a:effectLst/>
                        </a:rPr>
                        <a:t>AIFIRA (Bordeaux)</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272363058"/>
                  </a:ext>
                </a:extLst>
              </a:tr>
              <a:tr h="154815">
                <a:tc>
                  <a:txBody>
                    <a:bodyPr/>
                    <a:lstStyle/>
                    <a:p>
                      <a:pPr algn="l" fontAlgn="ctr"/>
                      <a:r>
                        <a:rPr lang="de-DE" sz="1100" u="none" strike="noStrike" dirty="0">
                          <a:effectLst/>
                        </a:rPr>
                        <a:t>ALTO (Orsay)</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1</a:t>
                      </a: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(1)</a:t>
                      </a:r>
                    </a:p>
                  </a:txBody>
                  <a:tcPr marL="4558" marR="4558" marT="4558" marB="0" anchor="ctr"/>
                </a:tc>
                <a:extLst>
                  <a:ext uri="{0D108BD9-81ED-4DB2-BD59-A6C34878D82A}">
                    <a16:rowId xmlns:a16="http://schemas.microsoft.com/office/drawing/2014/main" val="1330119122"/>
                  </a:ext>
                </a:extLst>
              </a:tr>
              <a:tr h="154815">
                <a:tc>
                  <a:txBody>
                    <a:bodyPr/>
                    <a:lstStyle/>
                    <a:p>
                      <a:pPr algn="l" fontAlgn="ctr"/>
                      <a:r>
                        <a:rPr lang="de-DE" sz="1100" u="none" strike="noStrike" dirty="0">
                          <a:effectLst/>
                        </a:rPr>
                        <a:t>AMANDE (</a:t>
                      </a:r>
                      <a:r>
                        <a:rPr lang="de-DE" sz="1100" u="none" strike="noStrike" dirty="0" err="1">
                          <a:effectLst/>
                        </a:rPr>
                        <a:t>Cadarache</a:t>
                      </a:r>
                      <a:r>
                        <a:rPr lang="de-DE" sz="1100" u="none" strike="noStrike" dirty="0">
                          <a:effectLst/>
                        </a:rPr>
                        <a:t>)</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1</a:t>
                      </a: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en-US" sz="1100" b="0" i="0" u="none" strike="noStrike" dirty="0">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1710528785"/>
                  </a:ext>
                </a:extLst>
              </a:tr>
              <a:tr h="181660">
                <a:tc>
                  <a:txBody>
                    <a:bodyPr/>
                    <a:lstStyle/>
                    <a:p>
                      <a:pPr algn="l" fontAlgn="ctr"/>
                      <a:r>
                        <a:rPr lang="de-DE" sz="1100" u="none" strike="noStrike" dirty="0">
                          <a:effectLst/>
                        </a:rPr>
                        <a:t>BNC (Budapest)</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1</a:t>
                      </a: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en-US" sz="1100" b="0" i="0" u="none" strike="noStrike" dirty="0">
                          <a:solidFill>
                            <a:srgbClr val="000000"/>
                          </a:solidFill>
                          <a:effectLst/>
                          <a:latin typeface="Consolas" panose="020B0609020204030204" pitchFamily="49" charset="0"/>
                        </a:rPr>
                        <a:t>1</a:t>
                      </a:r>
                    </a:p>
                  </a:txBody>
                  <a:tcPr marL="4558" marR="4558" marT="4558" marB="0" anchor="ctr"/>
                </a:tc>
                <a:extLst>
                  <a:ext uri="{0D108BD9-81ED-4DB2-BD59-A6C34878D82A}">
                    <a16:rowId xmlns:a16="http://schemas.microsoft.com/office/drawing/2014/main" val="2217999873"/>
                  </a:ext>
                </a:extLst>
              </a:tr>
              <a:tr h="154815">
                <a:tc>
                  <a:txBody>
                    <a:bodyPr/>
                    <a:lstStyle/>
                    <a:p>
                      <a:pPr algn="l" fontAlgn="ctr"/>
                      <a:r>
                        <a:rPr lang="de-DE" sz="1100" u="none" strike="noStrike" dirty="0">
                          <a:effectLst/>
                        </a:rPr>
                        <a:t>CEA-DAM (</a:t>
                      </a:r>
                      <a:r>
                        <a:rPr lang="de-DE" sz="1100" u="none" strike="noStrike" dirty="0" err="1">
                          <a:effectLst/>
                        </a:rPr>
                        <a:t>Arpajon</a:t>
                      </a:r>
                      <a:r>
                        <a:rPr lang="de-DE" sz="1100" u="none" strike="noStrike" dirty="0">
                          <a:effectLst/>
                        </a:rPr>
                        <a:t>)</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4146680023"/>
                  </a:ext>
                </a:extLst>
              </a:tr>
              <a:tr h="154815">
                <a:tc>
                  <a:txBody>
                    <a:bodyPr/>
                    <a:lstStyle/>
                    <a:p>
                      <a:pPr algn="l" fontAlgn="ctr"/>
                      <a:r>
                        <a:rPr lang="de-DE" sz="1100" u="none" strike="noStrike" dirty="0">
                          <a:effectLst/>
                        </a:rPr>
                        <a:t>CVR (</a:t>
                      </a:r>
                      <a:r>
                        <a:rPr lang="de-DE" sz="1100" u="none" strike="noStrike" dirty="0" err="1">
                          <a:effectLst/>
                        </a:rPr>
                        <a:t>Rez</a:t>
                      </a:r>
                      <a:r>
                        <a:rPr lang="de-DE" sz="1100" u="none" strike="noStrike" dirty="0">
                          <a:effectLst/>
                        </a:rPr>
                        <a:t>)</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1</a:t>
                      </a: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en-US" sz="11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4251274596"/>
                  </a:ext>
                </a:extLst>
              </a:tr>
              <a:tr h="154815">
                <a:tc>
                  <a:txBody>
                    <a:bodyPr/>
                    <a:lstStyle/>
                    <a:p>
                      <a:pPr algn="l" fontAlgn="ctr"/>
                      <a:r>
                        <a:rPr lang="de-DE" sz="1100" u="none" strike="noStrike" dirty="0">
                          <a:effectLst/>
                        </a:rPr>
                        <a:t>FNG (Frascati)</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a:solidFill>
                          <a:srgbClr val="000000"/>
                        </a:solidFill>
                        <a:effectLst/>
                        <a:latin typeface="Consolas" panose="020B0609020204030204" pitchFamily="49" charset="0"/>
                      </a:endParaRPr>
                    </a:p>
                  </a:txBody>
                  <a:tcPr marL="4558" marR="4558" marT="4558" marB="0" anchor="ctr"/>
                </a:tc>
                <a:tc>
                  <a:txBody>
                    <a:bodyPr/>
                    <a:lstStyle/>
                    <a:p>
                      <a:pPr algn="ctr" fontAlgn="ctr"/>
                      <a:endParaRPr lang="en-US" sz="1100" b="0" i="0" u="none" strike="noStrike" dirty="0">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2413461871"/>
                  </a:ext>
                </a:extLst>
              </a:tr>
              <a:tr h="154815">
                <a:tc>
                  <a:txBody>
                    <a:bodyPr/>
                    <a:lstStyle/>
                    <a:p>
                      <a:pPr algn="l" fontAlgn="ctr"/>
                      <a:r>
                        <a:rPr lang="de-DE" sz="1100" u="none" strike="noStrike" dirty="0">
                          <a:effectLst/>
                        </a:rPr>
                        <a:t>GENESIS (Grenoble)</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3152619443"/>
                  </a:ext>
                </a:extLst>
              </a:tr>
              <a:tr h="154815">
                <a:tc>
                  <a:txBody>
                    <a:bodyPr/>
                    <a:lstStyle/>
                    <a:p>
                      <a:pPr algn="l" fontAlgn="ctr"/>
                      <a:r>
                        <a:rPr lang="de-DE" sz="1100" u="none" strike="noStrike" dirty="0" err="1">
                          <a:effectLst/>
                        </a:rPr>
                        <a:t>HISPANoS</a:t>
                      </a:r>
                      <a:r>
                        <a:rPr lang="de-DE" sz="1100" u="none" strike="noStrike" dirty="0">
                          <a:effectLst/>
                        </a:rPr>
                        <a:t> (</a:t>
                      </a:r>
                      <a:r>
                        <a:rPr lang="de-DE" sz="1100" u="none" strike="noStrike" dirty="0" err="1">
                          <a:effectLst/>
                        </a:rPr>
                        <a:t>Seville</a:t>
                      </a:r>
                      <a:r>
                        <a:rPr lang="de-DE" sz="1100" u="none" strike="noStrike" dirty="0">
                          <a:effectLst/>
                        </a:rPr>
                        <a:t>) </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3</a:t>
                      </a: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3</a:t>
                      </a: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en-US" sz="1100" b="0" i="0" u="none" strike="noStrike" dirty="0">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654115340"/>
                  </a:ext>
                </a:extLst>
              </a:tr>
              <a:tr h="154815">
                <a:tc>
                  <a:txBody>
                    <a:bodyPr/>
                    <a:lstStyle/>
                    <a:p>
                      <a:pPr algn="l" fontAlgn="ctr"/>
                      <a:r>
                        <a:rPr lang="de-DE" sz="1100" u="none" strike="noStrike" dirty="0">
                          <a:effectLst/>
                        </a:rPr>
                        <a:t>IFIN-HH (</a:t>
                      </a:r>
                      <a:r>
                        <a:rPr lang="de-DE" sz="1100" u="none" strike="noStrike" dirty="0" err="1">
                          <a:effectLst/>
                        </a:rPr>
                        <a:t>Bucarest</a:t>
                      </a:r>
                      <a:r>
                        <a:rPr lang="de-DE" sz="1100" u="none" strike="noStrike" dirty="0">
                          <a:effectLst/>
                        </a:rPr>
                        <a:t>)</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2</a:t>
                      </a: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2223098180"/>
                  </a:ext>
                </a:extLst>
              </a:tr>
              <a:tr h="154815">
                <a:tc>
                  <a:txBody>
                    <a:bodyPr/>
                    <a:lstStyle/>
                    <a:p>
                      <a:pPr algn="l" fontAlgn="ctr"/>
                      <a:r>
                        <a:rPr lang="de-DE" sz="1100" u="none" strike="noStrike" dirty="0">
                          <a:effectLst/>
                        </a:rPr>
                        <a:t>ILL (Grenoble)</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3</a:t>
                      </a: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2</a:t>
                      </a: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en-US" sz="1100" b="0" i="0" u="none" strike="noStrike" dirty="0">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3718752127"/>
                  </a:ext>
                </a:extLst>
              </a:tr>
              <a:tr h="154815">
                <a:tc>
                  <a:txBody>
                    <a:bodyPr/>
                    <a:lstStyle/>
                    <a:p>
                      <a:pPr algn="l" fontAlgn="ctr"/>
                      <a:r>
                        <a:rPr lang="de-DE" sz="1100" u="none" strike="noStrike" dirty="0">
                          <a:effectLst/>
                        </a:rPr>
                        <a:t>JGU (Mainz)</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1</a:t>
                      </a:r>
                    </a:p>
                  </a:txBody>
                  <a:tcPr marL="4558" marR="4558" marT="4558" marB="0" anchor="ctr"/>
                </a:tc>
                <a:extLst>
                  <a:ext uri="{0D108BD9-81ED-4DB2-BD59-A6C34878D82A}">
                    <a16:rowId xmlns:a16="http://schemas.microsoft.com/office/drawing/2014/main" val="2279288663"/>
                  </a:ext>
                </a:extLst>
              </a:tr>
              <a:tr h="154815">
                <a:tc>
                  <a:txBody>
                    <a:bodyPr/>
                    <a:lstStyle/>
                    <a:p>
                      <a:pPr algn="l" fontAlgn="ctr"/>
                      <a:r>
                        <a:rPr lang="de-DE" sz="1100" u="none" strike="noStrike" dirty="0">
                          <a:effectLst/>
                        </a:rPr>
                        <a:t>JRC (</a:t>
                      </a:r>
                      <a:r>
                        <a:rPr lang="de-DE" sz="1100" u="none" strike="noStrike" dirty="0" err="1">
                          <a:effectLst/>
                        </a:rPr>
                        <a:t>Geel</a:t>
                      </a:r>
                      <a:r>
                        <a:rPr lang="de-DE" sz="1100" u="none" strike="noStrike" dirty="0">
                          <a:effectLst/>
                        </a:rPr>
                        <a:t>)</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2</a:t>
                      </a: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1</a:t>
                      </a: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en-US" sz="1100" b="0" i="0" u="none" strike="noStrike" dirty="0">
                          <a:solidFill>
                            <a:srgbClr val="000000"/>
                          </a:solidFill>
                          <a:effectLst/>
                          <a:latin typeface="Consolas" panose="020B0609020204030204" pitchFamily="49" charset="0"/>
                        </a:rPr>
                        <a:t>13</a:t>
                      </a:r>
                    </a:p>
                  </a:txBody>
                  <a:tcPr marL="4558" marR="4558" marT="4558" marB="0" anchor="ctr"/>
                </a:tc>
                <a:extLst>
                  <a:ext uri="{0D108BD9-81ED-4DB2-BD59-A6C34878D82A}">
                    <a16:rowId xmlns:a16="http://schemas.microsoft.com/office/drawing/2014/main" val="1139744279"/>
                  </a:ext>
                </a:extLst>
              </a:tr>
              <a:tr h="174385">
                <a:tc>
                  <a:txBody>
                    <a:bodyPr/>
                    <a:lstStyle/>
                    <a:p>
                      <a:pPr algn="l" fontAlgn="ctr"/>
                      <a:r>
                        <a:rPr lang="de-DE" sz="1100" u="none" strike="noStrike" dirty="0">
                          <a:effectLst/>
                        </a:rPr>
                        <a:t>JYFL (Jyväskylä)</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1</a:t>
                      </a: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en-US" sz="1100" b="0" i="0" u="none" strike="noStrike" dirty="0">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2553569129"/>
                  </a:ext>
                </a:extLst>
              </a:tr>
              <a:tr h="154815">
                <a:tc>
                  <a:txBody>
                    <a:bodyPr/>
                    <a:lstStyle/>
                    <a:p>
                      <a:pPr algn="l" fontAlgn="ctr"/>
                      <a:r>
                        <a:rPr lang="de-DE" sz="1100" u="none" strike="noStrike" dirty="0" err="1">
                          <a:effectLst/>
                        </a:rPr>
                        <a:t>n_TOF</a:t>
                      </a:r>
                      <a:r>
                        <a:rPr lang="de-DE" sz="1100" u="none" strike="noStrike" dirty="0">
                          <a:effectLst/>
                        </a:rPr>
                        <a:t> (Geneva)</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2</a:t>
                      </a: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2</a:t>
                      </a: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en-US" sz="1100" b="0" i="0" u="none" strike="noStrike" dirty="0">
                          <a:solidFill>
                            <a:srgbClr val="000000"/>
                          </a:solidFill>
                          <a:effectLst/>
                          <a:latin typeface="Consolas" panose="020B0609020204030204" pitchFamily="49" charset="0"/>
                        </a:rPr>
                        <a:t>7</a:t>
                      </a:r>
                    </a:p>
                  </a:txBody>
                  <a:tcPr marL="4558" marR="4558" marT="4558" marB="0" anchor="ctr"/>
                </a:tc>
                <a:extLst>
                  <a:ext uri="{0D108BD9-81ED-4DB2-BD59-A6C34878D82A}">
                    <a16:rowId xmlns:a16="http://schemas.microsoft.com/office/drawing/2014/main" val="1355598659"/>
                  </a:ext>
                </a:extLst>
              </a:tr>
              <a:tr h="154815">
                <a:tc>
                  <a:txBody>
                    <a:bodyPr/>
                    <a:lstStyle/>
                    <a:p>
                      <a:pPr algn="l" fontAlgn="ctr"/>
                      <a:r>
                        <a:rPr lang="de-DE" sz="1100" u="none" strike="noStrike" dirty="0" err="1">
                          <a:effectLst/>
                        </a:rPr>
                        <a:t>nELBE</a:t>
                      </a:r>
                      <a:r>
                        <a:rPr lang="de-DE" sz="1100" u="none" strike="noStrike" dirty="0">
                          <a:effectLst/>
                        </a:rPr>
                        <a:t>  (Dresden)</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1</a:t>
                      </a: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1</a:t>
                      </a: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3</a:t>
                      </a:r>
                    </a:p>
                  </a:txBody>
                  <a:tcPr marL="4558" marR="4558" marT="4558" marB="0" anchor="ctr"/>
                </a:tc>
                <a:extLst>
                  <a:ext uri="{0D108BD9-81ED-4DB2-BD59-A6C34878D82A}">
                    <a16:rowId xmlns:a16="http://schemas.microsoft.com/office/drawing/2014/main" val="1229183067"/>
                  </a:ext>
                </a:extLst>
              </a:tr>
              <a:tr h="154815">
                <a:tc>
                  <a:txBody>
                    <a:bodyPr/>
                    <a:lstStyle/>
                    <a:p>
                      <a:pPr algn="l" fontAlgn="ctr"/>
                      <a:r>
                        <a:rPr lang="de-DE" sz="1100" u="none" strike="noStrike" dirty="0">
                          <a:effectLst/>
                        </a:rPr>
                        <a:t>NESSA (Uppsala)</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en-US" sz="1100" b="0" i="0" u="none" strike="noStrike" dirty="0">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3496015681"/>
                  </a:ext>
                </a:extLst>
              </a:tr>
              <a:tr h="154815">
                <a:tc>
                  <a:txBody>
                    <a:bodyPr/>
                    <a:lstStyle/>
                    <a:p>
                      <a:pPr algn="l" fontAlgn="ctr"/>
                      <a:r>
                        <a:rPr lang="de-DE" sz="1100" u="none" strike="noStrike" dirty="0">
                          <a:effectLst/>
                        </a:rPr>
                        <a:t>NFS (Caen)</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1</a:t>
                      </a: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1618755309"/>
                  </a:ext>
                </a:extLst>
              </a:tr>
              <a:tr h="154815">
                <a:tc>
                  <a:txBody>
                    <a:bodyPr/>
                    <a:lstStyle/>
                    <a:p>
                      <a:pPr algn="l" fontAlgn="ctr"/>
                      <a:r>
                        <a:rPr lang="de-DE" sz="1100" u="none" strike="noStrike" dirty="0">
                          <a:effectLst/>
                        </a:rPr>
                        <a:t>NPL (</a:t>
                      </a:r>
                      <a:r>
                        <a:rPr lang="de-DE" sz="1100" u="none" strike="noStrike" dirty="0" err="1">
                          <a:effectLst/>
                        </a:rPr>
                        <a:t>Teddington</a:t>
                      </a:r>
                      <a:r>
                        <a:rPr lang="de-DE" sz="1100" u="none" strike="noStrike" dirty="0">
                          <a:effectLst/>
                        </a:rPr>
                        <a:t>)</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en-US" sz="1100" b="0" i="0" u="none" strike="noStrike" dirty="0">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3490422091"/>
                  </a:ext>
                </a:extLst>
              </a:tr>
              <a:tr h="154815">
                <a:tc>
                  <a:txBody>
                    <a:bodyPr/>
                    <a:lstStyle/>
                    <a:p>
                      <a:pPr algn="l" fontAlgn="ctr"/>
                      <a:r>
                        <a:rPr lang="de-DE" sz="1100" u="none" strike="noStrike" dirty="0">
                          <a:effectLst/>
                        </a:rPr>
                        <a:t>PIAF (Braunschweig)</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3</a:t>
                      </a: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2</a:t>
                      </a: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en-US" sz="1100" b="0" i="0" u="none" strike="noStrike" dirty="0">
                          <a:solidFill>
                            <a:srgbClr val="000000"/>
                          </a:solidFill>
                          <a:effectLst/>
                          <a:latin typeface="Consolas" panose="020B0609020204030204" pitchFamily="49" charset="0"/>
                        </a:rPr>
                        <a:t>1</a:t>
                      </a:r>
                    </a:p>
                  </a:txBody>
                  <a:tcPr marL="4558" marR="4558" marT="4558" marB="0" anchor="ctr"/>
                </a:tc>
                <a:extLst>
                  <a:ext uri="{0D108BD9-81ED-4DB2-BD59-A6C34878D82A}">
                    <a16:rowId xmlns:a16="http://schemas.microsoft.com/office/drawing/2014/main" val="1513585237"/>
                  </a:ext>
                </a:extLst>
              </a:tr>
              <a:tr h="154815">
                <a:tc>
                  <a:txBody>
                    <a:bodyPr/>
                    <a:lstStyle/>
                    <a:p>
                      <a:pPr algn="l" fontAlgn="ctr"/>
                      <a:r>
                        <a:rPr lang="de-DE" sz="1100" u="none" strike="noStrike" dirty="0">
                          <a:effectLst/>
                        </a:rPr>
                        <a:t>SCK-CEN (Mol)</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r>
                        <a:rPr lang="de-DE" sz="1100" b="0" i="0" u="none" strike="noStrike" dirty="0">
                          <a:solidFill>
                            <a:srgbClr val="000000"/>
                          </a:solidFill>
                          <a:effectLst/>
                          <a:latin typeface="Consolas" panose="020B0609020204030204" pitchFamily="49" charset="0"/>
                        </a:rPr>
                        <a:t>2</a:t>
                      </a: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en-US" sz="1100" b="0" i="0" u="none" strike="noStrike" dirty="0">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2206401265"/>
                  </a:ext>
                </a:extLst>
              </a:tr>
              <a:tr h="154815">
                <a:tc>
                  <a:txBody>
                    <a:bodyPr/>
                    <a:lstStyle/>
                    <a:p>
                      <a:pPr algn="l" fontAlgn="ctr"/>
                      <a:r>
                        <a:rPr lang="de-DE" sz="1100" u="none" strike="noStrike" dirty="0">
                          <a:effectLst/>
                        </a:rPr>
                        <a:t>U. Oslo</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2232534572"/>
                  </a:ext>
                </a:extLst>
              </a:tr>
              <a:tr h="205556">
                <a:tc>
                  <a:txBody>
                    <a:bodyPr/>
                    <a:lstStyle/>
                    <a:p>
                      <a:pPr algn="l" fontAlgn="ctr"/>
                      <a:r>
                        <a:rPr lang="de-DE" sz="1100" u="none" strike="noStrike" dirty="0">
                          <a:effectLst/>
                        </a:rPr>
                        <a:t>UJF (</a:t>
                      </a:r>
                      <a:r>
                        <a:rPr lang="de-DE" sz="1100" u="none" strike="noStrike" dirty="0" err="1">
                          <a:effectLst/>
                        </a:rPr>
                        <a:t>Rez</a:t>
                      </a:r>
                      <a:r>
                        <a:rPr lang="de-DE" sz="1100" u="none" strike="noStrike" dirty="0">
                          <a:effectLst/>
                        </a:rPr>
                        <a:t>)</a:t>
                      </a: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de-DE" sz="11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ctr" fontAlgn="ctr"/>
                      <a:endParaRPr lang="en-US" sz="1100" b="0" i="0" u="none" strike="noStrike" dirty="0">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4250547404"/>
                  </a:ext>
                </a:extLst>
              </a:tr>
            </a:tbl>
          </a:graphicData>
        </a:graphic>
      </p:graphicFrame>
      <p:sp>
        <p:nvSpPr>
          <p:cNvPr id="5" name="Textfeld 4">
            <a:extLst>
              <a:ext uri="{FF2B5EF4-FFF2-40B4-BE49-F238E27FC236}">
                <a16:creationId xmlns:a16="http://schemas.microsoft.com/office/drawing/2014/main" id="{6C1DE7F8-D29B-4E43-90F9-A53E14F75583}"/>
              </a:ext>
            </a:extLst>
          </p:cNvPr>
          <p:cNvSpPr txBox="1"/>
          <p:nvPr/>
        </p:nvSpPr>
        <p:spPr>
          <a:xfrm>
            <a:off x="978090" y="6182436"/>
            <a:ext cx="2185214" cy="369332"/>
          </a:xfrm>
          <a:prstGeom prst="rect">
            <a:avLst/>
          </a:prstGeom>
          <a:noFill/>
        </p:spPr>
        <p:txBody>
          <a:bodyPr wrap="none" rtlCol="0">
            <a:spAutoFit/>
          </a:bodyPr>
          <a:lstStyle/>
          <a:p>
            <a:r>
              <a:rPr lang="de-DE" dirty="0"/>
              <a:t>Status: March 2023</a:t>
            </a:r>
          </a:p>
        </p:txBody>
      </p:sp>
    </p:spTree>
    <p:extLst>
      <p:ext uri="{BB962C8B-B14F-4D97-AF65-F5344CB8AC3E}">
        <p14:creationId xmlns:p14="http://schemas.microsoft.com/office/powerpoint/2010/main" val="13928698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0403E4FC-C146-4A5F-92D1-D0CC99EE79B4}"/>
              </a:ext>
            </a:extLst>
          </p:cNvPr>
          <p:cNvSpPr>
            <a:spLocks noGrp="1"/>
          </p:cNvSpPr>
          <p:nvPr>
            <p:ph type="body"/>
          </p:nvPr>
        </p:nvSpPr>
        <p:spPr>
          <a:xfrm>
            <a:off x="457200" y="2121859"/>
            <a:ext cx="8229240" cy="3056678"/>
          </a:xfrm>
        </p:spPr>
        <p:txBody>
          <a:bodyPr>
            <a:normAutofit/>
          </a:bodyPr>
          <a:lstStyle/>
          <a:p>
            <a:pPr marL="342900" indent="-342900">
              <a:buFont typeface="Arial" panose="020B0604020202020204" pitchFamily="34" charset="0"/>
              <a:buChar char="•"/>
            </a:pPr>
            <a:r>
              <a:rPr lang="de-DE" sz="2400" dirty="0"/>
              <a:t>The 10 </a:t>
            </a:r>
            <a:r>
              <a:rPr lang="de-DE" sz="2400" dirty="0" err="1"/>
              <a:t>completed</a:t>
            </a:r>
            <a:r>
              <a:rPr lang="de-DE" sz="2400" dirty="0"/>
              <a:t> </a:t>
            </a:r>
            <a:r>
              <a:rPr lang="de-DE" sz="2400" dirty="0" err="1"/>
              <a:t>experiments</a:t>
            </a:r>
            <a:r>
              <a:rPr lang="de-DE" sz="2400" dirty="0"/>
              <a:t> </a:t>
            </a:r>
            <a:r>
              <a:rPr lang="de-DE" sz="2400" dirty="0" err="1"/>
              <a:t>involved</a:t>
            </a:r>
            <a:r>
              <a:rPr lang="de-DE" sz="2400" dirty="0"/>
              <a:t> 62 </a:t>
            </a:r>
            <a:r>
              <a:rPr lang="de-DE" sz="2400" dirty="0" err="1"/>
              <a:t>users</a:t>
            </a:r>
            <a:r>
              <a:rPr lang="de-DE" sz="2400" dirty="0"/>
              <a:t> </a:t>
            </a:r>
            <a:r>
              <a:rPr lang="de-DE" sz="2400" dirty="0" err="1"/>
              <a:t>from</a:t>
            </a:r>
            <a:r>
              <a:rPr lang="de-DE" sz="2400" dirty="0"/>
              <a:t> 11 countries, </a:t>
            </a:r>
            <a:r>
              <a:rPr lang="de-DE" sz="2400" dirty="0" err="1"/>
              <a:t>including</a:t>
            </a:r>
            <a:r>
              <a:rPr lang="de-DE" sz="2400" dirty="0"/>
              <a:t> 29 </a:t>
            </a:r>
            <a:r>
              <a:rPr lang="de-DE" sz="2400" dirty="0" err="1"/>
              <a:t>early</a:t>
            </a:r>
            <a:r>
              <a:rPr lang="de-DE" sz="2400" dirty="0"/>
              <a:t> </a:t>
            </a:r>
            <a:r>
              <a:rPr lang="de-DE" sz="2400" dirty="0" err="1"/>
              <a:t>stage</a:t>
            </a:r>
            <a:r>
              <a:rPr lang="de-DE" sz="2400" dirty="0"/>
              <a:t> </a:t>
            </a:r>
            <a:r>
              <a:rPr lang="de-DE" sz="2400" dirty="0" err="1"/>
              <a:t>researchers</a:t>
            </a:r>
            <a:r>
              <a:rPr lang="de-DE" sz="2400" dirty="0"/>
              <a:t> and 36 </a:t>
            </a:r>
            <a:r>
              <a:rPr lang="de-DE" sz="2400" dirty="0" err="1"/>
              <a:t>first</a:t>
            </a:r>
            <a:r>
              <a:rPr lang="de-DE" sz="2400" dirty="0"/>
              <a:t> time </a:t>
            </a:r>
            <a:r>
              <a:rPr lang="de-DE" sz="2400" dirty="0" err="1"/>
              <a:t>users</a:t>
            </a:r>
            <a:r>
              <a:rPr lang="de-DE" sz="2400" dirty="0"/>
              <a:t> at </a:t>
            </a:r>
            <a:r>
              <a:rPr lang="de-DE" sz="2400" dirty="0" err="1"/>
              <a:t>the</a:t>
            </a:r>
            <a:r>
              <a:rPr lang="de-DE" sz="2400" dirty="0"/>
              <a:t> </a:t>
            </a:r>
            <a:r>
              <a:rPr lang="de-DE" sz="2400" dirty="0" err="1"/>
              <a:t>respective</a:t>
            </a:r>
            <a:r>
              <a:rPr lang="de-DE" sz="2400" dirty="0"/>
              <a:t> </a:t>
            </a:r>
            <a:r>
              <a:rPr lang="de-DE" sz="2400" dirty="0" err="1"/>
              <a:t>facilities</a:t>
            </a:r>
            <a:r>
              <a:rPr lang="de-DE" sz="2400" dirty="0"/>
              <a:t>.</a:t>
            </a:r>
          </a:p>
          <a:p>
            <a:pPr marL="342900" indent="-342900">
              <a:buFont typeface="Arial" panose="020B0604020202020204" pitchFamily="34" charset="0"/>
              <a:buChar char="•"/>
            </a:pPr>
            <a:endParaRPr lang="de-DE" sz="2400" dirty="0"/>
          </a:p>
          <a:p>
            <a:pPr marL="342900" indent="-342900">
              <a:buFont typeface="Arial" panose="020B0604020202020204" pitchFamily="34" charset="0"/>
              <a:buChar char="•"/>
            </a:pPr>
            <a:r>
              <a:rPr lang="de-DE" sz="2400" dirty="0"/>
              <a:t>Early </a:t>
            </a:r>
            <a:r>
              <a:rPr lang="de-DE" sz="2400" dirty="0" err="1"/>
              <a:t>stage</a:t>
            </a:r>
            <a:r>
              <a:rPr lang="de-DE" sz="2400" dirty="0"/>
              <a:t> </a:t>
            </a:r>
            <a:r>
              <a:rPr lang="de-DE" sz="2400" dirty="0" err="1"/>
              <a:t>researchers</a:t>
            </a:r>
            <a:r>
              <a:rPr lang="de-DE" sz="2400" dirty="0"/>
              <a:t> </a:t>
            </a:r>
            <a:r>
              <a:rPr lang="de-DE" sz="2400" dirty="0" err="1"/>
              <a:t>from</a:t>
            </a:r>
            <a:r>
              <a:rPr lang="de-DE" sz="2400" dirty="0"/>
              <a:t> Czech Rep.(1), </a:t>
            </a:r>
            <a:r>
              <a:rPr lang="de-DE" sz="2400" dirty="0" err="1"/>
              <a:t>Finland</a:t>
            </a:r>
            <a:r>
              <a:rPr lang="de-DE" sz="2400" dirty="0"/>
              <a:t> (1), France (10), Germany (5), </a:t>
            </a:r>
            <a:r>
              <a:rPr lang="de-DE" sz="2400" dirty="0" err="1"/>
              <a:t>Greece</a:t>
            </a:r>
            <a:r>
              <a:rPr lang="de-DE" sz="2400" dirty="0"/>
              <a:t>(1), </a:t>
            </a:r>
            <a:r>
              <a:rPr lang="de-DE" sz="2400" dirty="0" err="1"/>
              <a:t>Italy</a:t>
            </a:r>
            <a:r>
              <a:rPr lang="de-DE" sz="2400" dirty="0"/>
              <a:t>(4), </a:t>
            </a:r>
            <a:r>
              <a:rPr lang="de-DE" sz="2400" dirty="0" err="1"/>
              <a:t>Norway</a:t>
            </a:r>
            <a:r>
              <a:rPr lang="de-DE" sz="2400" dirty="0"/>
              <a:t> (4), </a:t>
            </a:r>
            <a:r>
              <a:rPr lang="de-DE" sz="2400" dirty="0" err="1"/>
              <a:t>Poland</a:t>
            </a:r>
            <a:r>
              <a:rPr lang="de-DE" sz="2400" dirty="0"/>
              <a:t> (3), Romania (2), Spain (4), </a:t>
            </a:r>
            <a:r>
              <a:rPr lang="de-DE" sz="2400" dirty="0" err="1"/>
              <a:t>Sweden</a:t>
            </a:r>
            <a:r>
              <a:rPr lang="de-DE" sz="2400" dirty="0"/>
              <a:t> (6) and </a:t>
            </a:r>
            <a:r>
              <a:rPr lang="de-DE" sz="2400" dirty="0" err="1"/>
              <a:t>the</a:t>
            </a:r>
            <a:r>
              <a:rPr lang="de-DE" sz="2400" dirty="0"/>
              <a:t> United Kingdom (1) </a:t>
            </a:r>
            <a:r>
              <a:rPr lang="de-DE" sz="2400" dirty="0" err="1"/>
              <a:t>conducted</a:t>
            </a:r>
            <a:r>
              <a:rPr lang="de-DE" sz="2400" dirty="0"/>
              <a:t> </a:t>
            </a:r>
            <a:r>
              <a:rPr lang="de-DE" sz="2400" dirty="0" err="1"/>
              <a:t>experiments</a:t>
            </a:r>
            <a:r>
              <a:rPr lang="de-DE" sz="2400" dirty="0"/>
              <a:t> </a:t>
            </a:r>
            <a:r>
              <a:rPr lang="de-DE" sz="2400" dirty="0" err="1"/>
              <a:t>or</a:t>
            </a:r>
            <a:r>
              <a:rPr lang="de-DE" sz="2400" dirty="0"/>
              <a:t> </a:t>
            </a:r>
            <a:r>
              <a:rPr lang="de-DE" sz="2400" dirty="0" err="1"/>
              <a:t>took</a:t>
            </a:r>
            <a:r>
              <a:rPr lang="de-DE" sz="2400" dirty="0"/>
              <a:t> </a:t>
            </a:r>
            <a:r>
              <a:rPr lang="de-DE" sz="2400" dirty="0" err="1"/>
              <a:t>part</a:t>
            </a:r>
            <a:r>
              <a:rPr lang="de-DE" sz="2400" dirty="0"/>
              <a:t> in </a:t>
            </a:r>
            <a:r>
              <a:rPr lang="de-DE" sz="2400" dirty="0" err="1"/>
              <a:t>education</a:t>
            </a:r>
            <a:r>
              <a:rPr lang="de-DE" sz="2400" dirty="0"/>
              <a:t> and </a:t>
            </a:r>
            <a:r>
              <a:rPr lang="de-DE" sz="2400" dirty="0" err="1"/>
              <a:t>training</a:t>
            </a:r>
            <a:r>
              <a:rPr lang="de-DE" sz="2400" dirty="0"/>
              <a:t> </a:t>
            </a:r>
            <a:r>
              <a:rPr lang="de-DE" sz="2400" dirty="0" err="1"/>
              <a:t>activities</a:t>
            </a:r>
            <a:r>
              <a:rPr lang="de-DE" sz="2400" dirty="0"/>
              <a:t>. </a:t>
            </a:r>
          </a:p>
        </p:txBody>
      </p:sp>
      <p:sp>
        <p:nvSpPr>
          <p:cNvPr id="2" name="Titel 1">
            <a:extLst>
              <a:ext uri="{FF2B5EF4-FFF2-40B4-BE49-F238E27FC236}">
                <a16:creationId xmlns:a16="http://schemas.microsoft.com/office/drawing/2014/main" id="{402EF820-1B18-45E1-8611-5DD3D9073C50}"/>
              </a:ext>
            </a:extLst>
          </p:cNvPr>
          <p:cNvSpPr>
            <a:spLocks noGrp="1"/>
          </p:cNvSpPr>
          <p:nvPr>
            <p:ph type="title"/>
          </p:nvPr>
        </p:nvSpPr>
        <p:spPr/>
        <p:txBody>
          <a:bodyPr/>
          <a:lstStyle/>
          <a:p>
            <a:r>
              <a:rPr lang="de-DE" sz="2800" dirty="0"/>
              <a:t>Performance </a:t>
            </a:r>
            <a:r>
              <a:rPr lang="de-DE" sz="2800" dirty="0" err="1"/>
              <a:t>indicators</a:t>
            </a:r>
            <a:r>
              <a:rPr lang="de-DE" sz="2800" dirty="0"/>
              <a:t> (</a:t>
            </a:r>
            <a:r>
              <a:rPr lang="de-DE" sz="2800" dirty="0" err="1"/>
              <a:t>status</a:t>
            </a:r>
            <a:r>
              <a:rPr lang="de-DE" sz="2800" dirty="0"/>
              <a:t> March 2023)</a:t>
            </a:r>
          </a:p>
        </p:txBody>
      </p:sp>
    </p:spTree>
    <p:extLst>
      <p:ext uri="{BB962C8B-B14F-4D97-AF65-F5344CB8AC3E}">
        <p14:creationId xmlns:p14="http://schemas.microsoft.com/office/powerpoint/2010/main" val="25394192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568642"/>
          </a:xfrm>
        </p:spPr>
        <p:txBody>
          <a:bodyPr/>
          <a:lstStyle/>
          <a:p>
            <a:r>
              <a:rPr lang="de-DE" dirty="0"/>
              <a:t>ARIEL </a:t>
            </a:r>
            <a:r>
              <a:rPr lang="de-DE" dirty="0" err="1"/>
              <a:t>project</a:t>
            </a:r>
            <a:r>
              <a:rPr lang="de-DE" dirty="0"/>
              <a:t> </a:t>
            </a:r>
            <a:r>
              <a:rPr lang="de-DE" dirty="0" err="1"/>
              <a:t>performance</a:t>
            </a:r>
            <a:r>
              <a:rPr lang="de-DE" dirty="0"/>
              <a:t> </a:t>
            </a:r>
            <a:r>
              <a:rPr lang="de-DE" dirty="0" err="1"/>
              <a:t>indicators</a:t>
            </a:r>
            <a:endParaRPr lang="de-DE" dirty="0"/>
          </a:p>
        </p:txBody>
      </p:sp>
      <p:pic>
        <p:nvPicPr>
          <p:cNvPr id="3" name="Grafik 2"/>
          <p:cNvPicPr>
            <a:picLocks noChangeAspect="1"/>
          </p:cNvPicPr>
          <p:nvPr/>
        </p:nvPicPr>
        <p:blipFill>
          <a:blip r:embed="rId2"/>
          <a:stretch>
            <a:fillRect/>
          </a:stretch>
        </p:blipFill>
        <p:spPr>
          <a:xfrm>
            <a:off x="0" y="782034"/>
            <a:ext cx="9217489" cy="3555999"/>
          </a:xfrm>
          <a:prstGeom prst="rect">
            <a:avLst/>
          </a:prstGeom>
        </p:spPr>
      </p:pic>
      <p:sp>
        <p:nvSpPr>
          <p:cNvPr id="5" name="Textfeld 4">
            <a:extLst>
              <a:ext uri="{FF2B5EF4-FFF2-40B4-BE49-F238E27FC236}">
                <a16:creationId xmlns:a16="http://schemas.microsoft.com/office/drawing/2014/main" id="{4792B0E4-4D97-411D-BE30-1B643135B7E4}"/>
              </a:ext>
            </a:extLst>
          </p:cNvPr>
          <p:cNvSpPr txBox="1"/>
          <p:nvPr/>
        </p:nvSpPr>
        <p:spPr>
          <a:xfrm>
            <a:off x="457200" y="4275038"/>
            <a:ext cx="7424670" cy="2308324"/>
          </a:xfrm>
          <a:prstGeom prst="rect">
            <a:avLst/>
          </a:prstGeom>
          <a:noFill/>
        </p:spPr>
        <p:txBody>
          <a:bodyPr wrap="square" rtlCol="0">
            <a:spAutoFit/>
          </a:bodyPr>
          <a:lstStyle/>
          <a:p>
            <a:r>
              <a:rPr lang="de-DE" dirty="0"/>
              <a:t>ARIEL </a:t>
            </a:r>
            <a:r>
              <a:rPr lang="de-DE" dirty="0" err="1"/>
              <a:t>has</a:t>
            </a:r>
            <a:r>
              <a:rPr lang="de-DE" dirty="0"/>
              <a:t> </a:t>
            </a:r>
            <a:r>
              <a:rPr lang="de-DE" dirty="0" err="1"/>
              <a:t>been</a:t>
            </a:r>
            <a:r>
              <a:rPr lang="de-DE" dirty="0"/>
              <a:t> </a:t>
            </a:r>
            <a:r>
              <a:rPr lang="de-DE" dirty="0" err="1"/>
              <a:t>extended</a:t>
            </a:r>
            <a:r>
              <a:rPr lang="de-DE" dirty="0"/>
              <a:t> </a:t>
            </a:r>
            <a:r>
              <a:rPr lang="de-DE" dirty="0" err="1"/>
              <a:t>by</a:t>
            </a:r>
            <a:r>
              <a:rPr lang="de-DE" dirty="0"/>
              <a:t> 6 </a:t>
            </a:r>
            <a:r>
              <a:rPr lang="de-DE" dirty="0" err="1"/>
              <a:t>months</a:t>
            </a:r>
            <a:r>
              <a:rPr lang="de-DE" dirty="0"/>
              <a:t>: </a:t>
            </a:r>
            <a:r>
              <a:rPr lang="de-DE" dirty="0" err="1"/>
              <a:t>project</a:t>
            </a:r>
            <a:r>
              <a:rPr lang="de-DE" dirty="0"/>
              <a:t> </a:t>
            </a:r>
            <a:r>
              <a:rPr lang="de-DE" dirty="0" err="1"/>
              <a:t>duration</a:t>
            </a:r>
            <a:r>
              <a:rPr lang="de-DE" dirty="0"/>
              <a:t>: 54 </a:t>
            </a:r>
            <a:r>
              <a:rPr lang="de-DE" dirty="0" err="1"/>
              <a:t>months</a:t>
            </a:r>
            <a:r>
              <a:rPr lang="de-DE" dirty="0"/>
              <a:t> </a:t>
            </a:r>
          </a:p>
          <a:p>
            <a:r>
              <a:rPr lang="de-DE" dirty="0"/>
              <a:t>March 2023 (</a:t>
            </a:r>
            <a:r>
              <a:rPr lang="de-DE" dirty="0" err="1"/>
              <a:t>month</a:t>
            </a:r>
            <a:r>
              <a:rPr lang="de-DE" dirty="0"/>
              <a:t> 43):  </a:t>
            </a:r>
            <a:r>
              <a:rPr lang="de-DE" dirty="0" err="1"/>
              <a:t>endorsed</a:t>
            </a:r>
            <a:r>
              <a:rPr lang="de-DE" dirty="0"/>
              <a:t> beam time </a:t>
            </a:r>
            <a:r>
              <a:rPr lang="de-DE" dirty="0" err="1"/>
              <a:t>hours</a:t>
            </a:r>
            <a:r>
              <a:rPr lang="de-DE" dirty="0"/>
              <a:t>: 2739</a:t>
            </a:r>
          </a:p>
          <a:p>
            <a:endParaRPr lang="de-DE" dirty="0"/>
          </a:p>
          <a:p>
            <a:r>
              <a:rPr lang="de-DE" b="1" dirty="0"/>
              <a:t>10 </a:t>
            </a:r>
            <a:r>
              <a:rPr lang="de-DE" b="1" dirty="0" err="1"/>
              <a:t>completed</a:t>
            </a:r>
            <a:r>
              <a:rPr lang="de-DE" b="1" dirty="0"/>
              <a:t> </a:t>
            </a:r>
            <a:r>
              <a:rPr lang="de-DE" b="1" dirty="0" err="1"/>
              <a:t>experiments</a:t>
            </a:r>
            <a:r>
              <a:rPr lang="de-DE" b="1" dirty="0"/>
              <a:t> </a:t>
            </a:r>
            <a:r>
              <a:rPr lang="de-DE" dirty="0"/>
              <a:t>of 25 </a:t>
            </a:r>
            <a:r>
              <a:rPr lang="de-DE" dirty="0" err="1"/>
              <a:t>endorsed</a:t>
            </a:r>
            <a:r>
              <a:rPr lang="de-DE" dirty="0"/>
              <a:t> </a:t>
            </a:r>
            <a:r>
              <a:rPr lang="de-DE" dirty="0" err="1"/>
              <a:t>experiments</a:t>
            </a:r>
            <a:r>
              <a:rPr lang="de-DE" dirty="0"/>
              <a:t> </a:t>
            </a:r>
            <a:br>
              <a:rPr lang="de-DE" dirty="0"/>
            </a:br>
            <a:r>
              <a:rPr lang="de-DE" dirty="0"/>
              <a:t>1386 beam time </a:t>
            </a:r>
            <a:r>
              <a:rPr lang="de-DE" dirty="0" err="1"/>
              <a:t>hours</a:t>
            </a:r>
            <a:r>
              <a:rPr lang="de-DE" dirty="0"/>
              <a:t> </a:t>
            </a:r>
            <a:r>
              <a:rPr lang="de-DE" dirty="0" err="1"/>
              <a:t>delivered</a:t>
            </a:r>
            <a:br>
              <a:rPr lang="de-DE" dirty="0"/>
            </a:br>
            <a:r>
              <a:rPr lang="de-DE" dirty="0" err="1"/>
              <a:t>participants</a:t>
            </a:r>
            <a:r>
              <a:rPr lang="de-DE" dirty="0"/>
              <a:t> of </a:t>
            </a:r>
            <a:r>
              <a:rPr lang="de-DE" dirty="0" err="1"/>
              <a:t>experiments</a:t>
            </a:r>
            <a:r>
              <a:rPr lang="de-DE" dirty="0"/>
              <a:t>: 62,  </a:t>
            </a:r>
            <a:r>
              <a:rPr lang="de-DE" dirty="0" err="1"/>
              <a:t>early</a:t>
            </a:r>
            <a:r>
              <a:rPr lang="de-DE" dirty="0"/>
              <a:t> </a:t>
            </a:r>
            <a:r>
              <a:rPr lang="de-DE" dirty="0" err="1"/>
              <a:t>stage</a:t>
            </a:r>
            <a:r>
              <a:rPr lang="de-DE" dirty="0"/>
              <a:t> </a:t>
            </a:r>
            <a:r>
              <a:rPr lang="de-DE" dirty="0" err="1"/>
              <a:t>researchers</a:t>
            </a:r>
            <a:r>
              <a:rPr lang="de-DE" dirty="0"/>
              <a:t>: 29+10 </a:t>
            </a:r>
          </a:p>
          <a:p>
            <a:r>
              <a:rPr lang="de-DE" dirty="0"/>
              <a:t>Average </a:t>
            </a:r>
            <a:r>
              <a:rPr lang="de-DE" dirty="0" err="1"/>
              <a:t>user</a:t>
            </a:r>
            <a:r>
              <a:rPr lang="de-DE" dirty="0"/>
              <a:t> </a:t>
            </a:r>
            <a:r>
              <a:rPr lang="de-DE" dirty="0" err="1"/>
              <a:t>satisfaction</a:t>
            </a:r>
            <a:r>
              <a:rPr lang="de-DE" dirty="0"/>
              <a:t> score: 1,2</a:t>
            </a:r>
          </a:p>
          <a:p>
            <a:r>
              <a:rPr lang="de-DE" dirty="0" err="1"/>
              <a:t>number</a:t>
            </a:r>
            <a:r>
              <a:rPr lang="de-DE" dirty="0"/>
              <a:t> of </a:t>
            </a:r>
            <a:r>
              <a:rPr lang="de-DE" dirty="0" err="1"/>
              <a:t>deliverables</a:t>
            </a:r>
            <a:r>
              <a:rPr lang="de-DE" dirty="0"/>
              <a:t>: 17</a:t>
            </a:r>
          </a:p>
        </p:txBody>
      </p:sp>
    </p:spTree>
    <p:extLst>
      <p:ext uri="{BB962C8B-B14F-4D97-AF65-F5344CB8AC3E}">
        <p14:creationId xmlns:p14="http://schemas.microsoft.com/office/powerpoint/2010/main" val="2208949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09026"/>
          </a:xfrm>
        </p:spPr>
        <p:txBody>
          <a:bodyPr/>
          <a:lstStyle/>
          <a:p>
            <a:r>
              <a:rPr lang="de-DE" dirty="0"/>
              <a:t>General </a:t>
            </a:r>
            <a:r>
              <a:rPr lang="de-DE" dirty="0" err="1"/>
              <a:t>Assembly</a:t>
            </a:r>
            <a:r>
              <a:rPr lang="de-DE" dirty="0"/>
              <a:t> (GA)</a:t>
            </a:r>
          </a:p>
        </p:txBody>
      </p:sp>
      <p:sp>
        <p:nvSpPr>
          <p:cNvPr id="86017" name="Rectangle 1"/>
          <p:cNvSpPr>
            <a:spLocks noChangeArrowheads="1"/>
          </p:cNvSpPr>
          <p:nvPr/>
        </p:nvSpPr>
        <p:spPr bwMode="auto">
          <a:xfrm>
            <a:off x="99895" y="1060544"/>
            <a:ext cx="9143999" cy="40626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tabLst>
                <a:tab pos="-636572" algn="l"/>
                <a:tab pos="-179384" algn="l"/>
                <a:tab pos="6221258" algn="l"/>
                <a:tab pos="6678446" algn="l"/>
                <a:tab pos="7135635" algn="l"/>
                <a:tab pos="7592824" algn="l"/>
                <a:tab pos="8050012" algn="l"/>
                <a:tab pos="8507201" algn="l"/>
                <a:tab pos="8964389" algn="l"/>
                <a:tab pos="9421578" algn="l"/>
                <a:tab pos="9878766" algn="l"/>
                <a:tab pos="10335955" algn="l"/>
                <a:tab pos="10793143" algn="l"/>
                <a:tab pos="11250332" algn="l"/>
                <a:tab pos="11707521" algn="l"/>
              </a:tabLst>
            </a:pPr>
            <a:r>
              <a:rPr lang="en-GB" sz="1600" dirty="0">
                <a:solidFill>
                  <a:srgbClr val="000000"/>
                </a:solidFill>
                <a:latin typeface="Arial" pitchFamily="34" charset="0"/>
                <a:ea typeface="Times New Roman" pitchFamily="18" charset="0"/>
                <a:cs typeface="Arial" pitchFamily="34" charset="0"/>
              </a:rPr>
              <a:t>The General Assembly is the ultimate decision-making body of ARIEL. It is composed of the members of the Management Board, together with one representative per partner. The GA meets two times during the project (kick-off meeting and at the second progress meeting). On request of the majority of the members the MB must organise as soon as possible an intermediate GA meeting. The meetings of the GA are chaired by a chairman not belonging to the MB and elected during the kick-off meeting. The scientific Coordinator acts as co-chair of the General Assemblies. On minor issues that do not request the physical presence of the members, the GA may also ‘meet’ by an exchange of e-mails, coordinated by the Chairman.</a:t>
            </a:r>
          </a:p>
          <a:p>
            <a:pPr fontAlgn="base">
              <a:spcBef>
                <a:spcPct val="0"/>
              </a:spcBef>
              <a:spcAft>
                <a:spcPct val="0"/>
              </a:spcAft>
              <a:tabLst>
                <a:tab pos="-636572" algn="l"/>
                <a:tab pos="-179384" algn="l"/>
                <a:tab pos="6221258" algn="l"/>
                <a:tab pos="6678446" algn="l"/>
                <a:tab pos="7135635" algn="l"/>
                <a:tab pos="7592824" algn="l"/>
                <a:tab pos="8050012" algn="l"/>
                <a:tab pos="8507201" algn="l"/>
                <a:tab pos="8964389" algn="l"/>
                <a:tab pos="9421578" algn="l"/>
                <a:tab pos="9878766" algn="l"/>
                <a:tab pos="10335955" algn="l"/>
                <a:tab pos="10793143" algn="l"/>
                <a:tab pos="11250332" algn="l"/>
                <a:tab pos="11707521" algn="l"/>
              </a:tabLst>
            </a:pPr>
            <a:endParaRPr lang="de-DE" sz="1600" dirty="0">
              <a:solidFill>
                <a:srgbClr val="000000"/>
              </a:solidFill>
              <a:latin typeface="Arial" pitchFamily="34" charset="0"/>
              <a:cs typeface="Arial" pitchFamily="34" charset="0"/>
            </a:endParaRPr>
          </a:p>
          <a:p>
            <a:pPr eaLnBrk="0" fontAlgn="base" hangingPunct="0">
              <a:spcBef>
                <a:spcPct val="0"/>
              </a:spcBef>
              <a:spcAft>
                <a:spcPct val="0"/>
              </a:spcAft>
              <a:tabLst>
                <a:tab pos="-636572" algn="l"/>
                <a:tab pos="-179384" algn="l"/>
                <a:tab pos="6221258" algn="l"/>
                <a:tab pos="6678446" algn="l"/>
                <a:tab pos="7135635" algn="l"/>
                <a:tab pos="7592824" algn="l"/>
                <a:tab pos="8050012" algn="l"/>
                <a:tab pos="8507201" algn="l"/>
                <a:tab pos="8964389" algn="l"/>
                <a:tab pos="9421578" algn="l"/>
                <a:tab pos="9878766" algn="l"/>
                <a:tab pos="10335955" algn="l"/>
                <a:tab pos="10793143" algn="l"/>
                <a:tab pos="11250332" algn="l"/>
                <a:tab pos="11707521" algn="l"/>
              </a:tabLst>
            </a:pPr>
            <a:r>
              <a:rPr lang="en-GB" sz="1600" u="sng" dirty="0">
                <a:solidFill>
                  <a:srgbClr val="000000"/>
                </a:solidFill>
                <a:latin typeface="Arial" pitchFamily="34" charset="0"/>
                <a:ea typeface="Times New Roman" pitchFamily="18" charset="0"/>
                <a:cs typeface="Arial" pitchFamily="34" charset="0"/>
              </a:rPr>
              <a:t>Tasks</a:t>
            </a:r>
            <a:endParaRPr lang="de-DE" sz="1600" dirty="0">
              <a:solidFill>
                <a:srgbClr val="000000"/>
              </a:solidFill>
              <a:latin typeface="Arial" pitchFamily="34" charset="0"/>
              <a:cs typeface="Arial" pitchFamily="34" charset="0"/>
            </a:endParaRPr>
          </a:p>
          <a:p>
            <a:pPr eaLnBrk="0" fontAlgn="base" hangingPunct="0">
              <a:spcBef>
                <a:spcPct val="0"/>
              </a:spcBef>
              <a:spcAft>
                <a:spcPct val="0"/>
              </a:spcAft>
              <a:buFontTx/>
              <a:buChar char="•"/>
              <a:tabLst>
                <a:tab pos="-636572" algn="l"/>
                <a:tab pos="-179384" algn="l"/>
                <a:tab pos="6221258" algn="l"/>
                <a:tab pos="6678446" algn="l"/>
                <a:tab pos="7135635" algn="l"/>
                <a:tab pos="7592824" algn="l"/>
                <a:tab pos="8050012" algn="l"/>
                <a:tab pos="8507201" algn="l"/>
                <a:tab pos="8964389" algn="l"/>
                <a:tab pos="9421578" algn="l"/>
                <a:tab pos="9878766" algn="l"/>
                <a:tab pos="10335955" algn="l"/>
                <a:tab pos="10793143" algn="l"/>
                <a:tab pos="11250332" algn="l"/>
                <a:tab pos="11707521" algn="l"/>
              </a:tabLst>
            </a:pPr>
            <a:r>
              <a:rPr lang="en-GB" sz="1600" dirty="0">
                <a:solidFill>
                  <a:srgbClr val="000000"/>
                </a:solidFill>
                <a:latin typeface="Arial" pitchFamily="34" charset="0"/>
                <a:ea typeface="Times New Roman" pitchFamily="18" charset="0"/>
                <a:cs typeface="Arial" pitchFamily="34" charset="0"/>
              </a:rPr>
              <a:t>discuss political and strategic orientation related to ARIEL</a:t>
            </a:r>
          </a:p>
          <a:p>
            <a:pPr eaLnBrk="0" fontAlgn="base" hangingPunct="0">
              <a:spcBef>
                <a:spcPct val="0"/>
              </a:spcBef>
              <a:spcAft>
                <a:spcPct val="0"/>
              </a:spcAft>
              <a:buFontTx/>
              <a:buChar char="•"/>
              <a:tabLst>
                <a:tab pos="-636572" algn="l"/>
                <a:tab pos="-179384" algn="l"/>
                <a:tab pos="6221258" algn="l"/>
                <a:tab pos="6678446" algn="l"/>
                <a:tab pos="7135635" algn="l"/>
                <a:tab pos="7592824" algn="l"/>
                <a:tab pos="8050012" algn="l"/>
                <a:tab pos="8507201" algn="l"/>
                <a:tab pos="8964389" algn="l"/>
                <a:tab pos="9421578" algn="l"/>
                <a:tab pos="9878766" algn="l"/>
                <a:tab pos="10335955" algn="l"/>
                <a:tab pos="10793143" algn="l"/>
                <a:tab pos="11250332" algn="l"/>
                <a:tab pos="11707521" algn="l"/>
              </a:tabLst>
            </a:pPr>
            <a:r>
              <a:rPr lang="en-GB" sz="1600" dirty="0">
                <a:solidFill>
                  <a:srgbClr val="000000"/>
                </a:solidFill>
                <a:latin typeface="Arial" pitchFamily="34" charset="0"/>
                <a:ea typeface="Times New Roman" pitchFamily="18" charset="0"/>
                <a:cs typeface="Arial" pitchFamily="34" charset="0"/>
              </a:rPr>
              <a:t>approve and endorse changes proposed by the MB regarding the Consortium Agreement or structure of the project</a:t>
            </a:r>
          </a:p>
          <a:p>
            <a:pPr eaLnBrk="0" fontAlgn="base" hangingPunct="0">
              <a:spcBef>
                <a:spcPct val="0"/>
              </a:spcBef>
              <a:spcAft>
                <a:spcPct val="0"/>
              </a:spcAft>
              <a:buFontTx/>
              <a:buChar char="•"/>
              <a:tabLst>
                <a:tab pos="-636572" algn="l"/>
                <a:tab pos="-179384" algn="l"/>
                <a:tab pos="6221258" algn="l"/>
                <a:tab pos="6678446" algn="l"/>
                <a:tab pos="7135635" algn="l"/>
                <a:tab pos="7592824" algn="l"/>
                <a:tab pos="8050012" algn="l"/>
                <a:tab pos="8507201" algn="l"/>
                <a:tab pos="8964389" algn="l"/>
                <a:tab pos="9421578" algn="l"/>
                <a:tab pos="9878766" algn="l"/>
                <a:tab pos="10335955" algn="l"/>
                <a:tab pos="10793143" algn="l"/>
                <a:tab pos="11250332" algn="l"/>
                <a:tab pos="11707521" algn="l"/>
              </a:tabLst>
            </a:pPr>
            <a:r>
              <a:rPr lang="en-GB" sz="1600" dirty="0">
                <a:solidFill>
                  <a:srgbClr val="000000"/>
                </a:solidFill>
                <a:latin typeface="Arial" pitchFamily="34" charset="0"/>
                <a:ea typeface="Times New Roman" pitchFamily="18" charset="0"/>
                <a:cs typeface="Arial" pitchFamily="34" charset="0"/>
              </a:rPr>
              <a:t>admit new beneficiaries </a:t>
            </a:r>
          </a:p>
          <a:p>
            <a:pPr eaLnBrk="0" fontAlgn="base" hangingPunct="0">
              <a:spcBef>
                <a:spcPct val="0"/>
              </a:spcBef>
              <a:spcAft>
                <a:spcPct val="0"/>
              </a:spcAft>
              <a:buFontTx/>
              <a:buChar char="•"/>
              <a:tabLst>
                <a:tab pos="-636572" algn="l"/>
                <a:tab pos="-179384" algn="l"/>
                <a:tab pos="6221258" algn="l"/>
                <a:tab pos="6678446" algn="l"/>
                <a:tab pos="7135635" algn="l"/>
                <a:tab pos="7592824" algn="l"/>
                <a:tab pos="8050012" algn="l"/>
                <a:tab pos="8507201" algn="l"/>
                <a:tab pos="8964389" algn="l"/>
                <a:tab pos="9421578" algn="l"/>
                <a:tab pos="9878766" algn="l"/>
                <a:tab pos="10335955" algn="l"/>
                <a:tab pos="10793143" algn="l"/>
                <a:tab pos="11250332" algn="l"/>
                <a:tab pos="11707521" algn="l"/>
              </a:tabLst>
            </a:pPr>
            <a:r>
              <a:rPr lang="en-GB" sz="1600" dirty="0">
                <a:solidFill>
                  <a:srgbClr val="000000"/>
                </a:solidFill>
                <a:latin typeface="Arial" pitchFamily="34" charset="0"/>
                <a:ea typeface="Times New Roman" pitchFamily="18" charset="0"/>
                <a:cs typeface="Arial" pitchFamily="34" charset="0"/>
              </a:rPr>
              <a:t>arbitration in case of conflicts</a:t>
            </a:r>
            <a:endParaRPr lang="de-DE" sz="1600" dirty="0">
              <a:solidFill>
                <a:srgbClr val="000000"/>
              </a:solidFill>
              <a:latin typeface="Arial" pitchFamily="34" charset="0"/>
              <a:cs typeface="Arial" pitchFamily="34" charset="0"/>
            </a:endParaRPr>
          </a:p>
          <a:p>
            <a:pPr eaLnBrk="0" fontAlgn="base" hangingPunct="0">
              <a:spcBef>
                <a:spcPct val="0"/>
              </a:spcBef>
              <a:spcAft>
                <a:spcPct val="0"/>
              </a:spcAft>
              <a:tabLst>
                <a:tab pos="-636572" algn="l"/>
                <a:tab pos="-179384" algn="l"/>
                <a:tab pos="6221258" algn="l"/>
                <a:tab pos="6678446" algn="l"/>
                <a:tab pos="7135635" algn="l"/>
                <a:tab pos="7592824" algn="l"/>
                <a:tab pos="8050012" algn="l"/>
                <a:tab pos="8507201" algn="l"/>
                <a:tab pos="8964389" algn="l"/>
                <a:tab pos="9421578" algn="l"/>
                <a:tab pos="9878766" algn="l"/>
                <a:tab pos="10335955" algn="l"/>
                <a:tab pos="10793143" algn="l"/>
                <a:tab pos="11250332" algn="l"/>
                <a:tab pos="11707521" algn="l"/>
              </a:tabLst>
            </a:pPr>
            <a:endParaRPr lang="de-DE"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6257568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467042"/>
          </a:xfrm>
        </p:spPr>
        <p:txBody>
          <a:bodyPr/>
          <a:lstStyle/>
          <a:p>
            <a:r>
              <a:rPr lang="de-DE" dirty="0"/>
              <a:t>ARIEL </a:t>
            </a:r>
            <a:r>
              <a:rPr lang="de-DE" dirty="0" err="1"/>
              <a:t>milestones</a:t>
            </a:r>
            <a:br>
              <a:rPr lang="de-DE" dirty="0"/>
            </a:br>
            <a:endParaRPr lang="de-DE" dirty="0"/>
          </a:p>
        </p:txBody>
      </p:sp>
      <p:pic>
        <p:nvPicPr>
          <p:cNvPr id="3" name="Grafik 2"/>
          <p:cNvPicPr>
            <a:picLocks noChangeAspect="1"/>
          </p:cNvPicPr>
          <p:nvPr/>
        </p:nvPicPr>
        <p:blipFill>
          <a:blip r:embed="rId2"/>
          <a:stretch>
            <a:fillRect/>
          </a:stretch>
        </p:blipFill>
        <p:spPr>
          <a:xfrm>
            <a:off x="352124" y="910350"/>
            <a:ext cx="8439751" cy="5037300"/>
          </a:xfrm>
          <a:prstGeom prst="rect">
            <a:avLst/>
          </a:prstGeom>
        </p:spPr>
      </p:pic>
      <p:sp>
        <p:nvSpPr>
          <p:cNvPr id="4" name="Textfeld 3">
            <a:extLst>
              <a:ext uri="{FF2B5EF4-FFF2-40B4-BE49-F238E27FC236}">
                <a16:creationId xmlns:a16="http://schemas.microsoft.com/office/drawing/2014/main" id="{4022C15B-D4E5-4630-AAD0-FF7C67806474}"/>
              </a:ext>
            </a:extLst>
          </p:cNvPr>
          <p:cNvSpPr txBox="1"/>
          <p:nvPr/>
        </p:nvSpPr>
        <p:spPr>
          <a:xfrm>
            <a:off x="8526416" y="2386331"/>
            <a:ext cx="530915" cy="369332"/>
          </a:xfrm>
          <a:prstGeom prst="rect">
            <a:avLst/>
          </a:prstGeom>
          <a:noFill/>
        </p:spPr>
        <p:txBody>
          <a:bodyPr wrap="none" rtlCol="0">
            <a:spAutoFit/>
          </a:bodyPr>
          <a:lstStyle/>
          <a:p>
            <a:r>
              <a:rPr lang="de-DE" b="1" dirty="0">
                <a:solidFill>
                  <a:srgbClr val="00B050"/>
                </a:solidFill>
              </a:rPr>
              <a:t>OK</a:t>
            </a:r>
          </a:p>
        </p:txBody>
      </p:sp>
      <p:sp>
        <p:nvSpPr>
          <p:cNvPr id="5" name="Textfeld 4">
            <a:extLst>
              <a:ext uri="{FF2B5EF4-FFF2-40B4-BE49-F238E27FC236}">
                <a16:creationId xmlns:a16="http://schemas.microsoft.com/office/drawing/2014/main" id="{FE00E287-E112-4742-84F8-28360921B079}"/>
              </a:ext>
            </a:extLst>
          </p:cNvPr>
          <p:cNvSpPr txBox="1"/>
          <p:nvPr/>
        </p:nvSpPr>
        <p:spPr>
          <a:xfrm>
            <a:off x="8526417" y="1989786"/>
            <a:ext cx="530915" cy="369332"/>
          </a:xfrm>
          <a:prstGeom prst="rect">
            <a:avLst/>
          </a:prstGeom>
          <a:noFill/>
        </p:spPr>
        <p:txBody>
          <a:bodyPr wrap="none" rtlCol="0">
            <a:spAutoFit/>
          </a:bodyPr>
          <a:lstStyle/>
          <a:p>
            <a:r>
              <a:rPr lang="de-DE" b="1" dirty="0">
                <a:solidFill>
                  <a:srgbClr val="00B050"/>
                </a:solidFill>
              </a:rPr>
              <a:t>OK</a:t>
            </a:r>
          </a:p>
        </p:txBody>
      </p:sp>
      <p:sp>
        <p:nvSpPr>
          <p:cNvPr id="6" name="Textfeld 5">
            <a:extLst>
              <a:ext uri="{FF2B5EF4-FFF2-40B4-BE49-F238E27FC236}">
                <a16:creationId xmlns:a16="http://schemas.microsoft.com/office/drawing/2014/main" id="{5A0D91E8-E22A-45D0-8FDE-2C333E7C02FE}"/>
              </a:ext>
            </a:extLst>
          </p:cNvPr>
          <p:cNvSpPr txBox="1"/>
          <p:nvPr/>
        </p:nvSpPr>
        <p:spPr>
          <a:xfrm>
            <a:off x="8526415" y="2865480"/>
            <a:ext cx="530915" cy="369332"/>
          </a:xfrm>
          <a:prstGeom prst="rect">
            <a:avLst/>
          </a:prstGeom>
          <a:noFill/>
        </p:spPr>
        <p:txBody>
          <a:bodyPr wrap="none" rtlCol="0">
            <a:spAutoFit/>
          </a:bodyPr>
          <a:lstStyle/>
          <a:p>
            <a:r>
              <a:rPr lang="de-DE" b="1" dirty="0">
                <a:solidFill>
                  <a:srgbClr val="00B050"/>
                </a:solidFill>
              </a:rPr>
              <a:t>OK</a:t>
            </a:r>
          </a:p>
        </p:txBody>
      </p:sp>
      <p:sp>
        <p:nvSpPr>
          <p:cNvPr id="7" name="Textfeld 6">
            <a:extLst>
              <a:ext uri="{FF2B5EF4-FFF2-40B4-BE49-F238E27FC236}">
                <a16:creationId xmlns:a16="http://schemas.microsoft.com/office/drawing/2014/main" id="{1B627C9E-CCE1-4828-AD67-057075569DD1}"/>
              </a:ext>
            </a:extLst>
          </p:cNvPr>
          <p:cNvSpPr txBox="1"/>
          <p:nvPr/>
        </p:nvSpPr>
        <p:spPr>
          <a:xfrm>
            <a:off x="6866586" y="4222123"/>
            <a:ext cx="1133644" cy="369332"/>
          </a:xfrm>
          <a:prstGeom prst="rect">
            <a:avLst/>
          </a:prstGeom>
          <a:noFill/>
        </p:spPr>
        <p:txBody>
          <a:bodyPr wrap="none" rtlCol="0">
            <a:spAutoFit/>
          </a:bodyPr>
          <a:lstStyle/>
          <a:p>
            <a:r>
              <a:rPr lang="de-DE" b="1" dirty="0" err="1">
                <a:solidFill>
                  <a:srgbClr val="00B050"/>
                </a:solidFill>
              </a:rPr>
              <a:t>Ongoing</a:t>
            </a:r>
            <a:endParaRPr lang="de-DE" b="1" dirty="0">
              <a:solidFill>
                <a:srgbClr val="00B050"/>
              </a:solidFill>
            </a:endParaRPr>
          </a:p>
        </p:txBody>
      </p:sp>
      <p:sp>
        <p:nvSpPr>
          <p:cNvPr id="8" name="Textfeld 7">
            <a:extLst>
              <a:ext uri="{FF2B5EF4-FFF2-40B4-BE49-F238E27FC236}">
                <a16:creationId xmlns:a16="http://schemas.microsoft.com/office/drawing/2014/main" id="{E3EC2FD3-8EB6-49CE-95C5-1D6ED59EF7B9}"/>
              </a:ext>
            </a:extLst>
          </p:cNvPr>
          <p:cNvSpPr txBox="1"/>
          <p:nvPr/>
        </p:nvSpPr>
        <p:spPr>
          <a:xfrm>
            <a:off x="8495764" y="3465767"/>
            <a:ext cx="530915" cy="369332"/>
          </a:xfrm>
          <a:prstGeom prst="rect">
            <a:avLst/>
          </a:prstGeom>
          <a:noFill/>
        </p:spPr>
        <p:txBody>
          <a:bodyPr wrap="none" rtlCol="0">
            <a:spAutoFit/>
          </a:bodyPr>
          <a:lstStyle/>
          <a:p>
            <a:r>
              <a:rPr lang="de-DE" b="1" dirty="0">
                <a:solidFill>
                  <a:srgbClr val="00B050"/>
                </a:solidFill>
              </a:rPr>
              <a:t>OK</a:t>
            </a:r>
          </a:p>
        </p:txBody>
      </p:sp>
      <p:sp>
        <p:nvSpPr>
          <p:cNvPr id="9" name="Textfeld 8">
            <a:extLst>
              <a:ext uri="{FF2B5EF4-FFF2-40B4-BE49-F238E27FC236}">
                <a16:creationId xmlns:a16="http://schemas.microsoft.com/office/drawing/2014/main" id="{3215CCB8-5007-4C92-ADF3-877C308A8D97}"/>
              </a:ext>
            </a:extLst>
          </p:cNvPr>
          <p:cNvSpPr txBox="1"/>
          <p:nvPr/>
        </p:nvSpPr>
        <p:spPr>
          <a:xfrm>
            <a:off x="6624033" y="4795234"/>
            <a:ext cx="1556836" cy="369332"/>
          </a:xfrm>
          <a:prstGeom prst="rect">
            <a:avLst/>
          </a:prstGeom>
          <a:noFill/>
        </p:spPr>
        <p:txBody>
          <a:bodyPr wrap="none" rtlCol="0">
            <a:spAutoFit/>
          </a:bodyPr>
          <a:lstStyle/>
          <a:p>
            <a:r>
              <a:rPr lang="de-DE" dirty="0"/>
              <a:t>Amendment !</a:t>
            </a:r>
          </a:p>
        </p:txBody>
      </p:sp>
    </p:spTree>
    <p:extLst>
      <p:ext uri="{BB962C8B-B14F-4D97-AF65-F5344CB8AC3E}">
        <p14:creationId xmlns:p14="http://schemas.microsoft.com/office/powerpoint/2010/main" val="33649916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E6A137-1C11-416C-ABC7-F79993DBD86D}"/>
              </a:ext>
            </a:extLst>
          </p:cNvPr>
          <p:cNvSpPr>
            <a:spLocks noGrp="1"/>
          </p:cNvSpPr>
          <p:nvPr>
            <p:ph type="title"/>
          </p:nvPr>
        </p:nvSpPr>
        <p:spPr>
          <a:xfrm>
            <a:off x="457200" y="274638"/>
            <a:ext cx="8229600" cy="471440"/>
          </a:xfrm>
        </p:spPr>
        <p:txBody>
          <a:bodyPr/>
          <a:lstStyle/>
          <a:p>
            <a:r>
              <a:rPr lang="de-DE" dirty="0"/>
              <a:t>ARIEL </a:t>
            </a:r>
            <a:r>
              <a:rPr lang="de-DE" dirty="0" err="1"/>
              <a:t>deliverables</a:t>
            </a:r>
            <a:endParaRPr lang="de-DE" dirty="0"/>
          </a:p>
        </p:txBody>
      </p:sp>
      <p:grpSp>
        <p:nvGrpSpPr>
          <p:cNvPr id="6" name="Gruppieren 5">
            <a:extLst>
              <a:ext uri="{FF2B5EF4-FFF2-40B4-BE49-F238E27FC236}">
                <a16:creationId xmlns:a16="http://schemas.microsoft.com/office/drawing/2014/main" id="{29D610B7-8A40-40A9-ACB2-94F26342D4FA}"/>
              </a:ext>
            </a:extLst>
          </p:cNvPr>
          <p:cNvGrpSpPr/>
          <p:nvPr/>
        </p:nvGrpSpPr>
        <p:grpSpPr>
          <a:xfrm>
            <a:off x="0" y="746078"/>
            <a:ext cx="9144000" cy="5365844"/>
            <a:chOff x="0" y="746078"/>
            <a:chExt cx="9144000" cy="5365844"/>
          </a:xfrm>
        </p:grpSpPr>
        <p:pic>
          <p:nvPicPr>
            <p:cNvPr id="3" name="Grafik 2">
              <a:extLst>
                <a:ext uri="{FF2B5EF4-FFF2-40B4-BE49-F238E27FC236}">
                  <a16:creationId xmlns:a16="http://schemas.microsoft.com/office/drawing/2014/main" id="{2ABB3B9A-2EBF-4DFA-A354-87826C6F3CA2}"/>
                </a:ext>
              </a:extLst>
            </p:cNvPr>
            <p:cNvPicPr>
              <a:picLocks noChangeAspect="1"/>
            </p:cNvPicPr>
            <p:nvPr/>
          </p:nvPicPr>
          <p:blipFill>
            <a:blip r:embed="rId2"/>
            <a:stretch>
              <a:fillRect/>
            </a:stretch>
          </p:blipFill>
          <p:spPr>
            <a:xfrm>
              <a:off x="0" y="746078"/>
              <a:ext cx="9144000" cy="3257176"/>
            </a:xfrm>
            <a:prstGeom prst="rect">
              <a:avLst/>
            </a:prstGeom>
          </p:spPr>
        </p:pic>
        <p:pic>
          <p:nvPicPr>
            <p:cNvPr id="5" name="Grafik 4">
              <a:extLst>
                <a:ext uri="{FF2B5EF4-FFF2-40B4-BE49-F238E27FC236}">
                  <a16:creationId xmlns:a16="http://schemas.microsoft.com/office/drawing/2014/main" id="{03CE8E72-5B3E-46CE-BE67-221E7DE803DE}"/>
                </a:ext>
              </a:extLst>
            </p:cNvPr>
            <p:cNvPicPr>
              <a:picLocks noChangeAspect="1"/>
            </p:cNvPicPr>
            <p:nvPr/>
          </p:nvPicPr>
          <p:blipFill>
            <a:blip r:embed="rId3"/>
            <a:stretch>
              <a:fillRect/>
            </a:stretch>
          </p:blipFill>
          <p:spPr>
            <a:xfrm>
              <a:off x="0" y="3852860"/>
              <a:ext cx="9144000" cy="2259062"/>
            </a:xfrm>
            <a:prstGeom prst="rect">
              <a:avLst/>
            </a:prstGeom>
          </p:spPr>
        </p:pic>
      </p:grpSp>
    </p:spTree>
    <p:extLst>
      <p:ext uri="{BB962C8B-B14F-4D97-AF65-F5344CB8AC3E}">
        <p14:creationId xmlns:p14="http://schemas.microsoft.com/office/powerpoint/2010/main" val="501202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030958-78A9-4FB9-9219-FAF44F593E54}"/>
              </a:ext>
            </a:extLst>
          </p:cNvPr>
          <p:cNvSpPr>
            <a:spLocks noGrp="1"/>
          </p:cNvSpPr>
          <p:nvPr>
            <p:ph type="title"/>
          </p:nvPr>
        </p:nvSpPr>
        <p:spPr>
          <a:xfrm>
            <a:off x="914760" y="72974"/>
            <a:ext cx="8229240" cy="572485"/>
          </a:xfrm>
        </p:spPr>
        <p:txBody>
          <a:bodyPr/>
          <a:lstStyle/>
          <a:p>
            <a:r>
              <a:rPr lang="de-DE" sz="2800" dirty="0"/>
              <a:t>ARIEL support </a:t>
            </a:r>
            <a:r>
              <a:rPr lang="de-DE" sz="2800" dirty="0" err="1"/>
              <a:t>for</a:t>
            </a:r>
            <a:r>
              <a:rPr lang="de-DE" sz="2800" dirty="0"/>
              <a:t> PhD </a:t>
            </a:r>
            <a:r>
              <a:rPr lang="de-DE" sz="2800" dirty="0" err="1"/>
              <a:t>theses</a:t>
            </a:r>
            <a:endParaRPr lang="de-DE" sz="2800" dirty="0"/>
          </a:p>
        </p:txBody>
      </p:sp>
      <p:graphicFrame>
        <p:nvGraphicFramePr>
          <p:cNvPr id="4" name="Tabelle 3">
            <a:extLst>
              <a:ext uri="{FF2B5EF4-FFF2-40B4-BE49-F238E27FC236}">
                <a16:creationId xmlns:a16="http://schemas.microsoft.com/office/drawing/2014/main" id="{4C7065CC-8B93-4BAB-9B7F-F6D78CF75108}"/>
              </a:ext>
            </a:extLst>
          </p:cNvPr>
          <p:cNvGraphicFramePr>
            <a:graphicFrameLocks noGrp="1"/>
          </p:cNvGraphicFramePr>
          <p:nvPr>
            <p:extLst>
              <p:ext uri="{D42A27DB-BD31-4B8C-83A1-F6EECF244321}">
                <p14:modId xmlns:p14="http://schemas.microsoft.com/office/powerpoint/2010/main" val="3729341392"/>
              </p:ext>
            </p:extLst>
          </p:nvPr>
        </p:nvGraphicFramePr>
        <p:xfrm>
          <a:off x="73957" y="771633"/>
          <a:ext cx="9070043" cy="5136828"/>
        </p:xfrm>
        <a:graphic>
          <a:graphicData uri="http://schemas.openxmlformats.org/drawingml/2006/table">
            <a:tbl>
              <a:tblPr firstRow="1" bandRow="1">
                <a:tableStyleId>{5C22544A-7EE6-4342-B048-85BDC9FD1C3A}</a:tableStyleId>
              </a:tblPr>
              <a:tblGrid>
                <a:gridCol w="1544873">
                  <a:extLst>
                    <a:ext uri="{9D8B030D-6E8A-4147-A177-3AD203B41FA5}">
                      <a16:colId xmlns:a16="http://schemas.microsoft.com/office/drawing/2014/main" val="1925599085"/>
                    </a:ext>
                  </a:extLst>
                </a:gridCol>
                <a:gridCol w="1505034">
                  <a:extLst>
                    <a:ext uri="{9D8B030D-6E8A-4147-A177-3AD203B41FA5}">
                      <a16:colId xmlns:a16="http://schemas.microsoft.com/office/drawing/2014/main" val="3436312006"/>
                    </a:ext>
                  </a:extLst>
                </a:gridCol>
                <a:gridCol w="1505034">
                  <a:extLst>
                    <a:ext uri="{9D8B030D-6E8A-4147-A177-3AD203B41FA5}">
                      <a16:colId xmlns:a16="http://schemas.microsoft.com/office/drawing/2014/main" val="107762412"/>
                    </a:ext>
                  </a:extLst>
                </a:gridCol>
                <a:gridCol w="1505034">
                  <a:extLst>
                    <a:ext uri="{9D8B030D-6E8A-4147-A177-3AD203B41FA5}">
                      <a16:colId xmlns:a16="http://schemas.microsoft.com/office/drawing/2014/main" val="333375120"/>
                    </a:ext>
                  </a:extLst>
                </a:gridCol>
                <a:gridCol w="1505034">
                  <a:extLst>
                    <a:ext uri="{9D8B030D-6E8A-4147-A177-3AD203B41FA5}">
                      <a16:colId xmlns:a16="http://schemas.microsoft.com/office/drawing/2014/main" val="1678295332"/>
                    </a:ext>
                  </a:extLst>
                </a:gridCol>
                <a:gridCol w="1505034">
                  <a:extLst>
                    <a:ext uri="{9D8B030D-6E8A-4147-A177-3AD203B41FA5}">
                      <a16:colId xmlns:a16="http://schemas.microsoft.com/office/drawing/2014/main" val="2804993517"/>
                    </a:ext>
                  </a:extLst>
                </a:gridCol>
              </a:tblGrid>
              <a:tr h="523501">
                <a:tc>
                  <a:txBody>
                    <a:bodyPr/>
                    <a:lstStyle/>
                    <a:p>
                      <a:r>
                        <a:rPr lang="de-DE" dirty="0"/>
                        <a:t>Project</a:t>
                      </a:r>
                    </a:p>
                  </a:txBody>
                  <a:tcPr anchor="ctr"/>
                </a:tc>
                <a:tc>
                  <a:txBody>
                    <a:bodyPr/>
                    <a:lstStyle/>
                    <a:p>
                      <a:r>
                        <a:rPr lang="de-DE" dirty="0"/>
                        <a:t>Name</a:t>
                      </a:r>
                    </a:p>
                  </a:txBody>
                  <a:tcPr anchor="ctr"/>
                </a:tc>
                <a:tc>
                  <a:txBody>
                    <a:bodyPr/>
                    <a:lstStyle/>
                    <a:p>
                      <a:r>
                        <a:rPr lang="de-DE" dirty="0"/>
                        <a:t>University</a:t>
                      </a:r>
                    </a:p>
                  </a:txBody>
                  <a:tcPr anchor="ctr"/>
                </a:tc>
                <a:tc>
                  <a:txBody>
                    <a:bodyPr/>
                    <a:lstStyle/>
                    <a:p>
                      <a:r>
                        <a:rPr lang="de-DE" dirty="0"/>
                        <a:t>Project </a:t>
                      </a:r>
                    </a:p>
                  </a:txBody>
                  <a:tcPr anchor="ctr"/>
                </a:tc>
                <a:tc>
                  <a:txBody>
                    <a:bodyPr/>
                    <a:lstStyle/>
                    <a:p>
                      <a:r>
                        <a:rPr lang="de-DE" dirty="0"/>
                        <a:t>Name</a:t>
                      </a:r>
                    </a:p>
                  </a:txBody>
                  <a:tcPr anchor="ctr"/>
                </a:tc>
                <a:tc>
                  <a:txBody>
                    <a:bodyPr/>
                    <a:lstStyle/>
                    <a:p>
                      <a:r>
                        <a:rPr lang="de-DE" dirty="0"/>
                        <a:t>University</a:t>
                      </a:r>
                    </a:p>
                  </a:txBody>
                  <a:tcPr anchor="ctr"/>
                </a:tc>
                <a:extLst>
                  <a:ext uri="{0D108BD9-81ED-4DB2-BD59-A6C34878D82A}">
                    <a16:rowId xmlns:a16="http://schemas.microsoft.com/office/drawing/2014/main" val="2812136082"/>
                  </a:ext>
                </a:extLst>
              </a:tr>
              <a:tr h="320058">
                <a:tc>
                  <a:txBody>
                    <a:bodyPr/>
                    <a:lstStyle/>
                    <a:p>
                      <a:r>
                        <a:rPr lang="de-DE" sz="1100" dirty="0"/>
                        <a:t>TAA_1_2</a:t>
                      </a:r>
                    </a:p>
                  </a:txBody>
                  <a:tcPr anchor="ctr"/>
                </a:tc>
                <a:tc>
                  <a:txBody>
                    <a:bodyPr/>
                    <a:lstStyle/>
                    <a:p>
                      <a:r>
                        <a:rPr lang="de-DE" sz="1100" dirty="0"/>
                        <a:t>Tomas </a:t>
                      </a:r>
                      <a:r>
                        <a:rPr lang="de-DE" sz="1100" dirty="0" err="1"/>
                        <a:t>Czakoj</a:t>
                      </a:r>
                      <a:endParaRPr lang="de-DE" sz="1100" dirty="0"/>
                    </a:p>
                  </a:txBody>
                  <a:tcPr anchor="ctr"/>
                </a:tc>
                <a:tc>
                  <a:txBody>
                    <a:bodyPr/>
                    <a:lstStyle/>
                    <a:p>
                      <a:r>
                        <a:rPr lang="de-DE" sz="1100" dirty="0" err="1"/>
                        <a:t>Rez</a:t>
                      </a:r>
                      <a:endParaRPr lang="de-DE" sz="1100" dirty="0"/>
                    </a:p>
                  </a:txBody>
                  <a:tcPr anchor="ctr"/>
                </a:tc>
                <a:tc>
                  <a:txBody>
                    <a:bodyPr/>
                    <a:lstStyle/>
                    <a:p>
                      <a:r>
                        <a:rPr lang="de-DE" sz="1100" dirty="0"/>
                        <a:t>TAA_5_4</a:t>
                      </a:r>
                    </a:p>
                  </a:txBody>
                  <a:tcPr anchor="ctr"/>
                </a:tc>
                <a:tc>
                  <a:txBody>
                    <a:bodyPr/>
                    <a:lstStyle/>
                    <a:p>
                      <a:r>
                        <a:rPr lang="de-DE" sz="1100" dirty="0"/>
                        <a:t>Kevin </a:t>
                      </a:r>
                      <a:r>
                        <a:rPr lang="de-DE" sz="1100" dirty="0" err="1"/>
                        <a:t>Irazoqui</a:t>
                      </a:r>
                      <a:endParaRPr lang="de-DE" sz="1100" dirty="0"/>
                    </a:p>
                  </a:txBody>
                  <a:tcPr anchor="ctr"/>
                </a:tc>
                <a:tc>
                  <a:txBody>
                    <a:bodyPr/>
                    <a:lstStyle/>
                    <a:p>
                      <a:r>
                        <a:rPr lang="de-DE" sz="1100" dirty="0" err="1"/>
                        <a:t>Cadarache</a:t>
                      </a:r>
                      <a:endParaRPr lang="de-DE" sz="1100" dirty="0"/>
                    </a:p>
                  </a:txBody>
                  <a:tcPr anchor="ctr"/>
                </a:tc>
                <a:extLst>
                  <a:ext uri="{0D108BD9-81ED-4DB2-BD59-A6C34878D82A}">
                    <a16:rowId xmlns:a16="http://schemas.microsoft.com/office/drawing/2014/main" val="3238993607"/>
                  </a:ext>
                </a:extLst>
              </a:tr>
              <a:tr h="303299">
                <a:tc>
                  <a:txBody>
                    <a:bodyPr/>
                    <a:lstStyle/>
                    <a:p>
                      <a:r>
                        <a:rPr lang="de-DE" sz="1100" dirty="0"/>
                        <a:t>TAA_1_3</a:t>
                      </a:r>
                    </a:p>
                  </a:txBody>
                  <a:tcPr anchor="ctr"/>
                </a:tc>
                <a:tc>
                  <a:txBody>
                    <a:bodyPr/>
                    <a:lstStyle/>
                    <a:p>
                      <a:r>
                        <a:rPr lang="de-DE" sz="1100" dirty="0"/>
                        <a:t>Aurélien Chevalier</a:t>
                      </a:r>
                    </a:p>
                  </a:txBody>
                  <a:tcPr anchor="ctr"/>
                </a:tc>
                <a:tc>
                  <a:txBody>
                    <a:bodyPr/>
                    <a:lstStyle/>
                    <a:p>
                      <a:r>
                        <a:rPr lang="de-DE" sz="1100" dirty="0"/>
                        <a:t>Caen</a:t>
                      </a:r>
                    </a:p>
                  </a:txBody>
                  <a:tcPr anchor="ctr"/>
                </a:tc>
                <a:tc>
                  <a:txBody>
                    <a:bodyPr/>
                    <a:lstStyle/>
                    <a:p>
                      <a:r>
                        <a:rPr lang="de-DE" sz="1100" dirty="0"/>
                        <a:t>TAA_6_2,SV_6_1</a:t>
                      </a:r>
                    </a:p>
                  </a:txBody>
                  <a:tcPr anchor="ctr"/>
                </a:tc>
                <a:tc>
                  <a:txBody>
                    <a:bodyPr/>
                    <a:lstStyle/>
                    <a:p>
                      <a:r>
                        <a:rPr lang="de-DE" sz="1100" dirty="0" err="1"/>
                        <a:t>Antònia</a:t>
                      </a:r>
                      <a:r>
                        <a:rPr lang="de-DE" sz="1100" dirty="0"/>
                        <a:t> </a:t>
                      </a:r>
                      <a:r>
                        <a:rPr lang="de-DE" sz="1100" dirty="0" err="1"/>
                        <a:t>Verdera</a:t>
                      </a:r>
                      <a:endParaRPr lang="de-DE" sz="1100" dirty="0"/>
                    </a:p>
                  </a:txBody>
                  <a:tcPr anchor="ctr"/>
                </a:tc>
                <a:tc>
                  <a:txBody>
                    <a:bodyPr/>
                    <a:lstStyle/>
                    <a:p>
                      <a:r>
                        <a:rPr lang="de-DE" sz="1100" dirty="0"/>
                        <a:t>Granada</a:t>
                      </a:r>
                    </a:p>
                  </a:txBody>
                  <a:tcPr anchor="ctr"/>
                </a:tc>
                <a:extLst>
                  <a:ext uri="{0D108BD9-81ED-4DB2-BD59-A6C34878D82A}">
                    <a16:rowId xmlns:a16="http://schemas.microsoft.com/office/drawing/2014/main" val="1428846582"/>
                  </a:ext>
                </a:extLst>
              </a:tr>
              <a:tr h="303299">
                <a:tc>
                  <a:txBody>
                    <a:bodyPr/>
                    <a:lstStyle/>
                    <a:p>
                      <a:r>
                        <a:rPr lang="de-DE" sz="1100" dirty="0"/>
                        <a:t>TAA_1_4</a:t>
                      </a:r>
                    </a:p>
                  </a:txBody>
                  <a:tcPr anchor="ctr"/>
                </a:tc>
                <a:tc>
                  <a:txBody>
                    <a:bodyPr/>
                    <a:lstStyle/>
                    <a:p>
                      <a:r>
                        <a:rPr lang="de-DE" sz="1100" dirty="0"/>
                        <a:t>Oscar </a:t>
                      </a:r>
                      <a:r>
                        <a:rPr lang="de-DE" sz="1100" dirty="0" err="1"/>
                        <a:t>Putignano</a:t>
                      </a:r>
                      <a:endParaRPr lang="de-DE" sz="1100" dirty="0"/>
                    </a:p>
                  </a:txBody>
                  <a:tcPr anchor="ctr"/>
                </a:tc>
                <a:tc>
                  <a:txBody>
                    <a:bodyPr/>
                    <a:lstStyle/>
                    <a:p>
                      <a:r>
                        <a:rPr lang="de-DE" sz="1100" dirty="0"/>
                        <a:t>Milano</a:t>
                      </a:r>
                    </a:p>
                  </a:txBody>
                  <a:tcPr anchor="ctr"/>
                </a:tc>
                <a:tc>
                  <a:txBody>
                    <a:bodyPr/>
                    <a:lstStyle/>
                    <a:p>
                      <a:r>
                        <a:rPr lang="de-DE" sz="1100" dirty="0"/>
                        <a:t>TAA_6_4</a:t>
                      </a:r>
                    </a:p>
                  </a:txBody>
                  <a:tcPr anchor="ctr"/>
                </a:tc>
                <a:tc>
                  <a:txBody>
                    <a:bodyPr/>
                    <a:lstStyle/>
                    <a:p>
                      <a:r>
                        <a:rPr lang="de-DE" sz="1100" dirty="0"/>
                        <a:t>Thomas </a:t>
                      </a:r>
                      <a:r>
                        <a:rPr lang="de-DE" sz="1100" dirty="0" err="1"/>
                        <a:t>Ligonnet</a:t>
                      </a:r>
                      <a:endParaRPr lang="de-DE" sz="1100" dirty="0"/>
                    </a:p>
                  </a:txBody>
                  <a:tcPr anchor="ctr"/>
                </a:tc>
                <a:tc>
                  <a:txBody>
                    <a:bodyPr/>
                    <a:lstStyle/>
                    <a:p>
                      <a:r>
                        <a:rPr lang="de-DE" sz="1100" dirty="0"/>
                        <a:t> Lausanne</a:t>
                      </a:r>
                    </a:p>
                  </a:txBody>
                  <a:tcPr anchor="ctr"/>
                </a:tc>
                <a:extLst>
                  <a:ext uri="{0D108BD9-81ED-4DB2-BD59-A6C34878D82A}">
                    <a16:rowId xmlns:a16="http://schemas.microsoft.com/office/drawing/2014/main" val="324439470"/>
                  </a:ext>
                </a:extLst>
              </a:tr>
              <a:tr h="339875">
                <a:tc>
                  <a:txBody>
                    <a:bodyPr/>
                    <a:lstStyle/>
                    <a:p>
                      <a:r>
                        <a:rPr lang="de-DE" sz="1100" dirty="0"/>
                        <a:t>TAA_1_5</a:t>
                      </a:r>
                    </a:p>
                  </a:txBody>
                  <a:tcPr anchor="ctr"/>
                </a:tc>
                <a:tc>
                  <a:txBody>
                    <a:bodyPr/>
                    <a:lstStyle/>
                    <a:p>
                      <a:r>
                        <a:rPr lang="de-DE" sz="1100" dirty="0"/>
                        <a:t>Matt Birch</a:t>
                      </a:r>
                    </a:p>
                  </a:txBody>
                  <a:tcPr anchor="ctr"/>
                </a:tc>
                <a:tc>
                  <a:txBody>
                    <a:bodyPr/>
                    <a:lstStyle/>
                    <a:p>
                      <a:r>
                        <a:rPr lang="de-DE" sz="1100" dirty="0" err="1"/>
                        <a:t>Teddington</a:t>
                      </a:r>
                      <a:endParaRPr lang="de-DE" sz="1100" dirty="0"/>
                    </a:p>
                  </a:txBody>
                  <a:tcPr anchor="ctr"/>
                </a:tc>
                <a:tc>
                  <a:txBody>
                    <a:bodyPr/>
                    <a:lstStyle/>
                    <a:p>
                      <a:r>
                        <a:rPr lang="de-DE" sz="1100" dirty="0"/>
                        <a:t>TAA_6_5, SV_6_3</a:t>
                      </a:r>
                    </a:p>
                  </a:txBody>
                  <a:tcPr anchor="ctr"/>
                </a:tc>
                <a:tc>
                  <a:txBody>
                    <a:bodyPr/>
                    <a:lstStyle/>
                    <a:p>
                      <a:r>
                        <a:rPr lang="de-DE" sz="1100" dirty="0"/>
                        <a:t>Styliani </a:t>
                      </a:r>
                      <a:r>
                        <a:rPr lang="de-DE" sz="1100" dirty="0" err="1"/>
                        <a:t>Goula</a:t>
                      </a:r>
                      <a:endParaRPr lang="de-DE" sz="1100" dirty="0"/>
                    </a:p>
                  </a:txBody>
                  <a:tcPr anchor="ctr"/>
                </a:tc>
                <a:tc>
                  <a:txBody>
                    <a:bodyPr/>
                    <a:lstStyle/>
                    <a:p>
                      <a:r>
                        <a:rPr lang="de-DE" sz="1100" dirty="0"/>
                        <a:t>Ioannina</a:t>
                      </a:r>
                    </a:p>
                  </a:txBody>
                  <a:tcPr anchor="ctr"/>
                </a:tc>
                <a:extLst>
                  <a:ext uri="{0D108BD9-81ED-4DB2-BD59-A6C34878D82A}">
                    <a16:rowId xmlns:a16="http://schemas.microsoft.com/office/drawing/2014/main" val="2094357806"/>
                  </a:ext>
                </a:extLst>
              </a:tr>
              <a:tr h="303299">
                <a:tc>
                  <a:txBody>
                    <a:bodyPr/>
                    <a:lstStyle/>
                    <a:p>
                      <a:r>
                        <a:rPr lang="de-DE" sz="1100" dirty="0"/>
                        <a:t>TAA_1_6</a:t>
                      </a:r>
                    </a:p>
                  </a:txBody>
                  <a:tcPr anchor="ctr"/>
                </a:tc>
                <a:tc>
                  <a:txBody>
                    <a:bodyPr/>
                    <a:lstStyle/>
                    <a:p>
                      <a:r>
                        <a:rPr lang="de-DE" sz="1100" dirty="0"/>
                        <a:t>Augusto Di </a:t>
                      </a:r>
                      <a:r>
                        <a:rPr lang="de-DE" sz="1100" dirty="0" err="1"/>
                        <a:t>Chicco</a:t>
                      </a:r>
                      <a:endParaRPr lang="de-DE" sz="1100" dirty="0"/>
                    </a:p>
                  </a:txBody>
                  <a:tcPr anchor="ctr"/>
                </a:tc>
                <a:tc>
                  <a:txBody>
                    <a:bodyPr/>
                    <a:lstStyle/>
                    <a:p>
                      <a:r>
                        <a:rPr lang="de-DE" sz="1100" dirty="0" err="1"/>
                        <a:t>Cadarache</a:t>
                      </a:r>
                      <a:endParaRPr lang="de-DE" sz="1100" dirty="0"/>
                    </a:p>
                  </a:txBody>
                  <a:tcPr anchor="ctr"/>
                </a:tc>
                <a:tc>
                  <a:txBody>
                    <a:bodyPr/>
                    <a:lstStyle/>
                    <a:p>
                      <a:r>
                        <a:rPr lang="de-DE" sz="1100" dirty="0"/>
                        <a:t>TAA_6_7, SV_2_4</a:t>
                      </a:r>
                    </a:p>
                  </a:txBody>
                  <a:tcPr anchor="ctr"/>
                </a:tc>
                <a:tc>
                  <a:txBody>
                    <a:bodyPr/>
                    <a:lstStyle/>
                    <a:p>
                      <a:r>
                        <a:rPr lang="de-DE" sz="1100" dirty="0"/>
                        <a:t>David </a:t>
                      </a:r>
                      <a:r>
                        <a:rPr lang="de-DE" sz="1100" dirty="0" err="1"/>
                        <a:t>Knežević</a:t>
                      </a:r>
                      <a:endParaRPr lang="de-DE" sz="1100" dirty="0"/>
                    </a:p>
                  </a:txBody>
                  <a:tcPr anchor="ctr"/>
                </a:tc>
                <a:tc>
                  <a:txBody>
                    <a:bodyPr/>
                    <a:lstStyle/>
                    <a:p>
                      <a:r>
                        <a:rPr lang="de-DE" sz="1100" dirty="0" err="1"/>
                        <a:t>Belgrade</a:t>
                      </a:r>
                      <a:endParaRPr lang="de-DE" sz="1100" dirty="0"/>
                    </a:p>
                  </a:txBody>
                  <a:tcPr anchor="ctr"/>
                </a:tc>
                <a:extLst>
                  <a:ext uri="{0D108BD9-81ED-4DB2-BD59-A6C34878D82A}">
                    <a16:rowId xmlns:a16="http://schemas.microsoft.com/office/drawing/2014/main" val="3719713414"/>
                  </a:ext>
                </a:extLst>
              </a:tr>
              <a:tr h="303299">
                <a:tc>
                  <a:txBody>
                    <a:bodyPr/>
                    <a:lstStyle/>
                    <a:p>
                      <a:r>
                        <a:rPr lang="de-DE" sz="1100" dirty="0"/>
                        <a:t>TAA_2_2</a:t>
                      </a:r>
                    </a:p>
                  </a:txBody>
                  <a:tcPr anchor="ctr"/>
                </a:tc>
                <a:tc>
                  <a:txBody>
                    <a:bodyPr/>
                    <a:lstStyle/>
                    <a:p>
                      <a:r>
                        <a:rPr lang="de-DE" sz="1100" dirty="0"/>
                        <a:t>Francois </a:t>
                      </a:r>
                      <a:r>
                        <a:rPr lang="de-DE" sz="1100" dirty="0" err="1"/>
                        <a:t>Claeys</a:t>
                      </a:r>
                      <a:endParaRPr lang="de-DE" sz="1100" dirty="0"/>
                    </a:p>
                  </a:txBody>
                  <a:tcPr anchor="ctr"/>
                </a:tc>
                <a:tc>
                  <a:txBody>
                    <a:bodyPr/>
                    <a:lstStyle/>
                    <a:p>
                      <a:r>
                        <a:rPr lang="de-DE" sz="1100" dirty="0"/>
                        <a:t>Strasbourg</a:t>
                      </a:r>
                    </a:p>
                  </a:txBody>
                  <a:tcPr anchor="ctr"/>
                </a:tc>
                <a:tc>
                  <a:txBody>
                    <a:bodyPr/>
                    <a:lstStyle/>
                    <a:p>
                      <a:r>
                        <a:rPr lang="de-DE" sz="1100" dirty="0"/>
                        <a:t>SV_1_1</a:t>
                      </a:r>
                    </a:p>
                  </a:txBody>
                  <a:tcPr anchor="ctr"/>
                </a:tc>
                <a:tc>
                  <a:txBody>
                    <a:bodyPr/>
                    <a:lstStyle/>
                    <a:p>
                      <a:r>
                        <a:rPr lang="de-DE" sz="1100" dirty="0"/>
                        <a:t>Miguel Astrain </a:t>
                      </a:r>
                      <a:r>
                        <a:rPr lang="de-DE" sz="1100" dirty="0" err="1"/>
                        <a:t>Etxezarreta</a:t>
                      </a:r>
                      <a:endParaRPr lang="de-DE" sz="1100" dirty="0"/>
                    </a:p>
                  </a:txBody>
                  <a:tcPr anchor="ctr"/>
                </a:tc>
                <a:tc>
                  <a:txBody>
                    <a:bodyPr/>
                    <a:lstStyle/>
                    <a:p>
                      <a:r>
                        <a:rPr lang="de-DE" sz="1100" dirty="0"/>
                        <a:t>Madrid</a:t>
                      </a:r>
                    </a:p>
                  </a:txBody>
                  <a:tcPr anchor="ctr"/>
                </a:tc>
                <a:extLst>
                  <a:ext uri="{0D108BD9-81ED-4DB2-BD59-A6C34878D82A}">
                    <a16:rowId xmlns:a16="http://schemas.microsoft.com/office/drawing/2014/main" val="215401494"/>
                  </a:ext>
                </a:extLst>
              </a:tr>
              <a:tr h="303299">
                <a:tc>
                  <a:txBody>
                    <a:bodyPr/>
                    <a:lstStyle/>
                    <a:p>
                      <a:r>
                        <a:rPr lang="de-DE" sz="1100" dirty="0"/>
                        <a:t>TAA_2_3</a:t>
                      </a:r>
                    </a:p>
                  </a:txBody>
                  <a:tcPr anchor="ctr"/>
                </a:tc>
                <a:tc>
                  <a:txBody>
                    <a:bodyPr/>
                    <a:lstStyle/>
                    <a:p>
                      <a:r>
                        <a:rPr lang="de-DE" sz="1100" dirty="0" err="1"/>
                        <a:t>Zhihao</a:t>
                      </a:r>
                      <a:r>
                        <a:rPr lang="de-DE" sz="1100" dirty="0"/>
                        <a:t> Gao</a:t>
                      </a:r>
                    </a:p>
                  </a:txBody>
                  <a:tcPr anchor="ctr"/>
                </a:tc>
                <a:tc>
                  <a:txBody>
                    <a:bodyPr/>
                    <a:lstStyle/>
                    <a:p>
                      <a:r>
                        <a:rPr lang="de-DE" sz="1100" dirty="0"/>
                        <a:t>Uppsala</a:t>
                      </a:r>
                    </a:p>
                  </a:txBody>
                  <a:tcPr anchor="ctr"/>
                </a:tc>
                <a:tc>
                  <a:txBody>
                    <a:bodyPr/>
                    <a:lstStyle/>
                    <a:p>
                      <a:r>
                        <a:rPr lang="de-DE" sz="1100" dirty="0"/>
                        <a:t>SV_1_3 </a:t>
                      </a:r>
                    </a:p>
                  </a:txBody>
                  <a:tcPr anchor="ctr"/>
                </a:tc>
                <a:tc>
                  <a:txBody>
                    <a:bodyPr/>
                    <a:lstStyle/>
                    <a:p>
                      <a:r>
                        <a:rPr lang="de-DE" sz="1100" dirty="0"/>
                        <a:t>Adrian </a:t>
                      </a:r>
                      <a:r>
                        <a:rPr lang="de-DE" sz="1100" dirty="0" err="1"/>
                        <a:t>Bembibre</a:t>
                      </a:r>
                      <a:endParaRPr lang="de-DE" sz="1100" dirty="0"/>
                    </a:p>
                  </a:txBody>
                  <a:tcPr anchor="ctr"/>
                </a:tc>
                <a:tc>
                  <a:txBody>
                    <a:bodyPr/>
                    <a:lstStyle/>
                    <a:p>
                      <a:r>
                        <a:rPr lang="de-DE" sz="1100" dirty="0"/>
                        <a:t>Santiago de Compostela</a:t>
                      </a:r>
                    </a:p>
                  </a:txBody>
                  <a:tcPr anchor="ctr"/>
                </a:tc>
                <a:extLst>
                  <a:ext uri="{0D108BD9-81ED-4DB2-BD59-A6C34878D82A}">
                    <a16:rowId xmlns:a16="http://schemas.microsoft.com/office/drawing/2014/main" val="2416930811"/>
                  </a:ext>
                </a:extLst>
              </a:tr>
              <a:tr h="303299">
                <a:tc>
                  <a:txBody>
                    <a:bodyPr/>
                    <a:lstStyle/>
                    <a:p>
                      <a:r>
                        <a:rPr lang="de-DE" sz="1100" dirty="0"/>
                        <a:t>TAA_3_3 </a:t>
                      </a:r>
                    </a:p>
                  </a:txBody>
                  <a:tcPr anchor="ctr"/>
                </a:tc>
                <a:tc>
                  <a:txBody>
                    <a:bodyPr/>
                    <a:lstStyle/>
                    <a:p>
                      <a:r>
                        <a:rPr lang="de-DE" sz="1100" dirty="0" err="1"/>
                        <a:t>Moad</a:t>
                      </a:r>
                      <a:r>
                        <a:rPr lang="de-DE" sz="1100" dirty="0"/>
                        <a:t> Al-</a:t>
                      </a:r>
                      <a:r>
                        <a:rPr lang="de-DE" sz="1100" dirty="0" err="1"/>
                        <a:t>dbissi</a:t>
                      </a:r>
                      <a:endParaRPr lang="de-DE" sz="1100" dirty="0"/>
                    </a:p>
                  </a:txBody>
                  <a:tcPr anchor="ctr"/>
                </a:tc>
                <a:tc>
                  <a:txBody>
                    <a:bodyPr/>
                    <a:lstStyle/>
                    <a:p>
                      <a:r>
                        <a:rPr lang="de-DE" sz="1100" dirty="0"/>
                        <a:t>Chalmers</a:t>
                      </a:r>
                    </a:p>
                  </a:txBody>
                  <a:tcPr anchor="ctr"/>
                </a:tc>
                <a:tc>
                  <a:txBody>
                    <a:bodyPr/>
                    <a:lstStyle/>
                    <a:p>
                      <a:r>
                        <a:rPr lang="de-DE" sz="1100" dirty="0"/>
                        <a:t>SV_2_6</a:t>
                      </a:r>
                    </a:p>
                  </a:txBody>
                  <a:tcPr anchor="ctr"/>
                </a:tc>
                <a:tc>
                  <a:txBody>
                    <a:bodyPr/>
                    <a:lstStyle/>
                    <a:p>
                      <a:r>
                        <a:rPr lang="de-DE" sz="1100" dirty="0"/>
                        <a:t>Riccardo </a:t>
                      </a:r>
                      <a:r>
                        <a:rPr lang="de-DE" sz="1100" dirty="0" err="1"/>
                        <a:t>Mucciola</a:t>
                      </a:r>
                      <a:endParaRPr lang="de-DE" sz="1100" dirty="0"/>
                    </a:p>
                  </a:txBody>
                  <a:tcPr anchor="ctr"/>
                </a:tc>
                <a:tc>
                  <a:txBody>
                    <a:bodyPr/>
                    <a:lstStyle/>
                    <a:p>
                      <a:r>
                        <a:rPr lang="de-DE" sz="1100" dirty="0"/>
                        <a:t>Perugia</a:t>
                      </a:r>
                    </a:p>
                  </a:txBody>
                  <a:tcPr anchor="ctr"/>
                </a:tc>
                <a:extLst>
                  <a:ext uri="{0D108BD9-81ED-4DB2-BD59-A6C34878D82A}">
                    <a16:rowId xmlns:a16="http://schemas.microsoft.com/office/drawing/2014/main" val="3606430331"/>
                  </a:ext>
                </a:extLst>
              </a:tr>
              <a:tr h="303299">
                <a:tc>
                  <a:txBody>
                    <a:bodyPr/>
                    <a:lstStyle/>
                    <a:p>
                      <a:r>
                        <a:rPr lang="de-DE" sz="1100" dirty="0"/>
                        <a:t>TAA_3_4,SV_1_2, SV_5_2</a:t>
                      </a:r>
                    </a:p>
                  </a:txBody>
                  <a:tcPr anchor="ctr"/>
                </a:tc>
                <a:tc>
                  <a:txBody>
                    <a:bodyPr/>
                    <a:lstStyle/>
                    <a:p>
                      <a:r>
                        <a:rPr lang="de-DE" sz="1100" dirty="0"/>
                        <a:t>Ana Maria Gomez</a:t>
                      </a:r>
                    </a:p>
                  </a:txBody>
                  <a:tcPr anchor="ctr"/>
                </a:tc>
                <a:tc>
                  <a:txBody>
                    <a:bodyPr/>
                    <a:lstStyle/>
                    <a:p>
                      <a:r>
                        <a:rPr lang="de-DE" sz="1100" dirty="0"/>
                        <a:t>Uppsala</a:t>
                      </a:r>
                    </a:p>
                  </a:txBody>
                  <a:tcPr anchor="ctr"/>
                </a:tc>
                <a:tc>
                  <a:txBody>
                    <a:bodyPr/>
                    <a:lstStyle/>
                    <a:p>
                      <a:r>
                        <a:rPr lang="de-DE" sz="1100" dirty="0"/>
                        <a:t>SV_2_8</a:t>
                      </a:r>
                    </a:p>
                  </a:txBody>
                  <a:tcPr anchor="ctr"/>
                </a:tc>
                <a:tc>
                  <a:txBody>
                    <a:bodyPr/>
                    <a:lstStyle/>
                    <a:p>
                      <a:r>
                        <a:rPr lang="de-DE" sz="1100" dirty="0" err="1"/>
                        <a:t>María</a:t>
                      </a:r>
                      <a:r>
                        <a:rPr lang="de-DE" sz="1100" dirty="0"/>
                        <a:t> </a:t>
                      </a:r>
                      <a:r>
                        <a:rPr lang="de-DE" sz="1100" dirty="0" err="1"/>
                        <a:t>Ángeles</a:t>
                      </a:r>
                      <a:r>
                        <a:rPr lang="de-DE" sz="1100" dirty="0"/>
                        <a:t> </a:t>
                      </a:r>
                      <a:r>
                        <a:rPr lang="de-DE" sz="1100" dirty="0" err="1"/>
                        <a:t>Millán</a:t>
                      </a:r>
                      <a:r>
                        <a:rPr lang="de-DE" sz="1100" dirty="0"/>
                        <a:t> </a:t>
                      </a:r>
                      <a:r>
                        <a:rPr lang="de-DE" sz="1100" dirty="0" err="1"/>
                        <a:t>Callado</a:t>
                      </a:r>
                      <a:endParaRPr lang="de-DE" sz="1100" dirty="0"/>
                    </a:p>
                  </a:txBody>
                  <a:tcPr anchor="ctr"/>
                </a:tc>
                <a:tc>
                  <a:txBody>
                    <a:bodyPr/>
                    <a:lstStyle/>
                    <a:p>
                      <a:r>
                        <a:rPr lang="de-DE" sz="1100" dirty="0"/>
                        <a:t>Sevilla</a:t>
                      </a:r>
                    </a:p>
                  </a:txBody>
                  <a:tcPr anchor="ctr"/>
                </a:tc>
                <a:extLst>
                  <a:ext uri="{0D108BD9-81ED-4DB2-BD59-A6C34878D82A}">
                    <a16:rowId xmlns:a16="http://schemas.microsoft.com/office/drawing/2014/main" val="1430700678"/>
                  </a:ext>
                </a:extLst>
              </a:tr>
              <a:tr h="303299">
                <a:tc>
                  <a:txBody>
                    <a:bodyPr/>
                    <a:lstStyle/>
                    <a:p>
                      <a:r>
                        <a:rPr lang="de-DE" sz="1100" dirty="0"/>
                        <a:t>TAA_4_1, TAA_4_2, TAA_6_8 </a:t>
                      </a:r>
                    </a:p>
                  </a:txBody>
                  <a:tcPr anchor="ctr"/>
                </a:tc>
                <a:tc>
                  <a:txBody>
                    <a:bodyPr/>
                    <a:lstStyle/>
                    <a:p>
                      <a:r>
                        <a:rPr lang="de-DE" sz="1100" dirty="0"/>
                        <a:t>Maria-</a:t>
                      </a:r>
                      <a:r>
                        <a:rPr lang="de-DE" sz="1100" dirty="0" err="1"/>
                        <a:t>Elisso</a:t>
                      </a:r>
                      <a:r>
                        <a:rPr lang="de-DE" sz="1100" dirty="0"/>
                        <a:t> </a:t>
                      </a:r>
                      <a:r>
                        <a:rPr lang="de-DE" sz="1100" dirty="0" err="1"/>
                        <a:t>Stamati</a:t>
                      </a:r>
                      <a:endParaRPr lang="de-DE" sz="1100" dirty="0"/>
                    </a:p>
                  </a:txBody>
                  <a:tcPr anchor="ctr"/>
                </a:tc>
                <a:tc>
                  <a:txBody>
                    <a:bodyPr/>
                    <a:lstStyle/>
                    <a:p>
                      <a:r>
                        <a:rPr lang="de-DE" sz="1100" dirty="0"/>
                        <a:t>Ioannina</a:t>
                      </a:r>
                    </a:p>
                  </a:txBody>
                  <a:tcPr anchor="ctr"/>
                </a:tc>
                <a:tc>
                  <a:txBody>
                    <a:bodyPr/>
                    <a:lstStyle/>
                    <a:p>
                      <a:r>
                        <a:rPr lang="de-DE" sz="1100" dirty="0"/>
                        <a:t>SV_3_1</a:t>
                      </a:r>
                    </a:p>
                  </a:txBody>
                  <a:tcPr anchor="ctr"/>
                </a:tc>
                <a:tc>
                  <a:txBody>
                    <a:bodyPr/>
                    <a:lstStyle/>
                    <a:p>
                      <a:r>
                        <a:rPr lang="de-DE" sz="1100" dirty="0"/>
                        <a:t>Pablo Perez  </a:t>
                      </a:r>
                      <a:r>
                        <a:rPr lang="de-DE" sz="1100" dirty="0" err="1"/>
                        <a:t>Maroto</a:t>
                      </a:r>
                      <a:endParaRPr lang="de-DE" sz="1100" dirty="0"/>
                    </a:p>
                  </a:txBody>
                  <a:tcPr anchor="ctr"/>
                </a:tc>
                <a:tc>
                  <a:txBody>
                    <a:bodyPr/>
                    <a:lstStyle/>
                    <a:p>
                      <a:r>
                        <a:rPr lang="de-DE" sz="1100" dirty="0"/>
                        <a:t>Sevilla</a:t>
                      </a:r>
                    </a:p>
                  </a:txBody>
                  <a:tcPr anchor="ctr"/>
                </a:tc>
                <a:extLst>
                  <a:ext uri="{0D108BD9-81ED-4DB2-BD59-A6C34878D82A}">
                    <a16:rowId xmlns:a16="http://schemas.microsoft.com/office/drawing/2014/main" val="4020042506"/>
                  </a:ext>
                </a:extLst>
              </a:tr>
              <a:tr h="303299">
                <a:tc>
                  <a:txBody>
                    <a:bodyPr/>
                    <a:lstStyle/>
                    <a:p>
                      <a:r>
                        <a:rPr lang="de-DE" sz="1100" dirty="0"/>
                        <a:t>TAA_4_3</a:t>
                      </a:r>
                    </a:p>
                  </a:txBody>
                  <a:tcPr anchor="ctr"/>
                </a:tc>
                <a:tc>
                  <a:txBody>
                    <a:bodyPr/>
                    <a:lstStyle/>
                    <a:p>
                      <a:r>
                        <a:rPr lang="de-DE" sz="1100" dirty="0"/>
                        <a:t>Sotirios Chasapoglou</a:t>
                      </a:r>
                    </a:p>
                  </a:txBody>
                  <a:tcPr anchor="ctr"/>
                </a:tc>
                <a:tc>
                  <a:txBody>
                    <a:bodyPr/>
                    <a:lstStyle/>
                    <a:p>
                      <a:r>
                        <a:rPr lang="de-DE" sz="1100" dirty="0"/>
                        <a:t>Athens</a:t>
                      </a:r>
                    </a:p>
                  </a:txBody>
                  <a:tcPr anchor="ctr"/>
                </a:tc>
                <a:tc>
                  <a:txBody>
                    <a:bodyPr/>
                    <a:lstStyle/>
                    <a:p>
                      <a:r>
                        <a:rPr lang="de-DE" sz="1100" dirty="0"/>
                        <a:t>SV_4_1</a:t>
                      </a:r>
                    </a:p>
                  </a:txBody>
                  <a:tcPr anchor="ctr"/>
                </a:tc>
                <a:tc>
                  <a:txBody>
                    <a:bodyPr/>
                    <a:lstStyle/>
                    <a:p>
                      <a:r>
                        <a:rPr lang="de-DE" sz="1100" dirty="0"/>
                        <a:t>Adrian Sánchez Caballero</a:t>
                      </a:r>
                    </a:p>
                  </a:txBody>
                  <a:tcPr anchor="ctr"/>
                </a:tc>
                <a:tc>
                  <a:txBody>
                    <a:bodyPr/>
                    <a:lstStyle/>
                    <a:p>
                      <a:r>
                        <a:rPr lang="de-DE" sz="1100" dirty="0"/>
                        <a:t>Madrid</a:t>
                      </a:r>
                    </a:p>
                  </a:txBody>
                  <a:tcPr anchor="ctr"/>
                </a:tc>
                <a:extLst>
                  <a:ext uri="{0D108BD9-81ED-4DB2-BD59-A6C34878D82A}">
                    <a16:rowId xmlns:a16="http://schemas.microsoft.com/office/drawing/2014/main" val="949138501"/>
                  </a:ext>
                </a:extLst>
              </a:tr>
              <a:tr h="303299">
                <a:tc>
                  <a:txBody>
                    <a:bodyPr/>
                    <a:lstStyle/>
                    <a:p>
                      <a:r>
                        <a:rPr lang="de-DE" sz="1100" dirty="0"/>
                        <a:t>TAA_4_5 </a:t>
                      </a:r>
                    </a:p>
                  </a:txBody>
                  <a:tcPr anchor="ctr"/>
                </a:tc>
                <a:tc>
                  <a:txBody>
                    <a:bodyPr/>
                    <a:lstStyle/>
                    <a:p>
                      <a:r>
                        <a:rPr lang="de-DE" sz="1100" dirty="0"/>
                        <a:t>Martin von </a:t>
                      </a:r>
                      <a:r>
                        <a:rPr lang="de-DE" sz="1100" dirty="0" err="1"/>
                        <a:t>Tresckov</a:t>
                      </a:r>
                      <a:endParaRPr lang="de-DE" sz="1100" dirty="0"/>
                    </a:p>
                  </a:txBody>
                  <a:tcPr anchor="ctr"/>
                </a:tc>
                <a:tc>
                  <a:txBody>
                    <a:bodyPr/>
                    <a:lstStyle/>
                    <a:p>
                      <a:r>
                        <a:rPr lang="de-DE" sz="1100" dirty="0"/>
                        <a:t>Darmstadt</a:t>
                      </a:r>
                    </a:p>
                  </a:txBody>
                  <a:tcPr anchor="ctr"/>
                </a:tc>
                <a:tc>
                  <a:txBody>
                    <a:bodyPr/>
                    <a:lstStyle/>
                    <a:p>
                      <a:r>
                        <a:rPr lang="de-DE" sz="1100" dirty="0"/>
                        <a:t>SV_5_6</a:t>
                      </a:r>
                    </a:p>
                  </a:txBody>
                  <a:tcPr anchor="ctr"/>
                </a:tc>
                <a:tc>
                  <a:txBody>
                    <a:bodyPr/>
                    <a:lstStyle/>
                    <a:p>
                      <a:r>
                        <a:rPr lang="el-GR" sz="1100" dirty="0"/>
                        <a:t>Ν</a:t>
                      </a:r>
                      <a:r>
                        <a:rPr lang="de-DE" sz="1100" dirty="0" err="1"/>
                        <a:t>ikolaos</a:t>
                      </a:r>
                      <a:r>
                        <a:rPr lang="de-DE" sz="1100" dirty="0"/>
                        <a:t> Kyritsis</a:t>
                      </a:r>
                    </a:p>
                  </a:txBody>
                  <a:tcPr anchor="ctr"/>
                </a:tc>
                <a:tc>
                  <a:txBody>
                    <a:bodyPr/>
                    <a:lstStyle/>
                    <a:p>
                      <a:r>
                        <a:rPr lang="de-DE" sz="1100" dirty="0"/>
                        <a:t>Athens</a:t>
                      </a:r>
                    </a:p>
                  </a:txBody>
                  <a:tcPr anchor="ctr"/>
                </a:tc>
                <a:extLst>
                  <a:ext uri="{0D108BD9-81ED-4DB2-BD59-A6C34878D82A}">
                    <a16:rowId xmlns:a16="http://schemas.microsoft.com/office/drawing/2014/main" val="119692780"/>
                  </a:ext>
                </a:extLst>
              </a:tr>
              <a:tr h="303299">
                <a:tc>
                  <a:txBody>
                    <a:bodyPr/>
                    <a:lstStyle/>
                    <a:p>
                      <a:r>
                        <a:rPr lang="de-DE" sz="1100" dirty="0"/>
                        <a:t>TAA_5_2</a:t>
                      </a:r>
                    </a:p>
                  </a:txBody>
                  <a:tcPr anchor="ctr"/>
                </a:tc>
                <a:tc>
                  <a:txBody>
                    <a:bodyPr/>
                    <a:lstStyle/>
                    <a:p>
                      <a:r>
                        <a:rPr lang="de-DE" sz="1100" dirty="0" err="1"/>
                        <a:t>DorIan</a:t>
                      </a:r>
                      <a:r>
                        <a:rPr lang="de-DE" sz="1100" dirty="0"/>
                        <a:t> </a:t>
                      </a:r>
                      <a:r>
                        <a:rPr lang="de-DE" sz="1100" dirty="0" err="1"/>
                        <a:t>Belverge</a:t>
                      </a:r>
                      <a:endParaRPr lang="de-DE" sz="1100" dirty="0"/>
                    </a:p>
                  </a:txBody>
                  <a:tcPr anchor="ctr"/>
                </a:tc>
                <a:tc>
                  <a:txBody>
                    <a:bodyPr/>
                    <a:lstStyle/>
                    <a:p>
                      <a:r>
                        <a:rPr lang="de-DE" sz="1100" dirty="0" err="1"/>
                        <a:t>Cadarache</a:t>
                      </a:r>
                      <a:endParaRPr lang="de-DE" sz="1100" dirty="0"/>
                    </a:p>
                  </a:txBody>
                  <a:tcPr anchor="ctr"/>
                </a:tc>
                <a:tc>
                  <a:txBody>
                    <a:bodyPr/>
                    <a:lstStyle/>
                    <a:p>
                      <a:r>
                        <a:rPr lang="de-DE" sz="1100" dirty="0"/>
                        <a:t>SV_5_7</a:t>
                      </a:r>
                    </a:p>
                  </a:txBody>
                  <a:tcPr anchor="ctr"/>
                </a:tc>
                <a:tc>
                  <a:txBody>
                    <a:bodyPr/>
                    <a:lstStyle/>
                    <a:p>
                      <a:r>
                        <a:rPr lang="de-DE" sz="1100" dirty="0"/>
                        <a:t>Kalliope Kaperoni</a:t>
                      </a:r>
                    </a:p>
                  </a:txBody>
                  <a:tcPr anchor="ctr"/>
                </a:tc>
                <a:tc>
                  <a:txBody>
                    <a:bodyPr/>
                    <a:lstStyle/>
                    <a:p>
                      <a:r>
                        <a:rPr lang="de-DE" sz="1100" dirty="0"/>
                        <a:t>Athens</a:t>
                      </a:r>
                    </a:p>
                  </a:txBody>
                  <a:tcPr anchor="ctr"/>
                </a:tc>
                <a:extLst>
                  <a:ext uri="{0D108BD9-81ED-4DB2-BD59-A6C34878D82A}">
                    <a16:rowId xmlns:a16="http://schemas.microsoft.com/office/drawing/2014/main" val="2960667683"/>
                  </a:ext>
                </a:extLst>
              </a:tr>
            </a:tbl>
          </a:graphicData>
        </a:graphic>
      </p:graphicFrame>
      <p:sp>
        <p:nvSpPr>
          <p:cNvPr id="5" name="Textfeld 4">
            <a:extLst>
              <a:ext uri="{FF2B5EF4-FFF2-40B4-BE49-F238E27FC236}">
                <a16:creationId xmlns:a16="http://schemas.microsoft.com/office/drawing/2014/main" id="{B8B1BBB7-0AE1-474D-9F5C-8BFDAD0CF75F}"/>
              </a:ext>
            </a:extLst>
          </p:cNvPr>
          <p:cNvSpPr txBox="1"/>
          <p:nvPr/>
        </p:nvSpPr>
        <p:spPr>
          <a:xfrm>
            <a:off x="645459" y="6192371"/>
            <a:ext cx="4750018" cy="369332"/>
          </a:xfrm>
          <a:prstGeom prst="rect">
            <a:avLst/>
          </a:prstGeom>
          <a:noFill/>
        </p:spPr>
        <p:txBody>
          <a:bodyPr wrap="none" rtlCol="0">
            <a:spAutoFit/>
          </a:bodyPr>
          <a:lstStyle/>
          <a:p>
            <a:r>
              <a:rPr lang="de-DE" dirty="0" err="1"/>
              <a:t>Theses</a:t>
            </a:r>
            <a:r>
              <a:rPr lang="de-DE" dirty="0"/>
              <a:t> </a:t>
            </a:r>
            <a:r>
              <a:rPr lang="de-DE" dirty="0" err="1"/>
              <a:t>work</a:t>
            </a:r>
            <a:r>
              <a:rPr lang="de-DE" dirty="0"/>
              <a:t> supported </a:t>
            </a:r>
            <a:r>
              <a:rPr lang="de-DE" dirty="0" err="1"/>
              <a:t>for</a:t>
            </a:r>
            <a:r>
              <a:rPr lang="de-DE" dirty="0"/>
              <a:t> 26 PhD </a:t>
            </a:r>
            <a:r>
              <a:rPr lang="de-DE" dirty="0" err="1"/>
              <a:t>students</a:t>
            </a:r>
            <a:r>
              <a:rPr lang="de-DE" dirty="0"/>
              <a:t>.</a:t>
            </a:r>
          </a:p>
        </p:txBody>
      </p:sp>
    </p:spTree>
    <p:extLst>
      <p:ext uri="{BB962C8B-B14F-4D97-AF65-F5344CB8AC3E}">
        <p14:creationId xmlns:p14="http://schemas.microsoft.com/office/powerpoint/2010/main" val="13912978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35FB2E-39C6-41A7-A625-00D6591B327D}"/>
              </a:ext>
            </a:extLst>
          </p:cNvPr>
          <p:cNvSpPr>
            <a:spLocks noGrp="1"/>
          </p:cNvSpPr>
          <p:nvPr>
            <p:ph type="title"/>
          </p:nvPr>
        </p:nvSpPr>
        <p:spPr>
          <a:xfrm>
            <a:off x="457200" y="274680"/>
            <a:ext cx="8229240" cy="457560"/>
          </a:xfrm>
        </p:spPr>
        <p:txBody>
          <a:bodyPr/>
          <a:lstStyle/>
          <a:p>
            <a:r>
              <a:rPr lang="de-DE" dirty="0"/>
              <a:t>Scientific </a:t>
            </a:r>
            <a:r>
              <a:rPr lang="de-DE" dirty="0" err="1"/>
              <a:t>meetings</a:t>
            </a:r>
            <a:endParaRPr lang="de-DE" dirty="0"/>
          </a:p>
        </p:txBody>
      </p:sp>
      <p:sp>
        <p:nvSpPr>
          <p:cNvPr id="3" name="Untertitel 2">
            <a:extLst>
              <a:ext uri="{FF2B5EF4-FFF2-40B4-BE49-F238E27FC236}">
                <a16:creationId xmlns:a16="http://schemas.microsoft.com/office/drawing/2014/main" id="{866928A3-0CAC-4681-86DC-1BC468A65403}"/>
              </a:ext>
            </a:extLst>
          </p:cNvPr>
          <p:cNvSpPr>
            <a:spLocks noGrp="1"/>
          </p:cNvSpPr>
          <p:nvPr>
            <p:ph type="subTitle"/>
          </p:nvPr>
        </p:nvSpPr>
        <p:spPr>
          <a:xfrm>
            <a:off x="373488" y="1147558"/>
            <a:ext cx="8229240" cy="4525560"/>
          </a:xfrm>
        </p:spPr>
        <p:txBody>
          <a:bodyPr/>
          <a:lstStyle/>
          <a:p>
            <a:r>
              <a:rPr lang="en-US" sz="2000" dirty="0"/>
              <a:t> </a:t>
            </a:r>
          </a:p>
          <a:p>
            <a:endParaRPr lang="en-US" sz="2000" dirty="0"/>
          </a:p>
          <a:p>
            <a:r>
              <a:rPr lang="en-US" sz="2000" dirty="0"/>
              <a:t>Joint ARIEL / SANDA meeting 07.03.-11.03.2022. </a:t>
            </a:r>
          </a:p>
          <a:p>
            <a:r>
              <a:rPr lang="en-US" sz="2000" dirty="0"/>
              <a:t>Virtual meeting </a:t>
            </a:r>
            <a:br>
              <a:rPr lang="en-US" sz="2000" dirty="0"/>
            </a:br>
            <a:r>
              <a:rPr lang="en-US" sz="2000" dirty="0"/>
              <a:t> </a:t>
            </a:r>
            <a:r>
              <a:rPr lang="en-US" sz="2000" dirty="0">
                <a:hlinkClick r:id="rId2"/>
              </a:rPr>
              <a:t>https://agenda.ciemat.es/event/3827/</a:t>
            </a:r>
            <a:endParaRPr lang="en-US" sz="2000" dirty="0"/>
          </a:p>
          <a:p>
            <a:endParaRPr lang="en-US" sz="2000" dirty="0"/>
          </a:p>
          <a:p>
            <a:endParaRPr lang="en-US" sz="2000" dirty="0"/>
          </a:p>
          <a:p>
            <a:endParaRPr lang="en-US" sz="2000" dirty="0"/>
          </a:p>
          <a:p>
            <a:r>
              <a:rPr lang="en-US" sz="2000" dirty="0"/>
              <a:t>15.-16.03.2023 </a:t>
            </a:r>
            <a:br>
              <a:rPr lang="en-US" sz="2000" dirty="0"/>
            </a:br>
            <a:r>
              <a:rPr lang="en-US" sz="2000" dirty="0"/>
              <a:t>Second ARIEL progress meeting and scientific workshop</a:t>
            </a:r>
            <a:br>
              <a:rPr lang="en-US" sz="2000" dirty="0"/>
            </a:br>
            <a:r>
              <a:rPr lang="en-US" sz="2000" dirty="0"/>
              <a:t>NPL, </a:t>
            </a:r>
            <a:r>
              <a:rPr lang="en-US" sz="2000" dirty="0" err="1"/>
              <a:t>Teddington</a:t>
            </a:r>
            <a:endParaRPr lang="en-US" sz="2000" dirty="0"/>
          </a:p>
          <a:p>
            <a:r>
              <a:rPr lang="en-US" sz="2000" dirty="0"/>
              <a:t> </a:t>
            </a:r>
            <a:r>
              <a:rPr lang="en-US" sz="2000" dirty="0">
                <a:hlinkClick r:id="rId3"/>
              </a:rPr>
              <a:t>https://indico.cern.ch/event/1242540/</a:t>
            </a:r>
            <a:endParaRPr lang="en-US" sz="2000" dirty="0"/>
          </a:p>
          <a:p>
            <a:endParaRPr lang="en-US" sz="2000" dirty="0"/>
          </a:p>
          <a:p>
            <a:endParaRPr lang="en-US" sz="2000" dirty="0"/>
          </a:p>
          <a:p>
            <a:r>
              <a:rPr lang="en-US" sz="2000" dirty="0"/>
              <a:t>January 2024 (TBC)</a:t>
            </a:r>
            <a:br>
              <a:rPr lang="en-US" sz="2000" dirty="0"/>
            </a:br>
            <a:r>
              <a:rPr lang="en-US" sz="2000" dirty="0"/>
              <a:t>Final meeting IPN Orsay </a:t>
            </a:r>
            <a:endParaRPr lang="de-DE" sz="2000" dirty="0"/>
          </a:p>
        </p:txBody>
      </p:sp>
    </p:spTree>
    <p:extLst>
      <p:ext uri="{BB962C8B-B14F-4D97-AF65-F5344CB8AC3E}">
        <p14:creationId xmlns:p14="http://schemas.microsoft.com/office/powerpoint/2010/main" val="33563471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B1E7A643-E5E0-4094-AB51-743F54C3C670}"/>
              </a:ext>
            </a:extLst>
          </p:cNvPr>
          <p:cNvPicPr>
            <a:picLocks noChangeAspect="1"/>
          </p:cNvPicPr>
          <p:nvPr/>
        </p:nvPicPr>
        <p:blipFill>
          <a:blip r:embed="rId2"/>
          <a:stretch>
            <a:fillRect/>
          </a:stretch>
        </p:blipFill>
        <p:spPr>
          <a:xfrm>
            <a:off x="2004505" y="1451018"/>
            <a:ext cx="7139495" cy="5355465"/>
          </a:xfrm>
          <a:prstGeom prst="rect">
            <a:avLst/>
          </a:prstGeom>
        </p:spPr>
      </p:pic>
      <p:sp>
        <p:nvSpPr>
          <p:cNvPr id="2" name="Titel 1">
            <a:extLst>
              <a:ext uri="{FF2B5EF4-FFF2-40B4-BE49-F238E27FC236}">
                <a16:creationId xmlns:a16="http://schemas.microsoft.com/office/drawing/2014/main" id="{385AA8C1-3014-456E-8D5E-A84488C3841F}"/>
              </a:ext>
            </a:extLst>
          </p:cNvPr>
          <p:cNvSpPr>
            <a:spLocks noGrp="1"/>
          </p:cNvSpPr>
          <p:nvPr>
            <p:ph type="title"/>
          </p:nvPr>
        </p:nvSpPr>
        <p:spPr>
          <a:xfrm>
            <a:off x="457200" y="274680"/>
            <a:ext cx="8229240" cy="729872"/>
          </a:xfrm>
        </p:spPr>
        <p:txBody>
          <a:bodyPr/>
          <a:lstStyle/>
          <a:p>
            <a:r>
              <a:rPr lang="de-DE" sz="2800" dirty="0"/>
              <a:t>Summer </a:t>
            </a:r>
            <a:r>
              <a:rPr lang="de-DE" sz="2800" dirty="0" err="1"/>
              <a:t>schools</a:t>
            </a:r>
            <a:endParaRPr lang="de-DE" sz="2800" dirty="0"/>
          </a:p>
        </p:txBody>
      </p:sp>
      <p:sp>
        <p:nvSpPr>
          <p:cNvPr id="5" name="Textfeld 4">
            <a:extLst>
              <a:ext uri="{FF2B5EF4-FFF2-40B4-BE49-F238E27FC236}">
                <a16:creationId xmlns:a16="http://schemas.microsoft.com/office/drawing/2014/main" id="{564870E7-1F2A-46F5-9774-FB4B6E588E93}"/>
              </a:ext>
            </a:extLst>
          </p:cNvPr>
          <p:cNvSpPr txBox="1"/>
          <p:nvPr/>
        </p:nvSpPr>
        <p:spPr>
          <a:xfrm>
            <a:off x="349527" y="940158"/>
            <a:ext cx="8738290" cy="369332"/>
          </a:xfrm>
          <a:prstGeom prst="rect">
            <a:avLst/>
          </a:prstGeom>
          <a:noFill/>
        </p:spPr>
        <p:txBody>
          <a:bodyPr wrap="none" rtlCol="0">
            <a:spAutoFit/>
          </a:bodyPr>
          <a:lstStyle/>
          <a:p>
            <a:r>
              <a:rPr lang="de-DE" dirty="0" err="1"/>
              <a:t>Dedicated</a:t>
            </a:r>
            <a:r>
              <a:rPr lang="de-DE" dirty="0"/>
              <a:t> </a:t>
            </a:r>
            <a:r>
              <a:rPr lang="de-DE" dirty="0" err="1"/>
              <a:t>new</a:t>
            </a:r>
            <a:r>
              <a:rPr lang="de-DE" dirty="0"/>
              <a:t> online </a:t>
            </a:r>
            <a:r>
              <a:rPr lang="de-DE" dirty="0" err="1"/>
              <a:t>courses</a:t>
            </a:r>
            <a:r>
              <a:rPr lang="de-DE" dirty="0"/>
              <a:t> in </a:t>
            </a:r>
            <a:r>
              <a:rPr lang="de-DE" dirty="0" err="1"/>
              <a:t>small</a:t>
            </a:r>
            <a:r>
              <a:rPr lang="de-DE" dirty="0"/>
              <a:t> </a:t>
            </a:r>
            <a:r>
              <a:rPr lang="de-DE" dirty="0" err="1"/>
              <a:t>supervised</a:t>
            </a:r>
            <a:r>
              <a:rPr lang="de-DE" dirty="0"/>
              <a:t> </a:t>
            </a:r>
            <a:r>
              <a:rPr lang="de-DE" dirty="0" err="1"/>
              <a:t>groups</a:t>
            </a:r>
            <a:r>
              <a:rPr lang="de-DE" dirty="0"/>
              <a:t>. 24 </a:t>
            </a:r>
            <a:r>
              <a:rPr lang="de-DE" dirty="0" err="1"/>
              <a:t>participating</a:t>
            </a:r>
            <a:r>
              <a:rPr lang="de-DE" dirty="0"/>
              <a:t> </a:t>
            </a:r>
            <a:r>
              <a:rPr lang="de-DE" dirty="0" err="1"/>
              <a:t>students</a:t>
            </a:r>
            <a:r>
              <a:rPr lang="de-DE" dirty="0"/>
              <a:t> </a:t>
            </a:r>
          </a:p>
        </p:txBody>
      </p:sp>
      <p:sp>
        <p:nvSpPr>
          <p:cNvPr id="6" name="Rechteck 5">
            <a:extLst>
              <a:ext uri="{FF2B5EF4-FFF2-40B4-BE49-F238E27FC236}">
                <a16:creationId xmlns:a16="http://schemas.microsoft.com/office/drawing/2014/main" id="{891A60E0-1C1B-475A-A7D6-277A4E0EB4A6}"/>
              </a:ext>
            </a:extLst>
          </p:cNvPr>
          <p:cNvSpPr/>
          <p:nvPr/>
        </p:nvSpPr>
        <p:spPr>
          <a:xfrm>
            <a:off x="4065430" y="2614411"/>
            <a:ext cx="4074017" cy="646331"/>
          </a:xfrm>
          <a:prstGeom prst="rect">
            <a:avLst/>
          </a:prstGeom>
        </p:spPr>
        <p:txBody>
          <a:bodyPr wrap="square">
            <a:spAutoFit/>
          </a:bodyPr>
          <a:lstStyle/>
          <a:p>
            <a:r>
              <a:rPr lang="de-DE" dirty="0">
                <a:hlinkClick r:id="rId3"/>
              </a:rPr>
              <a:t>https://agenda.ciemat.es/event/3201/</a:t>
            </a:r>
            <a:endParaRPr lang="de-DE" dirty="0"/>
          </a:p>
          <a:p>
            <a:endParaRPr lang="de-DE" dirty="0"/>
          </a:p>
        </p:txBody>
      </p:sp>
    </p:spTree>
    <p:extLst>
      <p:ext uri="{BB962C8B-B14F-4D97-AF65-F5344CB8AC3E}">
        <p14:creationId xmlns:p14="http://schemas.microsoft.com/office/powerpoint/2010/main" val="32064971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CustomShape 1"/>
          <p:cNvSpPr/>
          <p:nvPr/>
        </p:nvSpPr>
        <p:spPr>
          <a:xfrm>
            <a:off x="457200" y="274680"/>
            <a:ext cx="8228880" cy="59364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de-DE" sz="3000" b="0" strike="noStrike" spc="-1" dirty="0">
                <a:solidFill>
                  <a:srgbClr val="003E89"/>
                </a:solidFill>
                <a:latin typeface="Arial"/>
                <a:ea typeface="DejaVu Sans"/>
              </a:rPr>
              <a:t>Summer </a:t>
            </a:r>
            <a:r>
              <a:rPr lang="de-DE" sz="3000" b="0" strike="noStrike" spc="-1" dirty="0" err="1">
                <a:solidFill>
                  <a:srgbClr val="003E89"/>
                </a:solidFill>
                <a:latin typeface="Arial"/>
                <a:ea typeface="DejaVu Sans"/>
              </a:rPr>
              <a:t>schools</a:t>
            </a:r>
            <a:endParaRPr lang="de-DE" sz="3000" b="0" strike="noStrike" spc="-1" dirty="0">
              <a:latin typeface="Arial"/>
            </a:endParaRPr>
          </a:p>
        </p:txBody>
      </p:sp>
      <p:sp>
        <p:nvSpPr>
          <p:cNvPr id="196" name="CustomShape 2"/>
          <p:cNvSpPr/>
          <p:nvPr/>
        </p:nvSpPr>
        <p:spPr>
          <a:xfrm>
            <a:off x="340560" y="977759"/>
            <a:ext cx="8228880" cy="470826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343080" indent="-342360">
              <a:spcBef>
                <a:spcPts val="479"/>
              </a:spcBef>
              <a:buClr>
                <a:srgbClr val="000000"/>
              </a:buClr>
              <a:buFont typeface="Symbol"/>
              <a:buChar char=""/>
            </a:pPr>
            <a:r>
              <a:rPr lang="en-US" spc="-1" dirty="0">
                <a:solidFill>
                  <a:srgbClr val="000000"/>
                </a:solidFill>
              </a:rPr>
              <a:t>The “[H2020-ARIEL] "HISPANOS Hands-On school on the production, detection and use of neutron beams“ took place from September 21 – September 30, 2022  with 24 students.</a:t>
            </a:r>
            <a:br>
              <a:rPr lang="en-US" spc="-1" dirty="0">
                <a:solidFill>
                  <a:srgbClr val="000000"/>
                </a:solidFill>
              </a:rPr>
            </a:br>
            <a:r>
              <a:rPr lang="en-US" spc="-1" dirty="0">
                <a:solidFill>
                  <a:srgbClr val="000000"/>
                </a:solidFill>
              </a:rPr>
              <a:t>The school website describes the scientific program </a:t>
            </a:r>
            <a:r>
              <a:rPr lang="en-US" spc="-1" dirty="0">
                <a:solidFill>
                  <a:srgbClr val="000000"/>
                </a:solidFill>
                <a:hlinkClick r:id="rId3"/>
              </a:rPr>
              <a:t>https://indico.cern.ch/event/865322/</a:t>
            </a:r>
            <a:endParaRPr lang="en-US" spc="-1" dirty="0">
              <a:solidFill>
                <a:srgbClr val="000000"/>
              </a:solidFill>
            </a:endParaRPr>
          </a:p>
          <a:p>
            <a:pPr marL="343080" indent="-342360">
              <a:spcBef>
                <a:spcPts val="479"/>
              </a:spcBef>
              <a:buClr>
                <a:srgbClr val="000000"/>
              </a:buClr>
              <a:buFont typeface="Symbol"/>
              <a:buChar char=""/>
            </a:pPr>
            <a:endParaRPr lang="en-US" spc="-1" dirty="0">
              <a:solidFill>
                <a:srgbClr val="000000"/>
              </a:solidFill>
            </a:endParaRPr>
          </a:p>
          <a:p>
            <a:pPr marL="720">
              <a:lnSpc>
                <a:spcPct val="100000"/>
              </a:lnSpc>
              <a:spcBef>
                <a:spcPts val="479"/>
              </a:spcBef>
              <a:buClr>
                <a:srgbClr val="000000"/>
              </a:buClr>
            </a:pPr>
            <a:r>
              <a:rPr lang="en-US" sz="1400" spc="-1" dirty="0">
                <a:solidFill>
                  <a:srgbClr val="000000"/>
                </a:solidFill>
              </a:rPr>
              <a:t> </a:t>
            </a:r>
          </a:p>
          <a:p>
            <a:pPr marL="720">
              <a:lnSpc>
                <a:spcPct val="100000"/>
              </a:lnSpc>
              <a:spcBef>
                <a:spcPts val="479"/>
              </a:spcBef>
              <a:buClr>
                <a:srgbClr val="000000"/>
              </a:buClr>
            </a:pPr>
            <a:endParaRPr lang="en-US" sz="1400" spc="-1" dirty="0">
              <a:solidFill>
                <a:srgbClr val="000000"/>
              </a:solidFill>
            </a:endParaRPr>
          </a:p>
          <a:p>
            <a:pPr marL="720">
              <a:lnSpc>
                <a:spcPct val="100000"/>
              </a:lnSpc>
              <a:spcBef>
                <a:spcPts val="479"/>
              </a:spcBef>
              <a:buClr>
                <a:srgbClr val="000000"/>
              </a:buClr>
            </a:pPr>
            <a:r>
              <a:rPr lang="de-DE" sz="2400" b="0" strike="noStrike" spc="-1" dirty="0">
                <a:solidFill>
                  <a:srgbClr val="000000"/>
                </a:solidFill>
                <a:latin typeface="Arial"/>
                <a:ea typeface="DejaVu Sans"/>
              </a:rPr>
              <a:t> </a:t>
            </a:r>
            <a:endParaRPr lang="de-DE" sz="2400" b="0" strike="noStrike" spc="-1" dirty="0">
              <a:latin typeface="Arial"/>
            </a:endParaRPr>
          </a:p>
          <a:p>
            <a:pPr marL="360">
              <a:lnSpc>
                <a:spcPct val="100000"/>
              </a:lnSpc>
              <a:spcBef>
                <a:spcPts val="479"/>
              </a:spcBef>
            </a:pPr>
            <a:br>
              <a:rPr dirty="0"/>
            </a:br>
            <a:r>
              <a:rPr lang="de-DE" sz="2400" b="0" strike="noStrike" spc="-1" dirty="0">
                <a:solidFill>
                  <a:srgbClr val="000000"/>
                </a:solidFill>
                <a:latin typeface="Arial"/>
                <a:ea typeface="DejaVu Sans"/>
              </a:rPr>
              <a:t> </a:t>
            </a:r>
            <a:endParaRPr lang="de-DE" sz="2400" b="0" strike="noStrike" spc="-1" dirty="0">
              <a:latin typeface="Arial"/>
            </a:endParaRPr>
          </a:p>
          <a:p>
            <a:pPr>
              <a:lnSpc>
                <a:spcPct val="100000"/>
              </a:lnSpc>
              <a:spcBef>
                <a:spcPts val="479"/>
              </a:spcBef>
            </a:pPr>
            <a:endParaRPr lang="de-DE" sz="2400" b="0" strike="noStrike" spc="-1" dirty="0">
              <a:latin typeface="Arial"/>
            </a:endParaRPr>
          </a:p>
        </p:txBody>
      </p:sp>
      <p:pic>
        <p:nvPicPr>
          <p:cNvPr id="3" name="Grafik 2">
            <a:extLst>
              <a:ext uri="{FF2B5EF4-FFF2-40B4-BE49-F238E27FC236}">
                <a16:creationId xmlns:a16="http://schemas.microsoft.com/office/drawing/2014/main" id="{B3D42560-96F3-42AA-980C-3E86E3213B30}"/>
              </a:ext>
            </a:extLst>
          </p:cNvPr>
          <p:cNvPicPr>
            <a:picLocks noChangeAspect="1"/>
          </p:cNvPicPr>
          <p:nvPr/>
        </p:nvPicPr>
        <p:blipFill>
          <a:blip r:embed="rId4"/>
          <a:stretch>
            <a:fillRect/>
          </a:stretch>
        </p:blipFill>
        <p:spPr>
          <a:xfrm>
            <a:off x="1219792" y="2443699"/>
            <a:ext cx="6703695" cy="3688496"/>
          </a:xfrm>
          <a:prstGeom prst="rect">
            <a:avLst/>
          </a:prstGeom>
        </p:spPr>
      </p:pic>
    </p:spTree>
    <p:extLst>
      <p:ext uri="{BB962C8B-B14F-4D97-AF65-F5344CB8AC3E}">
        <p14:creationId xmlns:p14="http://schemas.microsoft.com/office/powerpoint/2010/main" val="2367495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CustomShape 1"/>
          <p:cNvSpPr/>
          <p:nvPr/>
        </p:nvSpPr>
        <p:spPr>
          <a:xfrm>
            <a:off x="457200" y="274680"/>
            <a:ext cx="8228880" cy="59364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de-DE" sz="3000" b="0" strike="noStrike" spc="-1" dirty="0">
                <a:solidFill>
                  <a:srgbClr val="003E89"/>
                </a:solidFill>
                <a:latin typeface="Arial"/>
                <a:ea typeface="DejaVu Sans"/>
              </a:rPr>
              <a:t>Summer </a:t>
            </a:r>
            <a:r>
              <a:rPr lang="de-DE" sz="3000" b="0" strike="noStrike" spc="-1" dirty="0" err="1">
                <a:solidFill>
                  <a:srgbClr val="003E89"/>
                </a:solidFill>
                <a:latin typeface="Arial"/>
                <a:ea typeface="DejaVu Sans"/>
              </a:rPr>
              <a:t>schools</a:t>
            </a:r>
            <a:endParaRPr lang="de-DE" sz="3000" b="0" strike="noStrike" spc="-1" dirty="0">
              <a:latin typeface="Arial"/>
            </a:endParaRPr>
          </a:p>
        </p:txBody>
      </p:sp>
      <p:sp>
        <p:nvSpPr>
          <p:cNvPr id="196" name="CustomShape 2"/>
          <p:cNvSpPr/>
          <p:nvPr/>
        </p:nvSpPr>
        <p:spPr>
          <a:xfrm>
            <a:off x="340560" y="977759"/>
            <a:ext cx="8228880" cy="470826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720">
              <a:spcBef>
                <a:spcPts val="479"/>
              </a:spcBef>
              <a:buClr>
                <a:srgbClr val="000000"/>
              </a:buClr>
            </a:pPr>
            <a:endParaRPr lang="de-DE" sz="2400" spc="-1" dirty="0"/>
          </a:p>
          <a:p>
            <a:pPr marL="343080" indent="-342360">
              <a:lnSpc>
                <a:spcPct val="100000"/>
              </a:lnSpc>
              <a:spcBef>
                <a:spcPts val="479"/>
              </a:spcBef>
              <a:buClr>
                <a:srgbClr val="000000"/>
              </a:buClr>
              <a:buFont typeface="Symbol"/>
              <a:buChar char=""/>
            </a:pPr>
            <a:r>
              <a:rPr lang="de-DE" sz="2400" b="0" strike="noStrike" spc="-1" dirty="0">
                <a:solidFill>
                  <a:srgbClr val="000000"/>
                </a:solidFill>
                <a:latin typeface="Arial"/>
                <a:ea typeface="DejaVu Sans"/>
              </a:rPr>
              <a:t>Lab </a:t>
            </a:r>
            <a:r>
              <a:rPr lang="de-DE" sz="2400" b="0" strike="noStrike" spc="-1" dirty="0" err="1">
                <a:solidFill>
                  <a:srgbClr val="000000"/>
                </a:solidFill>
                <a:latin typeface="Arial"/>
                <a:ea typeface="DejaVu Sans"/>
              </a:rPr>
              <a:t>course</a:t>
            </a:r>
            <a:r>
              <a:rPr lang="de-DE" sz="2400" b="0" strike="noStrike" spc="-1" dirty="0">
                <a:solidFill>
                  <a:srgbClr val="000000"/>
                </a:solidFill>
                <a:latin typeface="Arial"/>
                <a:ea typeface="DejaVu Sans"/>
              </a:rPr>
              <a:t> in </a:t>
            </a:r>
            <a:r>
              <a:rPr lang="de-DE" sz="2400" b="0" strike="noStrike" spc="-1" dirty="0" err="1">
                <a:solidFill>
                  <a:srgbClr val="000000"/>
                </a:solidFill>
                <a:latin typeface="Arial"/>
                <a:ea typeface="DejaVu Sans"/>
              </a:rPr>
              <a:t>Reactor</a:t>
            </a:r>
            <a:r>
              <a:rPr lang="de-DE" sz="2400" b="0" strike="noStrike" spc="-1" dirty="0">
                <a:solidFill>
                  <a:srgbClr val="000000"/>
                </a:solidFill>
                <a:latin typeface="Arial"/>
                <a:ea typeface="DejaVu Sans"/>
              </a:rPr>
              <a:t> Operation and Nuclear Chemistry, University </a:t>
            </a:r>
            <a:r>
              <a:rPr lang="de-DE" sz="2400" b="0" strike="noStrike" spc="-1" dirty="0" err="1">
                <a:solidFill>
                  <a:srgbClr val="000000"/>
                </a:solidFill>
                <a:latin typeface="Arial"/>
                <a:ea typeface="DejaVu Sans"/>
              </a:rPr>
              <a:t>of</a:t>
            </a:r>
            <a:r>
              <a:rPr lang="de-DE" sz="2400" b="0" strike="noStrike" spc="-1" dirty="0">
                <a:solidFill>
                  <a:srgbClr val="000000"/>
                </a:solidFill>
                <a:latin typeface="Arial"/>
                <a:ea typeface="DejaVu Sans"/>
              </a:rPr>
              <a:t> Mainz (10 </a:t>
            </a:r>
            <a:r>
              <a:rPr lang="de-DE" sz="2400" b="0" strike="noStrike" spc="-1" dirty="0" err="1">
                <a:solidFill>
                  <a:srgbClr val="000000"/>
                </a:solidFill>
                <a:latin typeface="Arial"/>
                <a:ea typeface="DejaVu Sans"/>
              </a:rPr>
              <a:t>participants</a:t>
            </a:r>
            <a:r>
              <a:rPr lang="de-DE" sz="2400" b="0" strike="noStrike" spc="-1" dirty="0">
                <a:solidFill>
                  <a:srgbClr val="000000"/>
                </a:solidFill>
                <a:latin typeface="Arial"/>
                <a:ea typeface="DejaVu Sans"/>
              </a:rPr>
              <a:t>)</a:t>
            </a:r>
            <a:br>
              <a:rPr dirty="0"/>
            </a:br>
            <a:r>
              <a:rPr lang="de-DE" sz="2400" b="0" strike="noStrike" spc="-1" dirty="0">
                <a:solidFill>
                  <a:srgbClr val="000000"/>
                </a:solidFill>
                <a:latin typeface="Arial"/>
                <a:ea typeface="DejaVu Sans"/>
              </a:rPr>
              <a:t>November 2023</a:t>
            </a:r>
          </a:p>
          <a:p>
            <a:pPr marL="343080" indent="-342360">
              <a:lnSpc>
                <a:spcPct val="100000"/>
              </a:lnSpc>
              <a:spcBef>
                <a:spcPts val="479"/>
              </a:spcBef>
              <a:buClr>
                <a:srgbClr val="000000"/>
              </a:buClr>
              <a:buFont typeface="Symbol"/>
              <a:buChar char=""/>
            </a:pPr>
            <a:endParaRPr lang="de-DE" sz="2400" b="0" strike="noStrike" spc="-1" dirty="0">
              <a:latin typeface="Arial"/>
            </a:endParaRPr>
          </a:p>
          <a:p>
            <a:pPr marL="343080" indent="-342360">
              <a:lnSpc>
                <a:spcPct val="100000"/>
              </a:lnSpc>
              <a:spcBef>
                <a:spcPts val="479"/>
              </a:spcBef>
              <a:buClr>
                <a:srgbClr val="000000"/>
              </a:buClr>
              <a:buFont typeface="Symbol"/>
              <a:buChar char=""/>
            </a:pPr>
            <a:r>
              <a:rPr lang="de-DE" sz="2400" b="0" strike="noStrike" spc="-1" dirty="0">
                <a:solidFill>
                  <a:schemeClr val="tx1">
                    <a:lumMod val="50000"/>
                    <a:lumOff val="50000"/>
                  </a:schemeClr>
                </a:solidFill>
                <a:latin typeface="Arial"/>
                <a:ea typeface="DejaVu Sans"/>
              </a:rPr>
              <a:t>EXTEND’2023 </a:t>
            </a:r>
            <a:r>
              <a:rPr lang="de-DE" sz="2400" b="0" strike="noStrike" spc="-1" dirty="0" err="1">
                <a:solidFill>
                  <a:schemeClr val="tx1">
                    <a:lumMod val="50000"/>
                    <a:lumOff val="50000"/>
                  </a:schemeClr>
                </a:solidFill>
                <a:latin typeface="Arial"/>
                <a:ea typeface="DejaVu Sans"/>
              </a:rPr>
              <a:t>summer</a:t>
            </a:r>
            <a:r>
              <a:rPr lang="de-DE" sz="2400" b="0" strike="noStrike" spc="-1" dirty="0">
                <a:solidFill>
                  <a:schemeClr val="tx1">
                    <a:lumMod val="50000"/>
                    <a:lumOff val="50000"/>
                  </a:schemeClr>
                </a:solidFill>
                <a:latin typeface="Arial"/>
                <a:ea typeface="DejaVu Sans"/>
              </a:rPr>
              <a:t> </a:t>
            </a:r>
            <a:r>
              <a:rPr lang="de-DE" sz="2400" b="0" strike="noStrike" spc="-1" dirty="0" err="1">
                <a:solidFill>
                  <a:schemeClr val="tx1">
                    <a:lumMod val="50000"/>
                    <a:lumOff val="50000"/>
                  </a:schemeClr>
                </a:solidFill>
                <a:latin typeface="Arial"/>
                <a:ea typeface="DejaVu Sans"/>
              </a:rPr>
              <a:t>school</a:t>
            </a:r>
            <a:r>
              <a:rPr lang="de-DE" sz="2400" b="0" strike="noStrike" spc="-1" dirty="0">
                <a:solidFill>
                  <a:schemeClr val="tx1">
                    <a:lumMod val="50000"/>
                    <a:lumOff val="50000"/>
                  </a:schemeClr>
                </a:solidFill>
                <a:latin typeface="Arial"/>
                <a:ea typeface="DejaVu Sans"/>
              </a:rPr>
              <a:t> at Uppsala University</a:t>
            </a:r>
            <a:br>
              <a:rPr dirty="0">
                <a:solidFill>
                  <a:schemeClr val="tx1">
                    <a:lumMod val="50000"/>
                    <a:lumOff val="50000"/>
                  </a:schemeClr>
                </a:solidFill>
              </a:rPr>
            </a:br>
            <a:r>
              <a:rPr lang="de-DE" sz="2400" b="0" strike="noStrike" spc="-1" dirty="0">
                <a:solidFill>
                  <a:schemeClr val="tx1">
                    <a:lumMod val="50000"/>
                    <a:lumOff val="50000"/>
                  </a:schemeClr>
                </a:solidFill>
                <a:latin typeface="Arial"/>
                <a:ea typeface="DejaVu Sans"/>
              </a:rPr>
              <a:t>NESSA </a:t>
            </a:r>
            <a:r>
              <a:rPr lang="de-DE" sz="2400" b="0" strike="noStrike" spc="-1" dirty="0" err="1">
                <a:solidFill>
                  <a:schemeClr val="tx1">
                    <a:lumMod val="50000"/>
                    <a:lumOff val="50000"/>
                  </a:schemeClr>
                </a:solidFill>
                <a:latin typeface="Arial"/>
                <a:ea typeface="DejaVu Sans"/>
              </a:rPr>
              <a:t>neutron</a:t>
            </a:r>
            <a:r>
              <a:rPr lang="de-DE" sz="2400" b="0" strike="noStrike" spc="-1" dirty="0">
                <a:solidFill>
                  <a:schemeClr val="tx1">
                    <a:lumMod val="50000"/>
                    <a:lumOff val="50000"/>
                  </a:schemeClr>
                </a:solidFill>
                <a:latin typeface="Arial"/>
                <a:ea typeface="DejaVu Sans"/>
              </a:rPr>
              <a:t> </a:t>
            </a:r>
            <a:r>
              <a:rPr lang="de-DE" sz="2400" b="0" strike="noStrike" spc="-1" dirty="0" err="1">
                <a:solidFill>
                  <a:schemeClr val="tx1">
                    <a:lumMod val="50000"/>
                    <a:lumOff val="50000"/>
                  </a:schemeClr>
                </a:solidFill>
                <a:latin typeface="Arial"/>
                <a:ea typeface="DejaVu Sans"/>
              </a:rPr>
              <a:t>generator</a:t>
            </a:r>
            <a:r>
              <a:rPr lang="de-DE" sz="2400" b="0" strike="noStrike" spc="-1" dirty="0">
                <a:solidFill>
                  <a:schemeClr val="tx1">
                    <a:lumMod val="50000"/>
                    <a:lumOff val="50000"/>
                  </a:schemeClr>
                </a:solidFill>
                <a:latin typeface="Arial"/>
                <a:ea typeface="DejaVu Sans"/>
              </a:rPr>
              <a:t> </a:t>
            </a:r>
            <a:r>
              <a:rPr lang="de-DE" sz="2400" b="0" strike="noStrike" spc="-1" dirty="0" err="1">
                <a:solidFill>
                  <a:schemeClr val="tx1">
                    <a:lumMod val="50000"/>
                    <a:lumOff val="50000"/>
                  </a:schemeClr>
                </a:solidFill>
                <a:latin typeface="Arial"/>
                <a:ea typeface="DejaVu Sans"/>
              </a:rPr>
              <a:t>cannot</a:t>
            </a:r>
            <a:r>
              <a:rPr lang="de-DE" sz="2400" b="0" strike="noStrike" spc="-1" dirty="0">
                <a:solidFill>
                  <a:schemeClr val="tx1">
                    <a:lumMod val="50000"/>
                    <a:lumOff val="50000"/>
                  </a:schemeClr>
                </a:solidFill>
                <a:latin typeface="Arial"/>
                <a:ea typeface="DejaVu Sans"/>
              </a:rPr>
              <a:t> </a:t>
            </a:r>
            <a:r>
              <a:rPr lang="de-DE" sz="2400" b="0" strike="noStrike" spc="-1" dirty="0" err="1">
                <a:solidFill>
                  <a:schemeClr val="tx1">
                    <a:lumMod val="50000"/>
                    <a:lumOff val="50000"/>
                  </a:schemeClr>
                </a:solidFill>
                <a:latin typeface="Arial"/>
                <a:ea typeface="DejaVu Sans"/>
              </a:rPr>
              <a:t>be</a:t>
            </a:r>
            <a:r>
              <a:rPr lang="de-DE" sz="2400" b="0" strike="noStrike" spc="-1" dirty="0">
                <a:solidFill>
                  <a:schemeClr val="tx1">
                    <a:lumMod val="50000"/>
                    <a:lumOff val="50000"/>
                  </a:schemeClr>
                </a:solidFill>
                <a:latin typeface="Arial"/>
                <a:ea typeface="DejaVu Sans"/>
              </a:rPr>
              <a:t> </a:t>
            </a:r>
            <a:r>
              <a:rPr lang="de-DE" sz="2400" b="0" strike="noStrike" spc="-1" dirty="0" err="1">
                <a:solidFill>
                  <a:schemeClr val="tx1">
                    <a:lumMod val="50000"/>
                    <a:lumOff val="50000"/>
                  </a:schemeClr>
                </a:solidFill>
                <a:latin typeface="Arial"/>
                <a:ea typeface="DejaVu Sans"/>
              </a:rPr>
              <a:t>delivered</a:t>
            </a:r>
            <a:r>
              <a:rPr lang="de-DE" sz="2400" b="0" strike="noStrike" spc="-1" dirty="0">
                <a:solidFill>
                  <a:schemeClr val="tx1">
                    <a:lumMod val="50000"/>
                    <a:lumOff val="50000"/>
                  </a:schemeClr>
                </a:solidFill>
                <a:latin typeface="Arial"/>
                <a:ea typeface="DejaVu Sans"/>
              </a:rPr>
              <a:t>. </a:t>
            </a:r>
            <a:br>
              <a:rPr lang="de-DE" sz="2400" b="0" strike="noStrike" spc="-1" dirty="0">
                <a:solidFill>
                  <a:srgbClr val="000000"/>
                </a:solidFill>
                <a:latin typeface="Arial"/>
                <a:ea typeface="DejaVu Sans"/>
              </a:rPr>
            </a:br>
            <a:endParaRPr lang="de-DE" sz="2400" b="0" strike="noStrike" spc="-1" dirty="0">
              <a:solidFill>
                <a:srgbClr val="000000"/>
              </a:solidFill>
              <a:latin typeface="Arial"/>
              <a:ea typeface="DejaVu Sans"/>
            </a:endParaRPr>
          </a:p>
          <a:p>
            <a:pPr marL="343080" indent="-342360">
              <a:lnSpc>
                <a:spcPct val="100000"/>
              </a:lnSpc>
              <a:spcBef>
                <a:spcPts val="479"/>
              </a:spcBef>
              <a:buClr>
                <a:srgbClr val="000000"/>
              </a:buClr>
              <a:buFont typeface="Symbol"/>
              <a:buChar char=""/>
            </a:pPr>
            <a:r>
              <a:rPr lang="de-DE" sz="2400" b="0" strike="noStrike" spc="-1" dirty="0">
                <a:solidFill>
                  <a:srgbClr val="000000"/>
                </a:solidFill>
                <a:latin typeface="Arial"/>
                <a:ea typeface="DejaVu Sans"/>
              </a:rPr>
              <a:t>Change of ARIEL </a:t>
            </a:r>
            <a:r>
              <a:rPr lang="de-DE" sz="2400" b="0" strike="noStrike" spc="-1" dirty="0" err="1">
                <a:solidFill>
                  <a:srgbClr val="000000"/>
                </a:solidFill>
                <a:latin typeface="Arial"/>
                <a:ea typeface="DejaVu Sans"/>
              </a:rPr>
              <a:t>description</a:t>
            </a:r>
            <a:r>
              <a:rPr lang="de-DE" sz="2400" b="0" strike="noStrike" spc="-1" dirty="0">
                <a:solidFill>
                  <a:srgbClr val="000000"/>
                </a:solidFill>
                <a:latin typeface="Arial"/>
                <a:ea typeface="DejaVu Sans"/>
              </a:rPr>
              <a:t> of </a:t>
            </a:r>
            <a:r>
              <a:rPr lang="de-DE" sz="2400" b="0" strike="noStrike" spc="-1" dirty="0" err="1">
                <a:solidFill>
                  <a:srgbClr val="000000"/>
                </a:solidFill>
                <a:latin typeface="Arial"/>
                <a:ea typeface="DejaVu Sans"/>
              </a:rPr>
              <a:t>work</a:t>
            </a:r>
            <a:r>
              <a:rPr lang="de-DE" sz="2400" spc="-1" dirty="0">
                <a:solidFill>
                  <a:srgbClr val="000000"/>
                </a:solidFill>
                <a:latin typeface="Arial"/>
                <a:ea typeface="DejaVu Sans"/>
              </a:rPr>
              <a:t>:</a:t>
            </a:r>
            <a:br>
              <a:rPr lang="de-DE" sz="2400" spc="-1" dirty="0">
                <a:solidFill>
                  <a:srgbClr val="000000"/>
                </a:solidFill>
                <a:latin typeface="Arial"/>
                <a:ea typeface="DejaVu Sans"/>
              </a:rPr>
            </a:br>
            <a:r>
              <a:rPr lang="de-DE" sz="2400" spc="-1" dirty="0">
                <a:solidFill>
                  <a:srgbClr val="000000"/>
                </a:solidFill>
                <a:latin typeface="Arial"/>
                <a:ea typeface="DejaVu Sans"/>
              </a:rPr>
              <a:t>Budapest Neutron </a:t>
            </a:r>
            <a:r>
              <a:rPr lang="de-DE" sz="2400" spc="-1" dirty="0" err="1">
                <a:solidFill>
                  <a:srgbClr val="000000"/>
                </a:solidFill>
                <a:latin typeface="Arial"/>
                <a:ea typeface="DejaVu Sans"/>
              </a:rPr>
              <a:t>Centre</a:t>
            </a:r>
            <a:r>
              <a:rPr lang="de-DE" sz="2400" spc="-1" dirty="0">
                <a:solidFill>
                  <a:srgbClr val="000000"/>
                </a:solidFill>
                <a:latin typeface="Arial"/>
                <a:ea typeface="DejaVu Sans"/>
              </a:rPr>
              <a:t> will </a:t>
            </a:r>
            <a:r>
              <a:rPr lang="de-DE" sz="2400" spc="-1" dirty="0" err="1">
                <a:solidFill>
                  <a:srgbClr val="000000"/>
                </a:solidFill>
                <a:latin typeface="Arial"/>
                <a:ea typeface="DejaVu Sans"/>
              </a:rPr>
              <a:t>organize</a:t>
            </a:r>
            <a:r>
              <a:rPr lang="de-DE" sz="2400" spc="-1" dirty="0">
                <a:solidFill>
                  <a:srgbClr val="000000"/>
                </a:solidFill>
                <a:latin typeface="Arial"/>
                <a:ea typeface="DejaVu Sans"/>
              </a:rPr>
              <a:t> an ARIEL </a:t>
            </a:r>
            <a:r>
              <a:rPr lang="de-DE" sz="2400" spc="-1" dirty="0" err="1">
                <a:solidFill>
                  <a:srgbClr val="000000"/>
                </a:solidFill>
                <a:latin typeface="Arial"/>
                <a:ea typeface="DejaVu Sans"/>
              </a:rPr>
              <a:t>school</a:t>
            </a:r>
            <a:endParaRPr lang="de-DE" sz="2400" spc="-1" dirty="0">
              <a:solidFill>
                <a:srgbClr val="000000"/>
              </a:solidFill>
              <a:latin typeface="Arial"/>
              <a:ea typeface="DejaVu Sans"/>
            </a:endParaRPr>
          </a:p>
          <a:p>
            <a:pPr marL="720">
              <a:lnSpc>
                <a:spcPct val="100000"/>
              </a:lnSpc>
              <a:spcBef>
                <a:spcPts val="479"/>
              </a:spcBef>
              <a:buClr>
                <a:srgbClr val="000000"/>
              </a:buClr>
            </a:pPr>
            <a:r>
              <a:rPr lang="de-DE" sz="2400" b="0" strike="noStrike" spc="-1" dirty="0">
                <a:solidFill>
                  <a:srgbClr val="000000"/>
                </a:solidFill>
                <a:latin typeface="Arial"/>
                <a:ea typeface="DejaVu Sans"/>
                <a:sym typeface="Wingdings" panose="05000000000000000000" pitchFamily="2" charset="2"/>
              </a:rPr>
              <a:t> </a:t>
            </a:r>
            <a:r>
              <a:rPr lang="de-DE" sz="2400" b="0" strike="noStrike" spc="-1" dirty="0" err="1">
                <a:solidFill>
                  <a:srgbClr val="000000"/>
                </a:solidFill>
                <a:latin typeface="Arial"/>
                <a:ea typeface="DejaVu Sans"/>
                <a:sym typeface="Wingdings" panose="05000000000000000000" pitchFamily="2" charset="2"/>
              </a:rPr>
              <a:t>Presentation</a:t>
            </a:r>
            <a:r>
              <a:rPr lang="de-DE" sz="2400" b="0" strike="noStrike" spc="-1" dirty="0">
                <a:solidFill>
                  <a:srgbClr val="000000"/>
                </a:solidFill>
                <a:latin typeface="Arial"/>
                <a:ea typeface="DejaVu Sans"/>
                <a:sym typeface="Wingdings" panose="05000000000000000000" pitchFamily="2" charset="2"/>
              </a:rPr>
              <a:t> </a:t>
            </a:r>
            <a:r>
              <a:rPr lang="de-DE" sz="2400" b="0" strike="noStrike" spc="-1" dirty="0" err="1">
                <a:solidFill>
                  <a:srgbClr val="000000"/>
                </a:solidFill>
                <a:latin typeface="Arial"/>
                <a:ea typeface="DejaVu Sans"/>
                <a:sym typeface="Wingdings" panose="05000000000000000000" pitchFamily="2" charset="2"/>
              </a:rPr>
              <a:t>by</a:t>
            </a:r>
            <a:r>
              <a:rPr lang="de-DE" sz="2400" b="0" strike="noStrike" spc="-1" dirty="0">
                <a:solidFill>
                  <a:srgbClr val="000000"/>
                </a:solidFill>
                <a:latin typeface="Arial"/>
                <a:ea typeface="DejaVu Sans"/>
                <a:sym typeface="Wingdings" panose="05000000000000000000" pitchFamily="2" charset="2"/>
              </a:rPr>
              <a:t> Tamás </a:t>
            </a:r>
            <a:r>
              <a:rPr lang="de-DE" sz="2400" b="0" strike="noStrike" spc="-1" dirty="0" err="1">
                <a:solidFill>
                  <a:srgbClr val="000000"/>
                </a:solidFill>
                <a:latin typeface="Arial"/>
                <a:ea typeface="DejaVu Sans"/>
                <a:sym typeface="Wingdings" panose="05000000000000000000" pitchFamily="2" charset="2"/>
              </a:rPr>
              <a:t>Belgya</a:t>
            </a:r>
            <a:endParaRPr lang="de-DE" sz="2400" b="0" strike="noStrike" spc="-1" dirty="0">
              <a:latin typeface="Arial"/>
            </a:endParaRPr>
          </a:p>
          <a:p>
            <a:pPr marL="360">
              <a:lnSpc>
                <a:spcPct val="100000"/>
              </a:lnSpc>
              <a:spcBef>
                <a:spcPts val="479"/>
              </a:spcBef>
            </a:pPr>
            <a:br>
              <a:rPr dirty="0"/>
            </a:br>
            <a:r>
              <a:rPr lang="de-DE" sz="2400" b="0" strike="noStrike" spc="-1" dirty="0">
                <a:solidFill>
                  <a:srgbClr val="000000"/>
                </a:solidFill>
                <a:latin typeface="Arial"/>
                <a:ea typeface="DejaVu Sans"/>
              </a:rPr>
              <a:t> </a:t>
            </a:r>
            <a:endParaRPr lang="de-DE" sz="2400" b="0" strike="noStrike" spc="-1" dirty="0">
              <a:latin typeface="Arial"/>
            </a:endParaRPr>
          </a:p>
          <a:p>
            <a:pPr>
              <a:lnSpc>
                <a:spcPct val="100000"/>
              </a:lnSpc>
              <a:spcBef>
                <a:spcPts val="479"/>
              </a:spcBef>
            </a:pPr>
            <a:endParaRPr lang="de-DE" sz="2400" b="0" strike="noStrike" spc="-1" dirty="0">
              <a:latin typeface="Arial"/>
            </a:endParaRPr>
          </a:p>
        </p:txBody>
      </p:sp>
    </p:spTree>
    <p:extLst>
      <p:ext uri="{BB962C8B-B14F-4D97-AF65-F5344CB8AC3E}">
        <p14:creationId xmlns:p14="http://schemas.microsoft.com/office/powerpoint/2010/main" val="1742029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a:extLst>
              <a:ext uri="{FF2B5EF4-FFF2-40B4-BE49-F238E27FC236}">
                <a16:creationId xmlns:a16="http://schemas.microsoft.com/office/drawing/2014/main" id="{62039BC7-9077-4EB6-A13F-471ED08747A3}"/>
              </a:ext>
            </a:extLst>
          </p:cNvPr>
          <p:cNvSpPr>
            <a:spLocks noGrp="1"/>
          </p:cNvSpPr>
          <p:nvPr>
            <p:ph type="subTitle"/>
          </p:nvPr>
        </p:nvSpPr>
        <p:spPr>
          <a:xfrm>
            <a:off x="457380" y="0"/>
            <a:ext cx="8229240" cy="674010"/>
          </a:xfrm>
        </p:spPr>
        <p:txBody>
          <a:bodyPr/>
          <a:lstStyle/>
          <a:p>
            <a:r>
              <a:rPr lang="de-DE" sz="2400" dirty="0"/>
              <a:t>Publications </a:t>
            </a:r>
            <a:r>
              <a:rPr lang="de-DE" sz="2400" dirty="0" err="1"/>
              <a:t>with</a:t>
            </a:r>
            <a:r>
              <a:rPr lang="de-DE" sz="2400" dirty="0"/>
              <a:t> ARIEL support</a:t>
            </a:r>
          </a:p>
        </p:txBody>
      </p:sp>
      <p:sp>
        <p:nvSpPr>
          <p:cNvPr id="5" name="Rechteck 4">
            <a:extLst>
              <a:ext uri="{FF2B5EF4-FFF2-40B4-BE49-F238E27FC236}">
                <a16:creationId xmlns:a16="http://schemas.microsoft.com/office/drawing/2014/main" id="{F2E3415E-BBC1-42B4-A3EA-908C8CBE52DA}"/>
              </a:ext>
            </a:extLst>
          </p:cNvPr>
          <p:cNvSpPr/>
          <p:nvPr/>
        </p:nvSpPr>
        <p:spPr>
          <a:xfrm>
            <a:off x="62865" y="505780"/>
            <a:ext cx="8829675" cy="5668090"/>
          </a:xfrm>
          <a:prstGeom prst="rect">
            <a:avLst/>
          </a:prstGeom>
        </p:spPr>
        <p:txBody>
          <a:bodyPr wrap="square">
            <a:spAutoFit/>
          </a:bodyPr>
          <a:lstStyle/>
          <a:p>
            <a:pPr>
              <a:spcAft>
                <a:spcPts val="0"/>
              </a:spcAft>
            </a:pPr>
            <a:r>
              <a:rPr lang="en-US" sz="1100" dirty="0">
                <a:latin typeface="Times New Roman" panose="02020603050405020304" pitchFamily="18" charset="0"/>
                <a:ea typeface="Times New Roman" panose="02020603050405020304" pitchFamily="18" charset="0"/>
              </a:rPr>
              <a:t>Sebastian Urlass, Arnd Junghans, Federica </a:t>
            </a:r>
            <a:r>
              <a:rPr lang="en-US" sz="1100" dirty="0" err="1">
                <a:latin typeface="Times New Roman" panose="02020603050405020304" pitchFamily="18" charset="0"/>
                <a:ea typeface="Times New Roman" panose="02020603050405020304" pitchFamily="18" charset="0"/>
              </a:rPr>
              <a:t>Mingrone</a:t>
            </a:r>
            <a:r>
              <a:rPr lang="en-US" sz="1100" dirty="0">
                <a:latin typeface="Times New Roman" panose="02020603050405020304" pitchFamily="18" charset="0"/>
                <a:ea typeface="Times New Roman" panose="02020603050405020304" pitchFamily="18" charset="0"/>
              </a:rPr>
              <a:t>, Paul </a:t>
            </a:r>
            <a:r>
              <a:rPr lang="en-US" sz="1100" dirty="0" err="1">
                <a:latin typeface="Times New Roman" panose="02020603050405020304" pitchFamily="18" charset="0"/>
                <a:ea typeface="Times New Roman" panose="02020603050405020304" pitchFamily="18" charset="0"/>
              </a:rPr>
              <a:t>Peronnard</a:t>
            </a:r>
            <a:r>
              <a:rPr lang="en-US" sz="1100" dirty="0">
                <a:latin typeface="Times New Roman" panose="02020603050405020304" pitchFamily="18" charset="0"/>
                <a:ea typeface="Times New Roman" panose="02020603050405020304" pitchFamily="18" charset="0"/>
              </a:rPr>
              <a:t>, Daniel Stach, Laurent Tassan-Got, David Weinberger, The </a:t>
            </a:r>
            <a:r>
              <a:rPr lang="en-US" sz="1100" dirty="0" err="1">
                <a:latin typeface="Times New Roman" panose="02020603050405020304" pitchFamily="18" charset="0"/>
                <a:ea typeface="Times New Roman" panose="02020603050405020304" pitchFamily="18" charset="0"/>
              </a:rPr>
              <a:t>n_TOF</a:t>
            </a:r>
            <a:r>
              <a:rPr lang="en-US" sz="1100" dirty="0">
                <a:latin typeface="Times New Roman" panose="02020603050405020304" pitchFamily="18" charset="0"/>
                <a:ea typeface="Times New Roman" panose="02020603050405020304" pitchFamily="18" charset="0"/>
              </a:rPr>
              <a:t> Collaboration, </a:t>
            </a:r>
            <a:endParaRPr lang="de-DE" sz="1100" dirty="0">
              <a:latin typeface="Times New Roman" panose="02020603050405020304" pitchFamily="18" charset="0"/>
              <a:ea typeface="Times New Roman" panose="02020603050405020304" pitchFamily="18" charset="0"/>
            </a:endParaRPr>
          </a:p>
          <a:p>
            <a:pPr>
              <a:spcAft>
                <a:spcPts val="0"/>
              </a:spcAft>
            </a:pPr>
            <a:r>
              <a:rPr lang="en-US" sz="1100" u="sng" dirty="0">
                <a:solidFill>
                  <a:srgbClr val="0000FF"/>
                </a:solidFill>
                <a:latin typeface="Times New Roman" panose="02020603050405020304" pitchFamily="18" charset="0"/>
                <a:ea typeface="Times New Roman" panose="02020603050405020304" pitchFamily="18" charset="0"/>
                <a:hlinkClick r:id="rId2">
                  <a:extLst>
                    <a:ext uri="{A12FA001-AC4F-418D-AE19-62706E023703}">
                      <ahyp:hlinkClr xmlns:ahyp="http://schemas.microsoft.com/office/drawing/2018/hyperlinkcolor" val="tx"/>
                    </a:ext>
                  </a:extLst>
                </a:hlinkClick>
              </a:rPr>
              <a:t>Nuclear Inst. and Methods in Physics Research, A 1002 (2021) 165297</a:t>
            </a:r>
            <a:endParaRPr lang="de-DE" sz="1100" dirty="0">
              <a:latin typeface="Times New Roman" panose="02020603050405020304" pitchFamily="18" charset="0"/>
              <a:ea typeface="Times New Roman" panose="02020603050405020304" pitchFamily="18" charset="0"/>
            </a:endParaRPr>
          </a:p>
          <a:p>
            <a:pPr>
              <a:spcAft>
                <a:spcPts val="0"/>
              </a:spcAft>
            </a:pPr>
            <a:r>
              <a:rPr lang="en-US" sz="1100" dirty="0">
                <a:latin typeface="Times New Roman" panose="02020603050405020304" pitchFamily="18" charset="0"/>
                <a:ea typeface="Times New Roman" panose="02020603050405020304" pitchFamily="18" charset="0"/>
              </a:rPr>
              <a:t> </a:t>
            </a:r>
            <a:endParaRPr lang="de-DE" sz="1100" dirty="0">
              <a:latin typeface="Times New Roman" panose="02020603050405020304" pitchFamily="18" charset="0"/>
              <a:ea typeface="Times New Roman" panose="02020603050405020304" pitchFamily="18" charset="0"/>
            </a:endParaRPr>
          </a:p>
          <a:p>
            <a:pPr>
              <a:spcAft>
                <a:spcPts val="0"/>
              </a:spcAft>
            </a:pPr>
            <a:r>
              <a:rPr lang="en-US" sz="1100" dirty="0">
                <a:latin typeface="Times New Roman" panose="02020603050405020304" pitchFamily="18" charset="0"/>
                <a:ea typeface="Times New Roman" panose="02020603050405020304" pitchFamily="18" charset="0"/>
              </a:rPr>
              <a:t>Gómez-Camacho, J., García López, J., Guerrero, C. </a:t>
            </a:r>
            <a:r>
              <a:rPr lang="en-US" sz="1100" i="1" dirty="0">
                <a:latin typeface="Times New Roman" panose="02020603050405020304" pitchFamily="18" charset="0"/>
                <a:ea typeface="Times New Roman" panose="02020603050405020304" pitchFamily="18" charset="0"/>
              </a:rPr>
              <a:t>et al.</a:t>
            </a:r>
            <a:r>
              <a:rPr lang="en-US" sz="1100" dirty="0">
                <a:latin typeface="Times New Roman" panose="02020603050405020304" pitchFamily="18" charset="0"/>
                <a:ea typeface="Times New Roman" panose="02020603050405020304" pitchFamily="18" charset="0"/>
              </a:rPr>
              <a:t> Research facilities and highlights at the Centro Nacional de </a:t>
            </a:r>
            <a:r>
              <a:rPr lang="en-US" sz="1100" dirty="0" err="1">
                <a:latin typeface="Times New Roman" panose="02020603050405020304" pitchFamily="18" charset="0"/>
                <a:ea typeface="Times New Roman" panose="02020603050405020304" pitchFamily="18" charset="0"/>
              </a:rPr>
              <a:t>Aceleradores</a:t>
            </a:r>
            <a:r>
              <a:rPr lang="en-US" sz="1100" dirty="0">
                <a:latin typeface="Times New Roman" panose="02020603050405020304" pitchFamily="18" charset="0"/>
                <a:ea typeface="Times New Roman" panose="02020603050405020304" pitchFamily="18" charset="0"/>
              </a:rPr>
              <a:t> (CNA). </a:t>
            </a:r>
            <a:br>
              <a:rPr lang="en-US" sz="1100" dirty="0">
                <a:latin typeface="Times New Roman" panose="02020603050405020304" pitchFamily="18" charset="0"/>
                <a:ea typeface="Times New Roman" panose="02020603050405020304" pitchFamily="18" charset="0"/>
              </a:rPr>
            </a:br>
            <a:r>
              <a:rPr lang="en-GB" sz="1100" i="1" u="sng" dirty="0">
                <a:solidFill>
                  <a:srgbClr val="0000FF"/>
                </a:solidFill>
                <a:latin typeface="Times New Roman" panose="02020603050405020304" pitchFamily="18" charset="0"/>
                <a:ea typeface="Times New Roman" panose="02020603050405020304" pitchFamily="18" charset="0"/>
                <a:hlinkClick r:id="rId3">
                  <a:extLst>
                    <a:ext uri="{A12FA001-AC4F-418D-AE19-62706E023703}">
                      <ahyp:hlinkClr xmlns:ahyp="http://schemas.microsoft.com/office/drawing/2018/hyperlinkcolor" val="tx"/>
                    </a:ext>
                  </a:extLst>
                </a:hlinkClick>
              </a:rPr>
              <a:t>Eur. Phys. J. Plus</a:t>
            </a:r>
            <a:r>
              <a:rPr lang="en-GB" sz="1100" u="sng" dirty="0">
                <a:solidFill>
                  <a:srgbClr val="0000FF"/>
                </a:solidFill>
                <a:latin typeface="Times New Roman" panose="02020603050405020304" pitchFamily="18" charset="0"/>
                <a:ea typeface="Times New Roman" panose="02020603050405020304" pitchFamily="18" charset="0"/>
                <a:hlinkClick r:id="rId3">
                  <a:extLst>
                    <a:ext uri="{A12FA001-AC4F-418D-AE19-62706E023703}">
                      <ahyp:hlinkClr xmlns:ahyp="http://schemas.microsoft.com/office/drawing/2018/hyperlinkcolor" val="tx"/>
                    </a:ext>
                  </a:extLst>
                </a:hlinkClick>
              </a:rPr>
              <a:t> </a:t>
            </a:r>
            <a:r>
              <a:rPr lang="en-GB" sz="1100" b="1" u="sng" dirty="0">
                <a:solidFill>
                  <a:srgbClr val="0000FF"/>
                </a:solidFill>
                <a:latin typeface="Times New Roman" panose="02020603050405020304" pitchFamily="18" charset="0"/>
                <a:ea typeface="Times New Roman" panose="02020603050405020304" pitchFamily="18" charset="0"/>
                <a:hlinkClick r:id="rId3">
                  <a:extLst>
                    <a:ext uri="{A12FA001-AC4F-418D-AE19-62706E023703}">
                      <ahyp:hlinkClr xmlns:ahyp="http://schemas.microsoft.com/office/drawing/2018/hyperlinkcolor" val="tx"/>
                    </a:ext>
                  </a:extLst>
                </a:hlinkClick>
              </a:rPr>
              <a:t>136, </a:t>
            </a:r>
            <a:r>
              <a:rPr lang="en-GB" sz="1100" u="sng" dirty="0">
                <a:solidFill>
                  <a:srgbClr val="0000FF"/>
                </a:solidFill>
                <a:latin typeface="Times New Roman" panose="02020603050405020304" pitchFamily="18" charset="0"/>
                <a:ea typeface="Times New Roman" panose="02020603050405020304" pitchFamily="18" charset="0"/>
                <a:hlinkClick r:id="rId3">
                  <a:extLst>
                    <a:ext uri="{A12FA001-AC4F-418D-AE19-62706E023703}">
                      <ahyp:hlinkClr xmlns:ahyp="http://schemas.microsoft.com/office/drawing/2018/hyperlinkcolor" val="tx"/>
                    </a:ext>
                  </a:extLst>
                </a:hlinkClick>
              </a:rPr>
              <a:t>273 (2021).</a:t>
            </a:r>
            <a:endParaRPr lang="de-DE" sz="1100" dirty="0">
              <a:latin typeface="Times New Roman" panose="02020603050405020304" pitchFamily="18" charset="0"/>
              <a:ea typeface="Times New Roman" panose="02020603050405020304" pitchFamily="18" charset="0"/>
            </a:endParaRPr>
          </a:p>
          <a:p>
            <a:pPr>
              <a:lnSpc>
                <a:spcPct val="115000"/>
              </a:lnSpc>
              <a:spcAft>
                <a:spcPts val="0"/>
              </a:spcAft>
            </a:pPr>
            <a:endParaRPr lang="en-GB" sz="1100"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0"/>
              </a:spcAft>
            </a:pPr>
            <a:r>
              <a:rPr lang="en-GB" sz="1100" dirty="0">
                <a:latin typeface="Times New Roman" panose="02020603050405020304" pitchFamily="18" charset="0"/>
                <a:ea typeface="Times New Roman" panose="02020603050405020304" pitchFamily="18" charset="0"/>
                <a:cs typeface="Times New Roman" panose="02020603050405020304" pitchFamily="18" charset="0"/>
              </a:rPr>
              <a:t>X. Ledoux, J. C. Foy, J. E.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Ducret</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A. M.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Frelin</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D. Ramos, J. Mrazek, E.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Simeckova</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R.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Behal</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L. Caceres, V.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Glagolev</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B.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Jacquot</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A. Lemasson, J.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Pancin</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J. Piot, C.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Stodel</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M.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Vandebrouck</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First beams at neutrons for science, </a:t>
            </a:r>
            <a:r>
              <a:rPr lang="en-GB" sz="1100"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4"/>
              </a:rPr>
              <a:t>Eur. Phys. J. A (2021) 57:257</a:t>
            </a:r>
            <a:endParaRPr lang="de-DE" sz="11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1100" dirty="0">
                <a:latin typeface="Times New Roman" panose="02020603050405020304" pitchFamily="18" charset="0"/>
                <a:ea typeface="Times New Roman" panose="02020603050405020304" pitchFamily="18" charset="0"/>
                <a:cs typeface="Times New Roman" panose="02020603050405020304" pitchFamily="18" charset="0"/>
              </a:rPr>
              <a:t> </a:t>
            </a:r>
            <a:endParaRPr lang="de-DE" sz="11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Aleš</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Jančář</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Jiří</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Čulen</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Filip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Mravec</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Michal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Košťál</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Daniel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Dlhopolček</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Elisa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Pirovano</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Ralf Nolte,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František</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Cvachovec</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Václav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Přenosil</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Zdeněk</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Matěj</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Tests of Various Scintillator Detectors in Selected Mono-Energetic Neutron Beams,  ANIMMA 2021, </a:t>
            </a:r>
            <a:r>
              <a:rPr lang="en-GB" sz="1100"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5"/>
              </a:rPr>
              <a:t>EPJ Web of Conferences 253, 07007 (2021)</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a:t>
            </a:r>
            <a:endParaRPr lang="de-DE" sz="11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1100" dirty="0">
                <a:latin typeface="Times New Roman" panose="02020603050405020304" pitchFamily="18" charset="0"/>
                <a:ea typeface="Times New Roman" panose="02020603050405020304" pitchFamily="18" charset="0"/>
                <a:cs typeface="Times New Roman" panose="02020603050405020304" pitchFamily="18" charset="0"/>
              </a:rPr>
              <a:t> </a:t>
            </a:r>
            <a:endParaRPr lang="de-DE" sz="11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1100" dirty="0">
                <a:latin typeface="Times New Roman" panose="02020603050405020304" pitchFamily="18" charset="0"/>
                <a:ea typeface="Times New Roman" panose="02020603050405020304" pitchFamily="18" charset="0"/>
                <a:cs typeface="Times New Roman" panose="02020603050405020304" pitchFamily="18" charset="0"/>
              </a:rPr>
              <a:t>Jaroslav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Jánský</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Jiřı</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Janda</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Zdeněk</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Matěj</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 Filip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Mravec</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 Michal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Košťál</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a:t>
            </a:r>
            <a:endParaRPr lang="de-DE" sz="11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František</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Cvachovec</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Measurement and simulation of the new liquid</a:t>
            </a:r>
            <a:r>
              <a:rPr lang="de-DE" sz="1100" dirty="0">
                <a:latin typeface="Calibri" panose="020F0502020204030204" pitchFamily="34" charset="0"/>
                <a:ea typeface="Times New Roman" panose="02020603050405020304" pitchFamily="18" charset="0"/>
                <a:cs typeface="Times New Roman" panose="02020603050405020304" pitchFamily="18" charset="0"/>
              </a:rPr>
              <a:t> </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organic scintillator response to fast neutrons, ANIMMA2021,</a:t>
            </a:r>
            <a:br>
              <a:rPr lang="en-GB" sz="1100" dirty="0">
                <a:latin typeface="Times New Roman" panose="02020603050405020304" pitchFamily="18" charset="0"/>
                <a:ea typeface="Times New Roman" panose="02020603050405020304" pitchFamily="18" charset="0"/>
                <a:cs typeface="Times New Roman" panose="02020603050405020304" pitchFamily="18" charset="0"/>
              </a:rPr>
            </a:br>
            <a:r>
              <a:rPr lang="en-GB" sz="1100" dirty="0">
                <a:latin typeface="Times New Roman" panose="02020603050405020304" pitchFamily="18" charset="0"/>
                <a:ea typeface="Times New Roman" panose="02020603050405020304" pitchFamily="18" charset="0"/>
                <a:cs typeface="Times New Roman" panose="02020603050405020304" pitchFamily="18" charset="0"/>
              </a:rPr>
              <a:t> </a:t>
            </a:r>
            <a:r>
              <a:rPr lang="en-GB" sz="1100"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6"/>
              </a:rPr>
              <a:t>EPJ Web of Conferences 253, 11006 (2021)</a:t>
            </a:r>
            <a:endParaRPr lang="de-DE" sz="11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1100" dirty="0">
                <a:latin typeface="Times New Roman" panose="02020603050405020304" pitchFamily="18" charset="0"/>
                <a:ea typeface="Times New Roman" panose="02020603050405020304" pitchFamily="18" charset="0"/>
                <a:cs typeface="Times New Roman" panose="02020603050405020304" pitchFamily="18" charset="0"/>
              </a:rPr>
              <a:t> </a:t>
            </a:r>
            <a:endParaRPr lang="de-DE" sz="11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1100" dirty="0">
                <a:latin typeface="Times New Roman" panose="02020603050405020304" pitchFamily="18" charset="0"/>
                <a:ea typeface="Times New Roman" panose="02020603050405020304" pitchFamily="18" charset="0"/>
                <a:cs typeface="Times New Roman" panose="02020603050405020304" pitchFamily="18" charset="0"/>
              </a:rPr>
              <a:t>Carola Franzen, Arnd R. Junghans, Enrique M. Gonzalez, and Arjan J. M.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Plompen</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ARIEL &amp; SANDA nuclear data activities</a:t>
            </a:r>
            <a:r>
              <a:rPr lang="en-GB" sz="1100"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7"/>
              </a:rPr>
              <a:t>,</a:t>
            </a:r>
            <a:br>
              <a:rPr lang="en-GB" sz="1100"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7"/>
              </a:rPr>
            </a:br>
            <a:r>
              <a:rPr lang="en-GB" sz="1100"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7"/>
              </a:rPr>
              <a:t> EPJ Nuclear Sci. Technol. 8, 19 (2022)</a:t>
            </a:r>
            <a:endParaRPr lang="de-DE" sz="11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1100" dirty="0">
                <a:latin typeface="Times New Roman" panose="02020603050405020304" pitchFamily="18" charset="0"/>
                <a:ea typeface="Times New Roman" panose="02020603050405020304" pitchFamily="18" charset="0"/>
                <a:cs typeface="Times New Roman" panose="02020603050405020304" pitchFamily="18" charset="0"/>
              </a:rPr>
              <a:t> </a:t>
            </a:r>
            <a:endParaRPr lang="de-DE" sz="11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1100" dirty="0">
                <a:latin typeface="Times New Roman" panose="02020603050405020304" pitchFamily="18" charset="0"/>
                <a:ea typeface="Times New Roman" panose="02020603050405020304" pitchFamily="18" charset="0"/>
                <a:cs typeface="Times New Roman" panose="02020603050405020304" pitchFamily="18" charset="0"/>
              </a:rPr>
              <a:t>E. Grosse, A.R. Junghans, Broken axial symmetry as essential feature for a consistent modelling of various observables in heavy nuclei, </a:t>
            </a:r>
            <a:br>
              <a:rPr lang="en-GB" sz="1100" dirty="0">
                <a:latin typeface="Times New Roman" panose="02020603050405020304" pitchFamily="18" charset="0"/>
                <a:ea typeface="Times New Roman" panose="02020603050405020304" pitchFamily="18" charset="0"/>
                <a:cs typeface="Times New Roman" panose="02020603050405020304" pitchFamily="18" charset="0"/>
              </a:rPr>
            </a:br>
            <a:r>
              <a:rPr lang="en-GB" sz="1100"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8"/>
              </a:rPr>
              <a:t>Phys. Lett. B 833 (2022) 137328</a:t>
            </a:r>
            <a:endParaRPr lang="de-DE" sz="11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1100" dirty="0">
                <a:latin typeface="Times New Roman" panose="02020603050405020304" pitchFamily="18" charset="0"/>
                <a:ea typeface="Times New Roman" panose="02020603050405020304" pitchFamily="18" charset="0"/>
                <a:cs typeface="Times New Roman" panose="02020603050405020304" pitchFamily="18" charset="0"/>
              </a:rPr>
              <a:t> </a:t>
            </a:r>
            <a:endParaRPr lang="de-DE" sz="11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n-GB" sz="1100" dirty="0">
                <a:latin typeface="Times New Roman" panose="02020603050405020304" pitchFamily="18" charset="0"/>
                <a:ea typeface="Times New Roman" panose="02020603050405020304" pitchFamily="18" charset="0"/>
                <a:cs typeface="Times New Roman" panose="02020603050405020304" pitchFamily="18" charset="0"/>
              </a:rPr>
              <a:t>Augusto Di Chicco, Alix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Sardet</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Michaël Petit, Robert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Jacqmin</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 Vincent </a:t>
            </a:r>
            <a:r>
              <a:rPr lang="en-GB" sz="1100" dirty="0" err="1">
                <a:latin typeface="Times New Roman" panose="02020603050405020304" pitchFamily="18" charset="0"/>
                <a:ea typeface="Times New Roman" panose="02020603050405020304" pitchFamily="18" charset="0"/>
                <a:cs typeface="Times New Roman" panose="02020603050405020304" pitchFamily="18" charset="0"/>
              </a:rPr>
              <a:t>Gressier</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a:t>
            </a:r>
            <a:endParaRPr lang="de-DE" sz="11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GB" sz="1100" dirty="0">
                <a:latin typeface="Times New Roman" panose="02020603050405020304" pitchFamily="18" charset="0"/>
                <a:ea typeface="Times New Roman" panose="02020603050405020304" pitchFamily="18" charset="0"/>
                <a:cs typeface="Times New Roman" panose="02020603050405020304" pitchFamily="18" charset="0"/>
              </a:rPr>
              <a:t>Brian Stout,</a:t>
            </a:r>
            <a:r>
              <a:rPr lang="en-GB" sz="1100" dirty="0">
                <a:latin typeface="Calibri" panose="020F0502020204030204" pitchFamily="34" charset="0"/>
                <a:ea typeface="Calibri" panose="020F0502020204030204" pitchFamily="34" charset="0"/>
                <a:cs typeface="Times New Roman" panose="02020603050405020304" pitchFamily="18" charset="0"/>
              </a:rPr>
              <a:t> </a:t>
            </a:r>
            <a:r>
              <a:rPr lang="en-GB" sz="1100" dirty="0">
                <a:latin typeface="Times New Roman" panose="02020603050405020304" pitchFamily="18" charset="0"/>
                <a:ea typeface="Times New Roman" panose="02020603050405020304" pitchFamily="18" charset="0"/>
                <a:cs typeface="Times New Roman" panose="02020603050405020304" pitchFamily="18" charset="0"/>
              </a:rPr>
              <a:t>Gamma-response characterization of a solution-grown stilbene based detector assembly in the 59 keV–4.44 MeV energy range; an alternative low-resolution gamma spectrometer, </a:t>
            </a:r>
            <a:r>
              <a:rPr lang="en-GB" sz="1100"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9"/>
              </a:rPr>
              <a:t>Nuclear Instruments and Methods in Physics Research A 1034 (2022) 166740</a:t>
            </a:r>
            <a:r>
              <a:rPr lang="en-GB" sz="1100" dirty="0">
                <a:latin typeface="Times New Roman" panose="02020603050405020304" pitchFamily="18" charset="0"/>
                <a:ea typeface="Calibri" panose="020F0502020204030204" pitchFamily="34" charset="0"/>
                <a:cs typeface="Times New Roman" panose="02020603050405020304" pitchFamily="18" charset="0"/>
              </a:rPr>
              <a:t> </a:t>
            </a:r>
          </a:p>
          <a:p>
            <a:pPr>
              <a:spcAft>
                <a:spcPts val="0"/>
              </a:spcAft>
            </a:pPr>
            <a:r>
              <a:rPr lang="en-GB" sz="1100" dirty="0">
                <a:latin typeface="Times New Roman" panose="02020603050405020304" pitchFamily="18" charset="0"/>
                <a:ea typeface="Times New Roman" panose="02020603050405020304" pitchFamily="18" charset="0"/>
              </a:rPr>
              <a:t>R. </a:t>
            </a:r>
            <a:r>
              <a:rPr lang="en-GB" sz="1100" dirty="0" err="1">
                <a:latin typeface="Times New Roman" panose="02020603050405020304" pitchFamily="18" charset="0"/>
                <a:ea typeface="Times New Roman" panose="02020603050405020304" pitchFamily="18" charset="0"/>
              </a:rPr>
              <a:t>Mucciola</a:t>
            </a:r>
            <a:r>
              <a:rPr lang="en-GB" sz="1100" dirty="0">
                <a:latin typeface="Times New Roman" panose="02020603050405020304" pitchFamily="18" charset="0"/>
                <a:ea typeface="Times New Roman" panose="02020603050405020304" pitchFamily="18" charset="0"/>
              </a:rPr>
              <a:t>, C. </a:t>
            </a:r>
            <a:r>
              <a:rPr lang="en-GB" sz="1100" dirty="0" err="1">
                <a:latin typeface="Times New Roman" panose="02020603050405020304" pitchFamily="18" charset="0"/>
                <a:ea typeface="Times New Roman" panose="02020603050405020304" pitchFamily="18" charset="0"/>
              </a:rPr>
              <a:t>Paradela</a:t>
            </a:r>
            <a:r>
              <a:rPr lang="en-GB" sz="1100" dirty="0">
                <a:latin typeface="Times New Roman" panose="02020603050405020304" pitchFamily="18" charset="0"/>
                <a:ea typeface="Times New Roman" panose="02020603050405020304" pitchFamily="18" charset="0"/>
              </a:rPr>
              <a:t>, G. </a:t>
            </a:r>
            <a:r>
              <a:rPr lang="en-GB" sz="1100" dirty="0" err="1">
                <a:latin typeface="Times New Roman" panose="02020603050405020304" pitchFamily="18" charset="0"/>
                <a:ea typeface="Times New Roman" panose="02020603050405020304" pitchFamily="18" charset="0"/>
              </a:rPr>
              <a:t>Alaerts</a:t>
            </a:r>
            <a:r>
              <a:rPr lang="en-GB" sz="1100" dirty="0">
                <a:latin typeface="Times New Roman" panose="02020603050405020304" pitchFamily="18" charset="0"/>
                <a:ea typeface="Times New Roman" panose="02020603050405020304" pitchFamily="18" charset="0"/>
              </a:rPr>
              <a:t>, S. </a:t>
            </a:r>
            <a:r>
              <a:rPr lang="en-GB" sz="1100" dirty="0" err="1">
                <a:latin typeface="Times New Roman" panose="02020603050405020304" pitchFamily="18" charset="0"/>
                <a:ea typeface="Times New Roman" panose="02020603050405020304" pitchFamily="18" charset="0"/>
              </a:rPr>
              <a:t>Kopecky</a:t>
            </a:r>
            <a:r>
              <a:rPr lang="en-GB" sz="1100" dirty="0">
                <a:latin typeface="Times New Roman" panose="02020603050405020304" pitchFamily="18" charset="0"/>
                <a:ea typeface="Times New Roman" panose="02020603050405020304" pitchFamily="18" charset="0"/>
              </a:rPr>
              <a:t>, C. </a:t>
            </a:r>
            <a:r>
              <a:rPr lang="en-GB" sz="1100" dirty="0" err="1">
                <a:latin typeface="Times New Roman" panose="02020603050405020304" pitchFamily="18" charset="0"/>
                <a:ea typeface="Times New Roman" panose="02020603050405020304" pitchFamily="18" charset="0"/>
              </a:rPr>
              <a:t>Massimi</a:t>
            </a:r>
            <a:r>
              <a:rPr lang="en-GB" sz="1100" dirty="0">
                <a:latin typeface="Times New Roman" panose="02020603050405020304" pitchFamily="18" charset="0"/>
                <a:ea typeface="Times New Roman" panose="02020603050405020304" pitchFamily="18" charset="0"/>
              </a:rPr>
              <a:t>, A. </a:t>
            </a:r>
            <a:r>
              <a:rPr lang="en-GB" sz="1100" dirty="0" err="1">
                <a:latin typeface="Times New Roman" panose="02020603050405020304" pitchFamily="18" charset="0"/>
                <a:ea typeface="Times New Roman" panose="02020603050405020304" pitchFamily="18" charset="0"/>
              </a:rPr>
              <a:t>Moens</a:t>
            </a:r>
            <a:r>
              <a:rPr lang="en-GB" sz="1100" dirty="0">
                <a:latin typeface="Times New Roman" panose="02020603050405020304" pitchFamily="18" charset="0"/>
                <a:ea typeface="Times New Roman" panose="02020603050405020304" pitchFamily="18" charset="0"/>
              </a:rPr>
              <a:t>,</a:t>
            </a:r>
            <a:endParaRPr lang="de-DE" sz="1100" dirty="0">
              <a:latin typeface="Times New Roman" panose="02020603050405020304" pitchFamily="18" charset="0"/>
              <a:ea typeface="Times New Roman" panose="02020603050405020304" pitchFamily="18" charset="0"/>
            </a:endParaRPr>
          </a:p>
          <a:p>
            <a:pPr>
              <a:spcAft>
                <a:spcPts val="0"/>
              </a:spcAft>
            </a:pPr>
            <a:r>
              <a:rPr lang="en-GB" sz="1100" dirty="0">
                <a:latin typeface="Times New Roman" panose="02020603050405020304" pitchFamily="18" charset="0"/>
                <a:ea typeface="Times New Roman" panose="02020603050405020304" pitchFamily="18" charset="0"/>
              </a:rPr>
              <a:t>P. </a:t>
            </a:r>
            <a:r>
              <a:rPr lang="en-GB" sz="1100" dirty="0" err="1">
                <a:latin typeface="Times New Roman" panose="02020603050405020304" pitchFamily="18" charset="0"/>
                <a:ea typeface="Times New Roman" panose="02020603050405020304" pitchFamily="18" charset="0"/>
              </a:rPr>
              <a:t>Schillebeeckx</a:t>
            </a:r>
            <a:r>
              <a:rPr lang="en-GB" sz="1100" dirty="0">
                <a:latin typeface="Times New Roman" panose="02020603050405020304" pitchFamily="18" charset="0"/>
                <a:ea typeface="Times New Roman" panose="02020603050405020304" pitchFamily="18" charset="0"/>
              </a:rPr>
              <a:t>, R. </a:t>
            </a:r>
            <a:r>
              <a:rPr lang="en-GB" sz="1100" dirty="0" err="1">
                <a:latin typeface="Times New Roman" panose="02020603050405020304" pitchFamily="18" charset="0"/>
                <a:ea typeface="Times New Roman" panose="02020603050405020304" pitchFamily="18" charset="0"/>
              </a:rPr>
              <a:t>Wynants</a:t>
            </a:r>
            <a:r>
              <a:rPr lang="en-GB" sz="1100" dirty="0">
                <a:latin typeface="Times New Roman" panose="02020603050405020304" pitchFamily="18" charset="0"/>
                <a:ea typeface="Times New Roman" panose="02020603050405020304" pitchFamily="18" charset="0"/>
              </a:rPr>
              <a:t>, Evaluation of resonance parameters for neutron interactions with</a:t>
            </a:r>
            <a:endParaRPr lang="de-DE" sz="1100" dirty="0">
              <a:latin typeface="Times New Roman" panose="02020603050405020304" pitchFamily="18" charset="0"/>
              <a:ea typeface="Times New Roman" panose="02020603050405020304" pitchFamily="18" charset="0"/>
            </a:endParaRPr>
          </a:p>
          <a:p>
            <a:pPr>
              <a:spcAft>
                <a:spcPts val="0"/>
              </a:spcAft>
            </a:pPr>
            <a:r>
              <a:rPr lang="en-GB" sz="1100" dirty="0">
                <a:latin typeface="Times New Roman" panose="02020603050405020304" pitchFamily="18" charset="0"/>
                <a:ea typeface="Times New Roman" panose="02020603050405020304" pitchFamily="18" charset="0"/>
              </a:rPr>
              <a:t>Molybdenum, </a:t>
            </a:r>
            <a:r>
              <a:rPr lang="en-GB" sz="1100" u="sng" dirty="0">
                <a:solidFill>
                  <a:srgbClr val="0000FF"/>
                </a:solidFill>
                <a:latin typeface="Times New Roman" panose="02020603050405020304" pitchFamily="18" charset="0"/>
                <a:ea typeface="Times New Roman" panose="02020603050405020304" pitchFamily="18" charset="0"/>
                <a:hlinkClick r:id="rId10">
                  <a:extLst>
                    <a:ext uri="{A12FA001-AC4F-418D-AE19-62706E023703}">
                      <ahyp:hlinkClr xmlns:ahyp="http://schemas.microsoft.com/office/drawing/2018/hyperlinkcolor" val="tx"/>
                    </a:ext>
                  </a:extLst>
                </a:hlinkClick>
              </a:rPr>
              <a:t>Nuclear Instruments and Methods in Physics Research B 531 (2022) 100–108</a:t>
            </a:r>
            <a:endParaRPr lang="de-DE" sz="1100" dirty="0">
              <a:latin typeface="Times New Roman" panose="02020603050405020304" pitchFamily="18" charset="0"/>
              <a:ea typeface="Times New Roman" panose="02020603050405020304" pitchFamily="18" charset="0"/>
            </a:endParaRPr>
          </a:p>
          <a:p>
            <a:pPr>
              <a:lnSpc>
                <a:spcPct val="115000"/>
              </a:lnSpc>
              <a:spcAft>
                <a:spcPts val="1000"/>
              </a:spcAft>
            </a:pP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579215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9ED4FD-58C2-45D7-B95D-363F2C9C6C21}"/>
              </a:ext>
            </a:extLst>
          </p:cNvPr>
          <p:cNvSpPr>
            <a:spLocks noGrp="1"/>
          </p:cNvSpPr>
          <p:nvPr>
            <p:ph type="title"/>
          </p:nvPr>
        </p:nvSpPr>
        <p:spPr>
          <a:xfrm>
            <a:off x="457200" y="274680"/>
            <a:ext cx="8229240" cy="708407"/>
          </a:xfrm>
        </p:spPr>
        <p:txBody>
          <a:bodyPr/>
          <a:lstStyle/>
          <a:p>
            <a:r>
              <a:rPr lang="de-DE" sz="2800" dirty="0"/>
              <a:t>Summary and ARIEL FINAL CALL 24.03.2023</a:t>
            </a:r>
          </a:p>
        </p:txBody>
      </p:sp>
      <p:sp>
        <p:nvSpPr>
          <p:cNvPr id="4" name="Textfeld 3">
            <a:extLst>
              <a:ext uri="{FF2B5EF4-FFF2-40B4-BE49-F238E27FC236}">
                <a16:creationId xmlns:a16="http://schemas.microsoft.com/office/drawing/2014/main" id="{86E4898A-8934-43C5-A3A4-1276709A0E8F}"/>
              </a:ext>
            </a:extLst>
          </p:cNvPr>
          <p:cNvSpPr txBox="1"/>
          <p:nvPr/>
        </p:nvSpPr>
        <p:spPr>
          <a:xfrm>
            <a:off x="399107" y="633775"/>
            <a:ext cx="8526693" cy="6186309"/>
          </a:xfrm>
          <a:prstGeom prst="rect">
            <a:avLst/>
          </a:prstGeom>
          <a:noFill/>
        </p:spPr>
        <p:txBody>
          <a:bodyPr wrap="none" rtlCol="0">
            <a:spAutoFit/>
          </a:bodyPr>
          <a:lstStyle/>
          <a:p>
            <a:endParaRPr lang="de-DE" dirty="0"/>
          </a:p>
          <a:p>
            <a:pPr marL="285750" indent="-285750">
              <a:buFont typeface="Arial" panose="020B0604020202020204" pitchFamily="34" charset="0"/>
              <a:buChar char="•"/>
            </a:pPr>
            <a:r>
              <a:rPr lang="de-DE" dirty="0"/>
              <a:t>The COVID </a:t>
            </a:r>
            <a:r>
              <a:rPr lang="de-DE" dirty="0" err="1"/>
              <a:t>pandemic</a:t>
            </a:r>
            <a:r>
              <a:rPr lang="de-DE" dirty="0"/>
              <a:t> </a:t>
            </a:r>
            <a:r>
              <a:rPr lang="de-DE" dirty="0" err="1"/>
              <a:t>has</a:t>
            </a:r>
            <a:r>
              <a:rPr lang="de-DE" dirty="0"/>
              <a:t> </a:t>
            </a:r>
            <a:r>
              <a:rPr lang="de-DE" dirty="0" err="1"/>
              <a:t>led</a:t>
            </a:r>
            <a:r>
              <a:rPr lang="de-DE" dirty="0"/>
              <a:t> </a:t>
            </a:r>
            <a:r>
              <a:rPr lang="de-DE" dirty="0" err="1"/>
              <a:t>to</a:t>
            </a:r>
            <a:r>
              <a:rPr lang="de-DE" dirty="0"/>
              <a:t> </a:t>
            </a:r>
            <a:r>
              <a:rPr lang="de-DE" dirty="0" err="1"/>
              <a:t>some</a:t>
            </a:r>
            <a:r>
              <a:rPr lang="de-DE" dirty="0"/>
              <a:t> </a:t>
            </a:r>
            <a:r>
              <a:rPr lang="de-DE" dirty="0" err="1"/>
              <a:t>delays</a:t>
            </a:r>
            <a:r>
              <a:rPr lang="de-DE" dirty="0"/>
              <a:t> e.g. in </a:t>
            </a:r>
            <a:r>
              <a:rPr lang="de-DE" dirty="0" err="1"/>
              <a:t>planned</a:t>
            </a:r>
            <a:r>
              <a:rPr lang="de-DE" dirty="0"/>
              <a:t> </a:t>
            </a:r>
            <a:r>
              <a:rPr lang="de-DE" dirty="0" err="1"/>
              <a:t>schools</a:t>
            </a:r>
            <a:br>
              <a:rPr lang="de-DE" dirty="0"/>
            </a:br>
            <a:r>
              <a:rPr lang="de-DE" dirty="0"/>
              <a:t>and experimental </a:t>
            </a:r>
            <a:r>
              <a:rPr lang="de-DE" dirty="0" err="1"/>
              <a:t>schedules</a:t>
            </a:r>
            <a:r>
              <a:rPr lang="de-DE" dirty="0"/>
              <a:t>. About 50% of </a:t>
            </a:r>
            <a:r>
              <a:rPr lang="de-DE" dirty="0" err="1"/>
              <a:t>the</a:t>
            </a:r>
            <a:r>
              <a:rPr lang="de-DE" dirty="0"/>
              <a:t> </a:t>
            </a:r>
            <a:r>
              <a:rPr lang="de-DE" dirty="0" err="1"/>
              <a:t>experiments</a:t>
            </a:r>
            <a:r>
              <a:rPr lang="de-DE" dirty="0"/>
              <a:t> and </a:t>
            </a:r>
            <a:r>
              <a:rPr lang="de-DE" dirty="0" err="1"/>
              <a:t>education</a:t>
            </a:r>
            <a:r>
              <a:rPr lang="de-DE" dirty="0"/>
              <a:t> and</a:t>
            </a:r>
            <a:br>
              <a:rPr lang="de-DE" dirty="0"/>
            </a:br>
            <a:r>
              <a:rPr lang="de-DE" dirty="0" err="1"/>
              <a:t>training</a:t>
            </a:r>
            <a:r>
              <a:rPr lang="de-DE" dirty="0"/>
              <a:t> </a:t>
            </a:r>
            <a:r>
              <a:rPr lang="de-DE" dirty="0" err="1"/>
              <a:t>activities</a:t>
            </a:r>
            <a:r>
              <a:rPr lang="de-DE" dirty="0"/>
              <a:t> </a:t>
            </a:r>
            <a:r>
              <a:rPr lang="de-DE" dirty="0" err="1"/>
              <a:t>are</a:t>
            </a:r>
            <a:r>
              <a:rPr lang="de-DE" dirty="0"/>
              <a:t> </a:t>
            </a:r>
            <a:r>
              <a:rPr lang="de-DE" dirty="0" err="1"/>
              <a:t>scheduled</a:t>
            </a:r>
            <a:r>
              <a:rPr lang="de-DE" dirty="0"/>
              <a:t> </a:t>
            </a:r>
            <a:r>
              <a:rPr lang="de-DE" dirty="0" err="1"/>
              <a:t>for</a:t>
            </a:r>
            <a:r>
              <a:rPr lang="de-DE" dirty="0"/>
              <a:t> </a:t>
            </a:r>
            <a:r>
              <a:rPr lang="de-DE" dirty="0" err="1"/>
              <a:t>this</a:t>
            </a:r>
            <a:r>
              <a:rPr lang="de-DE" dirty="0"/>
              <a:t> </a:t>
            </a:r>
            <a:r>
              <a:rPr lang="de-DE" dirty="0" err="1"/>
              <a:t>year</a:t>
            </a:r>
            <a:r>
              <a:rPr lang="de-DE" dirty="0"/>
              <a:t> and </a:t>
            </a:r>
            <a:r>
              <a:rPr lang="de-DE" dirty="0" err="1"/>
              <a:t>need</a:t>
            </a:r>
            <a:r>
              <a:rPr lang="de-DE" dirty="0"/>
              <a:t> </a:t>
            </a:r>
            <a:r>
              <a:rPr lang="de-DE" dirty="0" err="1"/>
              <a:t>to</a:t>
            </a:r>
            <a:r>
              <a:rPr lang="de-DE" dirty="0"/>
              <a:t> </a:t>
            </a:r>
            <a:r>
              <a:rPr lang="de-DE" dirty="0" err="1"/>
              <a:t>be</a:t>
            </a:r>
            <a:r>
              <a:rPr lang="de-DE" dirty="0"/>
              <a:t> </a:t>
            </a:r>
            <a:r>
              <a:rPr lang="de-DE" dirty="0" err="1"/>
              <a:t>completed</a:t>
            </a:r>
            <a:br>
              <a:rPr lang="de-DE" dirty="0"/>
            </a:br>
            <a:r>
              <a:rPr lang="de-DE" dirty="0"/>
              <a:t>(</a:t>
            </a:r>
            <a:r>
              <a:rPr lang="de-DE" i="1" dirty="0" err="1"/>
              <a:t>surprising</a:t>
            </a:r>
            <a:r>
              <a:rPr lang="de-DE" i="1" dirty="0"/>
              <a:t> </a:t>
            </a:r>
            <a:r>
              <a:rPr lang="de-DE" i="1" dirty="0" err="1"/>
              <a:t>remains</a:t>
            </a:r>
            <a:r>
              <a:rPr lang="de-DE" i="1" dirty="0"/>
              <a:t>: </a:t>
            </a:r>
            <a:r>
              <a:rPr lang="de-DE" i="1" dirty="0" err="1"/>
              <a:t>home</a:t>
            </a:r>
            <a:r>
              <a:rPr lang="de-DE" i="1" dirty="0"/>
              <a:t> </a:t>
            </a:r>
            <a:r>
              <a:rPr lang="de-DE" i="1" dirty="0" err="1"/>
              <a:t>office</a:t>
            </a:r>
            <a:r>
              <a:rPr lang="de-DE" i="1" dirty="0"/>
              <a:t>, zoom </a:t>
            </a:r>
            <a:r>
              <a:rPr lang="de-DE" i="1" dirty="0" err="1"/>
              <a:t>meetings</a:t>
            </a:r>
            <a:r>
              <a:rPr lang="de-DE" i="1" dirty="0"/>
              <a:t>)</a:t>
            </a:r>
            <a:endParaRPr lang="de-DE" dirty="0"/>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de-DE" dirty="0"/>
              <a:t>ARIEL final </a:t>
            </a:r>
            <a:r>
              <a:rPr lang="de-DE" dirty="0" err="1"/>
              <a:t>closing</a:t>
            </a:r>
            <a:r>
              <a:rPr lang="de-DE" dirty="0"/>
              <a:t> date </a:t>
            </a:r>
            <a:r>
              <a:rPr lang="de-DE" dirty="0" err="1"/>
              <a:t>for</a:t>
            </a:r>
            <a:r>
              <a:rPr lang="de-DE" dirty="0"/>
              <a:t> </a:t>
            </a:r>
            <a:r>
              <a:rPr lang="de-DE" dirty="0" err="1"/>
              <a:t>experiments</a:t>
            </a:r>
            <a:r>
              <a:rPr lang="de-DE" dirty="0"/>
              <a:t> and </a:t>
            </a:r>
            <a:r>
              <a:rPr lang="de-DE" dirty="0" err="1"/>
              <a:t>scientific</a:t>
            </a:r>
            <a:r>
              <a:rPr lang="de-DE" dirty="0"/>
              <a:t> </a:t>
            </a:r>
            <a:r>
              <a:rPr lang="de-DE" dirty="0" err="1"/>
              <a:t>visits</a:t>
            </a:r>
            <a:r>
              <a:rPr lang="de-DE" dirty="0"/>
              <a:t>:</a:t>
            </a:r>
            <a:br>
              <a:rPr lang="de-DE" dirty="0"/>
            </a:br>
            <a:r>
              <a:rPr lang="de-DE" dirty="0"/>
              <a:t>March 24, 2023</a:t>
            </a:r>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de-DE" dirty="0" err="1"/>
              <a:t>Remaining</a:t>
            </a:r>
            <a:r>
              <a:rPr lang="de-DE" dirty="0"/>
              <a:t> </a:t>
            </a:r>
            <a:r>
              <a:rPr lang="de-DE" dirty="0" err="1"/>
              <a:t>budget</a:t>
            </a:r>
            <a:r>
              <a:rPr lang="de-DE" dirty="0"/>
              <a:t>: </a:t>
            </a:r>
            <a:br>
              <a:rPr lang="de-DE" dirty="0"/>
            </a:br>
            <a:r>
              <a:rPr lang="de-DE" dirty="0"/>
              <a:t>Experiment </a:t>
            </a:r>
            <a:r>
              <a:rPr lang="de-DE" dirty="0" err="1"/>
              <a:t>user</a:t>
            </a:r>
            <a:r>
              <a:rPr lang="de-DE" dirty="0"/>
              <a:t> support : 	94000 EUR</a:t>
            </a:r>
            <a:br>
              <a:rPr lang="de-DE" dirty="0"/>
            </a:br>
            <a:r>
              <a:rPr lang="de-DE" dirty="0"/>
              <a:t>Facility support: 		166200 EUR</a:t>
            </a:r>
            <a:br>
              <a:rPr lang="de-DE" dirty="0"/>
            </a:br>
            <a:r>
              <a:rPr lang="de-DE" dirty="0"/>
              <a:t>Education and </a:t>
            </a:r>
            <a:r>
              <a:rPr lang="de-DE" dirty="0" err="1"/>
              <a:t>training</a:t>
            </a:r>
            <a:r>
              <a:rPr lang="de-DE" dirty="0"/>
              <a:t>:  	30000 EUR</a:t>
            </a:r>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de-DE" dirty="0" err="1"/>
              <a:t>Please</a:t>
            </a:r>
            <a:r>
              <a:rPr lang="de-DE" dirty="0"/>
              <a:t> </a:t>
            </a:r>
            <a:r>
              <a:rPr lang="de-DE" dirty="0" err="1"/>
              <a:t>announce</a:t>
            </a:r>
            <a:r>
              <a:rPr lang="de-DE" dirty="0"/>
              <a:t> </a:t>
            </a:r>
            <a:r>
              <a:rPr lang="de-DE" dirty="0" err="1"/>
              <a:t>the</a:t>
            </a:r>
            <a:r>
              <a:rPr lang="de-DE" dirty="0"/>
              <a:t> ARIEL </a:t>
            </a:r>
            <a:r>
              <a:rPr lang="de-DE" dirty="0" err="1"/>
              <a:t>call</a:t>
            </a:r>
            <a:r>
              <a:rPr lang="de-DE" dirty="0"/>
              <a:t> and </a:t>
            </a:r>
            <a:r>
              <a:rPr lang="de-DE" b="1" dirty="0"/>
              <a:t>promote </a:t>
            </a:r>
            <a:r>
              <a:rPr lang="de-DE" b="1" dirty="0" err="1"/>
              <a:t>proposals</a:t>
            </a:r>
            <a:r>
              <a:rPr lang="de-DE" b="1" dirty="0"/>
              <a:t> </a:t>
            </a:r>
            <a:r>
              <a:rPr lang="de-DE" b="1" dirty="0" err="1"/>
              <a:t>for</a:t>
            </a:r>
            <a:r>
              <a:rPr lang="de-DE" b="1" dirty="0"/>
              <a:t> </a:t>
            </a:r>
            <a:r>
              <a:rPr lang="de-DE" b="1" dirty="0" err="1"/>
              <a:t>your</a:t>
            </a:r>
            <a:r>
              <a:rPr lang="de-DE" b="1" dirty="0"/>
              <a:t> </a:t>
            </a:r>
            <a:r>
              <a:rPr lang="de-DE" b="1" dirty="0" err="1"/>
              <a:t>facilities</a:t>
            </a:r>
            <a:endParaRPr lang="de-DE" b="1" dirty="0"/>
          </a:p>
          <a:p>
            <a:endParaRPr lang="de-DE" b="1" dirty="0"/>
          </a:p>
          <a:p>
            <a:pPr marL="285750" indent="-285750">
              <a:buFont typeface="Arial" panose="020B0604020202020204" pitchFamily="34" charset="0"/>
              <a:buChar char="•"/>
            </a:pPr>
            <a:r>
              <a:rPr lang="de-DE" b="1" dirty="0"/>
              <a:t>Schools in Budapest and Mainz: promote </a:t>
            </a:r>
            <a:r>
              <a:rPr lang="de-DE" b="1" dirty="0" err="1"/>
              <a:t>applications</a:t>
            </a:r>
            <a:r>
              <a:rPr lang="de-DE" b="1" dirty="0"/>
              <a:t> of </a:t>
            </a:r>
            <a:r>
              <a:rPr lang="de-DE" b="1" dirty="0" err="1"/>
              <a:t>your</a:t>
            </a:r>
            <a:r>
              <a:rPr lang="de-DE" b="1" dirty="0"/>
              <a:t> </a:t>
            </a:r>
            <a:r>
              <a:rPr lang="de-DE" b="1" dirty="0" err="1"/>
              <a:t>students</a:t>
            </a:r>
            <a:endParaRPr lang="de-DE" b="1" dirty="0"/>
          </a:p>
          <a:p>
            <a:endParaRPr lang="de-DE" b="1" dirty="0"/>
          </a:p>
          <a:p>
            <a:pPr marL="285750" indent="-285750">
              <a:buFont typeface="Arial" panose="020B0604020202020204" pitchFamily="34" charset="0"/>
              <a:buChar char="•"/>
            </a:pPr>
            <a:r>
              <a:rPr lang="de-DE" b="1" dirty="0"/>
              <a:t>FINAL ARIEL </a:t>
            </a:r>
            <a:r>
              <a:rPr lang="de-DE" b="1" dirty="0" err="1"/>
              <a:t>meeting</a:t>
            </a:r>
            <a:r>
              <a:rPr lang="de-DE" b="1" dirty="0"/>
              <a:t> </a:t>
            </a:r>
            <a:r>
              <a:rPr lang="de-DE" b="1" dirty="0" err="1"/>
              <a:t>organized</a:t>
            </a:r>
            <a:r>
              <a:rPr lang="de-DE" b="1" dirty="0"/>
              <a:t> </a:t>
            </a:r>
            <a:r>
              <a:rPr lang="de-DE" b="1" dirty="0" err="1"/>
              <a:t>by</a:t>
            </a:r>
            <a:r>
              <a:rPr lang="de-DE" b="1" dirty="0"/>
              <a:t> JCLAB Orsay: </a:t>
            </a:r>
            <a:r>
              <a:rPr lang="de-DE" b="1" dirty="0" err="1"/>
              <a:t>January</a:t>
            </a:r>
            <a:r>
              <a:rPr lang="de-DE" b="1"/>
              <a:t> 17-19, </a:t>
            </a:r>
            <a:r>
              <a:rPr lang="de-DE" b="1" dirty="0"/>
              <a:t>2024</a:t>
            </a:r>
            <a:endParaRPr lang="de-DE" dirty="0"/>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de-DE" dirty="0">
                <a:hlinkClick r:id="rId2"/>
              </a:rPr>
              <a:t>www.ariel-h2020.eu</a:t>
            </a:r>
            <a:endParaRPr lang="de-DE" dirty="0"/>
          </a:p>
          <a:p>
            <a:pPr marL="285750" indent="-285750">
              <a:buFont typeface="Arial" panose="020B0604020202020204" pitchFamily="34" charset="0"/>
              <a:buChar char="•"/>
            </a:pPr>
            <a:endParaRPr lang="de-DE" dirty="0"/>
          </a:p>
        </p:txBody>
      </p:sp>
    </p:spTree>
    <p:extLst>
      <p:ext uri="{BB962C8B-B14F-4D97-AF65-F5344CB8AC3E}">
        <p14:creationId xmlns:p14="http://schemas.microsoft.com/office/powerpoint/2010/main" val="12627278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872EB5-DA03-4BA5-8926-28EB1FA54B4C}"/>
              </a:ext>
            </a:extLst>
          </p:cNvPr>
          <p:cNvSpPr>
            <a:spLocks noGrp="1"/>
          </p:cNvSpPr>
          <p:nvPr>
            <p:ph type="title"/>
          </p:nvPr>
        </p:nvSpPr>
        <p:spPr/>
        <p:txBody>
          <a:bodyPr/>
          <a:lstStyle/>
          <a:p>
            <a:endParaRPr lang="de-DE"/>
          </a:p>
        </p:txBody>
      </p:sp>
      <p:pic>
        <p:nvPicPr>
          <p:cNvPr id="6" name="Grafik 5">
            <a:extLst>
              <a:ext uri="{FF2B5EF4-FFF2-40B4-BE49-F238E27FC236}">
                <a16:creationId xmlns:a16="http://schemas.microsoft.com/office/drawing/2014/main" id="{7730A3FB-DBA0-4107-AD06-50DA6CCBC7A9}"/>
              </a:ext>
            </a:extLst>
          </p:cNvPr>
          <p:cNvPicPr>
            <a:picLocks noChangeAspect="1"/>
          </p:cNvPicPr>
          <p:nvPr/>
        </p:nvPicPr>
        <p:blipFill>
          <a:blip r:embed="rId2"/>
          <a:stretch>
            <a:fillRect/>
          </a:stretch>
        </p:blipFill>
        <p:spPr>
          <a:xfrm>
            <a:off x="250336" y="0"/>
            <a:ext cx="8998169" cy="6858000"/>
          </a:xfrm>
          <a:prstGeom prst="rect">
            <a:avLst/>
          </a:prstGeom>
        </p:spPr>
      </p:pic>
    </p:spTree>
    <p:extLst>
      <p:ext uri="{BB962C8B-B14F-4D97-AF65-F5344CB8AC3E}">
        <p14:creationId xmlns:p14="http://schemas.microsoft.com/office/powerpoint/2010/main" val="2908853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TextShape 1"/>
          <p:cNvSpPr txBox="1"/>
          <p:nvPr/>
        </p:nvSpPr>
        <p:spPr>
          <a:xfrm>
            <a:off x="457200" y="274680"/>
            <a:ext cx="8229240" cy="690120"/>
          </a:xfrm>
          <a:prstGeom prst="rect">
            <a:avLst/>
          </a:prstGeom>
          <a:noFill/>
          <a:ln w="9360">
            <a:noFill/>
          </a:ln>
        </p:spPr>
        <p:txBody>
          <a:bodyPr lIns="90000" tIns="45000" rIns="90000" bIns="45000">
            <a:noAutofit/>
          </a:bodyPr>
          <a:lstStyle/>
          <a:p>
            <a:pPr>
              <a:lnSpc>
                <a:spcPct val="100000"/>
              </a:lnSpc>
            </a:pPr>
            <a:r>
              <a:rPr lang="de-DE" sz="3000" b="0" strike="noStrike" spc="-1" dirty="0">
                <a:solidFill>
                  <a:srgbClr val="003E89"/>
                </a:solidFill>
                <a:latin typeface="Arial"/>
              </a:rPr>
              <a:t>Agenda</a:t>
            </a:r>
            <a:endParaRPr lang="en-US" sz="3000" b="0" strike="noStrike" spc="-1" dirty="0">
              <a:solidFill>
                <a:srgbClr val="000000"/>
              </a:solidFill>
              <a:latin typeface="Arial"/>
            </a:endParaRPr>
          </a:p>
        </p:txBody>
      </p:sp>
      <p:sp>
        <p:nvSpPr>
          <p:cNvPr id="152" name="TextShape 2"/>
          <p:cNvSpPr txBox="1"/>
          <p:nvPr/>
        </p:nvSpPr>
        <p:spPr>
          <a:xfrm>
            <a:off x="327746" y="1166220"/>
            <a:ext cx="8723550" cy="5272504"/>
          </a:xfrm>
          <a:prstGeom prst="rect">
            <a:avLst/>
          </a:prstGeom>
          <a:noFill/>
          <a:ln>
            <a:noFill/>
          </a:ln>
        </p:spPr>
        <p:txBody>
          <a:bodyPr lIns="90000" tIns="45000" rIns="90000" bIns="45000">
            <a:noAutofit/>
          </a:bodyPr>
          <a:lstStyle/>
          <a:p>
            <a:r>
              <a:rPr lang="en-GB" b="1" dirty="0"/>
              <a:t>Thursday, March 16:</a:t>
            </a:r>
            <a:endParaRPr lang="de-DE" dirty="0"/>
          </a:p>
          <a:p>
            <a:endParaRPr lang="de-DE" dirty="0"/>
          </a:p>
          <a:p>
            <a:r>
              <a:rPr lang="de-DE" dirty="0"/>
              <a:t>ARIEL Status (A. Junghans)</a:t>
            </a:r>
          </a:p>
          <a:p>
            <a:endParaRPr lang="de-DE" dirty="0"/>
          </a:p>
          <a:p>
            <a:r>
              <a:rPr lang="de-DE" dirty="0"/>
              <a:t>ARIEL </a:t>
            </a:r>
            <a:r>
              <a:rPr lang="de-DE" dirty="0" err="1"/>
              <a:t>school</a:t>
            </a:r>
            <a:r>
              <a:rPr lang="de-DE" dirty="0"/>
              <a:t> on Nuclear </a:t>
            </a:r>
            <a:r>
              <a:rPr lang="de-DE" dirty="0" err="1"/>
              <a:t>data</a:t>
            </a:r>
            <a:r>
              <a:rPr lang="de-DE" dirty="0"/>
              <a:t> </a:t>
            </a:r>
            <a:r>
              <a:rPr lang="de-DE" dirty="0" err="1"/>
              <a:t>measurements</a:t>
            </a:r>
            <a:r>
              <a:rPr lang="de-DE" dirty="0"/>
              <a:t> </a:t>
            </a:r>
          </a:p>
          <a:p>
            <a:r>
              <a:rPr lang="de-DE" dirty="0"/>
              <a:t>at </a:t>
            </a:r>
            <a:r>
              <a:rPr lang="de-DE" dirty="0" err="1"/>
              <a:t>the</a:t>
            </a:r>
            <a:r>
              <a:rPr lang="de-DE" dirty="0"/>
              <a:t> Budapest Neutron Center (T. </a:t>
            </a:r>
            <a:r>
              <a:rPr lang="de-DE" dirty="0" err="1"/>
              <a:t>Belgya</a:t>
            </a:r>
            <a:r>
              <a:rPr lang="de-DE" dirty="0"/>
              <a:t>)</a:t>
            </a:r>
          </a:p>
          <a:p>
            <a:endParaRPr lang="de-DE" dirty="0"/>
          </a:p>
          <a:p>
            <a:r>
              <a:rPr lang="de-DE" dirty="0"/>
              <a:t>Amendment </a:t>
            </a:r>
            <a:r>
              <a:rPr lang="de-DE" dirty="0" err="1"/>
              <a:t>to</a:t>
            </a:r>
            <a:r>
              <a:rPr lang="de-DE" dirty="0"/>
              <a:t> </a:t>
            </a:r>
            <a:r>
              <a:rPr lang="de-DE" dirty="0" err="1"/>
              <a:t>the</a:t>
            </a:r>
            <a:r>
              <a:rPr lang="de-DE" dirty="0"/>
              <a:t> Project: Reorganisation of Schools in WP5 ...</a:t>
            </a:r>
          </a:p>
          <a:p>
            <a:endParaRPr lang="de-DE" dirty="0"/>
          </a:p>
          <a:p>
            <a:r>
              <a:rPr lang="de-DE" dirty="0" err="1"/>
              <a:t>Preparation</a:t>
            </a:r>
            <a:r>
              <a:rPr lang="de-DE" dirty="0"/>
              <a:t> of </a:t>
            </a:r>
            <a:r>
              <a:rPr lang="de-DE" dirty="0" err="1"/>
              <a:t>the</a:t>
            </a:r>
            <a:r>
              <a:rPr lang="de-DE" dirty="0"/>
              <a:t> final ARIEL </a:t>
            </a:r>
            <a:r>
              <a:rPr lang="de-DE" dirty="0" err="1"/>
              <a:t>meeting</a:t>
            </a:r>
            <a:r>
              <a:rPr lang="de-DE" dirty="0"/>
              <a:t> at </a:t>
            </a:r>
            <a:r>
              <a:rPr lang="de-DE" dirty="0" err="1"/>
              <a:t>JCLab</a:t>
            </a:r>
            <a:r>
              <a:rPr lang="de-DE" dirty="0"/>
              <a:t> Orsay. </a:t>
            </a:r>
          </a:p>
          <a:p>
            <a:endParaRPr lang="de-DE" dirty="0"/>
          </a:p>
          <a:p>
            <a:r>
              <a:rPr lang="de-DE" dirty="0" err="1"/>
              <a:t>Discussion</a:t>
            </a:r>
            <a:r>
              <a:rPr lang="de-DE" dirty="0"/>
              <a:t> on </a:t>
            </a:r>
            <a:r>
              <a:rPr lang="de-DE" dirty="0" err="1"/>
              <a:t>future</a:t>
            </a:r>
            <a:r>
              <a:rPr lang="de-DE" dirty="0"/>
              <a:t> </a:t>
            </a:r>
            <a:r>
              <a:rPr lang="de-DE" dirty="0" err="1"/>
              <a:t>collaboration</a:t>
            </a:r>
            <a:r>
              <a:rPr lang="de-DE" dirty="0"/>
              <a:t>  </a:t>
            </a:r>
          </a:p>
          <a:p>
            <a:r>
              <a:rPr lang="de-DE" dirty="0"/>
              <a:t>Euratom Work Programme 2023-2025</a:t>
            </a:r>
          </a:p>
          <a:p>
            <a:endParaRPr lang="de-DE" dirty="0"/>
          </a:p>
          <a:p>
            <a:r>
              <a:rPr lang="de-DE" dirty="0"/>
              <a:t>A.O.B.</a:t>
            </a:r>
            <a:endParaRPr lang="de-DE" sz="2000" dirty="0">
              <a:latin typeface="Times New Roman" panose="02020603050405020304" pitchFamily="18" charset="0"/>
              <a:ea typeface="Times New Roman" panose="02020603050405020304" pitchFamily="18" charset="0"/>
            </a:endParaRPr>
          </a:p>
          <a:p>
            <a:endParaRPr lang="de-DE" dirty="0"/>
          </a:p>
          <a:p>
            <a:endParaRPr lang="de-DE" dirty="0"/>
          </a:p>
          <a:p>
            <a:pPr>
              <a:lnSpc>
                <a:spcPct val="100000"/>
              </a:lnSpc>
              <a:spcBef>
                <a:spcPts val="320"/>
              </a:spcBef>
            </a:pPr>
            <a:endParaRPr lang="en-US" sz="1600" b="0" strike="noStrike" spc="-1" dirty="0">
              <a:solidFill>
                <a:srgbClr val="000000"/>
              </a:solidFill>
              <a:latin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BB38B32-D15B-4452-9AB4-979C853B5DEA}"/>
              </a:ext>
            </a:extLst>
          </p:cNvPr>
          <p:cNvPicPr>
            <a:picLocks noChangeAspect="1"/>
          </p:cNvPicPr>
          <p:nvPr/>
        </p:nvPicPr>
        <p:blipFill>
          <a:blip r:embed="rId2"/>
          <a:stretch>
            <a:fillRect/>
          </a:stretch>
        </p:blipFill>
        <p:spPr>
          <a:xfrm>
            <a:off x="3289110" y="9099"/>
            <a:ext cx="5673879" cy="3357349"/>
          </a:xfrm>
          <a:prstGeom prst="rect">
            <a:avLst/>
          </a:prstGeom>
        </p:spPr>
      </p:pic>
      <p:pic>
        <p:nvPicPr>
          <p:cNvPr id="5" name="Grafik 4">
            <a:extLst>
              <a:ext uri="{FF2B5EF4-FFF2-40B4-BE49-F238E27FC236}">
                <a16:creationId xmlns:a16="http://schemas.microsoft.com/office/drawing/2014/main" id="{371A1BB2-95E3-45AD-873E-CAA1393CAF4B}"/>
              </a:ext>
            </a:extLst>
          </p:cNvPr>
          <p:cNvPicPr>
            <a:picLocks noChangeAspect="1"/>
          </p:cNvPicPr>
          <p:nvPr/>
        </p:nvPicPr>
        <p:blipFill>
          <a:blip r:embed="rId3"/>
          <a:stretch>
            <a:fillRect/>
          </a:stretch>
        </p:blipFill>
        <p:spPr>
          <a:xfrm>
            <a:off x="3325144" y="3276140"/>
            <a:ext cx="5818496" cy="3572761"/>
          </a:xfrm>
          <a:prstGeom prst="rect">
            <a:avLst/>
          </a:prstGeom>
        </p:spPr>
      </p:pic>
      <p:sp>
        <p:nvSpPr>
          <p:cNvPr id="6" name="Textfeld 5">
            <a:extLst>
              <a:ext uri="{FF2B5EF4-FFF2-40B4-BE49-F238E27FC236}">
                <a16:creationId xmlns:a16="http://schemas.microsoft.com/office/drawing/2014/main" id="{A9A0F303-AA3A-4396-B790-204DE5B396B5}"/>
              </a:ext>
            </a:extLst>
          </p:cNvPr>
          <p:cNvSpPr txBox="1"/>
          <p:nvPr/>
        </p:nvSpPr>
        <p:spPr>
          <a:xfrm>
            <a:off x="318977" y="1275908"/>
            <a:ext cx="3189719" cy="1477328"/>
          </a:xfrm>
          <a:prstGeom prst="rect">
            <a:avLst/>
          </a:prstGeom>
          <a:noFill/>
        </p:spPr>
        <p:txBody>
          <a:bodyPr wrap="none" rtlCol="0">
            <a:spAutoFit/>
          </a:bodyPr>
          <a:lstStyle/>
          <a:p>
            <a:r>
              <a:rPr lang="de-DE" dirty="0"/>
              <a:t>Transnational </a:t>
            </a:r>
            <a:r>
              <a:rPr lang="de-DE" dirty="0" err="1"/>
              <a:t>access</a:t>
            </a:r>
            <a:r>
              <a:rPr lang="de-DE" dirty="0"/>
              <a:t> support</a:t>
            </a:r>
          </a:p>
          <a:p>
            <a:r>
              <a:rPr lang="de-DE" dirty="0" err="1"/>
              <a:t>addressed</a:t>
            </a:r>
            <a:r>
              <a:rPr lang="de-DE" dirty="0"/>
              <a:t> in </a:t>
            </a:r>
            <a:r>
              <a:rPr lang="de-DE" dirty="0" err="1"/>
              <a:t>the</a:t>
            </a:r>
            <a:r>
              <a:rPr lang="de-DE" dirty="0"/>
              <a:t> </a:t>
            </a:r>
            <a:r>
              <a:rPr lang="de-DE" dirty="0" err="1"/>
              <a:t>call</a:t>
            </a:r>
            <a:r>
              <a:rPr lang="de-DE" dirty="0"/>
              <a:t>:</a:t>
            </a:r>
          </a:p>
          <a:p>
            <a:endParaRPr lang="de-DE" dirty="0"/>
          </a:p>
          <a:p>
            <a:r>
              <a:rPr lang="de-DE" dirty="0" err="1"/>
              <a:t>Important</a:t>
            </a:r>
            <a:r>
              <a:rPr lang="de-DE" dirty="0"/>
              <a:t> </a:t>
            </a:r>
            <a:r>
              <a:rPr lang="de-DE" dirty="0" err="1"/>
              <a:t>role</a:t>
            </a:r>
            <a:r>
              <a:rPr lang="de-DE" dirty="0"/>
              <a:t> of ENEN+</a:t>
            </a:r>
          </a:p>
          <a:p>
            <a:r>
              <a:rPr lang="de-DE" dirty="0"/>
              <a:t>And OFFERR </a:t>
            </a:r>
            <a:r>
              <a:rPr lang="de-DE" dirty="0" err="1"/>
              <a:t>projects</a:t>
            </a:r>
            <a:endParaRPr lang="de-DE" dirty="0"/>
          </a:p>
        </p:txBody>
      </p:sp>
      <p:sp>
        <p:nvSpPr>
          <p:cNvPr id="7" name="Rechteck 6">
            <a:extLst>
              <a:ext uri="{FF2B5EF4-FFF2-40B4-BE49-F238E27FC236}">
                <a16:creationId xmlns:a16="http://schemas.microsoft.com/office/drawing/2014/main" id="{441EE86D-D680-4515-9C21-6E26EF5CDB4A}"/>
              </a:ext>
            </a:extLst>
          </p:cNvPr>
          <p:cNvSpPr/>
          <p:nvPr/>
        </p:nvSpPr>
        <p:spPr>
          <a:xfrm>
            <a:off x="318977" y="2952974"/>
            <a:ext cx="2339102" cy="923330"/>
          </a:xfrm>
          <a:prstGeom prst="rect">
            <a:avLst/>
          </a:prstGeom>
        </p:spPr>
        <p:txBody>
          <a:bodyPr wrap="none">
            <a:spAutoFit/>
          </a:bodyPr>
          <a:lstStyle/>
          <a:p>
            <a:r>
              <a:rPr lang="de-DE" dirty="0">
                <a:hlinkClick r:id="rId4"/>
              </a:rPr>
              <a:t>https://snetp.eu/eufn/</a:t>
            </a:r>
            <a:endParaRPr lang="de-DE" dirty="0"/>
          </a:p>
          <a:p>
            <a:r>
              <a:rPr lang="de-DE" dirty="0">
                <a:hlinkClick r:id="rId5"/>
              </a:rPr>
              <a:t>https://plus.enen.eu/</a:t>
            </a:r>
            <a:endParaRPr lang="de-DE" dirty="0"/>
          </a:p>
          <a:p>
            <a:endParaRPr lang="de-DE" dirty="0"/>
          </a:p>
        </p:txBody>
      </p:sp>
    </p:spTree>
    <p:extLst>
      <p:ext uri="{BB962C8B-B14F-4D97-AF65-F5344CB8AC3E}">
        <p14:creationId xmlns:p14="http://schemas.microsoft.com/office/powerpoint/2010/main" val="24564442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52FFF9-5C75-43EA-A3D5-7B3EFFB4B06A}"/>
              </a:ext>
            </a:extLst>
          </p:cNvPr>
          <p:cNvSpPr>
            <a:spLocks noGrp="1"/>
          </p:cNvSpPr>
          <p:nvPr>
            <p:ph type="title"/>
          </p:nvPr>
        </p:nvSpPr>
        <p:spPr/>
        <p:txBody>
          <a:bodyPr/>
          <a:lstStyle/>
          <a:p>
            <a:endParaRPr lang="de-DE"/>
          </a:p>
        </p:txBody>
      </p:sp>
      <p:sp>
        <p:nvSpPr>
          <p:cNvPr id="3" name="Untertitel 2">
            <a:extLst>
              <a:ext uri="{FF2B5EF4-FFF2-40B4-BE49-F238E27FC236}">
                <a16:creationId xmlns:a16="http://schemas.microsoft.com/office/drawing/2014/main" id="{EA2152EE-1372-4BD8-BEDA-BC58FF75FB7A}"/>
              </a:ext>
            </a:extLst>
          </p:cNvPr>
          <p:cNvSpPr>
            <a:spLocks noGrp="1"/>
          </p:cNvSpPr>
          <p:nvPr>
            <p:ph type="subTitle"/>
          </p:nvPr>
        </p:nvSpPr>
        <p:spPr/>
        <p:txBody>
          <a:bodyPr/>
          <a:lstStyle/>
          <a:p>
            <a:endParaRPr lang="de-DE"/>
          </a:p>
        </p:txBody>
      </p:sp>
      <p:pic>
        <p:nvPicPr>
          <p:cNvPr id="5" name="Grafik 4">
            <a:extLst>
              <a:ext uri="{FF2B5EF4-FFF2-40B4-BE49-F238E27FC236}">
                <a16:creationId xmlns:a16="http://schemas.microsoft.com/office/drawing/2014/main" id="{4629C09C-A008-417E-95B2-8A2E0E415950}"/>
              </a:ext>
            </a:extLst>
          </p:cNvPr>
          <p:cNvPicPr>
            <a:picLocks noChangeAspect="1"/>
          </p:cNvPicPr>
          <p:nvPr/>
        </p:nvPicPr>
        <p:blipFill>
          <a:blip r:embed="rId2"/>
          <a:stretch>
            <a:fillRect/>
          </a:stretch>
        </p:blipFill>
        <p:spPr>
          <a:xfrm>
            <a:off x="1138429" y="0"/>
            <a:ext cx="8040848" cy="6858000"/>
          </a:xfrm>
          <a:prstGeom prst="rect">
            <a:avLst/>
          </a:prstGeom>
        </p:spPr>
      </p:pic>
    </p:spTree>
    <p:extLst>
      <p:ext uri="{BB962C8B-B14F-4D97-AF65-F5344CB8AC3E}">
        <p14:creationId xmlns:p14="http://schemas.microsoft.com/office/powerpoint/2010/main" val="10200005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5F1440-BFC6-44F0-B796-2F0DA63A3894}"/>
              </a:ext>
            </a:extLst>
          </p:cNvPr>
          <p:cNvSpPr>
            <a:spLocks noGrp="1"/>
          </p:cNvSpPr>
          <p:nvPr>
            <p:ph type="title"/>
          </p:nvPr>
        </p:nvSpPr>
        <p:spPr/>
        <p:txBody>
          <a:bodyPr/>
          <a:lstStyle/>
          <a:p>
            <a:r>
              <a:rPr lang="de-DE" dirty="0"/>
              <a:t>End </a:t>
            </a:r>
            <a:r>
              <a:rPr lang="de-DE" dirty="0" err="1"/>
              <a:t>of</a:t>
            </a:r>
            <a:r>
              <a:rPr lang="de-DE" dirty="0"/>
              <a:t> </a:t>
            </a:r>
            <a:r>
              <a:rPr lang="de-DE" dirty="0" err="1"/>
              <a:t>presentation</a:t>
            </a:r>
            <a:endParaRPr lang="de-DE" dirty="0"/>
          </a:p>
        </p:txBody>
      </p:sp>
      <p:sp>
        <p:nvSpPr>
          <p:cNvPr id="3" name="Untertitel 2">
            <a:extLst>
              <a:ext uri="{FF2B5EF4-FFF2-40B4-BE49-F238E27FC236}">
                <a16:creationId xmlns:a16="http://schemas.microsoft.com/office/drawing/2014/main" id="{11B88B3B-838D-4D76-BC0D-643B11D7A2F1}"/>
              </a:ext>
            </a:extLst>
          </p:cNvPr>
          <p:cNvSpPr>
            <a:spLocks noGrp="1"/>
          </p:cNvSpPr>
          <p:nvPr>
            <p:ph type="subTitle"/>
          </p:nvPr>
        </p:nvSpPr>
        <p:spPr/>
        <p:txBody>
          <a:bodyPr/>
          <a:lstStyle/>
          <a:p>
            <a:endParaRPr lang="de-DE"/>
          </a:p>
        </p:txBody>
      </p:sp>
    </p:spTree>
    <p:extLst>
      <p:ext uri="{BB962C8B-B14F-4D97-AF65-F5344CB8AC3E}">
        <p14:creationId xmlns:p14="http://schemas.microsoft.com/office/powerpoint/2010/main" val="4224348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0409AA-C9F3-430B-BF0B-77B9DE5E02C7}"/>
              </a:ext>
            </a:extLst>
          </p:cNvPr>
          <p:cNvSpPr>
            <a:spLocks noGrp="1"/>
          </p:cNvSpPr>
          <p:nvPr>
            <p:ph type="title"/>
          </p:nvPr>
        </p:nvSpPr>
        <p:spPr>
          <a:xfrm>
            <a:off x="517301" y="79641"/>
            <a:ext cx="8229240" cy="652599"/>
          </a:xfrm>
        </p:spPr>
        <p:txBody>
          <a:bodyPr/>
          <a:lstStyle/>
          <a:p>
            <a:r>
              <a:rPr lang="de-DE" sz="2400" dirty="0"/>
              <a:t>GA </a:t>
            </a:r>
            <a:r>
              <a:rPr lang="de-DE" sz="2400" dirty="0" err="1"/>
              <a:t>members</a:t>
            </a:r>
            <a:endParaRPr lang="de-DE" sz="2400" dirty="0"/>
          </a:p>
        </p:txBody>
      </p:sp>
      <p:sp>
        <p:nvSpPr>
          <p:cNvPr id="4" name="Untertitel 2">
            <a:extLst>
              <a:ext uri="{FF2B5EF4-FFF2-40B4-BE49-F238E27FC236}">
                <a16:creationId xmlns:a16="http://schemas.microsoft.com/office/drawing/2014/main" id="{EE76A1FD-8AA2-4BA2-A75F-F0F6029731B8}"/>
              </a:ext>
            </a:extLst>
          </p:cNvPr>
          <p:cNvSpPr txBox="1">
            <a:spLocks/>
          </p:cNvSpPr>
          <p:nvPr/>
        </p:nvSpPr>
        <p:spPr>
          <a:xfrm>
            <a:off x="334850" y="998794"/>
            <a:ext cx="8229240" cy="452556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1400" dirty="0"/>
              <a:t>  R. Beyer, HZDR</a:t>
            </a:r>
          </a:p>
          <a:p>
            <a:r>
              <a:rPr lang="de-DE" sz="1400" dirty="0"/>
              <a:t>  A. </a:t>
            </a:r>
            <a:r>
              <a:rPr lang="de-DE" sz="1400" dirty="0" err="1"/>
              <a:t>Plompen</a:t>
            </a:r>
            <a:r>
              <a:rPr lang="de-DE" sz="1400" dirty="0"/>
              <a:t>, JRC</a:t>
            </a:r>
          </a:p>
          <a:p>
            <a:r>
              <a:rPr lang="de-DE" sz="1400" dirty="0"/>
              <a:t>  V. Vlachoudis, CERN</a:t>
            </a:r>
          </a:p>
          <a:p>
            <a:r>
              <a:rPr lang="de-DE" sz="1400" dirty="0"/>
              <a:t>  E. Gonzalez, CIEMAT</a:t>
            </a:r>
          </a:p>
          <a:p>
            <a:r>
              <a:rPr lang="de-DE" sz="1400" dirty="0"/>
              <a:t>  M. </a:t>
            </a:r>
            <a:r>
              <a:rPr lang="de-DE" sz="1400" dirty="0" err="1"/>
              <a:t>Kerveno</a:t>
            </a:r>
            <a:r>
              <a:rPr lang="de-DE" sz="1400" dirty="0"/>
              <a:t>, CNRS</a:t>
            </a:r>
          </a:p>
          <a:p>
            <a:r>
              <a:rPr lang="de-DE" sz="1400" dirty="0"/>
              <a:t>  X. </a:t>
            </a:r>
            <a:r>
              <a:rPr lang="de-DE" sz="1400" dirty="0" err="1"/>
              <a:t>Ledoux</a:t>
            </a:r>
            <a:r>
              <a:rPr lang="de-DE" sz="1400" dirty="0"/>
              <a:t>, GANIL</a:t>
            </a:r>
          </a:p>
          <a:p>
            <a:r>
              <a:rPr lang="de-DE" sz="1400" dirty="0"/>
              <a:t>  C. </a:t>
            </a:r>
            <a:r>
              <a:rPr lang="de-DE" sz="1400" dirty="0" err="1"/>
              <a:t>Varignon</a:t>
            </a:r>
            <a:r>
              <a:rPr lang="de-DE" sz="1400" dirty="0"/>
              <a:t>, CEA</a:t>
            </a:r>
          </a:p>
          <a:p>
            <a:r>
              <a:rPr lang="de-DE" sz="1400" dirty="0"/>
              <a:t>  S. Fiore, ENEA</a:t>
            </a:r>
          </a:p>
          <a:p>
            <a:r>
              <a:rPr lang="de-DE" sz="1400" dirty="0"/>
              <a:t>  E. Pirovano, PTB</a:t>
            </a:r>
          </a:p>
          <a:p>
            <a:r>
              <a:rPr lang="de-DE" sz="1400" dirty="0"/>
              <a:t>  M. </a:t>
            </a:r>
            <a:r>
              <a:rPr lang="de-DE" sz="1400" dirty="0" err="1"/>
              <a:t>Majerle</a:t>
            </a:r>
            <a:r>
              <a:rPr lang="de-DE" sz="1400" dirty="0"/>
              <a:t>, UJF</a:t>
            </a:r>
          </a:p>
          <a:p>
            <a:r>
              <a:rPr lang="de-DE" sz="1400" dirty="0"/>
              <a:t>  T. </a:t>
            </a:r>
            <a:r>
              <a:rPr lang="de-DE" sz="1400" dirty="0" err="1"/>
              <a:t>Belgya</a:t>
            </a:r>
            <a:r>
              <a:rPr lang="de-DE" sz="1400" dirty="0"/>
              <a:t>, MTA-EK</a:t>
            </a:r>
          </a:p>
          <a:p>
            <a:r>
              <a:rPr lang="de-DE" sz="1400" dirty="0"/>
              <a:t>  H. Penttilä, JYU</a:t>
            </a:r>
          </a:p>
          <a:p>
            <a:r>
              <a:rPr lang="de-DE" sz="1400" dirty="0"/>
              <a:t>  T. Sava, IFIN-HH</a:t>
            </a:r>
          </a:p>
          <a:p>
            <a:r>
              <a:rPr lang="de-DE" sz="1400" dirty="0"/>
              <a:t>  M. </a:t>
            </a:r>
            <a:r>
              <a:rPr lang="de-DE" sz="1400" dirty="0" err="1"/>
              <a:t>Bunce</a:t>
            </a:r>
            <a:r>
              <a:rPr lang="de-DE" sz="1400" dirty="0"/>
              <a:t>, NPL</a:t>
            </a:r>
          </a:p>
          <a:p>
            <a:r>
              <a:rPr lang="de-DE" sz="1400" dirty="0"/>
              <a:t>  G. </a:t>
            </a:r>
            <a:r>
              <a:rPr lang="de-DE" sz="1400" dirty="0" err="1"/>
              <a:t>Zerovnik</a:t>
            </a:r>
            <a:r>
              <a:rPr lang="de-DE" sz="1400" dirty="0"/>
              <a:t>, JSI</a:t>
            </a:r>
          </a:p>
          <a:p>
            <a:r>
              <a:rPr lang="de-DE" sz="1400" dirty="0"/>
              <a:t>  C. Guerrero, USE</a:t>
            </a:r>
          </a:p>
          <a:p>
            <a:r>
              <a:rPr lang="de-DE" sz="1400" dirty="0"/>
              <a:t>  J. </a:t>
            </a:r>
            <a:r>
              <a:rPr lang="de-DE" sz="1400" dirty="0" err="1"/>
              <a:t>Wagemans</a:t>
            </a:r>
            <a:r>
              <a:rPr lang="de-DE" sz="1400" dirty="0"/>
              <a:t>, SCK*CEN</a:t>
            </a:r>
          </a:p>
          <a:p>
            <a:r>
              <a:rPr lang="de-DE" sz="1400" dirty="0"/>
              <a:t>  A. Prokofiev, UU</a:t>
            </a:r>
          </a:p>
          <a:p>
            <a:r>
              <a:rPr lang="de-DE" sz="1400" dirty="0"/>
              <a:t>  K. Eberhardt, JGU</a:t>
            </a:r>
          </a:p>
          <a:p>
            <a:r>
              <a:rPr lang="de-DE" sz="1400" dirty="0"/>
              <a:t>  S. Siem, UO</a:t>
            </a:r>
          </a:p>
          <a:p>
            <a:r>
              <a:rPr lang="de-DE" sz="1400" dirty="0"/>
              <a:t>  G. Pavel, ENEN</a:t>
            </a:r>
          </a:p>
          <a:p>
            <a:r>
              <a:rPr lang="de-DE" sz="1400" dirty="0"/>
              <a:t>  J. </a:t>
            </a:r>
            <a:r>
              <a:rPr lang="de-DE" sz="1400" dirty="0" err="1"/>
              <a:t>Praena</a:t>
            </a:r>
            <a:r>
              <a:rPr lang="de-DE" sz="1400" dirty="0"/>
              <a:t>, UG</a:t>
            </a:r>
          </a:p>
          <a:p>
            <a:r>
              <a:rPr lang="de-DE" sz="1400" dirty="0"/>
              <a:t>  M. Kostal, CVR</a:t>
            </a:r>
          </a:p>
          <a:p>
            <a:r>
              <a:rPr lang="de-DE" sz="1400" dirty="0"/>
              <a:t>  S. Brandenburg, UMCG</a:t>
            </a:r>
          </a:p>
          <a:p>
            <a:r>
              <a:rPr lang="de-DE" sz="1400" dirty="0"/>
              <a:t>  R. </a:t>
            </a:r>
            <a:r>
              <a:rPr lang="de-DE" sz="1400" dirty="0" err="1"/>
              <a:t>Babut</a:t>
            </a:r>
            <a:r>
              <a:rPr lang="de-DE" sz="1400" dirty="0"/>
              <a:t>, IRSN</a:t>
            </a:r>
          </a:p>
        </p:txBody>
      </p:sp>
      <p:sp>
        <p:nvSpPr>
          <p:cNvPr id="6" name="Textfeld 5">
            <a:extLst>
              <a:ext uri="{FF2B5EF4-FFF2-40B4-BE49-F238E27FC236}">
                <a16:creationId xmlns:a16="http://schemas.microsoft.com/office/drawing/2014/main" id="{C9E8AD92-8260-4B1A-BD4E-52394C0F64BE}"/>
              </a:ext>
            </a:extLst>
          </p:cNvPr>
          <p:cNvSpPr txBox="1"/>
          <p:nvPr/>
        </p:nvSpPr>
        <p:spPr>
          <a:xfrm>
            <a:off x="4572000" y="1694329"/>
            <a:ext cx="3954929" cy="1200329"/>
          </a:xfrm>
          <a:prstGeom prst="rect">
            <a:avLst/>
          </a:prstGeom>
          <a:noFill/>
        </p:spPr>
        <p:txBody>
          <a:bodyPr wrap="none" rtlCol="0">
            <a:spAutoFit/>
          </a:bodyPr>
          <a:lstStyle/>
          <a:p>
            <a:r>
              <a:rPr lang="de-DE" dirty="0" err="1"/>
              <a:t>Please</a:t>
            </a:r>
            <a:r>
              <a:rPr lang="de-DE" dirty="0"/>
              <a:t> </a:t>
            </a:r>
            <a:r>
              <a:rPr lang="de-DE" dirty="0" err="1"/>
              <a:t>register</a:t>
            </a:r>
            <a:r>
              <a:rPr lang="de-DE" dirty="0"/>
              <a:t> on </a:t>
            </a:r>
            <a:r>
              <a:rPr lang="de-DE" dirty="0" err="1"/>
              <a:t>the</a:t>
            </a:r>
            <a:r>
              <a:rPr lang="de-DE" dirty="0"/>
              <a:t> </a:t>
            </a:r>
            <a:r>
              <a:rPr lang="de-DE" dirty="0" err="1"/>
              <a:t>indico</a:t>
            </a:r>
            <a:r>
              <a:rPr lang="de-DE" dirty="0"/>
              <a:t> </a:t>
            </a:r>
            <a:r>
              <a:rPr lang="de-DE" dirty="0" err="1"/>
              <a:t>page</a:t>
            </a:r>
            <a:endParaRPr lang="de-DE" dirty="0"/>
          </a:p>
          <a:p>
            <a:r>
              <a:rPr lang="de-DE" dirty="0" err="1"/>
              <a:t>to</a:t>
            </a:r>
            <a:r>
              <a:rPr lang="de-DE" dirty="0"/>
              <a:t> </a:t>
            </a:r>
            <a:r>
              <a:rPr lang="de-DE" dirty="0" err="1"/>
              <a:t>verify</a:t>
            </a:r>
            <a:r>
              <a:rPr lang="de-DE" dirty="0"/>
              <a:t> </a:t>
            </a:r>
            <a:r>
              <a:rPr lang="de-DE" dirty="0" err="1"/>
              <a:t>the</a:t>
            </a:r>
            <a:r>
              <a:rPr lang="de-DE" dirty="0"/>
              <a:t> </a:t>
            </a:r>
            <a:r>
              <a:rPr lang="de-DE" dirty="0" err="1"/>
              <a:t>quorum</a:t>
            </a:r>
            <a:r>
              <a:rPr lang="de-DE" dirty="0"/>
              <a:t> (2/3). 	</a:t>
            </a:r>
            <a:r>
              <a:rPr lang="de-DE"/>
              <a:t>17/25</a:t>
            </a:r>
            <a:endParaRPr lang="de-DE" dirty="0"/>
          </a:p>
          <a:p>
            <a:endParaRPr lang="de-DE" dirty="0"/>
          </a:p>
          <a:p>
            <a:r>
              <a:rPr lang="de-DE" u="sng" dirty="0">
                <a:hlinkClick r:id="rId2"/>
              </a:rPr>
              <a:t>https://indico.cern.ch/event/1265685/</a:t>
            </a:r>
            <a:endParaRPr lang="de-DE" dirty="0"/>
          </a:p>
        </p:txBody>
      </p:sp>
    </p:spTree>
    <p:extLst>
      <p:ext uri="{BB962C8B-B14F-4D97-AF65-F5344CB8AC3E}">
        <p14:creationId xmlns:p14="http://schemas.microsoft.com/office/powerpoint/2010/main" val="27150196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0430" y="711419"/>
            <a:ext cx="8710613" cy="649288"/>
          </a:xfrm>
        </p:spPr>
        <p:txBody>
          <a:bodyPr/>
          <a:lstStyle/>
          <a:p>
            <a:r>
              <a:rPr lang="de-DE" dirty="0"/>
              <a:t>Management Board</a:t>
            </a:r>
          </a:p>
        </p:txBody>
      </p:sp>
      <p:sp>
        <p:nvSpPr>
          <p:cNvPr id="4" name="Inhaltsplatzhalter 3"/>
          <p:cNvSpPr>
            <a:spLocks noGrp="1"/>
          </p:cNvSpPr>
          <p:nvPr>
            <p:ph idx="1"/>
          </p:nvPr>
        </p:nvSpPr>
        <p:spPr>
          <a:xfrm>
            <a:off x="172436" y="1434060"/>
            <a:ext cx="8694738" cy="4248150"/>
          </a:xfrm>
        </p:spPr>
        <p:txBody>
          <a:bodyPr/>
          <a:lstStyle/>
          <a:p>
            <a:pPr>
              <a:buNone/>
            </a:pPr>
            <a:r>
              <a:rPr lang="de-DE" sz="2000" dirty="0"/>
              <a:t>Project </a:t>
            </a:r>
            <a:r>
              <a:rPr lang="de-DE" sz="2000" dirty="0" err="1"/>
              <a:t>Coordinator</a:t>
            </a:r>
            <a:r>
              <a:rPr lang="de-DE" sz="2000" dirty="0"/>
              <a:t>: Arnd Junghans, HZDR</a:t>
            </a:r>
          </a:p>
          <a:p>
            <a:pPr>
              <a:buNone/>
            </a:pPr>
            <a:r>
              <a:rPr lang="de-DE" sz="2000" dirty="0"/>
              <a:t>Scientific </a:t>
            </a:r>
            <a:r>
              <a:rPr lang="de-DE" sz="2000" dirty="0" err="1"/>
              <a:t>Coordinator</a:t>
            </a:r>
            <a:r>
              <a:rPr lang="de-DE" sz="2000" dirty="0"/>
              <a:t>: Arjan </a:t>
            </a:r>
            <a:r>
              <a:rPr lang="de-DE" sz="2000" dirty="0" err="1"/>
              <a:t>Plompen</a:t>
            </a:r>
            <a:r>
              <a:rPr lang="de-DE" sz="2000" dirty="0"/>
              <a:t>, JRC</a:t>
            </a:r>
          </a:p>
          <a:p>
            <a:pPr>
              <a:buNone/>
            </a:pPr>
            <a:r>
              <a:rPr lang="de-DE" sz="2000" dirty="0"/>
              <a:t>Transnational Access </a:t>
            </a:r>
            <a:r>
              <a:rPr lang="de-DE" sz="2000" dirty="0" err="1"/>
              <a:t>Coordinator</a:t>
            </a:r>
            <a:r>
              <a:rPr lang="de-DE" sz="2000" dirty="0"/>
              <a:t>: Elisa Pirovano, PTB</a:t>
            </a:r>
          </a:p>
          <a:p>
            <a:pPr>
              <a:buNone/>
            </a:pPr>
            <a:r>
              <a:rPr lang="de-DE" sz="2000" dirty="0"/>
              <a:t>Communication Manager: Carlos Guerrero, USE</a:t>
            </a:r>
          </a:p>
          <a:p>
            <a:pPr>
              <a:buNone/>
            </a:pPr>
            <a:r>
              <a:rPr lang="de-DE" sz="2000" dirty="0"/>
              <a:t>Training </a:t>
            </a:r>
            <a:r>
              <a:rPr lang="de-DE" sz="2000" dirty="0" err="1"/>
              <a:t>Coordinator</a:t>
            </a:r>
            <a:r>
              <a:rPr lang="de-DE" sz="2000" dirty="0"/>
              <a:t>: Heikki Penttilä, </a:t>
            </a:r>
            <a:r>
              <a:rPr lang="en-GB" sz="2000" dirty="0"/>
              <a:t>JYU</a:t>
            </a:r>
          </a:p>
          <a:p>
            <a:pPr>
              <a:buNone/>
            </a:pPr>
            <a:endParaRPr lang="de-DE" dirty="0"/>
          </a:p>
          <a:p>
            <a:pPr>
              <a:buNone/>
            </a:pPr>
            <a:endParaRPr lang="de-DE" dirty="0"/>
          </a:p>
          <a:p>
            <a:pPr>
              <a:buNone/>
            </a:pPr>
            <a:endParaRPr lang="de-DE" sz="2000" dirty="0"/>
          </a:p>
          <a:p>
            <a:pPr>
              <a:buNone/>
            </a:pPr>
            <a:r>
              <a:rPr lang="de-DE" sz="2000" dirty="0"/>
              <a:t>Carola Franzen, Roland Beyer,  Katja Gröger, HZDR</a:t>
            </a:r>
          </a:p>
        </p:txBody>
      </p:sp>
      <p:sp>
        <p:nvSpPr>
          <p:cNvPr id="5" name="Titel 1"/>
          <p:cNvSpPr txBox="1">
            <a:spLocks/>
          </p:cNvSpPr>
          <p:nvPr/>
        </p:nvSpPr>
        <p:spPr>
          <a:xfrm>
            <a:off x="164498" y="3840699"/>
            <a:ext cx="8710613" cy="649288"/>
          </a:xfrm>
          <a:prstGeom prst="rect">
            <a:avLst/>
          </a:prstGeom>
        </p:spPr>
        <p:txBody>
          <a:bodyPr/>
          <a:lstStyle>
            <a:lvl1pPr algn="l" rtl="0" fontAlgn="base">
              <a:spcBef>
                <a:spcPct val="0"/>
              </a:spcBef>
              <a:spcAft>
                <a:spcPct val="0"/>
              </a:spcAft>
              <a:defRPr sz="3000">
                <a:solidFill>
                  <a:srgbClr val="003E89"/>
                </a:solidFill>
                <a:latin typeface="+mj-lt"/>
                <a:ea typeface="+mj-ea"/>
                <a:cs typeface="+mj-cs"/>
              </a:defRPr>
            </a:lvl1pPr>
            <a:lvl2pPr algn="l" rtl="0" fontAlgn="base">
              <a:spcBef>
                <a:spcPct val="0"/>
              </a:spcBef>
              <a:spcAft>
                <a:spcPct val="0"/>
              </a:spcAft>
              <a:defRPr sz="3000">
                <a:solidFill>
                  <a:srgbClr val="003E89"/>
                </a:solidFill>
                <a:latin typeface="Arial" charset="0"/>
              </a:defRPr>
            </a:lvl2pPr>
            <a:lvl3pPr algn="l" rtl="0" fontAlgn="base">
              <a:spcBef>
                <a:spcPct val="0"/>
              </a:spcBef>
              <a:spcAft>
                <a:spcPct val="0"/>
              </a:spcAft>
              <a:defRPr sz="3000">
                <a:solidFill>
                  <a:srgbClr val="003E89"/>
                </a:solidFill>
                <a:latin typeface="Arial" charset="0"/>
              </a:defRPr>
            </a:lvl3pPr>
            <a:lvl4pPr algn="l" rtl="0" fontAlgn="base">
              <a:spcBef>
                <a:spcPct val="0"/>
              </a:spcBef>
              <a:spcAft>
                <a:spcPct val="0"/>
              </a:spcAft>
              <a:defRPr sz="3000">
                <a:solidFill>
                  <a:srgbClr val="003E89"/>
                </a:solidFill>
                <a:latin typeface="Arial" charset="0"/>
              </a:defRPr>
            </a:lvl4pPr>
            <a:lvl5pPr algn="l" rtl="0" fontAlgn="base">
              <a:spcBef>
                <a:spcPct val="0"/>
              </a:spcBef>
              <a:spcAft>
                <a:spcPct val="0"/>
              </a:spcAft>
              <a:defRPr sz="3000">
                <a:solidFill>
                  <a:srgbClr val="003E89"/>
                </a:solidFill>
                <a:latin typeface="Arial" charset="0"/>
              </a:defRPr>
            </a:lvl5pPr>
            <a:lvl6pPr marL="457200" algn="l" rtl="0" fontAlgn="base">
              <a:spcBef>
                <a:spcPct val="0"/>
              </a:spcBef>
              <a:spcAft>
                <a:spcPct val="0"/>
              </a:spcAft>
              <a:defRPr sz="3000">
                <a:solidFill>
                  <a:srgbClr val="003E89"/>
                </a:solidFill>
                <a:latin typeface="Arial" charset="0"/>
              </a:defRPr>
            </a:lvl6pPr>
            <a:lvl7pPr marL="914400" algn="l" rtl="0" fontAlgn="base">
              <a:spcBef>
                <a:spcPct val="0"/>
              </a:spcBef>
              <a:spcAft>
                <a:spcPct val="0"/>
              </a:spcAft>
              <a:defRPr sz="3000">
                <a:solidFill>
                  <a:srgbClr val="003E89"/>
                </a:solidFill>
                <a:latin typeface="Arial" charset="0"/>
              </a:defRPr>
            </a:lvl7pPr>
            <a:lvl8pPr marL="1371600" algn="l" rtl="0" fontAlgn="base">
              <a:spcBef>
                <a:spcPct val="0"/>
              </a:spcBef>
              <a:spcAft>
                <a:spcPct val="0"/>
              </a:spcAft>
              <a:defRPr sz="3000">
                <a:solidFill>
                  <a:srgbClr val="003E89"/>
                </a:solidFill>
                <a:latin typeface="Arial" charset="0"/>
              </a:defRPr>
            </a:lvl8pPr>
            <a:lvl9pPr marL="1828800" algn="l" rtl="0" fontAlgn="base">
              <a:spcBef>
                <a:spcPct val="0"/>
              </a:spcBef>
              <a:spcAft>
                <a:spcPct val="0"/>
              </a:spcAft>
              <a:defRPr sz="3000">
                <a:solidFill>
                  <a:srgbClr val="003E89"/>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3000" b="0" i="0" u="none" strike="noStrike" kern="0" cap="none" spc="0" normalizeH="0" baseline="0" noProof="0" dirty="0">
                <a:ln>
                  <a:noFill/>
                </a:ln>
                <a:solidFill>
                  <a:srgbClr val="003E89"/>
                </a:solidFill>
                <a:effectLst/>
                <a:uLnTx/>
                <a:uFillTx/>
                <a:latin typeface="Arial"/>
                <a:ea typeface="+mj-ea"/>
                <a:cs typeface="+mj-cs"/>
              </a:rPr>
              <a:t>Management Team</a:t>
            </a:r>
          </a:p>
        </p:txBody>
      </p:sp>
    </p:spTree>
    <p:extLst>
      <p:ext uri="{BB962C8B-B14F-4D97-AF65-F5344CB8AC3E}">
        <p14:creationId xmlns:p14="http://schemas.microsoft.com/office/powerpoint/2010/main" val="3598018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48998"/>
          </a:xfrm>
        </p:spPr>
        <p:txBody>
          <a:bodyPr/>
          <a:lstStyle/>
          <a:p>
            <a:r>
              <a:rPr lang="de-DE" sz="2400" dirty="0"/>
              <a:t> </a:t>
            </a:r>
            <a:r>
              <a:rPr lang="de-DE" dirty="0"/>
              <a:t>Project Advisory </a:t>
            </a:r>
            <a:r>
              <a:rPr lang="de-DE" dirty="0" err="1"/>
              <a:t>Committee</a:t>
            </a:r>
            <a:endParaRPr lang="de-DE" dirty="0"/>
          </a:p>
        </p:txBody>
      </p:sp>
      <p:sp>
        <p:nvSpPr>
          <p:cNvPr id="3" name="Inhaltsplatzhalter 2"/>
          <p:cNvSpPr>
            <a:spLocks noGrp="1"/>
          </p:cNvSpPr>
          <p:nvPr>
            <p:ph idx="1"/>
          </p:nvPr>
        </p:nvSpPr>
        <p:spPr>
          <a:xfrm>
            <a:off x="457200" y="787400"/>
            <a:ext cx="8229600" cy="5299364"/>
          </a:xfrm>
        </p:spPr>
        <p:txBody>
          <a:bodyPr/>
          <a:lstStyle/>
          <a:p>
            <a:pPr marL="0" indent="0">
              <a:buNone/>
            </a:pPr>
            <a:endParaRPr lang="de-DE" dirty="0"/>
          </a:p>
          <a:p>
            <a:r>
              <a:rPr lang="de-DE" dirty="0"/>
              <a:t>Daniel </a:t>
            </a:r>
            <a:r>
              <a:rPr lang="de-DE" dirty="0" err="1"/>
              <a:t>Cano</a:t>
            </a:r>
            <a:r>
              <a:rPr lang="de-DE" dirty="0"/>
              <a:t>-Ott, CIEMAT</a:t>
            </a:r>
          </a:p>
          <a:p>
            <a:r>
              <a:rPr lang="de-DE" dirty="0"/>
              <a:t>Roberto Capote, IAEA</a:t>
            </a:r>
          </a:p>
          <a:p>
            <a:r>
              <a:rPr lang="de-DE" dirty="0"/>
              <a:t>Robert </a:t>
            </a:r>
            <a:r>
              <a:rPr lang="de-DE" dirty="0" err="1"/>
              <a:t>Jacqmin</a:t>
            </a:r>
            <a:r>
              <a:rPr lang="de-DE" dirty="0"/>
              <a:t>, CEA</a:t>
            </a:r>
          </a:p>
          <a:p>
            <a:r>
              <a:rPr lang="de-DE" dirty="0"/>
              <a:t>Maëlle </a:t>
            </a:r>
            <a:r>
              <a:rPr lang="de-DE" dirty="0" err="1"/>
              <a:t>Kerveno</a:t>
            </a:r>
            <a:r>
              <a:rPr lang="de-DE" dirty="0"/>
              <a:t>, CNRS</a:t>
            </a:r>
          </a:p>
          <a:p>
            <a:r>
              <a:rPr lang="de-DE" dirty="0"/>
              <a:t>Gert van den </a:t>
            </a:r>
            <a:r>
              <a:rPr lang="de-DE" dirty="0" err="1"/>
              <a:t>Eynde</a:t>
            </a:r>
            <a:r>
              <a:rPr lang="de-DE" dirty="0"/>
              <a:t>, SCK CEN</a:t>
            </a:r>
          </a:p>
          <a:p>
            <a:endParaRPr lang="de-DE" dirty="0"/>
          </a:p>
        </p:txBody>
      </p:sp>
    </p:spTree>
    <p:extLst>
      <p:ext uri="{BB962C8B-B14F-4D97-AF65-F5344CB8AC3E}">
        <p14:creationId xmlns:p14="http://schemas.microsoft.com/office/powerpoint/2010/main" val="1491079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EEB9F0-8073-428B-9C12-DFBE4A968E28}"/>
              </a:ext>
            </a:extLst>
          </p:cNvPr>
          <p:cNvSpPr>
            <a:spLocks noGrp="1"/>
          </p:cNvSpPr>
          <p:nvPr>
            <p:ph type="title"/>
          </p:nvPr>
        </p:nvSpPr>
        <p:spPr>
          <a:xfrm>
            <a:off x="579401" y="111839"/>
            <a:ext cx="8229240" cy="620402"/>
          </a:xfrm>
        </p:spPr>
        <p:txBody>
          <a:bodyPr/>
          <a:lstStyle/>
          <a:p>
            <a:r>
              <a:rPr lang="de-DE" sz="2800" dirty="0"/>
              <a:t>Facility </a:t>
            </a:r>
            <a:r>
              <a:rPr lang="de-DE" sz="2800" dirty="0" err="1"/>
              <a:t>status</a:t>
            </a:r>
            <a:r>
              <a:rPr lang="de-DE" sz="2800" dirty="0"/>
              <a:t> </a:t>
            </a:r>
            <a:r>
              <a:rPr lang="de-DE" sz="2800" dirty="0" err="1"/>
              <a:t>February</a:t>
            </a:r>
            <a:r>
              <a:rPr lang="de-DE" sz="2800" dirty="0"/>
              <a:t> 2023</a:t>
            </a:r>
          </a:p>
        </p:txBody>
      </p:sp>
      <p:sp>
        <p:nvSpPr>
          <p:cNvPr id="3" name="Untertitel 2">
            <a:extLst>
              <a:ext uri="{FF2B5EF4-FFF2-40B4-BE49-F238E27FC236}">
                <a16:creationId xmlns:a16="http://schemas.microsoft.com/office/drawing/2014/main" id="{C4153BE9-FABB-4024-98AC-E426D005FB05}"/>
              </a:ext>
            </a:extLst>
          </p:cNvPr>
          <p:cNvSpPr>
            <a:spLocks noGrp="1"/>
          </p:cNvSpPr>
          <p:nvPr>
            <p:ph type="subTitle"/>
          </p:nvPr>
        </p:nvSpPr>
        <p:spPr>
          <a:xfrm>
            <a:off x="329024" y="5503122"/>
            <a:ext cx="8229240" cy="1243039"/>
          </a:xfrm>
        </p:spPr>
        <p:txBody>
          <a:bodyPr/>
          <a:lstStyle/>
          <a:p>
            <a:r>
              <a:rPr lang="de-DE" sz="1400" dirty="0">
                <a:latin typeface="+mn-lt"/>
              </a:rPr>
              <a:t>Most </a:t>
            </a:r>
            <a:r>
              <a:rPr lang="de-DE" sz="1400" dirty="0" err="1">
                <a:latin typeface="+mn-lt"/>
              </a:rPr>
              <a:t>facilities</a:t>
            </a:r>
            <a:r>
              <a:rPr lang="de-DE" sz="1400" dirty="0">
                <a:latin typeface="+mn-lt"/>
              </a:rPr>
              <a:t> </a:t>
            </a:r>
            <a:r>
              <a:rPr lang="de-DE" sz="1400" dirty="0" err="1">
                <a:latin typeface="+mn-lt"/>
              </a:rPr>
              <a:t>are</a:t>
            </a:r>
            <a:r>
              <a:rPr lang="de-DE" sz="1400" dirty="0">
                <a:latin typeface="+mn-lt"/>
              </a:rPr>
              <a:t> operational. </a:t>
            </a:r>
            <a:br>
              <a:rPr lang="de-DE" sz="1400" dirty="0">
                <a:latin typeface="+mn-lt"/>
              </a:rPr>
            </a:br>
            <a:r>
              <a:rPr lang="de-DE" sz="1400" dirty="0">
                <a:latin typeface="+mn-lt"/>
              </a:rPr>
              <a:t>CERN will </a:t>
            </a:r>
            <a:r>
              <a:rPr lang="de-DE" sz="1400" dirty="0" err="1">
                <a:latin typeface="+mn-lt"/>
              </a:rPr>
              <a:t>reduced</a:t>
            </a:r>
            <a:r>
              <a:rPr lang="de-DE" sz="1400" dirty="0">
                <a:latin typeface="+mn-lt"/>
              </a:rPr>
              <a:t> </a:t>
            </a:r>
            <a:r>
              <a:rPr lang="de-DE" sz="1400" dirty="0" err="1">
                <a:latin typeface="+mn-lt"/>
              </a:rPr>
              <a:t>accelerator</a:t>
            </a:r>
            <a:r>
              <a:rPr lang="de-DE" sz="1400" dirty="0">
                <a:latin typeface="+mn-lt"/>
              </a:rPr>
              <a:t> </a:t>
            </a:r>
            <a:r>
              <a:rPr lang="de-DE" sz="1400" dirty="0" err="1">
                <a:latin typeface="+mn-lt"/>
              </a:rPr>
              <a:t>operation</a:t>
            </a:r>
            <a:r>
              <a:rPr lang="de-DE" sz="1400" dirty="0">
                <a:latin typeface="+mn-lt"/>
              </a:rPr>
              <a:t> </a:t>
            </a:r>
            <a:r>
              <a:rPr lang="de-DE" sz="1400" dirty="0" err="1">
                <a:latin typeface="+mn-lt"/>
              </a:rPr>
              <a:t>by</a:t>
            </a:r>
            <a:r>
              <a:rPr lang="de-DE" sz="1400" dirty="0">
                <a:latin typeface="+mn-lt"/>
              </a:rPr>
              <a:t> 20 %  in 2023 </a:t>
            </a:r>
          </a:p>
          <a:p>
            <a:r>
              <a:rPr lang="de-DE" sz="1400" dirty="0">
                <a:latin typeface="+mn-lt"/>
              </a:rPr>
              <a:t>GELINA </a:t>
            </a:r>
            <a:r>
              <a:rPr lang="de-DE" sz="1400" dirty="0" err="1">
                <a:latin typeface="+mn-lt"/>
              </a:rPr>
              <a:t>reduced</a:t>
            </a:r>
            <a:r>
              <a:rPr lang="de-DE" sz="1400" dirty="0">
                <a:latin typeface="+mn-lt"/>
              </a:rPr>
              <a:t> </a:t>
            </a:r>
            <a:r>
              <a:rPr lang="de-DE" sz="1400" dirty="0" err="1">
                <a:latin typeface="+mn-lt"/>
              </a:rPr>
              <a:t>operation</a:t>
            </a:r>
            <a:r>
              <a:rPr lang="de-DE" sz="1400" dirty="0">
                <a:latin typeface="+mn-lt"/>
              </a:rPr>
              <a:t> </a:t>
            </a:r>
            <a:r>
              <a:rPr lang="de-DE" sz="1400" dirty="0" err="1">
                <a:latin typeface="+mn-lt"/>
              </a:rPr>
              <a:t>by</a:t>
            </a:r>
            <a:r>
              <a:rPr lang="de-DE" sz="1400" dirty="0">
                <a:latin typeface="+mn-lt"/>
              </a:rPr>
              <a:t> 30 % in 2023</a:t>
            </a:r>
            <a:br>
              <a:rPr lang="de-DE" sz="1400" dirty="0">
                <a:latin typeface="+mn-lt"/>
              </a:rPr>
            </a:br>
            <a:r>
              <a:rPr lang="de-DE" sz="1400" dirty="0">
                <a:latin typeface="+mn-lt"/>
              </a:rPr>
              <a:t>ILL </a:t>
            </a:r>
            <a:r>
              <a:rPr lang="de-DE" sz="1400" dirty="0" err="1">
                <a:latin typeface="+mn-lt"/>
              </a:rPr>
              <a:t>reactor</a:t>
            </a:r>
            <a:r>
              <a:rPr lang="de-DE" sz="1400" dirty="0">
                <a:latin typeface="+mn-lt"/>
              </a:rPr>
              <a:t> </a:t>
            </a:r>
            <a:r>
              <a:rPr lang="de-DE" sz="1400" dirty="0" err="1">
                <a:latin typeface="+mn-lt"/>
              </a:rPr>
              <a:t>cycle</a:t>
            </a:r>
            <a:r>
              <a:rPr lang="de-DE" sz="1400" dirty="0">
                <a:latin typeface="+mn-lt"/>
              </a:rPr>
              <a:t> </a:t>
            </a:r>
            <a:r>
              <a:rPr lang="de-DE" sz="1400" dirty="0" err="1">
                <a:latin typeface="+mn-lt"/>
              </a:rPr>
              <a:t>stops</a:t>
            </a:r>
            <a:r>
              <a:rPr lang="de-DE" sz="1400" dirty="0">
                <a:latin typeface="+mn-lt"/>
              </a:rPr>
              <a:t> 23.10.2023</a:t>
            </a:r>
          </a:p>
          <a:p>
            <a:endParaRPr lang="de-DE" sz="1100" dirty="0">
              <a:latin typeface="+mn-lt"/>
            </a:endParaRPr>
          </a:p>
          <a:p>
            <a:endParaRPr lang="de-DE" sz="1100" dirty="0">
              <a:latin typeface="+mn-lt"/>
            </a:endParaRPr>
          </a:p>
        </p:txBody>
      </p:sp>
      <p:graphicFrame>
        <p:nvGraphicFramePr>
          <p:cNvPr id="4" name="Tabelle 3">
            <a:extLst>
              <a:ext uri="{FF2B5EF4-FFF2-40B4-BE49-F238E27FC236}">
                <a16:creationId xmlns:a16="http://schemas.microsoft.com/office/drawing/2014/main" id="{2F4428B4-1488-4AAD-AF8F-7038ED5E0EE2}"/>
              </a:ext>
            </a:extLst>
          </p:cNvPr>
          <p:cNvGraphicFramePr>
            <a:graphicFrameLocks noGrp="1"/>
          </p:cNvGraphicFramePr>
          <p:nvPr>
            <p:extLst>
              <p:ext uri="{D42A27DB-BD31-4B8C-83A1-F6EECF244321}">
                <p14:modId xmlns:p14="http://schemas.microsoft.com/office/powerpoint/2010/main" val="3133452386"/>
              </p:ext>
            </p:extLst>
          </p:nvPr>
        </p:nvGraphicFramePr>
        <p:xfrm>
          <a:off x="247740" y="779086"/>
          <a:ext cx="8748776" cy="4566910"/>
        </p:xfrm>
        <a:graphic>
          <a:graphicData uri="http://schemas.openxmlformats.org/drawingml/2006/table">
            <a:tbl>
              <a:tblPr>
                <a:tableStyleId>{5C22544A-7EE6-4342-B048-85BDC9FD1C3A}</a:tableStyleId>
              </a:tblPr>
              <a:tblGrid>
                <a:gridCol w="1376365">
                  <a:extLst>
                    <a:ext uri="{9D8B030D-6E8A-4147-A177-3AD203B41FA5}">
                      <a16:colId xmlns:a16="http://schemas.microsoft.com/office/drawing/2014/main" val="402698036"/>
                    </a:ext>
                  </a:extLst>
                </a:gridCol>
                <a:gridCol w="858525">
                  <a:extLst>
                    <a:ext uri="{9D8B030D-6E8A-4147-A177-3AD203B41FA5}">
                      <a16:colId xmlns:a16="http://schemas.microsoft.com/office/drawing/2014/main" val="2939683029"/>
                    </a:ext>
                  </a:extLst>
                </a:gridCol>
                <a:gridCol w="940289">
                  <a:extLst>
                    <a:ext uri="{9D8B030D-6E8A-4147-A177-3AD203B41FA5}">
                      <a16:colId xmlns:a16="http://schemas.microsoft.com/office/drawing/2014/main" val="1342503445"/>
                    </a:ext>
                  </a:extLst>
                </a:gridCol>
                <a:gridCol w="204411">
                  <a:extLst>
                    <a:ext uri="{9D8B030D-6E8A-4147-A177-3AD203B41FA5}">
                      <a16:colId xmlns:a16="http://schemas.microsoft.com/office/drawing/2014/main" val="3193722063"/>
                    </a:ext>
                  </a:extLst>
                </a:gridCol>
                <a:gridCol w="5369186">
                  <a:extLst>
                    <a:ext uri="{9D8B030D-6E8A-4147-A177-3AD203B41FA5}">
                      <a16:colId xmlns:a16="http://schemas.microsoft.com/office/drawing/2014/main" val="4184395635"/>
                    </a:ext>
                  </a:extLst>
                </a:gridCol>
              </a:tblGrid>
              <a:tr h="154815">
                <a:tc>
                  <a:txBody>
                    <a:bodyPr/>
                    <a:lstStyle/>
                    <a:p>
                      <a:pPr algn="l" fontAlgn="ctr"/>
                      <a:r>
                        <a:rPr lang="de-DE" sz="900" u="none" strike="noStrike" dirty="0">
                          <a:effectLst/>
                        </a:rPr>
                        <a:t>AGOR</a:t>
                      </a:r>
                      <a:endParaRPr lang="de-DE" sz="9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Jones</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r" fontAlgn="ctr"/>
                      <a:r>
                        <a:rPr lang="de-DE" sz="1000" u="none" strike="noStrike" dirty="0">
                          <a:effectLst/>
                        </a:rPr>
                        <a:t>2021-10-25</a:t>
                      </a:r>
                      <a:endParaRPr lang="de-DE" sz="10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en-US" sz="900" u="none" strike="noStrike">
                          <a:effectLst/>
                        </a:rPr>
                        <a:t>Cyclotron ready during most of 2022</a:t>
                      </a:r>
                      <a:endParaRPr lang="en-US" sz="9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2954761201"/>
                  </a:ext>
                </a:extLst>
              </a:tr>
              <a:tr h="154815">
                <a:tc>
                  <a:txBody>
                    <a:bodyPr/>
                    <a:lstStyle/>
                    <a:p>
                      <a:pPr algn="l" fontAlgn="ctr"/>
                      <a:r>
                        <a:rPr lang="de-DE" sz="900" u="none" strike="noStrike">
                          <a:effectLst/>
                        </a:rPr>
                        <a:t>AIFIRA</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Aiche</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1000" u="none" strike="noStrike" dirty="0">
                          <a:effectLst/>
                        </a:rPr>
                        <a:t> </a:t>
                      </a:r>
                      <a:endParaRPr lang="de-DE" sz="10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 </a:t>
                      </a:r>
                      <a:endParaRPr lang="de-DE" sz="9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272363058"/>
                  </a:ext>
                </a:extLst>
              </a:tr>
              <a:tr h="154815">
                <a:tc>
                  <a:txBody>
                    <a:bodyPr/>
                    <a:lstStyle/>
                    <a:p>
                      <a:pPr algn="l" fontAlgn="ctr"/>
                      <a:r>
                        <a:rPr lang="de-DE" sz="900" u="none" strike="noStrike">
                          <a:effectLst/>
                        </a:rPr>
                        <a:t>ALTO</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Wilson</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r" fontAlgn="ctr"/>
                      <a:r>
                        <a:rPr lang="de-DE" sz="1000" u="none" strike="noStrike" dirty="0">
                          <a:effectLst/>
                        </a:rPr>
                        <a:t>2021-10-01</a:t>
                      </a:r>
                      <a:endParaRPr lang="de-DE" sz="10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Fully operational</a:t>
                      </a:r>
                      <a:endParaRPr lang="de-DE" sz="9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1330119122"/>
                  </a:ext>
                </a:extLst>
              </a:tr>
              <a:tr h="154815">
                <a:tc>
                  <a:txBody>
                    <a:bodyPr/>
                    <a:lstStyle/>
                    <a:p>
                      <a:pPr algn="l" fontAlgn="ctr"/>
                      <a:r>
                        <a:rPr lang="de-DE" sz="900" u="none" strike="noStrike">
                          <a:effectLst/>
                        </a:rPr>
                        <a:t>AMANDE</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Babut</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r" fontAlgn="ctr"/>
                      <a:r>
                        <a:rPr lang="de-DE" sz="1000" u="none" strike="noStrike" dirty="0">
                          <a:effectLst/>
                        </a:rPr>
                        <a:t>2022-09-16</a:t>
                      </a:r>
                      <a:endParaRPr lang="de-DE" sz="10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en-US" sz="900" u="none" strike="noStrike">
                          <a:effectLst/>
                        </a:rPr>
                        <a:t>Technical problem at AMANDE in September. Solved by now?</a:t>
                      </a:r>
                      <a:endParaRPr lang="en-US" sz="9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1710528785"/>
                  </a:ext>
                </a:extLst>
              </a:tr>
              <a:tr h="706240">
                <a:tc>
                  <a:txBody>
                    <a:bodyPr/>
                    <a:lstStyle/>
                    <a:p>
                      <a:pPr algn="l" fontAlgn="ctr"/>
                      <a:r>
                        <a:rPr lang="de-DE" sz="900" u="none" strike="noStrike">
                          <a:effectLst/>
                        </a:rPr>
                        <a:t>BNC</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Belgya</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r" fontAlgn="ctr"/>
                      <a:r>
                        <a:rPr lang="de-DE" sz="1000" u="none" strike="noStrike" dirty="0">
                          <a:effectLst/>
                        </a:rPr>
                        <a:t>2022-03-04</a:t>
                      </a:r>
                      <a:endParaRPr lang="de-DE" sz="10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en-US" sz="900" u="none" strike="noStrike" dirty="0">
                          <a:effectLst/>
                        </a:rPr>
                        <a:t>Working on performing experimental backlogs due to the </a:t>
                      </a:r>
                      <a:br>
                        <a:rPr lang="en-US" sz="900" u="none" strike="noStrike" dirty="0">
                          <a:effectLst/>
                        </a:rPr>
                      </a:br>
                      <a:r>
                        <a:rPr lang="en-US" sz="900" u="none" strike="noStrike" dirty="0">
                          <a:effectLst/>
                        </a:rPr>
                        <a:t>half year long stopped reactor in the 1st half of 2021 caused by </a:t>
                      </a:r>
                      <a:br>
                        <a:rPr lang="en-US" sz="900" u="none" strike="noStrike" dirty="0">
                          <a:effectLst/>
                        </a:rPr>
                      </a:br>
                      <a:r>
                        <a:rPr lang="en-US" sz="900" u="none" strike="noStrike" dirty="0">
                          <a:effectLst/>
                        </a:rPr>
                        <a:t>pandemic and break down of the cold moderator. Both of them were solved </a:t>
                      </a:r>
                      <a:br>
                        <a:rPr lang="en-US" sz="900" u="none" strike="noStrike" dirty="0">
                          <a:effectLst/>
                        </a:rPr>
                      </a:br>
                      <a:r>
                        <a:rPr lang="en-US" sz="900" u="none" strike="noStrike" dirty="0">
                          <a:effectLst/>
                        </a:rPr>
                        <a:t>by Autumn 2021. From 7/03 all restrictions due to the pandemic </a:t>
                      </a:r>
                      <a:br>
                        <a:rPr lang="en-US" sz="900" u="none" strike="noStrike" dirty="0">
                          <a:effectLst/>
                        </a:rPr>
                      </a:br>
                      <a:r>
                        <a:rPr lang="en-US" sz="900" u="none" strike="noStrike" dirty="0">
                          <a:effectLst/>
                        </a:rPr>
                        <a:t>are withdrawn. </a:t>
                      </a:r>
                      <a:endParaRPr lang="en-US" sz="900" b="0" i="0" u="none" strike="noStrike" dirty="0">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2217999873"/>
                  </a:ext>
                </a:extLst>
              </a:tr>
              <a:tr h="154815">
                <a:tc>
                  <a:txBody>
                    <a:bodyPr/>
                    <a:lstStyle/>
                    <a:p>
                      <a:pPr algn="l" fontAlgn="ctr"/>
                      <a:r>
                        <a:rPr lang="de-DE" sz="900" u="none" strike="noStrike">
                          <a:effectLst/>
                        </a:rPr>
                        <a:t>CEA-DAM</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Marmouget</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1000" u="none" strike="noStrike" dirty="0">
                          <a:effectLst/>
                        </a:rPr>
                        <a:t> </a:t>
                      </a:r>
                      <a:endParaRPr lang="de-DE" sz="10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 </a:t>
                      </a:r>
                      <a:endParaRPr lang="de-DE" sz="9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4146680023"/>
                  </a:ext>
                </a:extLst>
              </a:tr>
              <a:tr h="154815">
                <a:tc>
                  <a:txBody>
                    <a:bodyPr/>
                    <a:lstStyle/>
                    <a:p>
                      <a:pPr algn="l" fontAlgn="ctr"/>
                      <a:r>
                        <a:rPr lang="de-DE" sz="900" u="none" strike="noStrike">
                          <a:effectLst/>
                        </a:rPr>
                        <a:t>CVR</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Kostal</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r" fontAlgn="ctr"/>
                      <a:r>
                        <a:rPr lang="de-DE" sz="1000" u="none" strike="noStrike" dirty="0">
                          <a:effectLst/>
                        </a:rPr>
                        <a:t>2022-03-02</a:t>
                      </a:r>
                      <a:endParaRPr lang="de-DE" sz="10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en-US" sz="900" u="none" strike="noStrike">
                          <a:effectLst/>
                        </a:rPr>
                        <a:t>LR-0 and LVR-15 are both in operation</a:t>
                      </a:r>
                      <a:endParaRPr lang="en-US" sz="9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4251274596"/>
                  </a:ext>
                </a:extLst>
              </a:tr>
              <a:tr h="154815">
                <a:tc>
                  <a:txBody>
                    <a:bodyPr/>
                    <a:lstStyle/>
                    <a:p>
                      <a:pPr algn="l" fontAlgn="ctr"/>
                      <a:r>
                        <a:rPr lang="de-DE" sz="900" u="none" strike="noStrike">
                          <a:effectLst/>
                        </a:rPr>
                        <a:t>FNG</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Fiore</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r" fontAlgn="ctr"/>
                      <a:r>
                        <a:rPr lang="de-DE" sz="1000" u="none" strike="noStrike" dirty="0">
                          <a:effectLst/>
                        </a:rPr>
                        <a:t>2021-03-02</a:t>
                      </a:r>
                      <a:endParaRPr lang="de-DE" sz="10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en-US" sz="900" u="none" strike="noStrike">
                          <a:effectLst/>
                        </a:rPr>
                        <a:t>FNG fully operational without restrictions</a:t>
                      </a:r>
                      <a:endParaRPr lang="en-US" sz="9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2413461871"/>
                  </a:ext>
                </a:extLst>
              </a:tr>
              <a:tr h="154815">
                <a:tc>
                  <a:txBody>
                    <a:bodyPr/>
                    <a:lstStyle/>
                    <a:p>
                      <a:pPr algn="l" fontAlgn="ctr"/>
                      <a:r>
                        <a:rPr lang="de-DE" sz="900" u="none" strike="noStrike">
                          <a:effectLst/>
                        </a:rPr>
                        <a:t>GENESIS</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Billeaud</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r" fontAlgn="ctr"/>
                      <a:r>
                        <a:rPr lang="de-DE" sz="1000" u="none" strike="noStrike" dirty="0">
                          <a:effectLst/>
                        </a:rPr>
                        <a:t>2022-03-07</a:t>
                      </a:r>
                      <a:endParaRPr lang="de-DE" sz="10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Fully operational</a:t>
                      </a:r>
                      <a:endParaRPr lang="de-DE" sz="9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3152619443"/>
                  </a:ext>
                </a:extLst>
              </a:tr>
              <a:tr h="154815">
                <a:tc>
                  <a:txBody>
                    <a:bodyPr/>
                    <a:lstStyle/>
                    <a:p>
                      <a:pPr algn="l" fontAlgn="ctr"/>
                      <a:r>
                        <a:rPr lang="de-DE" sz="900" u="none" strike="noStrike">
                          <a:effectLst/>
                        </a:rPr>
                        <a:t>HISPANoS</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Fernández</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r" fontAlgn="ctr"/>
                      <a:r>
                        <a:rPr lang="de-DE" sz="1000" u="none" strike="noStrike" dirty="0">
                          <a:effectLst/>
                        </a:rPr>
                        <a:t>2022-03-03</a:t>
                      </a:r>
                      <a:endParaRPr lang="de-DE" sz="10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en-US" sz="900" u="none" strike="noStrike" dirty="0">
                          <a:effectLst/>
                        </a:rPr>
                        <a:t>Fully operational, open for external users.</a:t>
                      </a:r>
                      <a:endParaRPr lang="en-US" sz="900" b="0" i="0" u="none" strike="noStrike" dirty="0">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654115340"/>
                  </a:ext>
                </a:extLst>
              </a:tr>
              <a:tr h="154815">
                <a:tc>
                  <a:txBody>
                    <a:bodyPr/>
                    <a:lstStyle/>
                    <a:p>
                      <a:pPr algn="l" fontAlgn="ctr"/>
                      <a:r>
                        <a:rPr lang="de-DE" sz="900" u="none" strike="noStrike">
                          <a:effectLst/>
                        </a:rPr>
                        <a:t>IFIN-HH</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Sava</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r" fontAlgn="ctr"/>
                      <a:r>
                        <a:rPr lang="de-DE" sz="1000" u="none" strike="noStrike">
                          <a:effectLst/>
                        </a:rPr>
                        <a:t>2021-02-02</a:t>
                      </a:r>
                      <a:endParaRPr lang="de-DE" sz="10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9 MV Tandem operational</a:t>
                      </a:r>
                      <a:endParaRPr lang="de-DE" sz="9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2223098180"/>
                  </a:ext>
                </a:extLst>
              </a:tr>
              <a:tr h="154815">
                <a:tc>
                  <a:txBody>
                    <a:bodyPr/>
                    <a:lstStyle/>
                    <a:p>
                      <a:pPr algn="l" fontAlgn="ctr"/>
                      <a:r>
                        <a:rPr lang="de-DE" sz="900" u="none" strike="noStrike">
                          <a:effectLst/>
                        </a:rPr>
                        <a:t>ILL</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Köster</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r" fontAlgn="ctr"/>
                      <a:r>
                        <a:rPr lang="de-DE" sz="1000" u="none" strike="noStrike">
                          <a:effectLst/>
                        </a:rPr>
                        <a:t>2022-11-11</a:t>
                      </a:r>
                      <a:endParaRPr lang="de-DE" sz="10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r>
                        <a:rPr lang="en-US" sz="900" u="none" strike="noStrike">
                          <a:effectLst/>
                        </a:rPr>
                        <a:t>Reactor cycle in 2023 ends on 12/10/2023</a:t>
                      </a:r>
                      <a:endParaRPr lang="en-US" sz="9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3718752127"/>
                  </a:ext>
                </a:extLst>
              </a:tr>
              <a:tr h="154815">
                <a:tc>
                  <a:txBody>
                    <a:bodyPr/>
                    <a:lstStyle/>
                    <a:p>
                      <a:pPr algn="l" fontAlgn="ctr"/>
                      <a:r>
                        <a:rPr lang="de-DE" sz="900" u="none" strike="noStrike">
                          <a:effectLst/>
                        </a:rPr>
                        <a:t>JGU Mainz</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Geppert</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10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 </a:t>
                      </a:r>
                      <a:endParaRPr lang="de-DE" sz="9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2279288663"/>
                  </a:ext>
                </a:extLst>
              </a:tr>
              <a:tr h="154815">
                <a:tc>
                  <a:txBody>
                    <a:bodyPr/>
                    <a:lstStyle/>
                    <a:p>
                      <a:pPr algn="l" fontAlgn="ctr"/>
                      <a:r>
                        <a:rPr lang="de-DE" sz="900" u="none" strike="noStrike">
                          <a:effectLst/>
                        </a:rPr>
                        <a:t>JRC</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Plompen</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r" fontAlgn="ctr"/>
                      <a:r>
                        <a:rPr lang="de-DE" sz="1000" u="none" strike="noStrike">
                          <a:effectLst/>
                        </a:rPr>
                        <a:t>2021-10-25</a:t>
                      </a:r>
                      <a:endParaRPr lang="de-DE" sz="10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r>
                        <a:rPr lang="en-US" sz="900" u="none" strike="noStrike">
                          <a:effectLst/>
                        </a:rPr>
                        <a:t>Fully operational, external users allowed on site</a:t>
                      </a:r>
                      <a:endParaRPr lang="en-US" sz="9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1139744279"/>
                  </a:ext>
                </a:extLst>
              </a:tr>
              <a:tr h="282276">
                <a:tc>
                  <a:txBody>
                    <a:bodyPr/>
                    <a:lstStyle/>
                    <a:p>
                      <a:pPr algn="l" fontAlgn="ctr"/>
                      <a:r>
                        <a:rPr lang="de-DE" sz="900" u="none" strike="noStrike">
                          <a:effectLst/>
                        </a:rPr>
                        <a:t>JYFL</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Penttilä</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r" fontAlgn="ctr"/>
                      <a:r>
                        <a:rPr lang="de-DE" sz="1000" u="none" strike="noStrike" dirty="0">
                          <a:effectLst/>
                        </a:rPr>
                        <a:t>2021-02-24</a:t>
                      </a:r>
                      <a:endParaRPr lang="de-DE" sz="10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r>
                        <a:rPr lang="en-US" sz="900" u="none" strike="noStrike" dirty="0">
                          <a:effectLst/>
                        </a:rPr>
                        <a:t>Fully operational. </a:t>
                      </a:r>
                      <a:endParaRPr lang="en-US" sz="900" b="0" i="0" u="none" strike="noStrike" dirty="0">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2553569129"/>
                  </a:ext>
                </a:extLst>
              </a:tr>
              <a:tr h="154815">
                <a:tc>
                  <a:txBody>
                    <a:bodyPr/>
                    <a:lstStyle/>
                    <a:p>
                      <a:pPr algn="l" fontAlgn="ctr"/>
                      <a:r>
                        <a:rPr lang="de-DE" sz="900" u="none" strike="noStrike">
                          <a:effectLst/>
                        </a:rPr>
                        <a:t>n_TOF</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Vlachoudis</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r" fontAlgn="ctr"/>
                      <a:r>
                        <a:rPr lang="de-DE" sz="1000" u="none" strike="noStrike">
                          <a:effectLst/>
                        </a:rPr>
                        <a:t>2022-09-30</a:t>
                      </a:r>
                      <a:endParaRPr lang="de-DE" sz="10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r>
                        <a:rPr lang="en-US" sz="900" u="none" strike="noStrike">
                          <a:effectLst/>
                        </a:rPr>
                        <a:t>Operation of the accelerator complex will be reduced by 20% in 2023.</a:t>
                      </a:r>
                      <a:endParaRPr lang="en-US" sz="9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1355598659"/>
                  </a:ext>
                </a:extLst>
              </a:tr>
              <a:tr h="154815">
                <a:tc>
                  <a:txBody>
                    <a:bodyPr/>
                    <a:lstStyle/>
                    <a:p>
                      <a:pPr algn="l" fontAlgn="ctr"/>
                      <a:r>
                        <a:rPr lang="de-DE" sz="900" u="none" strike="noStrike">
                          <a:effectLst/>
                        </a:rPr>
                        <a:t>nELBE</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Beyer</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r" fontAlgn="ctr"/>
                      <a:r>
                        <a:rPr lang="de-DE" sz="1000" u="none" strike="noStrike">
                          <a:effectLst/>
                        </a:rPr>
                        <a:t>2022-11-09</a:t>
                      </a:r>
                      <a:endParaRPr lang="de-DE" sz="10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Normal operation.</a:t>
                      </a:r>
                      <a:endParaRPr lang="de-DE" sz="9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1229183067"/>
                  </a:ext>
                </a:extLst>
              </a:tr>
              <a:tr h="154815">
                <a:tc>
                  <a:txBody>
                    <a:bodyPr/>
                    <a:lstStyle/>
                    <a:p>
                      <a:pPr algn="l" fontAlgn="ctr"/>
                      <a:r>
                        <a:rPr lang="de-DE" sz="900" u="none" strike="noStrike">
                          <a:effectLst/>
                        </a:rPr>
                        <a:t>NESSA</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Pomp</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r" fontAlgn="ctr"/>
                      <a:r>
                        <a:rPr lang="de-DE" sz="1000" u="none" strike="noStrike">
                          <a:effectLst/>
                        </a:rPr>
                        <a:t>2022-09-16</a:t>
                      </a:r>
                      <a:endParaRPr lang="de-DE" sz="10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r>
                        <a:rPr lang="en-US" sz="900" u="none" strike="noStrike" dirty="0">
                          <a:effectLst/>
                        </a:rPr>
                        <a:t>Neutron generator not delivered.</a:t>
                      </a:r>
                      <a:endParaRPr lang="en-US" sz="900" b="0" i="0" u="none" strike="noStrike" dirty="0">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3496015681"/>
                  </a:ext>
                </a:extLst>
              </a:tr>
              <a:tr h="154815">
                <a:tc>
                  <a:txBody>
                    <a:bodyPr/>
                    <a:lstStyle/>
                    <a:p>
                      <a:pPr algn="l" fontAlgn="ctr"/>
                      <a:r>
                        <a:rPr lang="de-DE" sz="900" u="none" strike="noStrike">
                          <a:effectLst/>
                        </a:rPr>
                        <a:t>NFS</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Ledoux</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r" fontAlgn="ctr"/>
                      <a:r>
                        <a:rPr lang="de-DE" sz="1000" u="none" strike="noStrike">
                          <a:effectLst/>
                        </a:rPr>
                        <a:t>2022-03-02</a:t>
                      </a:r>
                      <a:endParaRPr lang="de-DE" sz="10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dirty="0">
                          <a:effectLst/>
                        </a:rPr>
                        <a:t>Operational</a:t>
                      </a:r>
                      <a:endParaRPr lang="de-DE" sz="900" b="0" i="0" u="none" strike="noStrike" dirty="0">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1618755309"/>
                  </a:ext>
                </a:extLst>
              </a:tr>
              <a:tr h="154815">
                <a:tc>
                  <a:txBody>
                    <a:bodyPr/>
                    <a:lstStyle/>
                    <a:p>
                      <a:pPr algn="l" fontAlgn="ctr"/>
                      <a:r>
                        <a:rPr lang="de-DE" sz="900" u="none" strike="noStrike">
                          <a:effectLst/>
                        </a:rPr>
                        <a:t>NPL</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Bunce</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r" fontAlgn="ctr"/>
                      <a:r>
                        <a:rPr lang="de-DE" sz="1000" u="none" strike="noStrike">
                          <a:effectLst/>
                        </a:rPr>
                        <a:t>2021-02-02</a:t>
                      </a:r>
                      <a:endParaRPr lang="de-DE" sz="10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r>
                        <a:rPr lang="en-US" sz="900" u="none" strike="noStrike">
                          <a:effectLst/>
                        </a:rPr>
                        <a:t>Operational, standard Covid precautions for external users</a:t>
                      </a:r>
                      <a:endParaRPr lang="en-US" sz="9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3490422091"/>
                  </a:ext>
                </a:extLst>
              </a:tr>
              <a:tr h="154815">
                <a:tc>
                  <a:txBody>
                    <a:bodyPr/>
                    <a:lstStyle/>
                    <a:p>
                      <a:pPr algn="l" fontAlgn="ctr"/>
                      <a:r>
                        <a:rPr lang="de-DE" sz="900" u="none" strike="noStrike">
                          <a:effectLst/>
                        </a:rPr>
                        <a:t>PIAF</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Pirovano</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r" fontAlgn="ctr"/>
                      <a:r>
                        <a:rPr lang="de-DE" sz="1000" u="none" strike="noStrike">
                          <a:effectLst/>
                        </a:rPr>
                        <a:t>2022-04-25</a:t>
                      </a:r>
                      <a:endParaRPr lang="de-DE" sz="10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r>
                        <a:rPr lang="en-US" sz="900" u="none" strike="noStrike">
                          <a:effectLst/>
                        </a:rPr>
                        <a:t>Downtime of CV28 cyclotron from 2022-05 until 2022-12.</a:t>
                      </a:r>
                      <a:endParaRPr lang="en-US" sz="9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1513585237"/>
                  </a:ext>
                </a:extLst>
              </a:tr>
              <a:tr h="154815">
                <a:tc>
                  <a:txBody>
                    <a:bodyPr/>
                    <a:lstStyle/>
                    <a:p>
                      <a:pPr algn="l" fontAlgn="ctr"/>
                      <a:r>
                        <a:rPr lang="de-DE" sz="900" u="none" strike="noStrike">
                          <a:effectLst/>
                        </a:rPr>
                        <a:t>SCK-CEN</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Wagemans</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r" fontAlgn="ctr"/>
                      <a:r>
                        <a:rPr lang="de-DE" sz="1000" u="none" strike="noStrike">
                          <a:effectLst/>
                        </a:rPr>
                        <a:t>2022-03-02</a:t>
                      </a:r>
                      <a:endParaRPr lang="de-DE" sz="10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r>
                        <a:rPr lang="en-US" sz="900" u="none" strike="noStrike">
                          <a:effectLst/>
                        </a:rPr>
                        <a:t>BR1 is operational. Shutdown of several months expected end 2023.</a:t>
                      </a:r>
                      <a:endParaRPr lang="en-US" sz="9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2206401265"/>
                  </a:ext>
                </a:extLst>
              </a:tr>
              <a:tr h="154815">
                <a:tc>
                  <a:txBody>
                    <a:bodyPr/>
                    <a:lstStyle/>
                    <a:p>
                      <a:pPr algn="l" fontAlgn="ctr"/>
                      <a:r>
                        <a:rPr lang="de-DE" sz="900" u="none" strike="noStrike">
                          <a:effectLst/>
                        </a:rPr>
                        <a:t>U. Oslo</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Siem</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r>
                        <a:rPr lang="de-DE" sz="1000" u="none" strike="noStrike">
                          <a:effectLst/>
                        </a:rPr>
                        <a:t> </a:t>
                      </a:r>
                      <a:endParaRPr lang="de-DE" sz="1000" b="0" i="0" u="none" strike="noStrike">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 </a:t>
                      </a:r>
                      <a:endParaRPr lang="de-DE" sz="900" b="0" i="0" u="none" strike="noStrike">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2232534572"/>
                  </a:ext>
                </a:extLst>
              </a:tr>
              <a:tr h="282276">
                <a:tc>
                  <a:txBody>
                    <a:bodyPr/>
                    <a:lstStyle/>
                    <a:p>
                      <a:pPr algn="l" fontAlgn="ctr"/>
                      <a:r>
                        <a:rPr lang="de-DE" sz="900" u="none" strike="noStrike" dirty="0">
                          <a:effectLst/>
                        </a:rPr>
                        <a:t>UJF</a:t>
                      </a:r>
                      <a:endParaRPr lang="de-DE" sz="9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r>
                        <a:rPr lang="de-DE" sz="900" u="none" strike="noStrike">
                          <a:effectLst/>
                        </a:rPr>
                        <a:t>Majerle</a:t>
                      </a:r>
                      <a:endParaRPr lang="de-DE" sz="900" b="0" i="0" u="none" strike="noStrike">
                        <a:solidFill>
                          <a:srgbClr val="000000"/>
                        </a:solidFill>
                        <a:effectLst/>
                        <a:latin typeface="Consolas" panose="020B0609020204030204" pitchFamily="49" charset="0"/>
                      </a:endParaRPr>
                    </a:p>
                  </a:txBody>
                  <a:tcPr marL="4558" marR="4558" marT="4558" marB="0" anchor="ctr"/>
                </a:tc>
                <a:tc>
                  <a:txBody>
                    <a:bodyPr/>
                    <a:lstStyle/>
                    <a:p>
                      <a:pPr algn="r" fontAlgn="ctr"/>
                      <a:r>
                        <a:rPr lang="de-DE" sz="1000" u="none" strike="noStrike" dirty="0">
                          <a:effectLst/>
                        </a:rPr>
                        <a:t>2021-10-27</a:t>
                      </a:r>
                      <a:endParaRPr lang="de-DE" sz="10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endParaRPr lang="de-DE" sz="900" b="0" i="0" u="none" strike="noStrike" dirty="0">
                        <a:solidFill>
                          <a:srgbClr val="000000"/>
                        </a:solidFill>
                        <a:effectLst/>
                        <a:latin typeface="Consolas" panose="020B0609020204030204" pitchFamily="49" charset="0"/>
                      </a:endParaRPr>
                    </a:p>
                  </a:txBody>
                  <a:tcPr marL="4558" marR="4558" marT="4558" marB="0" anchor="ctr"/>
                </a:tc>
                <a:tc>
                  <a:txBody>
                    <a:bodyPr/>
                    <a:lstStyle/>
                    <a:p>
                      <a:pPr algn="l" fontAlgn="ctr"/>
                      <a:r>
                        <a:rPr lang="en-US" sz="900" u="none" strike="noStrike" dirty="0">
                          <a:effectLst/>
                        </a:rPr>
                        <a:t>Neutron generators operating, access possible with standard </a:t>
                      </a:r>
                      <a:r>
                        <a:rPr lang="en-US" sz="900" u="none" strike="noStrike" dirty="0" err="1">
                          <a:effectLst/>
                        </a:rPr>
                        <a:t>Covid</a:t>
                      </a:r>
                      <a:r>
                        <a:rPr lang="en-US" sz="900" u="none" strike="noStrike" dirty="0">
                          <a:effectLst/>
                        </a:rPr>
                        <a:t> precautions, TR24 cyclotron presently not available (downtime 6 months)</a:t>
                      </a:r>
                      <a:endParaRPr lang="en-US" sz="900" b="0" i="0" u="none" strike="noStrike" dirty="0">
                        <a:solidFill>
                          <a:srgbClr val="000000"/>
                        </a:solidFill>
                        <a:effectLst/>
                        <a:latin typeface="Consolas" panose="020B0609020204030204" pitchFamily="49" charset="0"/>
                      </a:endParaRPr>
                    </a:p>
                  </a:txBody>
                  <a:tcPr marL="4558" marR="4558" marT="4558" marB="0" anchor="ctr"/>
                </a:tc>
                <a:extLst>
                  <a:ext uri="{0D108BD9-81ED-4DB2-BD59-A6C34878D82A}">
                    <a16:rowId xmlns:a16="http://schemas.microsoft.com/office/drawing/2014/main" val="4250547404"/>
                  </a:ext>
                </a:extLst>
              </a:tr>
            </a:tbl>
          </a:graphicData>
        </a:graphic>
      </p:graphicFrame>
    </p:spTree>
    <p:extLst>
      <p:ext uri="{BB962C8B-B14F-4D97-AF65-F5344CB8AC3E}">
        <p14:creationId xmlns:p14="http://schemas.microsoft.com/office/powerpoint/2010/main" val="15536232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7BC40D-0351-49C2-BA0A-1083313AF2BE}"/>
              </a:ext>
            </a:extLst>
          </p:cNvPr>
          <p:cNvSpPr>
            <a:spLocks noGrp="1"/>
          </p:cNvSpPr>
          <p:nvPr>
            <p:ph type="title"/>
          </p:nvPr>
        </p:nvSpPr>
        <p:spPr/>
        <p:txBody>
          <a:bodyPr/>
          <a:lstStyle/>
          <a:p>
            <a:r>
              <a:rPr lang="de-DE" sz="2800" dirty="0"/>
              <a:t>Transnational </a:t>
            </a:r>
            <a:r>
              <a:rPr lang="de-DE" sz="2800" dirty="0" err="1"/>
              <a:t>Acess</a:t>
            </a:r>
            <a:r>
              <a:rPr lang="de-DE" sz="2800" dirty="0"/>
              <a:t> </a:t>
            </a:r>
            <a:r>
              <a:rPr lang="de-DE" sz="2800" dirty="0" err="1"/>
              <a:t>to</a:t>
            </a:r>
            <a:r>
              <a:rPr lang="de-DE" sz="2800" dirty="0"/>
              <a:t> Neutron beam </a:t>
            </a:r>
            <a:r>
              <a:rPr lang="de-DE" sz="2800" dirty="0" err="1"/>
              <a:t>facilities</a:t>
            </a:r>
            <a:endParaRPr lang="de-DE" sz="2800" dirty="0"/>
          </a:p>
        </p:txBody>
      </p:sp>
      <p:sp>
        <p:nvSpPr>
          <p:cNvPr id="3" name="Textfeld 2">
            <a:extLst>
              <a:ext uri="{FF2B5EF4-FFF2-40B4-BE49-F238E27FC236}">
                <a16:creationId xmlns:a16="http://schemas.microsoft.com/office/drawing/2014/main" id="{0E1F8955-1620-48DE-AD76-ED8600EE761A}"/>
              </a:ext>
            </a:extLst>
          </p:cNvPr>
          <p:cNvSpPr txBox="1"/>
          <p:nvPr/>
        </p:nvSpPr>
        <p:spPr>
          <a:xfrm>
            <a:off x="457200" y="1674674"/>
            <a:ext cx="8020016" cy="3970318"/>
          </a:xfrm>
          <a:prstGeom prst="rect">
            <a:avLst/>
          </a:prstGeom>
          <a:noFill/>
        </p:spPr>
        <p:txBody>
          <a:bodyPr wrap="none" rtlCol="0">
            <a:spAutoFit/>
          </a:bodyPr>
          <a:lstStyle/>
          <a:p>
            <a:r>
              <a:rPr lang="de-DE" dirty="0"/>
              <a:t>Status: 25 Experiments </a:t>
            </a:r>
            <a:r>
              <a:rPr lang="de-DE" dirty="0" err="1"/>
              <a:t>have</a:t>
            </a:r>
            <a:r>
              <a:rPr lang="de-DE" dirty="0"/>
              <a:t> </a:t>
            </a:r>
            <a:r>
              <a:rPr lang="de-DE" dirty="0" err="1"/>
              <a:t>been</a:t>
            </a:r>
            <a:r>
              <a:rPr lang="de-DE" dirty="0"/>
              <a:t> </a:t>
            </a:r>
            <a:r>
              <a:rPr lang="de-DE" dirty="0" err="1"/>
              <a:t>endorsed</a:t>
            </a:r>
            <a:r>
              <a:rPr lang="de-DE" dirty="0"/>
              <a:t>  </a:t>
            </a:r>
            <a:r>
              <a:rPr lang="de-DE" dirty="0" err="1"/>
              <a:t>with</a:t>
            </a:r>
            <a:r>
              <a:rPr lang="de-DE" dirty="0"/>
              <a:t> 2739 beam time </a:t>
            </a:r>
            <a:r>
              <a:rPr lang="de-DE" dirty="0" err="1"/>
              <a:t>hours</a:t>
            </a:r>
            <a:endParaRPr lang="de-DE" dirty="0"/>
          </a:p>
          <a:p>
            <a:endParaRPr lang="de-DE" dirty="0"/>
          </a:p>
          <a:p>
            <a:r>
              <a:rPr lang="de-DE" dirty="0" err="1"/>
              <a:t>Number</a:t>
            </a:r>
            <a:r>
              <a:rPr lang="de-DE" dirty="0"/>
              <a:t> of </a:t>
            </a:r>
            <a:r>
              <a:rPr lang="de-DE" dirty="0" err="1"/>
              <a:t>experiments</a:t>
            </a:r>
            <a:r>
              <a:rPr lang="de-DE" dirty="0"/>
              <a:t> </a:t>
            </a:r>
            <a:r>
              <a:rPr lang="de-DE" dirty="0" err="1"/>
              <a:t>endorsed</a:t>
            </a:r>
            <a:r>
              <a:rPr lang="de-DE" dirty="0"/>
              <a:t> in </a:t>
            </a:r>
            <a:r>
              <a:rPr lang="de-DE" dirty="0" err="1"/>
              <a:t>each</a:t>
            </a:r>
            <a:r>
              <a:rPr lang="de-DE" dirty="0"/>
              <a:t> PAC: (</a:t>
            </a:r>
            <a:r>
              <a:rPr lang="de-DE" dirty="0" err="1"/>
              <a:t>number</a:t>
            </a:r>
            <a:r>
              <a:rPr lang="de-DE" dirty="0"/>
              <a:t> of </a:t>
            </a:r>
            <a:r>
              <a:rPr lang="de-DE" dirty="0" err="1"/>
              <a:t>proposals</a:t>
            </a:r>
            <a:r>
              <a:rPr lang="de-DE" dirty="0"/>
              <a:t>)</a:t>
            </a:r>
          </a:p>
          <a:p>
            <a:r>
              <a:rPr lang="de-DE" dirty="0"/>
              <a:t>PAC1: 5 (8) , PAC2: 3 (4), PAC3: 3 (4), PAC4: 4 (5), PAC5: 2 (6), PAC6: 8 (9)</a:t>
            </a:r>
          </a:p>
          <a:p>
            <a:endParaRPr lang="de-DE" dirty="0"/>
          </a:p>
          <a:p>
            <a:r>
              <a:rPr lang="de-DE" dirty="0" err="1"/>
              <a:t>Completed</a:t>
            </a:r>
            <a:r>
              <a:rPr lang="de-DE" dirty="0"/>
              <a:t> (March 2023) </a:t>
            </a:r>
            <a:r>
              <a:rPr lang="de-DE" dirty="0" err="1"/>
              <a:t>are</a:t>
            </a:r>
            <a:r>
              <a:rPr lang="de-DE" dirty="0"/>
              <a:t>: </a:t>
            </a:r>
            <a:br>
              <a:rPr lang="de-DE" dirty="0"/>
            </a:br>
            <a:r>
              <a:rPr lang="de-DE" dirty="0"/>
              <a:t>10 </a:t>
            </a:r>
            <a:r>
              <a:rPr lang="de-DE" dirty="0" err="1"/>
              <a:t>experiments</a:t>
            </a:r>
            <a:r>
              <a:rPr lang="de-DE" dirty="0"/>
              <a:t> </a:t>
            </a:r>
            <a:r>
              <a:rPr lang="de-DE" dirty="0" err="1"/>
              <a:t>with</a:t>
            </a:r>
            <a:r>
              <a:rPr lang="de-DE" dirty="0"/>
              <a:t> 1386 beam time </a:t>
            </a:r>
            <a:r>
              <a:rPr lang="de-DE" dirty="0" err="1"/>
              <a:t>hours</a:t>
            </a:r>
            <a:r>
              <a:rPr lang="de-DE" dirty="0"/>
              <a:t> </a:t>
            </a:r>
            <a:r>
              <a:rPr lang="de-DE" dirty="0" err="1"/>
              <a:t>delivered</a:t>
            </a:r>
            <a:r>
              <a:rPr lang="de-DE" dirty="0"/>
              <a:t>.</a:t>
            </a:r>
          </a:p>
          <a:p>
            <a:endParaRPr lang="de-DE" dirty="0"/>
          </a:p>
          <a:p>
            <a:endParaRPr lang="de-DE" dirty="0"/>
          </a:p>
          <a:p>
            <a:endParaRPr lang="de-DE" dirty="0"/>
          </a:p>
          <a:p>
            <a:r>
              <a:rPr lang="de-DE" dirty="0"/>
              <a:t>ARIEL </a:t>
            </a:r>
            <a:r>
              <a:rPr lang="de-DE" dirty="0" err="1"/>
              <a:t>goal</a:t>
            </a:r>
            <a:r>
              <a:rPr lang="de-DE" dirty="0"/>
              <a:t>: 3000 </a:t>
            </a:r>
            <a:r>
              <a:rPr lang="de-DE" dirty="0" err="1"/>
              <a:t>hours</a:t>
            </a:r>
            <a:r>
              <a:rPr lang="de-DE" dirty="0"/>
              <a:t> in 30  </a:t>
            </a:r>
            <a:r>
              <a:rPr lang="de-DE" dirty="0" err="1"/>
              <a:t>typical</a:t>
            </a:r>
            <a:r>
              <a:rPr lang="de-DE" dirty="0"/>
              <a:t> </a:t>
            </a:r>
            <a:r>
              <a:rPr lang="de-DE" dirty="0" err="1"/>
              <a:t>experiments</a:t>
            </a:r>
            <a:r>
              <a:rPr lang="de-DE" dirty="0"/>
              <a:t> </a:t>
            </a:r>
            <a:br>
              <a:rPr lang="de-DE" dirty="0"/>
            </a:br>
            <a:r>
              <a:rPr lang="de-DE" dirty="0"/>
              <a:t>support of 4 </a:t>
            </a:r>
            <a:r>
              <a:rPr lang="de-DE" dirty="0" err="1"/>
              <a:t>users</a:t>
            </a:r>
            <a:r>
              <a:rPr lang="de-DE" dirty="0"/>
              <a:t> per </a:t>
            </a:r>
            <a:r>
              <a:rPr lang="de-DE" dirty="0" err="1"/>
              <a:t>experiment</a:t>
            </a:r>
            <a:r>
              <a:rPr lang="de-DE" dirty="0"/>
              <a:t> </a:t>
            </a:r>
            <a:r>
              <a:rPr lang="de-DE" dirty="0" err="1"/>
              <a:t>for</a:t>
            </a:r>
            <a:r>
              <a:rPr lang="de-DE" dirty="0"/>
              <a:t> 7 </a:t>
            </a:r>
            <a:r>
              <a:rPr lang="de-DE" dirty="0" err="1"/>
              <a:t>days</a:t>
            </a:r>
            <a:endParaRPr lang="de-DE" dirty="0"/>
          </a:p>
          <a:p>
            <a:endParaRPr lang="de-DE" dirty="0"/>
          </a:p>
          <a:p>
            <a:endParaRPr lang="de-DE" dirty="0"/>
          </a:p>
        </p:txBody>
      </p:sp>
    </p:spTree>
    <p:extLst>
      <p:ext uri="{BB962C8B-B14F-4D97-AF65-F5344CB8AC3E}">
        <p14:creationId xmlns:p14="http://schemas.microsoft.com/office/powerpoint/2010/main" val="826232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832736-7CFF-4A20-8ADC-8DD2F8E4CE21}"/>
              </a:ext>
            </a:extLst>
          </p:cNvPr>
          <p:cNvSpPr>
            <a:spLocks noGrp="1"/>
          </p:cNvSpPr>
          <p:nvPr>
            <p:ph type="title"/>
          </p:nvPr>
        </p:nvSpPr>
        <p:spPr/>
        <p:txBody>
          <a:bodyPr/>
          <a:lstStyle/>
          <a:p>
            <a:endParaRPr lang="de-DE"/>
          </a:p>
        </p:txBody>
      </p:sp>
      <p:graphicFrame>
        <p:nvGraphicFramePr>
          <p:cNvPr id="3" name="Tabelle 2">
            <a:extLst>
              <a:ext uri="{FF2B5EF4-FFF2-40B4-BE49-F238E27FC236}">
                <a16:creationId xmlns:a16="http://schemas.microsoft.com/office/drawing/2014/main" id="{C95E3E69-F80C-4C6C-9DED-CF97B3093981}"/>
              </a:ext>
            </a:extLst>
          </p:cNvPr>
          <p:cNvGraphicFramePr>
            <a:graphicFrameLocks noGrp="1"/>
          </p:cNvGraphicFramePr>
          <p:nvPr>
            <p:extLst>
              <p:ext uri="{D42A27DB-BD31-4B8C-83A1-F6EECF244321}">
                <p14:modId xmlns:p14="http://schemas.microsoft.com/office/powerpoint/2010/main" val="979453673"/>
              </p:ext>
            </p:extLst>
          </p:nvPr>
        </p:nvGraphicFramePr>
        <p:xfrm>
          <a:off x="68580" y="358243"/>
          <a:ext cx="8999918" cy="5464014"/>
        </p:xfrm>
        <a:graphic>
          <a:graphicData uri="http://schemas.openxmlformats.org/drawingml/2006/table">
            <a:tbl>
              <a:tblPr>
                <a:tableStyleId>{5C22544A-7EE6-4342-B048-85BDC9FD1C3A}</a:tableStyleId>
              </a:tblPr>
              <a:tblGrid>
                <a:gridCol w="577909">
                  <a:extLst>
                    <a:ext uri="{9D8B030D-6E8A-4147-A177-3AD203B41FA5}">
                      <a16:colId xmlns:a16="http://schemas.microsoft.com/office/drawing/2014/main" val="1470444900"/>
                    </a:ext>
                  </a:extLst>
                </a:gridCol>
                <a:gridCol w="1889312">
                  <a:extLst>
                    <a:ext uri="{9D8B030D-6E8A-4147-A177-3AD203B41FA5}">
                      <a16:colId xmlns:a16="http://schemas.microsoft.com/office/drawing/2014/main" val="662288696"/>
                    </a:ext>
                  </a:extLst>
                </a:gridCol>
                <a:gridCol w="1334738">
                  <a:extLst>
                    <a:ext uri="{9D8B030D-6E8A-4147-A177-3AD203B41FA5}">
                      <a16:colId xmlns:a16="http://schemas.microsoft.com/office/drawing/2014/main" val="4052820971"/>
                    </a:ext>
                  </a:extLst>
                </a:gridCol>
                <a:gridCol w="1090350">
                  <a:extLst>
                    <a:ext uri="{9D8B030D-6E8A-4147-A177-3AD203B41FA5}">
                      <a16:colId xmlns:a16="http://schemas.microsoft.com/office/drawing/2014/main" val="2218521223"/>
                    </a:ext>
                  </a:extLst>
                </a:gridCol>
                <a:gridCol w="676768">
                  <a:extLst>
                    <a:ext uri="{9D8B030D-6E8A-4147-A177-3AD203B41FA5}">
                      <a16:colId xmlns:a16="http://schemas.microsoft.com/office/drawing/2014/main" val="2945864475"/>
                    </a:ext>
                  </a:extLst>
                </a:gridCol>
                <a:gridCol w="911758">
                  <a:extLst>
                    <a:ext uri="{9D8B030D-6E8A-4147-A177-3AD203B41FA5}">
                      <a16:colId xmlns:a16="http://schemas.microsoft.com/office/drawing/2014/main" val="2423488493"/>
                    </a:ext>
                  </a:extLst>
                </a:gridCol>
                <a:gridCol w="689229">
                  <a:extLst>
                    <a:ext uri="{9D8B030D-6E8A-4147-A177-3AD203B41FA5}">
                      <a16:colId xmlns:a16="http://schemas.microsoft.com/office/drawing/2014/main" val="4168003693"/>
                    </a:ext>
                  </a:extLst>
                </a:gridCol>
                <a:gridCol w="606791">
                  <a:extLst>
                    <a:ext uri="{9D8B030D-6E8A-4147-A177-3AD203B41FA5}">
                      <a16:colId xmlns:a16="http://schemas.microsoft.com/office/drawing/2014/main" val="3471440302"/>
                    </a:ext>
                  </a:extLst>
                </a:gridCol>
                <a:gridCol w="1223063">
                  <a:extLst>
                    <a:ext uri="{9D8B030D-6E8A-4147-A177-3AD203B41FA5}">
                      <a16:colId xmlns:a16="http://schemas.microsoft.com/office/drawing/2014/main" val="2554591838"/>
                    </a:ext>
                  </a:extLst>
                </a:gridCol>
              </a:tblGrid>
              <a:tr h="391818">
                <a:tc>
                  <a:txBody>
                    <a:bodyPr/>
                    <a:lstStyle/>
                    <a:p>
                      <a:pPr algn="l" fontAlgn="b"/>
                      <a:r>
                        <a:rPr lang="de-DE" sz="1000" b="1" u="none" strike="noStrike" dirty="0">
                          <a:effectLst/>
                        </a:rPr>
                        <a:t>PAC</a:t>
                      </a:r>
                      <a:endParaRPr lang="de-DE" sz="1000" b="1" i="0" u="none" strike="noStrike" dirty="0">
                        <a:solidFill>
                          <a:srgbClr val="000000"/>
                        </a:solidFill>
                        <a:effectLst/>
                        <a:latin typeface="Times New Roman" panose="02020603050405020304" pitchFamily="18" charset="0"/>
                      </a:endParaRPr>
                    </a:p>
                  </a:txBody>
                  <a:tcPr marL="3583" marR="3583" marT="3583" marB="0" anchor="b"/>
                </a:tc>
                <a:tc>
                  <a:txBody>
                    <a:bodyPr/>
                    <a:lstStyle/>
                    <a:p>
                      <a:pPr algn="l" fontAlgn="b"/>
                      <a:r>
                        <a:rPr lang="de-DE" sz="1000" b="1" u="none" strike="noStrike" dirty="0">
                          <a:effectLst/>
                        </a:rPr>
                        <a:t>Title</a:t>
                      </a:r>
                      <a:endParaRPr lang="de-DE" sz="1000" b="1" i="0" u="none" strike="noStrike" dirty="0">
                        <a:solidFill>
                          <a:srgbClr val="000000"/>
                        </a:solidFill>
                        <a:effectLst/>
                        <a:latin typeface="Times New Roman" panose="02020603050405020304" pitchFamily="18" charset="0"/>
                      </a:endParaRPr>
                    </a:p>
                  </a:txBody>
                  <a:tcPr marL="3583" marR="3583" marT="3583" marB="0" anchor="b"/>
                </a:tc>
                <a:tc>
                  <a:txBody>
                    <a:bodyPr/>
                    <a:lstStyle/>
                    <a:p>
                      <a:pPr algn="l" fontAlgn="b"/>
                      <a:r>
                        <a:rPr lang="de-DE" sz="1000" b="1" u="none" strike="noStrike" dirty="0" err="1">
                          <a:effectLst/>
                        </a:rPr>
                        <a:t>Spokesperson</a:t>
                      </a:r>
                      <a:endParaRPr lang="de-DE" sz="1000" b="1" i="0" u="none" strike="noStrike" dirty="0">
                        <a:solidFill>
                          <a:srgbClr val="000000"/>
                        </a:solidFill>
                        <a:effectLst/>
                        <a:latin typeface="Times New Roman" panose="02020603050405020304" pitchFamily="18" charset="0"/>
                      </a:endParaRPr>
                    </a:p>
                  </a:txBody>
                  <a:tcPr marL="3583" marR="3583" marT="3583" marB="0" anchor="b"/>
                </a:tc>
                <a:tc>
                  <a:txBody>
                    <a:bodyPr/>
                    <a:lstStyle/>
                    <a:p>
                      <a:pPr algn="l" fontAlgn="b"/>
                      <a:r>
                        <a:rPr lang="de-DE" sz="1000" b="1" u="none" strike="noStrike" dirty="0">
                          <a:effectLst/>
                        </a:rPr>
                        <a:t>Institute</a:t>
                      </a:r>
                      <a:endParaRPr lang="de-DE" sz="1000" b="1" i="0" u="none" strike="noStrike" dirty="0">
                        <a:solidFill>
                          <a:srgbClr val="000000"/>
                        </a:solidFill>
                        <a:effectLst/>
                        <a:latin typeface="Times New Roman" panose="02020603050405020304" pitchFamily="18" charset="0"/>
                      </a:endParaRPr>
                    </a:p>
                  </a:txBody>
                  <a:tcPr marL="3583" marR="3583" marT="3583" marB="0" anchor="b"/>
                </a:tc>
                <a:tc>
                  <a:txBody>
                    <a:bodyPr/>
                    <a:lstStyle/>
                    <a:p>
                      <a:pPr algn="l" fontAlgn="b"/>
                      <a:r>
                        <a:rPr lang="de-DE" sz="1000" b="1" u="none" strike="noStrike" dirty="0">
                          <a:effectLst/>
                        </a:rPr>
                        <a:t>Facility</a:t>
                      </a:r>
                      <a:endParaRPr lang="de-DE" sz="1000" b="1" i="0" u="none" strike="noStrike" dirty="0">
                        <a:solidFill>
                          <a:srgbClr val="000000"/>
                        </a:solidFill>
                        <a:effectLst/>
                        <a:latin typeface="Times New Roman" panose="02020603050405020304" pitchFamily="18" charset="0"/>
                      </a:endParaRPr>
                    </a:p>
                  </a:txBody>
                  <a:tcPr marL="3583" marR="3583" marT="3583" marB="0" anchor="b"/>
                </a:tc>
                <a:tc>
                  <a:txBody>
                    <a:bodyPr/>
                    <a:lstStyle/>
                    <a:p>
                      <a:pPr algn="l" fontAlgn="b"/>
                      <a:r>
                        <a:rPr lang="de-DE" sz="1000" b="1" u="none" strike="noStrike" dirty="0">
                          <a:effectLst/>
                        </a:rPr>
                        <a:t>Contact</a:t>
                      </a:r>
                      <a:endParaRPr lang="de-DE" sz="1000" b="1" i="0" u="none" strike="noStrike" dirty="0">
                        <a:solidFill>
                          <a:srgbClr val="000000"/>
                        </a:solidFill>
                        <a:effectLst/>
                        <a:latin typeface="Times New Roman" panose="02020603050405020304" pitchFamily="18" charset="0"/>
                      </a:endParaRPr>
                    </a:p>
                  </a:txBody>
                  <a:tcPr marL="3583" marR="3583" marT="3583" marB="0" anchor="b"/>
                </a:tc>
                <a:tc>
                  <a:txBody>
                    <a:bodyPr/>
                    <a:lstStyle/>
                    <a:p>
                      <a:pPr algn="ctr" fontAlgn="ctr"/>
                      <a:r>
                        <a:rPr lang="de-DE" sz="1000" b="1" u="none" strike="noStrike" dirty="0" err="1">
                          <a:effectLst/>
                        </a:rPr>
                        <a:t>Approved</a:t>
                      </a:r>
                      <a:r>
                        <a:rPr lang="de-DE" sz="1000" b="1" u="none" strike="noStrike" dirty="0">
                          <a:effectLst/>
                        </a:rPr>
                        <a:t> </a:t>
                      </a:r>
                      <a:r>
                        <a:rPr lang="de-DE" sz="1000" b="1" u="none" strike="noStrike" dirty="0" err="1">
                          <a:effectLst/>
                        </a:rPr>
                        <a:t>hours</a:t>
                      </a:r>
                      <a:endParaRPr lang="de-DE"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b="1" u="none" strike="noStrike" dirty="0" err="1">
                          <a:effectLst/>
                        </a:rPr>
                        <a:t>Delivered</a:t>
                      </a:r>
                      <a:r>
                        <a:rPr lang="de-DE" sz="1000" b="1" u="none" strike="noStrike" dirty="0">
                          <a:effectLst/>
                        </a:rPr>
                        <a:t> </a:t>
                      </a:r>
                      <a:r>
                        <a:rPr lang="de-DE" sz="1000" b="1" u="none" strike="noStrike" dirty="0" err="1">
                          <a:effectLst/>
                        </a:rPr>
                        <a:t>hours</a:t>
                      </a:r>
                      <a:endParaRPr lang="de-DE"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b="1" u="none" strike="noStrike" dirty="0">
                          <a:effectLst/>
                        </a:rPr>
                        <a:t>Status</a:t>
                      </a:r>
                      <a:endParaRPr lang="de-DE" sz="1000" b="1" i="0" u="none" strike="noStrike" dirty="0">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3932901581"/>
                  </a:ext>
                </a:extLst>
              </a:tr>
              <a:tr h="269726">
                <a:tc>
                  <a:txBody>
                    <a:bodyPr/>
                    <a:lstStyle/>
                    <a:p>
                      <a:pPr algn="l" fontAlgn="b"/>
                      <a:r>
                        <a:rPr lang="de-DE" sz="1000" u="none" strike="noStrike" dirty="0">
                          <a:effectLst/>
                        </a:rPr>
                        <a:t>TAA_1_1</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a:effectLst/>
                        </a:rPr>
                        <a:t>Measurement of the (n,2n) reaction cross section for the 136Ce and 156Dy isotopes</a:t>
                      </a:r>
                      <a:endParaRPr lang="en-US" sz="1000" b="1"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Nikolaos </a:t>
                      </a:r>
                      <a:r>
                        <a:rPr lang="de-DE" sz="1000" u="none" strike="noStrike" dirty="0" err="1">
                          <a:effectLst/>
                        </a:rPr>
                        <a:t>Patronis</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U of Ioannina</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PTB</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Ralf Nolte</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a:effectLst/>
                        </a:rPr>
                        <a:t>0</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 </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a:effectLst/>
                        </a:rPr>
                        <a:t>rejected</a:t>
                      </a:r>
                      <a:endParaRPr lang="de-DE" sz="1000" b="0" i="0" u="none" strike="noStrike">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3622404068"/>
                  </a:ext>
                </a:extLst>
              </a:tr>
              <a:tr h="269726">
                <a:tc>
                  <a:txBody>
                    <a:bodyPr/>
                    <a:lstStyle/>
                    <a:p>
                      <a:pPr algn="l" fontAlgn="b"/>
                      <a:r>
                        <a:rPr lang="de-DE" sz="1000" u="none" strike="noStrike" dirty="0">
                          <a:effectLst/>
                        </a:rPr>
                        <a:t>TAA_1_2</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a:effectLst/>
                        </a:rPr>
                        <a:t>Response matrix of stilbene and new detection materials</a:t>
                      </a:r>
                      <a:endParaRPr lang="en-US" sz="1000" b="1"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Michal Kostal</a:t>
                      </a:r>
                      <a:endParaRPr lang="de-DE" sz="1000" b="0" i="0" u="none" strike="noStrike" dirty="0">
                        <a:solidFill>
                          <a:srgbClr val="0061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CVR Rez</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PTB</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Ralf Nolte</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a:effectLst/>
                        </a:rPr>
                        <a:t>64</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60</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a:effectLst/>
                        </a:rPr>
                        <a:t>completed</a:t>
                      </a:r>
                      <a:endParaRPr lang="de-DE" sz="1000" b="0" i="0" u="none" strike="noStrike">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2706192770"/>
                  </a:ext>
                </a:extLst>
              </a:tr>
              <a:tr h="297763">
                <a:tc>
                  <a:txBody>
                    <a:bodyPr/>
                    <a:lstStyle/>
                    <a:p>
                      <a:pPr algn="l" fontAlgn="b"/>
                      <a:r>
                        <a:rPr lang="de-DE" sz="1000" u="none" strike="noStrike">
                          <a:effectLst/>
                        </a:rPr>
                        <a:t>TAA_1_3</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SCALP(CF4) @ </a:t>
                      </a:r>
                      <a:r>
                        <a:rPr lang="de-DE" sz="1000" u="none" strike="noStrike" dirty="0" err="1">
                          <a:effectLst/>
                        </a:rPr>
                        <a:t>nELBE</a:t>
                      </a:r>
                      <a:endParaRPr lang="de-DE"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fr-FR" sz="1000" u="none" strike="noStrike" dirty="0">
                          <a:effectLst/>
                        </a:rPr>
                        <a:t>Francois René Le Colley(Gregory </a:t>
                      </a:r>
                      <a:r>
                        <a:rPr lang="fr-FR" sz="1000" u="none" strike="noStrike" dirty="0" err="1">
                          <a:effectLst/>
                        </a:rPr>
                        <a:t>Lehaut</a:t>
                      </a:r>
                      <a:r>
                        <a:rPr lang="fr-FR" sz="1000" u="none" strike="noStrike" dirty="0">
                          <a:effectLst/>
                        </a:rPr>
                        <a:t>)</a:t>
                      </a:r>
                      <a:endParaRPr lang="fr-FR"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LPC Caen</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nELBE</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Roland Beyer</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168</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360 </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en-US" sz="1000" b="0" i="0" u="none" strike="noStrike" dirty="0">
                          <a:solidFill>
                            <a:srgbClr val="000000"/>
                          </a:solidFill>
                          <a:effectLst/>
                          <a:latin typeface="+mn-lt"/>
                        </a:rPr>
                        <a:t>completed</a:t>
                      </a:r>
                    </a:p>
                  </a:txBody>
                  <a:tcPr marL="3583" marR="3583" marT="3583" marB="0" anchor="ctr"/>
                </a:tc>
                <a:extLst>
                  <a:ext uri="{0D108BD9-81ED-4DB2-BD59-A6C34878D82A}">
                    <a16:rowId xmlns:a16="http://schemas.microsoft.com/office/drawing/2014/main" val="2687576486"/>
                  </a:ext>
                </a:extLst>
              </a:tr>
              <a:tr h="402657">
                <a:tc>
                  <a:txBody>
                    <a:bodyPr/>
                    <a:lstStyle/>
                    <a:p>
                      <a:pPr algn="l" fontAlgn="b"/>
                      <a:r>
                        <a:rPr lang="de-DE" sz="1000" u="none" strike="noStrike">
                          <a:effectLst/>
                        </a:rPr>
                        <a:t>TAA_1_4</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dirty="0">
                          <a:effectLst/>
                        </a:rPr>
                        <a:t>Characterization of the neutron response function of a C7LYC scintillator crystal for fusion plasma applications</a:t>
                      </a:r>
                      <a:endParaRPr lang="en-US"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Massimo </a:t>
                      </a:r>
                      <a:r>
                        <a:rPr lang="de-DE" sz="1000" u="none" strike="noStrike" dirty="0" err="1">
                          <a:effectLst/>
                        </a:rPr>
                        <a:t>Nocente</a:t>
                      </a:r>
                      <a:endParaRPr lang="de-DE" sz="1000" b="0" i="0" u="none" strike="noStrike" dirty="0">
                        <a:solidFill>
                          <a:srgbClr val="9C57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U of Milano-Biococca</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HISPANOS</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Carlos Guerrero</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a:effectLst/>
                        </a:rPr>
                        <a:t>60</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60</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dirty="0" err="1">
                          <a:effectLst/>
                        </a:rPr>
                        <a:t>completed</a:t>
                      </a:r>
                      <a:endParaRPr lang="de-DE" sz="1000" b="0" i="0" u="none" strike="noStrike" dirty="0">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1109209129"/>
                  </a:ext>
                </a:extLst>
              </a:tr>
              <a:tr h="402657">
                <a:tc>
                  <a:txBody>
                    <a:bodyPr/>
                    <a:lstStyle/>
                    <a:p>
                      <a:pPr algn="l" fontAlgn="b"/>
                      <a:r>
                        <a:rPr lang="de-DE" sz="1000" u="none" strike="noStrike">
                          <a:effectLst/>
                        </a:rPr>
                        <a:t>TAA_1_5</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dirty="0">
                          <a:effectLst/>
                        </a:rPr>
                        <a:t>Activation of a Sb-Be monoenergetic neutron source via thermal neutron irradiation</a:t>
                      </a:r>
                      <a:endParaRPr lang="en-US"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Guiseppe </a:t>
                      </a:r>
                      <a:r>
                        <a:rPr lang="de-DE" sz="1000" u="none" strike="noStrike" dirty="0" err="1">
                          <a:effectLst/>
                        </a:rPr>
                        <a:t>Lorusso</a:t>
                      </a:r>
                      <a:r>
                        <a:rPr lang="de-DE" sz="1000" u="none" strike="noStrike" dirty="0">
                          <a:effectLst/>
                        </a:rPr>
                        <a:t> (Alberto </a:t>
                      </a:r>
                      <a:r>
                        <a:rPr lang="de-DE" sz="1000" u="none" strike="noStrike" dirty="0" err="1">
                          <a:effectLst/>
                        </a:rPr>
                        <a:t>Boso</a:t>
                      </a:r>
                      <a:r>
                        <a:rPr lang="de-DE" sz="1000" u="none" strike="noStrike" dirty="0">
                          <a:effectLst/>
                        </a:rPr>
                        <a:t>)</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NPL</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CVR</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Michal Kostal</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a:effectLst/>
                        </a:rPr>
                        <a:t>1</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 </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a:effectLst/>
                        </a:rPr>
                        <a:t>New PI. </a:t>
                      </a:r>
                      <a:endParaRPr lang="de-DE" sz="1000" b="0" i="0" u="none" strike="noStrike">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376676949"/>
                  </a:ext>
                </a:extLst>
              </a:tr>
              <a:tr h="402657">
                <a:tc>
                  <a:txBody>
                    <a:bodyPr/>
                    <a:lstStyle/>
                    <a:p>
                      <a:pPr algn="l" fontAlgn="b"/>
                      <a:r>
                        <a:rPr lang="de-DE" sz="1000" u="none" strike="noStrike">
                          <a:effectLst/>
                        </a:rPr>
                        <a:t>TAA_1_6</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dirty="0">
                          <a:effectLst/>
                        </a:rPr>
                        <a:t>Response function and calibration of a compact fast neutron spectrometer using a stilbene crystal</a:t>
                      </a:r>
                      <a:endParaRPr lang="en-US"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Alix Sardet</a:t>
                      </a:r>
                      <a:endParaRPr lang="de-DE" sz="1000" b="0" i="0" u="none" strike="noStrike">
                        <a:solidFill>
                          <a:srgbClr val="0061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CEA </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PTB</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Ralf Nolte</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a:effectLst/>
                        </a:rPr>
                        <a:t>90</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116</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a:effectLst/>
                        </a:rPr>
                        <a:t>Completed</a:t>
                      </a:r>
                      <a:endParaRPr lang="de-DE" sz="1000" b="0" i="0" u="none" strike="noStrike">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3014355621"/>
                  </a:ext>
                </a:extLst>
              </a:tr>
              <a:tr h="269726">
                <a:tc>
                  <a:txBody>
                    <a:bodyPr/>
                    <a:lstStyle/>
                    <a:p>
                      <a:pPr algn="l" fontAlgn="b"/>
                      <a:r>
                        <a:rPr lang="de-DE" sz="1000" u="none" strike="noStrike">
                          <a:effectLst/>
                        </a:rPr>
                        <a:t>TAA_1_7</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dirty="0">
                          <a:effectLst/>
                        </a:rPr>
                        <a:t>Shape coexistence studies in 98Zr via beta decay of 98Y</a:t>
                      </a:r>
                      <a:endParaRPr lang="en-US"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Vasil Karayonchev</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U Köln</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ILL</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Ulli Köster</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a:effectLst/>
                        </a:rPr>
                        <a:t>0</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 </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a:effectLst/>
                        </a:rPr>
                        <a:t>rejected</a:t>
                      </a:r>
                      <a:endParaRPr lang="de-DE" sz="1000" b="0" i="0" u="none" strike="noStrike">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774942465"/>
                  </a:ext>
                </a:extLst>
              </a:tr>
              <a:tr h="297763">
                <a:tc>
                  <a:txBody>
                    <a:bodyPr/>
                    <a:lstStyle/>
                    <a:p>
                      <a:pPr algn="l" fontAlgn="b"/>
                      <a:r>
                        <a:rPr lang="de-DE" sz="1000" u="none" strike="noStrike">
                          <a:effectLst/>
                        </a:rPr>
                        <a:t>TAA_1_8</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dirty="0">
                          <a:effectLst/>
                        </a:rPr>
                        <a:t>Test of the U n(6(12) x U p(6/4) supersymmetry in </a:t>
                      </a:r>
                      <a:r>
                        <a:rPr lang="en-US" sz="1000" u="none" strike="noStrike" baseline="30000" dirty="0">
                          <a:effectLst/>
                        </a:rPr>
                        <a:t>193</a:t>
                      </a:r>
                      <a:r>
                        <a:rPr lang="en-US" sz="1000" u="none" strike="noStrike" dirty="0">
                          <a:effectLst/>
                        </a:rPr>
                        <a:t>Os</a:t>
                      </a:r>
                      <a:endParaRPr lang="en-US"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Jean-Marc Régis</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U Köln</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ILL</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Caterina </a:t>
                      </a:r>
                      <a:r>
                        <a:rPr lang="de-DE" sz="1000" u="none" strike="noStrike" dirty="0" err="1">
                          <a:effectLst/>
                        </a:rPr>
                        <a:t>Michelagnoli</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0</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 </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a:effectLst/>
                        </a:rPr>
                        <a:t>rejected</a:t>
                      </a:r>
                      <a:endParaRPr lang="de-DE" sz="1000" b="0" i="0" u="none" strike="noStrike">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2466166475"/>
                  </a:ext>
                </a:extLst>
              </a:tr>
              <a:tr h="402657">
                <a:tc>
                  <a:txBody>
                    <a:bodyPr/>
                    <a:lstStyle/>
                    <a:p>
                      <a:pPr algn="l" fontAlgn="b"/>
                      <a:r>
                        <a:rPr lang="de-DE" sz="1000" u="none" strike="noStrike">
                          <a:effectLst/>
                        </a:rPr>
                        <a:t>TAA_2_1</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dirty="0">
                          <a:effectLst/>
                        </a:rPr>
                        <a:t>Measurement of the 7Li(</a:t>
                      </a:r>
                      <a:r>
                        <a:rPr lang="en-US" sz="1000" u="none" strike="noStrike" dirty="0" err="1">
                          <a:effectLst/>
                        </a:rPr>
                        <a:t>p,n</a:t>
                      </a:r>
                      <a:r>
                        <a:rPr lang="en-US" sz="1000" u="none" strike="noStrike" dirty="0">
                          <a:effectLst/>
                        </a:rPr>
                        <a:t>)7Be Neutron-Energy spectrum at Proton Energies of 2.5-3.5 MeV </a:t>
                      </a:r>
                      <a:endParaRPr lang="en-US"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Moshe Friedman</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Hebrew Univ.</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HISPANOS</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Begoña Fernandes</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0</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 </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a:effectLst/>
                        </a:rPr>
                        <a:t>rejected</a:t>
                      </a:r>
                      <a:endParaRPr lang="de-DE" sz="1000" b="0" i="0" u="none" strike="noStrike">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3446568779"/>
                  </a:ext>
                </a:extLst>
              </a:tr>
              <a:tr h="269726">
                <a:tc>
                  <a:txBody>
                    <a:bodyPr/>
                    <a:lstStyle/>
                    <a:p>
                      <a:pPr algn="l" fontAlgn="b"/>
                      <a:r>
                        <a:rPr lang="de-DE" sz="1000" u="none" strike="noStrike">
                          <a:effectLst/>
                        </a:rPr>
                        <a:t>TAA_2_2</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dirty="0">
                          <a:effectLst/>
                        </a:rPr>
                        <a:t>Proton inelastic scattering cross sections on 40Ca </a:t>
                      </a:r>
                      <a:endParaRPr lang="en-US"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Greg Henning</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IPHC Strasbourg</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IFIN-HH</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dirty="0">
                          <a:effectLst/>
                        </a:rPr>
                        <a:t>Tiberiu Sava</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168</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168</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dirty="0" err="1">
                          <a:effectLst/>
                        </a:rPr>
                        <a:t>Completed</a:t>
                      </a:r>
                      <a:endParaRPr lang="de-DE" sz="1000" b="0" i="0" u="none" strike="noStrike" dirty="0">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436130110"/>
                  </a:ext>
                </a:extLst>
              </a:tr>
              <a:tr h="402657">
                <a:tc>
                  <a:txBody>
                    <a:bodyPr/>
                    <a:lstStyle/>
                    <a:p>
                      <a:pPr algn="l" fontAlgn="b"/>
                      <a:r>
                        <a:rPr lang="de-DE" sz="1000" u="none" strike="noStrike">
                          <a:effectLst/>
                        </a:rPr>
                        <a:t>TAA_2_3</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dirty="0">
                          <a:effectLst/>
                        </a:rPr>
                        <a:t>Isomeric yield ratios and fission fragment angular momentum in alpha-induced fission of 232Th </a:t>
                      </a:r>
                      <a:endParaRPr lang="en-US"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Stephan Pomp</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Uppsala Univ.</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JYU</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Heikki Penttilä</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a:effectLst/>
                        </a:rPr>
                        <a:t>104</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 </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b="0" i="0" u="none" strike="noStrike" dirty="0">
                          <a:solidFill>
                            <a:srgbClr val="000000"/>
                          </a:solidFill>
                          <a:effectLst/>
                          <a:latin typeface="+mn-lt"/>
                        </a:rPr>
                        <a:t>March 2023</a:t>
                      </a:r>
                    </a:p>
                  </a:txBody>
                  <a:tcPr marL="3583" marR="3583" marT="3583" marB="0" anchor="ctr"/>
                </a:tc>
                <a:extLst>
                  <a:ext uri="{0D108BD9-81ED-4DB2-BD59-A6C34878D82A}">
                    <a16:rowId xmlns:a16="http://schemas.microsoft.com/office/drawing/2014/main" val="3642386851"/>
                  </a:ext>
                </a:extLst>
              </a:tr>
              <a:tr h="269726">
                <a:tc>
                  <a:txBody>
                    <a:bodyPr/>
                    <a:lstStyle/>
                    <a:p>
                      <a:pPr algn="l" fontAlgn="b"/>
                      <a:r>
                        <a:rPr lang="de-DE" sz="1000" u="none" strike="noStrike">
                          <a:effectLst/>
                        </a:rPr>
                        <a:t>TAA_2_4</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en-US" sz="1000" u="none" strike="noStrike" dirty="0">
                          <a:effectLst/>
                        </a:rPr>
                        <a:t>Photoactivation of accelerator beamline and </a:t>
                      </a:r>
                      <a:r>
                        <a:rPr lang="en-US" sz="1000" u="none" strike="noStrike" dirty="0" err="1">
                          <a:effectLst/>
                        </a:rPr>
                        <a:t>beamdump</a:t>
                      </a:r>
                      <a:r>
                        <a:rPr lang="en-US" sz="1000" u="none" strike="noStrike" dirty="0">
                          <a:effectLst/>
                        </a:rPr>
                        <a:t> materials </a:t>
                      </a:r>
                      <a:endParaRPr lang="en-US" sz="1000" b="1"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Markus Nyman</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JRC Geel</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ELBE</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l" fontAlgn="b"/>
                      <a:r>
                        <a:rPr lang="de-DE" sz="1000" u="none" strike="noStrike">
                          <a:effectLst/>
                        </a:rPr>
                        <a:t>Arnd Junghans</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a:effectLst/>
                        </a:rPr>
                        <a:t>100</a:t>
                      </a:r>
                      <a:endParaRPr lang="de-DE" sz="1000" b="0" i="0" u="none" strike="noStrike">
                        <a:solidFill>
                          <a:srgbClr val="000000"/>
                        </a:solidFill>
                        <a:effectLst/>
                        <a:latin typeface="Times New Roman" panose="02020603050405020304" pitchFamily="18" charset="0"/>
                      </a:endParaRPr>
                    </a:p>
                  </a:txBody>
                  <a:tcPr marL="3583" marR="3583" marT="3583" marB="0" anchor="ctr"/>
                </a:tc>
                <a:tc>
                  <a:txBody>
                    <a:bodyPr/>
                    <a:lstStyle/>
                    <a:p>
                      <a:pPr algn="ctr" fontAlgn="ctr"/>
                      <a:r>
                        <a:rPr lang="de-DE" sz="1000" u="none" strike="noStrike" dirty="0">
                          <a:effectLst/>
                        </a:rPr>
                        <a:t> </a:t>
                      </a:r>
                      <a:endParaRPr lang="de-DE" sz="1000" b="0" i="0" u="none" strike="noStrike" dirty="0">
                        <a:solidFill>
                          <a:srgbClr val="000000"/>
                        </a:solidFill>
                        <a:effectLst/>
                        <a:latin typeface="Times New Roman" panose="02020603050405020304" pitchFamily="18" charset="0"/>
                      </a:endParaRPr>
                    </a:p>
                  </a:txBody>
                  <a:tcPr marL="3583" marR="3583" marT="3583" marB="0" anchor="ctr"/>
                </a:tc>
                <a:tc>
                  <a:txBody>
                    <a:bodyPr/>
                    <a:lstStyle/>
                    <a:p>
                      <a:pPr algn="l" fontAlgn="ctr"/>
                      <a:r>
                        <a:rPr lang="de-DE" sz="1000" u="none" strike="noStrike" dirty="0">
                          <a:effectLst/>
                        </a:rPr>
                        <a:t>HZDR SAC not </a:t>
                      </a:r>
                      <a:r>
                        <a:rPr lang="de-DE" sz="1000" u="none" strike="noStrike" dirty="0" err="1">
                          <a:effectLst/>
                        </a:rPr>
                        <a:t>accepted</a:t>
                      </a:r>
                      <a:endParaRPr lang="de-DE" sz="1000" b="0" i="0" u="none" strike="noStrike" dirty="0">
                        <a:solidFill>
                          <a:srgbClr val="000000"/>
                        </a:solidFill>
                        <a:effectLst/>
                        <a:latin typeface="Times New Roman" panose="02020603050405020304" pitchFamily="18" charset="0"/>
                      </a:endParaRPr>
                    </a:p>
                  </a:txBody>
                  <a:tcPr marL="3583" marR="3583" marT="3583" marB="0" anchor="ctr"/>
                </a:tc>
                <a:extLst>
                  <a:ext uri="{0D108BD9-81ED-4DB2-BD59-A6C34878D82A}">
                    <a16:rowId xmlns:a16="http://schemas.microsoft.com/office/drawing/2014/main" val="722980587"/>
                  </a:ext>
                </a:extLst>
              </a:tr>
            </a:tbl>
          </a:graphicData>
        </a:graphic>
      </p:graphicFrame>
    </p:spTree>
    <p:extLst>
      <p:ext uri="{BB962C8B-B14F-4D97-AF65-F5344CB8AC3E}">
        <p14:creationId xmlns:p14="http://schemas.microsoft.com/office/powerpoint/2010/main" val="186516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Benutzerdefiniertes Design">
  <a:themeElements>
    <a:clrScheme name="Benutzerdefiniertes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enutzerdefiniertes 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3E89"/>
        </a:solidFill>
        <a:ln w="9525" cap="flat" cmpd="sng" algn="ctr">
          <a:noFill/>
          <a:prstDash val="solid"/>
          <a:round/>
          <a:headEnd type="none" w="med" len="med"/>
          <a:tailEnd type="none" w="med" len="med"/>
        </a:ln>
        <a:effec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003E89"/>
        </a:solidFill>
        <a:ln w="9525" cap="flat" cmpd="sng" algn="ctr">
          <a:noFill/>
          <a:prstDash val="solid"/>
          <a:round/>
          <a:headEnd type="none" w="med" len="med"/>
          <a:tailEnd type="none" w="med" len="med"/>
        </a:ln>
        <a:effec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defRPr>
        </a:defPPr>
      </a:lstStyle>
    </a:lnDef>
  </a:objectDefaults>
  <a:extraClrSchemeLst>
    <a:extraClrScheme>
      <a:clrScheme name="Benutzerdefiniertes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enutzerdefiniertes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enutzerdefiniertes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enutzerdefiniertes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enutzerdefiniertes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enutzerdefiniertes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enutzerdefiniertes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enutzerdefiniertes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enutzerdefiniertes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enutzerdefiniertes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enutzerdefiniertes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enutzerdefiniertes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0</TotalTime>
  <Words>4434</Words>
  <Application>Microsoft Office PowerPoint</Application>
  <PresentationFormat>Bildschirmpräsentation (4:3)</PresentationFormat>
  <Paragraphs>1048</Paragraphs>
  <Slides>32</Slides>
  <Notes>4</Notes>
  <HiddenSlides>0</HiddenSlides>
  <MMClips>0</MMClips>
  <ScaleCrop>false</ScaleCrop>
  <HeadingPairs>
    <vt:vector size="6" baseType="variant">
      <vt:variant>
        <vt:lpstr>Verwendete Schriftarten</vt:lpstr>
      </vt:variant>
      <vt:variant>
        <vt:i4>7</vt:i4>
      </vt:variant>
      <vt:variant>
        <vt:lpstr>Design</vt:lpstr>
      </vt:variant>
      <vt:variant>
        <vt:i4>3</vt:i4>
      </vt:variant>
      <vt:variant>
        <vt:lpstr>Folientitel</vt:lpstr>
      </vt:variant>
      <vt:variant>
        <vt:i4>32</vt:i4>
      </vt:variant>
    </vt:vector>
  </HeadingPairs>
  <TitlesOfParts>
    <vt:vector size="42" baseType="lpstr">
      <vt:lpstr>Arial</vt:lpstr>
      <vt:lpstr>Calibri</vt:lpstr>
      <vt:lpstr>Consolas</vt:lpstr>
      <vt:lpstr>DejaVu Sans</vt:lpstr>
      <vt:lpstr>Symbol</vt:lpstr>
      <vt:lpstr>Times New Roman</vt:lpstr>
      <vt:lpstr>Wingdings</vt:lpstr>
      <vt:lpstr>Office Theme</vt:lpstr>
      <vt:lpstr>Office Theme</vt:lpstr>
      <vt:lpstr>Benutzerdefiniertes Design</vt:lpstr>
      <vt:lpstr>PowerPoint-Präsentation</vt:lpstr>
      <vt:lpstr>General Assembly (GA)</vt:lpstr>
      <vt:lpstr>PowerPoint-Präsentation</vt:lpstr>
      <vt:lpstr>GA members</vt:lpstr>
      <vt:lpstr>Management Board</vt:lpstr>
      <vt:lpstr> Project Advisory Committee</vt:lpstr>
      <vt:lpstr>Facility status February 2023</vt:lpstr>
      <vt:lpstr>Transnational Acess to Neutron beam facilities</vt:lpstr>
      <vt:lpstr>PowerPoint-Präsentation</vt:lpstr>
      <vt:lpstr>PowerPoint-Präsentation</vt:lpstr>
      <vt:lpstr>PowerPoint-Präsentation</vt:lpstr>
      <vt:lpstr>PowerPoint-Präsentation</vt:lpstr>
      <vt:lpstr>Education and Training</vt:lpstr>
      <vt:lpstr>PowerPoint-Präsentation</vt:lpstr>
      <vt:lpstr>PowerPoint-Präsentation</vt:lpstr>
      <vt:lpstr> </vt:lpstr>
      <vt:lpstr>Share of proposals </vt:lpstr>
      <vt:lpstr>Performance indicators (status March 2023)</vt:lpstr>
      <vt:lpstr>ARIEL project performance indicators</vt:lpstr>
      <vt:lpstr>ARIEL milestones </vt:lpstr>
      <vt:lpstr>ARIEL deliverables</vt:lpstr>
      <vt:lpstr>ARIEL support for PhD theses</vt:lpstr>
      <vt:lpstr>Scientific meetings</vt:lpstr>
      <vt:lpstr>Summer schools</vt:lpstr>
      <vt:lpstr>PowerPoint-Präsentation</vt:lpstr>
      <vt:lpstr>PowerPoint-Präsentation</vt:lpstr>
      <vt:lpstr>PowerPoint-Präsentation</vt:lpstr>
      <vt:lpstr>Summary and ARIEL FINAL CALL 24.03.2023</vt:lpstr>
      <vt:lpstr>PowerPoint-Präsentation</vt:lpstr>
      <vt:lpstr>PowerPoint-Präsentation</vt:lpstr>
      <vt:lpstr>PowerPoint-Präsentation</vt:lpstr>
      <vt:lpstr>End of presentation</vt:lpstr>
    </vt:vector>
  </TitlesOfParts>
  <Company>HZDR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Junghans, Dr. Arnd (FWKK) - 1750</dc:creator>
  <cp:lastModifiedBy>Junghans, Dr. Arnd (FWKK) - 1750</cp:lastModifiedBy>
  <cp:revision>189</cp:revision>
  <dcterms:modified xsi:type="dcterms:W3CDTF">2023-03-16T11:35:08Z</dcterms:modified>
</cp:coreProperties>
</file>

<file path=docProps/core0.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2019-05-18T18:46:56Z</dcterms:created>
  <dc:creator>junghans</dc:creator>
  <dc:description/>
  <dc:language>de-DE</dc:language>
  <cp:lastModifiedBy/>
  <dcterms:modified xsi:type="dcterms:W3CDTF">2020-05-15T19:46:06Z</dcterms:modified>
  <cp:revision>219</cp:revision>
  <dc:subject/>
  <dc:title>Accelerator and Research Reactor Infrastructures  for Education and Learning: ARIEL</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HZDR</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10</vt:i4>
  </property>
  <property fmtid="{D5CDD505-2E9C-101B-9397-08002B2CF9AE}" pid="9" name="PresentationFormat">
    <vt:lpwstr>Bildschirmpräsentation (4:3)</vt:lpwstr>
  </property>
  <property fmtid="{D5CDD505-2E9C-101B-9397-08002B2CF9AE}" pid="10" name="ScaleCrop">
    <vt:bool>false</vt:bool>
  </property>
  <property fmtid="{D5CDD505-2E9C-101B-9397-08002B2CF9AE}" pid="11" name="ShareDoc">
    <vt:bool>false</vt:bool>
  </property>
  <property fmtid="{D5CDD505-2E9C-101B-9397-08002B2CF9AE}" pid="12" name="Slides">
    <vt:i4>32</vt:i4>
  </property>
</Properties>
</file>