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10" r:id="rId4"/>
  </p:sldMasterIdLst>
  <p:notesMasterIdLst>
    <p:notesMasterId r:id="rId19"/>
  </p:notesMasterIdLst>
  <p:handoutMasterIdLst>
    <p:handoutMasterId r:id="rId20"/>
  </p:handoutMasterIdLst>
  <p:sldIdLst>
    <p:sldId id="493" r:id="rId5"/>
    <p:sldId id="504" r:id="rId6"/>
    <p:sldId id="489" r:id="rId7"/>
    <p:sldId id="506" r:id="rId8"/>
    <p:sldId id="496" r:id="rId9"/>
    <p:sldId id="497" r:id="rId10"/>
    <p:sldId id="495" r:id="rId11"/>
    <p:sldId id="498" r:id="rId12"/>
    <p:sldId id="459" r:id="rId13"/>
    <p:sldId id="490" r:id="rId14"/>
    <p:sldId id="494" r:id="rId15"/>
    <p:sldId id="505" r:id="rId16"/>
    <p:sldId id="511" r:id="rId17"/>
    <p:sldId id="50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EE12BF"/>
    <a:srgbClr val="FF66FF"/>
    <a:srgbClr val="D20000"/>
    <a:srgbClr val="FFC000"/>
    <a:srgbClr val="00FF00"/>
    <a:srgbClr val="FFFF00"/>
    <a:srgbClr val="FF66CC"/>
    <a:srgbClr val="FF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02" autoAdjust="0"/>
    <p:restoredTop sz="94639" autoAdjust="0"/>
  </p:normalViewPr>
  <p:slideViewPr>
    <p:cSldViewPr snapToGrid="0" snapToObjects="1">
      <p:cViewPr varScale="1">
        <p:scale>
          <a:sx n="66" d="100"/>
          <a:sy n="66" d="100"/>
        </p:scale>
        <p:origin x="384" y="32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28.02.2023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28.02.2023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07CA80-75B7-47B2-8E89-E96367C23DE8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4135"/>
            <a:ext cx="5028986" cy="4114800"/>
          </a:xfrm>
        </p:spPr>
        <p:txBody>
          <a:bodyPr/>
          <a:lstStyle/>
          <a:p>
            <a:r>
              <a:rPr lang="en-US" altLang="en-US"/>
              <a:t>Appropriate situation with the CERN logotype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Mixture of different logotypes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of them are circulating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CERN clubs were also very creatives</a:t>
            </a:r>
          </a:p>
        </p:txBody>
      </p:sp>
    </p:spTree>
    <p:extLst>
      <p:ext uri="{BB962C8B-B14F-4D97-AF65-F5344CB8AC3E}">
        <p14:creationId xmlns:p14="http://schemas.microsoft.com/office/powerpoint/2010/main" val="2423174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07CA80-75B7-47B2-8E89-E96367C23DE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4135"/>
            <a:ext cx="5028986" cy="4114800"/>
          </a:xfrm>
        </p:spPr>
        <p:txBody>
          <a:bodyPr/>
          <a:lstStyle/>
          <a:p>
            <a:r>
              <a:rPr lang="en-US" altLang="en-US"/>
              <a:t>Appropriate situation with the CERN logotype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Mixture of different logotypes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of them are circulating</a:t>
            </a:r>
          </a:p>
          <a:p>
            <a:pPr>
              <a:buFont typeface="Wingdings" pitchFamily="2" charset="2"/>
              <a:buChar char="§"/>
            </a:pPr>
            <a:r>
              <a:rPr lang="en-US" altLang="en-US"/>
              <a:t>All CERN clubs were also very creatives</a:t>
            </a:r>
          </a:p>
        </p:txBody>
      </p:sp>
    </p:spTree>
    <p:extLst>
      <p:ext uri="{BB962C8B-B14F-4D97-AF65-F5344CB8AC3E}">
        <p14:creationId xmlns:p14="http://schemas.microsoft.com/office/powerpoint/2010/main" val="326212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85" y="190412"/>
            <a:ext cx="2623369" cy="194775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098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36CD579-6482-462E-9391-6FFE02CA0242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CE6D-D957-4C11-8A73-C0BBD6894EC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79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2515CA1-83D8-4BB0-A9D6-4E2D2D4FD0DC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7"/>
            <a:ext cx="2292873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225F5-FBB5-4857-B6F5-E6FF1FA0A3A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34048"/>
            <a:ext cx="2282272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4CAD8B6-E23D-4EAE-ACAB-5C34E2DFE78A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8021"/>
            <a:ext cx="38608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7"/>
            <a:ext cx="2292872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178C464-70DE-4323-A70B-D423F3350EC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C6CC97E-7158-4E87-BADA-E8B58BFC1F4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37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95CE-A9BC-471F-A48A-F8636C29C585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56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592C-FA72-49DC-906E-4BB0EDFFCB46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2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708F-1422-4BC2-8569-BBB80AB07E72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048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480C-6ADE-4048-9650-5FD230B08B15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913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36DE0-AF09-46A6-AD75-F18FDE755D9A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803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6460-D4DF-4727-BBC5-8F0D01EDBB8D}" type="datetime1">
              <a:rPr lang="en-US" smtClean="0"/>
              <a:t>2/28/2023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081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CEBCA-B90E-4E28-93DB-96EA6E021BDF}" type="datetime1">
              <a:rPr lang="en-US" smtClean="0"/>
              <a:t>2/28/2023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92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1A9DB-9F81-4DA8-BA7D-3FF280C79F23}" type="datetime1">
              <a:rPr lang="en-US" smtClean="0"/>
              <a:t>2/28/2023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2805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8178-B087-48DD-B0D9-AC17C4804F1F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1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4148-BE10-4BF8-9413-77F2F044D30D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23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78AB-2E4A-4FC1-9A94-3E59EA893FA4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9072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8F44-63C6-45B1-AD01-10B9EE68D0E2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56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9DC6-4B89-4527-8486-CFB796F08157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9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3529-F3CE-4568-A2FC-6755E7397CF6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388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A8C3-28DE-4A94-8631-C581540FF08A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584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19CB8-E0D0-429B-8F9B-E182344EE448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987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89EE-BAA6-4A57-9CFD-29A43416AD02}" type="datetime1">
              <a:rPr lang="en-US" smtClean="0"/>
              <a:t>2/28/2023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784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D7F15-BBB2-4257-A345-4A1A6AC45311}" type="datetime1">
              <a:rPr lang="en-US" smtClean="0"/>
              <a:t>2/28/2023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16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ED729-113E-44D3-A33D-15210BA03701}" type="datetime1">
              <a:rPr lang="en-US" smtClean="0"/>
              <a:t>2/28/2023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055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1BE7B-9EEE-4B1C-B2D2-5F5E81CC5F31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38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C6E-3306-4BF1-B3B7-D257C41BB75B}" type="datetime1">
              <a:rPr lang="en-US" smtClean="0"/>
              <a:t>2/28/2023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9857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F3E5-8980-4D9D-9F95-B41D0535E52A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47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E808-38AC-437E-B6E0-6DAC089420A4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3715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63121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8396956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25695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78659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5813893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43974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31615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651131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6895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C0BA2C9-D39B-42F7-8CBD-C3EEC64B5C26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486400" y="2971800"/>
            <a:ext cx="1219200" cy="9144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682582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76651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58EE1A4-A4AB-47B3-93B0-B2AAB2FE6A3B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8"/>
            <a:ext cx="2282271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AFDB30F-A423-4525-9E0D-939D4F08C789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8"/>
            <a:ext cx="2292873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5FC7E09E-5544-4F15-9F79-852F112EE4B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1C15C82-6F77-4EA9-A716-9C86ACDAE77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19740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902DFB9-282C-4529-92F2-CC725956A51C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48439" y="6519740"/>
            <a:ext cx="38060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57574" y="6438103"/>
            <a:ext cx="339929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83" r:id="rId11"/>
    <p:sldLayoutId id="2147483668" r:id="rId12"/>
    <p:sldLayoutId id="2147483669" r:id="rId13"/>
    <p:sldLayoutId id="2147483670" r:id="rId14"/>
    <p:sldLayoutId id="2147483671" r:id="rId15"/>
    <p:sldLayoutId id="2147483674" r:id="rId16"/>
    <p:sldLayoutId id="2147483682" r:id="rId17"/>
    <p:sldLayoutId id="2147483722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320F0-70BF-4B21-8569-0D0E5CEF29FB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97D4F-F0AA-40B5-B6DD-51814C100A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03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F15FA-4248-44AF-80C0-EDBC4407E85A}" type="datetime1">
              <a:rPr lang="en-US" smtClean="0"/>
              <a:t>2/28/2023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722BA-06C2-4D74-87D4-116F600AF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42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45.emf"/><Relationship Id="rId18" Type="http://schemas.openxmlformats.org/officeDocument/2006/relationships/image" Target="../media/image50.emf"/><Relationship Id="rId26" Type="http://schemas.openxmlformats.org/officeDocument/2006/relationships/image" Target="../media/image58.emf"/><Relationship Id="rId3" Type="http://schemas.openxmlformats.org/officeDocument/2006/relationships/image" Target="../media/image35.png"/><Relationship Id="rId21" Type="http://schemas.openxmlformats.org/officeDocument/2006/relationships/image" Target="../media/image53.emf"/><Relationship Id="rId7" Type="http://schemas.openxmlformats.org/officeDocument/2006/relationships/image" Target="../media/image39.emf"/><Relationship Id="rId12" Type="http://schemas.openxmlformats.org/officeDocument/2006/relationships/image" Target="../media/image44.emf"/><Relationship Id="rId17" Type="http://schemas.openxmlformats.org/officeDocument/2006/relationships/image" Target="../media/image49.emf"/><Relationship Id="rId25" Type="http://schemas.openxmlformats.org/officeDocument/2006/relationships/image" Target="../media/image57.emf"/><Relationship Id="rId2" Type="http://schemas.openxmlformats.org/officeDocument/2006/relationships/image" Target="../media/image34.jpeg"/><Relationship Id="rId16" Type="http://schemas.openxmlformats.org/officeDocument/2006/relationships/image" Target="../media/image48.emf"/><Relationship Id="rId20" Type="http://schemas.openxmlformats.org/officeDocument/2006/relationships/image" Target="../media/image52.emf"/><Relationship Id="rId29" Type="http://schemas.openxmlformats.org/officeDocument/2006/relationships/image" Target="../media/image61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emf"/><Relationship Id="rId11" Type="http://schemas.openxmlformats.org/officeDocument/2006/relationships/image" Target="../media/image43.emf"/><Relationship Id="rId24" Type="http://schemas.openxmlformats.org/officeDocument/2006/relationships/image" Target="../media/image56.emf"/><Relationship Id="rId5" Type="http://schemas.openxmlformats.org/officeDocument/2006/relationships/image" Target="../media/image37.emf"/><Relationship Id="rId15" Type="http://schemas.openxmlformats.org/officeDocument/2006/relationships/image" Target="../media/image47.emf"/><Relationship Id="rId23" Type="http://schemas.openxmlformats.org/officeDocument/2006/relationships/image" Target="../media/image55.emf"/><Relationship Id="rId28" Type="http://schemas.openxmlformats.org/officeDocument/2006/relationships/image" Target="../media/image60.emf"/><Relationship Id="rId10" Type="http://schemas.openxmlformats.org/officeDocument/2006/relationships/image" Target="../media/image42.emf"/><Relationship Id="rId19" Type="http://schemas.openxmlformats.org/officeDocument/2006/relationships/image" Target="../media/image51.emf"/><Relationship Id="rId31" Type="http://schemas.openxmlformats.org/officeDocument/2006/relationships/image" Target="../media/image63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Relationship Id="rId14" Type="http://schemas.openxmlformats.org/officeDocument/2006/relationships/image" Target="../media/image46.emf"/><Relationship Id="rId22" Type="http://schemas.openxmlformats.org/officeDocument/2006/relationships/image" Target="../media/image54.emf"/><Relationship Id="rId27" Type="http://schemas.openxmlformats.org/officeDocument/2006/relationships/image" Target="../media/image59.emf"/><Relationship Id="rId30" Type="http://schemas.openxmlformats.org/officeDocument/2006/relationships/image" Target="../media/image6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6A4DB7-EA46-4BB6-9FC5-D594AA6CFB30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388309" y="582256"/>
            <a:ext cx="34483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Thin</a:t>
            </a:r>
            <a:r>
              <a:rPr lang="fr-CH" sz="3200" dirty="0" smtClean="0">
                <a:latin typeface="Verdana" panose="020B0604030504040204" pitchFamily="34" charset="0"/>
                <a:ea typeface="Verdana" panose="020B0604030504040204" pitchFamily="34" charset="0"/>
              </a:rPr>
              <a:t> films vacuum </a:t>
            </a:r>
            <a:r>
              <a:rPr lang="fr-CH" sz="32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coating</a:t>
            </a:r>
            <a:endParaRPr lang="fr-CH" sz="3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CH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M.Taborelli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behalf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 of the TE-VSC-SCC section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7631" t="17052" r="19825" b="4070"/>
          <a:stretch/>
        </p:blipFill>
        <p:spPr>
          <a:xfrm>
            <a:off x="4315640" y="73742"/>
            <a:ext cx="7876360" cy="620829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342059" y="147485"/>
            <a:ext cx="199103" cy="199103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056491" y="2652253"/>
            <a:ext cx="199103" cy="199103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8054717" y="5329085"/>
            <a:ext cx="199103" cy="199103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200" smtClean="0"/>
              <a:pPr/>
              <a:t>10</a:t>
            </a:fld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3" y="115700"/>
            <a:ext cx="12053393" cy="605339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649411-6FAC-42D8-93B2-94A71B332475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8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049" y="959413"/>
            <a:ext cx="7978765" cy="442160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400 nm thick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carbon foil (about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100ug/cm2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marL="0" lvl="1" indent="0">
              <a:buNone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Development in progress as stripper foil for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Linac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8DC5-90A7-4E17-98A0-CB92A910FFF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89378" y="380203"/>
            <a:ext cx="8888972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Combine coating and etching: carbon windows as ion stripping foils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t="11165" r="15921" b="4994"/>
          <a:stretch/>
        </p:blipFill>
        <p:spPr>
          <a:xfrm>
            <a:off x="173656" y="1766256"/>
            <a:ext cx="2936695" cy="29283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t="49828"/>
          <a:stretch/>
        </p:blipFill>
        <p:spPr>
          <a:xfrm>
            <a:off x="8845931" y="1069297"/>
            <a:ext cx="3264838" cy="23779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7048" y="1935631"/>
            <a:ext cx="2197145" cy="273522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b="33075"/>
          <a:stretch/>
        </p:blipFill>
        <p:spPr>
          <a:xfrm>
            <a:off x="8845931" y="3524756"/>
            <a:ext cx="3868748" cy="2572141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5717075" y="1851195"/>
            <a:ext cx="3128855" cy="2882382"/>
            <a:chOff x="4225061" y="1395613"/>
            <a:chExt cx="2695762" cy="2437934"/>
          </a:xfrm>
        </p:grpSpPr>
        <p:sp>
          <p:nvSpPr>
            <p:cNvPr id="37" name="TextBox 36"/>
            <p:cNvSpPr txBox="1"/>
            <p:nvPr/>
          </p:nvSpPr>
          <p:spPr>
            <a:xfrm>
              <a:off x="4225061" y="3338941"/>
              <a:ext cx="2695762" cy="494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accent6"/>
                  </a:solidFill>
                </a:rPr>
                <a:t>Chemical etching of Cu (</a:t>
              </a:r>
              <a:r>
                <a:rPr lang="en-US" sz="1600" dirty="0">
                  <a:solidFill>
                    <a:schemeClr val="accent6"/>
                  </a:solidFill>
                </a:rPr>
                <a:t>ammonium persulfate</a:t>
              </a:r>
              <a:r>
                <a:rPr lang="en-US" sz="1600" dirty="0" smtClean="0">
                  <a:solidFill>
                    <a:schemeClr val="accent6"/>
                  </a:solidFill>
                </a:rPr>
                <a:t>)</a:t>
              </a:r>
              <a:endParaRPr lang="fr-FR" sz="1600" dirty="0">
                <a:solidFill>
                  <a:schemeClr val="accent6"/>
                </a:solidFill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65144" y="1395613"/>
              <a:ext cx="1862432" cy="189081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cxnSp>
        <p:nvCxnSpPr>
          <p:cNvPr id="7" name="Straight Arrow Connector 6"/>
          <p:cNvCxnSpPr/>
          <p:nvPr/>
        </p:nvCxnSpPr>
        <p:spPr>
          <a:xfrm>
            <a:off x="10334847" y="1753176"/>
            <a:ext cx="648586" cy="110698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3564490">
            <a:off x="10397519" y="205862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20 mm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4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5532-CA82-46CC-8BBA-8938AA369508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76725" y="1914525"/>
            <a:ext cx="30800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Thank</a:t>
            </a:r>
            <a:r>
              <a:rPr lang="fr-CH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CH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fr-CH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  <a:p>
            <a:endParaRPr lang="fr-CH" sz="4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CH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Questions</a:t>
            </a:r>
            <a:r>
              <a:rPr lang="en-GB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GB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2525" y="4446872"/>
            <a:ext cx="838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</a:rPr>
              <a:t>Reference: Pedro Costa Pinto, Wilhelmus Vollenberg 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54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62" y="1212557"/>
            <a:ext cx="6990595" cy="4477747"/>
          </a:xfrm>
          <a:prstGeom prst="rect">
            <a:avLst/>
          </a:prstGeom>
        </p:spPr>
      </p:pic>
      <p:sp>
        <p:nvSpPr>
          <p:cNvPr id="4" name="Title 1" descr=" 4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dirty="0" err="1"/>
              <a:t>HiPIMS</a:t>
            </a:r>
            <a:r>
              <a:rPr lang="en-GB" sz="4000" dirty="0"/>
              <a:t> configurations</a:t>
            </a:r>
            <a:endParaRPr lang="fr-FR" sz="4000" dirty="0"/>
          </a:p>
        </p:txBody>
      </p:sp>
      <p:sp>
        <p:nvSpPr>
          <p:cNvPr id="2" name="Rectangle 1" descr=" 2"/>
          <p:cNvSpPr/>
          <p:nvPr/>
        </p:nvSpPr>
        <p:spPr>
          <a:xfrm>
            <a:off x="-257214" y="816844"/>
            <a:ext cx="4271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Duty cycle : 1 kHz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Main pulse (</a:t>
            </a:r>
            <a:r>
              <a:rPr lang="en-GB" b="1" dirty="0"/>
              <a:t>MP</a:t>
            </a:r>
            <a:r>
              <a:rPr lang="en-GB" dirty="0"/>
              <a:t>) : 30 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Delay (</a:t>
            </a:r>
            <a:r>
              <a:rPr lang="en-GB" b="1" dirty="0">
                <a:solidFill>
                  <a:srgbClr val="7030A0"/>
                </a:solidFill>
                <a:latin typeface="Arial" panose="020B0604020202020204" pitchFamily="34" charset="0"/>
              </a:rPr>
              <a:t>D</a:t>
            </a:r>
            <a:r>
              <a:rPr lang="en-GB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) : 4 </a:t>
            </a:r>
            <a:r>
              <a:rPr lang="en-GB" dirty="0" err="1">
                <a:solidFill>
                  <a:schemeClr val="tx1">
                    <a:lumMod val="10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GB" dirty="0" err="1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s</a:t>
            </a:r>
            <a:r>
              <a:rPr lang="en-GB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PP duration (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PP</a:t>
            </a:r>
            <a:r>
              <a:rPr lang="en-GB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) : 20 – 250 </a:t>
            </a:r>
            <a:r>
              <a:rPr lang="en-GB" dirty="0" err="1">
                <a:solidFill>
                  <a:schemeClr val="tx1">
                    <a:lumMod val="10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GB" dirty="0" err="1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s</a:t>
            </a:r>
            <a:r>
              <a:rPr lang="en-GB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rPr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8" name="Rectangle 7" descr=" 8"/>
          <p:cNvSpPr/>
          <p:nvPr/>
        </p:nvSpPr>
        <p:spPr>
          <a:xfrm>
            <a:off x="6110468" y="4464629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938FF"/>
                </a:solidFill>
              </a:rPr>
              <a:t>-550 V</a:t>
            </a:r>
          </a:p>
        </p:txBody>
      </p:sp>
      <p:sp>
        <p:nvSpPr>
          <p:cNvPr id="6" name="Rectangle 5" descr=" 6"/>
          <p:cNvSpPr/>
          <p:nvPr/>
        </p:nvSpPr>
        <p:spPr>
          <a:xfrm>
            <a:off x="6152113" y="3910852"/>
            <a:ext cx="781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~20 A</a:t>
            </a:r>
          </a:p>
        </p:txBody>
      </p:sp>
      <p:sp>
        <p:nvSpPr>
          <p:cNvPr id="14" name="Rectangle 13" descr=" 14"/>
          <p:cNvSpPr/>
          <p:nvPr/>
        </p:nvSpPr>
        <p:spPr>
          <a:xfrm>
            <a:off x="8523177" y="1476569"/>
            <a:ext cx="82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938FF"/>
                </a:solidFill>
              </a:rPr>
              <a:t>+50 V</a:t>
            </a:r>
          </a:p>
        </p:txBody>
      </p:sp>
      <p:cxnSp>
        <p:nvCxnSpPr>
          <p:cNvPr id="17" name="Straight Arrow Connector 16" descr=" 17"/>
          <p:cNvCxnSpPr/>
          <p:nvPr/>
        </p:nvCxnSpPr>
        <p:spPr>
          <a:xfrm>
            <a:off x="5487051" y="1431241"/>
            <a:ext cx="623416" cy="10867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 descr=" 18"/>
          <p:cNvCxnSpPr/>
          <p:nvPr/>
        </p:nvCxnSpPr>
        <p:spPr>
          <a:xfrm flipV="1">
            <a:off x="6393515" y="1436896"/>
            <a:ext cx="4007195" cy="1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 descr=" 25"/>
          <p:cNvSpPr/>
          <p:nvPr/>
        </p:nvSpPr>
        <p:spPr>
          <a:xfrm>
            <a:off x="8005087" y="1046506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PP</a:t>
            </a:r>
          </a:p>
        </p:txBody>
      </p:sp>
      <p:sp>
        <p:nvSpPr>
          <p:cNvPr id="27" name="Rectangle 26" descr=" 27"/>
          <p:cNvSpPr/>
          <p:nvPr/>
        </p:nvSpPr>
        <p:spPr>
          <a:xfrm>
            <a:off x="5533302" y="1046506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55A0"/>
                </a:solidFill>
              </a:rPr>
              <a:t>MP</a:t>
            </a:r>
          </a:p>
        </p:txBody>
      </p:sp>
      <p:cxnSp>
        <p:nvCxnSpPr>
          <p:cNvPr id="16" name="Straight Arrow Connector 15" descr=" 16"/>
          <p:cNvCxnSpPr/>
          <p:nvPr/>
        </p:nvCxnSpPr>
        <p:spPr>
          <a:xfrm flipV="1">
            <a:off x="6110468" y="1436895"/>
            <a:ext cx="261505" cy="1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 descr=" 19"/>
          <p:cNvSpPr/>
          <p:nvPr/>
        </p:nvSpPr>
        <p:spPr>
          <a:xfrm>
            <a:off x="6080157" y="1054207"/>
            <a:ext cx="505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D</a:t>
            </a:r>
          </a:p>
        </p:txBody>
      </p:sp>
      <p:cxnSp>
        <p:nvCxnSpPr>
          <p:cNvPr id="5" name="Straight Connector 4" descr=" 5"/>
          <p:cNvCxnSpPr/>
          <p:nvPr/>
        </p:nvCxnSpPr>
        <p:spPr>
          <a:xfrm flipV="1">
            <a:off x="446225" y="2865060"/>
            <a:ext cx="1038225" cy="9526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 descr=" 21"/>
          <p:cNvCxnSpPr/>
          <p:nvPr/>
        </p:nvCxnSpPr>
        <p:spPr>
          <a:xfrm flipV="1">
            <a:off x="446224" y="3267642"/>
            <a:ext cx="1038225" cy="9526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 descr=" 10"/>
          <p:cNvSpPr txBox="1"/>
          <p:nvPr/>
        </p:nvSpPr>
        <p:spPr>
          <a:xfrm>
            <a:off x="1628604" y="268992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+50V PP</a:t>
            </a:r>
          </a:p>
        </p:txBody>
      </p:sp>
      <p:sp>
        <p:nvSpPr>
          <p:cNvPr id="22" name="TextBox 21" descr=" 22"/>
          <p:cNvSpPr txBox="1"/>
          <p:nvPr/>
        </p:nvSpPr>
        <p:spPr>
          <a:xfrm>
            <a:off x="1878130" y="308209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no PP</a:t>
            </a:r>
          </a:p>
        </p:txBody>
      </p:sp>
    </p:spTree>
    <p:extLst>
      <p:ext uri="{BB962C8B-B14F-4D97-AF65-F5344CB8AC3E}">
        <p14:creationId xmlns:p14="http://schemas.microsoft.com/office/powerpoint/2010/main" val="73025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5364481" y="6545148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19 November, 2013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63956" y="6520071"/>
            <a:ext cx="2895600" cy="331903"/>
          </a:xfrm>
        </p:spPr>
        <p:txBody>
          <a:bodyPr/>
          <a:lstStyle/>
          <a:p>
            <a:r>
              <a:rPr lang="en-US" i="1" dirty="0" smtClean="0"/>
              <a:t> </a:t>
            </a:r>
            <a:r>
              <a:rPr lang="en-US" dirty="0" err="1" smtClean="0"/>
              <a:t>W.Vollenberg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732" y="1266587"/>
            <a:ext cx="9722840" cy="4667421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It is possible to set up a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multitarget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system to produce coatings of alloys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4208" y="1996101"/>
            <a:ext cx="4290101" cy="2723742"/>
          </a:xfrm>
          <a:prstGeom prst="rect">
            <a:avLst/>
          </a:prstGeom>
          <a:noFill/>
        </p:spPr>
      </p:pic>
      <p:pic>
        <p:nvPicPr>
          <p:cNvPr id="12" name="Picture 12" descr="IMG_15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6176" y="1996102"/>
            <a:ext cx="3600400" cy="27019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858261" y="4980321"/>
            <a:ext cx="2635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3* Ø 50 mm targets</a:t>
            </a:r>
          </a:p>
          <a:p>
            <a:r>
              <a:rPr lang="en-US" sz="1600" b="1" dirty="0"/>
              <a:t>For R&amp;D purpose:</a:t>
            </a:r>
          </a:p>
          <a:p>
            <a:r>
              <a:rPr lang="en-US" sz="1600" b="1" dirty="0"/>
              <a:t>Small samples !!</a:t>
            </a:r>
            <a:endParaRPr lang="en-GB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49705" y="305490"/>
            <a:ext cx="283443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Multicathode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system</a:t>
            </a:r>
            <a:endParaRPr lang="fr-CH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62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70881C-378A-4072-AF72-794C48476355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68335"/>
              </p:ext>
            </p:extLst>
          </p:nvPr>
        </p:nvGraphicFramePr>
        <p:xfrm>
          <a:off x="4036512" y="868346"/>
          <a:ext cx="6122742" cy="5047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Visio" r:id="rId4" imgW="6512095" imgH="5430466" progId="Visio.Drawing.11">
                  <p:embed/>
                </p:oleObj>
              </mc:Choice>
              <mc:Fallback>
                <p:oleObj name="Visio" r:id="rId4" imgW="6512095" imgH="5430466" progId="Visio.Drawing.11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6512" y="868346"/>
                        <a:ext cx="6122742" cy="504742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248946" y="1567971"/>
            <a:ext cx="42837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DC Magnetron sputter deposition:</a:t>
            </a:r>
          </a:p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-evacuate at p in 1e-8 mbar range and inject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Ar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 (Kr) in 10-3 mbar range</a:t>
            </a:r>
          </a:p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en-GB" sz="16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target at negative potential</a:t>
            </a:r>
          </a:p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-noble gas ionization by electrons</a:t>
            </a:r>
          </a:p>
          <a:p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en-US" sz="1600" b="1" dirty="0" smtClean="0">
                <a:solidFill>
                  <a:srgbClr val="3333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magnetic field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confines electrons and helps to sustain plasma</a:t>
            </a:r>
          </a:p>
          <a:p>
            <a:endParaRPr lang="en-U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HIPIMS (High Power Impulse Magnetron Sputtering):</a:t>
            </a:r>
          </a:p>
          <a:p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Same configuration, but pulsed high voltage (current) leading to ionized target species 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106059" y="2147179"/>
            <a:ext cx="1820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accent6"/>
                </a:solidFill>
              </a:rPr>
              <a:t>P</a:t>
            </a:r>
            <a:r>
              <a:rPr lang="en-GB" sz="1600" baseline="-25000" dirty="0" err="1" smtClean="0">
                <a:solidFill>
                  <a:schemeClr val="accent6"/>
                </a:solidFill>
              </a:rPr>
              <a:t>Ar</a:t>
            </a:r>
            <a:r>
              <a:rPr lang="en-GB" sz="1600" dirty="0" smtClean="0">
                <a:solidFill>
                  <a:schemeClr val="accent6"/>
                </a:solidFill>
              </a:rPr>
              <a:t> ~ 10</a:t>
            </a:r>
            <a:r>
              <a:rPr lang="en-GB" sz="1600" baseline="30000" dirty="0" smtClean="0">
                <a:solidFill>
                  <a:schemeClr val="accent6"/>
                </a:solidFill>
              </a:rPr>
              <a:t>-3</a:t>
            </a:r>
            <a:r>
              <a:rPr lang="en-GB" sz="1600" dirty="0" smtClean="0">
                <a:solidFill>
                  <a:schemeClr val="accent6"/>
                </a:solidFill>
              </a:rPr>
              <a:t> mbar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2091909" y="560206"/>
            <a:ext cx="7938776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Physical </a:t>
            </a:r>
            <a:r>
              <a:rPr lang="en-US" alt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Vapour</a:t>
            </a:r>
            <a:r>
              <a:rPr lang="en-US" alt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Deposition by planar magnetron sputtering </a:t>
            </a:r>
            <a:endParaRPr lang="en-US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18818" y="2164056"/>
            <a:ext cx="10294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substrate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27573" y="2288790"/>
            <a:ext cx="13131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Process gas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529941" y="3337686"/>
            <a:ext cx="2886324" cy="8468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6937980" y="4189449"/>
            <a:ext cx="1775178" cy="10800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241" name="TextBox 138240"/>
          <p:cNvSpPr txBox="1"/>
          <p:nvPr/>
        </p:nvSpPr>
        <p:spPr>
          <a:xfrm>
            <a:off x="8632733" y="3526756"/>
            <a:ext cx="972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Cathode (target)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8242" name="TextBox 138241"/>
          <p:cNvSpPr txBox="1"/>
          <p:nvPr/>
        </p:nvSpPr>
        <p:spPr>
          <a:xfrm>
            <a:off x="6044336" y="4243451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magnets</a:t>
            </a:r>
            <a:endParaRPr lang="en-GB" sz="1600" dirty="0">
              <a:solidFill>
                <a:srgbClr val="3333FF"/>
              </a:solidFill>
            </a:endParaRPr>
          </a:p>
        </p:txBody>
      </p:sp>
      <p:sp>
        <p:nvSpPr>
          <p:cNvPr id="138243" name="Oval 138242"/>
          <p:cNvSpPr/>
          <p:nvPr/>
        </p:nvSpPr>
        <p:spPr>
          <a:xfrm>
            <a:off x="9169423" y="4330142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6902218" y="3527801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8666358" y="3408305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7303270" y="3904898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80" name="Oval 79"/>
          <p:cNvSpPr/>
          <p:nvPr/>
        </p:nvSpPr>
        <p:spPr>
          <a:xfrm>
            <a:off x="7198269" y="3601527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81" name="Oval 80"/>
          <p:cNvSpPr/>
          <p:nvPr/>
        </p:nvSpPr>
        <p:spPr>
          <a:xfrm>
            <a:off x="9073543" y="3132402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7742408" y="3790899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83" name="Oval 82"/>
          <p:cNvSpPr/>
          <p:nvPr/>
        </p:nvSpPr>
        <p:spPr>
          <a:xfrm>
            <a:off x="7588721" y="3347947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8889411" y="2668825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6555978" y="3981734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8075556" y="3661343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8348187" y="3661343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244" name="TextBox 138243"/>
          <p:cNvSpPr txBox="1"/>
          <p:nvPr/>
        </p:nvSpPr>
        <p:spPr>
          <a:xfrm>
            <a:off x="6980342" y="374440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e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6793351" y="2795911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9146732" y="2826548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6405119" y="3361505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7774830" y="357525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e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73632" y="3875387"/>
            <a:ext cx="152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e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262415" y="3770447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e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102" name="Straight Arrow Connector 101"/>
          <p:cNvCxnSpPr>
            <a:stCxn id="80" idx="4"/>
          </p:cNvCxnSpPr>
          <p:nvPr/>
        </p:nvCxnSpPr>
        <p:spPr>
          <a:xfrm flipH="1">
            <a:off x="7228453" y="3695127"/>
            <a:ext cx="16616" cy="200234"/>
          </a:xfrm>
          <a:prstGeom prst="straightConnector1">
            <a:avLst/>
          </a:prstGeom>
          <a:ln w="9525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7774830" y="3906772"/>
            <a:ext cx="14378" cy="243555"/>
          </a:xfrm>
          <a:prstGeom prst="straightConnector1">
            <a:avLst/>
          </a:prstGeom>
          <a:ln w="9525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470213" y="3539385"/>
            <a:ext cx="25519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e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107" name="Straight Arrow Connector 106"/>
          <p:cNvCxnSpPr/>
          <p:nvPr/>
        </p:nvCxnSpPr>
        <p:spPr>
          <a:xfrm flipH="1">
            <a:off x="8225943" y="3769460"/>
            <a:ext cx="16997" cy="215809"/>
          </a:xfrm>
          <a:prstGeom prst="straightConnector1">
            <a:avLst/>
          </a:prstGeom>
          <a:ln w="9525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7363882" y="4008548"/>
            <a:ext cx="56636" cy="168732"/>
          </a:xfrm>
          <a:prstGeom prst="straightConnector1">
            <a:avLst/>
          </a:prstGeom>
          <a:ln w="9525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264" name="Rectangle 138263"/>
          <p:cNvSpPr/>
          <p:nvPr/>
        </p:nvSpPr>
        <p:spPr>
          <a:xfrm>
            <a:off x="7842289" y="2971561"/>
            <a:ext cx="18880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8289988" y="3046356"/>
            <a:ext cx="18880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7987322" y="3141887"/>
            <a:ext cx="274296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8167217" y="2812797"/>
            <a:ext cx="188802" cy="677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7994689" y="2793940"/>
            <a:ext cx="125419" cy="6348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8153782" y="3280343"/>
            <a:ext cx="18880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8204714" y="3667805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126" name="Oval 125"/>
          <p:cNvSpPr/>
          <p:nvPr/>
        </p:nvSpPr>
        <p:spPr>
          <a:xfrm>
            <a:off x="7486685" y="3904898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9" name="Straight Arrow Connector 128"/>
          <p:cNvCxnSpPr/>
          <p:nvPr/>
        </p:nvCxnSpPr>
        <p:spPr>
          <a:xfrm flipV="1">
            <a:off x="7434373" y="3993478"/>
            <a:ext cx="75960" cy="19102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034596" y="3388583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accent6"/>
                </a:solidFill>
              </a:rPr>
              <a:t>Ar</a:t>
            </a:r>
            <a:r>
              <a:rPr lang="en-GB" sz="1200" dirty="0" smtClean="0">
                <a:solidFill>
                  <a:schemeClr val="accent6"/>
                </a:solidFill>
              </a:rPr>
              <a:t>+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7998729" y="3934746"/>
            <a:ext cx="93600" cy="936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+</a:t>
            </a:r>
            <a:endParaRPr lang="en-GB" dirty="0"/>
          </a:p>
        </p:txBody>
      </p:sp>
      <p:cxnSp>
        <p:nvCxnSpPr>
          <p:cNvPr id="136" name="Straight Arrow Connector 135"/>
          <p:cNvCxnSpPr/>
          <p:nvPr/>
        </p:nvCxnSpPr>
        <p:spPr>
          <a:xfrm flipH="1">
            <a:off x="8031091" y="4028174"/>
            <a:ext cx="14438" cy="161275"/>
          </a:xfrm>
          <a:prstGeom prst="straightConnector1">
            <a:avLst/>
          </a:prstGeom>
          <a:ln w="9525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Oval 137"/>
          <p:cNvSpPr/>
          <p:nvPr/>
        </p:nvSpPr>
        <p:spPr>
          <a:xfrm>
            <a:off x="7699572" y="3608728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8003210" y="3461798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7872293" y="3969868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Arrow Connector 140"/>
          <p:cNvCxnSpPr/>
          <p:nvPr/>
        </p:nvCxnSpPr>
        <p:spPr>
          <a:xfrm flipV="1">
            <a:off x="7733197" y="3380630"/>
            <a:ext cx="16839" cy="20905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V="1">
            <a:off x="8059870" y="3092906"/>
            <a:ext cx="88953" cy="34861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flipV="1">
            <a:off x="7948699" y="3772900"/>
            <a:ext cx="75960" cy="19102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endCxn id="115" idx="3"/>
          </p:cNvCxnSpPr>
          <p:nvPr/>
        </p:nvCxnSpPr>
        <p:spPr>
          <a:xfrm flipH="1" flipV="1">
            <a:off x="8356019" y="3151442"/>
            <a:ext cx="42274" cy="22463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Oval 150"/>
          <p:cNvSpPr/>
          <p:nvPr/>
        </p:nvSpPr>
        <p:spPr>
          <a:xfrm>
            <a:off x="8360569" y="3383342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/>
          <p:cNvSpPr/>
          <p:nvPr/>
        </p:nvSpPr>
        <p:spPr>
          <a:xfrm>
            <a:off x="7399936" y="3207451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/>
          <p:cNvSpPr/>
          <p:nvPr/>
        </p:nvSpPr>
        <p:spPr>
          <a:xfrm>
            <a:off x="8585458" y="3160651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7086611" y="3202369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7668555" y="3207451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Freeform 100"/>
          <p:cNvSpPr/>
          <p:nvPr/>
        </p:nvSpPr>
        <p:spPr>
          <a:xfrm>
            <a:off x="6939407" y="3622756"/>
            <a:ext cx="893315" cy="560790"/>
          </a:xfrm>
          <a:custGeom>
            <a:avLst/>
            <a:gdLst>
              <a:gd name="connsiteX0" fmla="*/ 53293 w 893315"/>
              <a:gd name="connsiteY0" fmla="*/ 557986 h 560790"/>
              <a:gd name="connsiteX1" fmla="*/ 0 w 893315"/>
              <a:gd name="connsiteY1" fmla="*/ 350422 h 560790"/>
              <a:gd name="connsiteX2" fmla="*/ 53293 w 893315"/>
              <a:gd name="connsiteY2" fmla="*/ 170908 h 560790"/>
              <a:gd name="connsiteX3" fmla="*/ 204758 w 893315"/>
              <a:gd name="connsiteY3" fmla="*/ 47492 h 560790"/>
              <a:gd name="connsiteX4" fmla="*/ 437566 w 893315"/>
              <a:gd name="connsiteY4" fmla="*/ 2614 h 560790"/>
              <a:gd name="connsiteX5" fmla="*/ 667568 w 893315"/>
              <a:gd name="connsiteY5" fmla="*/ 13833 h 560790"/>
              <a:gd name="connsiteX6" fmla="*/ 805008 w 893315"/>
              <a:gd name="connsiteY6" fmla="*/ 83956 h 560790"/>
              <a:gd name="connsiteX7" fmla="*/ 886351 w 893315"/>
              <a:gd name="connsiteY7" fmla="*/ 308349 h 560790"/>
              <a:gd name="connsiteX8" fmla="*/ 883546 w 893315"/>
              <a:gd name="connsiteY8" fmla="*/ 560790 h 56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3315" h="560790">
                <a:moveTo>
                  <a:pt x="53293" y="557986"/>
                </a:moveTo>
                <a:cubicBezTo>
                  <a:pt x="26646" y="486460"/>
                  <a:pt x="0" y="414935"/>
                  <a:pt x="0" y="350422"/>
                </a:cubicBezTo>
                <a:cubicBezTo>
                  <a:pt x="0" y="285909"/>
                  <a:pt x="19167" y="221396"/>
                  <a:pt x="53293" y="170908"/>
                </a:cubicBezTo>
                <a:cubicBezTo>
                  <a:pt x="87419" y="120420"/>
                  <a:pt x="140713" y="75541"/>
                  <a:pt x="204758" y="47492"/>
                </a:cubicBezTo>
                <a:cubicBezTo>
                  <a:pt x="268803" y="19443"/>
                  <a:pt x="360431" y="8224"/>
                  <a:pt x="437566" y="2614"/>
                </a:cubicBezTo>
                <a:cubicBezTo>
                  <a:pt x="514701" y="-2996"/>
                  <a:pt x="606328" y="276"/>
                  <a:pt x="667568" y="13833"/>
                </a:cubicBezTo>
                <a:cubicBezTo>
                  <a:pt x="728808" y="27390"/>
                  <a:pt x="768544" y="34870"/>
                  <a:pt x="805008" y="83956"/>
                </a:cubicBezTo>
                <a:cubicBezTo>
                  <a:pt x="841472" y="133042"/>
                  <a:pt x="873261" y="228877"/>
                  <a:pt x="886351" y="308349"/>
                </a:cubicBezTo>
                <a:cubicBezTo>
                  <a:pt x="899441" y="387821"/>
                  <a:pt x="891493" y="474305"/>
                  <a:pt x="883546" y="560790"/>
                </a:cubicBezTo>
              </a:path>
            </a:pathLst>
          </a:custGeom>
          <a:noFill/>
          <a:ln>
            <a:solidFill>
              <a:srgbClr val="3333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Freeform 163"/>
          <p:cNvSpPr/>
          <p:nvPr/>
        </p:nvSpPr>
        <p:spPr>
          <a:xfrm>
            <a:off x="6968197" y="3710924"/>
            <a:ext cx="841112" cy="476242"/>
          </a:xfrm>
          <a:custGeom>
            <a:avLst/>
            <a:gdLst>
              <a:gd name="connsiteX0" fmla="*/ 53293 w 893315"/>
              <a:gd name="connsiteY0" fmla="*/ 557986 h 560790"/>
              <a:gd name="connsiteX1" fmla="*/ 0 w 893315"/>
              <a:gd name="connsiteY1" fmla="*/ 350422 h 560790"/>
              <a:gd name="connsiteX2" fmla="*/ 53293 w 893315"/>
              <a:gd name="connsiteY2" fmla="*/ 170908 h 560790"/>
              <a:gd name="connsiteX3" fmla="*/ 204758 w 893315"/>
              <a:gd name="connsiteY3" fmla="*/ 47492 h 560790"/>
              <a:gd name="connsiteX4" fmla="*/ 437566 w 893315"/>
              <a:gd name="connsiteY4" fmla="*/ 2614 h 560790"/>
              <a:gd name="connsiteX5" fmla="*/ 667568 w 893315"/>
              <a:gd name="connsiteY5" fmla="*/ 13833 h 560790"/>
              <a:gd name="connsiteX6" fmla="*/ 805008 w 893315"/>
              <a:gd name="connsiteY6" fmla="*/ 83956 h 560790"/>
              <a:gd name="connsiteX7" fmla="*/ 886351 w 893315"/>
              <a:gd name="connsiteY7" fmla="*/ 308349 h 560790"/>
              <a:gd name="connsiteX8" fmla="*/ 883546 w 893315"/>
              <a:gd name="connsiteY8" fmla="*/ 560790 h 56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3315" h="560790">
                <a:moveTo>
                  <a:pt x="53293" y="557986"/>
                </a:moveTo>
                <a:cubicBezTo>
                  <a:pt x="26646" y="486460"/>
                  <a:pt x="0" y="414935"/>
                  <a:pt x="0" y="350422"/>
                </a:cubicBezTo>
                <a:cubicBezTo>
                  <a:pt x="0" y="285909"/>
                  <a:pt x="19167" y="221396"/>
                  <a:pt x="53293" y="170908"/>
                </a:cubicBezTo>
                <a:cubicBezTo>
                  <a:pt x="87419" y="120420"/>
                  <a:pt x="140713" y="75541"/>
                  <a:pt x="204758" y="47492"/>
                </a:cubicBezTo>
                <a:cubicBezTo>
                  <a:pt x="268803" y="19443"/>
                  <a:pt x="360431" y="8224"/>
                  <a:pt x="437566" y="2614"/>
                </a:cubicBezTo>
                <a:cubicBezTo>
                  <a:pt x="514701" y="-2996"/>
                  <a:pt x="606328" y="276"/>
                  <a:pt x="667568" y="13833"/>
                </a:cubicBezTo>
                <a:cubicBezTo>
                  <a:pt x="728808" y="27390"/>
                  <a:pt x="768544" y="34870"/>
                  <a:pt x="805008" y="83956"/>
                </a:cubicBezTo>
                <a:cubicBezTo>
                  <a:pt x="841472" y="133042"/>
                  <a:pt x="873261" y="228877"/>
                  <a:pt x="886351" y="308349"/>
                </a:cubicBezTo>
                <a:cubicBezTo>
                  <a:pt x="899441" y="387821"/>
                  <a:pt x="891493" y="474305"/>
                  <a:pt x="883546" y="560790"/>
                </a:cubicBezTo>
              </a:path>
            </a:pathLst>
          </a:custGeom>
          <a:noFill/>
          <a:ln>
            <a:solidFill>
              <a:srgbClr val="3333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Freeform 164"/>
          <p:cNvSpPr/>
          <p:nvPr/>
        </p:nvSpPr>
        <p:spPr>
          <a:xfrm>
            <a:off x="6995818" y="3793953"/>
            <a:ext cx="779012" cy="387337"/>
          </a:xfrm>
          <a:custGeom>
            <a:avLst/>
            <a:gdLst>
              <a:gd name="connsiteX0" fmla="*/ 53293 w 893315"/>
              <a:gd name="connsiteY0" fmla="*/ 557986 h 560790"/>
              <a:gd name="connsiteX1" fmla="*/ 0 w 893315"/>
              <a:gd name="connsiteY1" fmla="*/ 350422 h 560790"/>
              <a:gd name="connsiteX2" fmla="*/ 53293 w 893315"/>
              <a:gd name="connsiteY2" fmla="*/ 170908 h 560790"/>
              <a:gd name="connsiteX3" fmla="*/ 204758 w 893315"/>
              <a:gd name="connsiteY3" fmla="*/ 47492 h 560790"/>
              <a:gd name="connsiteX4" fmla="*/ 437566 w 893315"/>
              <a:gd name="connsiteY4" fmla="*/ 2614 h 560790"/>
              <a:gd name="connsiteX5" fmla="*/ 667568 w 893315"/>
              <a:gd name="connsiteY5" fmla="*/ 13833 h 560790"/>
              <a:gd name="connsiteX6" fmla="*/ 805008 w 893315"/>
              <a:gd name="connsiteY6" fmla="*/ 83956 h 560790"/>
              <a:gd name="connsiteX7" fmla="*/ 886351 w 893315"/>
              <a:gd name="connsiteY7" fmla="*/ 308349 h 560790"/>
              <a:gd name="connsiteX8" fmla="*/ 883546 w 893315"/>
              <a:gd name="connsiteY8" fmla="*/ 560790 h 56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3315" h="560790">
                <a:moveTo>
                  <a:pt x="53293" y="557986"/>
                </a:moveTo>
                <a:cubicBezTo>
                  <a:pt x="26646" y="486460"/>
                  <a:pt x="0" y="414935"/>
                  <a:pt x="0" y="350422"/>
                </a:cubicBezTo>
                <a:cubicBezTo>
                  <a:pt x="0" y="285909"/>
                  <a:pt x="19167" y="221396"/>
                  <a:pt x="53293" y="170908"/>
                </a:cubicBezTo>
                <a:cubicBezTo>
                  <a:pt x="87419" y="120420"/>
                  <a:pt x="140713" y="75541"/>
                  <a:pt x="204758" y="47492"/>
                </a:cubicBezTo>
                <a:cubicBezTo>
                  <a:pt x="268803" y="19443"/>
                  <a:pt x="360431" y="8224"/>
                  <a:pt x="437566" y="2614"/>
                </a:cubicBezTo>
                <a:cubicBezTo>
                  <a:pt x="514701" y="-2996"/>
                  <a:pt x="606328" y="276"/>
                  <a:pt x="667568" y="13833"/>
                </a:cubicBezTo>
                <a:cubicBezTo>
                  <a:pt x="728808" y="27390"/>
                  <a:pt x="768544" y="34870"/>
                  <a:pt x="805008" y="83956"/>
                </a:cubicBezTo>
                <a:cubicBezTo>
                  <a:pt x="841472" y="133042"/>
                  <a:pt x="873261" y="228877"/>
                  <a:pt x="886351" y="308349"/>
                </a:cubicBezTo>
                <a:cubicBezTo>
                  <a:pt x="899441" y="387821"/>
                  <a:pt x="891493" y="474305"/>
                  <a:pt x="883546" y="560790"/>
                </a:cubicBezTo>
              </a:path>
            </a:pathLst>
          </a:custGeom>
          <a:noFill/>
          <a:ln>
            <a:solidFill>
              <a:srgbClr val="3333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Freeform 192"/>
          <p:cNvSpPr/>
          <p:nvPr/>
        </p:nvSpPr>
        <p:spPr>
          <a:xfrm flipH="1">
            <a:off x="7834952" y="3622756"/>
            <a:ext cx="893315" cy="560790"/>
          </a:xfrm>
          <a:custGeom>
            <a:avLst/>
            <a:gdLst>
              <a:gd name="connsiteX0" fmla="*/ 53293 w 893315"/>
              <a:gd name="connsiteY0" fmla="*/ 557986 h 560790"/>
              <a:gd name="connsiteX1" fmla="*/ 0 w 893315"/>
              <a:gd name="connsiteY1" fmla="*/ 350422 h 560790"/>
              <a:gd name="connsiteX2" fmla="*/ 53293 w 893315"/>
              <a:gd name="connsiteY2" fmla="*/ 170908 h 560790"/>
              <a:gd name="connsiteX3" fmla="*/ 204758 w 893315"/>
              <a:gd name="connsiteY3" fmla="*/ 47492 h 560790"/>
              <a:gd name="connsiteX4" fmla="*/ 437566 w 893315"/>
              <a:gd name="connsiteY4" fmla="*/ 2614 h 560790"/>
              <a:gd name="connsiteX5" fmla="*/ 667568 w 893315"/>
              <a:gd name="connsiteY5" fmla="*/ 13833 h 560790"/>
              <a:gd name="connsiteX6" fmla="*/ 805008 w 893315"/>
              <a:gd name="connsiteY6" fmla="*/ 83956 h 560790"/>
              <a:gd name="connsiteX7" fmla="*/ 886351 w 893315"/>
              <a:gd name="connsiteY7" fmla="*/ 308349 h 560790"/>
              <a:gd name="connsiteX8" fmla="*/ 883546 w 893315"/>
              <a:gd name="connsiteY8" fmla="*/ 560790 h 56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3315" h="560790">
                <a:moveTo>
                  <a:pt x="53293" y="557986"/>
                </a:moveTo>
                <a:cubicBezTo>
                  <a:pt x="26646" y="486460"/>
                  <a:pt x="0" y="414935"/>
                  <a:pt x="0" y="350422"/>
                </a:cubicBezTo>
                <a:cubicBezTo>
                  <a:pt x="0" y="285909"/>
                  <a:pt x="19167" y="221396"/>
                  <a:pt x="53293" y="170908"/>
                </a:cubicBezTo>
                <a:cubicBezTo>
                  <a:pt x="87419" y="120420"/>
                  <a:pt x="140713" y="75541"/>
                  <a:pt x="204758" y="47492"/>
                </a:cubicBezTo>
                <a:cubicBezTo>
                  <a:pt x="268803" y="19443"/>
                  <a:pt x="360431" y="8224"/>
                  <a:pt x="437566" y="2614"/>
                </a:cubicBezTo>
                <a:cubicBezTo>
                  <a:pt x="514701" y="-2996"/>
                  <a:pt x="606328" y="276"/>
                  <a:pt x="667568" y="13833"/>
                </a:cubicBezTo>
                <a:cubicBezTo>
                  <a:pt x="728808" y="27390"/>
                  <a:pt x="768544" y="34870"/>
                  <a:pt x="805008" y="83956"/>
                </a:cubicBezTo>
                <a:cubicBezTo>
                  <a:pt x="841472" y="133042"/>
                  <a:pt x="873261" y="228877"/>
                  <a:pt x="886351" y="308349"/>
                </a:cubicBezTo>
                <a:cubicBezTo>
                  <a:pt x="899441" y="387821"/>
                  <a:pt x="891493" y="474305"/>
                  <a:pt x="883546" y="560790"/>
                </a:cubicBezTo>
              </a:path>
            </a:pathLst>
          </a:custGeom>
          <a:noFill/>
          <a:ln>
            <a:solidFill>
              <a:srgbClr val="3333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Freeform 193"/>
          <p:cNvSpPr/>
          <p:nvPr/>
        </p:nvSpPr>
        <p:spPr>
          <a:xfrm flipH="1">
            <a:off x="7863742" y="3710924"/>
            <a:ext cx="841112" cy="476242"/>
          </a:xfrm>
          <a:custGeom>
            <a:avLst/>
            <a:gdLst>
              <a:gd name="connsiteX0" fmla="*/ 53293 w 893315"/>
              <a:gd name="connsiteY0" fmla="*/ 557986 h 560790"/>
              <a:gd name="connsiteX1" fmla="*/ 0 w 893315"/>
              <a:gd name="connsiteY1" fmla="*/ 350422 h 560790"/>
              <a:gd name="connsiteX2" fmla="*/ 53293 w 893315"/>
              <a:gd name="connsiteY2" fmla="*/ 170908 h 560790"/>
              <a:gd name="connsiteX3" fmla="*/ 204758 w 893315"/>
              <a:gd name="connsiteY3" fmla="*/ 47492 h 560790"/>
              <a:gd name="connsiteX4" fmla="*/ 437566 w 893315"/>
              <a:gd name="connsiteY4" fmla="*/ 2614 h 560790"/>
              <a:gd name="connsiteX5" fmla="*/ 667568 w 893315"/>
              <a:gd name="connsiteY5" fmla="*/ 13833 h 560790"/>
              <a:gd name="connsiteX6" fmla="*/ 805008 w 893315"/>
              <a:gd name="connsiteY6" fmla="*/ 83956 h 560790"/>
              <a:gd name="connsiteX7" fmla="*/ 886351 w 893315"/>
              <a:gd name="connsiteY7" fmla="*/ 308349 h 560790"/>
              <a:gd name="connsiteX8" fmla="*/ 883546 w 893315"/>
              <a:gd name="connsiteY8" fmla="*/ 560790 h 56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3315" h="560790">
                <a:moveTo>
                  <a:pt x="53293" y="557986"/>
                </a:moveTo>
                <a:cubicBezTo>
                  <a:pt x="26646" y="486460"/>
                  <a:pt x="0" y="414935"/>
                  <a:pt x="0" y="350422"/>
                </a:cubicBezTo>
                <a:cubicBezTo>
                  <a:pt x="0" y="285909"/>
                  <a:pt x="19167" y="221396"/>
                  <a:pt x="53293" y="170908"/>
                </a:cubicBezTo>
                <a:cubicBezTo>
                  <a:pt x="87419" y="120420"/>
                  <a:pt x="140713" y="75541"/>
                  <a:pt x="204758" y="47492"/>
                </a:cubicBezTo>
                <a:cubicBezTo>
                  <a:pt x="268803" y="19443"/>
                  <a:pt x="360431" y="8224"/>
                  <a:pt x="437566" y="2614"/>
                </a:cubicBezTo>
                <a:cubicBezTo>
                  <a:pt x="514701" y="-2996"/>
                  <a:pt x="606328" y="276"/>
                  <a:pt x="667568" y="13833"/>
                </a:cubicBezTo>
                <a:cubicBezTo>
                  <a:pt x="728808" y="27390"/>
                  <a:pt x="768544" y="34870"/>
                  <a:pt x="805008" y="83956"/>
                </a:cubicBezTo>
                <a:cubicBezTo>
                  <a:pt x="841472" y="133042"/>
                  <a:pt x="873261" y="228877"/>
                  <a:pt x="886351" y="308349"/>
                </a:cubicBezTo>
                <a:cubicBezTo>
                  <a:pt x="899441" y="387821"/>
                  <a:pt x="891493" y="474305"/>
                  <a:pt x="883546" y="560790"/>
                </a:cubicBezTo>
              </a:path>
            </a:pathLst>
          </a:custGeom>
          <a:noFill/>
          <a:ln>
            <a:solidFill>
              <a:srgbClr val="3333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Freeform 194"/>
          <p:cNvSpPr/>
          <p:nvPr/>
        </p:nvSpPr>
        <p:spPr>
          <a:xfrm flipH="1">
            <a:off x="7891363" y="3793953"/>
            <a:ext cx="779012" cy="387337"/>
          </a:xfrm>
          <a:custGeom>
            <a:avLst/>
            <a:gdLst>
              <a:gd name="connsiteX0" fmla="*/ 53293 w 893315"/>
              <a:gd name="connsiteY0" fmla="*/ 557986 h 560790"/>
              <a:gd name="connsiteX1" fmla="*/ 0 w 893315"/>
              <a:gd name="connsiteY1" fmla="*/ 350422 h 560790"/>
              <a:gd name="connsiteX2" fmla="*/ 53293 w 893315"/>
              <a:gd name="connsiteY2" fmla="*/ 170908 h 560790"/>
              <a:gd name="connsiteX3" fmla="*/ 204758 w 893315"/>
              <a:gd name="connsiteY3" fmla="*/ 47492 h 560790"/>
              <a:gd name="connsiteX4" fmla="*/ 437566 w 893315"/>
              <a:gd name="connsiteY4" fmla="*/ 2614 h 560790"/>
              <a:gd name="connsiteX5" fmla="*/ 667568 w 893315"/>
              <a:gd name="connsiteY5" fmla="*/ 13833 h 560790"/>
              <a:gd name="connsiteX6" fmla="*/ 805008 w 893315"/>
              <a:gd name="connsiteY6" fmla="*/ 83956 h 560790"/>
              <a:gd name="connsiteX7" fmla="*/ 886351 w 893315"/>
              <a:gd name="connsiteY7" fmla="*/ 308349 h 560790"/>
              <a:gd name="connsiteX8" fmla="*/ 883546 w 893315"/>
              <a:gd name="connsiteY8" fmla="*/ 560790 h 56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3315" h="560790">
                <a:moveTo>
                  <a:pt x="53293" y="557986"/>
                </a:moveTo>
                <a:cubicBezTo>
                  <a:pt x="26646" y="486460"/>
                  <a:pt x="0" y="414935"/>
                  <a:pt x="0" y="350422"/>
                </a:cubicBezTo>
                <a:cubicBezTo>
                  <a:pt x="0" y="285909"/>
                  <a:pt x="19167" y="221396"/>
                  <a:pt x="53293" y="170908"/>
                </a:cubicBezTo>
                <a:cubicBezTo>
                  <a:pt x="87419" y="120420"/>
                  <a:pt x="140713" y="75541"/>
                  <a:pt x="204758" y="47492"/>
                </a:cubicBezTo>
                <a:cubicBezTo>
                  <a:pt x="268803" y="19443"/>
                  <a:pt x="360431" y="8224"/>
                  <a:pt x="437566" y="2614"/>
                </a:cubicBezTo>
                <a:cubicBezTo>
                  <a:pt x="514701" y="-2996"/>
                  <a:pt x="606328" y="276"/>
                  <a:pt x="667568" y="13833"/>
                </a:cubicBezTo>
                <a:cubicBezTo>
                  <a:pt x="728808" y="27390"/>
                  <a:pt x="768544" y="34870"/>
                  <a:pt x="805008" y="83956"/>
                </a:cubicBezTo>
                <a:cubicBezTo>
                  <a:pt x="841472" y="133042"/>
                  <a:pt x="873261" y="228877"/>
                  <a:pt x="886351" y="308349"/>
                </a:cubicBezTo>
                <a:cubicBezTo>
                  <a:pt x="899441" y="387821"/>
                  <a:pt x="891493" y="474305"/>
                  <a:pt x="883546" y="560790"/>
                </a:cubicBezTo>
              </a:path>
            </a:pathLst>
          </a:custGeom>
          <a:noFill/>
          <a:ln>
            <a:solidFill>
              <a:srgbClr val="3333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/>
          <p:cNvSpPr txBox="1"/>
          <p:nvPr/>
        </p:nvSpPr>
        <p:spPr>
          <a:xfrm>
            <a:off x="7016077" y="4537346"/>
            <a:ext cx="8002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-500V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585458" y="40283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99" name="Picture 6" descr="IMG_098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471" y="3984976"/>
            <a:ext cx="1781209" cy="133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" name="Straight Connector 111"/>
          <p:cNvCxnSpPr/>
          <p:nvPr/>
        </p:nvCxnSpPr>
        <p:spPr>
          <a:xfrm>
            <a:off x="9228617" y="4063468"/>
            <a:ext cx="708961" cy="28043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endCxn id="108" idx="3"/>
          </p:cNvCxnSpPr>
          <p:nvPr/>
        </p:nvCxnSpPr>
        <p:spPr>
          <a:xfrm flipH="1">
            <a:off x="8770189" y="4063468"/>
            <a:ext cx="470143" cy="14954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369097" y="2812797"/>
            <a:ext cx="427235" cy="3776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Arrow Connector 93"/>
          <p:cNvCxnSpPr/>
          <p:nvPr/>
        </p:nvCxnSpPr>
        <p:spPr>
          <a:xfrm flipV="1">
            <a:off x="7737542" y="2826548"/>
            <a:ext cx="88953" cy="34861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 flipV="1">
            <a:off x="7338976" y="2843847"/>
            <a:ext cx="96806" cy="335609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 flipV="1">
            <a:off x="7369097" y="3393139"/>
            <a:ext cx="100749" cy="27021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7445639" y="3668894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/>
          <p:nvPr/>
        </p:nvCxnSpPr>
        <p:spPr>
          <a:xfrm flipH="1" flipV="1">
            <a:off x="6823953" y="3674178"/>
            <a:ext cx="222899" cy="34790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/>
          <p:nvPr/>
        </p:nvSpPr>
        <p:spPr>
          <a:xfrm>
            <a:off x="7039811" y="4016643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0" name="Straight Arrow Connector 99"/>
          <p:cNvCxnSpPr/>
          <p:nvPr/>
        </p:nvCxnSpPr>
        <p:spPr>
          <a:xfrm flipV="1">
            <a:off x="8939829" y="3214475"/>
            <a:ext cx="260935" cy="26694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 flipV="1">
            <a:off x="6649578" y="2978663"/>
            <a:ext cx="113451" cy="35902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 flipV="1">
            <a:off x="6393113" y="3901383"/>
            <a:ext cx="303905" cy="66921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>
            <a:off x="6743800" y="3351156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6729408" y="3932617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8846229" y="3481447"/>
            <a:ext cx="93600" cy="93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5358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64" grpId="0" animBg="1"/>
      <p:bldP spid="165" grpId="0" animBg="1"/>
      <p:bldP spid="193" grpId="0" animBg="1"/>
      <p:bldP spid="194" grpId="0" animBg="1"/>
      <p:bldP spid="19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200" smtClean="0"/>
              <a:pPr/>
              <a:t>3</a:t>
            </a:fld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93093" y="472807"/>
            <a:ext cx="119989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up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1 m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length, on substrates of copper, aluminium,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StSt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MoGr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, graphite, alumina, some polymers, coatings of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1-5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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 thickness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typically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coatings to improve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static/dynamic vacuum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(NEG, a-C), for RF applications or reduction of impedance and charging (Cu, Mo, 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TiO</a:t>
            </a:r>
            <a:r>
              <a:rPr lang="en-GB" baseline="-25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), for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superconducting RF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Nb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Nb</a:t>
            </a:r>
            <a:r>
              <a:rPr lang="en-GB" baseline="-250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Sn R&amp;D) and more (Au, B</a:t>
            </a:r>
            <a:r>
              <a:rPr lang="en-GB" baseline="-25000" dirty="0" smtClean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C, n-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tof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N and Cl rich target layers…), Al, Re…..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Thickness test on partially masked witness glass sample and 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profilometry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on step or XRF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41605" y="5473105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SMA18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09587" y="324288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SPS tunnel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75352" y="66635"/>
            <a:ext cx="265842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«Small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substrates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  <a:endParaRPr lang="fr-CH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42281" y="235006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SMA18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66462D-6909-4B82-894C-86AE61E652B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9" y="2189998"/>
            <a:ext cx="5172892" cy="3879669"/>
          </a:xfrm>
          <a:prstGeom prst="rect">
            <a:avLst/>
          </a:prstGeom>
        </p:spPr>
      </p:pic>
      <p:pic>
        <p:nvPicPr>
          <p:cNvPr id="14" name="Picture 3" descr="G:\Divisions\EST\Groups\SM\ThinFilms\Photos\MP1500\P1080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090" y="2407923"/>
            <a:ext cx="4054737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7599270" y="3603464"/>
            <a:ext cx="3559277" cy="16714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70332">
            <a:off x="8651785" y="328192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Ø 1500 mm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004967" y="3950886"/>
            <a:ext cx="1633973" cy="758382"/>
          </a:xfrm>
          <a:prstGeom prst="straightConnector1">
            <a:avLst/>
          </a:prstGeom>
          <a:ln w="38100">
            <a:solidFill>
              <a:srgbClr val="EE12B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995575" y="4314986"/>
            <a:ext cx="2936147" cy="394282"/>
          </a:xfrm>
          <a:prstGeom prst="straightConnector1">
            <a:avLst/>
          </a:prstGeom>
          <a:ln w="38100">
            <a:solidFill>
              <a:srgbClr val="EE12B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029289" y="452460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targets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8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71D7FB-8214-4A3A-87DC-06BC6A6D7E5A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12" descr="IMG_12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500" y="178882"/>
            <a:ext cx="4027217" cy="3021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049" y="449050"/>
            <a:ext cx="3184860" cy="2387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270" y="3777147"/>
            <a:ext cx="3034778" cy="22760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601" y="501334"/>
            <a:ext cx="2249445" cy="29992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9677" y="3309085"/>
            <a:ext cx="3434194" cy="27441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36494" t="43402"/>
          <a:stretch/>
        </p:blipFill>
        <p:spPr>
          <a:xfrm>
            <a:off x="8231018" y="3630357"/>
            <a:ext cx="3626699" cy="242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2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210229" y="737299"/>
            <a:ext cx="1178625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to 7 m length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Typically for </a:t>
            </a:r>
            <a:r>
              <a:rPr lang="en-US" alt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TiZrV</a:t>
            </a:r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(Non Evaporable Getter for pumping) and a-C (low secondary electron yield)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Target </a:t>
            </a:r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of intertwisted wires </a:t>
            </a:r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rod, vertical to avoid </a:t>
            </a:r>
            <a:r>
              <a:rPr lang="en-US" alt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sagitta</a:t>
            </a:r>
            <a:endParaRPr lang="en-US" altLang="en-US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2880884" y="227342"/>
            <a:ext cx="5274008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 method for </a:t>
            </a:r>
            <a:r>
              <a:rPr lang="en-US" alt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 vacuum pipes </a:t>
            </a:r>
            <a:endParaRPr lang="en-US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8261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41" y="1823798"/>
            <a:ext cx="4824688" cy="322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8249" name="Object 9"/>
          <p:cNvGraphicFramePr>
            <a:graphicFrameLocks noChangeAspect="1"/>
          </p:cNvGraphicFramePr>
          <p:nvPr>
            <p:extLst/>
          </p:nvPr>
        </p:nvGraphicFramePr>
        <p:xfrm>
          <a:off x="6965795" y="3962401"/>
          <a:ext cx="3637079" cy="2726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PHOTO-PAINT" r:id="rId5" imgW="9712025" imgH="7272152" progId="CorelPHOTOPAINT.Image.13">
                  <p:embed/>
                </p:oleObj>
              </mc:Choice>
              <mc:Fallback>
                <p:oleObj name="PHOTO-PAINT" r:id="rId5" imgW="9712025" imgH="7272152" progId="CorelPHOTOPAINT.Image.13">
                  <p:embed/>
                  <p:pic>
                    <p:nvPicPr>
                      <p:cNvPr id="13824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7963" b="10562"/>
                      <a:stretch>
                        <a:fillRect/>
                      </a:stretch>
                    </p:blipFill>
                    <p:spPr bwMode="auto">
                      <a:xfrm>
                        <a:off x="6965795" y="3962401"/>
                        <a:ext cx="3637079" cy="27262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4817" y="5818090"/>
            <a:ext cx="6534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0.5-3 </a:t>
            </a:r>
            <a:r>
              <a:rPr lang="el-G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thickness for NEG and &lt; 0.5 </a:t>
            </a:r>
            <a:r>
              <a:rPr lang="el-G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for a-C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246"/>
          <p:cNvGrpSpPr>
            <a:grpSpLocks/>
          </p:cNvGrpSpPr>
          <p:nvPr/>
        </p:nvGrpSpPr>
        <p:grpSpPr bwMode="auto">
          <a:xfrm>
            <a:off x="7040906" y="1828206"/>
            <a:ext cx="3457575" cy="2592388"/>
            <a:chOff x="3263" y="2646"/>
            <a:chExt cx="1976" cy="1601"/>
          </a:xfrm>
        </p:grpSpPr>
        <p:pic>
          <p:nvPicPr>
            <p:cNvPr id="9" name="Picture 236" descr="uncoated"/>
            <p:cNvPicPr>
              <a:picLocks noChangeAspect="1" noChangeArrowheads="1"/>
            </p:cNvPicPr>
            <p:nvPr/>
          </p:nvPicPr>
          <p:blipFill>
            <a:blip r:embed="rId7" cstate="print"/>
            <a:srcRect l="7382" t="1968" r="11073" b="8858"/>
            <a:stretch>
              <a:fillRect/>
            </a:stretch>
          </p:blipFill>
          <p:spPr bwMode="auto">
            <a:xfrm>
              <a:off x="3263" y="2646"/>
              <a:ext cx="1976" cy="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244"/>
            <p:cNvSpPr>
              <a:spLocks noChangeArrowheads="1"/>
            </p:cNvSpPr>
            <p:nvPr/>
          </p:nvSpPr>
          <p:spPr bwMode="auto">
            <a:xfrm>
              <a:off x="4150" y="2659"/>
              <a:ext cx="1089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fr-CH" sz="1600" b="1" dirty="0" err="1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Before</a:t>
              </a:r>
              <a:r>
                <a:rPr lang="fr-CH" sz="1600" b="1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600" b="1" dirty="0" err="1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coating</a:t>
              </a:r>
              <a:endParaRPr lang="fr-CH" sz="16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1" name="Group 251"/>
          <p:cNvGrpSpPr>
            <a:grpSpLocks/>
          </p:cNvGrpSpPr>
          <p:nvPr/>
        </p:nvGrpSpPr>
        <p:grpSpPr bwMode="auto">
          <a:xfrm>
            <a:off x="7040907" y="1828206"/>
            <a:ext cx="3561561" cy="2592388"/>
            <a:chOff x="2925" y="1570"/>
            <a:chExt cx="2460" cy="1800"/>
          </a:xfrm>
        </p:grpSpPr>
        <p:pic>
          <p:nvPicPr>
            <p:cNvPr id="12" name="Picture 247" descr="coated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25" y="1570"/>
              <a:ext cx="2400" cy="1800"/>
            </a:xfrm>
            <a:prstGeom prst="rect">
              <a:avLst/>
            </a:prstGeom>
            <a:noFill/>
            <a:ln/>
          </p:spPr>
        </p:pic>
        <p:sp>
          <p:nvSpPr>
            <p:cNvPr id="13" name="Rectangle 250"/>
            <p:cNvSpPr>
              <a:spLocks noChangeArrowheads="1"/>
            </p:cNvSpPr>
            <p:nvPr/>
          </p:nvSpPr>
          <p:spPr bwMode="auto">
            <a:xfrm>
              <a:off x="4235" y="1608"/>
              <a:ext cx="115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600" b="1" dirty="0" err="1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after</a:t>
              </a:r>
              <a:r>
                <a:rPr lang="fr-CH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CH" sz="1600" b="1" dirty="0" err="1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coating</a:t>
              </a:r>
              <a:endParaRPr lang="fr-CH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64812" y="4663066"/>
            <a:ext cx="1469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typically</a:t>
            </a:r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&lt; 300G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229" y="5242191"/>
            <a:ext cx="6609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bake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  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below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10</a:t>
            </a:r>
            <a:r>
              <a:rPr lang="fr-CH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-8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mbar base pressure)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45693" y="4559553"/>
            <a:ext cx="9408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B-</a:t>
            </a:r>
            <a:r>
              <a:rPr lang="fr-CH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field</a:t>
            </a:r>
            <a:endParaRPr lang="fr-CH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859454" y="4559555"/>
            <a:ext cx="8626" cy="36933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952545" y="2167914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Oval 49"/>
          <p:cNvSpPr/>
          <p:nvPr/>
        </p:nvSpPr>
        <p:spPr>
          <a:xfrm>
            <a:off x="4952545" y="2324501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1" name="Oval 50"/>
          <p:cNvSpPr/>
          <p:nvPr/>
        </p:nvSpPr>
        <p:spPr>
          <a:xfrm>
            <a:off x="4952529" y="2482256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Oval 51"/>
          <p:cNvSpPr/>
          <p:nvPr/>
        </p:nvSpPr>
        <p:spPr>
          <a:xfrm>
            <a:off x="4952529" y="2638843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Oval 52"/>
          <p:cNvSpPr/>
          <p:nvPr/>
        </p:nvSpPr>
        <p:spPr>
          <a:xfrm>
            <a:off x="4962055" y="2787088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Oval 53"/>
          <p:cNvSpPr/>
          <p:nvPr/>
        </p:nvSpPr>
        <p:spPr>
          <a:xfrm>
            <a:off x="4962055" y="2943675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5" name="Oval 54"/>
          <p:cNvSpPr/>
          <p:nvPr/>
        </p:nvSpPr>
        <p:spPr>
          <a:xfrm>
            <a:off x="4962039" y="3101430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6" name="Oval 55"/>
          <p:cNvSpPr/>
          <p:nvPr/>
        </p:nvSpPr>
        <p:spPr>
          <a:xfrm>
            <a:off x="4962039" y="3258017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7" name="Oval 56"/>
          <p:cNvSpPr/>
          <p:nvPr/>
        </p:nvSpPr>
        <p:spPr>
          <a:xfrm>
            <a:off x="4962055" y="3411041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8" name="Oval 57"/>
          <p:cNvSpPr/>
          <p:nvPr/>
        </p:nvSpPr>
        <p:spPr>
          <a:xfrm>
            <a:off x="4962055" y="3567628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Oval 58"/>
          <p:cNvSpPr/>
          <p:nvPr/>
        </p:nvSpPr>
        <p:spPr>
          <a:xfrm>
            <a:off x="4962039" y="3725383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Oval 59"/>
          <p:cNvSpPr/>
          <p:nvPr/>
        </p:nvSpPr>
        <p:spPr>
          <a:xfrm>
            <a:off x="4962039" y="3881970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Oval 60"/>
          <p:cNvSpPr/>
          <p:nvPr/>
        </p:nvSpPr>
        <p:spPr>
          <a:xfrm>
            <a:off x="4971565" y="4030215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7" name="Straight Connector 16"/>
          <p:cNvCxnSpPr/>
          <p:nvPr/>
        </p:nvCxnSpPr>
        <p:spPr>
          <a:xfrm>
            <a:off x="4897085" y="2167915"/>
            <a:ext cx="12700" cy="203971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674585" y="2142515"/>
            <a:ext cx="12700" cy="203971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4971565" y="4163565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 rot="360000">
            <a:off x="2574035" y="4204439"/>
            <a:ext cx="2505238" cy="121798"/>
          </a:xfrm>
          <a:prstGeom prst="rect">
            <a:avLst/>
          </a:prstGeom>
          <a:solidFill>
            <a:srgbClr val="C00000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5" name="Group 14"/>
          <p:cNvGrpSpPr/>
          <p:nvPr/>
        </p:nvGrpSpPr>
        <p:grpSpPr>
          <a:xfrm>
            <a:off x="2493819" y="2191075"/>
            <a:ext cx="144404" cy="1995651"/>
            <a:chOff x="2262459" y="2447925"/>
            <a:chExt cx="144404" cy="1995651"/>
          </a:xfrm>
        </p:grpSpPr>
        <p:sp>
          <p:nvSpPr>
            <p:cNvPr id="6" name="Oval 5"/>
            <p:cNvSpPr/>
            <p:nvPr/>
          </p:nvSpPr>
          <p:spPr>
            <a:xfrm>
              <a:off x="2262475" y="2447925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Oval 19"/>
            <p:cNvSpPr/>
            <p:nvPr/>
          </p:nvSpPr>
          <p:spPr>
            <a:xfrm>
              <a:off x="2262475" y="2604512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Oval 20"/>
            <p:cNvSpPr/>
            <p:nvPr/>
          </p:nvSpPr>
          <p:spPr>
            <a:xfrm>
              <a:off x="2262459" y="2762267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Oval 21"/>
            <p:cNvSpPr/>
            <p:nvPr/>
          </p:nvSpPr>
          <p:spPr>
            <a:xfrm>
              <a:off x="2262459" y="2918854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" name="Oval 22"/>
            <p:cNvSpPr/>
            <p:nvPr/>
          </p:nvSpPr>
          <p:spPr>
            <a:xfrm>
              <a:off x="2271985" y="3067099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Oval 23"/>
            <p:cNvSpPr/>
            <p:nvPr/>
          </p:nvSpPr>
          <p:spPr>
            <a:xfrm>
              <a:off x="2271985" y="3223686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5" name="Oval 24"/>
            <p:cNvSpPr/>
            <p:nvPr/>
          </p:nvSpPr>
          <p:spPr>
            <a:xfrm>
              <a:off x="2271969" y="3381441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6" name="Oval 25"/>
            <p:cNvSpPr/>
            <p:nvPr/>
          </p:nvSpPr>
          <p:spPr>
            <a:xfrm>
              <a:off x="2271969" y="3538028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9" name="Oval 38"/>
            <p:cNvSpPr/>
            <p:nvPr/>
          </p:nvSpPr>
          <p:spPr>
            <a:xfrm>
              <a:off x="2271985" y="3691052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0" name="Oval 39"/>
            <p:cNvSpPr/>
            <p:nvPr/>
          </p:nvSpPr>
          <p:spPr>
            <a:xfrm>
              <a:off x="2271985" y="3847639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1" name="Oval 40"/>
            <p:cNvSpPr/>
            <p:nvPr/>
          </p:nvSpPr>
          <p:spPr>
            <a:xfrm>
              <a:off x="2271969" y="4005394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2" name="Oval 41"/>
            <p:cNvSpPr/>
            <p:nvPr/>
          </p:nvSpPr>
          <p:spPr>
            <a:xfrm>
              <a:off x="2271969" y="4161981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3" name="Oval 42"/>
            <p:cNvSpPr/>
            <p:nvPr/>
          </p:nvSpPr>
          <p:spPr>
            <a:xfrm>
              <a:off x="2281495" y="4310226"/>
              <a:ext cx="125368" cy="1333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66" name="Oval 65"/>
          <p:cNvSpPr/>
          <p:nvPr/>
        </p:nvSpPr>
        <p:spPr>
          <a:xfrm>
            <a:off x="4978553" y="4314166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8" name="Rectangle 67"/>
          <p:cNvSpPr/>
          <p:nvPr/>
        </p:nvSpPr>
        <p:spPr>
          <a:xfrm rot="420000">
            <a:off x="2529508" y="2336627"/>
            <a:ext cx="2505238" cy="121798"/>
          </a:xfrm>
          <a:prstGeom prst="rect">
            <a:avLst/>
          </a:prstGeom>
          <a:solidFill>
            <a:srgbClr val="C00000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9" name="Rectangle 68"/>
          <p:cNvSpPr/>
          <p:nvPr/>
        </p:nvSpPr>
        <p:spPr>
          <a:xfrm rot="420000">
            <a:off x="2542208" y="2177877"/>
            <a:ext cx="2505238" cy="121798"/>
          </a:xfrm>
          <a:prstGeom prst="rect">
            <a:avLst/>
          </a:prstGeom>
          <a:solidFill>
            <a:srgbClr val="C00000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1" name="Oval 70"/>
          <p:cNvSpPr/>
          <p:nvPr/>
        </p:nvSpPr>
        <p:spPr>
          <a:xfrm>
            <a:off x="2493835" y="2034564"/>
            <a:ext cx="125368" cy="1333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 flipH="1">
            <a:off x="1977477" y="1939628"/>
            <a:ext cx="70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C00000"/>
                </a:solidFill>
              </a:rPr>
              <a:t>coil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3387" y="2200998"/>
            <a:ext cx="1947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accent6">
                    <a:lumMod val="50000"/>
                  </a:schemeClr>
                </a:solidFill>
              </a:rPr>
              <a:t>Vacuum </a:t>
            </a:r>
            <a:r>
              <a:rPr lang="fr-CH" sz="1200" dirty="0" err="1">
                <a:solidFill>
                  <a:schemeClr val="accent6">
                    <a:lumMod val="50000"/>
                  </a:schemeClr>
                </a:solidFill>
              </a:rPr>
              <a:t>chamber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383691" y="2375376"/>
            <a:ext cx="303594" cy="377146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334545" y="2105264"/>
            <a:ext cx="209579" cy="10805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1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070477-BB18-44F3-9679-6F36A2F82B83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1014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0310030_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619" y="4154480"/>
            <a:ext cx="2999623" cy="19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8349C0-D84D-4C32-969D-EAB41A9FEF7C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1981200" y="6245225"/>
            <a:ext cx="35179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CAPE09 Cambridge M.Taborelli CERN </a:t>
            </a:r>
          </a:p>
        </p:txBody>
      </p:sp>
      <p:pic>
        <p:nvPicPr>
          <p:cNvPr id="6" name="Picture 7" descr="IMG_01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094" y="641350"/>
            <a:ext cx="3948113" cy="53324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852373" y="153936"/>
            <a:ext cx="3055645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dirty="0"/>
              <a:t>Coating plant </a:t>
            </a:r>
            <a:r>
              <a:rPr lang="en-US" dirty="0" err="1" smtClean="0"/>
              <a:t>bdg</a:t>
            </a:r>
            <a:r>
              <a:rPr lang="en-US" dirty="0" smtClean="0"/>
              <a:t> 181</a:t>
            </a:r>
            <a:endParaRPr lang="en-US" dirty="0"/>
          </a:p>
        </p:txBody>
      </p:sp>
      <p:pic>
        <p:nvPicPr>
          <p:cNvPr id="8" name="Picture 8" descr="DSCN1398"/>
          <p:cNvPicPr preferRelativeResize="0"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431" y="641351"/>
            <a:ext cx="4572000" cy="34258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82" y="1106382"/>
            <a:ext cx="4338349" cy="500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68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4F99-04C9-4DF0-A9BD-14D67B26E57D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49202" y="595579"/>
            <a:ext cx="6226025" cy="4286517"/>
            <a:chOff x="5823528" y="3103418"/>
            <a:chExt cx="5593765" cy="37545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4980" y="3173978"/>
              <a:ext cx="5416523" cy="361013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823528" y="3103418"/>
              <a:ext cx="5593765" cy="37545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76212" y="5682929"/>
              <a:ext cx="13260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SMOG II cell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(a-C)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320921">
              <a:off x="7755688" y="4870608"/>
              <a:ext cx="1034469" cy="18654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86548" y="3294562"/>
              <a:ext cx="15476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VELO RF boxes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(NEG)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>
              <a:off x="7734151" y="3617728"/>
              <a:ext cx="1082473" cy="583643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734151" y="3621675"/>
              <a:ext cx="1890140" cy="211329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22761"/>
          <a:stretch/>
        </p:blipFill>
        <p:spPr>
          <a:xfrm>
            <a:off x="7005843" y="2617142"/>
            <a:ext cx="4713578" cy="33226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16496" y="102601"/>
            <a:ext cx="2741456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Unusual geometries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DD5DD6-EF67-4FFD-9395-14D17B1B2E7F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7727" y="849233"/>
            <a:ext cx="3623763" cy="816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-“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train”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(modular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several coaches and moved along the pipe)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hollow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cathode</a:t>
            </a:r>
          </a:p>
          <a:p>
            <a:pPr>
              <a:spcBef>
                <a:spcPct val="20000"/>
              </a:spcBef>
              <a:defRPr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-coated in LS2 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95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QF quadrupoles of SPS and several dipoles “in situ” 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043964" y="849233"/>
            <a:ext cx="3258265" cy="2284906"/>
            <a:chOff x="1043608" y="2132856"/>
            <a:chExt cx="3851920" cy="2888940"/>
          </a:xfrm>
        </p:grpSpPr>
        <p:pic>
          <p:nvPicPr>
            <p:cNvPr id="11" name="Picture 10" descr="IMG_12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3608" y="2132856"/>
              <a:ext cx="3851920" cy="288894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12" name="Group 11"/>
            <p:cNvGrpSpPr/>
            <p:nvPr/>
          </p:nvGrpSpPr>
          <p:grpSpPr>
            <a:xfrm>
              <a:off x="2843808" y="2492896"/>
              <a:ext cx="1771639" cy="1368152"/>
              <a:chOff x="2843808" y="2276872"/>
              <a:chExt cx="1771639" cy="136815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2843808" y="2276872"/>
                <a:ext cx="177163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itchFamily="34" charset="0"/>
                    <a:cs typeface="Arial" pitchFamily="34" charset="0"/>
                  </a:rPr>
                  <a:t>Graphite targets</a:t>
                </a:r>
              </a:p>
              <a:p>
                <a:pPr algn="ctr"/>
                <a:r>
                  <a:rPr lang="en-US" sz="1600" b="1" dirty="0">
                    <a:latin typeface="Arial" pitchFamily="34" charset="0"/>
                    <a:cs typeface="Arial" pitchFamily="34" charset="0"/>
                  </a:rPr>
                  <a:t>(cells)</a:t>
                </a:r>
              </a:p>
            </p:txBody>
          </p:sp>
          <p:cxnSp>
            <p:nvCxnSpPr>
              <p:cNvPr id="14" name="Straight Arrow Connector 13"/>
              <p:cNvCxnSpPr>
                <a:stCxn id="13" idx="2"/>
              </p:cNvCxnSpPr>
              <p:nvPr/>
            </p:nvCxnSpPr>
            <p:spPr>
              <a:xfrm flipH="1">
                <a:off x="2843808" y="2861647"/>
                <a:ext cx="885820" cy="351329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3" idx="2"/>
              </p:cNvCxnSpPr>
              <p:nvPr/>
            </p:nvCxnSpPr>
            <p:spPr>
              <a:xfrm flipH="1">
                <a:off x="3275856" y="2861647"/>
                <a:ext cx="453772" cy="783377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 descr="IMG_12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0718" y="849233"/>
            <a:ext cx="3465738" cy="259930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7" name="Group 16"/>
          <p:cNvGrpSpPr/>
          <p:nvPr/>
        </p:nvGrpSpPr>
        <p:grpSpPr>
          <a:xfrm>
            <a:off x="8410700" y="1424808"/>
            <a:ext cx="2448272" cy="1800200"/>
            <a:chOff x="5868144" y="2852936"/>
            <a:chExt cx="2448272" cy="1800200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5868144" y="2852936"/>
              <a:ext cx="2448272" cy="18002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985396">
              <a:off x="6448466" y="3109162"/>
              <a:ext cx="10871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6.5 meter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11516" y="3134139"/>
            <a:ext cx="3314964" cy="2652173"/>
            <a:chOff x="5148064" y="2132856"/>
            <a:chExt cx="3840426" cy="2886886"/>
          </a:xfrm>
        </p:grpSpPr>
        <p:pic>
          <p:nvPicPr>
            <p:cNvPr id="21" name="Picture 20" descr="IMG_1268.jpg"/>
            <p:cNvPicPr>
              <a:picLocks noChangeAspect="1"/>
            </p:cNvPicPr>
            <p:nvPr/>
          </p:nvPicPr>
          <p:blipFill>
            <a:blip r:embed="rId4" cstate="print"/>
            <a:srcRect l="7923" b="7711"/>
            <a:stretch>
              <a:fillRect/>
            </a:stretch>
          </p:blipFill>
          <p:spPr>
            <a:xfrm>
              <a:off x="5148064" y="2132856"/>
              <a:ext cx="3840426" cy="28868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563076" y="2132856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MBB dipole</a:t>
              </a: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3884" y="3610150"/>
            <a:ext cx="3232914" cy="243993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800852" y="193314"/>
            <a:ext cx="10242957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Design, production and operation of custom made coating systems: in SPS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1415426" y="4886384"/>
            <a:ext cx="1241136" cy="369332"/>
            <a:chOff x="6354737" y="3755070"/>
            <a:chExt cx="1390114" cy="369332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6354737" y="4102554"/>
              <a:ext cx="1390114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577646" y="3755070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</a:rPr>
                <a:t>132 mm</a:t>
              </a:r>
            </a:p>
          </p:txBody>
        </p:sp>
      </p:grpSp>
      <p:pic>
        <p:nvPicPr>
          <p:cNvPr id="28" name="Content Placeholder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558" y="3641715"/>
            <a:ext cx="3169075" cy="237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7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8979" y="6568946"/>
            <a:ext cx="668565" cy="331903"/>
          </a:xfrm>
        </p:spPr>
        <p:txBody>
          <a:bodyPr/>
          <a:lstStyle/>
          <a:p>
            <a:fld id="{17918391-D411-FE40-AAD7-861AE5233E0E}" type="slidenum">
              <a:rPr lang="en-US" sz="1200" smtClean="0"/>
              <a:pPr/>
              <a:t>9</a:t>
            </a:fld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288763" y="826123"/>
            <a:ext cx="7026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coated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beamscreen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Q5L8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LS2, to </a:t>
            </a:r>
            <a:r>
              <a:rPr lang="fr-CH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suppress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related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</a:t>
            </a:r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load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56" b="1404"/>
          <a:stretch/>
        </p:blipFill>
        <p:spPr>
          <a:xfrm>
            <a:off x="7705424" y="736750"/>
            <a:ext cx="4372622" cy="2586842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V="1">
            <a:off x="7617204" y="2267269"/>
            <a:ext cx="2497869" cy="1469568"/>
          </a:xfrm>
          <a:prstGeom prst="straightConnector1">
            <a:avLst/>
          </a:prstGeom>
          <a:ln w="38100">
            <a:solidFill>
              <a:srgbClr val="3333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983994" y="632400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</a:t>
            </a:r>
            <a:r>
              <a:rPr lang="en-GB" dirty="0" err="1" smtClean="0"/>
              <a:t>B.Bradu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3691E08-79C6-47D4-A9FC-F91276ED7491}" type="datetime1">
              <a:rPr lang="en-US" smtClean="0"/>
              <a:t>2/28/2023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RD51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69950" y="208034"/>
            <a:ext cx="10974637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Design, production, operation of coating systems: Standalone magnet in LHC in situ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150" y="3736837"/>
            <a:ext cx="5357458" cy="2118065"/>
          </a:xfrm>
          <a:prstGeom prst="rect">
            <a:avLst/>
          </a:prstGeom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1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14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15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16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7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8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0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1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2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3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24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25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6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7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28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0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5" y="1833558"/>
            <a:ext cx="5623893" cy="3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876595" y="2912143"/>
            <a:ext cx="1714957" cy="1181535"/>
            <a:chOff x="3579962" y="3252442"/>
            <a:chExt cx="1714957" cy="1181535"/>
          </a:xfrm>
        </p:grpSpPr>
        <p:sp>
          <p:nvSpPr>
            <p:cNvPr id="67" name="TextBox 66"/>
            <p:cNvSpPr txBox="1"/>
            <p:nvPr/>
          </p:nvSpPr>
          <p:spPr>
            <a:xfrm>
              <a:off x="3579962" y="3252442"/>
              <a:ext cx="1714957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Titanium target</a:t>
              </a:r>
            </a:p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pump hydrogen</a:t>
              </a:r>
            </a:p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enhance adhesion</a:t>
              </a:r>
            </a:p>
          </p:txBody>
        </p:sp>
        <p:cxnSp>
          <p:nvCxnSpPr>
            <p:cNvPr id="68" name="Straight Arrow Connector 67"/>
            <p:cNvCxnSpPr>
              <a:stCxn id="67" idx="2"/>
            </p:cNvCxnSpPr>
            <p:nvPr/>
          </p:nvCxnSpPr>
          <p:spPr>
            <a:xfrm>
              <a:off x="4437441" y="4052661"/>
              <a:ext cx="574506" cy="381316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2318393" y="2408643"/>
            <a:ext cx="1723549" cy="914140"/>
            <a:chOff x="3422660" y="3444715"/>
            <a:chExt cx="1723549" cy="914140"/>
          </a:xfrm>
        </p:grpSpPr>
        <p:sp>
          <p:nvSpPr>
            <p:cNvPr id="70" name="TextBox 69"/>
            <p:cNvSpPr txBox="1"/>
            <p:nvPr/>
          </p:nvSpPr>
          <p:spPr>
            <a:xfrm>
              <a:off x="3422660" y="3444715"/>
              <a:ext cx="1723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Graphite target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4425351" y="3837217"/>
              <a:ext cx="505745" cy="52163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/>
          <p:cNvCxnSpPr/>
          <p:nvPr/>
        </p:nvCxnSpPr>
        <p:spPr>
          <a:xfrm flipH="1">
            <a:off x="3671553" y="3496917"/>
            <a:ext cx="1630392" cy="967696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9764714">
            <a:off x="4188840" y="3928201"/>
            <a:ext cx="1056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direction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2308579" y="4221493"/>
            <a:ext cx="891808" cy="975125"/>
            <a:chOff x="4924646" y="4947285"/>
            <a:chExt cx="891808" cy="975125"/>
          </a:xfrm>
        </p:grpSpPr>
        <p:sp>
          <p:nvSpPr>
            <p:cNvPr id="75" name="TextBox 74"/>
            <p:cNvSpPr txBox="1"/>
            <p:nvPr/>
          </p:nvSpPr>
          <p:spPr>
            <a:xfrm rot="19635654">
              <a:off x="5333630" y="5399190"/>
              <a:ext cx="4828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100</a:t>
              </a:r>
            </a:p>
            <a:p>
              <a:pPr algn="ctr"/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mm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 flipV="1">
              <a:off x="5356099" y="4947285"/>
              <a:ext cx="324727" cy="39711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flipH="1" flipV="1">
              <a:off x="4924646" y="5238373"/>
              <a:ext cx="324727" cy="39711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V="1">
              <a:off x="5140936" y="5255738"/>
              <a:ext cx="571473" cy="38019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761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5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5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75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25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750"/>
                            </p:stCondLst>
                            <p:childTnLst>
                              <p:par>
                                <p:cTn id="1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250"/>
                            </p:stCondLst>
                            <p:childTnLst>
                              <p:par>
                                <p:cTn id="1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75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75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750"/>
                            </p:stCondLst>
                            <p:childTnLst>
                              <p:par>
                                <p:cTn id="1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8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2750"/>
                            </p:stCondLst>
                            <p:childTnLst>
                              <p:par>
                                <p:cTn id="1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6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4750"/>
                            </p:stCondLst>
                            <p:childTnLst>
                              <p:par>
                                <p:cTn id="1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27367</TotalTime>
  <Words>643</Words>
  <Application>Microsoft Office PowerPoint</Application>
  <PresentationFormat>Widescreen</PresentationFormat>
  <Paragraphs>154</Paragraphs>
  <Slides>14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Calibri</vt:lpstr>
      <vt:lpstr>Calibri Light</vt:lpstr>
      <vt:lpstr>Symbol</vt:lpstr>
      <vt:lpstr>Verdana</vt:lpstr>
      <vt:lpstr>Wingdings</vt:lpstr>
      <vt:lpstr>CERN(4-3)</vt:lpstr>
      <vt:lpstr>Custom Design</vt:lpstr>
      <vt:lpstr>1_Custom Design</vt:lpstr>
      <vt:lpstr>Content Slides - Deep Blue</vt:lpstr>
      <vt:lpstr>Visio</vt:lpstr>
      <vt:lpstr>PHOTO-PAINT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HiPIMS configurations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Mauro Taborelli</cp:lastModifiedBy>
  <cp:revision>1729</cp:revision>
  <dcterms:created xsi:type="dcterms:W3CDTF">2012-11-30T11:04:26Z</dcterms:created>
  <dcterms:modified xsi:type="dcterms:W3CDTF">2023-02-28T14:02:09Z</dcterms:modified>
</cp:coreProperties>
</file>