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  <p:sldMasterId id="2147483696" r:id="rId3"/>
    <p:sldMasterId id="2147483710" r:id="rId4"/>
  </p:sldMasterIdLst>
  <p:notesMasterIdLst>
    <p:notesMasterId r:id="rId16"/>
  </p:notesMasterIdLst>
  <p:handoutMasterIdLst>
    <p:handoutMasterId r:id="rId17"/>
  </p:handoutMasterIdLst>
  <p:sldIdLst>
    <p:sldId id="501" r:id="rId5"/>
    <p:sldId id="450" r:id="rId6"/>
    <p:sldId id="502" r:id="rId7"/>
    <p:sldId id="512" r:id="rId8"/>
    <p:sldId id="492" r:id="rId9"/>
    <p:sldId id="452" r:id="rId10"/>
    <p:sldId id="464" r:id="rId11"/>
    <p:sldId id="479" r:id="rId12"/>
    <p:sldId id="491" r:id="rId13"/>
    <p:sldId id="507" r:id="rId14"/>
    <p:sldId id="503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EE12BF"/>
    <a:srgbClr val="FF66FF"/>
    <a:srgbClr val="D20000"/>
    <a:srgbClr val="FFC000"/>
    <a:srgbClr val="00FF00"/>
    <a:srgbClr val="FFFF00"/>
    <a:srgbClr val="FF66CC"/>
    <a:srgbClr val="FFFFCC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602" autoAdjust="0"/>
    <p:restoredTop sz="94639" autoAdjust="0"/>
  </p:normalViewPr>
  <p:slideViewPr>
    <p:cSldViewPr snapToGrid="0" snapToObjects="1">
      <p:cViewPr varScale="1">
        <p:scale>
          <a:sx n="66" d="100"/>
          <a:sy n="66" d="100"/>
        </p:scale>
        <p:origin x="384" y="32"/>
      </p:cViewPr>
      <p:guideLst>
        <p:guide orient="horz" pos="2137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>
      <p:cViewPr varScale="1">
        <p:scale>
          <a:sx n="53" d="100"/>
          <a:sy n="53" d="100"/>
        </p:scale>
        <p:origin x="-286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96D7F2-88DC-4A50-B66E-E611B952E417}" type="datetimeFigureOut">
              <a:rPr lang="fr-CH" smtClean="0"/>
              <a:t>28.02.2023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84DB7B-B258-4F38-AC7F-494BA55C656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16486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7DC90D-32FD-420A-B91D-0B18B92AADE6}" type="datetimeFigureOut">
              <a:rPr lang="fr-CH" smtClean="0"/>
              <a:t>28.02.2023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910EFC-3EE3-4663-9DF9-12732E88D65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88626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485" y="190412"/>
            <a:ext cx="2623369" cy="1947753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5131241" y="6526098"/>
            <a:ext cx="2282272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836CD579-6482-462E-9391-6FFE02CA0242}" type="datetime1">
              <a:rPr lang="en-US" smtClean="0"/>
              <a:t>2/28/2023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519941" y="6520071"/>
            <a:ext cx="3860800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RD51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520071"/>
            <a:ext cx="668565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3CE6D-D957-4C11-8A73-C0BBD6894EC3}" type="datetime1">
              <a:rPr lang="en-US" smtClean="0"/>
              <a:t>2/28/2023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09791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5131242" y="6526097"/>
            <a:ext cx="2282271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22515CA1-83D8-4BB0-A9D6-4E2D2D4FD0DC}" type="datetime1">
              <a:rPr lang="en-US" smtClean="0"/>
              <a:t>2/28/2023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519941" y="6520070"/>
            <a:ext cx="38608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RD51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520070"/>
            <a:ext cx="668565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5120641" y="6526097"/>
            <a:ext cx="2292873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D28225F5-FBB5-4857-B6F5-E6FF1FA0A3AB}" type="datetime1">
              <a:rPr lang="en-US" smtClean="0"/>
              <a:t>2/28/2023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519941" y="6520070"/>
            <a:ext cx="3860800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RD51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520070"/>
            <a:ext cx="668565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5131241" y="6534048"/>
            <a:ext cx="2282272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64CAD8B6-E23D-4EAE-ACAB-5C34E2DFE78A}" type="datetime1">
              <a:rPr lang="en-US" smtClean="0"/>
              <a:t>2/28/2023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519941" y="6528021"/>
            <a:ext cx="3860800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RD51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528021"/>
            <a:ext cx="668565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5120641" y="6526097"/>
            <a:ext cx="2292872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A178C464-70DE-4323-A70B-D423F3350ECB}" type="datetime1">
              <a:rPr lang="en-US" smtClean="0"/>
              <a:t>2/28/2023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519941" y="6520070"/>
            <a:ext cx="38608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RD51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520070"/>
            <a:ext cx="668565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5120641" y="6526098"/>
            <a:ext cx="2292872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DC6CC97E-7158-4E87-BADA-E8B58BFC1F4D}" type="datetime1">
              <a:rPr lang="en-US" smtClean="0"/>
              <a:t>2/28/2023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519941" y="6520071"/>
            <a:ext cx="38608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RD51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520071"/>
            <a:ext cx="668565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337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ED731-46A3-4822-923E-05A897BFE4EC}" type="datetime1">
              <a:rPr lang="en-US" smtClean="0"/>
              <a:t>2/28/2023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RD51</a:t>
            </a:r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108F9-0C6C-4DA2-823B-8A79797B488B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54801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3592C-FA72-49DC-906E-4BB0EDFFCB46}" type="datetime1">
              <a:rPr lang="en-US" smtClean="0"/>
              <a:t>2/28/2023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RD51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7D4F-F0AA-40B5-B6DD-51814C100A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521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1708F-1422-4BC2-8569-BBB80AB07E72}" type="datetime1">
              <a:rPr lang="en-US" smtClean="0"/>
              <a:t>2/28/2023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RD51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7D4F-F0AA-40B5-B6DD-51814C100A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80480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4480C-6ADE-4048-9650-5FD230B08B15}" type="datetime1">
              <a:rPr lang="en-US" smtClean="0"/>
              <a:t>2/28/2023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RD51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7D4F-F0AA-40B5-B6DD-51814C100A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89136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36DE0-AF09-46A6-AD75-F18FDE755D9A}" type="datetime1">
              <a:rPr lang="en-US" smtClean="0"/>
              <a:t>2/28/2023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RD51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7D4F-F0AA-40B5-B6DD-51814C100A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68030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F6460-D4DF-4727-BBC5-8F0D01EDBB8D}" type="datetime1">
              <a:rPr lang="en-US" smtClean="0"/>
              <a:t>2/28/2023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RD51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7D4F-F0AA-40B5-B6DD-51814C100A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10814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CEBCA-B90E-4E28-93DB-96EA6E021BDF}" type="datetime1">
              <a:rPr lang="en-US" smtClean="0"/>
              <a:t>2/28/2023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RD51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7D4F-F0AA-40B5-B6DD-51814C100A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32920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1A9DB-9F81-4DA8-BA7D-3FF280C79F23}" type="datetime1">
              <a:rPr lang="en-US" smtClean="0"/>
              <a:t>2/28/2023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RD51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7D4F-F0AA-40B5-B6DD-51814C100A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32805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68178-B087-48DD-B0D9-AC17C4804F1F}" type="datetime1">
              <a:rPr lang="en-US" smtClean="0"/>
              <a:t>2/28/2023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RD51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7D4F-F0AA-40B5-B6DD-51814C100A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27127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64148-BE10-4BF8-9413-77F2F044D30D}" type="datetime1">
              <a:rPr lang="en-US" smtClean="0"/>
              <a:t>2/28/2023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RD51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7D4F-F0AA-40B5-B6DD-51814C100A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32236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C78AB-2E4A-4FC1-9A94-3E59EA893FA4}" type="datetime1">
              <a:rPr lang="en-US" smtClean="0"/>
              <a:t>2/28/2023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RD51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7D4F-F0AA-40B5-B6DD-51814C100A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9072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E8F44-63C6-45B1-AD01-10B9EE68D0E2}" type="datetime1">
              <a:rPr lang="en-US" smtClean="0"/>
              <a:t>2/28/2023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RD51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7D4F-F0AA-40B5-B6DD-51814C100A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1563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69DC6-4B89-4527-8486-CFB796F08157}" type="datetime1">
              <a:rPr lang="en-US" smtClean="0"/>
              <a:t>2/28/2023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RD51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722BA-06C2-4D74-87D4-116F600AF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7390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63529-F3CE-4568-A2FC-6755E7397CF6}" type="datetime1">
              <a:rPr lang="en-US" smtClean="0"/>
              <a:t>2/28/2023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RD51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722BA-06C2-4D74-87D4-116F600AF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238887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EA8C3-28DE-4A94-8631-C581540FF08A}" type="datetime1">
              <a:rPr lang="en-US" smtClean="0"/>
              <a:t>2/28/2023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RD51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722BA-06C2-4D74-87D4-116F600AF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8584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19CB8-E0D0-429B-8F9B-E182344EE448}" type="datetime1">
              <a:rPr lang="en-US" smtClean="0"/>
              <a:t>2/28/2023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RD51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722BA-06C2-4D74-87D4-116F600AF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159870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089EE-BAA6-4A57-9CFD-29A43416AD02}" type="datetime1">
              <a:rPr lang="en-US" smtClean="0"/>
              <a:t>2/28/2023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RD51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722BA-06C2-4D74-87D4-116F600AF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667847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D7F15-BBB2-4257-A345-4A1A6AC45311}" type="datetime1">
              <a:rPr lang="en-US" smtClean="0"/>
              <a:t>2/28/2023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RD51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722BA-06C2-4D74-87D4-116F600AF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51632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ED729-113E-44D3-A33D-15210BA03701}" type="datetime1">
              <a:rPr lang="en-US" smtClean="0"/>
              <a:t>2/28/2023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RD51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722BA-06C2-4D74-87D4-116F600AF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84055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1BE7B-9EEE-4B1C-B2D2-5F5E81CC5F31}" type="datetime1">
              <a:rPr lang="en-US" smtClean="0"/>
              <a:t>2/28/2023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RD51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722BA-06C2-4D74-87D4-116F600AF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843882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7CC6E-3306-4BF1-B3B7-D257C41BB75B}" type="datetime1">
              <a:rPr lang="en-US" smtClean="0"/>
              <a:t>2/28/2023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RD51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722BA-06C2-4D74-87D4-116F600AF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298579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8F3E5-8980-4D9D-9F95-B41D0535E52A}" type="datetime1">
              <a:rPr lang="en-US" smtClean="0"/>
              <a:t>2/28/2023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RD51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722BA-06C2-4D74-87D4-116F600AF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3476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787" y="2878269"/>
            <a:ext cx="1629261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EE808-38AC-437E-B6E0-6DAC089420A4}" type="datetime1">
              <a:rPr lang="en-US" smtClean="0"/>
              <a:t>2/28/2023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RD51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722BA-06C2-4D74-87D4-116F600AF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537155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36312186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73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83969565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02256954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80786592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258138933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7439740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58316155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16511315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968955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5120641" y="6526098"/>
            <a:ext cx="2292872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DC0BA2C9-D39B-42F7-8CBD-C3EEC64B5C26}" type="datetime1">
              <a:rPr lang="en-US" smtClean="0"/>
              <a:t>2/28/2023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519941" y="6520071"/>
            <a:ext cx="38608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RD51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520071"/>
            <a:ext cx="668565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5486400" y="2971800"/>
            <a:ext cx="1219200" cy="914400"/>
          </a:xfrm>
        </p:spPr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6825829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576651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5733" y="2515819"/>
            <a:ext cx="11021312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5733" y="1329869"/>
            <a:ext cx="88392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5120641" y="6526098"/>
            <a:ext cx="2292872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958EE1A4-A4AB-47B3-93B0-B2AAB2FE6A3B}" type="datetime1">
              <a:rPr lang="en-US" smtClean="0"/>
              <a:t>2/28/2023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519941" y="6520071"/>
            <a:ext cx="38608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RD51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520071"/>
            <a:ext cx="668565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5131242" y="6526098"/>
            <a:ext cx="2282271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DAFDB30F-A423-4525-9E0D-939D4F08C789}" type="datetime1">
              <a:rPr lang="en-US" smtClean="0"/>
              <a:t>2/28/2023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519941" y="6520071"/>
            <a:ext cx="3860800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RD51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520071"/>
            <a:ext cx="668565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5120641" y="6526098"/>
            <a:ext cx="2292873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5FC7E09E-5544-4F15-9F79-852F112EE4BD}" type="datetime1">
              <a:rPr lang="en-US" smtClean="0"/>
              <a:t>2/28/2023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519941" y="6520071"/>
            <a:ext cx="38608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RD51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23435" y="6520071"/>
            <a:ext cx="668565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5131242" y="6526097"/>
            <a:ext cx="2282271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C1C15C82-6F77-4EA9-A716-9C86ACDAE773}" type="datetime1">
              <a:rPr lang="en-US" smtClean="0"/>
              <a:t>2/28/2023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519941" y="6520070"/>
            <a:ext cx="38608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RD51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520070"/>
            <a:ext cx="668565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12192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5120641" y="6519740"/>
            <a:ext cx="2236967" cy="338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0902DFB9-282C-4529-92F2-CC725956A51C}" type="datetime1">
              <a:rPr lang="en-US" smtClean="0"/>
              <a:t>2/28/2023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548439" y="6519740"/>
            <a:ext cx="3806024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RD51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519740"/>
            <a:ext cx="668565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857574" y="6438103"/>
            <a:ext cx="3399295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i="1" baseline="0" dirty="0" smtClean="0">
                <a:solidFill>
                  <a:schemeClr val="bg1"/>
                </a:solidFill>
              </a:rPr>
              <a:t>Vacuum, Surfaces &amp; </a:t>
            </a:r>
            <a:r>
              <a:rPr lang="fr-CH" sz="900" i="1" baseline="0" dirty="0" err="1" smtClean="0">
                <a:solidFill>
                  <a:schemeClr val="bg1"/>
                </a:solidFill>
              </a:rPr>
              <a:t>Coatings</a:t>
            </a:r>
            <a:r>
              <a:rPr lang="fr-CH" sz="900" i="1" baseline="0" dirty="0" smtClean="0">
                <a:solidFill>
                  <a:schemeClr val="bg1"/>
                </a:solidFill>
              </a:rPr>
              <a:t> Group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000" baseline="0" dirty="0" err="1" smtClean="0">
                <a:solidFill>
                  <a:schemeClr val="bg1"/>
                </a:solidFill>
              </a:rPr>
              <a:t>Technology</a:t>
            </a:r>
            <a:r>
              <a:rPr lang="fr-CH" sz="1000" baseline="0" dirty="0" smtClean="0">
                <a:solidFill>
                  <a:schemeClr val="bg1"/>
                </a:solidFill>
              </a:rPr>
              <a:t> </a:t>
            </a:r>
            <a:r>
              <a:rPr lang="fr-CH" sz="1000" baseline="0" dirty="0" err="1" smtClean="0">
                <a:solidFill>
                  <a:schemeClr val="bg1"/>
                </a:solidFill>
              </a:rPr>
              <a:t>Department</a:t>
            </a:r>
            <a:endParaRPr lang="fr-CH" sz="1000" baseline="0" dirty="0" smtClean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83" r:id="rId11"/>
    <p:sldLayoutId id="2147483668" r:id="rId12"/>
    <p:sldLayoutId id="2147483669" r:id="rId13"/>
    <p:sldLayoutId id="2147483670" r:id="rId14"/>
    <p:sldLayoutId id="2147483671" r:id="rId15"/>
    <p:sldLayoutId id="2147483674" r:id="rId16"/>
    <p:sldLayoutId id="2147483682" r:id="rId17"/>
    <p:sldLayoutId id="2147483708" r:id="rId18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9320F0-70BF-4B21-8569-0D0E5CEF29FB}" type="datetime1">
              <a:rPr lang="en-US" smtClean="0"/>
              <a:t>2/28/2023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RD51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97D4F-F0AA-40B5-B6DD-51814C100A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7036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F15FA-4248-44AF-80C0-EDBC4407E85A}" type="datetime1">
              <a:rPr lang="en-US" smtClean="0"/>
              <a:t>2/28/2023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RD51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0722BA-06C2-4D74-87D4-116F600AF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9426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12192000" cy="4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675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401" y="126621"/>
            <a:ext cx="385972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5629" y="120000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hf hdr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espace.cern.ch/TE-VSC-job-requests/Lists/Surface%20Treatment%202023/AllItems.aspx" TargetMode="External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DC63D1D-27D4-467B-859A-6F1D2F8EF114}" type="datetime1">
              <a:rPr lang="en-US" smtClean="0"/>
              <a:t>2/28/2023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flipH="1">
            <a:off x="2511295" y="705927"/>
            <a:ext cx="606985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3200" dirty="0" smtClean="0">
                <a:latin typeface="Verdana" panose="020B0604030504040204" pitchFamily="34" charset="0"/>
                <a:ea typeface="Verdana" panose="020B0604030504040204" pitchFamily="34" charset="0"/>
              </a:rPr>
              <a:t>Surface </a:t>
            </a:r>
            <a:r>
              <a:rPr lang="fr-CH" sz="32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treatments</a:t>
            </a:r>
            <a:r>
              <a:rPr lang="fr-CH" sz="3200" dirty="0" smtClean="0">
                <a:latin typeface="Verdana" panose="020B0604030504040204" pitchFamily="34" charset="0"/>
                <a:ea typeface="Verdana" panose="020B0604030504040204" pitchFamily="34" charset="0"/>
              </a:rPr>
              <a:t> at CERN</a:t>
            </a:r>
          </a:p>
          <a:p>
            <a:endParaRPr lang="fr-CH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M.Taborelli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</a:rPr>
              <a:t> on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behalf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</a:rPr>
              <a:t> of the TE-VSC-SCC section 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8802" y="2247900"/>
            <a:ext cx="6649820" cy="385982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 rot="19341162">
            <a:off x="5992651" y="4280159"/>
            <a:ext cx="894879" cy="492577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TE-VSC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 rot="19300686">
            <a:off x="5968718" y="3931293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107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200540" y="3174462"/>
            <a:ext cx="206653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Service and R&amp;D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activity</a:t>
            </a:r>
            <a:endParaRPr lang="fr-CH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Located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at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Bdg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107</a:t>
            </a:r>
          </a:p>
          <a:p>
            <a:pPr marL="285750" indent="-285750"/>
            <a:r>
              <a:rPr lang="fr-CH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Bdg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118</a:t>
            </a:r>
            <a:endParaRPr lang="fr-CH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RD51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rot="18001372">
            <a:off x="8432767" y="4871145"/>
            <a:ext cx="487887" cy="247212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/>
              <a:t>TE-VSC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670188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57C93BF-93DE-4FFF-86C5-12A636F7FBEB}" type="datetime1">
              <a:rPr lang="en-US" smtClean="0"/>
              <a:t>2/28/2023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276725" y="1914525"/>
            <a:ext cx="308001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40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Thank</a:t>
            </a:r>
            <a:r>
              <a:rPr lang="fr-CH" sz="40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CH" sz="40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you</a:t>
            </a:r>
            <a:r>
              <a:rPr lang="fr-CH" sz="4000" dirty="0" smtClean="0">
                <a:latin typeface="Verdana" panose="020B0604030504040204" pitchFamily="34" charset="0"/>
                <a:ea typeface="Verdana" panose="020B0604030504040204" pitchFamily="34" charset="0"/>
              </a:rPr>
              <a:t>!</a:t>
            </a:r>
          </a:p>
          <a:p>
            <a:endParaRPr lang="fr-CH" sz="40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fr-CH" sz="4000" dirty="0" smtClean="0">
                <a:latin typeface="Verdana" panose="020B0604030504040204" pitchFamily="34" charset="0"/>
                <a:ea typeface="Verdana" panose="020B0604030504040204" pitchFamily="34" charset="0"/>
              </a:rPr>
              <a:t>Questions</a:t>
            </a:r>
            <a:r>
              <a:rPr lang="en-GB" sz="4000" dirty="0" smtClean="0">
                <a:latin typeface="Verdana" panose="020B0604030504040204" pitchFamily="34" charset="0"/>
                <a:ea typeface="Verdana" panose="020B0604030504040204" pitchFamily="34" charset="0"/>
              </a:rPr>
              <a:t>?</a:t>
            </a:r>
            <a:endParaRPr lang="en-GB" sz="4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RD51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 flipH="1">
            <a:off x="680983" y="4025841"/>
            <a:ext cx="1069975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</a:rPr>
              <a:t>Reference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persons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</a:rPr>
              <a:t>: Leonel Ferreira, Marc Thiebert</a:t>
            </a:r>
          </a:p>
          <a:p>
            <a:endParaRPr lang="fr-CH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Dedicated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sharepoint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</a:rPr>
              <a:t> to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submit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</a:rPr>
              <a:t> jobs (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after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getting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access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rights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</a:rPr>
              <a:t>) 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hlinkClick r:id="rId2"/>
              </a:rPr>
              <a:t>https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hlinkClick r:id="rId2"/>
              </a:rPr>
              <a:t>://espace.cern.ch/TE-VSC-job-requests/Lists/Surface%20Treatment%202023/AllItems.aspx</a:t>
            </a:r>
            <a:endParaRPr lang="fr-CH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9946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0971FABA-86F3-416D-A11F-693FCF3D3BC2}"/>
              </a:ext>
            </a:extLst>
          </p:cNvPr>
          <p:cNvSpPr txBox="1"/>
          <p:nvPr/>
        </p:nvSpPr>
        <p:spPr>
          <a:xfrm>
            <a:off x="320852" y="1042370"/>
            <a:ext cx="66971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Electropolishing (EP) is an </a:t>
            </a:r>
            <a:r>
              <a:rPr lang="en-US" sz="2000" dirty="0"/>
              <a:t>anodic dissolution process that reduces the roughness of a metal surface</a:t>
            </a:r>
            <a:r>
              <a:rPr lang="en-GB" sz="2000" dirty="0"/>
              <a:t>.</a:t>
            </a:r>
          </a:p>
          <a:p>
            <a:endParaRPr lang="en-GB" sz="2400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541D273-ADA3-4759-8D84-CD9E9E30EAFB}"/>
              </a:ext>
            </a:extLst>
          </p:cNvPr>
          <p:cNvCxnSpPr>
            <a:cxnSpLocks/>
          </p:cNvCxnSpPr>
          <p:nvPr/>
        </p:nvCxnSpPr>
        <p:spPr>
          <a:xfrm flipH="1">
            <a:off x="1912588" y="3262599"/>
            <a:ext cx="1305" cy="494667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A8F4CFB9-F3B0-4F7C-8E6D-5DBDCD0378E3}"/>
              </a:ext>
            </a:extLst>
          </p:cNvPr>
          <p:cNvSpPr/>
          <p:nvPr/>
        </p:nvSpPr>
        <p:spPr>
          <a:xfrm>
            <a:off x="1278421" y="4209999"/>
            <a:ext cx="1703525" cy="1530698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3E3E075-962E-4FDB-A994-82BF106B6C18}"/>
              </a:ext>
            </a:extLst>
          </p:cNvPr>
          <p:cNvSpPr/>
          <p:nvPr/>
        </p:nvSpPr>
        <p:spPr>
          <a:xfrm>
            <a:off x="1869419" y="3757266"/>
            <a:ext cx="96757" cy="1618397"/>
          </a:xfrm>
          <a:prstGeom prst="rect">
            <a:avLst/>
          </a:prstGeom>
          <a:pattFill prst="shingle">
            <a:fgClr>
              <a:srgbClr val="FF0000"/>
            </a:fgClr>
            <a:bgClr>
              <a:schemeClr val="tx1"/>
            </a:bgClr>
          </a:patt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EB04815-4B5E-4DCC-B8B9-968169951E52}"/>
              </a:ext>
            </a:extLst>
          </p:cNvPr>
          <p:cNvSpPr/>
          <p:nvPr/>
        </p:nvSpPr>
        <p:spPr>
          <a:xfrm>
            <a:off x="2580300" y="3757266"/>
            <a:ext cx="96757" cy="1618397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cxnSp>
        <p:nvCxnSpPr>
          <p:cNvPr id="17" name="Connector: Elbow 16">
            <a:extLst>
              <a:ext uri="{FF2B5EF4-FFF2-40B4-BE49-F238E27FC236}">
                <a16:creationId xmlns:a16="http://schemas.microsoft.com/office/drawing/2014/main" id="{F5B596BC-A72B-4F32-96BE-AA001C8A3B7B}"/>
              </a:ext>
            </a:extLst>
          </p:cNvPr>
          <p:cNvCxnSpPr>
            <a:cxnSpLocks/>
          </p:cNvCxnSpPr>
          <p:nvPr/>
        </p:nvCxnSpPr>
        <p:spPr>
          <a:xfrm rot="16200000" flipH="1">
            <a:off x="960367" y="4186837"/>
            <a:ext cx="1356843" cy="461264"/>
          </a:xfrm>
          <a:prstGeom prst="bentConnector3">
            <a:avLst>
              <a:gd name="adj1" fmla="val 99851"/>
            </a:avLst>
          </a:prstGeom>
          <a:ln>
            <a:solidFill>
              <a:srgbClr val="00206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8D20DC1-37B5-43C9-A6EB-B1467CF4D82C}"/>
              </a:ext>
            </a:extLst>
          </p:cNvPr>
          <p:cNvSpPr txBox="1"/>
          <p:nvPr/>
        </p:nvSpPr>
        <p:spPr>
          <a:xfrm>
            <a:off x="1118080" y="3475958"/>
            <a:ext cx="9982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</a:rPr>
              <a:t>REF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5FAEC37-EC44-47C4-ABC0-211072E29D0A}"/>
              </a:ext>
            </a:extLst>
          </p:cNvPr>
          <p:cNvSpPr txBox="1"/>
          <p:nvPr/>
        </p:nvSpPr>
        <p:spPr>
          <a:xfrm>
            <a:off x="1899783" y="3791682"/>
            <a:ext cx="7930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anode</a:t>
            </a:r>
            <a:endParaRPr lang="en-GB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2D444CD-BCB9-44D3-9CA6-EAC4D827E369}"/>
              </a:ext>
            </a:extLst>
          </p:cNvPr>
          <p:cNvSpPr txBox="1"/>
          <p:nvPr/>
        </p:nvSpPr>
        <p:spPr>
          <a:xfrm>
            <a:off x="2674953" y="3790340"/>
            <a:ext cx="13068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cathode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42919317-FFE5-45A2-A29F-CB145EFB8693}"/>
              </a:ext>
            </a:extLst>
          </p:cNvPr>
          <p:cNvSpPr/>
          <p:nvPr/>
        </p:nvSpPr>
        <p:spPr>
          <a:xfrm>
            <a:off x="1581544" y="3916733"/>
            <a:ext cx="197023" cy="232747"/>
          </a:xfrm>
          <a:prstGeom prst="ellipse">
            <a:avLst/>
          </a:prstGeom>
          <a:solidFill>
            <a:schemeClr val="bg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dirty="0">
                <a:solidFill>
                  <a:schemeClr val="accent6">
                    <a:lumMod val="50000"/>
                  </a:schemeClr>
                </a:solidFill>
              </a:rPr>
              <a:t>V</a:t>
            </a:r>
            <a:endParaRPr lang="x-none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AB8C9BB-0328-4394-B750-D4CFB6C46CE7}"/>
              </a:ext>
            </a:extLst>
          </p:cNvPr>
          <p:cNvCxnSpPr>
            <a:cxnSpLocks/>
            <a:stCxn id="21" idx="2"/>
          </p:cNvCxnSpPr>
          <p:nvPr/>
        </p:nvCxnSpPr>
        <p:spPr>
          <a:xfrm flipH="1" flipV="1">
            <a:off x="1408154" y="4033104"/>
            <a:ext cx="173389" cy="3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7E1C2D4-7C13-4953-9BA5-9B4E32ED91E1}"/>
              </a:ext>
            </a:extLst>
          </p:cNvPr>
          <p:cNvCxnSpPr>
            <a:cxnSpLocks/>
          </p:cNvCxnSpPr>
          <p:nvPr/>
        </p:nvCxnSpPr>
        <p:spPr>
          <a:xfrm>
            <a:off x="2628678" y="3180708"/>
            <a:ext cx="0" cy="572959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Oval 24">
            <a:extLst>
              <a:ext uri="{FF2B5EF4-FFF2-40B4-BE49-F238E27FC236}">
                <a16:creationId xmlns:a16="http://schemas.microsoft.com/office/drawing/2014/main" id="{48E2805A-BF24-4D21-AB36-F3C44FEDA0E5}"/>
              </a:ext>
            </a:extLst>
          </p:cNvPr>
          <p:cNvSpPr/>
          <p:nvPr/>
        </p:nvSpPr>
        <p:spPr>
          <a:xfrm>
            <a:off x="1815052" y="3372085"/>
            <a:ext cx="197023" cy="232747"/>
          </a:xfrm>
          <a:prstGeom prst="ellipse">
            <a:avLst/>
          </a:prstGeom>
          <a:solidFill>
            <a:schemeClr val="bg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dirty="0">
                <a:solidFill>
                  <a:schemeClr val="accent6">
                    <a:lumMod val="50000"/>
                  </a:schemeClr>
                </a:solidFill>
              </a:rPr>
              <a:t>A</a:t>
            </a:r>
            <a:endParaRPr lang="x-none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0D1B544-5F09-4D4D-AA43-B6F08203BCBC}"/>
              </a:ext>
            </a:extLst>
          </p:cNvPr>
          <p:cNvCxnSpPr>
            <a:cxnSpLocks/>
            <a:endCxn id="25" idx="0"/>
          </p:cNvCxnSpPr>
          <p:nvPr/>
        </p:nvCxnSpPr>
        <p:spPr>
          <a:xfrm>
            <a:off x="1912587" y="3180708"/>
            <a:ext cx="976" cy="191377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B13F09D8-83EA-4CB1-A211-543DE31ED5A3}"/>
              </a:ext>
            </a:extLst>
          </p:cNvPr>
          <p:cNvSpPr txBox="1"/>
          <p:nvPr/>
        </p:nvSpPr>
        <p:spPr>
          <a:xfrm>
            <a:off x="1880807" y="3481756"/>
            <a:ext cx="266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>
                <a:solidFill>
                  <a:srgbClr val="FF0000"/>
                </a:solidFill>
              </a:rPr>
              <a:t>+</a:t>
            </a:r>
            <a:endParaRPr lang="x-none" dirty="0">
              <a:solidFill>
                <a:srgbClr val="FF0000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CD8AD36-5BE3-4084-B5F3-3DC5654241EA}"/>
              </a:ext>
            </a:extLst>
          </p:cNvPr>
          <p:cNvSpPr txBox="1"/>
          <p:nvPr/>
        </p:nvSpPr>
        <p:spPr>
          <a:xfrm>
            <a:off x="2655611" y="3411798"/>
            <a:ext cx="315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-</a:t>
            </a:r>
            <a:endParaRPr lang="x-none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FDE3AAF4-04FF-4B8A-96DB-CBB6F5CD41A0}"/>
              </a:ext>
            </a:extLst>
          </p:cNvPr>
          <p:cNvCxnSpPr>
            <a:cxnSpLocks/>
          </p:cNvCxnSpPr>
          <p:nvPr/>
        </p:nvCxnSpPr>
        <p:spPr>
          <a:xfrm flipH="1">
            <a:off x="1775610" y="4031179"/>
            <a:ext cx="128216" cy="0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FDDD481C-2D81-4CBD-903D-BEE47413299E}"/>
              </a:ext>
            </a:extLst>
          </p:cNvPr>
          <p:cNvCxnSpPr>
            <a:cxnSpLocks/>
          </p:cNvCxnSpPr>
          <p:nvPr/>
        </p:nvCxnSpPr>
        <p:spPr>
          <a:xfrm flipH="1">
            <a:off x="2348297" y="3183051"/>
            <a:ext cx="285320" cy="0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E8586407-F9AD-445A-B397-C9BB108EB939}"/>
              </a:ext>
            </a:extLst>
          </p:cNvPr>
          <p:cNvCxnSpPr>
            <a:cxnSpLocks/>
          </p:cNvCxnSpPr>
          <p:nvPr/>
        </p:nvCxnSpPr>
        <p:spPr>
          <a:xfrm flipH="1">
            <a:off x="1911978" y="3183049"/>
            <a:ext cx="328732" cy="0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9" name="Group 78">
            <a:extLst>
              <a:ext uri="{FF2B5EF4-FFF2-40B4-BE49-F238E27FC236}">
                <a16:creationId xmlns:a16="http://schemas.microsoft.com/office/drawing/2014/main" id="{FAFE4DA6-E237-44BA-80E0-00903675641E}"/>
              </a:ext>
            </a:extLst>
          </p:cNvPr>
          <p:cNvGrpSpPr/>
          <p:nvPr/>
        </p:nvGrpSpPr>
        <p:grpSpPr>
          <a:xfrm>
            <a:off x="4693976" y="2803882"/>
            <a:ext cx="4498810" cy="3057488"/>
            <a:chOff x="844063" y="1424352"/>
            <a:chExt cx="3616568" cy="2455985"/>
          </a:xfrm>
        </p:grpSpPr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867B2F51-E3B4-4189-BA5F-4CEC45FC3A51}"/>
                </a:ext>
              </a:extLst>
            </p:cNvPr>
            <p:cNvGrpSpPr/>
            <p:nvPr/>
          </p:nvGrpSpPr>
          <p:grpSpPr>
            <a:xfrm>
              <a:off x="844063" y="1424352"/>
              <a:ext cx="3616568" cy="2455985"/>
              <a:chOff x="844063" y="2485292"/>
              <a:chExt cx="2473562" cy="1395047"/>
            </a:xfrm>
          </p:grpSpPr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92B1A899-E17C-4ADC-A55F-A560B4FBFE1C}"/>
                  </a:ext>
                </a:extLst>
              </p:cNvPr>
              <p:cNvSpPr/>
              <p:nvPr/>
            </p:nvSpPr>
            <p:spPr>
              <a:xfrm>
                <a:off x="844063" y="2485292"/>
                <a:ext cx="2473562" cy="1395045"/>
              </a:xfrm>
              <a:prstGeom prst="rect">
                <a:avLst/>
              </a:prstGeom>
              <a:gradFill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21000">
                    <a:schemeClr val="tx2">
                      <a:lumMod val="60000"/>
                      <a:lumOff val="40000"/>
                    </a:schemeClr>
                  </a:gs>
                  <a:gs pos="100000">
                    <a:srgbClr val="002060"/>
                  </a:gs>
                </a:gsLst>
                <a:lin ang="5400000" scaled="1"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 dirty="0"/>
              </a:p>
            </p:txBody>
          </p:sp>
          <p:grpSp>
            <p:nvGrpSpPr>
              <p:cNvPr id="87" name="Group 86">
                <a:extLst>
                  <a:ext uri="{FF2B5EF4-FFF2-40B4-BE49-F238E27FC236}">
                    <a16:creationId xmlns:a16="http://schemas.microsoft.com/office/drawing/2014/main" id="{003A8144-C346-4253-940E-1B4CBB32176F}"/>
                  </a:ext>
                </a:extLst>
              </p:cNvPr>
              <p:cNvGrpSpPr/>
              <p:nvPr/>
            </p:nvGrpSpPr>
            <p:grpSpPr>
              <a:xfrm>
                <a:off x="844063" y="3159371"/>
                <a:ext cx="2473562" cy="720968"/>
                <a:chOff x="844063" y="3159371"/>
                <a:chExt cx="2473562" cy="720968"/>
              </a:xfrm>
            </p:grpSpPr>
            <p:sp>
              <p:nvSpPr>
                <p:cNvPr id="88" name="Isosceles Triangle 87">
                  <a:extLst>
                    <a:ext uri="{FF2B5EF4-FFF2-40B4-BE49-F238E27FC236}">
                      <a16:creationId xmlns:a16="http://schemas.microsoft.com/office/drawing/2014/main" id="{6F72D47C-DA92-4382-9284-9506AC3BE114}"/>
                    </a:ext>
                  </a:extLst>
                </p:cNvPr>
                <p:cNvSpPr/>
                <p:nvPr/>
              </p:nvSpPr>
              <p:spPr>
                <a:xfrm>
                  <a:off x="844063" y="3505199"/>
                  <a:ext cx="633046" cy="375139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 dirty="0"/>
                </a:p>
              </p:txBody>
            </p:sp>
            <p:sp>
              <p:nvSpPr>
                <p:cNvPr id="89" name="Isosceles Triangle 88">
                  <a:extLst>
                    <a:ext uri="{FF2B5EF4-FFF2-40B4-BE49-F238E27FC236}">
                      <a16:creationId xmlns:a16="http://schemas.microsoft.com/office/drawing/2014/main" id="{EDAD0734-E0B6-4844-9C91-6375C064906C}"/>
                    </a:ext>
                  </a:extLst>
                </p:cNvPr>
                <p:cNvSpPr/>
                <p:nvPr/>
              </p:nvSpPr>
              <p:spPr>
                <a:xfrm>
                  <a:off x="1137138" y="3505199"/>
                  <a:ext cx="504093" cy="375139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sp>
              <p:nvSpPr>
                <p:cNvPr id="90" name="Isosceles Triangle 89">
                  <a:extLst>
                    <a:ext uri="{FF2B5EF4-FFF2-40B4-BE49-F238E27FC236}">
                      <a16:creationId xmlns:a16="http://schemas.microsoft.com/office/drawing/2014/main" id="{98CA740C-5D80-4CDA-806A-152D2ED7A604}"/>
                    </a:ext>
                  </a:extLst>
                </p:cNvPr>
                <p:cNvSpPr/>
                <p:nvPr/>
              </p:nvSpPr>
              <p:spPr>
                <a:xfrm>
                  <a:off x="1342292" y="3159371"/>
                  <a:ext cx="451339" cy="720968"/>
                </a:xfrm>
                <a:prstGeom prst="triangle">
                  <a:avLst>
                    <a:gd name="adj" fmla="val 47675"/>
                  </a:avLst>
                </a:prstGeom>
                <a:solidFill>
                  <a:srgbClr val="FFC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 dirty="0"/>
                </a:p>
              </p:txBody>
            </p:sp>
            <p:sp>
              <p:nvSpPr>
                <p:cNvPr id="91" name="Isosceles Triangle 90">
                  <a:extLst>
                    <a:ext uri="{FF2B5EF4-FFF2-40B4-BE49-F238E27FC236}">
                      <a16:creationId xmlns:a16="http://schemas.microsoft.com/office/drawing/2014/main" id="{05DD6125-7B6F-447E-9405-27859141962D}"/>
                    </a:ext>
                  </a:extLst>
                </p:cNvPr>
                <p:cNvSpPr/>
                <p:nvPr/>
              </p:nvSpPr>
              <p:spPr>
                <a:xfrm>
                  <a:off x="1629508" y="3505199"/>
                  <a:ext cx="304800" cy="375139"/>
                </a:xfrm>
                <a:prstGeom prst="triangle">
                  <a:avLst>
                    <a:gd name="adj" fmla="val 47675"/>
                  </a:avLst>
                </a:prstGeom>
                <a:solidFill>
                  <a:srgbClr val="FFC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sp>
              <p:nvSpPr>
                <p:cNvPr id="92" name="Isosceles Triangle 91">
                  <a:extLst>
                    <a:ext uri="{FF2B5EF4-FFF2-40B4-BE49-F238E27FC236}">
                      <a16:creationId xmlns:a16="http://schemas.microsoft.com/office/drawing/2014/main" id="{0E31FA60-9DE8-4C7F-88DC-4F73D9885436}"/>
                    </a:ext>
                  </a:extLst>
                </p:cNvPr>
                <p:cNvSpPr/>
                <p:nvPr/>
              </p:nvSpPr>
              <p:spPr>
                <a:xfrm>
                  <a:off x="1740876" y="3458308"/>
                  <a:ext cx="691661" cy="422030"/>
                </a:xfrm>
                <a:prstGeom prst="triangle">
                  <a:avLst>
                    <a:gd name="adj" fmla="val 47675"/>
                  </a:avLst>
                </a:prstGeom>
                <a:solidFill>
                  <a:srgbClr val="FFC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sp>
              <p:nvSpPr>
                <p:cNvPr id="93" name="Isosceles Triangle 92">
                  <a:extLst>
                    <a:ext uri="{FF2B5EF4-FFF2-40B4-BE49-F238E27FC236}">
                      <a16:creationId xmlns:a16="http://schemas.microsoft.com/office/drawing/2014/main" id="{BACC42B5-161E-4EA8-A3CC-EB19E6080EC1}"/>
                    </a:ext>
                  </a:extLst>
                </p:cNvPr>
                <p:cNvSpPr/>
                <p:nvPr/>
              </p:nvSpPr>
              <p:spPr>
                <a:xfrm>
                  <a:off x="1904998" y="3295563"/>
                  <a:ext cx="650629" cy="584775"/>
                </a:xfrm>
                <a:prstGeom prst="triangle">
                  <a:avLst>
                    <a:gd name="adj" fmla="val 47675"/>
                  </a:avLst>
                </a:prstGeom>
                <a:solidFill>
                  <a:srgbClr val="FFC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sp>
              <p:nvSpPr>
                <p:cNvPr id="94" name="Isosceles Triangle 93">
                  <a:extLst>
                    <a:ext uri="{FF2B5EF4-FFF2-40B4-BE49-F238E27FC236}">
                      <a16:creationId xmlns:a16="http://schemas.microsoft.com/office/drawing/2014/main" id="{45C9BC7A-8B74-4BE8-B70D-5360EFC32357}"/>
                    </a:ext>
                  </a:extLst>
                </p:cNvPr>
                <p:cNvSpPr/>
                <p:nvPr/>
              </p:nvSpPr>
              <p:spPr>
                <a:xfrm>
                  <a:off x="2121877" y="3352799"/>
                  <a:ext cx="621320" cy="527539"/>
                </a:xfrm>
                <a:prstGeom prst="triangle">
                  <a:avLst>
                    <a:gd name="adj" fmla="val 47675"/>
                  </a:avLst>
                </a:prstGeom>
                <a:solidFill>
                  <a:srgbClr val="FFC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sp>
              <p:nvSpPr>
                <p:cNvPr id="95" name="Isosceles Triangle 94">
                  <a:extLst>
                    <a:ext uri="{FF2B5EF4-FFF2-40B4-BE49-F238E27FC236}">
                      <a16:creationId xmlns:a16="http://schemas.microsoft.com/office/drawing/2014/main" id="{7F4E3DF9-91AD-4377-BB7C-2497806AD849}"/>
                    </a:ext>
                  </a:extLst>
                </p:cNvPr>
                <p:cNvSpPr/>
                <p:nvPr/>
              </p:nvSpPr>
              <p:spPr>
                <a:xfrm>
                  <a:off x="2332891" y="3505199"/>
                  <a:ext cx="609593" cy="375138"/>
                </a:xfrm>
                <a:prstGeom prst="triangle">
                  <a:avLst>
                    <a:gd name="adj" fmla="val 47675"/>
                  </a:avLst>
                </a:prstGeom>
                <a:solidFill>
                  <a:srgbClr val="FFC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sp>
              <p:nvSpPr>
                <p:cNvPr id="96" name="Isosceles Triangle 95">
                  <a:extLst>
                    <a:ext uri="{FF2B5EF4-FFF2-40B4-BE49-F238E27FC236}">
                      <a16:creationId xmlns:a16="http://schemas.microsoft.com/office/drawing/2014/main" id="{8FE0802B-A73A-4D67-8F49-2CBFF405A3FE}"/>
                    </a:ext>
                  </a:extLst>
                </p:cNvPr>
                <p:cNvSpPr/>
                <p:nvPr/>
              </p:nvSpPr>
              <p:spPr>
                <a:xfrm>
                  <a:off x="2608381" y="3505199"/>
                  <a:ext cx="345830" cy="375138"/>
                </a:xfrm>
                <a:prstGeom prst="triangle">
                  <a:avLst>
                    <a:gd name="adj" fmla="val 47675"/>
                  </a:avLst>
                </a:prstGeom>
                <a:solidFill>
                  <a:srgbClr val="FFC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sp>
              <p:nvSpPr>
                <p:cNvPr id="97" name="Isosceles Triangle 96">
                  <a:extLst>
                    <a:ext uri="{FF2B5EF4-FFF2-40B4-BE49-F238E27FC236}">
                      <a16:creationId xmlns:a16="http://schemas.microsoft.com/office/drawing/2014/main" id="{63AA0B86-6EA8-4A49-ACA5-BB20733DF165}"/>
                    </a:ext>
                  </a:extLst>
                </p:cNvPr>
                <p:cNvSpPr/>
                <p:nvPr/>
              </p:nvSpPr>
              <p:spPr>
                <a:xfrm>
                  <a:off x="2696305" y="3399692"/>
                  <a:ext cx="621320" cy="480645"/>
                </a:xfrm>
                <a:prstGeom prst="triangle">
                  <a:avLst>
                    <a:gd name="adj" fmla="val 47675"/>
                  </a:avLst>
                </a:prstGeom>
                <a:solidFill>
                  <a:srgbClr val="FFC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</p:grpSp>
        </p:grp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1CF8C45-2D42-4A4E-B788-2F6A51994284}"/>
                </a:ext>
              </a:extLst>
            </p:cNvPr>
            <p:cNvCxnSpPr>
              <a:cxnSpLocks/>
            </p:cNvCxnSpPr>
            <p:nvPr/>
          </p:nvCxnSpPr>
          <p:spPr>
            <a:xfrm>
              <a:off x="844063" y="2101468"/>
              <a:ext cx="3616568" cy="0"/>
            </a:xfrm>
            <a:prstGeom prst="line">
              <a:avLst/>
            </a:prstGeom>
            <a:ln>
              <a:solidFill>
                <a:schemeClr val="accent6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B9C28056-765C-4082-B8D5-0F7D5157B78F}"/>
                </a:ext>
              </a:extLst>
            </p:cNvPr>
            <p:cNvSpPr txBox="1"/>
            <p:nvPr/>
          </p:nvSpPr>
          <p:spPr>
            <a:xfrm>
              <a:off x="1477175" y="1619767"/>
              <a:ext cx="2755645" cy="267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solidFill>
                    <a:schemeClr val="bg1"/>
                  </a:solidFill>
                </a:rPr>
                <a:t>Electropolishing bath, bulk</a:t>
              </a:r>
            </a:p>
          </p:txBody>
        </p:sp>
        <p:sp>
          <p:nvSpPr>
            <p:cNvPr id="83" name="Isosceles Triangle 82">
              <a:extLst>
                <a:ext uri="{FF2B5EF4-FFF2-40B4-BE49-F238E27FC236}">
                  <a16:creationId xmlns:a16="http://schemas.microsoft.com/office/drawing/2014/main" id="{D80836F6-4DF6-4A8D-9ACF-785063E8E40D}"/>
                </a:ext>
              </a:extLst>
            </p:cNvPr>
            <p:cNvSpPr/>
            <p:nvPr/>
          </p:nvSpPr>
          <p:spPr>
            <a:xfrm rot="16200000">
              <a:off x="3855649" y="3271687"/>
              <a:ext cx="754343" cy="452805"/>
            </a:xfrm>
            <a:prstGeom prst="triangle">
              <a:avLst>
                <a:gd name="adj" fmla="val 47675"/>
              </a:avLst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EE9F7720-2293-404D-8E8A-A92B404F02E5}"/>
                </a:ext>
              </a:extLst>
            </p:cNvPr>
            <p:cNvSpPr/>
            <p:nvPr/>
          </p:nvSpPr>
          <p:spPr>
            <a:xfrm>
              <a:off x="846284" y="3322353"/>
              <a:ext cx="152038" cy="55798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85" name="Isosceles Triangle 84">
              <a:extLst>
                <a:ext uri="{FF2B5EF4-FFF2-40B4-BE49-F238E27FC236}">
                  <a16:creationId xmlns:a16="http://schemas.microsoft.com/office/drawing/2014/main" id="{9D6B5DA5-80CA-4FA7-B40C-6B91D8D365DB}"/>
                </a:ext>
              </a:extLst>
            </p:cNvPr>
            <p:cNvSpPr/>
            <p:nvPr/>
          </p:nvSpPr>
          <p:spPr>
            <a:xfrm rot="5400000">
              <a:off x="678509" y="3297026"/>
              <a:ext cx="746806" cy="407015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/>
            </a:p>
          </p:txBody>
        </p:sp>
      </p:grpSp>
      <p:sp>
        <p:nvSpPr>
          <p:cNvPr id="98" name="TextBox 97">
            <a:extLst>
              <a:ext uri="{FF2B5EF4-FFF2-40B4-BE49-F238E27FC236}">
                <a16:creationId xmlns:a16="http://schemas.microsoft.com/office/drawing/2014/main" id="{A39293D0-D34E-4A2C-B89F-B50F19BA7B32}"/>
              </a:ext>
            </a:extLst>
          </p:cNvPr>
          <p:cNvSpPr txBox="1"/>
          <p:nvPr/>
        </p:nvSpPr>
        <p:spPr>
          <a:xfrm>
            <a:off x="9712447" y="3955804"/>
            <a:ext cx="19292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diffusion domain: </a:t>
            </a:r>
          </a:p>
          <a:p>
            <a:r>
              <a:rPr lang="en-GB" dirty="0"/>
              <a:t>- </a:t>
            </a:r>
            <a:r>
              <a:rPr lang="en-GB" sz="1600" dirty="0"/>
              <a:t>higher density</a:t>
            </a:r>
          </a:p>
          <a:p>
            <a:r>
              <a:rPr lang="en-GB" sz="1600" dirty="0"/>
              <a:t>- higher viscosity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AA34F132-C1A4-4B21-A210-0CBFFB769312}"/>
              </a:ext>
            </a:extLst>
          </p:cNvPr>
          <p:cNvSpPr txBox="1"/>
          <p:nvPr/>
        </p:nvSpPr>
        <p:spPr>
          <a:xfrm>
            <a:off x="6621490" y="5419046"/>
            <a:ext cx="3242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Anode = cavity surface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100" name="Right Brace 99">
            <a:extLst>
              <a:ext uri="{FF2B5EF4-FFF2-40B4-BE49-F238E27FC236}">
                <a16:creationId xmlns:a16="http://schemas.microsoft.com/office/drawing/2014/main" id="{CF13D31A-2F4C-4365-9314-450ED6DD0D49}"/>
              </a:ext>
            </a:extLst>
          </p:cNvPr>
          <p:cNvSpPr/>
          <p:nvPr/>
        </p:nvSpPr>
        <p:spPr>
          <a:xfrm>
            <a:off x="9279851" y="2816098"/>
            <a:ext cx="372881" cy="830733"/>
          </a:xfrm>
          <a:prstGeom prst="rightBrace">
            <a:avLst/>
          </a:prstGeom>
          <a:ln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42794ABD-0243-4211-A484-00243D850471}"/>
              </a:ext>
            </a:extLst>
          </p:cNvPr>
          <p:cNvSpPr txBox="1"/>
          <p:nvPr/>
        </p:nvSpPr>
        <p:spPr>
          <a:xfrm>
            <a:off x="9700290" y="2863601"/>
            <a:ext cx="18439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convection domain</a:t>
            </a:r>
          </a:p>
        </p:txBody>
      </p: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19B762A5-395E-44BE-A2FD-D5A57E834E87}"/>
              </a:ext>
            </a:extLst>
          </p:cNvPr>
          <p:cNvCxnSpPr>
            <a:cxnSpLocks/>
          </p:cNvCxnSpPr>
          <p:nvPr/>
        </p:nvCxnSpPr>
        <p:spPr>
          <a:xfrm flipV="1">
            <a:off x="5994942" y="3659789"/>
            <a:ext cx="0" cy="623677"/>
          </a:xfrm>
          <a:prstGeom prst="line">
            <a:avLst/>
          </a:prstGeom>
          <a:ln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1332394E-9BE7-4CF2-A4D8-5800FB406687}"/>
              </a:ext>
            </a:extLst>
          </p:cNvPr>
          <p:cNvCxnSpPr>
            <a:cxnSpLocks/>
          </p:cNvCxnSpPr>
          <p:nvPr/>
        </p:nvCxnSpPr>
        <p:spPr>
          <a:xfrm flipV="1">
            <a:off x="6558404" y="3667602"/>
            <a:ext cx="26057" cy="1829084"/>
          </a:xfrm>
          <a:prstGeom prst="line">
            <a:avLst/>
          </a:prstGeom>
          <a:ln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" name="TextBox 103">
            <a:extLst>
              <a:ext uri="{FF2B5EF4-FFF2-40B4-BE49-F238E27FC236}">
                <a16:creationId xmlns:a16="http://schemas.microsoft.com/office/drawing/2014/main" id="{9778E963-73BB-476E-B9ED-BC5C780579A3}"/>
              </a:ext>
            </a:extLst>
          </p:cNvPr>
          <p:cNvSpPr txBox="1"/>
          <p:nvPr/>
        </p:nvSpPr>
        <p:spPr>
          <a:xfrm>
            <a:off x="5532754" y="3840001"/>
            <a:ext cx="6234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E2417C7A-F9EC-49E3-842F-0AF19BC7AA6D}"/>
              </a:ext>
            </a:extLst>
          </p:cNvPr>
          <p:cNvSpPr txBox="1"/>
          <p:nvPr/>
        </p:nvSpPr>
        <p:spPr>
          <a:xfrm>
            <a:off x="6584461" y="3864167"/>
            <a:ext cx="6234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88CBF760-FE6B-48DF-998E-F2D0AC55C44F}"/>
              </a:ext>
            </a:extLst>
          </p:cNvPr>
          <p:cNvSpPr txBox="1"/>
          <p:nvPr/>
        </p:nvSpPr>
        <p:spPr>
          <a:xfrm>
            <a:off x="9704067" y="5225452"/>
            <a:ext cx="1157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R1 &lt; R2</a:t>
            </a:r>
          </a:p>
        </p:txBody>
      </p: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9828560D-0607-4CB8-B0D3-97689C8879B2}"/>
              </a:ext>
            </a:extLst>
          </p:cNvPr>
          <p:cNvCxnSpPr>
            <a:cxnSpLocks/>
          </p:cNvCxnSpPr>
          <p:nvPr/>
        </p:nvCxnSpPr>
        <p:spPr>
          <a:xfrm flipH="1" flipV="1">
            <a:off x="4567303" y="4495838"/>
            <a:ext cx="993732" cy="1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8" name="TextBox 107">
            <a:extLst>
              <a:ext uri="{FF2B5EF4-FFF2-40B4-BE49-F238E27FC236}">
                <a16:creationId xmlns:a16="http://schemas.microsoft.com/office/drawing/2014/main" id="{15BA3B01-73C7-4D49-8A16-260D9B6CAFA3}"/>
              </a:ext>
            </a:extLst>
          </p:cNvPr>
          <p:cNvSpPr txBox="1"/>
          <p:nvPr/>
        </p:nvSpPr>
        <p:spPr>
          <a:xfrm>
            <a:off x="3325174" y="4073924"/>
            <a:ext cx="14988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Saturated salt/oxide layer</a:t>
            </a:r>
          </a:p>
        </p:txBody>
      </p:sp>
      <p:sp>
        <p:nvSpPr>
          <p:cNvPr id="56" name="Title 1">
            <a:extLst>
              <a:ext uri="{FF2B5EF4-FFF2-40B4-BE49-F238E27FC236}">
                <a16:creationId xmlns:a16="http://schemas.microsoft.com/office/drawing/2014/main" id="{67C0DC6D-5896-84A5-2972-E6398641FDE2}"/>
              </a:ext>
            </a:extLst>
          </p:cNvPr>
          <p:cNvSpPr txBox="1">
            <a:spLocks/>
          </p:cNvSpPr>
          <p:nvPr/>
        </p:nvSpPr>
        <p:spPr>
          <a:xfrm>
            <a:off x="510373" y="206247"/>
            <a:ext cx="2720508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err="1" smtClean="0">
                <a:latin typeface="+mn-lt"/>
              </a:rPr>
              <a:t>Electropolishing</a:t>
            </a:r>
            <a:endParaRPr lang="x-none" sz="4000" dirty="0">
              <a:latin typeface="+mn-lt"/>
            </a:endParaRPr>
          </a:p>
        </p:txBody>
      </p:sp>
      <p:sp>
        <p:nvSpPr>
          <p:cNvPr id="62" name="Slide Number Placeholder 4">
            <a:extLst>
              <a:ext uri="{FF2B5EF4-FFF2-40B4-BE49-F238E27FC236}">
                <a16:creationId xmlns:a16="http://schemas.microsoft.com/office/drawing/2014/main" id="{95DECC07-4079-633A-739E-C02D0F72A0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533E0A2-FD00-4410-F851-79CDA17682B0}"/>
              </a:ext>
            </a:extLst>
          </p:cNvPr>
          <p:cNvSpPr txBox="1"/>
          <p:nvPr/>
        </p:nvSpPr>
        <p:spPr>
          <a:xfrm>
            <a:off x="2138154" y="2748729"/>
            <a:ext cx="9982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U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0CD0ACB-E0A3-0655-FBD2-F54260D24141}"/>
              </a:ext>
            </a:extLst>
          </p:cNvPr>
          <p:cNvSpPr txBox="1"/>
          <p:nvPr/>
        </p:nvSpPr>
        <p:spPr>
          <a:xfrm>
            <a:off x="10288455" y="5434435"/>
            <a:ext cx="13234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resistance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68BE1F8E-A2D5-644B-9BF1-4C77B5CDBB46}"/>
              </a:ext>
            </a:extLst>
          </p:cNvPr>
          <p:cNvCxnSpPr>
            <a:cxnSpLocks/>
          </p:cNvCxnSpPr>
          <p:nvPr/>
        </p:nvCxnSpPr>
        <p:spPr>
          <a:xfrm>
            <a:off x="2348298" y="3035272"/>
            <a:ext cx="0" cy="290885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68E434E6-6053-4F28-8AAA-69F1A6CE6183}"/>
              </a:ext>
            </a:extLst>
          </p:cNvPr>
          <p:cNvCxnSpPr>
            <a:cxnSpLocks/>
          </p:cNvCxnSpPr>
          <p:nvPr/>
        </p:nvCxnSpPr>
        <p:spPr>
          <a:xfrm>
            <a:off x="2240710" y="3035273"/>
            <a:ext cx="0" cy="290885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9699FDF-B9CE-832C-EC35-237903574AFF}"/>
              </a:ext>
            </a:extLst>
          </p:cNvPr>
          <p:cNvCxnSpPr>
            <a:cxnSpLocks/>
          </p:cNvCxnSpPr>
          <p:nvPr/>
        </p:nvCxnSpPr>
        <p:spPr>
          <a:xfrm>
            <a:off x="1987765" y="5039189"/>
            <a:ext cx="2683909" cy="226663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Right Brace 73">
            <a:extLst>
              <a:ext uri="{FF2B5EF4-FFF2-40B4-BE49-F238E27FC236}">
                <a16:creationId xmlns:a16="http://schemas.microsoft.com/office/drawing/2014/main" id="{BC4551BA-BC0F-250E-E785-AE90E22C1E22}"/>
              </a:ext>
            </a:extLst>
          </p:cNvPr>
          <p:cNvSpPr/>
          <p:nvPr/>
        </p:nvSpPr>
        <p:spPr>
          <a:xfrm>
            <a:off x="9288076" y="3665105"/>
            <a:ext cx="372881" cy="1374084"/>
          </a:xfrm>
          <a:prstGeom prst="rightBrace">
            <a:avLst/>
          </a:prstGeom>
          <a:ln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9FDED203-9266-8482-CA8D-750169341BBF}"/>
              </a:ext>
            </a:extLst>
          </p:cNvPr>
          <p:cNvSpPr txBox="1"/>
          <p:nvPr/>
        </p:nvSpPr>
        <p:spPr>
          <a:xfrm>
            <a:off x="8510495" y="2799043"/>
            <a:ext cx="8126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</a:rPr>
              <a:t>T = t0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9429" y="159370"/>
            <a:ext cx="3498037" cy="2538329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8F68418-B0BA-4769-ABB3-A5E3A693818E}" type="datetime1">
              <a:rPr lang="en-US" smtClean="0"/>
              <a:t>2/28/2023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RD51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4798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46313" y="227782"/>
            <a:ext cx="5601533" cy="400110"/>
          </a:xfrm>
          <a:prstGeom prst="rect">
            <a:avLst/>
          </a:prstGeom>
          <a:solidFill>
            <a:srgbClr val="3333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H" sz="20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Wet</a:t>
            </a:r>
            <a:r>
              <a:rPr lang="fr-CH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surface </a:t>
            </a:r>
            <a:r>
              <a:rPr lang="fr-CH" sz="2000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treatments</a:t>
            </a:r>
            <a:r>
              <a:rPr lang="fr-CH" sz="2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r>
              <a:rPr lang="fr-CH" sz="2000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cleaning</a:t>
            </a:r>
            <a:r>
              <a:rPr lang="fr-CH" sz="2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fr-CH" sz="2000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etching</a:t>
            </a:r>
            <a:endParaRPr lang="fr-CH" sz="2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6064" y="470604"/>
            <a:ext cx="1169750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CH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</a:t>
            </a:r>
            <a:r>
              <a:rPr lang="fr-CH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cleaning</a:t>
            </a:r>
            <a:r>
              <a:rPr lang="fr-CH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service of all Ultra High Vacuum </a:t>
            </a:r>
            <a:r>
              <a:rPr lang="fr-CH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components</a:t>
            </a:r>
            <a:r>
              <a:rPr lang="fr-CH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detergents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chambers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up </a:t>
            </a:r>
            <a:r>
              <a:rPr lang="fr-CH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7 m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length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and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solvents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en-GB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Dualene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1601S modified alcohol)</a:t>
            </a:r>
            <a:endParaRPr lang="fr-CH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-as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preparation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for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other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processes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PVD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coating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welding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brazing</a:t>
            </a:r>
            <a:endParaRPr lang="fr-CH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fr-CH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chemical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etching</a:t>
            </a:r>
            <a:r>
              <a:rPr lang="fr-CH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acids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bases) </a:t>
            </a:r>
            <a:r>
              <a:rPr lang="fr-CH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 passivation,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before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plating</a:t>
            </a:r>
            <a:r>
              <a:rPr lang="fr-CH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endParaRPr lang="fr-CH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PVD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coating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welding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or for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thin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film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removal</a:t>
            </a:r>
            <a:endParaRPr lang="fr-CH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fr-CH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NB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r>
              <a:rPr lang="fr-CH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</a:t>
            </a:r>
            <a:r>
              <a:rPr lang="fr-CH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clean room </a:t>
            </a:r>
            <a:r>
              <a:rPr lang="fr-CH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environment</a:t>
            </a:r>
            <a:endParaRPr lang="fr-CH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fr-CH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75681" y="1124888"/>
            <a:ext cx="3482521" cy="232168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5030" y="3193251"/>
            <a:ext cx="3905635" cy="2881553"/>
          </a:xfrm>
          <a:prstGeom prst="rect">
            <a:avLst/>
          </a:prstGeom>
          <a:ln w="28575">
            <a:solidFill>
              <a:srgbClr val="3333FF"/>
            </a:solidFill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z="1200" smtClean="0"/>
              <a:pPr/>
              <a:t>2</a:t>
            </a:fld>
            <a:endParaRPr lang="en-US" sz="1200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1024775-897F-4E3C-95B7-922B56CF7E83}" type="datetime1">
              <a:rPr lang="en-US" smtClean="0"/>
              <a:t>2/28/2023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RD51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 flipH="1">
            <a:off x="6540701" y="5394221"/>
            <a:ext cx="20095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Solvent based cleaning machine </a:t>
            </a:r>
            <a:endParaRPr lang="en-GB" sz="1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60674" y="5287261"/>
            <a:ext cx="15684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Alkaline detergent bath</a:t>
            </a:r>
            <a:endParaRPr lang="en-GB" sz="1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50284" y="1619433"/>
            <a:ext cx="3258111" cy="4341071"/>
          </a:xfrm>
          <a:prstGeom prst="rect">
            <a:avLst/>
          </a:prstGeom>
          <a:ln w="38100">
            <a:solidFill>
              <a:srgbClr val="3333FF"/>
            </a:solidFill>
          </a:ln>
        </p:spPr>
      </p:pic>
    </p:spTree>
    <p:extLst>
      <p:ext uri="{BB962C8B-B14F-4D97-AF65-F5344CB8AC3E}">
        <p14:creationId xmlns:p14="http://schemas.microsoft.com/office/powerpoint/2010/main" val="35852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F52EEDF-1487-4144-A3D5-FE9048B7B7F7}" type="datetime1">
              <a:rPr lang="en-US" smtClean="0"/>
              <a:t>2/28/2023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RD51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320329" y="400975"/>
            <a:ext cx="5025735" cy="400110"/>
          </a:xfrm>
          <a:prstGeom prst="rect">
            <a:avLst/>
          </a:prstGeom>
          <a:solidFill>
            <a:srgbClr val="3333FF"/>
          </a:solidFill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Plating and </a:t>
            </a:r>
            <a:r>
              <a:rPr lang="en-GB" sz="2000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electropolishing</a:t>
            </a:r>
            <a:r>
              <a:rPr lang="en-GB" sz="2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schemes </a:t>
            </a:r>
            <a:endParaRPr lang="en-GB" sz="2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4" name="TextBox 48"/>
          <p:cNvSpPr txBox="1">
            <a:spLocks noChangeArrowheads="1"/>
          </p:cNvSpPr>
          <p:nvPr/>
        </p:nvSpPr>
        <p:spPr bwMode="auto">
          <a:xfrm>
            <a:off x="967917" y="2516766"/>
            <a:ext cx="271621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9pPr>
          </a:lstStyle>
          <a:p>
            <a:r>
              <a:rPr lang="fr-FR" altLang="fr-FR" sz="1600" u="sng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Anodes</a:t>
            </a:r>
            <a:r>
              <a:rPr lang="fr-FR" altLang="fr-FR" sz="1400" u="sng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fr-FR" altLang="fr-FR" sz="1400" u="sng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:</a:t>
            </a:r>
            <a:endParaRPr lang="fr-FR" altLang="fr-FR" sz="1400" u="sng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55"/>
          <p:cNvSpPr txBox="1">
            <a:spLocks noChangeArrowheads="1"/>
          </p:cNvSpPr>
          <p:nvPr/>
        </p:nvSpPr>
        <p:spPr bwMode="auto">
          <a:xfrm>
            <a:off x="8433875" y="2529550"/>
            <a:ext cx="27178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9pPr>
          </a:lstStyle>
          <a:p>
            <a:r>
              <a:rPr lang="fr-FR" altLang="fr-FR" sz="1600" u="sng" dirty="0" smtClean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Cathodes:</a:t>
            </a:r>
            <a:endParaRPr lang="en-GB" altLang="fr-FR" sz="1600" u="sng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grpSp>
        <p:nvGrpSpPr>
          <p:cNvPr id="27" name="Group 3"/>
          <p:cNvGrpSpPr>
            <a:grpSpLocks/>
          </p:cNvGrpSpPr>
          <p:nvPr/>
        </p:nvGrpSpPr>
        <p:grpSpPr bwMode="auto">
          <a:xfrm>
            <a:off x="448864" y="3162001"/>
            <a:ext cx="2871465" cy="369332"/>
            <a:chOff x="824357" y="2200559"/>
            <a:chExt cx="2870613" cy="370367"/>
          </a:xfrm>
        </p:grpSpPr>
        <p:sp>
          <p:nvSpPr>
            <p:cNvPr id="28" name="ZoneTexte 26"/>
            <p:cNvSpPr txBox="1">
              <a:spLocks noChangeArrowheads="1"/>
            </p:cNvSpPr>
            <p:nvPr/>
          </p:nvSpPr>
          <p:spPr bwMode="auto">
            <a:xfrm>
              <a:off x="824357" y="2200559"/>
              <a:ext cx="2870613" cy="3703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Georgia" panose="02040502050405020303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eorgia" panose="02040502050405020303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eorgia" panose="02040502050405020303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eorgia" panose="02040502050405020303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eorgia" panose="02040502050405020303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eorgia" panose="02040502050405020303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eorgia" panose="02040502050405020303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eorgia" panose="02040502050405020303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eorgia" panose="02040502050405020303" pitchFamily="18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r>
                <a:rPr lang="fr-FR" altLang="fr-FR" dirty="0" smtClean="0"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M</a:t>
              </a:r>
              <a:r>
                <a:rPr lang="fr-FR" altLang="fr-FR" baseline="-25000" dirty="0" smtClean="0"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(s</a:t>
              </a:r>
              <a:r>
                <a:rPr lang="fr-FR" altLang="fr-FR" baseline="-25000" dirty="0"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)         </a:t>
              </a:r>
              <a:r>
                <a:rPr lang="fr-FR" altLang="fr-FR" b="1" dirty="0" err="1" smtClean="0"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M</a:t>
              </a:r>
              <a:r>
                <a:rPr lang="fr-FR" altLang="fr-FR" b="1" baseline="30000" dirty="0" err="1" smtClean="0"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+q</a:t>
              </a:r>
              <a:r>
                <a:rPr lang="fr-FR" altLang="fr-FR" b="1" baseline="-25000" dirty="0" smtClean="0"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(</a:t>
              </a:r>
              <a:r>
                <a:rPr lang="fr-FR" altLang="fr-FR" b="1" baseline="-25000" dirty="0" err="1" smtClean="0"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aq</a:t>
              </a:r>
              <a:r>
                <a:rPr lang="fr-FR" altLang="fr-FR" b="1" baseline="-25000" dirty="0"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)</a:t>
              </a:r>
              <a:r>
                <a:rPr lang="fr-FR" altLang="fr-FR" b="1" dirty="0"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 </a:t>
              </a:r>
              <a:r>
                <a:rPr lang="fr-FR" altLang="fr-FR" dirty="0"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+  </a:t>
              </a:r>
              <a:r>
                <a:rPr lang="fr-FR" altLang="fr-FR" dirty="0" err="1" smtClean="0"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qē</a:t>
              </a:r>
              <a:endParaRPr lang="fr-FR" altLang="fr-FR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9" name="Connecteur droit avec flèche 38"/>
            <p:cNvCxnSpPr/>
            <p:nvPr/>
          </p:nvCxnSpPr>
          <p:spPr bwMode="auto">
            <a:xfrm>
              <a:off x="1513128" y="2418655"/>
              <a:ext cx="14283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0" name="Group 3"/>
          <p:cNvGrpSpPr>
            <a:grpSpLocks/>
          </p:cNvGrpSpPr>
          <p:nvPr/>
        </p:nvGrpSpPr>
        <p:grpSpPr bwMode="auto">
          <a:xfrm>
            <a:off x="8427982" y="3050741"/>
            <a:ext cx="2841626" cy="369332"/>
            <a:chOff x="824357" y="2200559"/>
            <a:chExt cx="2567813" cy="368778"/>
          </a:xfrm>
        </p:grpSpPr>
        <p:sp>
          <p:nvSpPr>
            <p:cNvPr id="31" name="ZoneTexte 26"/>
            <p:cNvSpPr txBox="1">
              <a:spLocks noChangeArrowheads="1"/>
            </p:cNvSpPr>
            <p:nvPr/>
          </p:nvSpPr>
          <p:spPr bwMode="auto">
            <a:xfrm>
              <a:off x="824357" y="2200559"/>
              <a:ext cx="2567813" cy="368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Georgia" panose="02040502050405020303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eorgia" panose="02040502050405020303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eorgia" panose="02040502050405020303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eorgia" panose="02040502050405020303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eorgia" panose="02040502050405020303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eorgia" panose="02040502050405020303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eorgia" panose="02040502050405020303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eorgia" panose="02040502050405020303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eorgia" panose="02040502050405020303" pitchFamily="18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r>
                <a:rPr lang="fr-FR" altLang="fr-FR" dirty="0" err="1" smtClean="0"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M</a:t>
              </a:r>
              <a:r>
                <a:rPr lang="fr-FR" altLang="fr-FR" baseline="30000" dirty="0" err="1" smtClean="0"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+q</a:t>
              </a:r>
              <a:r>
                <a:rPr lang="fr-FR" altLang="fr-FR" baseline="-25000" dirty="0" smtClean="0"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(</a:t>
              </a:r>
              <a:r>
                <a:rPr lang="fr-FR" altLang="fr-FR" baseline="-25000" dirty="0" err="1" smtClean="0"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aq</a:t>
              </a:r>
              <a:r>
                <a:rPr lang="fr-FR" altLang="fr-FR" baseline="-25000" dirty="0"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)</a:t>
              </a:r>
              <a:r>
                <a:rPr lang="fr-FR" altLang="fr-FR" dirty="0"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 +  </a:t>
              </a:r>
              <a:r>
                <a:rPr lang="fr-FR" altLang="fr-FR" dirty="0" err="1" smtClean="0"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qē</a:t>
              </a:r>
              <a:r>
                <a:rPr lang="fr-FR" altLang="fr-FR" dirty="0" smtClean="0"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        </a:t>
              </a:r>
              <a:r>
                <a:rPr lang="fr-FR" altLang="fr-FR" b="1" dirty="0" smtClean="0"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M</a:t>
              </a:r>
              <a:r>
                <a:rPr lang="fr-FR" altLang="fr-FR" b="1" baseline="-25000" dirty="0" smtClean="0"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(s</a:t>
              </a:r>
              <a:r>
                <a:rPr lang="fr-FR" altLang="fr-FR" b="1" baseline="-25000" dirty="0"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)</a:t>
              </a:r>
              <a:endParaRPr lang="fr-FR" altLang="fr-FR" b="1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2" name="Connecteur droit avec flèche 38"/>
            <p:cNvCxnSpPr/>
            <p:nvPr/>
          </p:nvCxnSpPr>
          <p:spPr bwMode="auto">
            <a:xfrm>
              <a:off x="2412974" y="2386017"/>
              <a:ext cx="14283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3" name="Group 5"/>
          <p:cNvGrpSpPr>
            <a:grpSpLocks/>
          </p:cNvGrpSpPr>
          <p:nvPr/>
        </p:nvGrpSpPr>
        <p:grpSpPr bwMode="auto">
          <a:xfrm>
            <a:off x="343926" y="3733135"/>
            <a:ext cx="3387524" cy="369332"/>
            <a:chOff x="800519" y="2618280"/>
            <a:chExt cx="2893553" cy="368038"/>
          </a:xfrm>
        </p:grpSpPr>
        <p:sp>
          <p:nvSpPr>
            <p:cNvPr id="36" name="ZoneTexte 27"/>
            <p:cNvSpPr txBox="1">
              <a:spLocks noChangeArrowheads="1"/>
            </p:cNvSpPr>
            <p:nvPr/>
          </p:nvSpPr>
          <p:spPr bwMode="auto">
            <a:xfrm>
              <a:off x="800519" y="2618280"/>
              <a:ext cx="2893553" cy="368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Georgia" panose="02040502050405020303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eorgia" panose="02040502050405020303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eorgia" panose="02040502050405020303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eorgia" panose="02040502050405020303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eorgia" panose="02040502050405020303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eorgia" panose="02040502050405020303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eorgia" panose="02040502050405020303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eorgia" panose="02040502050405020303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eorgia" panose="02040502050405020303" pitchFamily="18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r>
                <a:rPr lang="fr-FR" altLang="fr-FR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2H</a:t>
              </a:r>
              <a:r>
                <a:rPr lang="fr-FR" altLang="fr-FR" baseline="-250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2</a:t>
              </a:r>
              <a:r>
                <a:rPr lang="fr-FR" altLang="fr-FR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O       4ē + O</a:t>
              </a:r>
              <a:r>
                <a:rPr lang="fr-FR" altLang="fr-FR" baseline="-250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2(g)</a:t>
              </a:r>
              <a:r>
                <a:rPr lang="fr-FR" altLang="fr-FR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 + 4H</a:t>
              </a:r>
              <a:r>
                <a:rPr lang="fr-FR" altLang="fr-FR" baseline="300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+</a:t>
              </a:r>
            </a:p>
          </p:txBody>
        </p:sp>
        <p:cxnSp>
          <p:nvCxnSpPr>
            <p:cNvPr id="35" name="Connecteur droit avec flèche 38"/>
            <p:cNvCxnSpPr/>
            <p:nvPr/>
          </p:nvCxnSpPr>
          <p:spPr bwMode="auto">
            <a:xfrm>
              <a:off x="1629062" y="2860056"/>
              <a:ext cx="14285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0" name="Group 7"/>
          <p:cNvGrpSpPr>
            <a:grpSpLocks/>
          </p:cNvGrpSpPr>
          <p:nvPr/>
        </p:nvGrpSpPr>
        <p:grpSpPr bwMode="auto">
          <a:xfrm>
            <a:off x="8507035" y="3643920"/>
            <a:ext cx="3357925" cy="369332"/>
            <a:chOff x="6982045" y="2734876"/>
            <a:chExt cx="2389764" cy="367914"/>
          </a:xfrm>
        </p:grpSpPr>
        <p:grpSp>
          <p:nvGrpSpPr>
            <p:cNvPr id="41" name="Group 36"/>
            <p:cNvGrpSpPr>
              <a:grpSpLocks/>
            </p:cNvGrpSpPr>
            <p:nvPr/>
          </p:nvGrpSpPr>
          <p:grpSpPr bwMode="auto">
            <a:xfrm>
              <a:off x="6982045" y="2734876"/>
              <a:ext cx="2389764" cy="367914"/>
              <a:chOff x="7173810" y="2780471"/>
              <a:chExt cx="2389764" cy="367914"/>
            </a:xfrm>
          </p:grpSpPr>
          <p:sp>
            <p:nvSpPr>
              <p:cNvPr id="43" name="ZoneTexte 30"/>
              <p:cNvSpPr txBox="1">
                <a:spLocks noChangeArrowheads="1"/>
              </p:cNvSpPr>
              <p:nvPr/>
            </p:nvSpPr>
            <p:spPr bwMode="auto">
              <a:xfrm>
                <a:off x="7173810" y="2780471"/>
                <a:ext cx="2389764" cy="3679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/>
                <a:r>
                  <a:rPr lang="fr-FR" altLang="fr-FR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2H</a:t>
                </a:r>
                <a:r>
                  <a:rPr lang="fr-FR" altLang="fr-FR" baseline="30000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+</a:t>
                </a:r>
                <a:r>
                  <a:rPr lang="fr-FR" altLang="fr-FR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 + 2ē       H</a:t>
                </a:r>
                <a:r>
                  <a:rPr lang="fr-FR" altLang="fr-FR" baseline="-25000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2(g)</a:t>
                </a:r>
              </a:p>
            </p:txBody>
          </p:sp>
          <p:cxnSp>
            <p:nvCxnSpPr>
              <p:cNvPr id="45" name="Straight Arrow Connector 44"/>
              <p:cNvCxnSpPr/>
              <p:nvPr/>
            </p:nvCxnSpPr>
            <p:spPr bwMode="auto">
              <a:xfrm flipV="1">
                <a:off x="8655076" y="2804865"/>
                <a:ext cx="96032" cy="80652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42" name="Connecteur droit avec flèche 38"/>
            <p:cNvCxnSpPr/>
            <p:nvPr/>
          </p:nvCxnSpPr>
          <p:spPr bwMode="auto">
            <a:xfrm>
              <a:off x="7866901" y="2939422"/>
              <a:ext cx="14235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7" name="TextBox 6"/>
          <p:cNvSpPr txBox="1">
            <a:spLocks noChangeArrowheads="1"/>
          </p:cNvSpPr>
          <p:nvPr/>
        </p:nvSpPr>
        <p:spPr bwMode="auto">
          <a:xfrm>
            <a:off x="4205324" y="4430752"/>
            <a:ext cx="22066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fr-FR" altLang="fr-FR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Water </a:t>
            </a:r>
            <a:r>
              <a:rPr lang="fr-FR" altLang="fr-FR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electrolysis</a:t>
            </a:r>
            <a:endParaRPr lang="en-GB" altLang="fr-FR" dirty="0">
              <a:solidFill>
                <a:schemeClr val="tx2">
                  <a:lumMod val="60000"/>
                  <a:lumOff val="4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48" name="Straight Arrow Connector 47"/>
          <p:cNvCxnSpPr>
            <a:endCxn id="36" idx="2"/>
          </p:cNvCxnSpPr>
          <p:nvPr/>
        </p:nvCxnSpPr>
        <p:spPr>
          <a:xfrm flipH="1" flipV="1">
            <a:off x="2037688" y="4102467"/>
            <a:ext cx="2221810" cy="57388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endCxn id="43" idx="2"/>
          </p:cNvCxnSpPr>
          <p:nvPr/>
        </p:nvCxnSpPr>
        <p:spPr>
          <a:xfrm flipV="1">
            <a:off x="6380531" y="4013252"/>
            <a:ext cx="3805467" cy="63142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491770" y="1528108"/>
            <a:ext cx="31346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Can do </a:t>
            </a:r>
            <a:r>
              <a:rPr lang="en-GB" b="1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electropolishing</a:t>
            </a:r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(dissolution) on this side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314319" y="1569260"/>
            <a:ext cx="34364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Can do </a:t>
            </a:r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plating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 and electroforming on this side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8" name="Group 30"/>
          <p:cNvGrpSpPr>
            <a:grpSpLocks/>
          </p:cNvGrpSpPr>
          <p:nvPr/>
        </p:nvGrpSpPr>
        <p:grpSpPr bwMode="auto">
          <a:xfrm>
            <a:off x="3777744" y="1225077"/>
            <a:ext cx="4031300" cy="3119431"/>
            <a:chOff x="3347003" y="700526"/>
            <a:chExt cx="3311525" cy="2273300"/>
          </a:xfrm>
        </p:grpSpPr>
        <p:grpSp>
          <p:nvGrpSpPr>
            <p:cNvPr id="9" name="Group 8"/>
            <p:cNvGrpSpPr>
              <a:grpSpLocks/>
            </p:cNvGrpSpPr>
            <p:nvPr/>
          </p:nvGrpSpPr>
          <p:grpSpPr bwMode="auto">
            <a:xfrm>
              <a:off x="3347003" y="700526"/>
              <a:ext cx="3311525" cy="2273300"/>
              <a:chOff x="3406775" y="836613"/>
              <a:chExt cx="3311525" cy="2273300"/>
            </a:xfrm>
          </p:grpSpPr>
          <p:sp>
            <p:nvSpPr>
              <p:cNvPr id="14" name="ZoneTexte 21506"/>
              <p:cNvSpPr txBox="1">
                <a:spLocks noChangeArrowheads="1"/>
              </p:cNvSpPr>
              <p:nvPr/>
            </p:nvSpPr>
            <p:spPr bwMode="auto">
              <a:xfrm>
                <a:off x="4198938" y="836613"/>
                <a:ext cx="307076" cy="2691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/>
                <a:r>
                  <a:rPr lang="fr-FR" altLang="fr-FR" dirty="0">
                    <a:solidFill>
                      <a:srgbClr val="FF0000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+</a:t>
                </a:r>
              </a:p>
            </p:txBody>
          </p:sp>
          <p:sp>
            <p:nvSpPr>
              <p:cNvPr id="15" name="ZoneTexte 43"/>
              <p:cNvSpPr txBox="1">
                <a:spLocks noChangeArrowheads="1"/>
              </p:cNvSpPr>
              <p:nvPr/>
            </p:nvSpPr>
            <p:spPr bwMode="auto">
              <a:xfrm>
                <a:off x="5351463" y="836613"/>
                <a:ext cx="237287" cy="2691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/>
                <a:r>
                  <a:rPr lang="fr-FR" altLang="fr-FR" dirty="0"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-</a:t>
                </a:r>
              </a:p>
            </p:txBody>
          </p:sp>
          <p:grpSp>
            <p:nvGrpSpPr>
              <p:cNvPr id="16" name="Group 11"/>
              <p:cNvGrpSpPr>
                <a:grpSpLocks/>
              </p:cNvGrpSpPr>
              <p:nvPr/>
            </p:nvGrpSpPr>
            <p:grpSpPr bwMode="auto">
              <a:xfrm>
                <a:off x="3406775" y="973539"/>
                <a:ext cx="3311525" cy="2136374"/>
                <a:chOff x="3406775" y="973539"/>
                <a:chExt cx="3311525" cy="2136374"/>
              </a:xfrm>
            </p:grpSpPr>
            <p:sp>
              <p:nvSpPr>
                <p:cNvPr id="17" name="Jonction de sommaire 3"/>
                <p:cNvSpPr>
                  <a:spLocks noChangeArrowheads="1"/>
                </p:cNvSpPr>
                <p:nvPr/>
              </p:nvSpPr>
              <p:spPr bwMode="auto">
                <a:xfrm>
                  <a:off x="4543296" y="973539"/>
                  <a:ext cx="720764" cy="409128"/>
                </a:xfrm>
                <a:prstGeom prst="flowChartSummingJunction">
                  <a:avLst/>
                </a:prstGeom>
                <a:gradFill rotWithShape="1">
                  <a:gsLst>
                    <a:gs pos="0">
                      <a:srgbClr val="3A7CCB"/>
                    </a:gs>
                    <a:gs pos="20000">
                      <a:srgbClr val="3C7BC7"/>
                    </a:gs>
                    <a:gs pos="100000">
                      <a:srgbClr val="2C5D98"/>
                    </a:gs>
                  </a:gsLst>
                  <a:lin ang="5400000"/>
                </a:gradFill>
                <a:ln w="9525">
                  <a:solidFill>
                    <a:srgbClr val="4A7EBB"/>
                  </a:solidFill>
                  <a:round/>
                  <a:headEnd/>
                  <a:tailEnd/>
                </a:ln>
                <a:effectLst>
                  <a:outerShdw dist="23000" dir="5400000" rotWithShape="0">
                    <a:srgbClr val="808080">
                      <a:alpha val="34998"/>
                    </a:srgbClr>
                  </a:outerShdw>
                </a:effectLst>
              </p:spPr>
              <p:txBody>
                <a:bodyPr anchor="ctr"/>
                <a:lstStyle/>
                <a:p>
                  <a:pPr algn="ctr">
                    <a:defRPr/>
                  </a:pPr>
                  <a:r>
                    <a:rPr lang="fr-FR" sz="1400" dirty="0">
                      <a:solidFill>
                        <a:schemeClr val="lt1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G</a:t>
                  </a:r>
                </a:p>
              </p:txBody>
            </p:sp>
            <p:sp>
              <p:nvSpPr>
                <p:cNvPr id="18" name="Rectangle 17"/>
                <p:cNvSpPr>
                  <a:spLocks noChangeArrowheads="1"/>
                </p:cNvSpPr>
                <p:nvPr/>
              </p:nvSpPr>
              <p:spPr bwMode="auto">
                <a:xfrm>
                  <a:off x="3406775" y="1701061"/>
                  <a:ext cx="3311525" cy="1408852"/>
                </a:xfrm>
                <a:prstGeom prst="rect">
                  <a:avLst/>
                </a:prstGeom>
                <a:gradFill rotWithShape="1">
                  <a:gsLst>
                    <a:gs pos="0">
                      <a:srgbClr val="E4F9FF"/>
                    </a:gs>
                    <a:gs pos="64999">
                      <a:srgbClr val="BBEFFF"/>
                    </a:gs>
                    <a:gs pos="100000">
                      <a:srgbClr val="9EEAFF"/>
                    </a:gs>
                  </a:gsLst>
                  <a:lin ang="5400000" scaled="1"/>
                </a:gradFill>
                <a:ln w="9525">
                  <a:solidFill>
                    <a:srgbClr val="46AAC5"/>
                  </a:solidFill>
                  <a:miter lim="800000"/>
                  <a:headEnd/>
                  <a:tailEnd/>
                </a:ln>
                <a:effectLst>
                  <a:outerShdw dist="20000" dir="5400000" rotWithShape="0">
                    <a:srgbClr val="808080">
                      <a:alpha val="37999"/>
                    </a:srgbClr>
                  </a:outerShdw>
                </a:effectLst>
              </p:spPr>
              <p:txBody>
                <a:bodyPr anchor="ctr"/>
                <a:lstStyle/>
                <a:p>
                  <a:pPr algn="ctr">
                    <a:defRPr/>
                  </a:pPr>
                  <a:endParaRPr lang="fr-FR" sz="1400">
                    <a:solidFill>
                      <a:schemeClr val="dk1"/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19" name="Rectangle à coins arrondis 6"/>
                <p:cNvSpPr/>
                <p:nvPr/>
              </p:nvSpPr>
              <p:spPr bwMode="auto">
                <a:xfrm>
                  <a:off x="3552017" y="1791795"/>
                  <a:ext cx="359475" cy="1181192"/>
                </a:xfrm>
                <a:prstGeom prst="roundRect">
                  <a:avLst/>
                </a:prstGeom>
                <a:solidFill>
                  <a:srgbClr val="3333FF"/>
                </a:solidFill>
                <a:ln>
                  <a:noFill/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fr-FR" sz="1400" dirty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20" name="Ellipse 7"/>
                <p:cNvSpPr/>
                <p:nvPr/>
              </p:nvSpPr>
              <p:spPr bwMode="auto">
                <a:xfrm>
                  <a:off x="5999350" y="1973263"/>
                  <a:ext cx="504717" cy="818256"/>
                </a:xfrm>
                <a:prstGeom prst="ellipse">
                  <a:avLst/>
                </a:prstGeom>
                <a:solidFill>
                  <a:srgbClr val="3333FF"/>
                </a:solidFill>
                <a:ln>
                  <a:noFill/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fr-FR" sz="1400" dirty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21" name="Forme libre 8"/>
                <p:cNvSpPr>
                  <a:spLocks/>
                </p:cNvSpPr>
                <p:nvPr/>
              </p:nvSpPr>
              <p:spPr bwMode="auto">
                <a:xfrm>
                  <a:off x="3622675" y="1087438"/>
                  <a:ext cx="936625" cy="690562"/>
                </a:xfrm>
                <a:custGeom>
                  <a:avLst/>
                  <a:gdLst>
                    <a:gd name="T0" fmla="*/ 14977066 w 875391"/>
                    <a:gd name="T1" fmla="*/ 161 h 1092553"/>
                    <a:gd name="T2" fmla="*/ 1223671 w 875391"/>
                    <a:gd name="T3" fmla="*/ 161 h 1092553"/>
                    <a:gd name="T4" fmla="*/ 673564 w 875391"/>
                    <a:gd name="T5" fmla="*/ 1832 h 1092553"/>
                    <a:gd name="T6" fmla="*/ 673564 w 875391"/>
                    <a:gd name="T7" fmla="*/ 1832 h 1092553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875391" h="1092553">
                      <a:moveTo>
                        <a:pt x="875391" y="95902"/>
                      </a:moveTo>
                      <a:cubicBezTo>
                        <a:pt x="543125" y="12848"/>
                        <a:pt x="210860" y="-70206"/>
                        <a:pt x="71523" y="95902"/>
                      </a:cubicBezTo>
                      <a:cubicBezTo>
                        <a:pt x="-67814" y="262010"/>
                        <a:pt x="39368" y="1092553"/>
                        <a:pt x="39368" y="1092553"/>
                      </a:cubicBezTo>
                    </a:path>
                  </a:pathLst>
                </a:custGeom>
                <a:noFill/>
                <a:ln w="25400" cap="flat" cmpd="sng">
                  <a:solidFill>
                    <a:schemeClr val="accent1"/>
                  </a:solidFill>
                  <a:prstDash val="solid"/>
                  <a:round/>
                  <a:headEnd/>
                  <a:tailEnd/>
                </a:ln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/>
                <a:p>
                  <a:endParaRPr lang="en-GB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22" name="Forme libre 13"/>
                <p:cNvSpPr>
                  <a:spLocks/>
                </p:cNvSpPr>
                <p:nvPr/>
              </p:nvSpPr>
              <p:spPr bwMode="auto">
                <a:xfrm flipH="1">
                  <a:off x="5278438" y="1109663"/>
                  <a:ext cx="1008062" cy="863600"/>
                </a:xfrm>
                <a:custGeom>
                  <a:avLst/>
                  <a:gdLst>
                    <a:gd name="T0" fmla="*/ 328202402 w 875391"/>
                    <a:gd name="T1" fmla="*/ 1890527 h 1092553"/>
                    <a:gd name="T2" fmla="*/ 26815697 w 875391"/>
                    <a:gd name="T3" fmla="*/ 1890527 h 1092553"/>
                    <a:gd name="T4" fmla="*/ 14759855 w 875391"/>
                    <a:gd name="T5" fmla="*/ 21537782 h 1092553"/>
                    <a:gd name="T6" fmla="*/ 14759855 w 875391"/>
                    <a:gd name="T7" fmla="*/ 21537782 h 1092553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875391" h="1092553">
                      <a:moveTo>
                        <a:pt x="875391" y="95902"/>
                      </a:moveTo>
                      <a:cubicBezTo>
                        <a:pt x="543125" y="12848"/>
                        <a:pt x="210860" y="-70206"/>
                        <a:pt x="71523" y="95902"/>
                      </a:cubicBezTo>
                      <a:cubicBezTo>
                        <a:pt x="-67814" y="262010"/>
                        <a:pt x="39368" y="1092553"/>
                        <a:pt x="39368" y="1092553"/>
                      </a:cubicBezTo>
                    </a:path>
                  </a:pathLst>
                </a:custGeom>
                <a:noFill/>
                <a:ln w="25400" cap="flat" cmpd="sng">
                  <a:solidFill>
                    <a:schemeClr val="accent1"/>
                  </a:solidFill>
                  <a:prstDash val="solid"/>
                  <a:round/>
                  <a:headEnd/>
                  <a:tailEnd/>
                </a:ln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/>
                <a:p>
                  <a:endParaRPr lang="en-GB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23" name="Ellipse 7"/>
                <p:cNvSpPr/>
                <p:nvPr/>
              </p:nvSpPr>
              <p:spPr>
                <a:xfrm>
                  <a:off x="6084680" y="2060697"/>
                  <a:ext cx="348582" cy="648337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fr-FR" dirty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</p:grpSp>
        </p:grpSp>
        <p:sp>
          <p:nvSpPr>
            <p:cNvPr id="10" name="TextBox 45"/>
            <p:cNvSpPr txBox="1">
              <a:spLocks noChangeArrowheads="1"/>
            </p:cNvSpPr>
            <p:nvPr/>
          </p:nvSpPr>
          <p:spPr bwMode="auto">
            <a:xfrm>
              <a:off x="3955105" y="2208196"/>
              <a:ext cx="517525" cy="2242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Georgia" panose="02040502050405020303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eorgia" panose="02040502050405020303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eorgia" panose="02040502050405020303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eorgia" panose="02040502050405020303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eorgia" panose="02040502050405020303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eorgia" panose="02040502050405020303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eorgia" panose="02040502050405020303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eorgia" panose="02040502050405020303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eorgia" panose="02040502050405020303" pitchFamily="18" charset="0"/>
                  <a:ea typeface="MS PGothic" panose="020B0600070205080204" pitchFamily="34" charset="-128"/>
                </a:defRPr>
              </a:lvl9pPr>
            </a:lstStyle>
            <a:p>
              <a:r>
                <a:rPr lang="fr-FR" altLang="en-US" sz="1400" dirty="0" err="1" smtClean="0">
                  <a:latin typeface="Verdana" panose="020B0604030504040204" pitchFamily="34" charset="0"/>
                  <a:ea typeface="Verdana" panose="020B0604030504040204" pitchFamily="34" charset="0"/>
                </a:rPr>
                <a:t>M</a:t>
              </a:r>
              <a:r>
                <a:rPr lang="fr-FR" altLang="en-US" sz="1400" baseline="30000" dirty="0" err="1" smtClean="0">
                  <a:latin typeface="Verdana" panose="020B0604030504040204" pitchFamily="34" charset="0"/>
                  <a:ea typeface="Verdana" panose="020B0604030504040204" pitchFamily="34" charset="0"/>
                </a:rPr>
                <a:t>+q</a:t>
              </a:r>
              <a:endParaRPr lang="en-GB" altLang="en-US" sz="1400" baseline="300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sp>
        <p:nvSpPr>
          <p:cNvPr id="52" name="TextBox 45"/>
          <p:cNvSpPr txBox="1">
            <a:spLocks noChangeArrowheads="1"/>
          </p:cNvSpPr>
          <p:nvPr/>
        </p:nvSpPr>
        <p:spPr bwMode="auto">
          <a:xfrm>
            <a:off x="5106125" y="2960391"/>
            <a:ext cx="63001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9pPr>
          </a:lstStyle>
          <a:p>
            <a:r>
              <a:rPr lang="fr-FR" altLang="en-US" sz="14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M</a:t>
            </a:r>
            <a:r>
              <a:rPr lang="fr-FR" altLang="en-US" sz="1400" baseline="300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+q</a:t>
            </a:r>
            <a:endParaRPr lang="en-GB" altLang="en-US" sz="1400" baseline="30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3" name="TextBox 45"/>
          <p:cNvSpPr txBox="1">
            <a:spLocks noChangeArrowheads="1"/>
          </p:cNvSpPr>
          <p:nvPr/>
        </p:nvSpPr>
        <p:spPr bwMode="auto">
          <a:xfrm>
            <a:off x="4740529" y="3736986"/>
            <a:ext cx="63001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9pPr>
          </a:lstStyle>
          <a:p>
            <a:r>
              <a:rPr lang="fr-FR" altLang="en-US" sz="14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M</a:t>
            </a:r>
            <a:r>
              <a:rPr lang="fr-FR" altLang="en-US" sz="1400" baseline="300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+q</a:t>
            </a:r>
            <a:endParaRPr lang="en-GB" altLang="en-US" sz="1400" baseline="30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4" name="TextBox 45"/>
          <p:cNvSpPr txBox="1">
            <a:spLocks noChangeArrowheads="1"/>
          </p:cNvSpPr>
          <p:nvPr/>
        </p:nvSpPr>
        <p:spPr bwMode="auto">
          <a:xfrm>
            <a:off x="5646000" y="3726945"/>
            <a:ext cx="63001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9pPr>
          </a:lstStyle>
          <a:p>
            <a:r>
              <a:rPr lang="fr-FR" altLang="en-US" sz="14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M</a:t>
            </a:r>
            <a:r>
              <a:rPr lang="fr-FR" altLang="en-US" sz="1400" baseline="300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+q</a:t>
            </a:r>
            <a:endParaRPr lang="en-GB" altLang="en-US" sz="1400" baseline="30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5" name="TextBox 45"/>
          <p:cNvSpPr txBox="1">
            <a:spLocks noChangeArrowheads="1"/>
          </p:cNvSpPr>
          <p:nvPr/>
        </p:nvSpPr>
        <p:spPr bwMode="auto">
          <a:xfrm>
            <a:off x="6039795" y="2863102"/>
            <a:ext cx="63001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9pPr>
          </a:lstStyle>
          <a:p>
            <a:r>
              <a:rPr lang="fr-FR" altLang="en-US" sz="14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M</a:t>
            </a:r>
            <a:r>
              <a:rPr lang="fr-FR" altLang="en-US" sz="1400" baseline="300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+q</a:t>
            </a:r>
            <a:endParaRPr lang="en-GB" altLang="en-US" sz="1400" baseline="30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57" name="Curved Connector 56"/>
          <p:cNvCxnSpPr/>
          <p:nvPr/>
        </p:nvCxnSpPr>
        <p:spPr>
          <a:xfrm>
            <a:off x="4382019" y="3481386"/>
            <a:ext cx="328404" cy="137923"/>
          </a:xfrm>
          <a:prstGeom prst="curvedConnector3">
            <a:avLst>
              <a:gd name="adj1" fmla="val 535"/>
            </a:avLst>
          </a:prstGeom>
          <a:ln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Curved Connector 77"/>
          <p:cNvCxnSpPr/>
          <p:nvPr/>
        </p:nvCxnSpPr>
        <p:spPr>
          <a:xfrm>
            <a:off x="4382019" y="3943724"/>
            <a:ext cx="328404" cy="137923"/>
          </a:xfrm>
          <a:prstGeom prst="curvedConnector3">
            <a:avLst>
              <a:gd name="adj1" fmla="val 535"/>
            </a:avLst>
          </a:prstGeom>
          <a:ln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TextBox 45"/>
          <p:cNvSpPr txBox="1">
            <a:spLocks noChangeArrowheads="1"/>
          </p:cNvSpPr>
          <p:nvPr/>
        </p:nvSpPr>
        <p:spPr bwMode="auto">
          <a:xfrm>
            <a:off x="6312658" y="3421211"/>
            <a:ext cx="63001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9pPr>
          </a:lstStyle>
          <a:p>
            <a:r>
              <a:rPr lang="fr-FR" altLang="en-US" sz="14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M</a:t>
            </a:r>
            <a:r>
              <a:rPr lang="fr-FR" altLang="en-US" sz="1400" baseline="300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+q</a:t>
            </a:r>
            <a:endParaRPr lang="en-GB" altLang="en-US" sz="1400" baseline="30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80" name="Curved Connector 79"/>
          <p:cNvCxnSpPr/>
          <p:nvPr/>
        </p:nvCxnSpPr>
        <p:spPr>
          <a:xfrm>
            <a:off x="6614001" y="3334974"/>
            <a:ext cx="328404" cy="137923"/>
          </a:xfrm>
          <a:prstGeom prst="curvedConnector3">
            <a:avLst>
              <a:gd name="adj1" fmla="val 82982"/>
            </a:avLst>
          </a:prstGeom>
          <a:ln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Curved Connector 81"/>
          <p:cNvCxnSpPr/>
          <p:nvPr/>
        </p:nvCxnSpPr>
        <p:spPr>
          <a:xfrm>
            <a:off x="6657361" y="2959475"/>
            <a:ext cx="328404" cy="137923"/>
          </a:xfrm>
          <a:prstGeom prst="curvedConnector3">
            <a:avLst>
              <a:gd name="adj1" fmla="val 82982"/>
            </a:avLst>
          </a:prstGeom>
          <a:ln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 bwMode="auto">
          <a:xfrm flipV="1">
            <a:off x="2480234" y="3775027"/>
            <a:ext cx="134937" cy="809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 flipH="1">
            <a:off x="491770" y="5444598"/>
            <a:ext cx="111428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NB: the bath, the concentrations, the current density, the voltages, the temperature, the bath agitation are specific for each processes and material  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1" name="TextBox 45"/>
          <p:cNvSpPr txBox="1">
            <a:spLocks noChangeArrowheads="1"/>
          </p:cNvSpPr>
          <p:nvPr/>
        </p:nvSpPr>
        <p:spPr bwMode="auto">
          <a:xfrm>
            <a:off x="5437283" y="2591145"/>
            <a:ext cx="63001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9pPr>
          </a:lstStyle>
          <a:p>
            <a:r>
              <a:rPr lang="fr-FR" altLang="en-US" sz="14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M</a:t>
            </a:r>
            <a:r>
              <a:rPr lang="fr-FR" altLang="en-US" sz="1400" baseline="300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+q</a:t>
            </a:r>
            <a:endParaRPr lang="en-GB" altLang="en-US" sz="1400" baseline="30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6758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C6CC97E-7158-4E87-BADA-E8B58BFC1F4D}" type="datetime1">
              <a:rPr lang="en-US" smtClean="0"/>
              <a:t>2/28/2023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RD51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269" y="399232"/>
            <a:ext cx="8006589" cy="564914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21254085">
            <a:off x="3340217" y="5497197"/>
            <a:ext cx="763359" cy="29114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6974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E2D03EF-0EE9-4C8D-9DB5-AA5509CD794C}" type="datetime1">
              <a:rPr lang="en-US" smtClean="0"/>
              <a:t>2/28/2023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RD51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44227" y="576357"/>
            <a:ext cx="581681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-on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substrates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like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StSt</a:t>
            </a:r>
            <a:r>
              <a:rPr lang="fr-CH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Cu, Al 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their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alloys</a:t>
            </a:r>
            <a:endParaRPr lang="fr-CH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-by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layers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</a:t>
            </a:r>
            <a:r>
              <a:rPr lang="fr-CH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fr-CH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</a:t>
            </a:r>
            <a:r>
              <a:rPr lang="fr-CH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-layer for 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Cu/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StSt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plating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fr-CH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StSt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vacuum </a:t>
            </a:r>
            <a:r>
              <a:rPr lang="fr-CH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brazing</a:t>
            </a:r>
            <a:r>
              <a:rPr lang="fr-CH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…), </a:t>
            </a:r>
            <a:r>
              <a:rPr lang="fr-CH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Cu, Au</a:t>
            </a:r>
            <a:r>
              <a:rPr lang="fr-CH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Rh, </a:t>
            </a:r>
            <a:r>
              <a:rPr lang="fr-CH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</a:t>
            </a:r>
          </a:p>
          <a:p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typical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thickness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5-50 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 panose="05050102010706020507" pitchFamily="18" charset="2"/>
              </a:rPr>
              <a:t>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depending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on the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material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goals</a:t>
            </a:r>
          </a:p>
          <a:p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copper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plating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large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objects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dedicated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built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on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purpose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vessels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fr-CH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9478378" y="3172041"/>
            <a:ext cx="2379339" cy="2954964"/>
            <a:chOff x="6155303" y="2800751"/>
            <a:chExt cx="2379339" cy="2954964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01523" y="2800751"/>
              <a:ext cx="2214294" cy="2954964"/>
            </a:xfrm>
            <a:prstGeom prst="rect">
              <a:avLst/>
            </a:prstGeom>
            <a:ln w="28575">
              <a:solidFill>
                <a:srgbClr val="3333FF"/>
              </a:solidFill>
            </a:ln>
          </p:spPr>
        </p:pic>
        <p:sp>
          <p:nvSpPr>
            <p:cNvPr id="11" name="Rectangle 10"/>
            <p:cNvSpPr/>
            <p:nvPr/>
          </p:nvSpPr>
          <p:spPr>
            <a:xfrm>
              <a:off x="6155303" y="4899357"/>
              <a:ext cx="2379339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CH" sz="16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Ag (RF </a:t>
              </a:r>
              <a:r>
                <a:rPr lang="fr-CH" sz="1600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fingers</a:t>
              </a:r>
              <a:r>
                <a:rPr lang="fr-CH" sz="16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</a:t>
              </a:r>
              <a:r>
                <a:rPr lang="fr-CH" sz="1600" dirty="0" err="1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screws</a:t>
              </a:r>
              <a:r>
                <a:rPr lang="fr-CH" sz="1600" dirty="0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</a:t>
              </a:r>
              <a:r>
                <a:rPr lang="fr-CH" sz="1600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gaskets</a:t>
              </a:r>
              <a:r>
                <a:rPr lang="fr-CH" sz="16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</a:t>
              </a:r>
              <a:r>
                <a:rPr lang="fr-CH" sz="1600" dirty="0" err="1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pre</a:t>
              </a:r>
              <a:r>
                <a:rPr lang="fr-CH" sz="1600" dirty="0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-layer for </a:t>
              </a:r>
              <a:r>
                <a:rPr lang="fr-CH" sz="1600" dirty="0" err="1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brazing</a:t>
              </a:r>
              <a:r>
                <a:rPr lang="fr-CH" sz="16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</a:t>
              </a:r>
              <a:r>
                <a:rPr lang="fr-CH" sz="1600" dirty="0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…)</a:t>
              </a:r>
              <a:endParaRPr lang="fr-CH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8608872" y="100257"/>
            <a:ext cx="3067235" cy="2957234"/>
            <a:chOff x="3088068" y="2223843"/>
            <a:chExt cx="3067235" cy="2957234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88068" y="2223843"/>
              <a:ext cx="2904767" cy="2957234"/>
            </a:xfrm>
            <a:prstGeom prst="rect">
              <a:avLst/>
            </a:prstGeom>
            <a:ln w="28575">
              <a:solidFill>
                <a:srgbClr val="3333FF"/>
              </a:solidFill>
            </a:ln>
          </p:spPr>
        </p:pic>
        <p:sp>
          <p:nvSpPr>
            <p:cNvPr id="12" name="Rectangle 11"/>
            <p:cNvSpPr/>
            <p:nvPr/>
          </p:nvSpPr>
          <p:spPr>
            <a:xfrm>
              <a:off x="3088068" y="4350080"/>
              <a:ext cx="3067235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CH" sz="16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Au (RF </a:t>
              </a:r>
              <a:r>
                <a:rPr lang="fr-CH" sz="1600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fingers</a:t>
              </a:r>
              <a:r>
                <a:rPr lang="fr-CH" sz="16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</a:t>
              </a:r>
              <a:r>
                <a:rPr lang="fr-CH" sz="1600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current</a:t>
              </a:r>
              <a:r>
                <a:rPr lang="fr-CH" sz="16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leads, </a:t>
              </a:r>
              <a:r>
                <a:rPr lang="fr-CH" sz="1600" dirty="0" err="1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beam-screen</a:t>
              </a:r>
              <a:r>
                <a:rPr lang="fr-CH" sz="1600" dirty="0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fr-CH" sz="1600" dirty="0" err="1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edges</a:t>
              </a:r>
              <a:r>
                <a:rPr lang="fr-CH" sz="1600" dirty="0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</a:t>
              </a:r>
              <a:r>
                <a:rPr lang="fr-CH" sz="1600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pre</a:t>
              </a:r>
              <a:r>
                <a:rPr lang="fr-CH" sz="16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-layer for Cu </a:t>
              </a:r>
              <a:r>
                <a:rPr lang="fr-CH" sz="1600" dirty="0" err="1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plating</a:t>
              </a:r>
              <a:r>
                <a:rPr lang="fr-CH" sz="1600" dirty="0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)</a:t>
              </a:r>
              <a:endParaRPr lang="fr-CH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265700" y="3932183"/>
            <a:ext cx="2664068" cy="2160250"/>
            <a:chOff x="119625" y="1751922"/>
            <a:chExt cx="2664068" cy="2339783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9625" y="1751922"/>
              <a:ext cx="2664068" cy="2339783"/>
            </a:xfrm>
            <a:prstGeom prst="rect">
              <a:avLst/>
            </a:prstGeom>
            <a:ln w="28575">
              <a:solidFill>
                <a:srgbClr val="3333FF"/>
              </a:solidFill>
            </a:ln>
          </p:spPr>
        </p:pic>
        <p:sp>
          <p:nvSpPr>
            <p:cNvPr id="13" name="Rectangle 12"/>
            <p:cNvSpPr/>
            <p:nvPr/>
          </p:nvSpPr>
          <p:spPr>
            <a:xfrm>
              <a:off x="314510" y="1931455"/>
              <a:ext cx="2274299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CH" sz="16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Rh </a:t>
              </a:r>
              <a:r>
                <a:rPr lang="fr-CH" sz="1600" dirty="0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(hard contact </a:t>
              </a:r>
              <a:r>
                <a:rPr lang="fr-CH" sz="16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to RF </a:t>
              </a:r>
              <a:r>
                <a:rPr lang="fr-CH" sz="1600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fingers</a:t>
              </a:r>
              <a:r>
                <a:rPr lang="fr-CH" sz="16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…)</a:t>
              </a:r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1779" y="2672603"/>
            <a:ext cx="5090238" cy="3426654"/>
          </a:xfrm>
          <a:prstGeom prst="rect">
            <a:avLst/>
          </a:prstGeom>
          <a:ln w="38100">
            <a:solidFill>
              <a:srgbClr val="3333FF"/>
            </a:solidFill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729903" y="1225977"/>
            <a:ext cx="2915632" cy="2186724"/>
          </a:xfrm>
          <a:prstGeom prst="rect">
            <a:avLst/>
          </a:prstGeom>
          <a:ln w="28575">
            <a:solidFill>
              <a:srgbClr val="3333FF"/>
            </a:solidFill>
          </a:ln>
        </p:spPr>
      </p:pic>
      <p:sp>
        <p:nvSpPr>
          <p:cNvPr id="19" name="TextBox 18"/>
          <p:cNvSpPr txBox="1"/>
          <p:nvPr/>
        </p:nvSpPr>
        <p:spPr>
          <a:xfrm>
            <a:off x="4256343" y="111326"/>
            <a:ext cx="1846980" cy="400110"/>
          </a:xfrm>
          <a:prstGeom prst="rect">
            <a:avLst/>
          </a:prstGeom>
          <a:solidFill>
            <a:srgbClr val="3333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H" sz="2000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Metal</a:t>
            </a:r>
            <a:r>
              <a:rPr lang="fr-CH" sz="2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sz="2000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plating</a:t>
            </a:r>
            <a:endParaRPr lang="fr-CH" sz="2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18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082491" y="192502"/>
            <a:ext cx="5291011" cy="400110"/>
          </a:xfrm>
          <a:prstGeom prst="rect">
            <a:avLst/>
          </a:prstGeom>
          <a:solidFill>
            <a:srgbClr val="3333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sz="2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Chemical </a:t>
            </a:r>
            <a:r>
              <a:rPr lang="fr-CH" sz="2000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polishing</a:t>
            </a:r>
            <a:r>
              <a:rPr lang="fr-CH" sz="2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</a:t>
            </a:r>
            <a:r>
              <a:rPr lang="fr-CH" sz="2000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electropolishing</a:t>
            </a:r>
            <a:endParaRPr lang="fr-CH" sz="2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7981" y="786616"/>
            <a:ext cx="86845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chemical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electropolishing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copper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(for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superconducting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RF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cavity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substrates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before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Nb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coating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chemical polishing of </a:t>
            </a:r>
            <a:r>
              <a:rPr lang="en-GB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Nb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(CRAB cavities)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electropolishing</a:t>
            </a:r>
            <a:r>
              <a:rPr lang="fr-CH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/</a:t>
            </a:r>
            <a:r>
              <a:rPr lang="fr-CH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polishing</a:t>
            </a:r>
            <a:r>
              <a:rPr lang="fr-CH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machine for </a:t>
            </a:r>
            <a:r>
              <a:rPr lang="fr-CH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cavities</a:t>
            </a:r>
            <a:endParaRPr lang="fr-CH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StSt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electropolishing</a:t>
            </a:r>
            <a:endParaRPr lang="fr-CH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if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necessary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simulations for R&amp;D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can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done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by COMSOL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9614260" y="4187768"/>
            <a:ext cx="2621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HIE full cavity polishing 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/>
          <a:srcRect r="13378"/>
          <a:stretch/>
        </p:blipFill>
        <p:spPr>
          <a:xfrm>
            <a:off x="487679" y="2648555"/>
            <a:ext cx="5329646" cy="3535231"/>
          </a:xfrm>
          <a:prstGeom prst="rect">
            <a:avLst/>
          </a:prstGeom>
          <a:ln w="38100">
            <a:solidFill>
              <a:srgbClr val="3333FF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687977" y="4947995"/>
            <a:ext cx="24032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chemeClr val="bg1"/>
                </a:solidFill>
              </a:rPr>
              <a:t>Nb</a:t>
            </a:r>
            <a:r>
              <a:rPr lang="en-GB" dirty="0" smtClean="0">
                <a:solidFill>
                  <a:schemeClr val="bg1"/>
                </a:solidFill>
              </a:rPr>
              <a:t> CRAB, polishing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Cu 1.3GHz, </a:t>
            </a:r>
            <a:r>
              <a:rPr lang="en-GB" dirty="0" err="1" smtClean="0">
                <a:solidFill>
                  <a:schemeClr val="bg1"/>
                </a:solidFill>
              </a:rPr>
              <a:t>electrop</a:t>
            </a:r>
            <a:r>
              <a:rPr lang="en-GB" dirty="0" smtClean="0">
                <a:solidFill>
                  <a:schemeClr val="bg1"/>
                </a:solidFill>
              </a:rPr>
              <a:t>. </a:t>
            </a:r>
          </a:p>
          <a:p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4301" r="5700"/>
          <a:stretch/>
        </p:blipFill>
        <p:spPr>
          <a:xfrm>
            <a:off x="6174378" y="3238241"/>
            <a:ext cx="4267201" cy="2667000"/>
          </a:xfrm>
          <a:prstGeom prst="rect">
            <a:avLst/>
          </a:prstGeom>
          <a:ln w="38100">
            <a:solidFill>
              <a:srgbClr val="3333FF"/>
            </a:solidFill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97811" y="664161"/>
            <a:ext cx="2748198" cy="2070888"/>
          </a:xfrm>
          <a:prstGeom prst="rect">
            <a:avLst/>
          </a:prstGeom>
          <a:ln w="28575">
            <a:solidFill>
              <a:srgbClr val="3333FF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9096289" y="2292200"/>
            <a:ext cx="2916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polishing before assembly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z="1200" smtClean="0"/>
              <a:pPr/>
              <a:t>6</a:t>
            </a:fld>
            <a:endParaRPr lang="en-US" sz="1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EE06CE6-58C1-4EAC-B064-F64FDD357A99}" type="datetime1">
              <a:rPr lang="en-US" smtClean="0"/>
              <a:t>2/28/2023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RD51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910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869614" y="2362901"/>
            <a:ext cx="5309243" cy="358269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z="1200" smtClean="0"/>
              <a:pPr/>
              <a:t>7</a:t>
            </a:fld>
            <a:endParaRPr lang="en-US" sz="1200" dirty="0"/>
          </a:p>
        </p:txBody>
      </p:sp>
      <p:sp>
        <p:nvSpPr>
          <p:cNvPr id="7" name="Rectangle 6"/>
          <p:cNvSpPr/>
          <p:nvPr/>
        </p:nvSpPr>
        <p:spPr>
          <a:xfrm>
            <a:off x="278675" y="762432"/>
            <a:ext cx="117130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 </a:t>
            </a:r>
            <a:r>
              <a:rPr lang="fr-CH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electroforming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starting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from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internal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aluminium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mandrel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+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thin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copper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coating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by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magnetron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sputtering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+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electroplating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thick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copper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+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mandrel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removal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by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chemical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etching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fr-CH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35872" y="184189"/>
            <a:ext cx="7667484" cy="400110"/>
          </a:xfrm>
          <a:prstGeom prst="rect">
            <a:avLst/>
          </a:prstGeom>
          <a:solidFill>
            <a:srgbClr val="3333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H" sz="2000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Electroforming</a:t>
            </a:r>
            <a:r>
              <a:rPr lang="fr-CH" sz="2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r>
              <a:rPr lang="fr-CH" sz="2000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combining</a:t>
            </a:r>
            <a:r>
              <a:rPr lang="fr-CH" sz="2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sz="2000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machining</a:t>
            </a:r>
            <a:r>
              <a:rPr lang="fr-CH" sz="2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fr-CH" sz="2000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plating</a:t>
            </a:r>
            <a:r>
              <a:rPr lang="fr-CH" sz="2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</a:t>
            </a:r>
            <a:r>
              <a:rPr lang="fr-CH" sz="2000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etching</a:t>
            </a:r>
            <a:endParaRPr lang="fr-CH" sz="2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423" y="2331063"/>
            <a:ext cx="5249196" cy="358269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30668" y="1686887"/>
            <a:ext cx="2385784" cy="923330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1.3GHz RF cavity </a:t>
            </a:r>
            <a:r>
              <a:rPr lang="en-GB" dirty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with integrated flanges</a:t>
            </a:r>
            <a:endParaRPr lang="en-GB" dirty="0">
              <a:solidFill>
                <a:srgbClr val="FFFF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1030127" y="2986186"/>
            <a:ext cx="3786867" cy="8710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415499" y="2629919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60 cm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976" y="4619786"/>
            <a:ext cx="2379808" cy="123296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l="5925" t="26267" r="7653" b="10445"/>
          <a:stretch/>
        </p:blipFill>
        <p:spPr>
          <a:xfrm>
            <a:off x="5869614" y="2578443"/>
            <a:ext cx="5309243" cy="291607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/>
          <a:srcRect l="30444" r="31156"/>
          <a:stretch/>
        </p:blipFill>
        <p:spPr>
          <a:xfrm flipH="1">
            <a:off x="11085943" y="2362902"/>
            <a:ext cx="1031817" cy="3582697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268704" y="1707793"/>
            <a:ext cx="4380614" cy="923330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Vacuum chamber (</a:t>
            </a:r>
            <a:r>
              <a:rPr lang="en-GB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</a:t>
            </a:r>
            <a:r>
              <a:rPr lang="en-GB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ndulator</a:t>
            </a:r>
            <a:r>
              <a:rPr lang="en-GB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</a:t>
            </a:r>
          </a:p>
          <a:p>
            <a:r>
              <a:rPr lang="en-GB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6mm </a:t>
            </a:r>
            <a:r>
              <a:rPr lang="en-GB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diam</a:t>
            </a:r>
            <a:r>
              <a:rPr lang="en-GB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en-GB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0.2 mm </a:t>
            </a:r>
            <a:r>
              <a:rPr lang="en-GB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wall thickness, </a:t>
            </a:r>
            <a:r>
              <a:rPr lang="en-GB" dirty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integrated flanges  and stiffener</a:t>
            </a:r>
            <a:endParaRPr lang="en-GB" dirty="0">
              <a:solidFill>
                <a:srgbClr val="FFFF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5976158" y="2662619"/>
            <a:ext cx="4673160" cy="1159071"/>
          </a:xfrm>
          <a:prstGeom prst="straightConnector1">
            <a:avLst/>
          </a:prstGeom>
          <a:ln w="28575">
            <a:solidFill>
              <a:schemeClr val="bg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 rot="20706702">
            <a:off x="7838223" y="3234145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80cm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085943" y="2362902"/>
            <a:ext cx="92914" cy="35826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DB0E657-86B7-41BD-941F-6AC59E54C0D5}" type="datetime1">
              <a:rPr lang="en-US" smtClean="0"/>
              <a:t>2/28/2023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RD51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5780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9F3DD-67C8-4368-B51C-09520FEB8EBE}" type="slidenum">
              <a:rPr lang="en-GB" smtClean="0"/>
              <a:t>8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10389"/>
          <a:stretch/>
        </p:blipFill>
        <p:spPr>
          <a:xfrm>
            <a:off x="-292608" y="873211"/>
            <a:ext cx="8479974" cy="535459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707061" y="1352013"/>
            <a:ext cx="4231004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 smtClean="0"/>
              <a:t>The thickness is uniform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 smtClean="0"/>
              <a:t>Composition is uniform and correct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 smtClean="0"/>
              <a:t>Some delay in activation temperature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t="52017"/>
          <a:stretch/>
        </p:blipFill>
        <p:spPr>
          <a:xfrm>
            <a:off x="7233907" y="2858981"/>
            <a:ext cx="3850629" cy="3122603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7826680" y="5995300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000" i="1" dirty="0">
                <a:solidFill>
                  <a:prstClr val="black"/>
                </a:solidFill>
                <a:latin typeface="Arial" panose="020B0604020202020204" pitchFamily="34" charset="0"/>
              </a:rPr>
              <a:t>A. E. </a:t>
            </a:r>
            <a:r>
              <a:rPr lang="en-GB" sz="1000" i="1" dirty="0" err="1">
                <a:solidFill>
                  <a:prstClr val="black"/>
                </a:solidFill>
                <a:latin typeface="Arial" panose="020B0604020202020204" pitchFamily="34" charset="0"/>
              </a:rPr>
              <a:t>Prodromides</a:t>
            </a:r>
            <a:r>
              <a:rPr lang="en-GB" sz="1000" i="1" dirty="0">
                <a:solidFill>
                  <a:prstClr val="black"/>
                </a:solidFill>
                <a:latin typeface="Arial" panose="020B0604020202020204" pitchFamily="34" charset="0"/>
              </a:rPr>
              <a:t> et al. Vacuum 60 (2001) 35, 41</a:t>
            </a:r>
            <a:endParaRPr lang="en-GB" sz="1000" i="1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8261900" y="4473537"/>
            <a:ext cx="1743343" cy="1119499"/>
          </a:xfrm>
          <a:custGeom>
            <a:avLst/>
            <a:gdLst>
              <a:gd name="connsiteX0" fmla="*/ 0 w 1743342"/>
              <a:gd name="connsiteY0" fmla="*/ 1076771 h 1119499"/>
              <a:gd name="connsiteX1" fmla="*/ 640934 w 1743342"/>
              <a:gd name="connsiteY1" fmla="*/ 0 h 1119499"/>
              <a:gd name="connsiteX2" fmla="*/ 1273323 w 1743342"/>
              <a:gd name="connsiteY2" fmla="*/ 0 h 1119499"/>
              <a:gd name="connsiteX3" fmla="*/ 1743342 w 1743342"/>
              <a:gd name="connsiteY3" fmla="*/ 1119499 h 1119499"/>
              <a:gd name="connsiteX4" fmla="*/ 59820 w 1743342"/>
              <a:gd name="connsiteY4" fmla="*/ 1093862 h 1119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3342" h="1119499">
                <a:moveTo>
                  <a:pt x="0" y="1076771"/>
                </a:moveTo>
                <a:lnTo>
                  <a:pt x="640934" y="0"/>
                </a:lnTo>
                <a:lnTo>
                  <a:pt x="1273323" y="0"/>
                </a:lnTo>
                <a:lnTo>
                  <a:pt x="1743342" y="1119499"/>
                </a:lnTo>
                <a:lnTo>
                  <a:pt x="59820" y="1093862"/>
                </a:lnTo>
              </a:path>
            </a:pathLst>
          </a:custGeom>
          <a:solidFill>
            <a:srgbClr val="FF0000">
              <a:alpha val="18039"/>
            </a:srgbClr>
          </a:solidFill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/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7834424" y="3206805"/>
            <a:ext cx="2718707" cy="2375807"/>
          </a:xfrm>
          <a:custGeom>
            <a:avLst/>
            <a:gdLst>
              <a:gd name="connsiteX0" fmla="*/ 408214 w 2718707"/>
              <a:gd name="connsiteY0" fmla="*/ 2367643 h 2375807"/>
              <a:gd name="connsiteX1" fmla="*/ 0 w 2718707"/>
              <a:gd name="connsiteY1" fmla="*/ 2375807 h 2375807"/>
              <a:gd name="connsiteX2" fmla="*/ 1371600 w 2718707"/>
              <a:gd name="connsiteY2" fmla="*/ 0 h 2375807"/>
              <a:gd name="connsiteX3" fmla="*/ 2718707 w 2718707"/>
              <a:gd name="connsiteY3" fmla="*/ 2367643 h 2375807"/>
              <a:gd name="connsiteX4" fmla="*/ 2188029 w 2718707"/>
              <a:gd name="connsiteY4" fmla="*/ 2367643 h 2375807"/>
              <a:gd name="connsiteX5" fmla="*/ 1722664 w 2718707"/>
              <a:gd name="connsiteY5" fmla="*/ 1257300 h 2375807"/>
              <a:gd name="connsiteX6" fmla="*/ 1053193 w 2718707"/>
              <a:gd name="connsiteY6" fmla="*/ 1240971 h 2375807"/>
              <a:gd name="connsiteX7" fmla="*/ 408214 w 2718707"/>
              <a:gd name="connsiteY7" fmla="*/ 2367643 h 2375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718707" h="2375807">
                <a:moveTo>
                  <a:pt x="408214" y="2367643"/>
                </a:moveTo>
                <a:lnTo>
                  <a:pt x="0" y="2375807"/>
                </a:lnTo>
                <a:lnTo>
                  <a:pt x="1371600" y="0"/>
                </a:lnTo>
                <a:lnTo>
                  <a:pt x="2718707" y="2367643"/>
                </a:lnTo>
                <a:lnTo>
                  <a:pt x="2188029" y="2367643"/>
                </a:lnTo>
                <a:lnTo>
                  <a:pt x="1722664" y="1257300"/>
                </a:lnTo>
                <a:lnTo>
                  <a:pt x="1053193" y="1240971"/>
                </a:lnTo>
                <a:lnTo>
                  <a:pt x="408214" y="2367643"/>
                </a:lnTo>
                <a:close/>
              </a:path>
            </a:pathLst>
          </a:custGeom>
          <a:solidFill>
            <a:srgbClr val="0070C0">
              <a:alpha val="1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19" name="Straight Arrow Connector 18"/>
          <p:cNvCxnSpPr>
            <a:endCxn id="20" idx="2"/>
          </p:cNvCxnSpPr>
          <p:nvPr/>
        </p:nvCxnSpPr>
        <p:spPr>
          <a:xfrm>
            <a:off x="6298163" y="4674638"/>
            <a:ext cx="2850932" cy="15609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 rot="827183">
            <a:off x="9146533" y="4742878"/>
            <a:ext cx="177839" cy="21808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1735307" y="284608"/>
            <a:ext cx="8924238" cy="400110"/>
          </a:xfrm>
          <a:prstGeom prst="rect">
            <a:avLst/>
          </a:prstGeom>
          <a:solidFill>
            <a:srgbClr val="3333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H" sz="2000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Combination</a:t>
            </a:r>
            <a:r>
              <a:rPr lang="fr-CH" sz="2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</a:t>
            </a:r>
            <a:r>
              <a:rPr lang="fr-CH" sz="2000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different</a:t>
            </a:r>
            <a:r>
              <a:rPr lang="fr-CH" sz="2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technologies: </a:t>
            </a:r>
            <a:r>
              <a:rPr lang="fr-CH" sz="2000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electroforming</a:t>
            </a:r>
            <a:r>
              <a:rPr lang="fr-CH" sz="2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fr-CH" sz="2000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etching,PVD</a:t>
            </a:r>
            <a:endParaRPr lang="fr-CH" sz="2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-71259" y="873211"/>
            <a:ext cx="12263259" cy="544675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3">
                  <a:lumMod val="7500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8592" y="1107760"/>
            <a:ext cx="7803556" cy="4474852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0D6E1-A0C8-4145-833D-6E20DCAA3EC5}" type="datetime1">
              <a:rPr lang="en-US" smtClean="0"/>
              <a:t>2/28/2023</a:t>
            </a:fld>
            <a:endParaRPr lang="fr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RD51</a:t>
            </a:r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66415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42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z="1200" smtClean="0"/>
              <a:pPr/>
              <a:t>9</a:t>
            </a:fld>
            <a:endParaRPr lang="en-US" sz="1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r="22495"/>
          <a:stretch/>
        </p:blipFill>
        <p:spPr>
          <a:xfrm>
            <a:off x="49320" y="2453510"/>
            <a:ext cx="9061124" cy="369589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30984" y="320786"/>
            <a:ext cx="8387553" cy="400110"/>
          </a:xfrm>
          <a:prstGeom prst="rect">
            <a:avLst/>
          </a:prstGeom>
          <a:solidFill>
            <a:srgbClr val="3333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H" sz="20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Wet</a:t>
            </a:r>
            <a:r>
              <a:rPr lang="fr-CH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surface </a:t>
            </a:r>
            <a:r>
              <a:rPr lang="fr-CH" sz="2000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treatments</a:t>
            </a:r>
            <a:r>
              <a:rPr lang="fr-CH" sz="2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r>
              <a:rPr lang="fr-CH" sz="2000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copper</a:t>
            </a:r>
            <a:r>
              <a:rPr lang="fr-CH" sz="2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sz="2000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plating</a:t>
            </a:r>
            <a:r>
              <a:rPr lang="fr-CH" sz="2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on 3D </a:t>
            </a:r>
            <a:r>
              <a:rPr lang="fr-CH" sz="2000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printed</a:t>
            </a:r>
            <a:r>
              <a:rPr lang="fr-CH" sz="2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sz="2000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polymers</a:t>
            </a:r>
            <a:endParaRPr lang="fr-CH" sz="2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43222" y="882615"/>
            <a:ext cx="1145914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-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</a:rPr>
              <a:t>in collaboration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with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</a:rPr>
              <a:t> EN-MME, TE-MSC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polymer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lab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</a:rPr>
              <a:t>, EP-DT</a:t>
            </a:r>
          </a:p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-Mock-ups for low power RF testing and design validation</a:t>
            </a:r>
          </a:p>
          <a:p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</a:rPr>
              <a:t>-3D printing in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Accura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polymer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</a:rPr>
              <a:t> + 30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um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copper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plating on a pre-layer of chemical carbon based conductor </a:t>
            </a:r>
          </a:p>
          <a:p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-complex configuration of electrodes to get a good thickness distribution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B82412E-5925-4C6A-812A-DB40A7F84509}" type="datetime1">
              <a:rPr lang="en-US" smtClean="0"/>
              <a:t>2/28/2023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RD51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r="32245" b="27437"/>
          <a:stretch/>
        </p:blipFill>
        <p:spPr>
          <a:xfrm>
            <a:off x="309533" y="2734811"/>
            <a:ext cx="2539106" cy="328009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/>
          <a:srcRect l="56612" t="24415" r="22495"/>
          <a:stretch/>
        </p:blipFill>
        <p:spPr>
          <a:xfrm>
            <a:off x="9370657" y="3168651"/>
            <a:ext cx="2442594" cy="279353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098796" y="2391132"/>
            <a:ext cx="3011648" cy="36995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l="44219" t="57055"/>
          <a:stretch/>
        </p:blipFill>
        <p:spPr>
          <a:xfrm>
            <a:off x="6963341" y="3540801"/>
            <a:ext cx="1987712" cy="1845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25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27397</TotalTime>
  <Words>640</Words>
  <Application>Microsoft Office PowerPoint</Application>
  <PresentationFormat>Widescreen</PresentationFormat>
  <Paragraphs>139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Arial</vt:lpstr>
      <vt:lpstr>Calibri</vt:lpstr>
      <vt:lpstr>Calibri Light</vt:lpstr>
      <vt:lpstr>Symbol</vt:lpstr>
      <vt:lpstr>Verdana</vt:lpstr>
      <vt:lpstr>CERN(4-3)</vt:lpstr>
      <vt:lpstr>Custom Design</vt:lpstr>
      <vt:lpstr>1_Custom Design</vt:lpstr>
      <vt:lpstr>Content Slides - Deep Blue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Mauro Taborelli</cp:lastModifiedBy>
  <cp:revision>1733</cp:revision>
  <dcterms:created xsi:type="dcterms:W3CDTF">2012-11-30T11:04:26Z</dcterms:created>
  <dcterms:modified xsi:type="dcterms:W3CDTF">2023-02-28T14:00:24Z</dcterms:modified>
</cp:coreProperties>
</file>