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335" r:id="rId3"/>
    <p:sldId id="321" r:id="rId4"/>
    <p:sldId id="319" r:id="rId5"/>
    <p:sldId id="325" r:id="rId6"/>
    <p:sldId id="330" r:id="rId7"/>
    <p:sldId id="257" r:id="rId8"/>
    <p:sldId id="298" r:id="rId9"/>
    <p:sldId id="328" r:id="rId10"/>
    <p:sldId id="334" r:id="rId11"/>
    <p:sldId id="329" r:id="rId12"/>
    <p:sldId id="326" r:id="rId13"/>
    <p:sldId id="327" r:id="rId14"/>
    <p:sldId id="323" r:id="rId15"/>
    <p:sldId id="291" r:id="rId16"/>
    <p:sldId id="339" r:id="rId17"/>
    <p:sldId id="322" r:id="rId18"/>
    <p:sldId id="338" r:id="rId19"/>
    <p:sldId id="336" r:id="rId20"/>
    <p:sldId id="296" r:id="rId21"/>
    <p:sldId id="331" r:id="rId22"/>
    <p:sldId id="332" r:id="rId23"/>
    <p:sldId id="333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015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id\cernbox\Work\Picosec\TestBeams\October2022\TIMEtes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id\cernbox\Work\Picosec\TestBeams\October2022\TIMEtes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Aged CsI D=240um</c:v>
          </c:tx>
          <c:spPr>
            <a:ln w="19050">
              <a:noFill/>
            </a:ln>
          </c:spPr>
          <c:marker>
            <c:symbol val="square"/>
            <c:size val="8"/>
          </c:marker>
          <c:errBars>
            <c:errDir val="y"/>
            <c:errBarType val="both"/>
            <c:errValType val="percentage"/>
            <c:noEndCap val="0"/>
            <c:val val="5"/>
          </c:errBars>
          <c:xVal>
            <c:numRef>
              <c:f>'MM2'!$F$12:$F$25</c:f>
              <c:numCache>
                <c:formatCode>0.00</c:formatCode>
                <c:ptCount val="14"/>
                <c:pt idx="0">
                  <c:v>2</c:v>
                </c:pt>
                <c:pt idx="1">
                  <c:v>2.0416666666666665</c:v>
                </c:pt>
                <c:pt idx="2">
                  <c:v>2.0833333333333335</c:v>
                </c:pt>
                <c:pt idx="3">
                  <c:v>2.125</c:v>
                </c:pt>
                <c:pt idx="4">
                  <c:v>2.1666666666666665</c:v>
                </c:pt>
                <c:pt idx="5">
                  <c:v>2.2083333333333335</c:v>
                </c:pt>
                <c:pt idx="6">
                  <c:v>2.25</c:v>
                </c:pt>
                <c:pt idx="7">
                  <c:v>2.2916666666666665</c:v>
                </c:pt>
                <c:pt idx="8">
                  <c:v>2.3333333333333335</c:v>
                </c:pt>
                <c:pt idx="9">
                  <c:v>2.2083333333333335</c:v>
                </c:pt>
                <c:pt idx="10">
                  <c:v>2.25</c:v>
                </c:pt>
                <c:pt idx="11">
                  <c:v>2.2916666666666665</c:v>
                </c:pt>
                <c:pt idx="12">
                  <c:v>2.3333333333333335</c:v>
                </c:pt>
                <c:pt idx="13">
                  <c:v>2.375</c:v>
                </c:pt>
              </c:numCache>
            </c:numRef>
          </c:xVal>
          <c:yVal>
            <c:numRef>
              <c:f>'MM2'!$I$12:$I$25</c:f>
              <c:numCache>
                <c:formatCode>General</c:formatCode>
                <c:ptCount val="14"/>
                <c:pt idx="0">
                  <c:v>104.7</c:v>
                </c:pt>
                <c:pt idx="1">
                  <c:v>105.8</c:v>
                </c:pt>
                <c:pt idx="2">
                  <c:v>98</c:v>
                </c:pt>
                <c:pt idx="3">
                  <c:v>98.3</c:v>
                </c:pt>
                <c:pt idx="4">
                  <c:v>87.7</c:v>
                </c:pt>
                <c:pt idx="5">
                  <c:v>71.400000000000006</c:v>
                </c:pt>
                <c:pt idx="6">
                  <c:v>65.3</c:v>
                </c:pt>
                <c:pt idx="7">
                  <c:v>59.2</c:v>
                </c:pt>
                <c:pt idx="8">
                  <c:v>54.6</c:v>
                </c:pt>
                <c:pt idx="9">
                  <c:v>75.7</c:v>
                </c:pt>
                <c:pt idx="10">
                  <c:v>65.599999999999994</c:v>
                </c:pt>
                <c:pt idx="11">
                  <c:v>61.8</c:v>
                </c:pt>
                <c:pt idx="12">
                  <c:v>59.1</c:v>
                </c:pt>
                <c:pt idx="13">
                  <c:v>60.3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FBA-4DE1-B517-05FCE2FB6CF3}"/>
            </c:ext>
          </c:extLst>
        </c:ser>
        <c:ser>
          <c:idx val="0"/>
          <c:order val="1"/>
          <c:tx>
            <c:v>B4C 14nm D=150um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5"/>
          </c:errBars>
          <c:xVal>
            <c:numRef>
              <c:f>'MM2'!$F$26:$F$29</c:f>
              <c:numCache>
                <c:formatCode>0.00</c:formatCode>
                <c:ptCount val="4"/>
                <c:pt idx="0">
                  <c:v>3</c:v>
                </c:pt>
                <c:pt idx="1">
                  <c:v>3.0666666666666669</c:v>
                </c:pt>
                <c:pt idx="2">
                  <c:v>3.1333333333333333</c:v>
                </c:pt>
                <c:pt idx="3">
                  <c:v>3</c:v>
                </c:pt>
              </c:numCache>
            </c:numRef>
          </c:xVal>
          <c:yVal>
            <c:numRef>
              <c:f>'MM2'!$I$26:$I$29</c:f>
              <c:numCache>
                <c:formatCode>General</c:formatCode>
                <c:ptCount val="4"/>
                <c:pt idx="0">
                  <c:v>92.3</c:v>
                </c:pt>
                <c:pt idx="1">
                  <c:v>86.7</c:v>
                </c:pt>
                <c:pt idx="2">
                  <c:v>75.400000000000006</c:v>
                </c:pt>
                <c:pt idx="3">
                  <c:v>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FBA-4DE1-B517-05FCE2FB6CF3}"/>
            </c:ext>
          </c:extLst>
        </c:ser>
        <c:ser>
          <c:idx val="2"/>
          <c:order val="2"/>
          <c:tx>
            <c:v>new CsI D=150um</c:v>
          </c:tx>
          <c:spPr>
            <a:ln w="19050">
              <a:noFill/>
            </a:ln>
          </c:spPr>
          <c:marker>
            <c:symbol val="triangle"/>
            <c:size val="8"/>
          </c:marker>
          <c:errBars>
            <c:errDir val="y"/>
            <c:errBarType val="both"/>
            <c:errValType val="percentage"/>
            <c:noEndCap val="0"/>
            <c:val val="5"/>
          </c:errBars>
          <c:xVal>
            <c:numRef>
              <c:f>('MM2'!$F$29:$F$31,'MM2'!$F$37)</c:f>
              <c:numCache>
                <c:formatCode>0.00</c:formatCode>
                <c:ptCount val="4"/>
                <c:pt idx="0">
                  <c:v>3</c:v>
                </c:pt>
                <c:pt idx="1">
                  <c:v>3.0666666666666669</c:v>
                </c:pt>
                <c:pt idx="2">
                  <c:v>3.1333333333333333</c:v>
                </c:pt>
                <c:pt idx="3">
                  <c:v>3.3333333333333335</c:v>
                </c:pt>
              </c:numCache>
            </c:numRef>
          </c:xVal>
          <c:yVal>
            <c:numRef>
              <c:f>('MM2'!$I$29:$I$31,'MM2'!$I$37)</c:f>
              <c:numCache>
                <c:formatCode>General</c:formatCode>
                <c:ptCount val="4"/>
                <c:pt idx="0">
                  <c:v>61</c:v>
                </c:pt>
                <c:pt idx="1">
                  <c:v>51.2</c:v>
                </c:pt>
                <c:pt idx="2">
                  <c:v>53.5</c:v>
                </c:pt>
                <c:pt idx="3">
                  <c:v>43.4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FBA-4DE1-B517-05FCE2FB6CF3}"/>
            </c:ext>
          </c:extLst>
        </c:ser>
        <c:ser>
          <c:idx val="3"/>
          <c:order val="3"/>
          <c:tx>
            <c:v>B4C 6nm D=150um</c:v>
          </c:tx>
          <c:spPr>
            <a:ln w="19050">
              <a:noFill/>
            </a:ln>
          </c:spPr>
          <c:marker>
            <c:symbol val="square"/>
            <c:size val="8"/>
          </c:marker>
          <c:errBars>
            <c:errDir val="y"/>
            <c:errBarType val="both"/>
            <c:errValType val="percentage"/>
            <c:noEndCap val="0"/>
            <c:val val="5"/>
          </c:errBars>
          <c:xVal>
            <c:numRef>
              <c:f>'MM2'!$F$32:$F$36</c:f>
              <c:numCache>
                <c:formatCode>0.00</c:formatCode>
                <c:ptCount val="5"/>
                <c:pt idx="0">
                  <c:v>3.0666666666666669</c:v>
                </c:pt>
                <c:pt idx="1">
                  <c:v>3.2</c:v>
                </c:pt>
                <c:pt idx="2">
                  <c:v>3.2</c:v>
                </c:pt>
                <c:pt idx="3">
                  <c:v>3.2666666666666666</c:v>
                </c:pt>
                <c:pt idx="4">
                  <c:v>3.3333333333333335</c:v>
                </c:pt>
              </c:numCache>
            </c:numRef>
          </c:xVal>
          <c:yVal>
            <c:numRef>
              <c:f>'MM2'!$I$32:$I$36</c:f>
              <c:numCache>
                <c:formatCode>General</c:formatCode>
                <c:ptCount val="5"/>
                <c:pt idx="0">
                  <c:v>114.2</c:v>
                </c:pt>
                <c:pt idx="1">
                  <c:v>83.3</c:v>
                </c:pt>
                <c:pt idx="2">
                  <c:v>81.7</c:v>
                </c:pt>
                <c:pt idx="4">
                  <c:v>72.7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FBA-4DE1-B517-05FCE2FB6C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358783"/>
        <c:axId val="406832863"/>
      </c:scatterChart>
      <c:valAx>
        <c:axId val="140358783"/>
        <c:scaling>
          <c:orientation val="minMax"/>
          <c:min val="1.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r>
                  <a:rPr lang="en-GB" sz="2000"/>
                  <a:t>Drift field</a:t>
                </a:r>
                <a:r>
                  <a:rPr lang="en-GB" sz="2000" baseline="0"/>
                  <a:t> (V/um)</a:t>
                </a:r>
              </a:p>
            </c:rich>
          </c:tx>
          <c:overlay val="0"/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6832863"/>
        <c:crosses val="autoZero"/>
        <c:crossBetween val="midCat"/>
      </c:valAx>
      <c:valAx>
        <c:axId val="406832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r>
                  <a:rPr lang="en-GB" sz="2000"/>
                  <a:t>Time resolution (ps)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358783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4194714325400504"/>
          <c:y val="1.5685212581011597E-2"/>
          <c:w val="0.35805285674599491"/>
          <c:h val="0.265512342684628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Quartz CsI 150um NEW MM</c:v>
          </c:tx>
          <c:spPr>
            <a:ln w="19050">
              <a:noFill/>
            </a:ln>
          </c:spPr>
          <c:marker>
            <c:symbol val="diamond"/>
            <c:size val="10"/>
          </c:marker>
          <c:errBars>
            <c:errDir val="y"/>
            <c:errBarType val="both"/>
            <c:errValType val="percentage"/>
            <c:noEndCap val="0"/>
            <c:val val="5"/>
          </c:errBars>
          <c:xVal>
            <c:numRef>
              <c:f>'MM2'!$F$44:$F$47</c:f>
              <c:numCache>
                <c:formatCode>0.00</c:formatCode>
                <c:ptCount val="4"/>
                <c:pt idx="0">
                  <c:v>3.2666666666666666</c:v>
                </c:pt>
                <c:pt idx="1">
                  <c:v>3.2</c:v>
                </c:pt>
                <c:pt idx="2">
                  <c:v>3.1333333333333333</c:v>
                </c:pt>
                <c:pt idx="3">
                  <c:v>3.4</c:v>
                </c:pt>
              </c:numCache>
            </c:numRef>
          </c:xVal>
          <c:yVal>
            <c:numRef>
              <c:f>'MM2'!$I$44:$I$47</c:f>
              <c:numCache>
                <c:formatCode>General</c:formatCode>
                <c:ptCount val="4"/>
                <c:pt idx="0">
                  <c:v>82.5</c:v>
                </c:pt>
                <c:pt idx="1">
                  <c:v>90.2</c:v>
                </c:pt>
                <c:pt idx="2">
                  <c:v>99.2</c:v>
                </c:pt>
                <c:pt idx="3">
                  <c:v>81.099999999999994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3C8-4325-BE42-700F89D3BF08}"/>
            </c:ext>
          </c:extLst>
        </c:ser>
        <c:ser>
          <c:idx val="4"/>
          <c:order val="1"/>
          <c:tx>
            <c:v>new CsI D=150um NEW MM</c:v>
          </c:tx>
          <c:spPr>
            <a:ln w="19050">
              <a:noFill/>
            </a:ln>
          </c:spPr>
          <c:marker>
            <c:symbol val="square"/>
            <c:size val="1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</c:spPr>
          </c:marker>
          <c:errBars>
            <c:errDir val="y"/>
            <c:errBarType val="both"/>
            <c:errValType val="percentage"/>
            <c:noEndCap val="0"/>
            <c:val val="5"/>
          </c:errBars>
          <c:xVal>
            <c:numRef>
              <c:f>'MM2'!$F$40:$F$42</c:f>
              <c:numCache>
                <c:formatCode>0.00</c:formatCode>
                <c:ptCount val="3"/>
                <c:pt idx="0">
                  <c:v>3.3333333333333335</c:v>
                </c:pt>
                <c:pt idx="1">
                  <c:v>3.2666666666666666</c:v>
                </c:pt>
                <c:pt idx="2">
                  <c:v>3.2</c:v>
                </c:pt>
              </c:numCache>
            </c:numRef>
          </c:xVal>
          <c:yVal>
            <c:numRef>
              <c:f>'MM2'!$I$40:$I$42</c:f>
              <c:numCache>
                <c:formatCode>General</c:formatCode>
                <c:ptCount val="3"/>
                <c:pt idx="0">
                  <c:v>23.9</c:v>
                </c:pt>
                <c:pt idx="1">
                  <c:v>24.7</c:v>
                </c:pt>
                <c:pt idx="2">
                  <c:v>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3C8-4325-BE42-700F89D3BF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358783"/>
        <c:axId val="406832863"/>
      </c:scatterChart>
      <c:valAx>
        <c:axId val="1403587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2400"/>
                </a:pPr>
                <a:r>
                  <a:rPr lang="en-GB" sz="2400"/>
                  <a:t>Drift field</a:t>
                </a:r>
                <a:r>
                  <a:rPr lang="en-GB" sz="2400" baseline="0"/>
                  <a:t> (V/um)</a:t>
                </a:r>
              </a:p>
            </c:rich>
          </c:tx>
          <c:overlay val="0"/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6832863"/>
        <c:crosses val="autoZero"/>
        <c:crossBetween val="midCat"/>
      </c:valAx>
      <c:valAx>
        <c:axId val="406832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2400"/>
                </a:pPr>
                <a:r>
                  <a:rPr lang="en-GB" sz="2400"/>
                  <a:t>Time resolution (ps)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358783"/>
        <c:crosses val="autoZero"/>
        <c:crossBetween val="midCat"/>
      </c:val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EEA3D-55B8-471B-A184-76C99BEC5CCF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28AA1-C67A-4B52-923B-E35447A47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038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alphaModFix amt="70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6135"/>
            <a:ext cx="10363200" cy="2576058"/>
          </a:xfrm>
        </p:spPr>
        <p:txBody>
          <a:bodyPr anchor="ctr" anchorCtr="0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1085" y="4687125"/>
            <a:ext cx="9144000" cy="620259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800" b="1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10FB-50A7-4EB0-B038-3F62D04753D7}" type="datetime1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GB"/>
              <a:t>Davide Fiorina - INFN Pavia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Logo Cern">
            <a:extLst>
              <a:ext uri="{FF2B5EF4-FFF2-40B4-BE49-F238E27FC236}">
                <a16:creationId xmlns:a16="http://schemas.microsoft.com/office/drawing/2014/main" id="{2D8147D4-02F3-4548-8BCE-CD991A5A4509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3" t="-6515" r="-4584" b="-1777"/>
          <a:stretch/>
        </p:blipFill>
        <p:spPr bwMode="auto">
          <a:xfrm>
            <a:off x="2272737" y="49436"/>
            <a:ext cx="1039390" cy="978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11D641B0-DD6D-4437-B544-E90F345BBD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436" t="-7198" r="-18652" b="-2180"/>
          <a:stretch/>
        </p:blipFill>
        <p:spPr>
          <a:xfrm>
            <a:off x="9500338" y="49436"/>
            <a:ext cx="1031682" cy="10144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8302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8CCF-D99E-4E62-A6BC-620CF8C24BF5}" type="datetime1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645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1B18-7C70-4BA0-91B8-FD914B0ABE2E}" type="datetime1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830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GB"/>
              <a:t>Davide Fiorina - INFN Pavia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8A8495-72D8-4FFE-B679-962EC4CFD795}"/>
              </a:ext>
            </a:extLst>
          </p:cNvPr>
          <p:cNvSpPr/>
          <p:nvPr/>
        </p:nvSpPr>
        <p:spPr>
          <a:xfrm>
            <a:off x="0" y="1140178"/>
            <a:ext cx="12192000" cy="5559561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9626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02635"/>
            <a:ext cx="10515600" cy="2852737"/>
          </a:xfrm>
        </p:spPr>
        <p:txBody>
          <a:bodyPr anchor="ctr" anchorCtr="0">
            <a:normAutofit/>
          </a:bodyPr>
          <a:lstStyle>
            <a:lvl1pPr>
              <a:defRPr sz="49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742BB-90DE-479B-9D82-C127E5741E4B}" type="datetime1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GB"/>
              <a:t>Davide Fiorina - INFN Pavia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41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4177-FA93-4F00-AE56-38A66FC48784}" type="datetime1">
              <a:rPr lang="en-GB" smtClean="0"/>
              <a:t>27/02/2023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345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4E2F-55BF-4BFA-9DBB-EF77C84AB3FC}" type="datetime1">
              <a:rPr lang="en-GB" smtClean="0"/>
              <a:t>27/02/2023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292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57B9-6A63-4638-A69A-08D25CEE6C99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B0CA2AE0-0777-46C2-9994-A4E3FB6E60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019354"/>
            <a:ext cx="12192000" cy="5691423"/>
          </a:xfr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758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9FA3-F320-4965-9C27-EB10FF2C90D4}" type="datetime1">
              <a:rPr lang="en-GB" smtClean="0"/>
              <a:t>27/02/2023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892468F5-78C5-48D8-BCCB-6758B85FC58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019354"/>
            <a:ext cx="12192000" cy="5691423"/>
          </a:xfr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560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08015-C5BB-409D-931E-261A8FAE793D}" type="datetime1">
              <a:rPr lang="en-GB" smtClean="0"/>
              <a:t>27/02/2023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32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FB687-87C6-4BE4-A3D4-9118134887D2}" type="datetime1">
              <a:rPr lang="en-GB" smtClean="0"/>
              <a:t>27/02/2023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372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17965" y="24356"/>
            <a:ext cx="7794171" cy="994228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" y="1121832"/>
            <a:ext cx="12191999" cy="5579987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710777"/>
            <a:ext cx="2743200" cy="145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457200" rtl="0" eaLnBrk="1" latinLnBrk="0" hangingPunct="1">
              <a:defRPr lang="en-US" sz="1400" b="0" kern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fld id="{EB5A8421-6862-4A53-A024-DA58B5278065}" type="datetime1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710776"/>
            <a:ext cx="4114800" cy="1451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457200" rtl="0" eaLnBrk="1" latinLnBrk="0" hangingPunct="1">
              <a:defRPr lang="it-IT" sz="1400" b="0" kern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Davide Fiorina - INFN Pavia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710776"/>
            <a:ext cx="2743200" cy="1451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400" b="0" kern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fld id="{B84FBEE2-2B6B-4245-AF0E-BB7C05BFB196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Immagine 9">
            <a:extLst>
              <a:ext uri="{FF2B5EF4-FFF2-40B4-BE49-F238E27FC236}">
                <a16:creationId xmlns:a16="http://schemas.microsoft.com/office/drawing/2014/main" id="{E5E048B7-EA30-4605-8861-AAE653BFC142}"/>
              </a:ext>
            </a:extLst>
          </p:cNvPr>
          <p:cNvPicPr>
            <a:picLocks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08" t="-5556" r="-3706" b="-4360"/>
          <a:stretch/>
        </p:blipFill>
        <p:spPr>
          <a:xfrm>
            <a:off x="10663204" y="69162"/>
            <a:ext cx="1388888" cy="9942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F56199B2-78F3-28DE-805F-6F96F0E05F4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1" y="80196"/>
            <a:ext cx="850495" cy="8551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7F0F935-6B3E-D01C-AF22-6005FEB7A3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55" y="73216"/>
            <a:ext cx="1026617" cy="8551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3457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2060"/>
          </a:solidFill>
          <a:latin typeface="Rokkitt" pitchFamily="2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en-US" sz="2400" kern="1200" dirty="0" smtClean="0">
          <a:solidFill>
            <a:srgbClr val="0000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2000" kern="1200" dirty="0" smtClean="0">
          <a:solidFill>
            <a:srgbClr val="0000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1600" kern="1200" dirty="0" smtClean="0">
          <a:solidFill>
            <a:srgbClr val="0000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1400" kern="1200" dirty="0" smtClean="0">
          <a:solidFill>
            <a:srgbClr val="0000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1400" kern="1200" dirty="0">
          <a:solidFill>
            <a:srgbClr val="0000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7.emf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files/47d84fb8700bff3c5787574218f71972" TargetMode="External"/><Relationship Id="rId3" Type="http://schemas.openxmlformats.org/officeDocument/2006/relationships/hyperlink" Target="https://arxiv.org/pdf/1806.03825.pdf" TargetMode="External"/><Relationship Id="rId7" Type="http://schemas.openxmlformats.org/officeDocument/2006/relationships/hyperlink" Target="https://iopscience.iop.org/article/10.1088/1748-0221/9/01/C01017/pdf" TargetMode="External"/><Relationship Id="rId2" Type="http://schemas.openxmlformats.org/officeDocument/2006/relationships/hyperlink" Target="https://cds.cern.ch/record/430132/files/alice_toftdr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1552862/files/ATLAS-TDR-020.pdf" TargetMode="External"/><Relationship Id="rId5" Type="http://schemas.openxmlformats.org/officeDocument/2006/relationships/hyperlink" Target="https://cds.cern.ch/record/2667167/files/CMS-TDR-020.pdf" TargetMode="External"/><Relationship Id="rId4" Type="http://schemas.openxmlformats.org/officeDocument/2006/relationships/hyperlink" Target="https://cds.cern.ch/record/2719855/files/ATLAS-TDR-031.pdf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19224/contributions/5130512/attachments/2565710/4423222/Marta%20Lisowska%20-%20PICOSEC%20Micromegas%20-%20MPGD2022.pdf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E427D-88FA-0DB0-451F-538D8088B7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Picosec </a:t>
            </a:r>
            <a:r>
              <a:rPr lang="it-IT" dirty="0" err="1"/>
              <a:t>Micromegas</a:t>
            </a:r>
            <a:r>
              <a:rPr lang="it-IT" dirty="0"/>
              <a:t> for the </a:t>
            </a:r>
            <a:r>
              <a:rPr lang="it-IT" dirty="0" err="1"/>
              <a:t>Muon</a:t>
            </a:r>
            <a:r>
              <a:rPr lang="it-IT" dirty="0"/>
              <a:t> Collider Detector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EA2DCC-9C64-FA72-D1C2-370E73A958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1085" y="4687125"/>
            <a:ext cx="9144000" cy="1093473"/>
          </a:xfrm>
        </p:spPr>
        <p:txBody>
          <a:bodyPr>
            <a:normAutofit/>
          </a:bodyPr>
          <a:lstStyle/>
          <a:p>
            <a:r>
              <a:rPr lang="it-IT" sz="3200" dirty="0"/>
              <a:t>D. Fiorina – INFN Pavia</a:t>
            </a:r>
          </a:p>
          <a:p>
            <a:r>
              <a:rPr lang="it-IT" sz="1800" dirty="0"/>
              <a:t>On </a:t>
            </a:r>
            <a:r>
              <a:rPr lang="it-IT" sz="1800" dirty="0" err="1"/>
              <a:t>behalf</a:t>
            </a:r>
            <a:r>
              <a:rPr lang="it-IT" sz="1800" dirty="0"/>
              <a:t> of the </a:t>
            </a:r>
            <a:r>
              <a:rPr lang="it-IT" sz="1800" dirty="0" err="1"/>
              <a:t>Muon</a:t>
            </a:r>
            <a:r>
              <a:rPr lang="it-IT" sz="1800" dirty="0"/>
              <a:t> Collider Collaboration</a:t>
            </a: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B2745-11CD-5D7A-0F46-177A49788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9A51-D39A-45BC-AA71-BF5A1ECC18A1}" type="datetime1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CE254-EF31-B3AF-9676-56F324002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506CF-4214-8C32-BA96-A72A31DA2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493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Chart, histogram&#10;&#10;Description automatically generated">
            <a:extLst>
              <a:ext uri="{FF2B5EF4-FFF2-40B4-BE49-F238E27FC236}">
                <a16:creationId xmlns:a16="http://schemas.microsoft.com/office/drawing/2014/main" id="{54D0CF4F-44B3-A063-46B5-EA50FE02CD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294" y="3675252"/>
            <a:ext cx="3971909" cy="2977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46D594-1837-BFCB-D4CA-0BABC1D2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Single-</a:t>
            </a:r>
            <a:r>
              <a:rPr lang="it-IT" dirty="0" err="1"/>
              <a:t>channel</a:t>
            </a:r>
            <a:r>
              <a:rPr lang="it-IT" dirty="0"/>
              <a:t> setup</a:t>
            </a:r>
            <a:br>
              <a:rPr lang="it-IT" dirty="0"/>
            </a:br>
            <a:r>
              <a:rPr lang="it-IT" sz="2400" dirty="0"/>
              <a:t>-Timing </a:t>
            </a:r>
            <a:r>
              <a:rPr lang="it-IT" sz="2400" dirty="0" err="1"/>
              <a:t>measurement</a:t>
            </a:r>
            <a:r>
              <a:rPr lang="it-IT" sz="2400" dirty="0"/>
              <a:t>-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6016D9-536C-30A2-7373-39534F1BE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22/11/2022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F95D8D-9E8F-A1C4-3FFA-93D5D50EB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D3B8F3-9F6C-7A2E-DF51-C44C2C7D0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B84D8-9D0D-4A31-9B8C-16797CCEB491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 descr="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5BC36861-362A-5353-1A75-67332FB2B9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2" b="18688"/>
          <a:stretch/>
        </p:blipFill>
        <p:spPr>
          <a:xfrm>
            <a:off x="70797" y="1213525"/>
            <a:ext cx="2365432" cy="17841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E4A2D9-B925-CF0A-8CD8-B9EAFAD4C7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199" y="1614840"/>
            <a:ext cx="1721126" cy="9942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9005A6-C086-4B5F-A022-F47CAA0F50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1296" y="1213524"/>
            <a:ext cx="2275251" cy="171255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EFBF301-CEE4-FC4D-4CF2-3DD3195F1B0E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436229" y="2105584"/>
            <a:ext cx="437835" cy="637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3C75C98-31BC-E16F-9A85-EBA0B773586E}"/>
              </a:ext>
            </a:extLst>
          </p:cNvPr>
          <p:cNvCxnSpPr>
            <a:cxnSpLocks/>
          </p:cNvCxnSpPr>
          <p:nvPr/>
        </p:nvCxnSpPr>
        <p:spPr>
          <a:xfrm>
            <a:off x="4333461" y="2111954"/>
            <a:ext cx="775171" cy="65510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page4image47420704">
            <a:extLst>
              <a:ext uri="{FF2B5EF4-FFF2-40B4-BE49-F238E27FC236}">
                <a16:creationId xmlns:a16="http://schemas.microsoft.com/office/drawing/2014/main" id="{3F6F6D33-3370-A92B-9358-10B2E37DD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734" y="1203196"/>
            <a:ext cx="3296074" cy="247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31668C4-4233-3B57-98E4-CFEC3067300C}"/>
              </a:ext>
            </a:extLst>
          </p:cNvPr>
          <p:cNvSpPr txBox="1"/>
          <p:nvPr/>
        </p:nvSpPr>
        <p:spPr>
          <a:xfrm>
            <a:off x="9448800" y="2896774"/>
            <a:ext cx="205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Fast electron </a:t>
            </a:r>
            <a:r>
              <a:rPr lang="it-IT" dirty="0" err="1"/>
              <a:t>peak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0CE789-5077-E0A1-EEDD-991DDC2DB57F}"/>
              </a:ext>
            </a:extLst>
          </p:cNvPr>
          <p:cNvSpPr txBox="1"/>
          <p:nvPr/>
        </p:nvSpPr>
        <p:spPr>
          <a:xfrm>
            <a:off x="10173123" y="2380368"/>
            <a:ext cx="205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Slow </a:t>
            </a:r>
            <a:r>
              <a:rPr lang="it-IT" dirty="0" err="1"/>
              <a:t>ion</a:t>
            </a:r>
            <a:r>
              <a:rPr lang="it-IT" dirty="0"/>
              <a:t> </a:t>
            </a:r>
            <a:r>
              <a:rPr lang="it-IT" dirty="0" err="1"/>
              <a:t>tail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8CFB981-FA0A-16A6-FA6D-2132682C7537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9263270" y="2564980"/>
            <a:ext cx="1211690" cy="331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02AE94B-6371-9E2A-AA96-BEF37C43283C}"/>
              </a:ext>
            </a:extLst>
          </p:cNvPr>
          <p:cNvCxnSpPr>
            <a:cxnSpLocks/>
          </p:cNvCxnSpPr>
          <p:nvPr/>
        </p:nvCxnSpPr>
        <p:spPr>
          <a:xfrm flipH="1" flipV="1">
            <a:off x="9784456" y="1833906"/>
            <a:ext cx="995681" cy="546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28EA03B-D775-3EA5-5817-2711C5D318AF}"/>
              </a:ext>
            </a:extLst>
          </p:cNvPr>
          <p:cNvSpPr txBox="1"/>
          <p:nvPr/>
        </p:nvSpPr>
        <p:spPr>
          <a:xfrm>
            <a:off x="2337683" y="2619775"/>
            <a:ext cx="24336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Current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amplifier</a:t>
            </a:r>
            <a:endParaRPr lang="it-IT" b="1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preserve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rising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edge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!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7742D0D-2650-0573-AFF9-CBDEDFE74A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97" y="3469129"/>
            <a:ext cx="4019535" cy="317021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2D885C8-FF2C-F5C0-AFB3-459BEF0135F8}"/>
              </a:ext>
            </a:extLst>
          </p:cNvPr>
          <p:cNvSpPr txBox="1"/>
          <p:nvPr/>
        </p:nvSpPr>
        <p:spPr>
          <a:xfrm>
            <a:off x="3901862" y="3787376"/>
            <a:ext cx="45472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Logistic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function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fit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on Picosec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signal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	 CFD on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fit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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Signal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Arrival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Time</a:t>
            </a:r>
          </a:p>
          <a:p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Logistic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function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fit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on MCP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signal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</a:p>
          <a:p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	 CFD on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fit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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Signal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Arrival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Time</a:t>
            </a:r>
          </a:p>
          <a:p>
            <a:r>
              <a:rPr lang="el-GR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Δ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between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SATs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gives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time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!</a:t>
            </a:r>
          </a:p>
          <a:p>
            <a:endParaRPr lang="it-IT" sz="16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GB" sz="16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geometrical cut on the fully contained cones is fundamental also in timing.</a:t>
            </a:r>
          </a:p>
        </p:txBody>
      </p:sp>
    </p:spTree>
    <p:extLst>
      <p:ext uri="{BB962C8B-B14F-4D97-AF65-F5344CB8AC3E}">
        <p14:creationId xmlns:p14="http://schemas.microsoft.com/office/powerpoint/2010/main" val="2313227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73A67-4E51-8199-AAB7-B5D7D5D3D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Timing </a:t>
            </a:r>
            <a:r>
              <a:rPr lang="it-IT" dirty="0" err="1"/>
              <a:t>Results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103D16-B9B4-C208-55A8-DE0990E0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6EE9D2-8AE3-009E-2F50-B1F351AA0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F3DE7-917F-1BBB-B788-ACFCBEFB5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2888FB5-F6F8-1F6B-9E54-0C37E71155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3255629"/>
              </p:ext>
            </p:extLst>
          </p:nvPr>
        </p:nvGraphicFramePr>
        <p:xfrm>
          <a:off x="0" y="1204002"/>
          <a:ext cx="6400800" cy="4687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5A8B154-022C-3B75-AB99-26BE6946B6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7114274"/>
              </p:ext>
            </p:extLst>
          </p:nvPr>
        </p:nvGraphicFramePr>
        <p:xfrm>
          <a:off x="7108466" y="1204002"/>
          <a:ext cx="5001372" cy="4457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749E85F-7495-6F83-EB2D-C5795D9186EB}"/>
              </a:ext>
            </a:extLst>
          </p:cNvPr>
          <p:cNvSpPr txBox="1"/>
          <p:nvPr/>
        </p:nvSpPr>
        <p:spPr>
          <a:xfrm>
            <a:off x="4102874" y="2587406"/>
            <a:ext cx="312486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non-resistive MM 150um 1.84 V/</a:t>
            </a:r>
            <a:r>
              <a:rPr lang="it-IT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um</a:t>
            </a:r>
            <a:endParaRPr lang="it-IT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endParaRPr>
          </a:p>
          <a:p>
            <a:endParaRPr lang="it-IT" sz="5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endParaRPr>
          </a:p>
          <a:p>
            <a:r>
              <a:rPr lang="it-IT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Resistive MM 128um 2.15kV/</a:t>
            </a:r>
            <a:r>
              <a:rPr lang="it-IT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um</a:t>
            </a:r>
            <a:r>
              <a:rPr lang="it-IT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9F2015-E47E-E911-6427-7F1F9C8FA741}"/>
              </a:ext>
            </a:extLst>
          </p:cNvPr>
          <p:cNvSpPr txBox="1"/>
          <p:nvPr/>
        </p:nvSpPr>
        <p:spPr>
          <a:xfrm>
            <a:off x="4102874" y="4016734"/>
            <a:ext cx="37371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The timing performance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reflects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the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number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of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PEs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/MIP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All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the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combinations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may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be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suitable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Muon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Collider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application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(&lt;100ps)</a:t>
            </a:r>
            <a:endParaRPr lang="en-GB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985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4E777-74D4-6F71-7FC2-E462F9824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Rate capability to single </a:t>
            </a:r>
            <a:r>
              <a:rPr lang="it-IT" dirty="0" err="1"/>
              <a:t>PEs</a:t>
            </a:r>
            <a:br>
              <a:rPr lang="it-IT" dirty="0"/>
            </a:br>
            <a:r>
              <a:rPr lang="it-IT" dirty="0"/>
              <a:t>-work in progress-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C57E4-AA3A-E0B9-E1B2-215B4EF2B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E94BB9-14B3-56DD-4381-FCA4B7E2D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77F9CD-7A43-2C72-390E-426557F38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12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327D8B-D8CD-C98C-8C48-0CBF904A68FD}"/>
              </a:ext>
            </a:extLst>
          </p:cNvPr>
          <p:cNvSpPr txBox="1"/>
          <p:nvPr/>
        </p:nvSpPr>
        <p:spPr>
          <a:xfrm>
            <a:off x="5430740" y="1285360"/>
            <a:ext cx="667114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Irradiation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UV LED to generate 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single-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photoelectrons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signals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CsI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photocathode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Counts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signals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and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average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amplitudes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Drift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field: 3.13 V/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um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8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Detector performance stays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stable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up to 2MHz/cm</a:t>
            </a:r>
            <a:r>
              <a:rPr lang="it-IT" b="1" baseline="30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 single-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photoelectron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One can roughly scale a factor of 10 for Muons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 can go higher with the rate, but we have to fight against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CsI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degradation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EBB016-3D9C-373D-BD40-53826A914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3" y="1196333"/>
            <a:ext cx="5315557" cy="516471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62E60CA-8C49-97EC-074D-321DD9A4BB57}"/>
              </a:ext>
            </a:extLst>
          </p:cNvPr>
          <p:cNvSpPr txBox="1"/>
          <p:nvPr/>
        </p:nvSpPr>
        <p:spPr>
          <a:xfrm>
            <a:off x="1779104" y="3948091"/>
            <a:ext cx="2282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Amplification</a:t>
            </a:r>
            <a:r>
              <a:rPr lang="it-IT" b="1" dirty="0"/>
              <a:t> field:</a:t>
            </a:r>
          </a:p>
          <a:p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2V/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um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b="1" dirty="0">
                <a:solidFill>
                  <a:srgbClr val="FF0000"/>
                </a:solidFill>
              </a:rPr>
              <a:t>1.9V/</a:t>
            </a:r>
            <a:r>
              <a:rPr lang="it-IT" b="1" dirty="0" err="1">
                <a:solidFill>
                  <a:srgbClr val="FF0000"/>
                </a:solidFill>
              </a:rPr>
              <a:t>um</a:t>
            </a:r>
            <a:endParaRPr lang="it-IT" b="1" dirty="0">
              <a:solidFill>
                <a:srgbClr val="FF0000"/>
              </a:solidFill>
            </a:endParaRPr>
          </a:p>
          <a:p>
            <a:r>
              <a:rPr lang="it-IT" b="1" dirty="0">
                <a:solidFill>
                  <a:srgbClr val="00B050"/>
                </a:solidFill>
              </a:rPr>
              <a:t>1.8 V/</a:t>
            </a:r>
            <a:r>
              <a:rPr lang="it-IT" b="1" dirty="0" err="1">
                <a:solidFill>
                  <a:srgbClr val="00B050"/>
                </a:solidFill>
              </a:rPr>
              <a:t>um</a:t>
            </a:r>
            <a:endParaRPr lang="en-GB" b="1" dirty="0">
              <a:solidFill>
                <a:srgbClr val="00B050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8779EE4-BFD6-9770-FAFE-42211C413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0740" y="4270793"/>
            <a:ext cx="2239708" cy="2363304"/>
          </a:xfrm>
          <a:prstGeom prst="rect">
            <a:avLst/>
          </a:prstGeom>
        </p:spPr>
      </p:pic>
      <p:pic>
        <p:nvPicPr>
          <p:cNvPr id="22" name="Picture 21" descr="Chart, bar chart&#10;&#10;Description automatically generated">
            <a:extLst>
              <a:ext uri="{FF2B5EF4-FFF2-40B4-BE49-F238E27FC236}">
                <a16:creationId xmlns:a16="http://schemas.microsoft.com/office/drawing/2014/main" id="{F03494F0-AB99-2A7F-F26F-D0720C7C88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44"/>
          <a:stretch/>
        </p:blipFill>
        <p:spPr>
          <a:xfrm>
            <a:off x="9374589" y="3964380"/>
            <a:ext cx="2528514" cy="266971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1E8D274-28CA-D99A-199E-DE190DF363E6}"/>
              </a:ext>
            </a:extLst>
          </p:cNvPr>
          <p:cNvSpPr txBox="1"/>
          <p:nvPr/>
        </p:nvSpPr>
        <p:spPr>
          <a:xfrm>
            <a:off x="7670449" y="4707172"/>
            <a:ext cx="17041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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Example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of an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amplitude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spectrum</a:t>
            </a:r>
            <a:endParaRPr lang="it-IT" sz="14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endParaRPr lang="it-IT" sz="14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Example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of 1.6ms of acquisition </a:t>
            </a:r>
            <a:endParaRPr lang="en-GB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726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4E777-74D4-6F71-7FC2-E462F9824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Eco-</a:t>
            </a:r>
            <a:r>
              <a:rPr lang="it-IT" dirty="0" err="1"/>
              <a:t>friendly</a:t>
            </a:r>
            <a:r>
              <a:rPr lang="it-IT" dirty="0"/>
              <a:t> </a:t>
            </a:r>
            <a:r>
              <a:rPr lang="it-IT" dirty="0" err="1"/>
              <a:t>gases</a:t>
            </a:r>
            <a:br>
              <a:rPr lang="it-IT" dirty="0"/>
            </a:br>
            <a:r>
              <a:rPr lang="it-IT" dirty="0"/>
              <a:t>-work in progress-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C57E4-AA3A-E0B9-E1B2-215B4EF2B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E94BB9-14B3-56DD-4381-FCA4B7E2D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77F9CD-7A43-2C72-390E-426557F38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5F509B7B-8D38-DC38-E2CE-C2154AEA0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6" y="1173149"/>
            <a:ext cx="5008839" cy="47664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9FB9A9B-B9DD-059A-BB50-03044C46FAAB}"/>
              </a:ext>
            </a:extLst>
          </p:cNvPr>
          <p:cNvSpPr txBox="1"/>
          <p:nvPr/>
        </p:nvSpPr>
        <p:spPr>
          <a:xfrm>
            <a:off x="5049078" y="1311965"/>
            <a:ext cx="706672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LED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irradiation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 single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Photoelectrons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signals</a:t>
            </a:r>
            <a:endParaRPr lang="it-IT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Gas: Ar/CO2 93/7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Drift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150um,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Amplification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150um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Drift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380V,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Amplification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480V (max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voltages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achievable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such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mixture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Many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of the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signals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do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not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present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expected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electron-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peak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/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ion-tail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Multiple signals on the same rising 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Probably caused by some feedback process because of the low quenching gas?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Any suggestion on that is very welcomed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</a:t>
            </a:r>
            <a:endParaRPr lang="en-GB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876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4E777-74D4-6F71-7FC2-E462F9824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C57E4-AA3A-E0B9-E1B2-215B4EF2B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E94BB9-14B3-56DD-4381-FCA4B7E2D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77F9CD-7A43-2C72-390E-426557F38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14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6F9579-B249-4CDC-D7D0-7834B6F9ED35}"/>
              </a:ext>
            </a:extLst>
          </p:cNvPr>
          <p:cNvSpPr txBox="1"/>
          <p:nvPr/>
        </p:nvSpPr>
        <p:spPr>
          <a:xfrm>
            <a:off x="31804" y="1168841"/>
            <a:ext cx="11937558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Muon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Collider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requirement</a:t>
            </a:r>
            <a:endParaRPr lang="it-IT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~100ps 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time </a:t>
            </a:r>
            <a:r>
              <a:rPr lang="it-IT" sz="16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60kHz/cm</a:t>
            </a:r>
            <a:r>
              <a:rPr lang="en-GB" sz="1600" b="1" baseline="30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rate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Spark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and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radiation hard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Scalable technology up to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~m</a:t>
            </a:r>
            <a:r>
              <a:rPr lang="it-IT" sz="1600" b="1" baseline="30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(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baseline option is to tile a large surface with small detectors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endParaRPr lang="it-IT" sz="4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Test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Beam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results</a:t>
            </a:r>
            <a:endParaRPr lang="it-IT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All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configurations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satisfied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~100ps 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time </a:t>
            </a:r>
            <a:r>
              <a:rPr lang="it-IT" sz="16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Quartz+CsI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and MgF2+Chromium may lead to inefficiencies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because of the low number of photoelectrons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CsI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 the best photocathode but can be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easily damaged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by ion bombardment and humidity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B4C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 a very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promising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candidate (resistive and easy to handle)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Not suitable for Muon Collider because of neutrons, but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DLC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should have a similar performance</a:t>
            </a:r>
          </a:p>
          <a:p>
            <a:endParaRPr lang="en-GB" sz="4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Rate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Detector response to single photoelectrons stable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up to 2MHz/cm</a:t>
            </a:r>
            <a:r>
              <a:rPr lang="en-GB" sz="1600" b="1" baseline="30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Operational limit will be tested soon!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Eco-friendly gas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Ar/CO2 (93/7) seems to have a too-small quenching factor for good performance in a single photoelectron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New gases will be tested in Pavia (Ne, Ar, C2H6, C4H10, R1234ze…)</a:t>
            </a:r>
          </a:p>
          <a:p>
            <a:endParaRPr lang="en-GB" sz="5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DRD1 transition: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Pavia group is the ‘watcher’ in the Muon Collider Collaboration for the new DRD1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Expression of interest in RPC, straw tubes and MPGDs (Picosec but not only)</a:t>
            </a:r>
          </a:p>
        </p:txBody>
      </p:sp>
    </p:spTree>
    <p:extLst>
      <p:ext uri="{BB962C8B-B14F-4D97-AF65-F5344CB8AC3E}">
        <p14:creationId xmlns:p14="http://schemas.microsoft.com/office/powerpoint/2010/main" val="2884139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4D232-835B-6CEB-94ED-9A8AD09BA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BACKUP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228068-EC60-A292-FAC1-83E6C24B3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03/11/2022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ED3BFD-2C12-26CE-0E0F-0CFA7F315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3EB6ED-391E-79A2-1A9F-60596D4F7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ADAA-4109-41E4-AFD4-EE62DDA5322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069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E349A-2791-E0BC-7C8E-B2E547190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Timeline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2613B7-C8B2-451D-AFAB-E3CFD37F4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EE7B1C-D473-855F-FEF0-806F57F29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E8900F-57ED-91F4-2414-E71A75BAA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4B082C-ED2E-5F79-BF8F-9C3649F55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71" y="1162721"/>
            <a:ext cx="10554031" cy="545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486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4E777-74D4-6F71-7FC2-E462F9824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Simulation</a:t>
            </a:r>
            <a:r>
              <a:rPr lang="it-IT" dirty="0"/>
              <a:t> background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C57E4-AA3A-E0B9-E1B2-215B4EF2B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E94BB9-14B3-56DD-4381-FCA4B7E2D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77F9CD-7A43-2C72-390E-426557F38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E1A7B50-FD57-3B3E-C82B-C153ABDD6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6" y="1214565"/>
            <a:ext cx="4027941" cy="3412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07295800-A7D9-72D3-D1C0-B293CC060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106" y="1325552"/>
            <a:ext cx="3944908" cy="334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AEC2F7-0026-66C8-D4E9-F9EC888C6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3354" y="2333542"/>
            <a:ext cx="4766973" cy="33555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825249-1774-4350-762F-2C012CE8573F}"/>
              </a:ext>
            </a:extLst>
          </p:cNvPr>
          <p:cNvSpPr txBox="1"/>
          <p:nvPr/>
        </p:nvSpPr>
        <p:spPr>
          <a:xfrm>
            <a:off x="113541" y="4516785"/>
            <a:ext cx="75764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Background interaction with the detector was simulated in Geant4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Convoluted with the response of different gaseous detector technologies (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hit when a charged particle is found in the drift gap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Simulated Picosec: 3mm MgF2 radiator, 18nm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CsI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photocathode, 200um drift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Picosec 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can potentially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operate in high-rate environments and give timing information with higher precision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wrt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other technologies</a:t>
            </a:r>
          </a:p>
        </p:txBody>
      </p:sp>
    </p:spTree>
    <p:extLst>
      <p:ext uri="{BB962C8B-B14F-4D97-AF65-F5344CB8AC3E}">
        <p14:creationId xmlns:p14="http://schemas.microsoft.com/office/powerpoint/2010/main" val="2296909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DF6F6-A80E-8200-129E-DED50A626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BIB </a:t>
            </a:r>
            <a:r>
              <a:rPr lang="it-IT" dirty="0" err="1"/>
              <a:t>spectrum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5C8988-AE0C-FDAE-3DFD-75E1B13DE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CE26FD-3462-FBB3-BD52-5BFDD4FE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FD860C-5BB5-F423-0B8E-869AD5E8B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18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D14F2D-F562-057A-95FA-63146713E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7" y="1175258"/>
            <a:ext cx="12044506" cy="516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188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20BE0-B6C9-3574-B18C-6EF869BB1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BIB </a:t>
            </a:r>
            <a:r>
              <a:rPr lang="it-IT" dirty="0" err="1"/>
              <a:t>neutrons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955D06-C924-5D77-F628-305A2FFEB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930D95-F828-C33F-A011-2995F2B2D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605661-C550-AAD0-D2CE-45A0344E2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19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61ED03-703A-7D59-E794-9BAA5A06F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62" y="1226703"/>
            <a:ext cx="11240120" cy="515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871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100C0-E801-4775-2F14-7DFF3F5EA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Index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D14333-6BEF-4C78-0061-90B15BDE4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D928C3-DC8E-9EE8-9D07-C0B58AF48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2EE20A-41B2-F409-257F-C1BC8B087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CC7911-7B44-7BD2-3253-C833E9F56250}"/>
              </a:ext>
            </a:extLst>
          </p:cNvPr>
          <p:cNvSpPr txBox="1"/>
          <p:nvPr/>
        </p:nvSpPr>
        <p:spPr>
          <a:xfrm>
            <a:off x="73217" y="1485287"/>
            <a:ext cx="1184578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32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Introduction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the </a:t>
            </a:r>
            <a:r>
              <a:rPr lang="it-IT" sz="32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Muon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Collider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it-IT" sz="24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Requirement</a:t>
            </a: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24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Muon</a:t>
            </a: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timing in </a:t>
            </a:r>
            <a:r>
              <a:rPr lang="it-IT" sz="24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Muon</a:t>
            </a: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collider</a:t>
            </a:r>
          </a:p>
          <a:p>
            <a:pPr marL="342900" indent="-342900">
              <a:buFont typeface="+mj-lt"/>
              <a:buAutoNum type="arabicPeriod"/>
            </a:pPr>
            <a:endParaRPr lang="it-IT" sz="10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Test </a:t>
            </a:r>
            <a:r>
              <a:rPr lang="it-IT" sz="32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Beam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32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results</a:t>
            </a:r>
            <a:endParaRPr lang="it-IT" sz="3200" b="1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it-IT" sz="24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Photoelectrons</a:t>
            </a: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4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measurement</a:t>
            </a:r>
            <a:endParaRPr lang="it-IT" sz="2400" b="1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Timing </a:t>
            </a:r>
            <a:r>
              <a:rPr lang="it-IT" sz="24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measurements</a:t>
            </a:r>
            <a:endParaRPr lang="it-IT" sz="2400" b="1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+mj-lt"/>
              <a:buAutoNum type="arabicPeriod"/>
            </a:pPr>
            <a:endParaRPr lang="it-IT" sz="1000" b="1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Rate capability (</a:t>
            </a:r>
            <a:r>
              <a:rPr lang="it-IT" sz="32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preliminary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32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results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it-IT" sz="32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+mj-lt"/>
              <a:buAutoNum type="arabicPeriod"/>
            </a:pPr>
            <a:endParaRPr lang="it-IT" sz="10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Eco-friendly gas (preliminary results)</a:t>
            </a:r>
          </a:p>
          <a:p>
            <a:pPr marL="342900" indent="-342900">
              <a:buFont typeface="+mj-lt"/>
              <a:buAutoNum type="arabicPeriod"/>
            </a:pPr>
            <a:endParaRPr lang="en-GB" sz="10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464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5741F-8245-A3C8-2AE3-35D621C3A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Selection</a:t>
            </a:r>
            <a:r>
              <a:rPr lang="it-IT" dirty="0"/>
              <a:t> of detectors for MIP timing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3BFB-D459-BB18-D725-7F5FBD5CB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03/11/2022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EB7F68-B375-E504-719F-D07829A3C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425670-85AF-A679-255C-40FA35495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ADAA-4109-41E4-AFD4-EE62DDA53226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32" name="Table 32">
            <a:extLst>
              <a:ext uri="{FF2B5EF4-FFF2-40B4-BE49-F238E27FC236}">
                <a16:creationId xmlns:a16="http://schemas.microsoft.com/office/drawing/2014/main" id="{A0B464B4-7D31-343D-7035-A0EA5A32A181}"/>
              </a:ext>
            </a:extLst>
          </p:cNvPr>
          <p:cNvGraphicFramePr>
            <a:graphicFrameLocks noGrp="1"/>
          </p:cNvGraphicFramePr>
          <p:nvPr/>
        </p:nvGraphicFramePr>
        <p:xfrm>
          <a:off x="122968" y="923400"/>
          <a:ext cx="11946063" cy="409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6666">
                  <a:extLst>
                    <a:ext uri="{9D8B030D-6E8A-4147-A177-3AD203B41FA5}">
                      <a16:colId xmlns:a16="http://schemas.microsoft.com/office/drawing/2014/main" val="2183733745"/>
                    </a:ext>
                  </a:extLst>
                </a:gridCol>
                <a:gridCol w="1556666">
                  <a:extLst>
                    <a:ext uri="{9D8B030D-6E8A-4147-A177-3AD203B41FA5}">
                      <a16:colId xmlns:a16="http://schemas.microsoft.com/office/drawing/2014/main" val="1754727105"/>
                    </a:ext>
                  </a:extLst>
                </a:gridCol>
                <a:gridCol w="2275281">
                  <a:extLst>
                    <a:ext uri="{9D8B030D-6E8A-4147-A177-3AD203B41FA5}">
                      <a16:colId xmlns:a16="http://schemas.microsoft.com/office/drawing/2014/main" val="4290406335"/>
                    </a:ext>
                  </a:extLst>
                </a:gridCol>
                <a:gridCol w="1745416">
                  <a:extLst>
                    <a:ext uri="{9D8B030D-6E8A-4147-A177-3AD203B41FA5}">
                      <a16:colId xmlns:a16="http://schemas.microsoft.com/office/drawing/2014/main" val="1120701209"/>
                    </a:ext>
                  </a:extLst>
                </a:gridCol>
                <a:gridCol w="2405043">
                  <a:extLst>
                    <a:ext uri="{9D8B030D-6E8A-4147-A177-3AD203B41FA5}">
                      <a16:colId xmlns:a16="http://schemas.microsoft.com/office/drawing/2014/main" val="3291539635"/>
                    </a:ext>
                  </a:extLst>
                </a:gridCol>
                <a:gridCol w="1333771">
                  <a:extLst>
                    <a:ext uri="{9D8B030D-6E8A-4147-A177-3AD203B41FA5}">
                      <a16:colId xmlns:a16="http://schemas.microsoft.com/office/drawing/2014/main" val="1547815903"/>
                    </a:ext>
                  </a:extLst>
                </a:gridCol>
                <a:gridCol w="1073220">
                  <a:extLst>
                    <a:ext uri="{9D8B030D-6E8A-4147-A177-3AD203B41FA5}">
                      <a16:colId xmlns:a16="http://schemas.microsoft.com/office/drawing/2014/main" val="130714896"/>
                    </a:ext>
                  </a:extLst>
                </a:gridCol>
              </a:tblGrid>
              <a:tr h="322870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Detector</a:t>
                      </a:r>
                      <a:endParaRPr lang="en-GB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Space </a:t>
                      </a:r>
                      <a:r>
                        <a:rPr lang="it-IT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resolution</a:t>
                      </a:r>
                      <a:endParaRPr lang="en-GB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Time </a:t>
                      </a:r>
                      <a:r>
                        <a:rPr lang="it-IT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resolution</a:t>
                      </a:r>
                      <a:endParaRPr lang="en-GB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Rate </a:t>
                      </a:r>
                      <a:r>
                        <a:rPr lang="it-IT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capablity</a:t>
                      </a:r>
                      <a:endParaRPr lang="en-GB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Longevity</a:t>
                      </a:r>
                      <a:endParaRPr lang="en-GB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Cost</a:t>
                      </a:r>
                    </a:p>
                    <a:p>
                      <a:pPr algn="ctr"/>
                      <a:r>
                        <a:rPr lang="it-IT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(CHF/cm</a:t>
                      </a:r>
                      <a:r>
                        <a:rPr lang="it-IT" baseline="30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  <a:r>
                        <a:rPr lang="it-IT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)</a:t>
                      </a:r>
                      <a:endParaRPr lang="en-GB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Reference</a:t>
                      </a:r>
                      <a:endParaRPr lang="en-GB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200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MRPC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ALICE </a:t>
                      </a:r>
                      <a:r>
                        <a:rPr lang="it-IT" sz="1600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ToF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≈3cm*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≈60ps**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500Hz/cm</a:t>
                      </a:r>
                      <a:r>
                        <a:rPr lang="it-IT" sz="1600" baseline="30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**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No </a:t>
                      </a:r>
                      <a:r>
                        <a:rPr lang="it-IT" sz="1600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issue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after </a:t>
                      </a:r>
                    </a:p>
                    <a:p>
                      <a:pPr algn="ctr"/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 </a:t>
                      </a:r>
                      <a:r>
                        <a:rPr lang="it-IT" sz="1600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years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it-IT" sz="1600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operation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**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600" dirty="0">
                          <a:latin typeface="Roboto" panose="02000000000000000000" pitchFamily="2" charset="0"/>
                          <a:ea typeface="Roboto" panose="02000000000000000000" pitchFamily="2" charset="0"/>
                          <a:hlinkClick r:id="rId2"/>
                        </a:rPr>
                        <a:t>alice_toftdr.pdf (cern.ch)</a:t>
                      </a:r>
                      <a:endParaRPr lang="en-GB" sz="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600" dirty="0">
                          <a:latin typeface="Roboto" panose="02000000000000000000" pitchFamily="2" charset="0"/>
                          <a:ea typeface="Roboto" panose="02000000000000000000" pitchFamily="2" charset="0"/>
                          <a:hlinkClick r:id="rId3"/>
                        </a:rPr>
                        <a:t>1806.03825.pdf (arxiv.org)</a:t>
                      </a:r>
                      <a:endParaRPr lang="en-GB" sz="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7849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LGAD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ATLAS HGTD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≈1mm*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≈30ps</a:t>
                      </a:r>
                    </a:p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</a:t>
                      </a:r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  <a:sym typeface="Wingdings" panose="05000000000000000000" pitchFamily="2" charset="2"/>
                        </a:rPr>
                        <a:t>70ps end of life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-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2.5x10</a:t>
                      </a:r>
                      <a:r>
                        <a:rPr lang="it-IT" sz="1600" baseline="30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n</a:t>
                      </a:r>
                      <a:r>
                        <a:rPr lang="it-IT" sz="1600" baseline="-25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eq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/cm</a:t>
                      </a:r>
                      <a:r>
                        <a:rPr lang="it-IT" sz="1600" baseline="30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  <a:endParaRPr lang="en-GB" sz="1600" baseline="300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38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latin typeface="Roboto" panose="02000000000000000000" pitchFamily="2" charset="0"/>
                          <a:ea typeface="Roboto" panose="02000000000000000000" pitchFamily="2" charset="0"/>
                          <a:hlinkClick r:id="rId4"/>
                        </a:rPr>
                        <a:t>HGTD TDR (cern.ch)</a:t>
                      </a:r>
                      <a:endParaRPr lang="en-GB" sz="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747498"/>
                  </a:ext>
                </a:extLst>
              </a:tr>
              <a:tr h="559710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LGAD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CMS MTD </a:t>
                      </a:r>
                      <a:r>
                        <a:rPr lang="it-IT" sz="1600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endcap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≈1mm*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≈30-40ps</a:t>
                      </a:r>
                    </a:p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  <a:sym typeface="Wingdings" panose="05000000000000000000" pitchFamily="2" charset="2"/>
                        </a:rPr>
                        <a:t>50-60ps end of life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aseline="30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-</a:t>
                      </a:r>
                      <a:endParaRPr lang="en-GB" sz="1600" baseline="300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1.5x10</a:t>
                      </a:r>
                      <a:r>
                        <a:rPr lang="it-IT" sz="1600" baseline="30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n</a:t>
                      </a:r>
                      <a:r>
                        <a:rPr lang="it-IT" sz="1600" baseline="-25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eq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/cm</a:t>
                      </a:r>
                      <a:r>
                        <a:rPr lang="it-IT" sz="1600" baseline="30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  <a:endParaRPr lang="en-GB" sz="1600" baseline="300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62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latin typeface="Roboto" panose="02000000000000000000" pitchFamily="2" charset="0"/>
                          <a:ea typeface="Roboto" panose="02000000000000000000" pitchFamily="2" charset="0"/>
                          <a:hlinkClick r:id="rId5"/>
                        </a:rPr>
                        <a:t>CMS Technical Design Report for the Phase-2 Timing Upgrade (cern.ch)</a:t>
                      </a:r>
                      <a:endParaRPr lang="en-GB" sz="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93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Picosec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10x10cm</a:t>
                      </a:r>
                      <a:r>
                        <a:rPr lang="it-IT" sz="1600" baseline="30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it-IT" sz="1600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prototype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≈1cm*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≈24ps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</a:t>
                      </a:r>
                      <a:r>
                        <a:rPr lang="en-GB" sz="1100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ested</a:t>
                      </a:r>
                      <a:r>
                        <a:rPr lang="en-GB" sz="11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on ≈50kHz/cm</a:t>
                      </a:r>
                      <a:r>
                        <a:rPr lang="en-GB" sz="1100" baseline="30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  <a:r>
                        <a:rPr lang="en-GB" sz="11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laser beam and ≈100Hz/cm</a:t>
                      </a:r>
                      <a:r>
                        <a:rPr lang="en-GB" sz="1100" baseline="30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</a:t>
                      </a:r>
                      <a:r>
                        <a:rPr lang="en-GB" sz="1100" baseline="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muon beam</a:t>
                      </a:r>
                    </a:p>
                    <a:p>
                      <a:pPr algn="ctr"/>
                      <a:r>
                        <a:rPr lang="en-GB" sz="1200" baseline="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NO LIMIT REACHED</a:t>
                      </a:r>
                      <a:endParaRPr lang="en-GB" sz="1200" baseline="300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-</a:t>
                      </a:r>
                      <a:endParaRPr lang="en-GB" sz="1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</a:t>
                      </a:r>
                      <a:r>
                        <a:rPr lang="it-IT" sz="16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70</a:t>
                      </a:r>
                    </a:p>
                    <a:p>
                      <a:pPr algn="ctr"/>
                      <a:r>
                        <a:rPr lang="it-IT" sz="1400" b="1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Cost of </a:t>
                      </a:r>
                      <a:r>
                        <a:rPr lang="it-IT" sz="1400" b="1" u="sng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one</a:t>
                      </a:r>
                      <a:r>
                        <a:rPr lang="it-IT" sz="1400" b="1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100cm</a:t>
                      </a:r>
                      <a:r>
                        <a:rPr lang="it-IT" sz="1400" b="1" baseline="30000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  <a:r>
                        <a:rPr lang="it-IT" sz="1400" b="1" dirty="0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it-IT" sz="1400" b="1" dirty="0" err="1"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prototype</a:t>
                      </a:r>
                      <a:endParaRPr lang="en-GB" sz="1400" b="1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796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Micromegas</a:t>
                      </a:r>
                      <a:r>
                        <a:rPr lang="it-IT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ATLAS NSW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&lt;</a:t>
                      </a:r>
                      <a:r>
                        <a:rPr lang="en-GB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100µm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≈7ns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&gt;15kHz/cm</a:t>
                      </a:r>
                      <a:r>
                        <a:rPr lang="it-IT" sz="1600" baseline="300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</a:t>
                      </a:r>
                      <a:r>
                        <a:rPr lang="it-IT" sz="16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required</a:t>
                      </a:r>
                      <a:endParaRPr lang="it-IT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algn="ctr"/>
                      <a:r>
                        <a:rPr lang="en-GB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≈1MHz/cm</a:t>
                      </a:r>
                      <a:r>
                        <a:rPr lang="en-GB" sz="1600" baseline="300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  <a:r>
                        <a:rPr lang="en-GB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&gt;230mC/cm</a:t>
                      </a:r>
                      <a:r>
                        <a:rPr lang="it-IT" sz="1600" baseline="300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  <a:endParaRPr lang="en-GB" sz="1600" baseline="300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≈</a:t>
                      </a:r>
                      <a:r>
                        <a:rPr lang="it-IT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ATLAS-TDR-020.pdf (cern.ch)</a:t>
                      </a:r>
                      <a:endParaRPr lang="en-GB" sz="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pdf (iop.org)</a:t>
                      </a:r>
                      <a:endParaRPr lang="en-GB" sz="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47d84fb8700bff3c5787574218f71972 (inspirehep.net)</a:t>
                      </a:r>
                      <a:endParaRPr lang="en-GB" sz="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7224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D1905CEF-A53C-48D3-6834-D92A08BB5C17}"/>
              </a:ext>
            </a:extLst>
          </p:cNvPr>
          <p:cNvSpPr txBox="1"/>
          <p:nvPr/>
        </p:nvSpPr>
        <p:spPr>
          <a:xfrm>
            <a:off x="9308892" y="5053440"/>
            <a:ext cx="2885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*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estimated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from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pad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size</a:t>
            </a:r>
          </a:p>
          <a:p>
            <a:pPr algn="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**from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real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operation</a:t>
            </a:r>
            <a:endParaRPr lang="en-GB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31ADBB-4CE3-6078-793E-9872832ABF74}"/>
              </a:ext>
            </a:extLst>
          </p:cNvPr>
          <p:cNvSpPr txBox="1"/>
          <p:nvPr/>
        </p:nvSpPr>
        <p:spPr>
          <a:xfrm>
            <a:off x="194872" y="5284032"/>
            <a:ext cx="68879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Picosec </a:t>
            </a:r>
            <a:r>
              <a:rPr lang="it-IT" sz="20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potential</a:t>
            </a:r>
            <a:r>
              <a:rPr lang="it-IT" sz="20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High rate capability </a:t>
            </a:r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wrt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MRPC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Low cost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wrt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LGAD</a:t>
            </a:r>
          </a:p>
        </p:txBody>
      </p:sp>
    </p:spTree>
    <p:extLst>
      <p:ext uri="{BB962C8B-B14F-4D97-AF65-F5344CB8AC3E}">
        <p14:creationId xmlns:p14="http://schemas.microsoft.com/office/powerpoint/2010/main" val="1426193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B48AC-122D-1D46-767D-A8BC8680D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R&amp;D Plan: </a:t>
            </a:r>
            <a:r>
              <a:rPr lang="it-IT" dirty="0" err="1"/>
              <a:t>Cherenkov</a:t>
            </a:r>
            <a:r>
              <a:rPr lang="it-IT" dirty="0"/>
              <a:t> </a:t>
            </a:r>
            <a:r>
              <a:rPr lang="it-IT" dirty="0" err="1"/>
              <a:t>Radiator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29FC0A-751D-EA0D-878C-A442235E7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03/11/2022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101152-7DBA-FF0E-50C8-9D5F09512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265BDA-4DE2-C0AE-D2D4-78CDDF41E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ADAA-4109-41E4-AFD4-EE62DDA53226}" type="slidenum">
              <a:rPr lang="en-GB" smtClean="0"/>
              <a:t>21</a:t>
            </a:fld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06B62DE-8906-A797-E38A-F0145C31479A}"/>
              </a:ext>
            </a:extLst>
          </p:cNvPr>
          <p:cNvSpPr/>
          <p:nvPr/>
        </p:nvSpPr>
        <p:spPr>
          <a:xfrm>
            <a:off x="1821306" y="1105525"/>
            <a:ext cx="2443396" cy="2323475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600" b="1" dirty="0" err="1">
                <a:solidFill>
                  <a:schemeClr val="accent1">
                    <a:lumMod val="50000"/>
                  </a:schemeClr>
                </a:solidFill>
              </a:rPr>
              <a:t>Cherenkov</a:t>
            </a:r>
            <a:r>
              <a:rPr lang="it-IT" sz="2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2600" b="1" dirty="0" err="1">
                <a:solidFill>
                  <a:schemeClr val="accent1">
                    <a:lumMod val="50000"/>
                  </a:schemeClr>
                </a:solidFill>
              </a:rPr>
              <a:t>radiator</a:t>
            </a:r>
            <a:endParaRPr lang="en-GB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BF996F4-8D19-2FEE-B2FB-8A37B97DD185}"/>
              </a:ext>
            </a:extLst>
          </p:cNvPr>
          <p:cNvSpPr/>
          <p:nvPr/>
        </p:nvSpPr>
        <p:spPr>
          <a:xfrm>
            <a:off x="202369" y="4076076"/>
            <a:ext cx="2443396" cy="2323475"/>
          </a:xfrm>
          <a:prstGeom prst="ellipse">
            <a:avLst/>
          </a:prstGeom>
          <a:solidFill>
            <a:schemeClr val="accent2">
              <a:lumMod val="50000"/>
              <a:alpha val="2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600" b="1" dirty="0">
                <a:solidFill>
                  <a:schemeClr val="accent2">
                    <a:lumMod val="50000"/>
                  </a:schemeClr>
                </a:solidFill>
              </a:rPr>
              <a:t>Photo</a:t>
            </a:r>
          </a:p>
          <a:p>
            <a:pPr algn="ctr"/>
            <a:r>
              <a:rPr lang="it-IT" sz="2600" b="1" dirty="0" err="1">
                <a:solidFill>
                  <a:schemeClr val="accent2">
                    <a:lumMod val="50000"/>
                  </a:schemeClr>
                </a:solidFill>
              </a:rPr>
              <a:t>cathode</a:t>
            </a:r>
            <a:endParaRPr lang="en-GB" sz="2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FA91A85-E550-301E-49D7-46184D173F93}"/>
              </a:ext>
            </a:extLst>
          </p:cNvPr>
          <p:cNvSpPr/>
          <p:nvPr/>
        </p:nvSpPr>
        <p:spPr>
          <a:xfrm>
            <a:off x="3652604" y="4076075"/>
            <a:ext cx="2443396" cy="2323475"/>
          </a:xfrm>
          <a:prstGeom prst="ellipse">
            <a:avLst/>
          </a:prstGeom>
          <a:solidFill>
            <a:schemeClr val="accent6">
              <a:lumMod val="50000"/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600" b="1" dirty="0">
                <a:solidFill>
                  <a:schemeClr val="accent6">
                    <a:lumMod val="50000"/>
                  </a:schemeClr>
                </a:solidFill>
              </a:rPr>
              <a:t>Gas </a:t>
            </a:r>
            <a:r>
              <a:rPr lang="it-IT" sz="2600" b="1" dirty="0" err="1">
                <a:solidFill>
                  <a:schemeClr val="accent6">
                    <a:lumMod val="50000"/>
                  </a:schemeClr>
                </a:solidFill>
              </a:rPr>
              <a:t>Mixture</a:t>
            </a:r>
            <a:endParaRPr lang="en-GB" sz="2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9719A936-E2F6-896C-5AF5-44E1D1D99C3C}"/>
              </a:ext>
            </a:extLst>
          </p:cNvPr>
          <p:cNvSpPr/>
          <p:nvPr/>
        </p:nvSpPr>
        <p:spPr>
          <a:xfrm rot="18475347">
            <a:off x="1781769" y="3542391"/>
            <a:ext cx="996846" cy="397240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558B77C1-6E1C-85FC-5F06-3320C40E3EE2}"/>
              </a:ext>
            </a:extLst>
          </p:cNvPr>
          <p:cNvSpPr/>
          <p:nvPr/>
        </p:nvSpPr>
        <p:spPr>
          <a:xfrm>
            <a:off x="2645765" y="5047496"/>
            <a:ext cx="996846" cy="397240"/>
          </a:xfrm>
          <a:prstGeom prst="leftRightArrow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46FCD664-4DF6-B187-1E18-C2CFF794C2CE}"/>
              </a:ext>
            </a:extLst>
          </p:cNvPr>
          <p:cNvSpPr/>
          <p:nvPr/>
        </p:nvSpPr>
        <p:spPr>
          <a:xfrm rot="14051691">
            <a:off x="3406916" y="3537215"/>
            <a:ext cx="996846" cy="397240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B4A3B6-567E-94EE-D57C-EBE0D4197C8F}"/>
              </a:ext>
            </a:extLst>
          </p:cNvPr>
          <p:cNvSpPr txBox="1"/>
          <p:nvPr/>
        </p:nvSpPr>
        <p:spPr>
          <a:xfrm>
            <a:off x="6209931" y="3074599"/>
            <a:ext cx="588363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Cherenkov</a:t>
            </a: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4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radiator</a:t>
            </a: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– Baseline MgF</a:t>
            </a:r>
            <a:r>
              <a:rPr lang="it-IT" sz="2400" b="1" baseline="-25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High UV transparency (&gt;120nm)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Fragile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High cost (12€/cm</a:t>
            </a:r>
            <a:r>
              <a:rPr lang="en-GB" sz="2000" baseline="30000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 technology for large areas (100cm</a:t>
            </a:r>
            <a:r>
              <a:rPr lang="en-GB" sz="2000" baseline="30000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max)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sz="2000" b="1" u="sng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Quartz (5€/cm</a:t>
            </a:r>
            <a:r>
              <a:rPr lang="en-GB" sz="2000" b="1" u="sng" baseline="30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en-GB" sz="2000" b="1" u="sng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&gt;180um)</a:t>
            </a:r>
          </a:p>
          <a:p>
            <a:r>
              <a:rPr lang="en-GB" sz="2000" b="1" u="sng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Sapphire (6€/cm</a:t>
            </a:r>
            <a:r>
              <a:rPr lang="en-GB" sz="2000" b="1" u="sng" baseline="30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en-GB" sz="2000" b="1" u="sng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hard, large area, &gt;170um) </a:t>
            </a:r>
          </a:p>
          <a:p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other F-based crystals have to be studied!</a:t>
            </a:r>
          </a:p>
        </p:txBody>
      </p:sp>
      <p:pic>
        <p:nvPicPr>
          <p:cNvPr id="16" name="Picture 15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74A3E15E-115F-65FC-59BF-FFB18CFC67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7" t="42186" r="36661" b="40565"/>
          <a:stretch/>
        </p:blipFill>
        <p:spPr>
          <a:xfrm>
            <a:off x="6680663" y="1172694"/>
            <a:ext cx="1635386" cy="155299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DBDE7BD-95EC-041A-31A8-2F9AF1B7225E}"/>
              </a:ext>
            </a:extLst>
          </p:cNvPr>
          <p:cNvSpPr txBox="1"/>
          <p:nvPr/>
        </p:nvSpPr>
        <p:spPr>
          <a:xfrm>
            <a:off x="8316049" y="1482123"/>
            <a:ext cx="2302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Broken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MgF</a:t>
            </a:r>
            <a:r>
              <a:rPr lang="it-IT" sz="1600" baseline="-25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crystal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440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B48AC-122D-1D46-767D-A8BC8680D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R&amp;D Plan: </a:t>
            </a:r>
            <a:r>
              <a:rPr lang="it-IT" dirty="0" err="1"/>
              <a:t>Photocathode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29FC0A-751D-EA0D-878C-A442235E7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03/11/2022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101152-7DBA-FF0E-50C8-9D5F09512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265BDA-4DE2-C0AE-D2D4-78CDDF41E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ADAA-4109-41E4-AFD4-EE62DDA53226}" type="slidenum">
              <a:rPr lang="en-GB" smtClean="0"/>
              <a:t>22</a:t>
            </a:fld>
            <a:endParaRPr lang="en-GB"/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9719A936-E2F6-896C-5AF5-44E1D1D99C3C}"/>
              </a:ext>
            </a:extLst>
          </p:cNvPr>
          <p:cNvSpPr/>
          <p:nvPr/>
        </p:nvSpPr>
        <p:spPr>
          <a:xfrm rot="18475347">
            <a:off x="1781769" y="3542391"/>
            <a:ext cx="996846" cy="397240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558B77C1-6E1C-85FC-5F06-3320C40E3EE2}"/>
              </a:ext>
            </a:extLst>
          </p:cNvPr>
          <p:cNvSpPr/>
          <p:nvPr/>
        </p:nvSpPr>
        <p:spPr>
          <a:xfrm>
            <a:off x="2645765" y="5047496"/>
            <a:ext cx="996846" cy="397240"/>
          </a:xfrm>
          <a:prstGeom prst="leftRightArrow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46FCD664-4DF6-B187-1E18-C2CFF794C2CE}"/>
              </a:ext>
            </a:extLst>
          </p:cNvPr>
          <p:cNvSpPr/>
          <p:nvPr/>
        </p:nvSpPr>
        <p:spPr>
          <a:xfrm rot="14051691">
            <a:off x="3406916" y="3537215"/>
            <a:ext cx="996846" cy="397240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FE0E90-F6F1-79F6-715C-E45F64133D01}"/>
              </a:ext>
            </a:extLst>
          </p:cNvPr>
          <p:cNvSpPr txBox="1"/>
          <p:nvPr/>
        </p:nvSpPr>
        <p:spPr>
          <a:xfrm>
            <a:off x="6086007" y="3254034"/>
            <a:ext cx="60085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Photocathode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– Baseline CsI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High quantum efficiency to UV (≈10p.e./MIP)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Easy to coat by Chemical Vapour Deposition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Hygroscopic (sealed operation, dry gas)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Damage by ion bombardment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Metallic (Al, Cr, Au…)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 easy to coat, non-resistive (pro and cons), lower QE (1-2 </a:t>
            </a:r>
            <a:r>
              <a:rPr lang="en-GB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p.e.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/MIP)</a:t>
            </a:r>
            <a:endParaRPr lang="en-GB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Carbon-based (DLC, B4C)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 dedicated sputtering machine, resistive (pro and cons), lower QE (factor 3-4 </a:t>
            </a:r>
            <a:r>
              <a:rPr lang="en-GB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p.e.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/MIP) </a:t>
            </a:r>
            <a:endParaRPr lang="en-GB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03E3C33-4AAE-FF1B-E426-E510F147B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0" y="869009"/>
            <a:ext cx="2645763" cy="225227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B1044F9-2F2A-F27F-2091-AE48AA8B748F}"/>
              </a:ext>
            </a:extLst>
          </p:cNvPr>
          <p:cNvSpPr txBox="1"/>
          <p:nvPr/>
        </p:nvSpPr>
        <p:spPr>
          <a:xfrm>
            <a:off x="9475031" y="869009"/>
            <a:ext cx="1296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Damaged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CsI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06B962-8739-9248-AAE4-569263CA7E24}"/>
              </a:ext>
            </a:extLst>
          </p:cNvPr>
          <p:cNvSpPr txBox="1"/>
          <p:nvPr/>
        </p:nvSpPr>
        <p:spPr>
          <a:xfrm>
            <a:off x="5595229" y="2358033"/>
            <a:ext cx="36237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Photoelectrons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generated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per MIP (p.e./MIP) with 3mm MgF</a:t>
            </a:r>
            <a:r>
              <a:rPr lang="it-IT" sz="1600" baseline="-25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radiator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CC0A9F9-6CC5-C1EA-069D-0576FF4E9B21}"/>
              </a:ext>
            </a:extLst>
          </p:cNvPr>
          <p:cNvSpPr/>
          <p:nvPr/>
        </p:nvSpPr>
        <p:spPr>
          <a:xfrm>
            <a:off x="1821306" y="1105525"/>
            <a:ext cx="2443396" cy="2323475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600" b="1" dirty="0" err="1">
                <a:solidFill>
                  <a:schemeClr val="accent1">
                    <a:lumMod val="50000"/>
                  </a:schemeClr>
                </a:solidFill>
              </a:rPr>
              <a:t>Cherenkov</a:t>
            </a:r>
            <a:r>
              <a:rPr lang="it-IT" sz="2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2600" b="1" dirty="0" err="1">
                <a:solidFill>
                  <a:schemeClr val="accent1">
                    <a:lumMod val="50000"/>
                  </a:schemeClr>
                </a:solidFill>
              </a:rPr>
              <a:t>radiator</a:t>
            </a:r>
            <a:endParaRPr lang="en-GB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D7FC715-640A-B20F-E599-77E42687D9D6}"/>
              </a:ext>
            </a:extLst>
          </p:cNvPr>
          <p:cNvSpPr/>
          <p:nvPr/>
        </p:nvSpPr>
        <p:spPr>
          <a:xfrm>
            <a:off x="202369" y="4076076"/>
            <a:ext cx="2443396" cy="2323475"/>
          </a:xfrm>
          <a:prstGeom prst="ellipse">
            <a:avLst/>
          </a:prstGeom>
          <a:solidFill>
            <a:schemeClr val="accent2">
              <a:lumMod val="50000"/>
              <a:alpha val="2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600" b="1" dirty="0">
                <a:solidFill>
                  <a:schemeClr val="accent2">
                    <a:lumMod val="50000"/>
                  </a:schemeClr>
                </a:solidFill>
              </a:rPr>
              <a:t>Photo</a:t>
            </a:r>
          </a:p>
          <a:p>
            <a:pPr algn="ctr"/>
            <a:r>
              <a:rPr lang="it-IT" sz="2600" b="1" dirty="0" err="1">
                <a:solidFill>
                  <a:schemeClr val="accent2">
                    <a:lumMod val="50000"/>
                  </a:schemeClr>
                </a:solidFill>
              </a:rPr>
              <a:t>cathode</a:t>
            </a:r>
            <a:endParaRPr lang="en-GB" sz="2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AEB91AA-6897-F18A-11DD-C617085B1B5B}"/>
              </a:ext>
            </a:extLst>
          </p:cNvPr>
          <p:cNvSpPr/>
          <p:nvPr/>
        </p:nvSpPr>
        <p:spPr>
          <a:xfrm>
            <a:off x="3652604" y="4076075"/>
            <a:ext cx="2443396" cy="2323475"/>
          </a:xfrm>
          <a:prstGeom prst="ellipse">
            <a:avLst/>
          </a:prstGeom>
          <a:solidFill>
            <a:schemeClr val="accent6">
              <a:lumMod val="50000"/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600" b="1" dirty="0">
                <a:solidFill>
                  <a:schemeClr val="accent6">
                    <a:lumMod val="50000"/>
                  </a:schemeClr>
                </a:solidFill>
              </a:rPr>
              <a:t>Gas </a:t>
            </a:r>
            <a:r>
              <a:rPr lang="it-IT" sz="2600" b="1" dirty="0" err="1">
                <a:solidFill>
                  <a:schemeClr val="accent6">
                    <a:lumMod val="50000"/>
                  </a:schemeClr>
                </a:solidFill>
              </a:rPr>
              <a:t>Mixture</a:t>
            </a:r>
            <a:endParaRPr lang="en-GB" sz="2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7182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B48AC-122D-1D46-767D-A8BC8680D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R&amp;D Plan: Gas </a:t>
            </a:r>
            <a:r>
              <a:rPr lang="it-IT" dirty="0" err="1"/>
              <a:t>Mixture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29FC0A-751D-EA0D-878C-A442235E7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03/11/2022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101152-7DBA-FF0E-50C8-9D5F09512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265BDA-4DE2-C0AE-D2D4-78CDDF41E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ADAA-4109-41E4-AFD4-EE62DDA53226}" type="slidenum">
              <a:rPr lang="en-GB" smtClean="0"/>
              <a:t>23</a:t>
            </a:fld>
            <a:endParaRPr lang="en-GB"/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9719A936-E2F6-896C-5AF5-44E1D1D99C3C}"/>
              </a:ext>
            </a:extLst>
          </p:cNvPr>
          <p:cNvSpPr/>
          <p:nvPr/>
        </p:nvSpPr>
        <p:spPr>
          <a:xfrm rot="18475347">
            <a:off x="1781769" y="3542391"/>
            <a:ext cx="996846" cy="397240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558B77C1-6E1C-85FC-5F06-3320C40E3EE2}"/>
              </a:ext>
            </a:extLst>
          </p:cNvPr>
          <p:cNvSpPr/>
          <p:nvPr/>
        </p:nvSpPr>
        <p:spPr>
          <a:xfrm>
            <a:off x="2645765" y="5047496"/>
            <a:ext cx="996846" cy="397240"/>
          </a:xfrm>
          <a:prstGeom prst="leftRightArrow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46FCD664-4DF6-B187-1E18-C2CFF794C2CE}"/>
              </a:ext>
            </a:extLst>
          </p:cNvPr>
          <p:cNvSpPr/>
          <p:nvPr/>
        </p:nvSpPr>
        <p:spPr>
          <a:xfrm rot="14051691">
            <a:off x="3406916" y="3537215"/>
            <a:ext cx="996846" cy="397240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1CFFAC-108F-079E-157D-CAD98FB43315}"/>
              </a:ext>
            </a:extLst>
          </p:cNvPr>
          <p:cNvSpPr txBox="1"/>
          <p:nvPr/>
        </p:nvSpPr>
        <p:spPr>
          <a:xfrm>
            <a:off x="6105993" y="1018711"/>
            <a:ext cx="6028544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Gas </a:t>
            </a:r>
            <a:r>
              <a:rPr lang="it-IT" sz="20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Mixture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Baseline Ne/C</a:t>
            </a:r>
            <a:r>
              <a:rPr lang="it-IT" sz="2000" b="1" baseline="-25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</a:t>
            </a:r>
            <a:r>
              <a:rPr lang="it-IT" sz="2000" b="1" baseline="-25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6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/CF</a:t>
            </a:r>
            <a:r>
              <a:rPr lang="it-IT" sz="2000" b="1" baseline="-25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High gain and discharge quenching (up to 2-3x10</a:t>
            </a:r>
            <a:r>
              <a:rPr lang="en-GB" baseline="30000" dirty="0">
                <a:solidFill>
                  <a:schemeClr val="accent6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5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High drift velocity (&gt;5 cm/µs)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Very costly (Ukraine was the main producer of Ne, CF4 is heavily taxed for its GWP)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Not eco-friendly (GWP≈740)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</a:t>
            </a:r>
            <a:r>
              <a:rPr lang="en-GB" sz="2000" b="1" baseline="-25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</a:t>
            </a:r>
            <a:r>
              <a:rPr lang="en-GB" sz="2000" b="1" baseline="-25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6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(3k€ bottle, GWP=10.2) can be substituted with other quenchers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</a:t>
            </a:r>
            <a:r>
              <a:rPr lang="en-GB" baseline="-25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(0.7k€ bottle, GWP=1, small quenching)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iC</a:t>
            </a:r>
            <a:r>
              <a:rPr lang="en-GB" baseline="-25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</a:t>
            </a:r>
            <a:r>
              <a:rPr lang="en-GB" baseline="-25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10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(1.5k€ bottle, GWP=3, good quenching)</a:t>
            </a:r>
          </a:p>
          <a:p>
            <a:endParaRPr lang="en-GB" sz="4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CF</a:t>
            </a:r>
            <a:r>
              <a:rPr lang="en-GB" sz="2000" b="1" baseline="-25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(4k€ bottle, GWP=7390) is difficult to replace: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drop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R1234ze (1.5k€ bottle, GWP=7, candidate substitute for fluorinated gas in RPC and CMS-CSC)</a:t>
            </a:r>
          </a:p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New mixtures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with new gases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ALICE TPC GEM Ne-N</a:t>
            </a:r>
            <a:r>
              <a:rPr lang="en-GB" baseline="-25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-CO</a:t>
            </a:r>
            <a:r>
              <a:rPr lang="en-GB" baseline="-25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(relatively high drift velocity, negligible GWP)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D3BB590-2DBA-DCE2-604C-B27BEA834524}"/>
              </a:ext>
            </a:extLst>
          </p:cNvPr>
          <p:cNvSpPr/>
          <p:nvPr/>
        </p:nvSpPr>
        <p:spPr>
          <a:xfrm>
            <a:off x="1821306" y="1105525"/>
            <a:ext cx="2443396" cy="2323475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600" b="1" dirty="0" err="1">
                <a:solidFill>
                  <a:schemeClr val="accent1">
                    <a:lumMod val="50000"/>
                  </a:schemeClr>
                </a:solidFill>
              </a:rPr>
              <a:t>Cherenkov</a:t>
            </a:r>
            <a:r>
              <a:rPr lang="it-IT" sz="2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2600" b="1" dirty="0" err="1">
                <a:solidFill>
                  <a:schemeClr val="accent1">
                    <a:lumMod val="50000"/>
                  </a:schemeClr>
                </a:solidFill>
              </a:rPr>
              <a:t>radiator</a:t>
            </a:r>
            <a:endParaRPr lang="en-GB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891F4E0-493C-8FCF-7F5D-68D4862F4FCC}"/>
              </a:ext>
            </a:extLst>
          </p:cNvPr>
          <p:cNvSpPr/>
          <p:nvPr/>
        </p:nvSpPr>
        <p:spPr>
          <a:xfrm>
            <a:off x="202369" y="4076076"/>
            <a:ext cx="2443396" cy="2323475"/>
          </a:xfrm>
          <a:prstGeom prst="ellipse">
            <a:avLst/>
          </a:prstGeom>
          <a:solidFill>
            <a:schemeClr val="accent2">
              <a:lumMod val="50000"/>
              <a:alpha val="2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600" b="1" dirty="0">
                <a:solidFill>
                  <a:schemeClr val="accent2">
                    <a:lumMod val="50000"/>
                  </a:schemeClr>
                </a:solidFill>
              </a:rPr>
              <a:t>Photo</a:t>
            </a:r>
          </a:p>
          <a:p>
            <a:pPr algn="ctr"/>
            <a:r>
              <a:rPr lang="it-IT" sz="2600" b="1" dirty="0" err="1">
                <a:solidFill>
                  <a:schemeClr val="accent2">
                    <a:lumMod val="50000"/>
                  </a:schemeClr>
                </a:solidFill>
              </a:rPr>
              <a:t>cathode</a:t>
            </a:r>
            <a:endParaRPr lang="en-GB" sz="2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6210927-A80C-F10F-CBC2-616EBC165D2E}"/>
              </a:ext>
            </a:extLst>
          </p:cNvPr>
          <p:cNvSpPr/>
          <p:nvPr/>
        </p:nvSpPr>
        <p:spPr>
          <a:xfrm>
            <a:off x="3652604" y="4076075"/>
            <a:ext cx="2443396" cy="2323475"/>
          </a:xfrm>
          <a:prstGeom prst="ellipse">
            <a:avLst/>
          </a:prstGeom>
          <a:solidFill>
            <a:schemeClr val="accent6">
              <a:lumMod val="50000"/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600" b="1" dirty="0">
                <a:solidFill>
                  <a:schemeClr val="accent6">
                    <a:lumMod val="50000"/>
                  </a:schemeClr>
                </a:solidFill>
              </a:rPr>
              <a:t>Gas </a:t>
            </a:r>
            <a:r>
              <a:rPr lang="it-IT" sz="2600" b="1" dirty="0" err="1">
                <a:solidFill>
                  <a:schemeClr val="accent6">
                    <a:lumMod val="50000"/>
                  </a:schemeClr>
                </a:solidFill>
              </a:rPr>
              <a:t>Mixture</a:t>
            </a:r>
            <a:endParaRPr lang="en-GB" sz="2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37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95457-2B5C-9C6F-092F-EA617B7F3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Muon</a:t>
            </a:r>
            <a:r>
              <a:rPr lang="it-IT" dirty="0"/>
              <a:t> Collider facility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7C7703-6B5D-03CA-E656-4F563B5B5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AAB8F5-1759-3404-78B0-FECB6C0AD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0D475B-FBBC-7B1F-E98C-1672049D3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1A884E-424D-1079-B2A9-9085725F3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015" y="1169751"/>
            <a:ext cx="10246324" cy="54216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74DAA2-197B-E1AE-CA2B-CCCE1D1A6FE4}"/>
              </a:ext>
            </a:extLst>
          </p:cNvPr>
          <p:cNvSpPr txBox="1"/>
          <p:nvPr/>
        </p:nvSpPr>
        <p:spPr>
          <a:xfrm>
            <a:off x="55659" y="3280416"/>
            <a:ext cx="3260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Simulations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available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√𝑠=1.5TeV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Production ongoing for </a:t>
            </a: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√𝑠= 3TeV</a:t>
            </a:r>
            <a:endParaRPr lang="en-GB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987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95457-2B5C-9C6F-092F-EA617B7F3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1193" y="0"/>
            <a:ext cx="7794171" cy="994228"/>
          </a:xfrm>
        </p:spPr>
        <p:txBody>
          <a:bodyPr/>
          <a:lstStyle/>
          <a:p>
            <a:r>
              <a:rPr lang="it-IT" dirty="0" err="1"/>
              <a:t>Muon</a:t>
            </a:r>
            <a:r>
              <a:rPr lang="it-IT" dirty="0"/>
              <a:t> Collider Detector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7C7703-6B5D-03CA-E656-4F563B5B5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AAB8F5-1759-3404-78B0-FECB6C0AD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0D475B-FBBC-7B1F-E98C-1672049D3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F02150-D6FC-BF8F-87C9-FBCEF0626D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4652407"/>
            <a:ext cx="3450866" cy="19895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841B94-872F-2D5A-B0DB-10DA7A02B0A8}"/>
              </a:ext>
            </a:extLst>
          </p:cNvPr>
          <p:cNvSpPr txBox="1"/>
          <p:nvPr/>
        </p:nvSpPr>
        <p:spPr>
          <a:xfrm>
            <a:off x="43203" y="1274181"/>
            <a:ext cx="44810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Design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phase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of the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Muon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Collider Detector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 the muon endcaps, a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Muon tracking and timing station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based on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Picosec</a:t>
            </a:r>
            <a:r>
              <a:rPr lang="en-GB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+MPGD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has been proposed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GB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C0191E-0562-4FEB-B4CF-342863AC5CF5}"/>
              </a:ext>
            </a:extLst>
          </p:cNvPr>
          <p:cNvSpPr txBox="1"/>
          <p:nvPr/>
        </p:nvSpPr>
        <p:spPr>
          <a:xfrm>
            <a:off x="43202" y="3577966"/>
            <a:ext cx="44810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Shielding from Beam Induced background (from decaying muons)  limits the coverage in eta (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θ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&gt;8°, 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η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&lt;2.7 available)</a:t>
            </a:r>
          </a:p>
        </p:txBody>
      </p:sp>
      <p:pic>
        <p:nvPicPr>
          <p:cNvPr id="9" name="Picture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AA6DE8BF-D785-2D97-84DA-B376268BF4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338" y="1208957"/>
            <a:ext cx="7520118" cy="437486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F5C88199-4E40-A716-6094-F6340AF12AFA}"/>
              </a:ext>
            </a:extLst>
          </p:cNvPr>
          <p:cNvSpPr/>
          <p:nvPr/>
        </p:nvSpPr>
        <p:spPr>
          <a:xfrm>
            <a:off x="4292943" y="4160499"/>
            <a:ext cx="2465666" cy="16650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953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4E777-74D4-6F71-7FC2-E462F9824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Muon</a:t>
            </a:r>
            <a:r>
              <a:rPr lang="it-IT" dirty="0"/>
              <a:t> </a:t>
            </a:r>
            <a:r>
              <a:rPr lang="it-IT" dirty="0" err="1"/>
              <a:t>endcap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C57E4-AA3A-E0B9-E1B2-215B4EF2B7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833644"/>
            <a:ext cx="2743200" cy="145175"/>
          </a:xfrm>
        </p:spPr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E94BB9-14B3-56DD-4381-FCA4B7E2D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77F9CD-7A43-2C72-390E-426557F38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5</a:t>
            </a:fld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F361AD-C00E-F08E-48A1-73E8E7881CD9}"/>
              </a:ext>
            </a:extLst>
          </p:cNvPr>
          <p:cNvSpPr txBox="1"/>
          <p:nvPr/>
        </p:nvSpPr>
        <p:spPr>
          <a:xfrm>
            <a:off x="81114" y="1257297"/>
            <a:ext cx="7828856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u="sng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Out-to-In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muon tracking approach currently under study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Resolve muon in the muon system to close the track in the tracker system reducing the combinatory background</a:t>
            </a:r>
          </a:p>
          <a:p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Time resolution </a:t>
            </a:r>
            <a:r>
              <a:rPr lang="en-GB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~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100ps</a:t>
            </a:r>
            <a:endParaRPr lang="en-GB" sz="24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GB" sz="7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AE7936-EB39-B13E-4439-D1650C70B42B}"/>
              </a:ext>
            </a:extLst>
          </p:cNvPr>
          <p:cNvSpPr/>
          <p:nvPr/>
        </p:nvSpPr>
        <p:spPr>
          <a:xfrm>
            <a:off x="71556" y="5341892"/>
            <a:ext cx="1610194" cy="905612"/>
          </a:xfrm>
          <a:prstGeom prst="rect">
            <a:avLst/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</a:rPr>
              <a:t>Tracker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DF17B60-BCDB-6C2D-D7FF-94DF0DA03B9B}"/>
              </a:ext>
            </a:extLst>
          </p:cNvPr>
          <p:cNvGrpSpPr/>
          <p:nvPr/>
        </p:nvGrpSpPr>
        <p:grpSpPr>
          <a:xfrm>
            <a:off x="949028" y="2847627"/>
            <a:ext cx="3784817" cy="2872423"/>
            <a:chOff x="3425649" y="2261787"/>
            <a:chExt cx="3784817" cy="2872423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E50D948-1C38-D5B5-B4DC-5EF891A765E1}"/>
                </a:ext>
              </a:extLst>
            </p:cNvPr>
            <p:cNvGrpSpPr/>
            <p:nvPr/>
          </p:nvGrpSpPr>
          <p:grpSpPr>
            <a:xfrm>
              <a:off x="5568322" y="2565896"/>
              <a:ext cx="1262929" cy="2052431"/>
              <a:chOff x="10097421" y="4583724"/>
              <a:chExt cx="648732" cy="1092897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C448C23-3072-A58F-042E-244627F38BBF}"/>
                  </a:ext>
                </a:extLst>
              </p:cNvPr>
              <p:cNvSpPr/>
              <p:nvPr/>
            </p:nvSpPr>
            <p:spPr>
              <a:xfrm>
                <a:off x="10097421" y="4587631"/>
                <a:ext cx="116602" cy="10889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A9FADB0F-3C5D-6466-ACC8-3574AAED4C15}"/>
                  </a:ext>
                </a:extLst>
              </p:cNvPr>
              <p:cNvSpPr/>
              <p:nvPr/>
            </p:nvSpPr>
            <p:spPr>
              <a:xfrm>
                <a:off x="10258634" y="4587631"/>
                <a:ext cx="487519" cy="108899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CAA3581C-4883-D571-06C2-493FC954F222}"/>
                  </a:ext>
                </a:extLst>
              </p:cNvPr>
              <p:cNvCxnSpPr/>
              <p:nvPr/>
            </p:nvCxnSpPr>
            <p:spPr>
              <a:xfrm>
                <a:off x="10339754" y="4587631"/>
                <a:ext cx="0" cy="1088990"/>
              </a:xfrm>
              <a:prstGeom prst="line">
                <a:avLst/>
              </a:prstGeom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9A84A64-B859-AEB8-56D4-02895547CE91}"/>
                  </a:ext>
                </a:extLst>
              </p:cNvPr>
              <p:cNvCxnSpPr/>
              <p:nvPr/>
            </p:nvCxnSpPr>
            <p:spPr>
              <a:xfrm>
                <a:off x="10413999" y="4583724"/>
                <a:ext cx="0" cy="1088990"/>
              </a:xfrm>
              <a:prstGeom prst="line">
                <a:avLst/>
              </a:prstGeom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18836CDC-88EB-F832-458E-EAB0B86E8439}"/>
                  </a:ext>
                </a:extLst>
              </p:cNvPr>
              <p:cNvCxnSpPr/>
              <p:nvPr/>
            </p:nvCxnSpPr>
            <p:spPr>
              <a:xfrm>
                <a:off x="10503819" y="4587631"/>
                <a:ext cx="0" cy="1088990"/>
              </a:xfrm>
              <a:prstGeom prst="line">
                <a:avLst/>
              </a:prstGeom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C3AD85A-3B85-0404-4EC3-E89A89E21B5C}"/>
                  </a:ext>
                </a:extLst>
              </p:cNvPr>
              <p:cNvCxnSpPr/>
              <p:nvPr/>
            </p:nvCxnSpPr>
            <p:spPr>
              <a:xfrm>
                <a:off x="10578121" y="4583730"/>
                <a:ext cx="0" cy="1088990"/>
              </a:xfrm>
              <a:prstGeom prst="line">
                <a:avLst/>
              </a:prstGeom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D72E50D9-72B8-900F-B7A6-1F930CBAC80F}"/>
                  </a:ext>
                </a:extLst>
              </p:cNvPr>
              <p:cNvCxnSpPr/>
              <p:nvPr/>
            </p:nvCxnSpPr>
            <p:spPr>
              <a:xfrm>
                <a:off x="10648462" y="4583730"/>
                <a:ext cx="0" cy="1088990"/>
              </a:xfrm>
              <a:prstGeom prst="line">
                <a:avLst/>
              </a:prstGeom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D938F5F-C9C1-6E0C-0D35-0CB662E8C548}"/>
                </a:ext>
              </a:extLst>
            </p:cNvPr>
            <p:cNvSpPr txBox="1"/>
            <p:nvPr/>
          </p:nvSpPr>
          <p:spPr>
            <a:xfrm>
              <a:off x="4817484" y="2261787"/>
              <a:ext cx="12101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Time seed</a:t>
              </a:r>
            </a:p>
            <a:p>
              <a:r>
                <a:rPr lang="en-GB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Picosec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8EA4240-A5C9-FE1E-4879-F9E4E6EEFB72}"/>
                </a:ext>
              </a:extLst>
            </p:cNvPr>
            <p:cNvSpPr txBox="1"/>
            <p:nvPr/>
          </p:nvSpPr>
          <p:spPr>
            <a:xfrm>
              <a:off x="5774068" y="4610990"/>
              <a:ext cx="13787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2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Tracking MPGD</a:t>
              </a:r>
            </a:p>
          </p:txBody>
        </p:sp>
        <p:sp>
          <p:nvSpPr>
            <p:cNvPr id="24" name="Multiplication Sign 23">
              <a:extLst>
                <a:ext uri="{FF2B5EF4-FFF2-40B4-BE49-F238E27FC236}">
                  <a16:creationId xmlns:a16="http://schemas.microsoft.com/office/drawing/2014/main" id="{A262C018-B2D1-D19D-7EDE-F0E9C7F71322}"/>
                </a:ext>
              </a:extLst>
            </p:cNvPr>
            <p:cNvSpPr/>
            <p:nvPr/>
          </p:nvSpPr>
          <p:spPr>
            <a:xfrm>
              <a:off x="6590980" y="2846582"/>
              <a:ext cx="221950" cy="229790"/>
            </a:xfrm>
            <a:prstGeom prst="mathMultiply">
              <a:avLst>
                <a:gd name="adj1" fmla="val 6765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Multiplication Sign 24">
              <a:extLst>
                <a:ext uri="{FF2B5EF4-FFF2-40B4-BE49-F238E27FC236}">
                  <a16:creationId xmlns:a16="http://schemas.microsoft.com/office/drawing/2014/main" id="{1F572605-A754-707C-DBE3-D5BBEEC59F26}"/>
                </a:ext>
              </a:extLst>
            </p:cNvPr>
            <p:cNvSpPr/>
            <p:nvPr/>
          </p:nvSpPr>
          <p:spPr>
            <a:xfrm>
              <a:off x="6241488" y="3130447"/>
              <a:ext cx="221950" cy="229790"/>
            </a:xfrm>
            <a:prstGeom prst="mathMultiply">
              <a:avLst>
                <a:gd name="adj1" fmla="val 6765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Multiplication Sign 25">
              <a:extLst>
                <a:ext uri="{FF2B5EF4-FFF2-40B4-BE49-F238E27FC236}">
                  <a16:creationId xmlns:a16="http://schemas.microsoft.com/office/drawing/2014/main" id="{475FA993-2BD6-3FE7-3C6A-F99FE21C31A7}"/>
                </a:ext>
              </a:extLst>
            </p:cNvPr>
            <p:cNvSpPr/>
            <p:nvPr/>
          </p:nvSpPr>
          <p:spPr>
            <a:xfrm>
              <a:off x="5892765" y="3430027"/>
              <a:ext cx="221950" cy="229790"/>
            </a:xfrm>
            <a:prstGeom prst="mathMultiply">
              <a:avLst>
                <a:gd name="adj1" fmla="val 6765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Multiplication Sign 26">
              <a:extLst>
                <a:ext uri="{FF2B5EF4-FFF2-40B4-BE49-F238E27FC236}">
                  <a16:creationId xmlns:a16="http://schemas.microsoft.com/office/drawing/2014/main" id="{50EC53CF-A592-007B-9829-19661AE5E164}"/>
                </a:ext>
              </a:extLst>
            </p:cNvPr>
            <p:cNvSpPr/>
            <p:nvPr/>
          </p:nvSpPr>
          <p:spPr>
            <a:xfrm>
              <a:off x="5581011" y="3684897"/>
              <a:ext cx="221950" cy="229790"/>
            </a:xfrm>
            <a:prstGeom prst="mathMultiply">
              <a:avLst>
                <a:gd name="adj1" fmla="val 6765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8C4FC381-6C3D-D9AE-71B0-75AA96E3E1DD}"/>
                </a:ext>
              </a:extLst>
            </p:cNvPr>
            <p:cNvSpPr/>
            <p:nvPr/>
          </p:nvSpPr>
          <p:spPr>
            <a:xfrm rot="2911143">
              <a:off x="5173961" y="2315603"/>
              <a:ext cx="288194" cy="3784817"/>
            </a:xfrm>
            <a:prstGeom prst="triangle">
              <a:avLst>
                <a:gd name="adj" fmla="val 45127"/>
              </a:avLst>
            </a:prstGeom>
            <a:solidFill>
              <a:schemeClr val="accent6">
                <a:lumMod val="75000"/>
                <a:alpha val="20000"/>
              </a:schemeClr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Multiplication Sign 28">
              <a:extLst>
                <a:ext uri="{FF2B5EF4-FFF2-40B4-BE49-F238E27FC236}">
                  <a16:creationId xmlns:a16="http://schemas.microsoft.com/office/drawing/2014/main" id="{771384FC-BEEC-A7E7-5343-3533C2526899}"/>
                </a:ext>
              </a:extLst>
            </p:cNvPr>
            <p:cNvSpPr/>
            <p:nvPr/>
          </p:nvSpPr>
          <p:spPr>
            <a:xfrm>
              <a:off x="6105125" y="3342587"/>
              <a:ext cx="221950" cy="229790"/>
            </a:xfrm>
            <a:prstGeom prst="mathMultiply">
              <a:avLst>
                <a:gd name="adj1" fmla="val 6765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Multiplication Sign 29">
              <a:extLst>
                <a:ext uri="{FF2B5EF4-FFF2-40B4-BE49-F238E27FC236}">
                  <a16:creationId xmlns:a16="http://schemas.microsoft.com/office/drawing/2014/main" id="{3FD07F29-8DBA-EE08-07BC-24BF6EA900D1}"/>
                </a:ext>
              </a:extLst>
            </p:cNvPr>
            <p:cNvSpPr/>
            <p:nvPr/>
          </p:nvSpPr>
          <p:spPr>
            <a:xfrm>
              <a:off x="6399930" y="2985327"/>
              <a:ext cx="221950" cy="229790"/>
            </a:xfrm>
            <a:prstGeom prst="mathMultiply">
              <a:avLst>
                <a:gd name="adj1" fmla="val 6765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Multiplication Sign 37">
            <a:extLst>
              <a:ext uri="{FF2B5EF4-FFF2-40B4-BE49-F238E27FC236}">
                <a16:creationId xmlns:a16="http://schemas.microsoft.com/office/drawing/2014/main" id="{1B09653D-533A-2503-C5D7-463D869C06C7}"/>
              </a:ext>
            </a:extLst>
          </p:cNvPr>
          <p:cNvSpPr/>
          <p:nvPr/>
        </p:nvSpPr>
        <p:spPr>
          <a:xfrm>
            <a:off x="3632983" y="4624730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Multiplication Sign 38">
            <a:extLst>
              <a:ext uri="{FF2B5EF4-FFF2-40B4-BE49-F238E27FC236}">
                <a16:creationId xmlns:a16="http://schemas.microsoft.com/office/drawing/2014/main" id="{D86E2785-01A5-65B0-0531-F79F4642AA08}"/>
              </a:ext>
            </a:extLst>
          </p:cNvPr>
          <p:cNvSpPr/>
          <p:nvPr/>
        </p:nvSpPr>
        <p:spPr>
          <a:xfrm>
            <a:off x="3962069" y="4319715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Multiplication Sign 39">
            <a:extLst>
              <a:ext uri="{FF2B5EF4-FFF2-40B4-BE49-F238E27FC236}">
                <a16:creationId xmlns:a16="http://schemas.microsoft.com/office/drawing/2014/main" id="{D68144D8-6D3C-DE3C-649E-B647A6C89CC4}"/>
              </a:ext>
            </a:extLst>
          </p:cNvPr>
          <p:cNvSpPr/>
          <p:nvPr/>
        </p:nvSpPr>
        <p:spPr>
          <a:xfrm>
            <a:off x="3091700" y="3367834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Multiplication Sign 40">
            <a:extLst>
              <a:ext uri="{FF2B5EF4-FFF2-40B4-BE49-F238E27FC236}">
                <a16:creationId xmlns:a16="http://schemas.microsoft.com/office/drawing/2014/main" id="{B2986A6B-C421-1D41-CBDE-36E2F2DC0FBD}"/>
              </a:ext>
            </a:extLst>
          </p:cNvPr>
          <p:cNvSpPr/>
          <p:nvPr/>
        </p:nvSpPr>
        <p:spPr>
          <a:xfrm>
            <a:off x="3533734" y="3195917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Multiplication Sign 41">
            <a:extLst>
              <a:ext uri="{FF2B5EF4-FFF2-40B4-BE49-F238E27FC236}">
                <a16:creationId xmlns:a16="http://schemas.microsoft.com/office/drawing/2014/main" id="{ACC1E7F2-12F9-23FE-8902-9F67515562F3}"/>
              </a:ext>
            </a:extLst>
          </p:cNvPr>
          <p:cNvSpPr/>
          <p:nvPr/>
        </p:nvSpPr>
        <p:spPr>
          <a:xfrm>
            <a:off x="121693" y="5519214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Multiplication Sign 42">
            <a:extLst>
              <a:ext uri="{FF2B5EF4-FFF2-40B4-BE49-F238E27FC236}">
                <a16:creationId xmlns:a16="http://schemas.microsoft.com/office/drawing/2014/main" id="{32BA2FC4-B824-60A5-48FC-1446B12E3484}"/>
              </a:ext>
            </a:extLst>
          </p:cNvPr>
          <p:cNvSpPr/>
          <p:nvPr/>
        </p:nvSpPr>
        <p:spPr>
          <a:xfrm>
            <a:off x="274093" y="5671614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Multiplication Sign 43">
            <a:extLst>
              <a:ext uri="{FF2B5EF4-FFF2-40B4-BE49-F238E27FC236}">
                <a16:creationId xmlns:a16="http://schemas.microsoft.com/office/drawing/2014/main" id="{EB19F2EA-5822-4A05-4326-36F4D722CA88}"/>
              </a:ext>
            </a:extLst>
          </p:cNvPr>
          <p:cNvSpPr/>
          <p:nvPr/>
        </p:nvSpPr>
        <p:spPr>
          <a:xfrm>
            <a:off x="631921" y="5503738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Multiplication Sign 44">
            <a:extLst>
              <a:ext uri="{FF2B5EF4-FFF2-40B4-BE49-F238E27FC236}">
                <a16:creationId xmlns:a16="http://schemas.microsoft.com/office/drawing/2014/main" id="{72681D0F-93C4-9741-515B-DBF77A678AD5}"/>
              </a:ext>
            </a:extLst>
          </p:cNvPr>
          <p:cNvSpPr/>
          <p:nvPr/>
        </p:nvSpPr>
        <p:spPr>
          <a:xfrm>
            <a:off x="578893" y="5976414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Multiplication Sign 45">
            <a:extLst>
              <a:ext uri="{FF2B5EF4-FFF2-40B4-BE49-F238E27FC236}">
                <a16:creationId xmlns:a16="http://schemas.microsoft.com/office/drawing/2014/main" id="{5328FF49-CDB9-6FB7-3156-61E538E1993F}"/>
              </a:ext>
            </a:extLst>
          </p:cNvPr>
          <p:cNvSpPr/>
          <p:nvPr/>
        </p:nvSpPr>
        <p:spPr>
          <a:xfrm>
            <a:off x="1130321" y="5824014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Multiplication Sign 46">
            <a:extLst>
              <a:ext uri="{FF2B5EF4-FFF2-40B4-BE49-F238E27FC236}">
                <a16:creationId xmlns:a16="http://schemas.microsoft.com/office/drawing/2014/main" id="{71F523EF-F391-4BBC-8775-E8C09DE1D097}"/>
              </a:ext>
            </a:extLst>
          </p:cNvPr>
          <p:cNvSpPr/>
          <p:nvPr/>
        </p:nvSpPr>
        <p:spPr>
          <a:xfrm>
            <a:off x="201180" y="5979027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Multiplication Sign 47">
            <a:extLst>
              <a:ext uri="{FF2B5EF4-FFF2-40B4-BE49-F238E27FC236}">
                <a16:creationId xmlns:a16="http://schemas.microsoft.com/office/drawing/2014/main" id="{4D38286C-3CC0-659E-EC11-13BFF79A9B41}"/>
              </a:ext>
            </a:extLst>
          </p:cNvPr>
          <p:cNvSpPr/>
          <p:nvPr/>
        </p:nvSpPr>
        <p:spPr>
          <a:xfrm>
            <a:off x="1093950" y="5504062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Multiplication Sign 48">
            <a:extLst>
              <a:ext uri="{FF2B5EF4-FFF2-40B4-BE49-F238E27FC236}">
                <a16:creationId xmlns:a16="http://schemas.microsoft.com/office/drawing/2014/main" id="{E117ED18-0552-5286-D211-977DB28D6EBE}"/>
              </a:ext>
            </a:extLst>
          </p:cNvPr>
          <p:cNvSpPr/>
          <p:nvPr/>
        </p:nvSpPr>
        <p:spPr>
          <a:xfrm>
            <a:off x="868775" y="5855237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Multiplication Sign 49">
            <a:extLst>
              <a:ext uri="{FF2B5EF4-FFF2-40B4-BE49-F238E27FC236}">
                <a16:creationId xmlns:a16="http://schemas.microsoft.com/office/drawing/2014/main" id="{F50A2898-A96B-9022-4D02-52F97FD5E8DD}"/>
              </a:ext>
            </a:extLst>
          </p:cNvPr>
          <p:cNvSpPr/>
          <p:nvPr/>
        </p:nvSpPr>
        <p:spPr>
          <a:xfrm>
            <a:off x="1169976" y="6008149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Multiplication Sign 50">
            <a:extLst>
              <a:ext uri="{FF2B5EF4-FFF2-40B4-BE49-F238E27FC236}">
                <a16:creationId xmlns:a16="http://schemas.microsoft.com/office/drawing/2014/main" id="{7A2CC4EA-F483-83B4-7A96-5C7CB0899292}"/>
              </a:ext>
            </a:extLst>
          </p:cNvPr>
          <p:cNvSpPr/>
          <p:nvPr/>
        </p:nvSpPr>
        <p:spPr>
          <a:xfrm>
            <a:off x="829844" y="5361913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Multiplication Sign 51">
            <a:extLst>
              <a:ext uri="{FF2B5EF4-FFF2-40B4-BE49-F238E27FC236}">
                <a16:creationId xmlns:a16="http://schemas.microsoft.com/office/drawing/2014/main" id="{E4C986D5-7229-19DA-7100-162B0BB8F9C4}"/>
              </a:ext>
            </a:extLst>
          </p:cNvPr>
          <p:cNvSpPr/>
          <p:nvPr/>
        </p:nvSpPr>
        <p:spPr>
          <a:xfrm>
            <a:off x="784321" y="5550437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Multiplication Sign 52">
            <a:extLst>
              <a:ext uri="{FF2B5EF4-FFF2-40B4-BE49-F238E27FC236}">
                <a16:creationId xmlns:a16="http://schemas.microsoft.com/office/drawing/2014/main" id="{EA6A883E-91C7-3024-FA91-66A89A5A6241}"/>
              </a:ext>
            </a:extLst>
          </p:cNvPr>
          <p:cNvSpPr/>
          <p:nvPr/>
        </p:nvSpPr>
        <p:spPr>
          <a:xfrm>
            <a:off x="259918" y="5423663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Multiplication Sign 53">
            <a:extLst>
              <a:ext uri="{FF2B5EF4-FFF2-40B4-BE49-F238E27FC236}">
                <a16:creationId xmlns:a16="http://schemas.microsoft.com/office/drawing/2014/main" id="{5B4F803F-EE64-DA10-DC4B-ED1F6EF69206}"/>
              </a:ext>
            </a:extLst>
          </p:cNvPr>
          <p:cNvSpPr/>
          <p:nvPr/>
        </p:nvSpPr>
        <p:spPr>
          <a:xfrm>
            <a:off x="469855" y="5359357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Multiplication Sign 54">
            <a:extLst>
              <a:ext uri="{FF2B5EF4-FFF2-40B4-BE49-F238E27FC236}">
                <a16:creationId xmlns:a16="http://schemas.microsoft.com/office/drawing/2014/main" id="{047A8B37-3985-809C-06BF-866E8C6872DA}"/>
              </a:ext>
            </a:extLst>
          </p:cNvPr>
          <p:cNvSpPr/>
          <p:nvPr/>
        </p:nvSpPr>
        <p:spPr>
          <a:xfrm>
            <a:off x="936721" y="5808538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Multiplication Sign 55">
            <a:extLst>
              <a:ext uri="{FF2B5EF4-FFF2-40B4-BE49-F238E27FC236}">
                <a16:creationId xmlns:a16="http://schemas.microsoft.com/office/drawing/2014/main" id="{F47795F0-798F-034E-A9E4-1C23BD77DCE3}"/>
              </a:ext>
            </a:extLst>
          </p:cNvPr>
          <p:cNvSpPr/>
          <p:nvPr/>
        </p:nvSpPr>
        <p:spPr>
          <a:xfrm>
            <a:off x="1322661" y="5431387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Multiplication Sign 56">
            <a:extLst>
              <a:ext uri="{FF2B5EF4-FFF2-40B4-BE49-F238E27FC236}">
                <a16:creationId xmlns:a16="http://schemas.microsoft.com/office/drawing/2014/main" id="{C3019C4F-7C39-C1EE-91B1-B0F8C7EB3706}"/>
              </a:ext>
            </a:extLst>
          </p:cNvPr>
          <p:cNvSpPr/>
          <p:nvPr/>
        </p:nvSpPr>
        <p:spPr>
          <a:xfrm>
            <a:off x="1081606" y="5376801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Multiplication Sign 57">
            <a:extLst>
              <a:ext uri="{FF2B5EF4-FFF2-40B4-BE49-F238E27FC236}">
                <a16:creationId xmlns:a16="http://schemas.microsoft.com/office/drawing/2014/main" id="{D752DB17-3805-D9D5-3D18-E74718DE3225}"/>
              </a:ext>
            </a:extLst>
          </p:cNvPr>
          <p:cNvSpPr/>
          <p:nvPr/>
        </p:nvSpPr>
        <p:spPr>
          <a:xfrm>
            <a:off x="174992" y="5893254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Multiplication Sign 58">
            <a:extLst>
              <a:ext uri="{FF2B5EF4-FFF2-40B4-BE49-F238E27FC236}">
                <a16:creationId xmlns:a16="http://schemas.microsoft.com/office/drawing/2014/main" id="{33D318A6-3657-8CBC-B9C6-E1F3A1689274}"/>
              </a:ext>
            </a:extLst>
          </p:cNvPr>
          <p:cNvSpPr/>
          <p:nvPr/>
        </p:nvSpPr>
        <p:spPr>
          <a:xfrm>
            <a:off x="411004" y="5938909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Multiplication Sign 59">
            <a:extLst>
              <a:ext uri="{FF2B5EF4-FFF2-40B4-BE49-F238E27FC236}">
                <a16:creationId xmlns:a16="http://schemas.microsoft.com/office/drawing/2014/main" id="{EA869374-F390-F7BE-3242-05390467AFDE}"/>
              </a:ext>
            </a:extLst>
          </p:cNvPr>
          <p:cNvSpPr/>
          <p:nvPr/>
        </p:nvSpPr>
        <p:spPr>
          <a:xfrm>
            <a:off x="723834" y="5964048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Multiplication Sign 60">
            <a:extLst>
              <a:ext uri="{FF2B5EF4-FFF2-40B4-BE49-F238E27FC236}">
                <a16:creationId xmlns:a16="http://schemas.microsoft.com/office/drawing/2014/main" id="{7366B027-4658-C1B9-0E75-780364BC0034}"/>
              </a:ext>
            </a:extLst>
          </p:cNvPr>
          <p:cNvSpPr/>
          <p:nvPr/>
        </p:nvSpPr>
        <p:spPr>
          <a:xfrm>
            <a:off x="834333" y="5989988"/>
            <a:ext cx="221950" cy="229790"/>
          </a:xfrm>
          <a:prstGeom prst="mathMultiply">
            <a:avLst>
              <a:gd name="adj1" fmla="val 6765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4FD236B-6954-5466-5AB5-0301EA18A681}"/>
              </a:ext>
            </a:extLst>
          </p:cNvPr>
          <p:cNvSpPr txBox="1"/>
          <p:nvPr/>
        </p:nvSpPr>
        <p:spPr>
          <a:xfrm>
            <a:off x="4467760" y="5300796"/>
            <a:ext cx="61145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Rate capability (√𝑠=1.5TeV):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60 kHz/cm</a:t>
            </a:r>
            <a:r>
              <a:rPr lang="en-GB" sz="2400" b="1" baseline="30000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 </a:t>
            </a:r>
            <a:r>
              <a:rPr lang="en-GB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8°&lt;</a:t>
            </a:r>
            <a:r>
              <a:rPr lang="el-GR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θ</a:t>
            </a:r>
            <a:r>
              <a:rPr lang="en-GB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&lt;12°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kHz/cm</a:t>
            </a:r>
            <a:r>
              <a:rPr lang="en-GB" sz="2400" baseline="30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 </a:t>
            </a:r>
            <a:r>
              <a:rPr lang="el-GR" sz="24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θ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&gt;12°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C593239-374C-367C-8C8C-54FECE301397}"/>
              </a:ext>
            </a:extLst>
          </p:cNvPr>
          <p:cNvGrpSpPr/>
          <p:nvPr/>
        </p:nvGrpSpPr>
        <p:grpSpPr>
          <a:xfrm>
            <a:off x="7816119" y="1286707"/>
            <a:ext cx="4114800" cy="4822256"/>
            <a:chOff x="7816119" y="1286707"/>
            <a:chExt cx="4114800" cy="4822256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FB2D843-DF94-2EFB-A87E-B5D015399248}"/>
                </a:ext>
              </a:extLst>
            </p:cNvPr>
            <p:cNvGrpSpPr/>
            <p:nvPr/>
          </p:nvGrpSpPr>
          <p:grpSpPr>
            <a:xfrm>
              <a:off x="7816119" y="1286707"/>
              <a:ext cx="4114800" cy="4822256"/>
              <a:chOff x="9001593" y="3226665"/>
              <a:chExt cx="2921833" cy="344077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C1C42069-141E-CD26-7451-6F2F3B544894}"/>
                  </a:ext>
                </a:extLst>
              </p:cNvPr>
              <p:cNvSpPr/>
              <p:nvPr/>
            </p:nvSpPr>
            <p:spPr>
              <a:xfrm>
                <a:off x="9001593" y="3595464"/>
                <a:ext cx="2921833" cy="280844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59582758-E077-8263-CA64-87ACBA1A1FAD}"/>
                  </a:ext>
                </a:extLst>
              </p:cNvPr>
              <p:cNvSpPr/>
              <p:nvPr/>
            </p:nvSpPr>
            <p:spPr>
              <a:xfrm>
                <a:off x="9694262" y="4252743"/>
                <a:ext cx="1536492" cy="152150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A9F20033-9E08-0B8C-AC81-DBC1730D90E8}"/>
                  </a:ext>
                </a:extLst>
              </p:cNvPr>
              <p:cNvSpPr/>
              <p:nvPr/>
            </p:nvSpPr>
            <p:spPr>
              <a:xfrm>
                <a:off x="10109690" y="4664669"/>
                <a:ext cx="705636" cy="6700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4A899E17-7994-B280-9BA5-9B0C15F8AC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62508" y="3457997"/>
                <a:ext cx="140418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94A5B77-5515-5F26-AE75-A71F67405168}"/>
                  </a:ext>
                </a:extLst>
              </p:cNvPr>
              <p:cNvSpPr txBox="1"/>
              <p:nvPr/>
            </p:nvSpPr>
            <p:spPr>
              <a:xfrm>
                <a:off x="10847548" y="3226665"/>
                <a:ext cx="473743" cy="263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6.5m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F713CAE-4079-154D-DCB1-13787580757E}"/>
                  </a:ext>
                </a:extLst>
              </p:cNvPr>
              <p:cNvSpPr txBox="1"/>
              <p:nvPr/>
            </p:nvSpPr>
            <p:spPr>
              <a:xfrm>
                <a:off x="9721619" y="6403912"/>
                <a:ext cx="1781157" cy="263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Endcap – not in scale</a:t>
                </a:r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49D4E2D3-3751-9382-4AF5-92D2B43DA2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35789" y="5017802"/>
                <a:ext cx="35281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4854606-7434-DC18-0242-CC7674D5A44C}"/>
                  </a:ext>
                </a:extLst>
              </p:cNvPr>
              <p:cNvSpPr txBox="1"/>
              <p:nvPr/>
            </p:nvSpPr>
            <p:spPr>
              <a:xfrm>
                <a:off x="10199063" y="4682784"/>
                <a:ext cx="826270" cy="4524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0.6m</a:t>
                </a:r>
              </a:p>
            </p:txBody>
          </p: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1B40F83A-F4C0-AD03-8E24-A7D466247B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60774" y="4540620"/>
                <a:ext cx="7699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EDA907BE-7CB5-5BCA-1632-E904FEDBBE39}"/>
                  </a:ext>
                </a:extLst>
              </p:cNvPr>
              <p:cNvSpPr txBox="1"/>
              <p:nvPr/>
            </p:nvSpPr>
            <p:spPr>
              <a:xfrm>
                <a:off x="10224048" y="4205602"/>
                <a:ext cx="56137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0.9m</a:t>
                </a:r>
              </a:p>
            </p:txBody>
          </p: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0397614-977B-61FD-5AD9-CA6923AC8FEB}"/>
                </a:ext>
              </a:extLst>
            </p:cNvPr>
            <p:cNvSpPr/>
            <p:nvPr/>
          </p:nvSpPr>
          <p:spPr>
            <a:xfrm>
              <a:off x="8757994" y="2682923"/>
              <a:ext cx="2197442" cy="2211366"/>
            </a:xfrm>
            <a:prstGeom prst="rect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677FD697-76B3-25E6-6B5F-1A1A8969A306}"/>
                </a:ext>
              </a:extLst>
            </p:cNvPr>
            <p:cNvSpPr/>
            <p:nvPr/>
          </p:nvSpPr>
          <p:spPr>
            <a:xfrm>
              <a:off x="9376648" y="3293781"/>
              <a:ext cx="993743" cy="947351"/>
            </a:xfrm>
            <a:prstGeom prst="rect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8BF77FB-AD6F-288D-3CE4-14C2AA613ABF}"/>
                </a:ext>
              </a:extLst>
            </p:cNvPr>
            <p:cNvSpPr txBox="1"/>
            <p:nvPr/>
          </p:nvSpPr>
          <p:spPr>
            <a:xfrm>
              <a:off x="10955433" y="2457339"/>
              <a:ext cx="62396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chemeClr val="accent2">
                      <a:lumMod val="7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12°</a:t>
              </a:r>
              <a:endParaRPr lang="en-GB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BE2A81F-013F-600E-35A4-EE99488E41AD}"/>
                </a:ext>
              </a:extLst>
            </p:cNvPr>
            <p:cNvSpPr txBox="1"/>
            <p:nvPr/>
          </p:nvSpPr>
          <p:spPr>
            <a:xfrm>
              <a:off x="10947434" y="3136214"/>
              <a:ext cx="62396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chemeClr val="accent2">
                      <a:lumMod val="7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8°</a:t>
              </a:r>
              <a:endParaRPr lang="en-GB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5BCD1F04-EDC5-A6C5-F248-A0D62DD1C69C}"/>
              </a:ext>
            </a:extLst>
          </p:cNvPr>
          <p:cNvSpPr txBox="1"/>
          <p:nvPr/>
        </p:nvSpPr>
        <p:spPr>
          <a:xfrm>
            <a:off x="4791110" y="3336912"/>
            <a:ext cx="28046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Operation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a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heavily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ionising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particle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environment</a:t>
            </a:r>
            <a:endParaRPr lang="en-GB" sz="20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511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211BC-A7C1-E40F-A964-7D89401FB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Picosec </a:t>
            </a:r>
            <a:r>
              <a:rPr lang="it-IT" dirty="0" err="1"/>
              <a:t>Micromegas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7485F3-3E7B-3FA9-11AC-009F8A036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35002F-FF5E-EB13-7A51-BF6B67F12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790DD5-9404-FA48-F33E-0CBD0B6C4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6</a:t>
            </a:fld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290732-EF2B-14C9-4D9C-48C7DC72E0E1}"/>
              </a:ext>
            </a:extLst>
          </p:cNvPr>
          <p:cNvSpPr/>
          <p:nvPr/>
        </p:nvSpPr>
        <p:spPr>
          <a:xfrm>
            <a:off x="9232266" y="2954224"/>
            <a:ext cx="1675075" cy="1600333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</a:rPr>
              <a:t>Cherenkov</a:t>
            </a:r>
            <a:r>
              <a:rPr lang="it-IT" sz="1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</a:rPr>
              <a:t>radiator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8024289-527B-243B-133D-DC74CA1B9ADE}"/>
              </a:ext>
            </a:extLst>
          </p:cNvPr>
          <p:cNvSpPr/>
          <p:nvPr/>
        </p:nvSpPr>
        <p:spPr>
          <a:xfrm>
            <a:off x="7991483" y="5048041"/>
            <a:ext cx="1675075" cy="1600333"/>
          </a:xfrm>
          <a:prstGeom prst="ellipse">
            <a:avLst/>
          </a:prstGeom>
          <a:solidFill>
            <a:schemeClr val="accent2">
              <a:lumMod val="50000"/>
              <a:alpha val="2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accent2">
                    <a:lumMod val="50000"/>
                  </a:schemeClr>
                </a:solidFill>
              </a:rPr>
              <a:t>Photo</a:t>
            </a:r>
          </a:p>
          <a:p>
            <a:pPr algn="ctr"/>
            <a:r>
              <a:rPr lang="it-IT" sz="1600" b="1" dirty="0" err="1">
                <a:solidFill>
                  <a:schemeClr val="accent2">
                    <a:lumMod val="50000"/>
                  </a:schemeClr>
                </a:solidFill>
              </a:rPr>
              <a:t>cathode</a:t>
            </a:r>
            <a:endParaRPr lang="en-GB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F302018-4DAD-8BC8-229D-B0903642DAC8}"/>
              </a:ext>
            </a:extLst>
          </p:cNvPr>
          <p:cNvSpPr/>
          <p:nvPr/>
        </p:nvSpPr>
        <p:spPr>
          <a:xfrm>
            <a:off x="10473050" y="5048041"/>
            <a:ext cx="1675075" cy="1600333"/>
          </a:xfrm>
          <a:prstGeom prst="ellipse">
            <a:avLst/>
          </a:prstGeom>
          <a:solidFill>
            <a:schemeClr val="accent6">
              <a:lumMod val="50000"/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accent6">
                    <a:lumMod val="50000"/>
                  </a:schemeClr>
                </a:solidFill>
              </a:rPr>
              <a:t>Gas </a:t>
            </a:r>
            <a:r>
              <a:rPr lang="it-IT" sz="1600" b="1" dirty="0" err="1">
                <a:solidFill>
                  <a:schemeClr val="accent6">
                    <a:lumMod val="50000"/>
                  </a:schemeClr>
                </a:solidFill>
              </a:rPr>
              <a:t>Mixture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4D5BCD08-FE85-870D-A98D-5255DCEA7D5B}"/>
              </a:ext>
            </a:extLst>
          </p:cNvPr>
          <p:cNvSpPr/>
          <p:nvPr/>
        </p:nvSpPr>
        <p:spPr>
          <a:xfrm rot="18475347">
            <a:off x="9035636" y="4611866"/>
            <a:ext cx="686595" cy="272328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F46596DA-BEEB-E298-EA38-2052323E875B}"/>
              </a:ext>
            </a:extLst>
          </p:cNvPr>
          <p:cNvSpPr/>
          <p:nvPr/>
        </p:nvSpPr>
        <p:spPr>
          <a:xfrm>
            <a:off x="9728109" y="5702710"/>
            <a:ext cx="683390" cy="273606"/>
          </a:xfrm>
          <a:prstGeom prst="leftRightArrow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  <a:effectLst>
            <a:outerShdw dist="508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B0B1968D-2572-EF97-82D9-EB8D4B1BC77F}"/>
              </a:ext>
            </a:extLst>
          </p:cNvPr>
          <p:cNvSpPr/>
          <p:nvPr/>
        </p:nvSpPr>
        <p:spPr>
          <a:xfrm rot="14051691">
            <a:off x="10339398" y="4669931"/>
            <a:ext cx="686595" cy="272329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838CED3-D075-B50A-99D1-BEF6272AAEDE}"/>
              </a:ext>
            </a:extLst>
          </p:cNvPr>
          <p:cNvGrpSpPr/>
          <p:nvPr/>
        </p:nvGrpSpPr>
        <p:grpSpPr>
          <a:xfrm>
            <a:off x="131555" y="1254565"/>
            <a:ext cx="7533737" cy="3235870"/>
            <a:chOff x="37478" y="1008743"/>
            <a:chExt cx="8754254" cy="3765341"/>
          </a:xfrm>
        </p:grpSpPr>
        <p:pic>
          <p:nvPicPr>
            <p:cNvPr id="13" name="Picture 12" descr="Diagram&#10;&#10;Description automatically generated">
              <a:extLst>
                <a:ext uri="{FF2B5EF4-FFF2-40B4-BE49-F238E27FC236}">
                  <a16:creationId xmlns:a16="http://schemas.microsoft.com/office/drawing/2014/main" id="{0BD838A2-250F-C6EC-0AE8-6095BFD94A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21"/>
            <a:stretch/>
          </p:blipFill>
          <p:spPr>
            <a:xfrm>
              <a:off x="37478" y="1008743"/>
              <a:ext cx="8754254" cy="376534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397489-44CC-1156-6E57-7B62556A92FE}"/>
                </a:ext>
              </a:extLst>
            </p:cNvPr>
            <p:cNvSpPr txBox="1"/>
            <p:nvPr/>
          </p:nvSpPr>
          <p:spPr>
            <a:xfrm>
              <a:off x="1524000" y="2090057"/>
              <a:ext cx="950685" cy="2865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dirty="0">
                  <a:latin typeface="Roboto" panose="02000000000000000000" pitchFamily="2" charset="0"/>
                  <a:ea typeface="Roboto" panose="02000000000000000000" pitchFamily="2" charset="0"/>
                </a:rPr>
                <a:t>MgF</a:t>
              </a:r>
              <a:r>
                <a:rPr lang="it-IT" sz="1000" baseline="-25000" dirty="0">
                  <a:latin typeface="Roboto" panose="02000000000000000000" pitchFamily="2" charset="0"/>
                  <a:ea typeface="Roboto" panose="02000000000000000000" pitchFamily="2" charset="0"/>
                </a:rPr>
                <a:t>2</a:t>
              </a:r>
              <a:r>
                <a:rPr lang="it-IT" sz="1000" dirty="0">
                  <a:latin typeface="Roboto" panose="02000000000000000000" pitchFamily="2" charset="0"/>
                  <a:ea typeface="Roboto" panose="02000000000000000000" pitchFamily="2" charset="0"/>
                </a:rPr>
                <a:t> 3mm</a:t>
              </a:r>
              <a:endParaRPr lang="en-GB" sz="10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5F2377-03A5-884A-963C-AA18AA929EE7}"/>
                </a:ext>
              </a:extLst>
            </p:cNvPr>
            <p:cNvSpPr txBox="1"/>
            <p:nvPr/>
          </p:nvSpPr>
          <p:spPr>
            <a:xfrm>
              <a:off x="1524000" y="2676871"/>
              <a:ext cx="950685" cy="2865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dirty="0">
                  <a:latin typeface="Roboto" panose="02000000000000000000" pitchFamily="2" charset="0"/>
                  <a:ea typeface="Roboto" panose="02000000000000000000" pitchFamily="2" charset="0"/>
                </a:rPr>
                <a:t>CsI 18nm</a:t>
              </a:r>
              <a:endParaRPr lang="en-GB" sz="10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A2659C6-1A9A-A6B7-1F26-24BEF14DDFE6}"/>
                </a:ext>
              </a:extLst>
            </p:cNvPr>
            <p:cNvSpPr txBox="1"/>
            <p:nvPr/>
          </p:nvSpPr>
          <p:spPr>
            <a:xfrm>
              <a:off x="1524000" y="3047559"/>
              <a:ext cx="950685" cy="2865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dirty="0">
                  <a:latin typeface="Roboto" panose="02000000000000000000" pitchFamily="2" charset="0"/>
                  <a:ea typeface="Roboto" panose="02000000000000000000" pitchFamily="2" charset="0"/>
                </a:rPr>
                <a:t>200µm</a:t>
              </a:r>
              <a:endParaRPr lang="en-GB" sz="10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EDE7FC3-E4E4-BAD0-6B1E-1CF1A9193639}"/>
                </a:ext>
              </a:extLst>
            </p:cNvPr>
            <p:cNvSpPr txBox="1"/>
            <p:nvPr/>
          </p:nvSpPr>
          <p:spPr>
            <a:xfrm>
              <a:off x="1524000" y="3411344"/>
              <a:ext cx="950685" cy="2865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dirty="0">
                  <a:latin typeface="Roboto" panose="02000000000000000000" pitchFamily="2" charset="0"/>
                  <a:ea typeface="Roboto" panose="02000000000000000000" pitchFamily="2" charset="0"/>
                </a:rPr>
                <a:t>128µm</a:t>
              </a:r>
              <a:endParaRPr lang="en-GB" sz="10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704BAFD-62DC-7CF0-CCFB-478C1DA0FB96}"/>
                </a:ext>
              </a:extLst>
            </p:cNvPr>
            <p:cNvSpPr txBox="1"/>
            <p:nvPr/>
          </p:nvSpPr>
          <p:spPr>
            <a:xfrm>
              <a:off x="7841047" y="3076587"/>
              <a:ext cx="950685" cy="2954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latin typeface="Roboto" panose="02000000000000000000" pitchFamily="2" charset="0"/>
                  <a:ea typeface="Roboto" panose="02000000000000000000" pitchFamily="2" charset="0"/>
                </a:rPr>
                <a:t>18µm wire</a:t>
              </a:r>
              <a:endParaRPr lang="en-GB" sz="10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D38E8DA-6F9D-9A57-7E2B-33536D6BB121}"/>
              </a:ext>
            </a:extLst>
          </p:cNvPr>
          <p:cNvSpPr txBox="1"/>
          <p:nvPr/>
        </p:nvSpPr>
        <p:spPr>
          <a:xfrm>
            <a:off x="0" y="1113091"/>
            <a:ext cx="23524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u="sng" dirty="0">
                <a:solidFill>
                  <a:srgbClr val="7030A0"/>
                </a:solidFill>
              </a:rPr>
              <a:t>Gas </a:t>
            </a:r>
            <a:r>
              <a:rPr lang="it-IT" sz="2000" b="1" u="sng" dirty="0" err="1">
                <a:solidFill>
                  <a:srgbClr val="7030A0"/>
                </a:solidFill>
              </a:rPr>
              <a:t>Mixture</a:t>
            </a:r>
            <a:r>
              <a:rPr lang="it-IT" sz="2000" b="1" u="sng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it-IT" sz="2000" dirty="0">
                <a:solidFill>
                  <a:srgbClr val="7030A0"/>
                </a:solidFill>
              </a:rPr>
              <a:t>Ne/C</a:t>
            </a:r>
            <a:r>
              <a:rPr lang="it-IT" sz="2000" baseline="-25000" dirty="0">
                <a:solidFill>
                  <a:srgbClr val="7030A0"/>
                </a:solidFill>
              </a:rPr>
              <a:t>2</a:t>
            </a:r>
            <a:r>
              <a:rPr lang="it-IT" sz="2000" dirty="0">
                <a:solidFill>
                  <a:srgbClr val="7030A0"/>
                </a:solidFill>
              </a:rPr>
              <a:t>H</a:t>
            </a:r>
            <a:r>
              <a:rPr lang="it-IT" sz="2000" baseline="-25000" dirty="0">
                <a:solidFill>
                  <a:srgbClr val="7030A0"/>
                </a:solidFill>
              </a:rPr>
              <a:t>6</a:t>
            </a:r>
            <a:r>
              <a:rPr lang="it-IT" sz="2000" dirty="0">
                <a:solidFill>
                  <a:srgbClr val="7030A0"/>
                </a:solidFill>
              </a:rPr>
              <a:t>/CF</a:t>
            </a:r>
            <a:r>
              <a:rPr lang="it-IT" sz="2000" baseline="-25000" dirty="0">
                <a:solidFill>
                  <a:srgbClr val="7030A0"/>
                </a:solidFill>
              </a:rPr>
              <a:t>4</a:t>
            </a:r>
          </a:p>
          <a:p>
            <a:pPr algn="ctr"/>
            <a:r>
              <a:rPr lang="it-IT" sz="2000" dirty="0">
                <a:solidFill>
                  <a:srgbClr val="7030A0"/>
                </a:solidFill>
              </a:rPr>
              <a:t>80/10/10</a:t>
            </a:r>
            <a:endParaRPr lang="en-GB" sz="2000" dirty="0">
              <a:solidFill>
                <a:srgbClr val="7030A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163765-C35D-42B5-4EAF-C49EC6B001E3}"/>
              </a:ext>
            </a:extLst>
          </p:cNvPr>
          <p:cNvSpPr txBox="1"/>
          <p:nvPr/>
        </p:nvSpPr>
        <p:spPr>
          <a:xfrm>
            <a:off x="7259540" y="1285543"/>
            <a:ext cx="480090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Look at Cherenkov, not the ionisation</a:t>
            </a:r>
          </a:p>
          <a:p>
            <a:pPr lvl="1"/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Photo-electrons created promptly with the MIP passage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Remove the ‘drift’ gap and start the avalanche as soon as possible</a:t>
            </a:r>
          </a:p>
          <a:p>
            <a:pPr lvl="1"/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Avalanche propagate faster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8FFEFF-2E8D-5B93-1EE7-0A2475A5BB26}"/>
              </a:ext>
            </a:extLst>
          </p:cNvPr>
          <p:cNvSpPr txBox="1"/>
          <p:nvPr/>
        </p:nvSpPr>
        <p:spPr>
          <a:xfrm>
            <a:off x="89352" y="4457588"/>
            <a:ext cx="76374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Cherenkov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radiator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MgF2: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Optimal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UV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transparency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high cost, no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technology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large windows, fragile</a:t>
            </a:r>
          </a:p>
          <a:p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Photocathode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CsI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Best UV QE,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radiation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damage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Hygroscopic</a:t>
            </a:r>
            <a:endParaRPr lang="it-IT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Gas Ne/C2H6/CF4: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High quenching, high-cost, non-eco-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friendly</a:t>
            </a:r>
            <a:endParaRPr lang="it-IT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77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6D594-1837-BFCB-D4CA-0BABC1D2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Test </a:t>
            </a:r>
            <a:r>
              <a:rPr lang="it-IT" dirty="0" err="1"/>
              <a:t>Beam</a:t>
            </a:r>
            <a:r>
              <a:rPr lang="it-IT" dirty="0"/>
              <a:t> Setup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6016D9-536C-30A2-7373-39534F1BE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22/11/2022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F95D8D-9E8F-A1C4-3FFA-93D5D50EB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D3B8F3-9F6C-7A2E-DF51-C44C2C7D0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B84D8-9D0D-4A31-9B8C-16797CCEB491}" type="slidenum">
              <a:rPr lang="en-GB" smtClean="0"/>
              <a:t>7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B2F398D-012E-8D81-C77C-577841EB24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7"/>
          <a:stretch/>
        </p:blipFill>
        <p:spPr bwMode="auto">
          <a:xfrm>
            <a:off x="0" y="1468292"/>
            <a:ext cx="7262811" cy="306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AFD5C9-106D-1540-5298-69AA0F2DA34F}"/>
              </a:ext>
            </a:extLst>
          </p:cNvPr>
          <p:cNvSpPr txBox="1"/>
          <p:nvPr/>
        </p:nvSpPr>
        <p:spPr>
          <a:xfrm>
            <a:off x="7082603" y="1279463"/>
            <a:ext cx="5109397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Test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beam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19Oct-1Nov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Profited of the RD51 GEM-based tracker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Participated to full RD51 R&amp;D campaign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First beam time with a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dedicated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detector for muon collider R&amp;D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Single-channel: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Test the detector operation on the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 different </a:t>
            </a:r>
            <a:r>
              <a:rPr lang="en-GB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radiator+photocathode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combination yield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(photoelectrons/MIP) and compare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time resolutions 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with different </a:t>
            </a:r>
            <a:r>
              <a:rPr lang="en-GB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radiator+photocathode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combination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Comparison between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non-resistive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MM (amplification 150um) and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resistive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MM (amplification 128um)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9" name="Picture 8" descr="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B63A1F6F-31A6-D838-61DF-245FAEE9A3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2" b="18688"/>
          <a:stretch/>
        </p:blipFill>
        <p:spPr>
          <a:xfrm>
            <a:off x="4252934" y="4615546"/>
            <a:ext cx="2645374" cy="199526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B810BB1-28E6-612E-F3A5-FB450D43BCA8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5263763" y="2886323"/>
            <a:ext cx="311858" cy="1729223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68B88DA-A031-D11D-F38D-A7031A07BE7F}"/>
              </a:ext>
            </a:extLst>
          </p:cNvPr>
          <p:cNvSpPr txBox="1"/>
          <p:nvPr/>
        </p:nvSpPr>
        <p:spPr>
          <a:xfrm>
            <a:off x="1280450" y="1178083"/>
            <a:ext cx="3887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MCP for time </a:t>
            </a:r>
            <a:r>
              <a:rPr lang="it-IT" sz="2000" b="1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reference</a:t>
            </a:r>
            <a:r>
              <a:rPr lang="it-IT" sz="20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l-GR" sz="20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σ</a:t>
            </a:r>
            <a:r>
              <a:rPr lang="it-IT" sz="2000" b="1" baseline="-250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</a:t>
            </a:r>
            <a:r>
              <a:rPr lang="it-IT" sz="20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≈5ps </a:t>
            </a:r>
            <a:endParaRPr lang="en-GB" sz="2000" b="1" dirty="0">
              <a:solidFill>
                <a:srgbClr val="00B05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F8A08410-CD65-9BEE-84B2-1F25A4CF1B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11" y="4245224"/>
            <a:ext cx="3154111" cy="236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779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B5F109B5-30B1-3808-4947-3E4CCB64B1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5"/>
          <a:stretch/>
        </p:blipFill>
        <p:spPr>
          <a:xfrm>
            <a:off x="3706488" y="3558567"/>
            <a:ext cx="3537150" cy="3125020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28DF9827-F5D9-1464-4946-B6E2A99830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9"/>
          <a:stretch/>
        </p:blipFill>
        <p:spPr>
          <a:xfrm>
            <a:off x="17448" y="3619967"/>
            <a:ext cx="3341796" cy="30310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46D594-1837-BFCB-D4CA-0BABC1D2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Single-</a:t>
            </a:r>
            <a:r>
              <a:rPr lang="it-IT" dirty="0" err="1"/>
              <a:t>channel</a:t>
            </a:r>
            <a:r>
              <a:rPr lang="it-IT" dirty="0"/>
              <a:t> setup</a:t>
            </a:r>
            <a:br>
              <a:rPr lang="it-IT" dirty="0"/>
            </a:br>
            <a:r>
              <a:rPr lang="it-IT" sz="2400" dirty="0"/>
              <a:t>- </a:t>
            </a:r>
            <a:r>
              <a:rPr lang="it-IT" sz="2400" dirty="0" err="1"/>
              <a:t>Photoelectrons</a:t>
            </a:r>
            <a:r>
              <a:rPr lang="it-IT" sz="2400" dirty="0"/>
              <a:t>/MIP </a:t>
            </a:r>
            <a:r>
              <a:rPr lang="it-IT" sz="2400" dirty="0" err="1"/>
              <a:t>measurement</a:t>
            </a:r>
            <a:r>
              <a:rPr lang="it-IT" sz="2400" dirty="0"/>
              <a:t>-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6016D9-536C-30A2-7373-39534F1BE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22/11/2022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F95D8D-9E8F-A1C4-3FFA-93D5D50EB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D3B8F3-9F6C-7A2E-DF51-C44C2C7D0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B84D8-9D0D-4A31-9B8C-16797CCEB491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 descr="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5BC36861-362A-5353-1A75-67332FB2B9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2" b="18688"/>
          <a:stretch/>
        </p:blipFill>
        <p:spPr>
          <a:xfrm>
            <a:off x="236708" y="1262465"/>
            <a:ext cx="1581185" cy="11926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9005A6-C086-4B5F-A022-F47CAA0F50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5894" y="1334508"/>
            <a:ext cx="1535782" cy="115596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EFBF301-CEE4-FC4D-4CF2-3DD3195F1B0E}"/>
              </a:ext>
            </a:extLst>
          </p:cNvPr>
          <p:cNvCxnSpPr>
            <a:cxnSpLocks/>
            <a:stCxn id="6" idx="3"/>
            <a:endCxn id="2050" idx="1"/>
          </p:cNvCxnSpPr>
          <p:nvPr/>
        </p:nvCxnSpPr>
        <p:spPr>
          <a:xfrm>
            <a:off x="1817893" y="1858766"/>
            <a:ext cx="724802" cy="53725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3C75C98-31BC-E16F-9A85-EBA0B773586E}"/>
              </a:ext>
            </a:extLst>
          </p:cNvPr>
          <p:cNvCxnSpPr>
            <a:cxnSpLocks/>
            <a:stCxn id="2050" idx="3"/>
            <a:endCxn id="10" idx="1"/>
          </p:cNvCxnSpPr>
          <p:nvPr/>
        </p:nvCxnSpPr>
        <p:spPr>
          <a:xfrm>
            <a:off x="4123880" y="1912491"/>
            <a:ext cx="602014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A simplified diagram of the charge-sensitive preamplifier | Download  Scientific Diagram">
            <a:extLst>
              <a:ext uri="{FF2B5EF4-FFF2-40B4-BE49-F238E27FC236}">
                <a16:creationId xmlns:a16="http://schemas.microsoft.com/office/drawing/2014/main" id="{63D3AC5B-6864-BFC2-0C12-E8C3A898E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695" y="1515747"/>
            <a:ext cx="1581185" cy="79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43FDDF-EA7D-3BAC-B6E8-58F4EE48C0AE}"/>
              </a:ext>
            </a:extLst>
          </p:cNvPr>
          <p:cNvSpPr txBox="1"/>
          <p:nvPr/>
        </p:nvSpPr>
        <p:spPr>
          <a:xfrm>
            <a:off x="2226099" y="1192326"/>
            <a:ext cx="19581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latin typeface="Roboto" panose="02000000000000000000" pitchFamily="2" charset="0"/>
                <a:ea typeface="Roboto" panose="02000000000000000000" pitchFamily="2" charset="0"/>
              </a:rPr>
              <a:t>Charge</a:t>
            </a:r>
            <a:r>
              <a:rPr lang="it-IT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latin typeface="Roboto" panose="02000000000000000000" pitchFamily="2" charset="0"/>
                <a:ea typeface="Roboto" panose="02000000000000000000" pitchFamily="2" charset="0"/>
              </a:rPr>
              <a:t>amplifier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433821-504C-A0D1-FA35-0AF865EA18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86838" y="1182495"/>
            <a:ext cx="3134365" cy="285792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FC79F5B-A3B1-8505-B976-351865B6B4A9}"/>
              </a:ext>
            </a:extLst>
          </p:cNvPr>
          <p:cNvSpPr txBox="1"/>
          <p:nvPr/>
        </p:nvSpPr>
        <p:spPr>
          <a:xfrm>
            <a:off x="6241288" y="1577061"/>
            <a:ext cx="2529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Roboto" panose="02000000000000000000" pitchFamily="2" charset="0"/>
                <a:ea typeface="Roboto" panose="02000000000000000000" pitchFamily="2" charset="0"/>
              </a:rPr>
              <a:t>Waveform</a:t>
            </a:r>
            <a:r>
              <a:rPr lang="it-IT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latin typeface="Roboto" panose="02000000000000000000" pitchFamily="2" charset="0"/>
                <a:ea typeface="Roboto" panose="02000000000000000000" pitchFamily="2" charset="0"/>
              </a:rPr>
              <a:t>saved</a:t>
            </a:r>
            <a:r>
              <a:rPr lang="it-IT" sz="1600" dirty="0">
                <a:latin typeface="Roboto" panose="02000000000000000000" pitchFamily="2" charset="0"/>
                <a:ea typeface="Roboto" panose="02000000000000000000" pitchFamily="2" charset="0"/>
              </a:rPr>
              <a:t> for processing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CEAA0B-29FC-0760-65DF-1391C8EDD925}"/>
              </a:ext>
            </a:extLst>
          </p:cNvPr>
          <p:cNvSpPr txBox="1"/>
          <p:nvPr/>
        </p:nvSpPr>
        <p:spPr>
          <a:xfrm>
            <a:off x="116763" y="2667786"/>
            <a:ext cx="667190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Charge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spectrum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UV LED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 single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photoelectron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spectrum</a:t>
            </a:r>
            <a:endParaRPr lang="it-IT" sz="16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Charge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spectrum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beam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photoelectrons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from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beam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spectrum</a:t>
            </a:r>
            <a:endParaRPr lang="it-IT" sz="16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4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Geometrical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14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cut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14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essential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to </a:t>
            </a:r>
            <a:r>
              <a:rPr lang="it-IT" sz="14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select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14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only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14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fully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14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contained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14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Cherenkov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sz="14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cones</a:t>
            </a:r>
            <a:endParaRPr lang="it-IT" sz="14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129956-8F97-3363-471E-25409DB68AFD}"/>
              </a:ext>
            </a:extLst>
          </p:cNvPr>
          <p:cNvSpPr txBox="1"/>
          <p:nvPr/>
        </p:nvSpPr>
        <p:spPr>
          <a:xfrm>
            <a:off x="6807081" y="2666668"/>
            <a:ext cx="232896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err="1">
                <a:solidFill>
                  <a:schemeClr val="accent4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Integral</a:t>
            </a:r>
            <a:r>
              <a:rPr lang="it-IT" sz="1600" b="1" dirty="0">
                <a:solidFill>
                  <a:schemeClr val="accent4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of the </a:t>
            </a:r>
            <a:r>
              <a:rPr lang="it-IT" sz="1600" b="1" dirty="0" err="1">
                <a:solidFill>
                  <a:schemeClr val="accent4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signal</a:t>
            </a:r>
            <a:endParaRPr lang="it-IT" sz="1600" b="1" dirty="0">
              <a:solidFill>
                <a:schemeClr val="accent4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r"/>
            <a:r>
              <a:rPr lang="it-IT" sz="1600" b="1" dirty="0">
                <a:solidFill>
                  <a:schemeClr val="accent4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-or-</a:t>
            </a:r>
          </a:p>
          <a:p>
            <a:pPr algn="r"/>
            <a:r>
              <a:rPr lang="it-IT" sz="1600" b="1" dirty="0">
                <a:solidFill>
                  <a:schemeClr val="accent4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Just the </a:t>
            </a:r>
            <a:r>
              <a:rPr lang="it-IT" sz="1600" b="1" dirty="0" err="1">
                <a:solidFill>
                  <a:schemeClr val="accent4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amplitude</a:t>
            </a:r>
            <a:r>
              <a:rPr lang="it-IT" sz="1600" b="1" dirty="0">
                <a:solidFill>
                  <a:schemeClr val="accent4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n-GB" sz="1600" b="1" dirty="0">
              <a:solidFill>
                <a:schemeClr val="accent4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37" name="Picture 36" descr="Shape&#10;&#10;Description automatically generated with medium confidence">
            <a:extLst>
              <a:ext uri="{FF2B5EF4-FFF2-40B4-BE49-F238E27FC236}">
                <a16:creationId xmlns:a16="http://schemas.microsoft.com/office/drawing/2014/main" id="{9AE05AA4-504D-38AC-8211-03577CFBC3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347" y="5498586"/>
            <a:ext cx="3641256" cy="71637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89094C92-E140-39F5-8440-8F23E7B5F2F7}"/>
              </a:ext>
            </a:extLst>
          </p:cNvPr>
          <p:cNvSpPr txBox="1"/>
          <p:nvPr/>
        </p:nvSpPr>
        <p:spPr>
          <a:xfrm>
            <a:off x="7620932" y="4295466"/>
            <a:ext cx="4344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Polya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function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(negative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binomial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pPr algn="ctr"/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Describe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well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gain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fluctuation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when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primary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charges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are low</a:t>
            </a:r>
            <a:endParaRPr lang="en-GB" dirty="0">
              <a:solidFill>
                <a:schemeClr val="accent6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4DDC4C1-4515-B1F4-C619-D2A5C0C4F5EB}"/>
              </a:ext>
            </a:extLst>
          </p:cNvPr>
          <p:cNvSpPr txBox="1"/>
          <p:nvPr/>
        </p:nvSpPr>
        <p:spPr>
          <a:xfrm>
            <a:off x="1723335" y="4366196"/>
            <a:ext cx="1171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Single PE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5E2D76-F253-C463-586B-AA4441C14D05}"/>
              </a:ext>
            </a:extLst>
          </p:cNvPr>
          <p:cNvSpPr txBox="1"/>
          <p:nvPr/>
        </p:nvSpPr>
        <p:spPr>
          <a:xfrm>
            <a:off x="4253988" y="5410788"/>
            <a:ext cx="1171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Multi </a:t>
            </a:r>
            <a:r>
              <a:rPr lang="it-IT" dirty="0" err="1"/>
              <a:t>PEs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2191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F20BB-A5E7-C589-3E6D-FE5AFCC8F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Photoelectrons per Muon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06C0A3-DE35-7A8B-8D1B-23AD33255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C601-A731-493F-8DFF-CC33B0CE2320}" type="datetime1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C2A56-E982-8995-04BF-56F5B6F74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Davide Fiorina - INFN Pavia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37964-AB99-D6F9-1E5B-9F6032C1D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FBEE2-2B6B-4245-AF0E-BB7C05BFB196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293F25-D93E-0498-DB38-02F225623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5" y="1438172"/>
            <a:ext cx="7486151" cy="38253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2FAC53-B537-1269-FE77-F6E367BC7A7D}"/>
              </a:ext>
            </a:extLst>
          </p:cNvPr>
          <p:cNvSpPr txBox="1"/>
          <p:nvPr/>
        </p:nvSpPr>
        <p:spPr>
          <a:xfrm>
            <a:off x="7537836" y="1160776"/>
            <a:ext cx="449911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ratio among the mean amplitudes gives the average number of photoelectrons per incoming muon.</a:t>
            </a:r>
          </a:p>
          <a:p>
            <a:endParaRPr lang="en-GB" sz="8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 don’t know precisely the amount of aging of the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CsI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photocathode in orange, but it was handled in the air multiple times (collected humidity damage). </a:t>
            </a:r>
            <a:r>
              <a:rPr lang="en-GB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CsI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 prone to degradation if exposed to humidity and heavy ion bombardment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Quartz is not a good radiator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Its yield is an order of magnitude lower than MgF2. May create some inefficiencies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B4C is very promising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(12nm demonstrated the best performance </a:t>
            </a:r>
            <a:r>
              <a:rPr lang="pt-BR" sz="8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https://indico.cern.ch/event/1219224/contributions/5130512/attachments/2565710/4423222/Marta Lisowska - PICOSEC Micromegas - MPGD2022.pdf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). Moreover is resistive (spark protection) and easy to handle.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6575E59-6EC0-A530-930E-A86A5CD19789}"/>
              </a:ext>
            </a:extLst>
          </p:cNvPr>
          <p:cNvCxnSpPr>
            <a:cxnSpLocks/>
          </p:cNvCxnSpPr>
          <p:nvPr/>
        </p:nvCxnSpPr>
        <p:spPr>
          <a:xfrm>
            <a:off x="1555805" y="5413110"/>
            <a:ext cx="292608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286DD9B-CBE0-D7C0-07F8-35F2A9C78A64}"/>
              </a:ext>
            </a:extLst>
          </p:cNvPr>
          <p:cNvCxnSpPr>
            <a:cxnSpLocks/>
          </p:cNvCxnSpPr>
          <p:nvPr/>
        </p:nvCxnSpPr>
        <p:spPr>
          <a:xfrm flipV="1">
            <a:off x="4650187" y="5310405"/>
            <a:ext cx="0" cy="205409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77DE9A0-27E8-ED5B-938C-2ECC345D01CB}"/>
              </a:ext>
            </a:extLst>
          </p:cNvPr>
          <p:cNvCxnSpPr>
            <a:cxnSpLocks/>
          </p:cNvCxnSpPr>
          <p:nvPr/>
        </p:nvCxnSpPr>
        <p:spPr>
          <a:xfrm flipV="1">
            <a:off x="1549179" y="5310405"/>
            <a:ext cx="0" cy="2054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14E18BE-87E1-5E8C-AF32-AD6873364FC2}"/>
              </a:ext>
            </a:extLst>
          </p:cNvPr>
          <p:cNvCxnSpPr>
            <a:cxnSpLocks/>
          </p:cNvCxnSpPr>
          <p:nvPr/>
        </p:nvCxnSpPr>
        <p:spPr>
          <a:xfrm flipV="1">
            <a:off x="4481885" y="5310405"/>
            <a:ext cx="0" cy="2054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45D4B8F-4C22-3792-C1B4-B87B0ECA721B}"/>
              </a:ext>
            </a:extLst>
          </p:cNvPr>
          <p:cNvCxnSpPr>
            <a:cxnSpLocks/>
          </p:cNvCxnSpPr>
          <p:nvPr/>
        </p:nvCxnSpPr>
        <p:spPr>
          <a:xfrm>
            <a:off x="4650187" y="5413110"/>
            <a:ext cx="57912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986925-E4AA-4CD3-0993-BE83DC4137B6}"/>
              </a:ext>
            </a:extLst>
          </p:cNvPr>
          <p:cNvCxnSpPr>
            <a:cxnSpLocks/>
          </p:cNvCxnSpPr>
          <p:nvPr/>
        </p:nvCxnSpPr>
        <p:spPr>
          <a:xfrm flipV="1">
            <a:off x="5229308" y="5319681"/>
            <a:ext cx="0" cy="205409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3E12ED5-09B2-E7F5-2D2E-91B199A0C2EE}"/>
              </a:ext>
            </a:extLst>
          </p:cNvPr>
          <p:cNvSpPr txBox="1"/>
          <p:nvPr/>
        </p:nvSpPr>
        <p:spPr>
          <a:xfrm>
            <a:off x="2024483" y="5667552"/>
            <a:ext cx="1884908" cy="381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MgF2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radiator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639E28-1F2B-5EFF-15DC-D9277BC71838}"/>
              </a:ext>
            </a:extLst>
          </p:cNvPr>
          <p:cNvSpPr txBox="1"/>
          <p:nvPr/>
        </p:nvSpPr>
        <p:spPr>
          <a:xfrm>
            <a:off x="4211092" y="5641962"/>
            <a:ext cx="1884908" cy="381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Quartz</a:t>
            </a:r>
            <a:r>
              <a:rPr lang="it-IT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radiator</a:t>
            </a:r>
            <a:endParaRPr lang="en-GB" dirty="0">
              <a:solidFill>
                <a:srgbClr val="00B05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741376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COSEC_template-fin.potm" id="{4E57D647-A92D-4A93-B34F-34A05C2446FF}" vid="{D55CCE79-8C42-4AC1-B0CA-F502F45896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PICOSEC_template-fin</Template>
  <TotalTime>4195</TotalTime>
  <Words>1942</Words>
  <Application>Microsoft Office PowerPoint</Application>
  <PresentationFormat>Widescreen</PresentationFormat>
  <Paragraphs>354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Arial</vt:lpstr>
      <vt:lpstr>Calibri</vt:lpstr>
      <vt:lpstr>Roboto</vt:lpstr>
      <vt:lpstr>Rokkitt</vt:lpstr>
      <vt:lpstr>Presentation1</vt:lpstr>
      <vt:lpstr>Picosec Micromegas for the Muon Collider Detector</vt:lpstr>
      <vt:lpstr>Index</vt:lpstr>
      <vt:lpstr>Muon Collider facility</vt:lpstr>
      <vt:lpstr>Muon Collider Detector</vt:lpstr>
      <vt:lpstr>Muon endcap</vt:lpstr>
      <vt:lpstr>Picosec Micromegas</vt:lpstr>
      <vt:lpstr>Test Beam Setup</vt:lpstr>
      <vt:lpstr>Single-channel setup - Photoelectrons/MIP measurement-</vt:lpstr>
      <vt:lpstr>Photoelectrons per Muon</vt:lpstr>
      <vt:lpstr>Single-channel setup -Timing measurement-</vt:lpstr>
      <vt:lpstr>Timing Results</vt:lpstr>
      <vt:lpstr>Rate capability to single PEs -work in progress-</vt:lpstr>
      <vt:lpstr>Eco-friendly gases -work in progress-</vt:lpstr>
      <vt:lpstr>Conclusions</vt:lpstr>
      <vt:lpstr>BACKUP</vt:lpstr>
      <vt:lpstr>Timeline</vt:lpstr>
      <vt:lpstr>Simulation background</vt:lpstr>
      <vt:lpstr>BIB spectrum</vt:lpstr>
      <vt:lpstr>BIB neutrons</vt:lpstr>
      <vt:lpstr>Selection of detectors for MIP timing</vt:lpstr>
      <vt:lpstr>R&amp;D Plan: Cherenkov Radiator</vt:lpstr>
      <vt:lpstr>R&amp;D Plan: Photocathode</vt:lpstr>
      <vt:lpstr>R&amp;D Plan: Gas Mixture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beam and analysis report</dc:title>
  <dc:creator>Davide Fiorina</dc:creator>
  <cp:lastModifiedBy>Davide Fiorina</cp:lastModifiedBy>
  <cp:revision>257</cp:revision>
  <dcterms:created xsi:type="dcterms:W3CDTF">2023-01-20T09:03:23Z</dcterms:created>
  <dcterms:modified xsi:type="dcterms:W3CDTF">2023-02-27T11:49:01Z</dcterms:modified>
</cp:coreProperties>
</file>