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56" r:id="rId2"/>
    <p:sldId id="342" r:id="rId3"/>
    <p:sldId id="344" r:id="rId4"/>
    <p:sldId id="348" r:id="rId5"/>
    <p:sldId id="350" r:id="rId6"/>
    <p:sldId id="378" r:id="rId7"/>
    <p:sldId id="381" r:id="rId8"/>
    <p:sldId id="377" r:id="rId9"/>
    <p:sldId id="368" r:id="rId10"/>
    <p:sldId id="379" r:id="rId11"/>
    <p:sldId id="380" r:id="rId12"/>
    <p:sldId id="382" r:id="rId13"/>
    <p:sldId id="383" r:id="rId14"/>
    <p:sldId id="384" r:id="rId15"/>
    <p:sldId id="385" r:id="rId16"/>
    <p:sldId id="386" r:id="rId17"/>
    <p:sldId id="387" r:id="rId18"/>
    <p:sldId id="388" r:id="rId19"/>
    <p:sldId id="390" r:id="rId20"/>
    <p:sldId id="389" r:id="rId21"/>
    <p:sldId id="392" r:id="rId22"/>
    <p:sldId id="391" r:id="rId23"/>
    <p:sldId id="340" r:id="rId24"/>
    <p:sldId id="345" r:id="rId25"/>
    <p:sldId id="351" r:id="rId26"/>
    <p:sldId id="354" r:id="rId27"/>
    <p:sldId id="355" r:id="rId28"/>
    <p:sldId id="370" r:id="rId29"/>
    <p:sldId id="372" r:id="rId30"/>
    <p:sldId id="373" r:id="rId31"/>
    <p:sldId id="374" r:id="rId32"/>
    <p:sldId id="375" r:id="rId33"/>
    <p:sldId id="376" r:id="rId3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erard Mcmonagle" initials="GM" lastIdx="1" clrIdx="0">
    <p:extLst>
      <p:ext uri="{19B8F6BF-5375-455C-9EA6-DF929625EA0E}">
        <p15:presenceInfo xmlns:p15="http://schemas.microsoft.com/office/powerpoint/2012/main" userId="S-1-5-21-1526224874-1540688658-1361462980-114738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7FF"/>
    <a:srgbClr val="FAFA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77" autoAdjust="0"/>
    <p:restoredTop sz="94660"/>
  </p:normalViewPr>
  <p:slideViewPr>
    <p:cSldViewPr snapToGrid="0">
      <p:cViewPr varScale="1">
        <p:scale>
          <a:sx n="89" d="100"/>
          <a:sy n="89" d="100"/>
        </p:scale>
        <p:origin x="192" y="5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1EC537-C780-4C53-97C2-2B1834B1AA5D}" type="datetimeFigureOut">
              <a:rPr lang="en-GB" smtClean="0"/>
              <a:t>24/01/2023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29E2E2-FE6E-4E37-ACE5-D657FE333A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18019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D6766-1155-4B9E-8732-DD8A7EA96967}" type="datetimeFigureOut">
              <a:rPr lang="en-GB" smtClean="0"/>
              <a:t>24/01/2023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5BCC-7E81-4D77-9353-6E0C5E17AA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64534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D6766-1155-4B9E-8732-DD8A7EA96967}" type="datetimeFigureOut">
              <a:rPr lang="en-GB" smtClean="0"/>
              <a:t>24/01/2023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5BCC-7E81-4D77-9353-6E0C5E17AA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2856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D6766-1155-4B9E-8732-DD8A7EA96967}" type="datetimeFigureOut">
              <a:rPr lang="en-GB" smtClean="0"/>
              <a:t>24/01/2023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5BCC-7E81-4D77-9353-6E0C5E17AA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6260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D6766-1155-4B9E-8732-DD8A7EA96967}" type="datetimeFigureOut">
              <a:rPr lang="en-GB" smtClean="0"/>
              <a:t>24/01/2023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5BCC-7E81-4D77-9353-6E0C5E17AA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6260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D6766-1155-4B9E-8732-DD8A7EA96967}" type="datetimeFigureOut">
              <a:rPr lang="en-GB" smtClean="0"/>
              <a:t>24/01/2023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5BCC-7E81-4D77-9353-6E0C5E17AA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18902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D6766-1155-4B9E-8732-DD8A7EA96967}" type="datetimeFigureOut">
              <a:rPr lang="en-GB" smtClean="0"/>
              <a:t>24/01/2023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5BCC-7E81-4D77-9353-6E0C5E17AA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07832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D6766-1155-4B9E-8732-DD8A7EA96967}" type="datetimeFigureOut">
              <a:rPr lang="en-GB" smtClean="0"/>
              <a:t>24/01/2023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5BCC-7E81-4D77-9353-6E0C5E17AA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5599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D6766-1155-4B9E-8732-DD8A7EA96967}" type="datetimeFigureOut">
              <a:rPr lang="en-GB" smtClean="0"/>
              <a:t>24/01/2023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5BCC-7E81-4D77-9353-6E0C5E17AA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8640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D6766-1155-4B9E-8732-DD8A7EA96967}" type="datetimeFigureOut">
              <a:rPr lang="en-GB" smtClean="0"/>
              <a:t>24/01/2023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5BCC-7E81-4D77-9353-6E0C5E17AA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2251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D6766-1155-4B9E-8732-DD8A7EA96967}" type="datetimeFigureOut">
              <a:rPr lang="en-GB" smtClean="0"/>
              <a:t>24/01/2023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5BCC-7E81-4D77-9353-6E0C5E17AA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3027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D6766-1155-4B9E-8732-DD8A7EA96967}" type="datetimeFigureOut">
              <a:rPr lang="en-GB" smtClean="0"/>
              <a:t>24/01/2023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5BCC-7E81-4D77-9353-6E0C5E17AA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3012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4D6766-1155-4B9E-8732-DD8A7EA96967}" type="datetimeFigureOut">
              <a:rPr lang="en-GB" smtClean="0"/>
              <a:t>24/01/2023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B25BCC-7E81-4D77-9353-6E0C5E17AA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1422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521084"/>
            <a:ext cx="12192000" cy="86651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0"/>
            <a:ext cx="9144000" cy="238760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Xboxes Update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8117" y="3456219"/>
            <a:ext cx="9144000" cy="1655762"/>
          </a:xfrm>
        </p:spPr>
        <p:txBody>
          <a:bodyPr>
            <a:normAutofit/>
          </a:bodyPr>
          <a:lstStyle/>
          <a:p>
            <a:r>
              <a:rPr lang="en-US" dirty="0"/>
              <a:t>25/01/2023</a:t>
            </a:r>
          </a:p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20535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390381"/>
            <a:ext cx="12192000" cy="6317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702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 X-Box2</a:t>
            </a:r>
            <a:endParaRPr lang="en-GB" sz="3600" b="1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98F741-EC86-9A42-98D5-1D053EDA6A2B}"/>
              </a:ext>
            </a:extLst>
          </p:cNvPr>
          <p:cNvSpPr txBox="1"/>
          <p:nvPr/>
        </p:nvSpPr>
        <p:spPr>
          <a:xfrm>
            <a:off x="3049675" y="3246846"/>
            <a:ext cx="60993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E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8F63F27-045D-3765-2FE3-79B7E7B1FC3A}"/>
              </a:ext>
            </a:extLst>
          </p:cNvPr>
          <p:cNvSpPr txBox="1"/>
          <p:nvPr/>
        </p:nvSpPr>
        <p:spPr>
          <a:xfrm>
            <a:off x="0" y="1621365"/>
            <a:ext cx="2157413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Parameters: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1.6 us klystron pulse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50 ns CP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/>
              <a:t>50 Hz </a:t>
            </a:r>
            <a:r>
              <a:rPr lang="en-GB" sz="1400" dirty="0"/>
              <a:t>rep rate per line </a:t>
            </a:r>
            <a:endParaRPr lang="en-GB" sz="1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/>
              <a:t>Current PKI Power:    12 MW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E939061E-8EEB-3BAB-C5FC-65E04D810B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1762" y="1047403"/>
            <a:ext cx="8815387" cy="5667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2598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390381"/>
            <a:ext cx="12192000" cy="6317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702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 X-Box2</a:t>
            </a:r>
            <a:endParaRPr lang="en-GB" sz="3600" b="1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98F741-EC86-9A42-98D5-1D053EDA6A2B}"/>
              </a:ext>
            </a:extLst>
          </p:cNvPr>
          <p:cNvSpPr txBox="1"/>
          <p:nvPr/>
        </p:nvSpPr>
        <p:spPr>
          <a:xfrm>
            <a:off x="3049675" y="3246846"/>
            <a:ext cx="60993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E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7312FA5-B9D6-929C-7A61-0E65B4A88995}"/>
              </a:ext>
            </a:extLst>
          </p:cNvPr>
          <p:cNvSpPr txBox="1"/>
          <p:nvPr/>
        </p:nvSpPr>
        <p:spPr>
          <a:xfrm>
            <a:off x="0" y="1621365"/>
            <a:ext cx="2157413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Parameters: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1.6 us klystron pulse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50 ns CP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/>
              <a:t>50 Hz </a:t>
            </a:r>
            <a:r>
              <a:rPr lang="en-GB" sz="1400" dirty="0"/>
              <a:t>rep rate per line </a:t>
            </a:r>
            <a:endParaRPr lang="en-GB" sz="1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/>
              <a:t>Current PKI Power:    12 MW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pic>
        <p:nvPicPr>
          <p:cNvPr id="5" name="Picture 4" descr="Chart, histogram&#10;&#10;Description automatically generated">
            <a:extLst>
              <a:ext uri="{FF2B5EF4-FFF2-40B4-BE49-F238E27FC236}">
                <a16:creationId xmlns:a16="http://schemas.microsoft.com/office/drawing/2014/main" id="{8D806247-33A9-D59B-7ED2-AE54DE4486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3" y="1047403"/>
            <a:ext cx="8724900" cy="5608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39121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390381"/>
            <a:ext cx="12192000" cy="6317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702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 X-Box2</a:t>
            </a:r>
            <a:endParaRPr lang="en-GB" sz="3600" b="1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98F741-EC86-9A42-98D5-1D053EDA6A2B}"/>
              </a:ext>
            </a:extLst>
          </p:cNvPr>
          <p:cNvSpPr txBox="1"/>
          <p:nvPr/>
        </p:nvSpPr>
        <p:spPr>
          <a:xfrm>
            <a:off x="3049675" y="3246846"/>
            <a:ext cx="60993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ES" dirty="0"/>
          </a:p>
        </p:txBody>
      </p:sp>
      <p:pic>
        <p:nvPicPr>
          <p:cNvPr id="7" name="Picture 6" descr="Chart, scatter chart&#10;&#10;Description automatically generated">
            <a:extLst>
              <a:ext uri="{FF2B5EF4-FFF2-40B4-BE49-F238E27FC236}">
                <a16:creationId xmlns:a16="http://schemas.microsoft.com/office/drawing/2014/main" id="{5FD7B395-5AD6-4D3C-8906-BD4BEC8CD0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3699" y="1047403"/>
            <a:ext cx="8424602" cy="5616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7018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390381"/>
            <a:ext cx="12192000" cy="6317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702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 All TD31</a:t>
            </a:r>
            <a:endParaRPr lang="en-GB" sz="3600" b="1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98F741-EC86-9A42-98D5-1D053EDA6A2B}"/>
              </a:ext>
            </a:extLst>
          </p:cNvPr>
          <p:cNvSpPr txBox="1"/>
          <p:nvPr/>
        </p:nvSpPr>
        <p:spPr>
          <a:xfrm>
            <a:off x="3049675" y="3246846"/>
            <a:ext cx="60993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ES" dirty="0"/>
          </a:p>
        </p:txBody>
      </p:sp>
      <p:pic>
        <p:nvPicPr>
          <p:cNvPr id="3" name="Picture 2" descr="Chart, scatter chart&#10;&#10;Description automatically generated">
            <a:extLst>
              <a:ext uri="{FF2B5EF4-FFF2-40B4-BE49-F238E27FC236}">
                <a16:creationId xmlns:a16="http://schemas.microsoft.com/office/drawing/2014/main" id="{E19D4501-51A3-95E6-1504-2472536113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1225" y="1047403"/>
            <a:ext cx="8562975" cy="5708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79510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390381"/>
            <a:ext cx="12192000" cy="6317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702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 All TD31</a:t>
            </a:r>
            <a:endParaRPr lang="en-GB" sz="3600" b="1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98F741-EC86-9A42-98D5-1D053EDA6A2B}"/>
              </a:ext>
            </a:extLst>
          </p:cNvPr>
          <p:cNvSpPr txBox="1"/>
          <p:nvPr/>
        </p:nvSpPr>
        <p:spPr>
          <a:xfrm>
            <a:off x="3049675" y="3246846"/>
            <a:ext cx="60993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ES" dirty="0"/>
          </a:p>
        </p:txBody>
      </p:sp>
      <p:pic>
        <p:nvPicPr>
          <p:cNvPr id="5" name="Picture 4" descr="Chart, scatter chart&#10;&#10;Description automatically generated">
            <a:extLst>
              <a:ext uri="{FF2B5EF4-FFF2-40B4-BE49-F238E27FC236}">
                <a16:creationId xmlns:a16="http://schemas.microsoft.com/office/drawing/2014/main" id="{646482D0-106A-0CD9-E128-755C381366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6911" y="1047403"/>
            <a:ext cx="8520113" cy="5680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0069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390381"/>
            <a:ext cx="12192000" cy="6317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702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 All TD31</a:t>
            </a:r>
            <a:endParaRPr lang="en-GB" sz="3600" b="1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98F741-EC86-9A42-98D5-1D053EDA6A2B}"/>
              </a:ext>
            </a:extLst>
          </p:cNvPr>
          <p:cNvSpPr txBox="1"/>
          <p:nvPr/>
        </p:nvSpPr>
        <p:spPr>
          <a:xfrm>
            <a:off x="3049675" y="3246846"/>
            <a:ext cx="60993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ES" dirty="0"/>
          </a:p>
        </p:txBody>
      </p:sp>
      <p:pic>
        <p:nvPicPr>
          <p:cNvPr id="3" name="Picture 2" descr="Chart, scatter chart&#10;&#10;Description automatically generated">
            <a:extLst>
              <a:ext uri="{FF2B5EF4-FFF2-40B4-BE49-F238E27FC236}">
                <a16:creationId xmlns:a16="http://schemas.microsoft.com/office/drawing/2014/main" id="{D4711113-7C1E-4518-A19E-04D16363CD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787" y="1047403"/>
            <a:ext cx="8662988" cy="5775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25514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390381"/>
            <a:ext cx="12192000" cy="6317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702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 XBox2 Pulses</a:t>
            </a:r>
            <a:endParaRPr lang="en-GB" sz="3600" b="1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98F741-EC86-9A42-98D5-1D053EDA6A2B}"/>
              </a:ext>
            </a:extLst>
          </p:cNvPr>
          <p:cNvSpPr txBox="1"/>
          <p:nvPr/>
        </p:nvSpPr>
        <p:spPr>
          <a:xfrm>
            <a:off x="3049675" y="3246846"/>
            <a:ext cx="60993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ES" dirty="0"/>
          </a:p>
        </p:txBody>
      </p:sp>
      <p:pic>
        <p:nvPicPr>
          <p:cNvPr id="5" name="Picture 4" descr="Chart, line chart, histogram&#10;&#10;Description automatically generated">
            <a:extLst>
              <a:ext uri="{FF2B5EF4-FFF2-40B4-BE49-F238E27FC236}">
                <a16:creationId xmlns:a16="http://schemas.microsoft.com/office/drawing/2014/main" id="{3E7AA221-FDDD-C0D8-3277-232DAE9698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788" y="1022149"/>
            <a:ext cx="8634412" cy="5756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56510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390381"/>
            <a:ext cx="12192000" cy="6317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702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 XBox2 Pulses</a:t>
            </a:r>
            <a:endParaRPr lang="en-GB" sz="3600" b="1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98F741-EC86-9A42-98D5-1D053EDA6A2B}"/>
              </a:ext>
            </a:extLst>
          </p:cNvPr>
          <p:cNvSpPr txBox="1"/>
          <p:nvPr/>
        </p:nvSpPr>
        <p:spPr>
          <a:xfrm>
            <a:off x="3049675" y="3246846"/>
            <a:ext cx="60993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ES" dirty="0"/>
          </a:p>
        </p:txBody>
      </p:sp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FFF1C541-0BCF-49BE-646E-14BA00E34C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25" y="1038224"/>
            <a:ext cx="11325225" cy="5662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02526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390381"/>
            <a:ext cx="12192000" cy="6317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702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 XBox2 Pulses</a:t>
            </a:r>
            <a:endParaRPr lang="en-GB" sz="3600" b="1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98F741-EC86-9A42-98D5-1D053EDA6A2B}"/>
              </a:ext>
            </a:extLst>
          </p:cNvPr>
          <p:cNvSpPr txBox="1"/>
          <p:nvPr/>
        </p:nvSpPr>
        <p:spPr>
          <a:xfrm>
            <a:off x="3049675" y="3246846"/>
            <a:ext cx="60993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ES" dirty="0"/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BCB836DD-F19B-C299-BE97-4940413F30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999" y="1047403"/>
            <a:ext cx="11534775" cy="5767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521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390381"/>
            <a:ext cx="12192000" cy="6317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702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 XBox2 Pulses</a:t>
            </a:r>
            <a:endParaRPr lang="en-GB" sz="3600" b="1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98F741-EC86-9A42-98D5-1D053EDA6A2B}"/>
              </a:ext>
            </a:extLst>
          </p:cNvPr>
          <p:cNvSpPr txBox="1"/>
          <p:nvPr/>
        </p:nvSpPr>
        <p:spPr>
          <a:xfrm>
            <a:off x="3049675" y="3246846"/>
            <a:ext cx="60993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ES" dirty="0"/>
          </a:p>
        </p:txBody>
      </p:sp>
      <p:pic>
        <p:nvPicPr>
          <p:cNvPr id="3" name="Picture 2" descr="Diagram&#10;&#10;Description automatically generated with low confidence">
            <a:extLst>
              <a:ext uri="{FF2B5EF4-FFF2-40B4-BE49-F238E27FC236}">
                <a16:creationId xmlns:a16="http://schemas.microsoft.com/office/drawing/2014/main" id="{C3DB200D-86C0-C349-383E-88271A0E4B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403" y="1047403"/>
            <a:ext cx="11621194" cy="5810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8113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390381"/>
            <a:ext cx="12192000" cy="6317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702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 X-Box3 – Line 2 </a:t>
            </a:r>
            <a:endParaRPr lang="en-GB" sz="3600" b="1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98F741-EC86-9A42-98D5-1D053EDA6A2B}"/>
              </a:ext>
            </a:extLst>
          </p:cNvPr>
          <p:cNvSpPr txBox="1"/>
          <p:nvPr/>
        </p:nvSpPr>
        <p:spPr>
          <a:xfrm>
            <a:off x="3049675" y="3246846"/>
            <a:ext cx="60993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ES" dirty="0"/>
          </a:p>
        </p:txBody>
      </p:sp>
      <p:pic>
        <p:nvPicPr>
          <p:cNvPr id="3" name="Picture 2" descr="A picture containing indoor, cable, connector&#10;&#10;Description automatically generated">
            <a:extLst>
              <a:ext uri="{FF2B5EF4-FFF2-40B4-BE49-F238E27FC236}">
                <a16:creationId xmlns:a16="http://schemas.microsoft.com/office/drawing/2014/main" id="{970F0856-021F-C05C-6237-782D798019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033" y="1125414"/>
            <a:ext cx="4216540" cy="562205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682AE14-9796-60AC-73DE-2E7B9DE586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7795" y="1125413"/>
            <a:ext cx="4216540" cy="5622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05804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390381"/>
            <a:ext cx="12192000" cy="6317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702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 XBox2 Pulses</a:t>
            </a:r>
            <a:endParaRPr lang="en-GB" sz="3600" b="1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98F741-EC86-9A42-98D5-1D053EDA6A2B}"/>
              </a:ext>
            </a:extLst>
          </p:cNvPr>
          <p:cNvSpPr txBox="1"/>
          <p:nvPr/>
        </p:nvSpPr>
        <p:spPr>
          <a:xfrm>
            <a:off x="3049675" y="3246846"/>
            <a:ext cx="60993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E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B83A7D8-EF2E-79DA-C4FA-F5BBBDC167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49" y="1022148"/>
            <a:ext cx="11620501" cy="5810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20523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390381"/>
            <a:ext cx="12192000" cy="6317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702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 XBox2 Pulses</a:t>
            </a:r>
            <a:endParaRPr lang="en-GB" sz="3600" b="1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98F741-EC86-9A42-98D5-1D053EDA6A2B}"/>
              </a:ext>
            </a:extLst>
          </p:cNvPr>
          <p:cNvSpPr txBox="1"/>
          <p:nvPr/>
        </p:nvSpPr>
        <p:spPr>
          <a:xfrm>
            <a:off x="3049675" y="3246846"/>
            <a:ext cx="60993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ES" dirty="0"/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75A35D8C-3CDC-C9A1-25F9-2CA8A34C1C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418" y="1047403"/>
            <a:ext cx="11587163" cy="5793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72456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390381"/>
            <a:ext cx="12192000" cy="6317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702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 XBox2 Pulses</a:t>
            </a:r>
            <a:endParaRPr lang="en-GB" sz="3600" b="1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98F741-EC86-9A42-98D5-1D053EDA6A2B}"/>
              </a:ext>
            </a:extLst>
          </p:cNvPr>
          <p:cNvSpPr txBox="1"/>
          <p:nvPr/>
        </p:nvSpPr>
        <p:spPr>
          <a:xfrm>
            <a:off x="3049675" y="3246846"/>
            <a:ext cx="60993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ES" dirty="0"/>
          </a:p>
        </p:txBody>
      </p:sp>
      <p:pic>
        <p:nvPicPr>
          <p:cNvPr id="5" name="Picture 4" descr="Graphical user interface, diagram&#10;&#10;Description automatically generated">
            <a:extLst>
              <a:ext uri="{FF2B5EF4-FFF2-40B4-BE49-F238E27FC236}">
                <a16:creationId xmlns:a16="http://schemas.microsoft.com/office/drawing/2014/main" id="{67C58556-E8ED-AECD-8597-EC636D8C07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912" y="1035843"/>
            <a:ext cx="11644313" cy="5822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222285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390381"/>
            <a:ext cx="12192000" cy="6317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702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 X-Box3 – Line 1</a:t>
            </a:r>
            <a:endParaRPr lang="en-GB" sz="3600" b="1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98F741-EC86-9A42-98D5-1D053EDA6A2B}"/>
              </a:ext>
            </a:extLst>
          </p:cNvPr>
          <p:cNvSpPr txBox="1"/>
          <p:nvPr/>
        </p:nvSpPr>
        <p:spPr>
          <a:xfrm>
            <a:off x="3049675" y="3246846"/>
            <a:ext cx="60993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ES" dirty="0"/>
          </a:p>
        </p:txBody>
      </p:sp>
      <p:pic>
        <p:nvPicPr>
          <p:cNvPr id="5" name="Picture 4" descr="A picture containing wall, indoor&#10;&#10;Description automatically generated">
            <a:extLst>
              <a:ext uri="{FF2B5EF4-FFF2-40B4-BE49-F238E27FC236}">
                <a16:creationId xmlns:a16="http://schemas.microsoft.com/office/drawing/2014/main" id="{7930AEAA-245C-2F7E-E6E4-D5364CE6D7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4192" y="1171915"/>
            <a:ext cx="4062255" cy="5416339"/>
          </a:xfrm>
          <a:prstGeom prst="rect">
            <a:avLst/>
          </a:prstGeom>
        </p:spPr>
      </p:pic>
      <p:pic>
        <p:nvPicPr>
          <p:cNvPr id="3" name="Picture 2" descr="A picture containing indoor&#10;&#10;Description automatically generated">
            <a:extLst>
              <a:ext uri="{FF2B5EF4-FFF2-40B4-BE49-F238E27FC236}">
                <a16:creationId xmlns:a16="http://schemas.microsoft.com/office/drawing/2014/main" id="{458C8839-7300-DDEE-84A4-0F4CBE79F3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7613" y="1171915"/>
            <a:ext cx="4062255" cy="5416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330553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390381"/>
            <a:ext cx="12192000" cy="6317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702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 X-Box3 – Line 1</a:t>
            </a:r>
            <a:endParaRPr lang="en-GB" sz="3600" b="1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98F741-EC86-9A42-98D5-1D053EDA6A2B}"/>
              </a:ext>
            </a:extLst>
          </p:cNvPr>
          <p:cNvSpPr txBox="1"/>
          <p:nvPr/>
        </p:nvSpPr>
        <p:spPr>
          <a:xfrm>
            <a:off x="3049675" y="3246846"/>
            <a:ext cx="60993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E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E271A0B-4D0D-8448-5A64-18952DC2E0B3}"/>
              </a:ext>
            </a:extLst>
          </p:cNvPr>
          <p:cNvSpPr txBox="1"/>
          <p:nvPr/>
        </p:nvSpPr>
        <p:spPr>
          <a:xfrm>
            <a:off x="0" y="1621365"/>
            <a:ext cx="225004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Parameters: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1.9 us klystron pulse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50 ns CP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/>
              <a:t>150 Hz </a:t>
            </a:r>
            <a:r>
              <a:rPr lang="en-GB" sz="1400" dirty="0"/>
              <a:t>rep rate per line </a:t>
            </a:r>
            <a:endParaRPr lang="en-GB" sz="1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/>
              <a:t>Current Power: 33 MW (peak)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pic>
        <p:nvPicPr>
          <p:cNvPr id="9" name="Picture 8" descr="Chart&#10;&#10;Description automatically generated">
            <a:extLst>
              <a:ext uri="{FF2B5EF4-FFF2-40B4-BE49-F238E27FC236}">
                <a16:creationId xmlns:a16="http://schemas.microsoft.com/office/drawing/2014/main" id="{9EC1662F-BE3B-2824-4746-54EACEDEF6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6893" y="1047403"/>
            <a:ext cx="8948791" cy="5752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890056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390381"/>
            <a:ext cx="12192000" cy="6317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702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 X-Box3 – Line 1</a:t>
            </a:r>
            <a:endParaRPr lang="en-GB" sz="3600" b="1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98F741-EC86-9A42-98D5-1D053EDA6A2B}"/>
              </a:ext>
            </a:extLst>
          </p:cNvPr>
          <p:cNvSpPr txBox="1"/>
          <p:nvPr/>
        </p:nvSpPr>
        <p:spPr>
          <a:xfrm>
            <a:off x="3049675" y="3246846"/>
            <a:ext cx="60993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E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E271A0B-4D0D-8448-5A64-18952DC2E0B3}"/>
              </a:ext>
            </a:extLst>
          </p:cNvPr>
          <p:cNvSpPr txBox="1"/>
          <p:nvPr/>
        </p:nvSpPr>
        <p:spPr>
          <a:xfrm>
            <a:off x="0" y="1621365"/>
            <a:ext cx="225004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Parameters: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1.9 us klystron pulse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50 ns CP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/>
              <a:t>150 Hz </a:t>
            </a:r>
            <a:r>
              <a:rPr lang="en-GB" sz="1400" dirty="0"/>
              <a:t>rep rate per line </a:t>
            </a:r>
            <a:endParaRPr lang="en-GB" sz="1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/>
              <a:t>Current Power: 33 MW (peak)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pic>
        <p:nvPicPr>
          <p:cNvPr id="3" name="Picture 2" descr="Timeline&#10;&#10;Description automatically generated">
            <a:extLst>
              <a:ext uri="{FF2B5EF4-FFF2-40B4-BE49-F238E27FC236}">
                <a16:creationId xmlns:a16="http://schemas.microsoft.com/office/drawing/2014/main" id="{8444C74E-0160-FBBB-EEFF-3BF0A97C9E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6831" y="1158596"/>
            <a:ext cx="8865741" cy="5699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72247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390381"/>
            <a:ext cx="12192000" cy="6317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702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 X-Box3 – Line 1</a:t>
            </a:r>
            <a:endParaRPr lang="en-GB" sz="3600" b="1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98F741-EC86-9A42-98D5-1D053EDA6A2B}"/>
              </a:ext>
            </a:extLst>
          </p:cNvPr>
          <p:cNvSpPr txBox="1"/>
          <p:nvPr/>
        </p:nvSpPr>
        <p:spPr>
          <a:xfrm>
            <a:off x="3049675" y="3246846"/>
            <a:ext cx="60993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E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E271A0B-4D0D-8448-5A64-18952DC2E0B3}"/>
              </a:ext>
            </a:extLst>
          </p:cNvPr>
          <p:cNvSpPr txBox="1"/>
          <p:nvPr/>
        </p:nvSpPr>
        <p:spPr>
          <a:xfrm>
            <a:off x="0" y="1621365"/>
            <a:ext cx="225004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Parameters: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1.9 us klystron pulse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50 ns CP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/>
              <a:t>150 Hz </a:t>
            </a:r>
            <a:r>
              <a:rPr lang="en-GB" sz="1400" dirty="0"/>
              <a:t>rep rate per line </a:t>
            </a:r>
            <a:endParaRPr lang="en-GB" sz="1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/>
              <a:t>Current Power: 33 MW (peak)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09E2C2D-FA85-6E98-B9E5-C3351B6F2C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43" y="4190164"/>
            <a:ext cx="2734099" cy="2050574"/>
          </a:xfrm>
          <a:prstGeom prst="rect">
            <a:avLst/>
          </a:prstGeom>
        </p:spPr>
      </p:pic>
      <p:pic>
        <p:nvPicPr>
          <p:cNvPr id="7" name="Picture 6" descr="Chart&#10;&#10;Description automatically generated">
            <a:extLst>
              <a:ext uri="{FF2B5EF4-FFF2-40B4-BE49-F238E27FC236}">
                <a16:creationId xmlns:a16="http://schemas.microsoft.com/office/drawing/2014/main" id="{FCB6A9DC-8D5B-63A3-7537-850E3604479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4241" y="1022148"/>
            <a:ext cx="8927749" cy="5739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06122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390381"/>
            <a:ext cx="12192000" cy="6317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702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 X-Box3 – Line 1</a:t>
            </a:r>
            <a:endParaRPr lang="en-GB" sz="3600" b="1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98F741-EC86-9A42-98D5-1D053EDA6A2B}"/>
              </a:ext>
            </a:extLst>
          </p:cNvPr>
          <p:cNvSpPr txBox="1"/>
          <p:nvPr/>
        </p:nvSpPr>
        <p:spPr>
          <a:xfrm>
            <a:off x="3049675" y="3246846"/>
            <a:ext cx="60993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E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E271A0B-4D0D-8448-5A64-18952DC2E0B3}"/>
              </a:ext>
            </a:extLst>
          </p:cNvPr>
          <p:cNvSpPr txBox="1"/>
          <p:nvPr/>
        </p:nvSpPr>
        <p:spPr>
          <a:xfrm>
            <a:off x="0" y="1621365"/>
            <a:ext cx="225004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Parameters: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1.9 us klystron pulse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50 ns CP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/>
              <a:t>150 Hz </a:t>
            </a:r>
            <a:r>
              <a:rPr lang="en-GB" sz="1400" dirty="0"/>
              <a:t>rep rate per line </a:t>
            </a:r>
            <a:endParaRPr lang="en-GB" sz="1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/>
              <a:t>Current Power: 33 MW (peak)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pic>
        <p:nvPicPr>
          <p:cNvPr id="3" name="Picture 2" descr="Chart, line chart&#10;&#10;Description automatically generated">
            <a:extLst>
              <a:ext uri="{FF2B5EF4-FFF2-40B4-BE49-F238E27FC236}">
                <a16:creationId xmlns:a16="http://schemas.microsoft.com/office/drawing/2014/main" id="{9B3C51AC-7D15-B127-4F49-9025FED444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392" y="1047403"/>
            <a:ext cx="8815227" cy="5666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922214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390381"/>
            <a:ext cx="12192000" cy="6317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702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 X-Box3 – Line 1</a:t>
            </a:r>
            <a:endParaRPr lang="en-GB" sz="3600" b="1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98F741-EC86-9A42-98D5-1D053EDA6A2B}"/>
              </a:ext>
            </a:extLst>
          </p:cNvPr>
          <p:cNvSpPr txBox="1"/>
          <p:nvPr/>
        </p:nvSpPr>
        <p:spPr>
          <a:xfrm>
            <a:off x="3049675" y="3246846"/>
            <a:ext cx="60993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E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45C6E01C-411B-6E61-73E3-C19DED040E9C}"/>
              </a:ext>
            </a:extLst>
          </p:cNvPr>
          <p:cNvGraphicFramePr>
            <a:graphicFrameLocks noGrp="1"/>
          </p:cNvGraphicFramePr>
          <p:nvPr/>
        </p:nvGraphicFramePr>
        <p:xfrm>
          <a:off x="368440" y="1319531"/>
          <a:ext cx="11455120" cy="5148088"/>
        </p:xfrm>
        <a:graphic>
          <a:graphicData uri="http://schemas.openxmlformats.org/drawingml/2006/table">
            <a:tbl>
              <a:tblPr/>
              <a:tblGrid>
                <a:gridCol w="361741">
                  <a:extLst>
                    <a:ext uri="{9D8B030D-6E8A-4147-A177-3AD203B41FA5}">
                      <a16:colId xmlns:a16="http://schemas.microsoft.com/office/drawing/2014/main" val="2185704616"/>
                    </a:ext>
                  </a:extLst>
                </a:gridCol>
                <a:gridCol w="874207">
                  <a:extLst>
                    <a:ext uri="{9D8B030D-6E8A-4147-A177-3AD203B41FA5}">
                      <a16:colId xmlns:a16="http://schemas.microsoft.com/office/drawing/2014/main" val="3368488242"/>
                    </a:ext>
                  </a:extLst>
                </a:gridCol>
                <a:gridCol w="1647929">
                  <a:extLst>
                    <a:ext uri="{9D8B030D-6E8A-4147-A177-3AD203B41FA5}">
                      <a16:colId xmlns:a16="http://schemas.microsoft.com/office/drawing/2014/main" val="1750272022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420964549"/>
                    </a:ext>
                  </a:extLst>
                </a:gridCol>
                <a:gridCol w="753627">
                  <a:extLst>
                    <a:ext uri="{9D8B030D-6E8A-4147-A177-3AD203B41FA5}">
                      <a16:colId xmlns:a16="http://schemas.microsoft.com/office/drawing/2014/main" val="3273678761"/>
                    </a:ext>
                  </a:extLst>
                </a:gridCol>
                <a:gridCol w="924448">
                  <a:extLst>
                    <a:ext uri="{9D8B030D-6E8A-4147-A177-3AD203B41FA5}">
                      <a16:colId xmlns:a16="http://schemas.microsoft.com/office/drawing/2014/main" val="2405163453"/>
                    </a:ext>
                  </a:extLst>
                </a:gridCol>
                <a:gridCol w="1286189">
                  <a:extLst>
                    <a:ext uri="{9D8B030D-6E8A-4147-A177-3AD203B41FA5}">
                      <a16:colId xmlns:a16="http://schemas.microsoft.com/office/drawing/2014/main" val="1850538463"/>
                    </a:ext>
                  </a:extLst>
                </a:gridCol>
                <a:gridCol w="1296238">
                  <a:extLst>
                    <a:ext uri="{9D8B030D-6E8A-4147-A177-3AD203B41FA5}">
                      <a16:colId xmlns:a16="http://schemas.microsoft.com/office/drawing/2014/main" val="61329913"/>
                    </a:ext>
                  </a:extLst>
                </a:gridCol>
                <a:gridCol w="3396341">
                  <a:extLst>
                    <a:ext uri="{9D8B030D-6E8A-4147-A177-3AD203B41FA5}">
                      <a16:colId xmlns:a16="http://schemas.microsoft.com/office/drawing/2014/main" val="890906926"/>
                    </a:ext>
                  </a:extLst>
                </a:gridCol>
              </a:tblGrid>
              <a:tr h="245880"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Step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B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Pulse Witdth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B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Compressed Pulse Width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B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Phase Ramp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B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Init Power</a:t>
                      </a:r>
                      <a:endParaRPr lang="en-GB" sz="1000" dirty="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B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Max Power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B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Init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B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End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B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Comment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B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1093944"/>
                  </a:ext>
                </a:extLst>
              </a:tr>
              <a:tr h="152148">
                <a:tc>
                  <a:txBody>
                    <a:bodyPr/>
                    <a:lstStyle/>
                    <a:p>
                      <a:r>
                        <a:rPr lang="en-ES" sz="1000" b="1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</a:t>
                      </a:r>
                      <a:endParaRPr lang="en-ES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50 ns (72 ns)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NO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NO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0,5 MW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7,7 MW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27 July 2022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6 August 2022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ES" sz="1000" dirty="0">
                        <a:effectLst/>
                        <a:latin typeface="Helvetica" pitchFamily="2" charset="0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14615025"/>
                  </a:ext>
                </a:extLst>
              </a:tr>
              <a:tr h="233697">
                <a:tc>
                  <a:txBody>
                    <a:bodyPr/>
                    <a:lstStyle/>
                    <a:p>
                      <a:r>
                        <a:rPr lang="en-ES" sz="1000" b="1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2</a:t>
                      </a:r>
                      <a:endParaRPr lang="en-ES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1,32 us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50 ns (72 ns)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Manual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3,5 MW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28,3 MW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6 August 2022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14 September 2022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0" dirty="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050548"/>
                  </a:ext>
                </a:extLst>
              </a:tr>
              <a:tr h="208490">
                <a:tc>
                  <a:txBody>
                    <a:bodyPr/>
                    <a:lstStyle/>
                    <a:p>
                      <a:r>
                        <a:rPr lang="en-ES" sz="1000" b="1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3</a:t>
                      </a:r>
                      <a:endParaRPr lang="en-ES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1,62 us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50 ns (72 ns)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Manual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27,3 MW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31,5 MW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14 September 2022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16 September 2022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0" dirty="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85594266"/>
                  </a:ext>
                </a:extLst>
              </a:tr>
              <a:tr h="199015">
                <a:tc>
                  <a:txBody>
                    <a:bodyPr/>
                    <a:lstStyle/>
                    <a:p>
                      <a:r>
                        <a:rPr lang="en-ES" sz="1000" b="1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4</a:t>
                      </a:r>
                      <a:endParaRPr lang="en-ES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1,9 us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50 ns (72 ns)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Manual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30,5 MW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38,5 MW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16 September 2022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22 September 2022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ES" sz="1000" dirty="0">
                        <a:effectLst/>
                        <a:latin typeface="Helvetica" pitchFamily="2" charset="0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7533230"/>
                  </a:ext>
                </a:extLst>
              </a:tr>
              <a:tr h="199015">
                <a:tc>
                  <a:txBody>
                    <a:bodyPr/>
                    <a:lstStyle/>
                    <a:p>
                      <a:r>
                        <a:rPr lang="en-ES" sz="1000" b="1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5</a:t>
                      </a:r>
                      <a:endParaRPr lang="en-ES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1,9 us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100 ns (120 ns)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Manual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34 MW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37 MW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22 September 2022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26 September 2022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ES" sz="1000" dirty="0">
                        <a:effectLst/>
                        <a:latin typeface="Helvetica" pitchFamily="2" charset="0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5257629"/>
                  </a:ext>
                </a:extLst>
              </a:tr>
              <a:tr h="199015">
                <a:tc>
                  <a:txBody>
                    <a:bodyPr/>
                    <a:lstStyle/>
                    <a:p>
                      <a:r>
                        <a:rPr lang="en-ES" sz="1000" b="1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6</a:t>
                      </a:r>
                      <a:endParaRPr lang="en-ES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1,9 us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150 ns (160 ns)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Manual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34 MW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35 MW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26 September 2022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3 October 2022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ES" sz="1000" dirty="0">
                        <a:effectLst/>
                        <a:latin typeface="Helvetica" pitchFamily="2" charset="0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67064106"/>
                  </a:ext>
                </a:extLst>
              </a:tr>
              <a:tr h="199015">
                <a:tc>
                  <a:txBody>
                    <a:bodyPr/>
                    <a:lstStyle/>
                    <a:p>
                      <a:r>
                        <a:rPr lang="en-ES" sz="1000" b="1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7</a:t>
                      </a:r>
                      <a:endParaRPr lang="en-ES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1,9 us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200 ns (210 ns)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Manual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31 MW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33 MW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3 October 2022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5 October 2022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ES" sz="1000" dirty="0">
                        <a:effectLst/>
                        <a:latin typeface="Helvetica" pitchFamily="2" charset="0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00407946"/>
                  </a:ext>
                </a:extLst>
              </a:tr>
              <a:tr h="105282">
                <a:tc>
                  <a:txBody>
                    <a:bodyPr/>
                    <a:lstStyle/>
                    <a:p>
                      <a:r>
                        <a:rPr lang="en-ES" sz="1000" b="1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8</a:t>
                      </a:r>
                      <a:endParaRPr lang="en-ES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br>
                        <a:rPr lang="en-ES" sz="1000">
                          <a:effectLst/>
                          <a:latin typeface="Helvetica" pitchFamily="2" charset="0"/>
                        </a:rPr>
                      </a:br>
                      <a:endParaRPr lang="en-ES" sz="1000">
                        <a:effectLst/>
                        <a:latin typeface="Helvetica" pitchFamily="2" charset="0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br>
                        <a:rPr lang="en-ES" sz="1000">
                          <a:effectLst/>
                          <a:latin typeface="Helvetica" pitchFamily="2" charset="0"/>
                        </a:rPr>
                      </a:br>
                      <a:endParaRPr lang="en-ES" sz="1000">
                        <a:effectLst/>
                        <a:latin typeface="Helvetica" pitchFamily="2" charset="0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br>
                        <a:rPr lang="en-ES" sz="1000">
                          <a:effectLst/>
                          <a:latin typeface="Helvetica" pitchFamily="2" charset="0"/>
                        </a:rPr>
                      </a:br>
                      <a:endParaRPr lang="en-ES" sz="1000">
                        <a:effectLst/>
                        <a:latin typeface="Helvetica" pitchFamily="2" charset="0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br>
                        <a:rPr lang="en-ES" sz="1000">
                          <a:effectLst/>
                          <a:latin typeface="Helvetica" pitchFamily="2" charset="0"/>
                        </a:rPr>
                      </a:br>
                      <a:endParaRPr lang="en-ES" sz="1000">
                        <a:effectLst/>
                        <a:latin typeface="Helvetica" pitchFamily="2" charset="0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br>
                        <a:rPr lang="en-ES" sz="1000">
                          <a:effectLst/>
                          <a:latin typeface="Helvetica" pitchFamily="2" charset="0"/>
                        </a:rPr>
                      </a:br>
                      <a:endParaRPr lang="en-ES" sz="1000">
                        <a:effectLst/>
                        <a:latin typeface="Helvetica" pitchFamily="2" charset="0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br>
                        <a:rPr lang="en-ES" sz="1000">
                          <a:effectLst/>
                          <a:latin typeface="Helvetica" pitchFamily="2" charset="0"/>
                        </a:rPr>
                      </a:br>
                      <a:endParaRPr lang="en-ES" sz="1000">
                        <a:effectLst/>
                        <a:latin typeface="Helvetica" pitchFamily="2" charset="0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br>
                        <a:rPr lang="en-ES" sz="1000">
                          <a:effectLst/>
                          <a:latin typeface="Helvetica" pitchFamily="2" charset="0"/>
                        </a:rPr>
                      </a:br>
                      <a:endParaRPr lang="en-ES" sz="1000">
                        <a:effectLst/>
                        <a:latin typeface="Helvetica" pitchFamily="2" charset="0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Data points run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50212713"/>
                  </a:ext>
                </a:extLst>
              </a:tr>
              <a:tr h="292746">
                <a:tc>
                  <a:txBody>
                    <a:bodyPr/>
                    <a:lstStyle/>
                    <a:p>
                      <a:r>
                        <a:rPr lang="en-ES" sz="1000" b="1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9</a:t>
                      </a:r>
                      <a:endParaRPr lang="en-ES" sz="1000" dirty="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1,9 us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200 ns (210 ns)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Manual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33 MW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33 MW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5 October 2022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7 October 2022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Init Pulse Count: 542 M#                 </a:t>
                      </a:r>
                    </a:p>
                    <a:p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End Pulse Count: 567 M#</a:t>
                      </a:r>
                      <a:endParaRPr lang="en-GB" sz="1000" dirty="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94341262"/>
                  </a:ext>
                </a:extLst>
              </a:tr>
              <a:tr h="292746">
                <a:tc>
                  <a:txBody>
                    <a:bodyPr/>
                    <a:lstStyle/>
                    <a:p>
                      <a:r>
                        <a:rPr lang="en-ES" sz="1000" b="1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10</a:t>
                      </a:r>
                      <a:endParaRPr lang="en-ES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1,9 us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150 ns (160 ns)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Manual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35 MW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35 MW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7 October 2022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10 October 2022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Init Pulse Count: 569 M#                           </a:t>
                      </a:r>
                    </a:p>
                    <a:p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End Pulse Count: 600 M#</a:t>
                      </a:r>
                      <a:endParaRPr lang="en-GB" sz="1000" dirty="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6743200"/>
                  </a:ext>
                </a:extLst>
              </a:tr>
              <a:tr h="292746">
                <a:tc>
                  <a:txBody>
                    <a:bodyPr/>
                    <a:lstStyle/>
                    <a:p>
                      <a:r>
                        <a:rPr lang="en-ES" sz="1000" b="1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11</a:t>
                      </a:r>
                      <a:endParaRPr lang="en-ES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1,9 us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150 ns (160 ns)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Manual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33 MW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33 MW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10 October 2022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13 October 2022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Init Pulse Count:  602 M#                          </a:t>
                      </a:r>
                    </a:p>
                    <a:p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End Pulse Count: 643 M#</a:t>
                      </a:r>
                      <a:endParaRPr lang="en-GB" sz="1000" dirty="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9899717"/>
                  </a:ext>
                </a:extLst>
              </a:tr>
              <a:tr h="292746">
                <a:tc>
                  <a:txBody>
                    <a:bodyPr/>
                    <a:lstStyle/>
                    <a:p>
                      <a:r>
                        <a:rPr lang="en-ES" sz="1000" b="1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12</a:t>
                      </a:r>
                      <a:endParaRPr lang="en-ES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1,9 us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100 ns (120 ns)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Manual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37 MW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37 MW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13 October 2022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15 October 2022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Init Pulse Count:  645 M#                           </a:t>
                      </a:r>
                    </a:p>
                    <a:p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End Pulse Count: 671 M#</a:t>
                      </a:r>
                      <a:endParaRPr lang="en-GB" sz="1000" dirty="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1352148"/>
                  </a:ext>
                </a:extLst>
              </a:tr>
              <a:tr h="292746">
                <a:tc>
                  <a:txBody>
                    <a:bodyPr/>
                    <a:lstStyle/>
                    <a:p>
                      <a:r>
                        <a:rPr lang="en-ES" sz="1000" b="1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13</a:t>
                      </a:r>
                      <a:endParaRPr lang="en-ES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1,9 us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100 ns (120 ns)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Manual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35 MW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35 MW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15 October 2022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17 October 2022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Init Pulse Count: 673 M#                           </a:t>
                      </a:r>
                    </a:p>
                    <a:p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End Pulse Count: 693 M#</a:t>
                      </a:r>
                      <a:endParaRPr lang="en-GB" sz="1000" dirty="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7209822"/>
                  </a:ext>
                </a:extLst>
              </a:tr>
              <a:tr h="339613">
                <a:tc>
                  <a:txBody>
                    <a:bodyPr/>
                    <a:lstStyle/>
                    <a:p>
                      <a:r>
                        <a:rPr lang="en-ES" sz="1000" b="1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14</a:t>
                      </a:r>
                      <a:endParaRPr lang="en-ES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1,9 us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100 ns (120 ns)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Manual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33 MW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33 MW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17 October 2022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19 October 2022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Init Pulse Count: 694M#                            </a:t>
                      </a:r>
                    </a:p>
                    <a:p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End Pulse Count: 717 M#</a:t>
                      </a:r>
                      <a:endParaRPr lang="en-GB" sz="1000" dirty="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4478313"/>
                  </a:ext>
                </a:extLst>
              </a:tr>
              <a:tr h="292746">
                <a:tc>
                  <a:txBody>
                    <a:bodyPr/>
                    <a:lstStyle/>
                    <a:p>
                      <a:r>
                        <a:rPr lang="en-ES" sz="1000" b="1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15</a:t>
                      </a:r>
                      <a:endParaRPr lang="en-ES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1,9 us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50 ns (72 ns)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Manual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38,5 MW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38,5 MW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19 October 2022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21 October 2022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Init Pulse Count: 719 M#                           </a:t>
                      </a:r>
                    </a:p>
                    <a:p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End Pulse Count: 740 M#</a:t>
                      </a:r>
                      <a:endParaRPr lang="en-GB" sz="1000" dirty="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0306025"/>
                  </a:ext>
                </a:extLst>
              </a:tr>
              <a:tr h="292746">
                <a:tc>
                  <a:txBody>
                    <a:bodyPr/>
                    <a:lstStyle/>
                    <a:p>
                      <a:r>
                        <a:rPr lang="en-ES" sz="1000" b="1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16</a:t>
                      </a:r>
                      <a:endParaRPr lang="en-ES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1,9 us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50 ns (72 ns)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Manual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37 MW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37 MW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21 October 2022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23 October 2022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Init Pulse Count:  741 M#                          </a:t>
                      </a:r>
                    </a:p>
                    <a:p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End Pulse Count: 764 M#</a:t>
                      </a:r>
                      <a:endParaRPr lang="en-GB" sz="1000" dirty="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3055881"/>
                  </a:ext>
                </a:extLst>
              </a:tr>
              <a:tr h="292746">
                <a:tc>
                  <a:txBody>
                    <a:bodyPr/>
                    <a:lstStyle/>
                    <a:p>
                      <a:r>
                        <a:rPr lang="en-ES" sz="1000" b="1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17</a:t>
                      </a:r>
                      <a:endParaRPr lang="en-ES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1,9 us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50 ns (72 ns)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Manual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35 MW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35 MW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23 October 2022</a:t>
                      </a:r>
                      <a:endParaRPr lang="en-GB" sz="1000" dirty="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ES" sz="1000" dirty="0">
                          <a:effectLst/>
                          <a:latin typeface="Helvetica" pitchFamily="2" charset="0"/>
                        </a:rPr>
                        <a:t>27 October 2022</a:t>
                      </a:r>
                      <a:br>
                        <a:rPr lang="en-ES" sz="1000" dirty="0">
                          <a:effectLst/>
                          <a:latin typeface="Helvetica" pitchFamily="2" charset="0"/>
                        </a:rPr>
                      </a:br>
                      <a:endParaRPr lang="en-ES" sz="1000" dirty="0">
                        <a:effectLst/>
                        <a:latin typeface="Helvetica" pitchFamily="2" charset="0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Init Pulse Count: 766 M#                           </a:t>
                      </a:r>
                    </a:p>
                    <a:p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End Pulse Count: 801 M#</a:t>
                      </a:r>
                      <a:endParaRPr lang="en-GB" sz="1000" dirty="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8334048"/>
                  </a:ext>
                </a:extLst>
              </a:tr>
              <a:tr h="245880">
                <a:tc>
                  <a:txBody>
                    <a:bodyPr/>
                    <a:lstStyle/>
                    <a:p>
                      <a:r>
                        <a:rPr lang="en-ES" sz="1000" b="1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18</a:t>
                      </a:r>
                      <a:endParaRPr lang="en-ES" sz="1000" dirty="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1,9 us</a:t>
                      </a:r>
                      <a:endParaRPr lang="en-GB" sz="1000" dirty="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50 ns (72 ns)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Manual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33 MW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33 MW</a:t>
                      </a:r>
                      <a:endParaRPr lang="en-GB" sz="100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ES" sz="1000" dirty="0">
                          <a:effectLst/>
                          <a:latin typeface="Helvetica" pitchFamily="2" charset="0"/>
                        </a:rPr>
                        <a:t>27 October 2022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br>
                        <a:rPr lang="en-ES" sz="1000">
                          <a:effectLst/>
                          <a:latin typeface="Helvetica" pitchFamily="2" charset="0"/>
                        </a:rPr>
                      </a:br>
                      <a:endParaRPr lang="en-ES" sz="1000">
                        <a:effectLst/>
                        <a:latin typeface="Helvetica" pitchFamily="2" charset="0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Init Pulse Count: 803 M#                           </a:t>
                      </a:r>
                    </a:p>
                    <a:p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End Pulse Count: </a:t>
                      </a:r>
                      <a:endParaRPr lang="en-GB" sz="1000" dirty="0">
                        <a:effectLst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83493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866408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390381"/>
            <a:ext cx="12192000" cy="6317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702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 X-Box3 – Line 1</a:t>
            </a:r>
            <a:endParaRPr lang="en-GB" sz="3600" b="1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98F741-EC86-9A42-98D5-1D053EDA6A2B}"/>
              </a:ext>
            </a:extLst>
          </p:cNvPr>
          <p:cNvSpPr txBox="1"/>
          <p:nvPr/>
        </p:nvSpPr>
        <p:spPr>
          <a:xfrm>
            <a:off x="3049675" y="3246846"/>
            <a:ext cx="60993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E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E271A0B-4D0D-8448-5A64-18952DC2E0B3}"/>
              </a:ext>
            </a:extLst>
          </p:cNvPr>
          <p:cNvSpPr txBox="1"/>
          <p:nvPr/>
        </p:nvSpPr>
        <p:spPr>
          <a:xfrm>
            <a:off x="0" y="1621365"/>
            <a:ext cx="225004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Parameters: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1.9 us klystron pulse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50 ns CP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/>
              <a:t>150 Hz </a:t>
            </a:r>
            <a:r>
              <a:rPr lang="en-GB" sz="1400" dirty="0"/>
              <a:t>rep rate per line </a:t>
            </a:r>
            <a:endParaRPr lang="en-GB" sz="1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/>
              <a:t>Current Power</a:t>
            </a:r>
            <a:r>
              <a:rPr lang="en-US" sz="1400" b="1"/>
              <a:t>: 33 </a:t>
            </a:r>
            <a:r>
              <a:rPr lang="en-US" sz="1400" b="1" dirty="0"/>
              <a:t>MW (peak)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pic>
        <p:nvPicPr>
          <p:cNvPr id="3" name="Picture 2" descr="Chart, line chart&#10;&#10;Description automatically generated">
            <a:extLst>
              <a:ext uri="{FF2B5EF4-FFF2-40B4-BE49-F238E27FC236}">
                <a16:creationId xmlns:a16="http://schemas.microsoft.com/office/drawing/2014/main" id="{9B3C51AC-7D15-B127-4F49-9025FED444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392" y="1047403"/>
            <a:ext cx="8815227" cy="566693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1902227-CE27-CCBC-0EAD-323ACC00E043}"/>
              </a:ext>
            </a:extLst>
          </p:cNvPr>
          <p:cNvSpPr txBox="1"/>
          <p:nvPr/>
        </p:nvSpPr>
        <p:spPr>
          <a:xfrm>
            <a:off x="4520630" y="196245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S" dirty="0"/>
              <a:t>9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11CF2CD-8DDA-1AE5-BA12-F24C88CDEA98}"/>
              </a:ext>
            </a:extLst>
          </p:cNvPr>
          <p:cNvSpPr txBox="1"/>
          <p:nvPr/>
        </p:nvSpPr>
        <p:spPr>
          <a:xfrm>
            <a:off x="5397668" y="180844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S" dirty="0"/>
              <a:t>10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8AF7E84-19BE-C418-CBD8-09D7871F7290}"/>
              </a:ext>
            </a:extLst>
          </p:cNvPr>
          <p:cNvSpPr txBox="1"/>
          <p:nvPr/>
        </p:nvSpPr>
        <p:spPr>
          <a:xfrm>
            <a:off x="6182372" y="199310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S" dirty="0"/>
              <a:t>11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85239A2-4EB9-7D6C-A2FB-0E7928A9DB67}"/>
              </a:ext>
            </a:extLst>
          </p:cNvPr>
          <p:cNvSpPr txBox="1"/>
          <p:nvPr/>
        </p:nvSpPr>
        <p:spPr>
          <a:xfrm>
            <a:off x="6923383" y="172188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S" dirty="0"/>
              <a:t>12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9B68417-5733-96A5-A532-A63DE058DD3F}"/>
              </a:ext>
            </a:extLst>
          </p:cNvPr>
          <p:cNvSpPr txBox="1"/>
          <p:nvPr/>
        </p:nvSpPr>
        <p:spPr>
          <a:xfrm>
            <a:off x="7391791" y="1896297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S" dirty="0"/>
              <a:t>13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AC43AAE-004F-885B-A6F9-A7152DFF8500}"/>
              </a:ext>
            </a:extLst>
          </p:cNvPr>
          <p:cNvSpPr txBox="1"/>
          <p:nvPr/>
        </p:nvSpPr>
        <p:spPr>
          <a:xfrm>
            <a:off x="7888082" y="2050045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S" dirty="0"/>
              <a:t>14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24C5472-F648-944C-E54E-F3AC13B629AF}"/>
              </a:ext>
            </a:extLst>
          </p:cNvPr>
          <p:cNvSpPr txBox="1"/>
          <p:nvPr/>
        </p:nvSpPr>
        <p:spPr>
          <a:xfrm>
            <a:off x="8385847" y="161313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S" dirty="0"/>
              <a:t>15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844F311-3660-4102-E097-233CB9002B69}"/>
              </a:ext>
            </a:extLst>
          </p:cNvPr>
          <p:cNvSpPr txBox="1"/>
          <p:nvPr/>
        </p:nvSpPr>
        <p:spPr>
          <a:xfrm>
            <a:off x="8920307" y="1711631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S" dirty="0"/>
              <a:t>16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4B135F3-5C08-D166-F754-F97C9F797DC6}"/>
              </a:ext>
            </a:extLst>
          </p:cNvPr>
          <p:cNvSpPr txBox="1"/>
          <p:nvPr/>
        </p:nvSpPr>
        <p:spPr>
          <a:xfrm>
            <a:off x="9493590" y="1865379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S" dirty="0"/>
              <a:t>17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89FA3D4-A38D-31DE-B411-0E75DBFFC123}"/>
              </a:ext>
            </a:extLst>
          </p:cNvPr>
          <p:cNvSpPr txBox="1"/>
          <p:nvPr/>
        </p:nvSpPr>
        <p:spPr>
          <a:xfrm>
            <a:off x="10448823" y="199310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S" dirty="0"/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31709368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390381"/>
            <a:ext cx="12192000" cy="6317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702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 X-Box3 – Line 2 </a:t>
            </a:r>
            <a:endParaRPr lang="en-GB" sz="3600" b="1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98F741-EC86-9A42-98D5-1D053EDA6A2B}"/>
              </a:ext>
            </a:extLst>
          </p:cNvPr>
          <p:cNvSpPr txBox="1"/>
          <p:nvPr/>
        </p:nvSpPr>
        <p:spPr>
          <a:xfrm>
            <a:off x="3049675" y="3246846"/>
            <a:ext cx="60993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E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1E7EBCE-92F4-7950-5AF7-33A8E8F83683}"/>
              </a:ext>
            </a:extLst>
          </p:cNvPr>
          <p:cNvSpPr txBox="1"/>
          <p:nvPr/>
        </p:nvSpPr>
        <p:spPr>
          <a:xfrm>
            <a:off x="0" y="1621365"/>
            <a:ext cx="246579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Parameters: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1.9 us klystron pulse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100 ns CP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/>
              <a:t>150 Hz </a:t>
            </a:r>
            <a:r>
              <a:rPr lang="en-GB" sz="1400" dirty="0"/>
              <a:t>rep rate per line </a:t>
            </a:r>
            <a:endParaRPr lang="en-GB" sz="1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/>
              <a:t>Current Power: 37,5 MW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pic>
        <p:nvPicPr>
          <p:cNvPr id="9" name="Picture 8" descr="Chart&#10;&#10;Description automatically generated">
            <a:extLst>
              <a:ext uri="{FF2B5EF4-FFF2-40B4-BE49-F238E27FC236}">
                <a16:creationId xmlns:a16="http://schemas.microsoft.com/office/drawing/2014/main" id="{E10448DF-6FB6-214E-86C3-B99EED2FF4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1896" y="1047403"/>
            <a:ext cx="8988175" cy="577811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C58A3E7-1823-F4CF-21E2-5BF092AAFF7D}"/>
              </a:ext>
            </a:extLst>
          </p:cNvPr>
          <p:cNvSpPr txBox="1"/>
          <p:nvPr/>
        </p:nvSpPr>
        <p:spPr>
          <a:xfrm>
            <a:off x="8589195" y="258907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S" dirty="0"/>
              <a:t>17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3C4EACA-500E-DD78-F65A-29A069D83BE4}"/>
              </a:ext>
            </a:extLst>
          </p:cNvPr>
          <p:cNvSpPr txBox="1"/>
          <p:nvPr/>
        </p:nvSpPr>
        <p:spPr>
          <a:xfrm>
            <a:off x="9007899" y="2484367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S" dirty="0"/>
              <a:t>18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7F3B1BB-1F58-082A-0A9A-521403F180DF}"/>
              </a:ext>
            </a:extLst>
          </p:cNvPr>
          <p:cNvSpPr txBox="1"/>
          <p:nvPr/>
        </p:nvSpPr>
        <p:spPr>
          <a:xfrm>
            <a:off x="9527947" y="2463819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S" dirty="0"/>
              <a:t>19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9B3DBD2-F7BD-8EDD-47E2-BF8FC47DC7A2}"/>
              </a:ext>
            </a:extLst>
          </p:cNvPr>
          <p:cNvSpPr txBox="1"/>
          <p:nvPr/>
        </p:nvSpPr>
        <p:spPr>
          <a:xfrm>
            <a:off x="10134757" y="258907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S" dirty="0"/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404778760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390381"/>
            <a:ext cx="12192000" cy="6317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702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 X-Box3 – Line 1</a:t>
            </a:r>
            <a:endParaRPr lang="en-GB" sz="3600" b="1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98F741-EC86-9A42-98D5-1D053EDA6A2B}"/>
              </a:ext>
            </a:extLst>
          </p:cNvPr>
          <p:cNvSpPr txBox="1"/>
          <p:nvPr/>
        </p:nvSpPr>
        <p:spPr>
          <a:xfrm>
            <a:off x="3049675" y="3246846"/>
            <a:ext cx="60993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E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45C6E01C-411B-6E61-73E3-C19DED040E9C}"/>
              </a:ext>
            </a:extLst>
          </p:cNvPr>
          <p:cNvGraphicFramePr>
            <a:graphicFrameLocks noGrp="1"/>
          </p:cNvGraphicFramePr>
          <p:nvPr/>
        </p:nvGraphicFramePr>
        <p:xfrm>
          <a:off x="368440" y="1216789"/>
          <a:ext cx="11272180" cy="4843250"/>
        </p:xfrm>
        <a:graphic>
          <a:graphicData uri="http://schemas.openxmlformats.org/drawingml/2006/table">
            <a:tbl>
              <a:tblPr/>
              <a:tblGrid>
                <a:gridCol w="444864">
                  <a:extLst>
                    <a:ext uri="{9D8B030D-6E8A-4147-A177-3AD203B41FA5}">
                      <a16:colId xmlns:a16="http://schemas.microsoft.com/office/drawing/2014/main" val="2185704616"/>
                    </a:ext>
                  </a:extLst>
                </a:gridCol>
                <a:gridCol w="1075086">
                  <a:extLst>
                    <a:ext uri="{9D8B030D-6E8A-4147-A177-3AD203B41FA5}">
                      <a16:colId xmlns:a16="http://schemas.microsoft.com/office/drawing/2014/main" val="3368488242"/>
                    </a:ext>
                  </a:extLst>
                </a:gridCol>
                <a:gridCol w="2026598">
                  <a:extLst>
                    <a:ext uri="{9D8B030D-6E8A-4147-A177-3AD203B41FA5}">
                      <a16:colId xmlns:a16="http://schemas.microsoft.com/office/drawing/2014/main" val="1750272022"/>
                    </a:ext>
                  </a:extLst>
                </a:gridCol>
                <a:gridCol w="1124515">
                  <a:extLst>
                    <a:ext uri="{9D8B030D-6E8A-4147-A177-3AD203B41FA5}">
                      <a16:colId xmlns:a16="http://schemas.microsoft.com/office/drawing/2014/main" val="2420964549"/>
                    </a:ext>
                  </a:extLst>
                </a:gridCol>
                <a:gridCol w="926799">
                  <a:extLst>
                    <a:ext uri="{9D8B030D-6E8A-4147-A177-3AD203B41FA5}">
                      <a16:colId xmlns:a16="http://schemas.microsoft.com/office/drawing/2014/main" val="3273678761"/>
                    </a:ext>
                  </a:extLst>
                </a:gridCol>
                <a:gridCol w="1136872">
                  <a:extLst>
                    <a:ext uri="{9D8B030D-6E8A-4147-A177-3AD203B41FA5}">
                      <a16:colId xmlns:a16="http://schemas.microsoft.com/office/drawing/2014/main" val="2405163453"/>
                    </a:ext>
                  </a:extLst>
                </a:gridCol>
                <a:gridCol w="1581736">
                  <a:extLst>
                    <a:ext uri="{9D8B030D-6E8A-4147-A177-3AD203B41FA5}">
                      <a16:colId xmlns:a16="http://schemas.microsoft.com/office/drawing/2014/main" val="1850538463"/>
                    </a:ext>
                  </a:extLst>
                </a:gridCol>
                <a:gridCol w="1594094">
                  <a:extLst>
                    <a:ext uri="{9D8B030D-6E8A-4147-A177-3AD203B41FA5}">
                      <a16:colId xmlns:a16="http://schemas.microsoft.com/office/drawing/2014/main" val="61329913"/>
                    </a:ext>
                  </a:extLst>
                </a:gridCol>
                <a:gridCol w="1361616">
                  <a:extLst>
                    <a:ext uri="{9D8B030D-6E8A-4147-A177-3AD203B41FA5}">
                      <a16:colId xmlns:a16="http://schemas.microsoft.com/office/drawing/2014/main" val="890906926"/>
                    </a:ext>
                  </a:extLst>
                </a:gridCol>
              </a:tblGrid>
              <a:tr h="367442">
                <a:tc>
                  <a:txBody>
                    <a:bodyPr/>
                    <a:lstStyle/>
                    <a:p>
                      <a:pPr algn="ctr"/>
                      <a:r>
                        <a:rPr lang="en-GB" sz="1500" b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Step</a:t>
                      </a:r>
                      <a:endParaRPr lang="en-GB" sz="1500" b="1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B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Pulse </a:t>
                      </a:r>
                      <a:r>
                        <a:rPr lang="en-GB" sz="1500" b="1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Witdth</a:t>
                      </a:r>
                      <a:endParaRPr lang="en-GB" sz="1500" b="1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B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Compressed Pulse Width</a:t>
                      </a:r>
                      <a:endParaRPr lang="en-GB" sz="1500" b="1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B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Power</a:t>
                      </a:r>
                      <a:endParaRPr lang="en-GB" sz="1500" b="1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B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DUT BDs</a:t>
                      </a:r>
                      <a:endParaRPr lang="en-GB" sz="1500" b="1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B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DUT BDR</a:t>
                      </a:r>
                      <a:endParaRPr lang="en-GB" sz="1500" b="1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B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HyPC</a:t>
                      </a:r>
                      <a:r>
                        <a:rPr lang="en-GB" sz="15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BDs</a:t>
                      </a:r>
                      <a:endParaRPr lang="en-GB" sz="1500" b="1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B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HyPC</a:t>
                      </a:r>
                      <a:r>
                        <a:rPr lang="en-GB" sz="15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BDR</a:t>
                      </a:r>
                      <a:endParaRPr lang="en-GB" sz="1500" b="1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B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>
                          <a:effectLst/>
                          <a:latin typeface="+mn-lt"/>
                        </a:rPr>
                        <a:t>Millions of Pulses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B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1093944"/>
                  </a:ext>
                </a:extLst>
              </a:tr>
              <a:tr h="437478">
                <a:tc>
                  <a:txBody>
                    <a:bodyPr/>
                    <a:lstStyle/>
                    <a:p>
                      <a:pPr algn="ctr"/>
                      <a:r>
                        <a:rPr lang="en-ES" sz="15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</a:t>
                      </a:r>
                      <a:endParaRPr lang="en-ES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1,9 us</a:t>
                      </a:r>
                      <a:endParaRPr lang="en-GB" sz="150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200 ns (210 ns)</a:t>
                      </a:r>
                      <a:endParaRPr lang="en-GB" sz="150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 MW</a:t>
                      </a:r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23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9.20000E-07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50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2.00000E-06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25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94341262"/>
                  </a:ext>
                </a:extLst>
              </a:tr>
              <a:tr h="437478">
                <a:tc>
                  <a:txBody>
                    <a:bodyPr/>
                    <a:lstStyle/>
                    <a:p>
                      <a:pPr algn="ctr"/>
                      <a:r>
                        <a:rPr lang="en-ES" sz="1500" b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  <a:endParaRPr lang="en-ES" sz="150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1,9 us</a:t>
                      </a:r>
                      <a:endParaRPr lang="en-GB" sz="150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150 ns (160 ns)</a:t>
                      </a:r>
                      <a:endParaRPr lang="en-GB" sz="150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 MW</a:t>
                      </a:r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27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8.70968E-07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29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9.35484E-07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31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6743200"/>
                  </a:ext>
                </a:extLst>
              </a:tr>
              <a:tr h="437478">
                <a:tc>
                  <a:txBody>
                    <a:bodyPr/>
                    <a:lstStyle/>
                    <a:p>
                      <a:pPr algn="ctr"/>
                      <a:r>
                        <a:rPr lang="en-ES" sz="1500" b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</a:t>
                      </a:r>
                      <a:endParaRPr lang="en-ES" sz="150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1,9 us</a:t>
                      </a:r>
                      <a:endParaRPr lang="en-GB" sz="150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150 ns (160 ns)</a:t>
                      </a:r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 MW</a:t>
                      </a:r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1.21951E-07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40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9.75610E-07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41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9899717"/>
                  </a:ext>
                </a:extLst>
              </a:tr>
              <a:tr h="437478">
                <a:tc>
                  <a:txBody>
                    <a:bodyPr/>
                    <a:lstStyle/>
                    <a:p>
                      <a:pPr algn="ctr"/>
                      <a:r>
                        <a:rPr lang="en-ES" sz="1500" b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</a:t>
                      </a:r>
                      <a:endParaRPr lang="en-ES" sz="150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1,9 us</a:t>
                      </a:r>
                      <a:endParaRPr lang="en-GB" sz="150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 ns (120 ns)</a:t>
                      </a:r>
                      <a:endParaRPr lang="en-GB" sz="150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37 MW</a:t>
                      </a:r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13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5.00000E-07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41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1.57692E-06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26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1352148"/>
                  </a:ext>
                </a:extLst>
              </a:tr>
              <a:tr h="437478">
                <a:tc>
                  <a:txBody>
                    <a:bodyPr/>
                    <a:lstStyle/>
                    <a:p>
                      <a:pPr algn="ctr"/>
                      <a:r>
                        <a:rPr lang="en-ES" sz="1500" b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</a:t>
                      </a:r>
                      <a:endParaRPr lang="en-ES" sz="150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1,9 us</a:t>
                      </a:r>
                      <a:endParaRPr lang="en-GB" sz="150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 ns (120 ns)</a:t>
                      </a:r>
                      <a:endParaRPr lang="en-GB" sz="150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 MW</a:t>
                      </a:r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2.00000E-07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23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1.15000E-06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20 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7209822"/>
                  </a:ext>
                </a:extLst>
              </a:tr>
              <a:tr h="507516">
                <a:tc>
                  <a:txBody>
                    <a:bodyPr/>
                    <a:lstStyle/>
                    <a:p>
                      <a:pPr algn="ctr"/>
                      <a:r>
                        <a:rPr lang="en-ES" sz="1500" b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</a:t>
                      </a:r>
                      <a:endParaRPr lang="en-ES" sz="150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1,9 us</a:t>
                      </a:r>
                      <a:endParaRPr lang="en-GB" sz="150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 ns (120 ns)</a:t>
                      </a:r>
                      <a:endParaRPr lang="en-GB" sz="150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 MW</a:t>
                      </a:r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2.60870E-07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24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1.04348E-06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23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4478313"/>
                  </a:ext>
                </a:extLst>
              </a:tr>
              <a:tr h="437478">
                <a:tc>
                  <a:txBody>
                    <a:bodyPr/>
                    <a:lstStyle/>
                    <a:p>
                      <a:pPr algn="ctr"/>
                      <a:r>
                        <a:rPr lang="en-ES" sz="1500" b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</a:t>
                      </a:r>
                      <a:endParaRPr lang="en-ES" sz="150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1,9 us</a:t>
                      </a:r>
                      <a:endParaRPr lang="en-GB" sz="150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 ns (72 ns)</a:t>
                      </a:r>
                      <a:endParaRPr lang="en-GB" sz="150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38,5 MW</a:t>
                      </a:r>
                      <a:endParaRPr lang="en-GB" sz="150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11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5.23810E-07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58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2.76190E-06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21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0306025"/>
                  </a:ext>
                </a:extLst>
              </a:tr>
              <a:tr h="437478">
                <a:tc>
                  <a:txBody>
                    <a:bodyPr/>
                    <a:lstStyle/>
                    <a:p>
                      <a:pPr algn="ctr"/>
                      <a:r>
                        <a:rPr lang="en-ES" sz="1500" b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</a:t>
                      </a:r>
                      <a:endParaRPr lang="en-ES" sz="150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1,9 us</a:t>
                      </a:r>
                      <a:endParaRPr lang="en-GB" sz="150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 ns (72 ns)</a:t>
                      </a:r>
                      <a:endParaRPr lang="en-GB" sz="150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37 MW</a:t>
                      </a:r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2.17391E-07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37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1.60870E-06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23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3055881"/>
                  </a:ext>
                </a:extLst>
              </a:tr>
              <a:tr h="437478">
                <a:tc>
                  <a:txBody>
                    <a:bodyPr/>
                    <a:lstStyle/>
                    <a:p>
                      <a:pPr algn="ctr"/>
                      <a:r>
                        <a:rPr lang="en-ES" sz="1500" b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</a:t>
                      </a:r>
                      <a:endParaRPr lang="en-ES" sz="150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1,9 us</a:t>
                      </a:r>
                      <a:endParaRPr lang="en-GB" sz="150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 ns (72 ns)</a:t>
                      </a:r>
                      <a:endParaRPr lang="en-GB" sz="150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 MW</a:t>
                      </a:r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5.71429E-08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44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1.25714E-06</a:t>
                      </a:r>
                      <a:endParaRPr lang="en-ES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35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8334048"/>
                  </a:ext>
                </a:extLst>
              </a:tr>
              <a:tr h="367442">
                <a:tc>
                  <a:txBody>
                    <a:bodyPr/>
                    <a:lstStyle/>
                    <a:p>
                      <a:pPr algn="ctr"/>
                      <a:r>
                        <a:rPr lang="en-ES" sz="15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</a:t>
                      </a:r>
                      <a:endParaRPr lang="en-ES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1,9 us</a:t>
                      </a:r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 ns (72 ns)</a:t>
                      </a:r>
                      <a:endParaRPr lang="en-GB" sz="150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 MW</a:t>
                      </a:r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4.08163E-08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ES" sz="1500" dirty="0">
                          <a:effectLst/>
                          <a:latin typeface="+mn-lt"/>
                        </a:rPr>
                        <a:t>27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5.51020E-07</a:t>
                      </a:r>
                      <a:endParaRPr lang="en-ES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50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83493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600441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390381"/>
            <a:ext cx="12192000" cy="6317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702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 X-Box3 – Line 1</a:t>
            </a:r>
            <a:endParaRPr lang="en-GB" sz="3600" b="1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98F741-EC86-9A42-98D5-1D053EDA6A2B}"/>
              </a:ext>
            </a:extLst>
          </p:cNvPr>
          <p:cNvSpPr txBox="1"/>
          <p:nvPr/>
        </p:nvSpPr>
        <p:spPr>
          <a:xfrm>
            <a:off x="3049675" y="3246846"/>
            <a:ext cx="60993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ES" dirty="0"/>
          </a:p>
        </p:txBody>
      </p:sp>
      <p:pic>
        <p:nvPicPr>
          <p:cNvPr id="3" name="Picture 2" descr="Chart, line chart&#10;&#10;Description automatically generated">
            <a:extLst>
              <a:ext uri="{FF2B5EF4-FFF2-40B4-BE49-F238E27FC236}">
                <a16:creationId xmlns:a16="http://schemas.microsoft.com/office/drawing/2014/main" id="{7D9843B5-B2A4-21BD-13D3-803E5215E8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4432" y="1047403"/>
            <a:ext cx="8438079" cy="5625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944268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390381"/>
            <a:ext cx="12192000" cy="6317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702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 X-Box3 – Line 1</a:t>
            </a:r>
            <a:endParaRPr lang="en-GB" sz="3600" b="1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98F741-EC86-9A42-98D5-1D053EDA6A2B}"/>
              </a:ext>
            </a:extLst>
          </p:cNvPr>
          <p:cNvSpPr txBox="1"/>
          <p:nvPr/>
        </p:nvSpPr>
        <p:spPr>
          <a:xfrm>
            <a:off x="3049675" y="3246846"/>
            <a:ext cx="60993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ES" dirty="0"/>
          </a:p>
        </p:txBody>
      </p:sp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AECEB579-3090-F769-0B8A-1E33A77D05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3335" y="1047403"/>
            <a:ext cx="8396983" cy="5597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06357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390381"/>
            <a:ext cx="12192000" cy="6317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702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 X-Box3 – Line 1</a:t>
            </a:r>
            <a:endParaRPr lang="en-GB" sz="3600" b="1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98F741-EC86-9A42-98D5-1D053EDA6A2B}"/>
              </a:ext>
            </a:extLst>
          </p:cNvPr>
          <p:cNvSpPr txBox="1"/>
          <p:nvPr/>
        </p:nvSpPr>
        <p:spPr>
          <a:xfrm>
            <a:off x="3049675" y="3246846"/>
            <a:ext cx="60993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E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92EA480-73B1-43B2-3F8E-6C3031935F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7508" y="1047403"/>
            <a:ext cx="8396983" cy="5597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1735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390381"/>
            <a:ext cx="12192000" cy="6317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702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 X-Box3 – Line 2 </a:t>
            </a:r>
            <a:endParaRPr lang="en-GB" sz="3600" b="1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98F741-EC86-9A42-98D5-1D053EDA6A2B}"/>
              </a:ext>
            </a:extLst>
          </p:cNvPr>
          <p:cNvSpPr txBox="1"/>
          <p:nvPr/>
        </p:nvSpPr>
        <p:spPr>
          <a:xfrm>
            <a:off x="3049675" y="3246846"/>
            <a:ext cx="60993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E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86133C1-3495-6654-1B3E-3C9F84B443FC}"/>
              </a:ext>
            </a:extLst>
          </p:cNvPr>
          <p:cNvSpPr txBox="1"/>
          <p:nvPr/>
        </p:nvSpPr>
        <p:spPr>
          <a:xfrm>
            <a:off x="0" y="1621365"/>
            <a:ext cx="246579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Parameters: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1.9 us klystron pulse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100 ns CP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/>
              <a:t>150 Hz </a:t>
            </a:r>
            <a:r>
              <a:rPr lang="en-GB" sz="1400" dirty="0"/>
              <a:t>rep rate per line </a:t>
            </a:r>
            <a:endParaRPr lang="en-GB" sz="1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/>
              <a:t>Current Power: 37,5 MW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pic>
        <p:nvPicPr>
          <p:cNvPr id="9" name="Picture 8" descr="Chart&#10;&#10;Description automatically generated with medium confidence">
            <a:extLst>
              <a:ext uri="{FF2B5EF4-FFF2-40B4-BE49-F238E27FC236}">
                <a16:creationId xmlns:a16="http://schemas.microsoft.com/office/drawing/2014/main" id="{B6154C64-A8DB-B963-88AD-AF44312253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1073" y="1023669"/>
            <a:ext cx="9080643" cy="5837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72750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390381"/>
            <a:ext cx="12192000" cy="6317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702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 X-Box3 – Line 2 </a:t>
            </a:r>
            <a:endParaRPr lang="en-GB" sz="3600" b="1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98F741-EC86-9A42-98D5-1D053EDA6A2B}"/>
              </a:ext>
            </a:extLst>
          </p:cNvPr>
          <p:cNvSpPr txBox="1"/>
          <p:nvPr/>
        </p:nvSpPr>
        <p:spPr>
          <a:xfrm>
            <a:off x="3049675" y="3246846"/>
            <a:ext cx="60993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E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FC4147E-F417-0FF9-9BB3-58BDACCE0933}"/>
              </a:ext>
            </a:extLst>
          </p:cNvPr>
          <p:cNvSpPr txBox="1"/>
          <p:nvPr/>
        </p:nvSpPr>
        <p:spPr>
          <a:xfrm>
            <a:off x="0" y="1621365"/>
            <a:ext cx="246579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Parameters: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1.9 us klystron pulse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100 ns CP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/>
              <a:t>150 Hz </a:t>
            </a:r>
            <a:r>
              <a:rPr lang="en-GB" sz="1400" dirty="0"/>
              <a:t>rep rate per line </a:t>
            </a:r>
            <a:endParaRPr lang="en-GB" sz="1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/>
              <a:t>Current Power: 37,5 MW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390D2134-719F-DC0F-60B3-6A3E2E1FC3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9669" y="1047403"/>
            <a:ext cx="8958209" cy="5758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1094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390381"/>
            <a:ext cx="12192000" cy="6317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702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 X-Box3 – Line 2</a:t>
            </a:r>
            <a:endParaRPr lang="en-GB" sz="3600" b="1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98F741-EC86-9A42-98D5-1D053EDA6A2B}"/>
              </a:ext>
            </a:extLst>
          </p:cNvPr>
          <p:cNvSpPr txBox="1"/>
          <p:nvPr/>
        </p:nvSpPr>
        <p:spPr>
          <a:xfrm>
            <a:off x="3049675" y="3246846"/>
            <a:ext cx="60993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E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45C6E01C-411B-6E61-73E3-C19DED040E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4824574"/>
              </p:ext>
            </p:extLst>
          </p:nvPr>
        </p:nvGraphicFramePr>
        <p:xfrm>
          <a:off x="368440" y="1216789"/>
          <a:ext cx="11272180" cy="5311718"/>
        </p:xfrm>
        <a:graphic>
          <a:graphicData uri="http://schemas.openxmlformats.org/drawingml/2006/table">
            <a:tbl>
              <a:tblPr/>
              <a:tblGrid>
                <a:gridCol w="444864">
                  <a:extLst>
                    <a:ext uri="{9D8B030D-6E8A-4147-A177-3AD203B41FA5}">
                      <a16:colId xmlns:a16="http://schemas.microsoft.com/office/drawing/2014/main" val="2185704616"/>
                    </a:ext>
                  </a:extLst>
                </a:gridCol>
                <a:gridCol w="1075086">
                  <a:extLst>
                    <a:ext uri="{9D8B030D-6E8A-4147-A177-3AD203B41FA5}">
                      <a16:colId xmlns:a16="http://schemas.microsoft.com/office/drawing/2014/main" val="3368488242"/>
                    </a:ext>
                  </a:extLst>
                </a:gridCol>
                <a:gridCol w="2026598">
                  <a:extLst>
                    <a:ext uri="{9D8B030D-6E8A-4147-A177-3AD203B41FA5}">
                      <a16:colId xmlns:a16="http://schemas.microsoft.com/office/drawing/2014/main" val="1750272022"/>
                    </a:ext>
                  </a:extLst>
                </a:gridCol>
                <a:gridCol w="1124515">
                  <a:extLst>
                    <a:ext uri="{9D8B030D-6E8A-4147-A177-3AD203B41FA5}">
                      <a16:colId xmlns:a16="http://schemas.microsoft.com/office/drawing/2014/main" val="2420964549"/>
                    </a:ext>
                  </a:extLst>
                </a:gridCol>
                <a:gridCol w="926799">
                  <a:extLst>
                    <a:ext uri="{9D8B030D-6E8A-4147-A177-3AD203B41FA5}">
                      <a16:colId xmlns:a16="http://schemas.microsoft.com/office/drawing/2014/main" val="3273678761"/>
                    </a:ext>
                  </a:extLst>
                </a:gridCol>
                <a:gridCol w="1136872">
                  <a:extLst>
                    <a:ext uri="{9D8B030D-6E8A-4147-A177-3AD203B41FA5}">
                      <a16:colId xmlns:a16="http://schemas.microsoft.com/office/drawing/2014/main" val="2405163453"/>
                    </a:ext>
                  </a:extLst>
                </a:gridCol>
                <a:gridCol w="1581736">
                  <a:extLst>
                    <a:ext uri="{9D8B030D-6E8A-4147-A177-3AD203B41FA5}">
                      <a16:colId xmlns:a16="http://schemas.microsoft.com/office/drawing/2014/main" val="1850538463"/>
                    </a:ext>
                  </a:extLst>
                </a:gridCol>
                <a:gridCol w="1594094">
                  <a:extLst>
                    <a:ext uri="{9D8B030D-6E8A-4147-A177-3AD203B41FA5}">
                      <a16:colId xmlns:a16="http://schemas.microsoft.com/office/drawing/2014/main" val="61329913"/>
                    </a:ext>
                  </a:extLst>
                </a:gridCol>
                <a:gridCol w="1361616">
                  <a:extLst>
                    <a:ext uri="{9D8B030D-6E8A-4147-A177-3AD203B41FA5}">
                      <a16:colId xmlns:a16="http://schemas.microsoft.com/office/drawing/2014/main" val="890906926"/>
                    </a:ext>
                  </a:extLst>
                </a:gridCol>
              </a:tblGrid>
              <a:tr h="367442">
                <a:tc>
                  <a:txBody>
                    <a:bodyPr/>
                    <a:lstStyle/>
                    <a:p>
                      <a:pPr algn="ctr"/>
                      <a:r>
                        <a:rPr lang="en-GB" sz="1500" b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Step</a:t>
                      </a:r>
                      <a:endParaRPr lang="en-GB" sz="1500" b="1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B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Pulse </a:t>
                      </a:r>
                      <a:r>
                        <a:rPr lang="en-GB" sz="1500" b="1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Witdth</a:t>
                      </a:r>
                      <a:endParaRPr lang="en-GB" sz="1500" b="1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B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Compressed Pulse Width</a:t>
                      </a:r>
                      <a:endParaRPr lang="en-GB" sz="1500" b="1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B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Power</a:t>
                      </a:r>
                      <a:endParaRPr lang="en-GB" sz="1500" b="1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B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DUT BDs</a:t>
                      </a:r>
                      <a:endParaRPr lang="en-GB" sz="1500" b="1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B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DUT BDR</a:t>
                      </a:r>
                      <a:endParaRPr lang="en-GB" sz="1500" b="1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B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HyPC</a:t>
                      </a:r>
                      <a:r>
                        <a:rPr lang="en-GB" sz="15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BDs</a:t>
                      </a:r>
                      <a:endParaRPr lang="en-GB" sz="1500" b="1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B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HyPC</a:t>
                      </a:r>
                      <a:r>
                        <a:rPr lang="en-GB" sz="15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BDR</a:t>
                      </a:r>
                      <a:endParaRPr lang="en-GB" sz="1500" b="1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B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>
                          <a:effectLst/>
                          <a:latin typeface="+mn-lt"/>
                        </a:rPr>
                        <a:t>Millions of Pulses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B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1093944"/>
                  </a:ext>
                </a:extLst>
              </a:tr>
              <a:tr h="437478">
                <a:tc>
                  <a:txBody>
                    <a:bodyPr/>
                    <a:lstStyle/>
                    <a:p>
                      <a:pPr algn="ctr"/>
                      <a:r>
                        <a:rPr lang="en-ES" sz="15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</a:t>
                      </a:r>
                      <a:endParaRPr lang="en-ES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1,9 us</a:t>
                      </a:r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200 ns (210 ns)</a:t>
                      </a:r>
                      <a:endParaRPr lang="en-GB" sz="150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33.5 MW</a:t>
                      </a:r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16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5,0000E-07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1.87500E-07</a:t>
                      </a:r>
                    </a:p>
                    <a:p>
                      <a:pPr algn="ctr"/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32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94341262"/>
                  </a:ext>
                </a:extLst>
              </a:tr>
              <a:tr h="437478">
                <a:tc>
                  <a:txBody>
                    <a:bodyPr/>
                    <a:lstStyle/>
                    <a:p>
                      <a:pPr algn="ctr"/>
                      <a:r>
                        <a:rPr lang="en-ES" sz="15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</a:t>
                      </a:r>
                      <a:endParaRPr lang="en-ES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1,9 us</a:t>
                      </a:r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150 ns (160 ns)</a:t>
                      </a:r>
                      <a:endParaRPr lang="en-GB" sz="150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34.5 MW</a:t>
                      </a:r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2.10526E-07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1.05263E-07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19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2847934"/>
                  </a:ext>
                </a:extLst>
              </a:tr>
              <a:tr h="437478">
                <a:tc>
                  <a:txBody>
                    <a:bodyPr/>
                    <a:lstStyle/>
                    <a:p>
                      <a:pPr algn="ctr"/>
                      <a:r>
                        <a:rPr lang="en-ES" sz="15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</a:t>
                      </a:r>
                      <a:endParaRPr lang="en-ES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1,9 us</a:t>
                      </a:r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150 ns (160 ns)</a:t>
                      </a:r>
                      <a:endParaRPr lang="en-GB" sz="150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35.5 MW</a:t>
                      </a:r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2.12121E-07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33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6743200"/>
                  </a:ext>
                </a:extLst>
              </a:tr>
              <a:tr h="437478">
                <a:tc>
                  <a:txBody>
                    <a:bodyPr/>
                    <a:lstStyle/>
                    <a:p>
                      <a:pPr algn="ctr"/>
                      <a:r>
                        <a:rPr lang="en-ES" sz="15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</a:t>
                      </a:r>
                      <a:endParaRPr lang="en-ES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1,9 us</a:t>
                      </a:r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150 ns (160 ns)</a:t>
                      </a:r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33.5 MW</a:t>
                      </a:r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1.08108E-07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37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9899717"/>
                  </a:ext>
                </a:extLst>
              </a:tr>
              <a:tr h="437478">
                <a:tc>
                  <a:txBody>
                    <a:bodyPr/>
                    <a:lstStyle/>
                    <a:p>
                      <a:pPr algn="ctr"/>
                      <a:r>
                        <a:rPr lang="en-ES" sz="15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</a:t>
                      </a:r>
                      <a:endParaRPr lang="en-ES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1,9 us</a:t>
                      </a:r>
                      <a:endParaRPr lang="en-GB" sz="150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 ns (120 ns)</a:t>
                      </a:r>
                      <a:endParaRPr lang="en-GB" sz="150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37.5 MW</a:t>
                      </a:r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1352148"/>
                  </a:ext>
                </a:extLst>
              </a:tr>
              <a:tr h="437478">
                <a:tc>
                  <a:txBody>
                    <a:bodyPr/>
                    <a:lstStyle/>
                    <a:p>
                      <a:pPr algn="ctr"/>
                      <a:r>
                        <a:rPr lang="en-ES" sz="15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</a:t>
                      </a:r>
                      <a:endParaRPr lang="en-ES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1,9 us</a:t>
                      </a:r>
                      <a:endParaRPr lang="en-GB" sz="150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 ns (120 ns)</a:t>
                      </a:r>
                      <a:endParaRPr lang="en-GB" sz="150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35.5 MW</a:t>
                      </a:r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7209822"/>
                  </a:ext>
                </a:extLst>
              </a:tr>
              <a:tr h="507516">
                <a:tc>
                  <a:txBody>
                    <a:bodyPr/>
                    <a:lstStyle/>
                    <a:p>
                      <a:pPr algn="ctr"/>
                      <a:r>
                        <a:rPr lang="en-ES" sz="15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23</a:t>
                      </a:r>
                      <a:endParaRPr lang="en-ES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1,9 us</a:t>
                      </a:r>
                      <a:endParaRPr lang="en-GB" sz="150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 ns (120 ns)</a:t>
                      </a:r>
                      <a:endParaRPr lang="en-GB" sz="150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33.5 MW</a:t>
                      </a:r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4478313"/>
                  </a:ext>
                </a:extLst>
              </a:tr>
              <a:tr h="437478">
                <a:tc>
                  <a:txBody>
                    <a:bodyPr/>
                    <a:lstStyle/>
                    <a:p>
                      <a:pPr algn="ctr"/>
                      <a:r>
                        <a:rPr lang="en-ES" sz="15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24</a:t>
                      </a:r>
                      <a:endParaRPr lang="en-ES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1,9 us</a:t>
                      </a:r>
                      <a:endParaRPr lang="en-GB" sz="150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 ns (72 ns)</a:t>
                      </a:r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39.5 MW</a:t>
                      </a:r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0306025"/>
                  </a:ext>
                </a:extLst>
              </a:tr>
              <a:tr h="437478">
                <a:tc>
                  <a:txBody>
                    <a:bodyPr/>
                    <a:lstStyle/>
                    <a:p>
                      <a:pPr algn="ctr"/>
                      <a:r>
                        <a:rPr lang="en-ES" sz="15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</a:t>
                      </a:r>
                      <a:endParaRPr lang="en-ES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1,9 us</a:t>
                      </a:r>
                      <a:endParaRPr lang="en-GB" sz="150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 ns (72 ns)</a:t>
                      </a:r>
                      <a:endParaRPr lang="en-GB" sz="150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37.5 MW</a:t>
                      </a:r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3055881"/>
                  </a:ext>
                </a:extLst>
              </a:tr>
              <a:tr h="437478">
                <a:tc>
                  <a:txBody>
                    <a:bodyPr/>
                    <a:lstStyle/>
                    <a:p>
                      <a:pPr algn="ctr"/>
                      <a:r>
                        <a:rPr lang="en-ES" sz="15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</a:t>
                      </a:r>
                      <a:endParaRPr lang="en-ES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1,9 us</a:t>
                      </a:r>
                      <a:endParaRPr lang="en-GB" sz="150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 ns (72 ns)</a:t>
                      </a:r>
                      <a:endParaRPr lang="en-GB" sz="150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35.5 MW</a:t>
                      </a:r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ES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8334048"/>
                  </a:ext>
                </a:extLst>
              </a:tr>
              <a:tr h="367442">
                <a:tc>
                  <a:txBody>
                    <a:bodyPr/>
                    <a:lstStyle/>
                    <a:p>
                      <a:pPr algn="ctr"/>
                      <a:r>
                        <a:rPr lang="en-ES" sz="15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</a:t>
                      </a:r>
                      <a:endParaRPr lang="en-ES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1,9 us</a:t>
                      </a:r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 ns (72 ns)</a:t>
                      </a:r>
                      <a:endParaRPr lang="en-GB" sz="150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33.5 MW</a:t>
                      </a:r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ES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ES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83493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14089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390381"/>
            <a:ext cx="12192000" cy="6317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702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 X-Box3 – N1,N2 </a:t>
            </a:r>
            <a:endParaRPr lang="en-GB" sz="3600" b="1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98F741-EC86-9A42-98D5-1D053EDA6A2B}"/>
              </a:ext>
            </a:extLst>
          </p:cNvPr>
          <p:cNvSpPr txBox="1"/>
          <p:nvPr/>
        </p:nvSpPr>
        <p:spPr>
          <a:xfrm>
            <a:off x="3049675" y="3246846"/>
            <a:ext cx="60993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ES" dirty="0"/>
          </a:p>
        </p:txBody>
      </p:sp>
      <p:pic>
        <p:nvPicPr>
          <p:cNvPr id="7" name="Picture 6" descr="Chart, scatter chart&#10;&#10;Description automatically generated">
            <a:extLst>
              <a:ext uri="{FF2B5EF4-FFF2-40B4-BE49-F238E27FC236}">
                <a16:creationId xmlns:a16="http://schemas.microsoft.com/office/drawing/2014/main" id="{0D3AC829-FD49-5C48-0EA9-4C8A289475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8825" y="1022148"/>
            <a:ext cx="8529638" cy="5686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57960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390381"/>
            <a:ext cx="12192000" cy="6317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702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 X-Box2</a:t>
            </a:r>
            <a:endParaRPr lang="en-GB" sz="3600" b="1" dirty="0">
              <a:solidFill>
                <a:schemeClr val="bg1"/>
              </a:solidFill>
            </a:endParaRPr>
          </a:p>
        </p:txBody>
      </p:sp>
      <p:pic>
        <p:nvPicPr>
          <p:cNvPr id="5" name="Picture 4" descr="A picture containing indoor, cooking, cluttered&#10;&#10;Description automatically generated">
            <a:extLst>
              <a:ext uri="{FF2B5EF4-FFF2-40B4-BE49-F238E27FC236}">
                <a16:creationId xmlns:a16="http://schemas.microsoft.com/office/drawing/2014/main" id="{361DF6F4-330C-8BF3-3D08-249BCE28E3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5501" y="1181367"/>
            <a:ext cx="9780998" cy="5501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12751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390381"/>
            <a:ext cx="12192000" cy="6317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702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 X-Box2</a:t>
            </a:r>
            <a:endParaRPr lang="en-GB" sz="3600" b="1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98F741-EC86-9A42-98D5-1D053EDA6A2B}"/>
              </a:ext>
            </a:extLst>
          </p:cNvPr>
          <p:cNvSpPr txBox="1"/>
          <p:nvPr/>
        </p:nvSpPr>
        <p:spPr>
          <a:xfrm>
            <a:off x="3049675" y="3246846"/>
            <a:ext cx="60993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E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5DF6107-BF81-866E-A46E-12BAAA3E7E4B}"/>
              </a:ext>
            </a:extLst>
          </p:cNvPr>
          <p:cNvSpPr txBox="1"/>
          <p:nvPr/>
        </p:nvSpPr>
        <p:spPr>
          <a:xfrm>
            <a:off x="0" y="1621365"/>
            <a:ext cx="2157413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Parameters: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1.6 us klystron pulse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50 ns CP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/>
              <a:t>50 Hz </a:t>
            </a:r>
            <a:r>
              <a:rPr lang="en-GB" sz="1400" dirty="0"/>
              <a:t>rep rate per line </a:t>
            </a:r>
            <a:endParaRPr lang="en-GB" sz="1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/>
              <a:t>Current PKI Power:    12 MW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pic>
        <p:nvPicPr>
          <p:cNvPr id="7" name="Picture 6" descr="Chart&#10;&#10;Description automatically generated">
            <a:extLst>
              <a:ext uri="{FF2B5EF4-FFF2-40B4-BE49-F238E27FC236}">
                <a16:creationId xmlns:a16="http://schemas.microsoft.com/office/drawing/2014/main" id="{7156DA50-49C8-960C-06E5-D2E72F8DBB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8697" y="1047403"/>
            <a:ext cx="8662988" cy="5569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76962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43669</TotalTime>
  <Words>1219</Words>
  <Application>Microsoft Macintosh PowerPoint</Application>
  <PresentationFormat>Widescreen</PresentationFormat>
  <Paragraphs>450</Paragraphs>
  <Slides>33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9" baseType="lpstr">
      <vt:lpstr>Arial</vt:lpstr>
      <vt:lpstr>Calibri</vt:lpstr>
      <vt:lpstr>Calibri Light</vt:lpstr>
      <vt:lpstr>Helvetica</vt:lpstr>
      <vt:lpstr>Helvetica Neue</vt:lpstr>
      <vt:lpstr>Office Theme</vt:lpstr>
      <vt:lpstr>Xboxes Update</vt:lpstr>
      <vt:lpstr> X-Box3 – Line 2 </vt:lpstr>
      <vt:lpstr> X-Box3 – Line 2 </vt:lpstr>
      <vt:lpstr> X-Box3 – Line 2 </vt:lpstr>
      <vt:lpstr> X-Box3 – Line 2 </vt:lpstr>
      <vt:lpstr> X-Box3 – Line 2</vt:lpstr>
      <vt:lpstr> X-Box3 – N1,N2 </vt:lpstr>
      <vt:lpstr> X-Box2</vt:lpstr>
      <vt:lpstr> X-Box2</vt:lpstr>
      <vt:lpstr> X-Box2</vt:lpstr>
      <vt:lpstr> X-Box2</vt:lpstr>
      <vt:lpstr> X-Box2</vt:lpstr>
      <vt:lpstr> All TD31</vt:lpstr>
      <vt:lpstr> All TD31</vt:lpstr>
      <vt:lpstr> All TD31</vt:lpstr>
      <vt:lpstr> XBox2 Pulses</vt:lpstr>
      <vt:lpstr> XBox2 Pulses</vt:lpstr>
      <vt:lpstr> XBox2 Pulses</vt:lpstr>
      <vt:lpstr> XBox2 Pulses</vt:lpstr>
      <vt:lpstr> XBox2 Pulses</vt:lpstr>
      <vt:lpstr> XBox2 Pulses</vt:lpstr>
      <vt:lpstr> XBox2 Pulses</vt:lpstr>
      <vt:lpstr> X-Box3 – Line 1</vt:lpstr>
      <vt:lpstr> X-Box3 – Line 1</vt:lpstr>
      <vt:lpstr> X-Box3 – Line 1</vt:lpstr>
      <vt:lpstr> X-Box3 – Line 1</vt:lpstr>
      <vt:lpstr> X-Box3 – Line 1</vt:lpstr>
      <vt:lpstr> X-Box3 – Line 1</vt:lpstr>
      <vt:lpstr> X-Box3 – Line 1</vt:lpstr>
      <vt:lpstr> X-Box3 – Line 1</vt:lpstr>
      <vt:lpstr> X-Box3 – Line 1</vt:lpstr>
      <vt:lpstr> X-Box3 – Line 1</vt:lpstr>
      <vt:lpstr> X-Box3 – Line 1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Xboxes meeting</dc:title>
  <dc:creator>Gerard Mcmonagle</dc:creator>
  <cp:lastModifiedBy>Marx Bare</cp:lastModifiedBy>
  <cp:revision>2021</cp:revision>
  <dcterms:created xsi:type="dcterms:W3CDTF">2017-10-24T23:27:35Z</dcterms:created>
  <dcterms:modified xsi:type="dcterms:W3CDTF">2023-01-24T16:51:20Z</dcterms:modified>
</cp:coreProperties>
</file>