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305" r:id="rId3"/>
    <p:sldId id="320" r:id="rId4"/>
    <p:sldId id="329" r:id="rId5"/>
    <p:sldId id="473" r:id="rId6"/>
    <p:sldId id="25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3051" autoAdjust="0"/>
  </p:normalViewPr>
  <p:slideViewPr>
    <p:cSldViewPr>
      <p:cViewPr varScale="1">
        <p:scale>
          <a:sx n="90" d="100"/>
          <a:sy n="90" d="100"/>
        </p:scale>
        <p:origin x="642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8B99CF-FD29-4CA0-9D5F-CA1A78DBEF99}" type="datetimeFigureOut">
              <a:rPr lang="en-GB" smtClean="0"/>
              <a:t>19/04/2023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A7CC3-511C-4CC4-B588-D26E6042E7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03581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A7CC3-511C-4CC4-B588-D26E6042E7A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362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F854BD-B7E8-4948-85A7-09091117C522}" type="datetime1">
              <a:rPr lang="en-US" smtClean="0"/>
              <a:t>4/19/2023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6EB251-3C50-45C8-8D95-075163AE7F3D}" type="datetime1">
              <a:rPr lang="en-US" smtClean="0"/>
              <a:t>4/19/2023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11ADA4-8F6F-4DD7-B0F1-8A55CAD253C8}" type="datetime1">
              <a:rPr lang="en-US" smtClean="0"/>
              <a:t>4/19/2023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85429-C827-4567-B226-EB0CAD9FF533}" type="datetime1">
              <a:rPr lang="en-US" smtClean="0"/>
              <a:t>4/19/2023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BF2632-5D2A-40CF-BFF5-CE307B6DD560}" type="datetime1">
              <a:rPr lang="en-US" smtClean="0"/>
              <a:t>4/19/2023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8357" y="2703285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0787" y="2878269"/>
            <a:ext cx="1629261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chemeClr val="tx2"/>
              </a:buClr>
              <a:defRPr/>
            </a:lvl1pPr>
            <a:lvl2pPr>
              <a:buClr>
                <a:schemeClr val="tx2"/>
              </a:buClr>
              <a:defRPr/>
            </a:lvl2pPr>
            <a:lvl3pPr>
              <a:buClr>
                <a:schemeClr val="tx2"/>
              </a:buClr>
              <a:defRPr/>
            </a:lvl3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4FA62F-5F90-4482-B248-EA12D0641CFF}" type="datetime1">
              <a:rPr lang="en-US" smtClean="0"/>
              <a:t>4/19/2023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75733" y="2515819"/>
            <a:ext cx="11021312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75733" y="1329869"/>
            <a:ext cx="88392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636528-2C6F-48E1-9659-023384D69E87}" type="datetime1">
              <a:rPr lang="en-US" smtClean="0"/>
              <a:t>4/19/2023</a:t>
            </a:fld>
            <a:endParaRPr lang="en-GB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671710-4796-47B0-B783-9AE3651E3C5B}" type="datetime1">
              <a:rPr lang="en-US" smtClean="0"/>
              <a:t>4/19/2023</a:t>
            </a:fld>
            <a:endParaRPr lang="en-GB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24B82E-527F-4883-9E94-A4888EFCE70A}" type="datetime1">
              <a:rPr lang="en-US" smtClean="0"/>
              <a:t>4/19/2023</a:t>
            </a:fld>
            <a:endParaRPr lang="en-GB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4345B-9ABC-47A5-97B2-F091983FCCEE}" type="datetime1">
              <a:rPr lang="en-US" smtClean="0"/>
              <a:t>4/19/2023</a:t>
            </a:fld>
            <a:endParaRPr lang="en-GB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19396-F88B-4C2B-B0FF-7FD462F01214}" type="datetime1">
              <a:rPr lang="en-US" smtClean="0"/>
              <a:t>4/19/2023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Introduction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53F7B-D2DA-444A-8A57-885A018407D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55961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ERN openlab | CERN">
            <a:extLst>
              <a:ext uri="{FF2B5EF4-FFF2-40B4-BE49-F238E27FC236}">
                <a16:creationId xmlns:a16="http://schemas.microsoft.com/office/drawing/2014/main" id="{47FDC5A5-27FB-4AE5-99D8-0A7D2915553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35" r="-1"/>
          <a:stretch/>
        </p:blipFill>
        <p:spPr bwMode="auto">
          <a:xfrm>
            <a:off x="0" y="-27384"/>
            <a:ext cx="1222311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735960" y="1268760"/>
            <a:ext cx="6048672" cy="1607607"/>
          </a:xfrm>
          <a:solidFill>
            <a:srgbClr val="0055A0">
              <a:alpha val="20000"/>
            </a:srgbClr>
          </a:solidFill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PULPOKS 2023</a:t>
            </a:r>
            <a:b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CERN participants</a:t>
            </a:r>
            <a:endParaRPr lang="en-GB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2</a:t>
            </a:fld>
            <a:endParaRPr lang="en-GB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79F46AAE-D0DC-BC3D-331D-F7CCE1F795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24/04/2023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03193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5714" t="3691" r="15000"/>
          <a:stretch/>
        </p:blipFill>
        <p:spPr>
          <a:xfrm>
            <a:off x="378721" y="130497"/>
            <a:ext cx="6351753" cy="599809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Introduction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3</a:t>
            </a:fld>
            <a:endParaRPr lang="en-GB"/>
          </a:p>
        </p:txBody>
      </p:sp>
      <p:sp>
        <p:nvSpPr>
          <p:cNvPr id="5" name="Content Placeholder 5">
            <a:extLst>
              <a:ext uri="{FF2B5EF4-FFF2-40B4-BE49-F238E27FC236}">
                <a16:creationId xmlns:a16="http://schemas.microsoft.com/office/drawing/2014/main" id="{82C57618-224C-D315-CCD2-5A90C3C4DECB}"/>
              </a:ext>
            </a:extLst>
          </p:cNvPr>
          <p:cNvSpPr txBox="1">
            <a:spLocks/>
          </p:cNvSpPr>
          <p:nvPr/>
        </p:nvSpPr>
        <p:spPr>
          <a:xfrm>
            <a:off x="6730474" y="795833"/>
            <a:ext cx="5203921" cy="4667421"/>
          </a:xfrm>
          <a:prstGeom prst="rect">
            <a:avLst/>
          </a:prstGeom>
          <a:solidFill>
            <a:srgbClr val="FFFFFF">
              <a:alpha val="30196"/>
            </a:srgbClr>
          </a:solidFill>
        </p:spPr>
        <p:txBody>
          <a:bodyPr>
            <a:normAutofit fontScale="62500" lnSpcReduction="2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b="1" dirty="0"/>
              <a:t>Today’s participants are all from the Accelerator Beam Transfer Group</a:t>
            </a:r>
          </a:p>
          <a:p>
            <a:pPr marL="36576" indent="0" algn="ctr">
              <a:buFont typeface="Arial"/>
              <a:buNone/>
            </a:pPr>
            <a:endParaRPr lang="en-GB" dirty="0"/>
          </a:p>
          <a:p>
            <a:pPr marL="361950" indent="0">
              <a:buFont typeface="Arial"/>
              <a:buNone/>
            </a:pPr>
            <a:r>
              <a:rPr lang="en-GB" b="1" u="sng" dirty="0"/>
              <a:t>Scope: </a:t>
            </a:r>
            <a:r>
              <a:rPr lang="en-GB" dirty="0"/>
              <a:t>Development, construction, operation and maintenance of kicker, septa and associated electronics. </a:t>
            </a:r>
          </a:p>
          <a:p>
            <a:pPr marL="36576" indent="0">
              <a:buFont typeface="Arial"/>
              <a:buNone/>
            </a:pPr>
            <a:endParaRPr lang="en-GB" dirty="0"/>
          </a:p>
          <a:p>
            <a:pPr marL="808038" indent="-271463">
              <a:buFont typeface="Arial"/>
              <a:buNone/>
            </a:pPr>
            <a:r>
              <a:rPr lang="en-GB" dirty="0"/>
              <a:t>6 Sections in the group: </a:t>
            </a:r>
          </a:p>
          <a:p>
            <a:pPr marL="808038" indent="-271463" algn="ctr">
              <a:buFont typeface="Arial"/>
              <a:buNone/>
            </a:pPr>
            <a:endParaRPr lang="en-GB" dirty="0"/>
          </a:p>
          <a:p>
            <a:pPr marL="808038" indent="-271463"/>
            <a:r>
              <a:rPr lang="en-GB" dirty="0"/>
              <a:t>Beam Transfer Physics (BTP)</a:t>
            </a:r>
          </a:p>
          <a:p>
            <a:pPr marL="808038" indent="-271463"/>
            <a:r>
              <a:rPr lang="en-GB" dirty="0"/>
              <a:t>Beam Transfer Controls (BTC)</a:t>
            </a:r>
          </a:p>
          <a:p>
            <a:pPr marL="808038" indent="-271463"/>
            <a:r>
              <a:rPr lang="en-GB" dirty="0"/>
              <a:t>Beam Transfer Electronics (BTE)</a:t>
            </a:r>
          </a:p>
          <a:p>
            <a:pPr marL="808038" indent="-271463"/>
            <a:r>
              <a:rPr lang="en-GB" dirty="0"/>
              <a:t>Septa (SE)</a:t>
            </a:r>
          </a:p>
          <a:p>
            <a:pPr marL="808038" indent="-271463"/>
            <a:r>
              <a:rPr lang="en-GB" b="1" dirty="0"/>
              <a:t>Pulsed Power Engineering (PPE)</a:t>
            </a:r>
          </a:p>
          <a:p>
            <a:pPr marL="808038" indent="-271463"/>
            <a:r>
              <a:rPr lang="en-GB" b="1" dirty="0"/>
              <a:t>Kicker Design &amp; Construction (KDC)</a:t>
            </a:r>
          </a:p>
          <a:p>
            <a:pPr marL="1520825" indent="0">
              <a:buFont typeface="Arial"/>
              <a:buNone/>
            </a:pPr>
            <a:endParaRPr lang="en-GB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E26EBAE-C143-6FB4-9C12-977CB21E127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24/04/2023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643370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94483"/>
            <a:ext cx="8226854" cy="940443"/>
          </a:xfrm>
        </p:spPr>
        <p:txBody>
          <a:bodyPr>
            <a:normAutofit fontScale="90000"/>
          </a:bodyPr>
          <a:lstStyle/>
          <a:p>
            <a:r>
              <a:rPr lang="en-US" dirty="0"/>
              <a:t>CERN SY-ABT Kicker Activities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520" y="1268760"/>
            <a:ext cx="8226854" cy="3182305"/>
          </a:xfrm>
          <a:solidFill>
            <a:srgbClr val="FFFFFF">
              <a:alpha val="40000"/>
            </a:srgbClr>
          </a:solidFill>
        </p:spPr>
        <p:txBody>
          <a:bodyPr>
            <a:normAutofit/>
          </a:bodyPr>
          <a:lstStyle/>
          <a:p>
            <a:r>
              <a:rPr lang="en-US" sz="1800" b="1" dirty="0"/>
              <a:t>Designed, produced and operates </a:t>
            </a:r>
            <a:r>
              <a:rPr lang="en-US" sz="1800" dirty="0"/>
              <a:t>over </a:t>
            </a:r>
            <a:r>
              <a:rPr lang="en-US" sz="1800" b="1" dirty="0"/>
              <a:t>80 kicker systems</a:t>
            </a:r>
            <a:r>
              <a:rPr lang="en-US" sz="1800" dirty="0"/>
              <a:t>  </a:t>
            </a:r>
            <a:r>
              <a:rPr lang="en-GB" sz="1800" dirty="0"/>
              <a:t>in the accelerator complex, beam transfer lines between accelerators and up to targets.</a:t>
            </a:r>
          </a:p>
          <a:p>
            <a:r>
              <a:rPr lang="en-US" sz="1800" b="1" dirty="0"/>
              <a:t>Rise times </a:t>
            </a:r>
            <a:r>
              <a:rPr lang="en-US" sz="1800" dirty="0"/>
              <a:t>from 5ns (CLIC) to 2.8 µs (LHC). </a:t>
            </a:r>
          </a:p>
          <a:p>
            <a:r>
              <a:rPr lang="en-US" sz="1800" b="1" dirty="0"/>
              <a:t>Pulse durations</a:t>
            </a:r>
            <a:r>
              <a:rPr lang="en-US" sz="1800" dirty="0"/>
              <a:t> up to 90 µs (typically &lt;1% ripple).</a:t>
            </a:r>
          </a:p>
          <a:p>
            <a:r>
              <a:rPr lang="en-US" sz="1800" b="1" dirty="0"/>
              <a:t>Pulsed currents </a:t>
            </a:r>
            <a:r>
              <a:rPr lang="en-US" sz="1800" dirty="0"/>
              <a:t>up to 400 kA.</a:t>
            </a:r>
          </a:p>
          <a:p>
            <a:r>
              <a:rPr lang="en-US" sz="1800" b="1" dirty="0"/>
              <a:t>Voltages</a:t>
            </a:r>
            <a:r>
              <a:rPr lang="en-US" sz="1800" dirty="0"/>
              <a:t> up to  80 kV. </a:t>
            </a:r>
            <a:endParaRPr lang="en-GB" sz="1800" dirty="0"/>
          </a:p>
          <a:p>
            <a:r>
              <a:rPr lang="en-US" sz="1800" b="1" dirty="0"/>
              <a:t>Competencies</a:t>
            </a:r>
            <a:r>
              <a:rPr lang="en-US" sz="1800" dirty="0"/>
              <a:t> in pulsed power technology, high voltage engineering, mechanical design and production,  handling of UHV, testing and maintenance.</a:t>
            </a:r>
            <a:endParaRPr lang="en-GB" sz="18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/>
              <a:t>Introduction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2E53F7B-D2DA-444A-8A57-885A018407D2}" type="slidenum">
              <a:rPr lang="en-GB" smtClean="0"/>
              <a:t>4</a:t>
            </a:fld>
            <a:endParaRPr lang="en-GB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E847C278-E3AA-F0F1-29E6-E08590BB257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24/04/2023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690D2EA4-EE5A-8E65-4D9D-7DFE10AA80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64352" y="4297221"/>
            <a:ext cx="2707520" cy="1873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6" descr="Swiass37_croppex">
            <a:extLst>
              <a:ext uri="{FF2B5EF4-FFF2-40B4-BE49-F238E27FC236}">
                <a16:creationId xmlns:a16="http://schemas.microsoft.com/office/drawing/2014/main" id="{86C68499-C605-A41F-65B0-28246084F5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6440" y="1234926"/>
            <a:ext cx="1890419" cy="29120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" descr="G:\Divisions\AB\Groups\BT\Sections\KPS\KLAUS_Scans\KFA72-1a.jpg">
            <a:extLst>
              <a:ext uri="{FF2B5EF4-FFF2-40B4-BE49-F238E27FC236}">
                <a16:creationId xmlns:a16="http://schemas.microsoft.com/office/drawing/2014/main" id="{33FDCE18-AEB5-369A-814F-CDB0F05E4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13377" y="4308897"/>
            <a:ext cx="2578967" cy="1849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38A9C08-D3AC-D49C-BFCD-26249BA6BFE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0581" t="34530" r="-985" b="3697"/>
          <a:stretch/>
        </p:blipFill>
        <p:spPr>
          <a:xfrm>
            <a:off x="254768" y="3553276"/>
            <a:ext cx="1592760" cy="2592288"/>
          </a:xfrm>
          <a:prstGeom prst="rect">
            <a:avLst/>
          </a:prstGeom>
        </p:spPr>
      </p:pic>
      <p:pic>
        <p:nvPicPr>
          <p:cNvPr id="17" name="Picture 5" descr="thyratron2">
            <a:extLst>
              <a:ext uri="{FF2B5EF4-FFF2-40B4-BE49-F238E27FC236}">
                <a16:creationId xmlns:a16="http://schemas.microsoft.com/office/drawing/2014/main" id="{295EBD1E-7A0C-4574-0EC0-CB86A3DBADC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659" t="3292" r="11954" b="11446"/>
          <a:stretch/>
        </p:blipFill>
        <p:spPr bwMode="auto">
          <a:xfrm>
            <a:off x="479376" y="791508"/>
            <a:ext cx="941046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B4C367DC-62C9-DB57-9CFF-72898F3071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91544" y="4532349"/>
            <a:ext cx="2321056" cy="161321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94F78AA-A391-5F75-9729-0612B2A0BBD1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6475"/>
          <a:stretch/>
        </p:blipFill>
        <p:spPr>
          <a:xfrm>
            <a:off x="4439816" y="4532348"/>
            <a:ext cx="2016224" cy="1613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652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>
                <a:solidFill>
                  <a:srgbClr val="0055A0">
                    <a:tint val="75000"/>
                  </a:srgbClr>
                </a:solidFill>
                <a:latin typeface="Arial"/>
              </a:rPr>
              <a:t>24/04/2023</a:t>
            </a:r>
            <a:endParaRPr lang="en-GB" dirty="0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22E53F7B-D2DA-444A-8A57-885A018407D2}" type="slidenum">
              <a:rPr lang="en-GB">
                <a:solidFill>
                  <a:srgbClr val="0055A0">
                    <a:tint val="75000"/>
                  </a:srgbClr>
                </a:solidFill>
                <a:latin typeface="Arial"/>
              </a:rPr>
              <a:pPr>
                <a:defRPr/>
              </a:pPr>
              <a:t>5</a:t>
            </a:fld>
            <a:endParaRPr lang="en-GB">
              <a:solidFill>
                <a:srgbClr val="0055A0">
                  <a:tint val="75000"/>
                </a:srgbClr>
              </a:solidFill>
              <a:latin typeface="Arial"/>
            </a:endParaRPr>
          </a:p>
        </p:txBody>
      </p: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BA85398A-436C-DA8F-0A6E-5274D02E0B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</p:spPr>
        <p:txBody>
          <a:bodyPr/>
          <a:lstStyle/>
          <a:p>
            <a:r>
              <a:rPr lang="en-GB" dirty="0"/>
              <a:t>Introduction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DC4EBB2-58BA-3FFD-D6F6-C6F2F9E06CD0}"/>
              </a:ext>
            </a:extLst>
          </p:cNvPr>
          <p:cNvSpPr txBox="1"/>
          <p:nvPr/>
        </p:nvSpPr>
        <p:spPr>
          <a:xfrm>
            <a:off x="479376" y="4623629"/>
            <a:ext cx="2016224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b="1" dirty="0"/>
              <a:t>Giorgia Favia</a:t>
            </a:r>
          </a:p>
          <a:p>
            <a:r>
              <a:rPr lang="en-GB" sz="1600" dirty="0"/>
              <a:t>Electronics engineer, PhD, Joined PPE section at CERN in 2023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67C0BD-964B-4030-45B3-0AF5F9E4B286}"/>
              </a:ext>
            </a:extLst>
          </p:cNvPr>
          <p:cNvSpPr txBox="1"/>
          <p:nvPr/>
        </p:nvSpPr>
        <p:spPr>
          <a:xfrm>
            <a:off x="9343060" y="4615968"/>
            <a:ext cx="2091457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Laurent Ducimetière</a:t>
            </a:r>
          </a:p>
          <a:p>
            <a:r>
              <a:rPr lang="en-GB" sz="1600" dirty="0"/>
              <a:t>Electrical engineer, joined CERN in 1992 head of KDC section</a:t>
            </a:r>
          </a:p>
        </p:txBody>
      </p:sp>
      <p:pic>
        <p:nvPicPr>
          <p:cNvPr id="31" name="Picture 30" descr="A person wearing glasses smiling&#10;&#10;Description automatically generated with low confidence">
            <a:extLst>
              <a:ext uri="{FF2B5EF4-FFF2-40B4-BE49-F238E27FC236}">
                <a16:creationId xmlns:a16="http://schemas.microsoft.com/office/drawing/2014/main" id="{029ECB51-5596-2796-C061-32E521D105E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2" t="9866" r="3406" b="9204"/>
          <a:stretch/>
        </p:blipFill>
        <p:spPr>
          <a:xfrm>
            <a:off x="9407318" y="2455728"/>
            <a:ext cx="1945266" cy="217805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35BCC8D9-D74E-42F5-E793-6F219FC66413}"/>
              </a:ext>
            </a:extLst>
          </p:cNvPr>
          <p:cNvSpPr txBox="1"/>
          <p:nvPr/>
        </p:nvSpPr>
        <p:spPr>
          <a:xfrm>
            <a:off x="481837" y="129644"/>
            <a:ext cx="1103101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/>
              <a:t>CERN’s</a:t>
            </a:r>
            <a:r>
              <a:rPr lang="fr-FR" b="1" dirty="0"/>
              <a:t> contribution to PULPOKS 2023</a:t>
            </a:r>
          </a:p>
          <a:p>
            <a:endParaRPr lang="fr-FR" dirty="0"/>
          </a:p>
          <a:p>
            <a:r>
              <a:rPr lang="fr-FR" dirty="0"/>
              <a:t>1 Talk : </a:t>
            </a: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Optimization of Beam Impedance Mitigation Measures for HV Reliability in an SPS Injection Kicker Magnet</a:t>
            </a:r>
            <a:endParaRPr lang="fr-FR" dirty="0"/>
          </a:p>
          <a:p>
            <a:r>
              <a:rPr lang="fr-FR" dirty="0"/>
              <a:t>4 posters : -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Marx Generator for Kicker Magnets Power Supply Based on </a:t>
            </a:r>
            <a:r>
              <a:rPr lang="en-GB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SiC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MOSFETs (poster)</a:t>
            </a:r>
            <a:endParaRPr lang="en-GB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1073150" lvl="0"/>
            <a:r>
              <a:rPr lang="fr-FR" dirty="0"/>
              <a:t> -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Inductive Voltage Adder for driving Kicker Magnets with a Short-circuit Termination (poster) </a:t>
            </a:r>
            <a:endParaRPr lang="en-GB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1073150" lvl="0"/>
            <a:r>
              <a:rPr lang="fr-FR" dirty="0"/>
              <a:t> -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High power electrical contacts for Kicker magnets applications (poster)</a:t>
            </a:r>
            <a:endParaRPr lang="en-GB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pPr marL="1073150" lvl="0"/>
            <a:r>
              <a:rPr lang="fr-FR" dirty="0"/>
              <a:t> - </a:t>
            </a: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Ultra-fast generator for impact ionization triggering (poster)</a:t>
            </a:r>
            <a:endParaRPr lang="en-GB" sz="1800" dirty="0">
              <a:effectLst/>
              <a:latin typeface="Calibri" panose="020F0502020204030204" pitchFamily="34" charset="0"/>
              <a:ea typeface="DengXian" panose="02010600030101010101" pitchFamily="2" charset="-122"/>
            </a:endParaRPr>
          </a:p>
          <a:p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2E08C5-85AF-6722-307F-55134B5DA95D}"/>
              </a:ext>
            </a:extLst>
          </p:cNvPr>
          <p:cNvSpPr txBox="1"/>
          <p:nvPr/>
        </p:nvSpPr>
        <p:spPr>
          <a:xfrm>
            <a:off x="6460745" y="4615968"/>
            <a:ext cx="2124000" cy="135421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Mike Barnes</a:t>
            </a:r>
          </a:p>
          <a:p>
            <a:r>
              <a:rPr lang="en-GB" sz="1600" dirty="0"/>
              <a:t>Electrical engineer, joined CERN in 2006, deputy head of PPE section</a:t>
            </a:r>
            <a:r>
              <a:rPr lang="en-GB" dirty="0"/>
              <a:t>	</a:t>
            </a:r>
          </a:p>
        </p:txBody>
      </p:sp>
      <p:pic>
        <p:nvPicPr>
          <p:cNvPr id="5" name="Picture 4" descr="A person wearing glasses and smiling&#10;&#10;Description automatically generated with low confidence">
            <a:extLst>
              <a:ext uri="{FF2B5EF4-FFF2-40B4-BE49-F238E27FC236}">
                <a16:creationId xmlns:a16="http://schemas.microsoft.com/office/drawing/2014/main" id="{2E50F2E5-B6BF-FC79-9EA9-6A993A69CE2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064" y="2479016"/>
            <a:ext cx="1499069" cy="2160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3008F9-B465-0796-C02A-19410E4AA7C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46" r="11246"/>
          <a:stretch/>
        </p:blipFill>
        <p:spPr>
          <a:xfrm>
            <a:off x="531842" y="2444038"/>
            <a:ext cx="2028016" cy="217959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98B1027-EB72-BB31-1302-FB5183EA7098}"/>
              </a:ext>
            </a:extLst>
          </p:cNvPr>
          <p:cNvSpPr/>
          <p:nvPr/>
        </p:nvSpPr>
        <p:spPr>
          <a:xfrm>
            <a:off x="3365289" y="2473545"/>
            <a:ext cx="2016224" cy="2160240"/>
          </a:xfrm>
          <a:prstGeom prst="rect">
            <a:avLst/>
          </a:prstGeom>
          <a:gradFill flip="none" rotWithShape="1">
            <a:gsLst>
              <a:gs pos="0">
                <a:srgbClr val="0055A0">
                  <a:tint val="66000"/>
                  <a:satMod val="160000"/>
                </a:srgbClr>
              </a:gs>
              <a:gs pos="50000">
                <a:srgbClr val="0055A0">
                  <a:tint val="44500"/>
                  <a:satMod val="160000"/>
                </a:srgbClr>
              </a:gs>
              <a:gs pos="100000">
                <a:srgbClr val="0055A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2CC5EF-B796-37C7-B41A-A0220490E9B5}"/>
              </a:ext>
            </a:extLst>
          </p:cNvPr>
          <p:cNvSpPr txBox="1"/>
          <p:nvPr/>
        </p:nvSpPr>
        <p:spPr>
          <a:xfrm>
            <a:off x="3360798" y="4623629"/>
            <a:ext cx="207217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b="1" dirty="0"/>
              <a:t>Konstantinos Papastergiou</a:t>
            </a:r>
          </a:p>
          <a:p>
            <a:r>
              <a:rPr lang="en-GB" sz="1600" dirty="0"/>
              <a:t>Electronics Engineer</a:t>
            </a:r>
          </a:p>
          <a:p>
            <a:r>
              <a:rPr lang="en-GB" sz="1600" dirty="0"/>
              <a:t>Joined CERN in 2012</a:t>
            </a:r>
          </a:p>
        </p:txBody>
      </p:sp>
      <p:pic>
        <p:nvPicPr>
          <p:cNvPr id="10" name="Picture 9" descr="A person wearing a helmet&#10;&#10;Description automatically generated with medium confidence">
            <a:extLst>
              <a:ext uri="{FF2B5EF4-FFF2-40B4-BE49-F238E27FC236}">
                <a16:creationId xmlns:a16="http://schemas.microsoft.com/office/drawing/2014/main" id="{DB0133FD-A8BA-A3E6-B17A-21984F2651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9907" y="2564904"/>
            <a:ext cx="2008807" cy="20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440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077595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templat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cern_template</Template>
  <TotalTime>23322</TotalTime>
  <Words>307</Words>
  <Application>Microsoft Office PowerPoint</Application>
  <PresentationFormat>Widescreen</PresentationFormat>
  <Paragraphs>48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9" baseType="lpstr">
      <vt:lpstr>Arial</vt:lpstr>
      <vt:lpstr>Calibri</vt:lpstr>
      <vt:lpstr>cern_template</vt:lpstr>
      <vt:lpstr>PowerPoint Presentation</vt:lpstr>
      <vt:lpstr>PULPOKS 2023 CERN participants</vt:lpstr>
      <vt:lpstr>PowerPoint Presentation</vt:lpstr>
      <vt:lpstr>CERN SY-ABT Kicker Activities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Thomas Kramer</dc:creator>
  <cp:lastModifiedBy>Laurent Sylvain Ducimetiere</cp:lastModifiedBy>
  <cp:revision>155</cp:revision>
  <dcterms:created xsi:type="dcterms:W3CDTF">2014-12-10T14:37:00Z</dcterms:created>
  <dcterms:modified xsi:type="dcterms:W3CDTF">2023-04-21T14:59:55Z</dcterms:modified>
</cp:coreProperties>
</file>