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comment2.xml" ContentType="application/vnd.openxmlformats-officedocument.presentationml.comment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omments/comment3.xml" ContentType="application/vnd.openxmlformats-officedocument.presentationml.comment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comments/comment4.xml" ContentType="application/vnd.openxmlformats-officedocument.presentationml.comment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omments/comment5.xml" ContentType="application/vnd.openxmlformats-officedocument.presentationml.comment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omments/comment6.xml" ContentType="application/vnd.openxmlformats-officedocument.presentationml.comment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omments/comment7.xml" ContentType="application/vnd.openxmlformats-officedocument.presentationml.comment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handoutMasterIdLst>
    <p:handoutMasterId r:id="rId57"/>
  </p:handoutMasterIdLst>
  <p:sldIdLst>
    <p:sldId id="256" r:id="rId2"/>
    <p:sldId id="395" r:id="rId3"/>
    <p:sldId id="260" r:id="rId4"/>
    <p:sldId id="406" r:id="rId5"/>
    <p:sldId id="331" r:id="rId6"/>
    <p:sldId id="323" r:id="rId7"/>
    <p:sldId id="326" r:id="rId8"/>
    <p:sldId id="361" r:id="rId9"/>
    <p:sldId id="259" r:id="rId10"/>
    <p:sldId id="369" r:id="rId11"/>
    <p:sldId id="371" r:id="rId12"/>
    <p:sldId id="407" r:id="rId13"/>
    <p:sldId id="365" r:id="rId14"/>
    <p:sldId id="266" r:id="rId15"/>
    <p:sldId id="362" r:id="rId16"/>
    <p:sldId id="372" r:id="rId17"/>
    <p:sldId id="373" r:id="rId18"/>
    <p:sldId id="374" r:id="rId19"/>
    <p:sldId id="270" r:id="rId20"/>
    <p:sldId id="275" r:id="rId21"/>
    <p:sldId id="277" r:id="rId22"/>
    <p:sldId id="377" r:id="rId23"/>
    <p:sldId id="401" r:id="rId24"/>
    <p:sldId id="257" r:id="rId25"/>
    <p:sldId id="393" r:id="rId26"/>
    <p:sldId id="278" r:id="rId27"/>
    <p:sldId id="279" r:id="rId28"/>
    <p:sldId id="281" r:id="rId29"/>
    <p:sldId id="340" r:id="rId30"/>
    <p:sldId id="394" r:id="rId31"/>
    <p:sldId id="356" r:id="rId32"/>
    <p:sldId id="290" r:id="rId33"/>
    <p:sldId id="386" r:id="rId34"/>
    <p:sldId id="355" r:id="rId35"/>
    <p:sldId id="363" r:id="rId36"/>
    <p:sldId id="286" r:id="rId37"/>
    <p:sldId id="287" r:id="rId38"/>
    <p:sldId id="288" r:id="rId39"/>
    <p:sldId id="408" r:id="rId40"/>
    <p:sldId id="314" r:id="rId41"/>
    <p:sldId id="293" r:id="rId42"/>
    <p:sldId id="295" r:id="rId43"/>
    <p:sldId id="380" r:id="rId44"/>
    <p:sldId id="302" r:id="rId45"/>
    <p:sldId id="311" r:id="rId46"/>
    <p:sldId id="398" r:id="rId47"/>
    <p:sldId id="301" r:id="rId48"/>
    <p:sldId id="399" r:id="rId49"/>
    <p:sldId id="304" r:id="rId50"/>
    <p:sldId id="353" r:id="rId51"/>
    <p:sldId id="308" r:id="rId52"/>
    <p:sldId id="307" r:id="rId53"/>
    <p:sldId id="404" r:id="rId54"/>
    <p:sldId id="309" r:id="rId55"/>
  </p:sldIdLst>
  <p:sldSz cx="9144000" cy="5143500" type="screen16x9"/>
  <p:notesSz cx="6797675" cy="9872663"/>
  <p:custDataLst>
    <p:tags r:id="rId5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DEFF"/>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899" autoAdjust="0"/>
    <p:restoredTop sz="92037" autoAdjust="0"/>
  </p:normalViewPr>
  <p:slideViewPr>
    <p:cSldViewPr snapToGrid="0" snapToObjects="1">
      <p:cViewPr varScale="1">
        <p:scale>
          <a:sx n="96" d="100"/>
          <a:sy n="96" d="100"/>
        </p:scale>
        <p:origin x="749" y="-826"/>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75" d="100"/>
        <a:sy n="75" d="100"/>
      </p:scale>
      <p:origin x="0" y="-1805"/>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gs" Target="tags/tag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8-29T15:29:52.037" idx="11">
    <p:pos x="10" y="10"/>
    <p:text>Check with Philippe</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8-10T11:51:26.730" idx="9">
    <p:pos x="10" y="10"/>
    <p:text>Review</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2-08-10T11:37:56.017" idx="3">
    <p:pos x="10" y="10"/>
    <p:text>Erwin text to review
Kyriaki slide to review</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2-08-10T11:37:38.475" idx="2">
    <p:pos x="10" y="10"/>
    <p:text>Kyriaki to review</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2-08-10T11:42:13.252" idx="5">
    <p:pos x="10" y="10"/>
    <p:text>review this slide (replace video) and text (Erwin)</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2-07-19T16:06:34.366" idx="1">
    <p:pos x="10" y="10"/>
    <p:text>Add screenshot of check list + link</p:text>
    <p:extLst>
      <p:ext uri="{C676402C-5697-4E1C-873F-D02D1690AC5C}">
        <p15:threadingInfo xmlns:p15="http://schemas.microsoft.com/office/powerpoint/2012/main" timeZoneBias="-1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2-08-10T11:49:24.950" idx="7">
    <p:pos x="10" y="10"/>
    <p:text>Review as DAOS are coming to pick up</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DDF263-D399-4496-AA49-36C6F43C05DE}" type="doc">
      <dgm:prSet loTypeId="urn:microsoft.com/office/officeart/2005/8/layout/process1" loCatId="process" qsTypeId="urn:microsoft.com/office/officeart/2005/8/quickstyle/simple1" qsCatId="simple" csTypeId="urn:microsoft.com/office/officeart/2005/8/colors/accent1_2" csCatId="accent1" phldr="1"/>
      <dgm:spPr/>
    </dgm:pt>
    <dgm:pt modelId="{F7A86691-5840-4C7A-9C3E-58F2ECE4F7E7}" type="pres">
      <dgm:prSet presAssocID="{D7DDF263-D399-4496-AA49-36C6F43C05DE}" presName="Name0" presStyleCnt="0">
        <dgm:presLayoutVars>
          <dgm:dir/>
          <dgm:resizeHandles val="exact"/>
        </dgm:presLayoutVars>
      </dgm:prSet>
      <dgm:spPr/>
    </dgm:pt>
  </dgm:ptLst>
  <dgm:cxnLst>
    <dgm:cxn modelId="{46BCA060-7226-41CD-BA4E-3CB9B7AAFF86}" type="presOf" srcId="{D7DDF263-D399-4496-AA49-36C6F43C05DE}" destId="{F7A86691-5840-4C7A-9C3E-58F2ECE4F7E7}" srcOrd="0"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4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dirty="0"/>
            <a:t>Systems</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dgm:spPr/>
      <dgm:t>
        <a:bodyPr/>
        <a:lstStyle/>
        <a:p>
          <a:endParaRPr lang="en-US"/>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dgm:spPr/>
      <dgm:t>
        <a:bodyPr/>
        <a:lstStyle/>
        <a:p>
          <a:endParaRPr lang="en-US" dirty="0"/>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3"/>
      <dgm:spPr/>
    </dgm:pt>
    <dgm:pt modelId="{DA7CCF86-3120-453C-B4D9-D73958095C99}" type="pres">
      <dgm:prSet presAssocID="{A2D46EEE-4C74-41C8-AA85-2FC23A070AA5}" presName="childText" presStyleLbl="bgAcc1" presStyleIdx="0" presStyleCnt="13">
        <dgm:presLayoutVars>
          <dgm:bulletEnabled val="1"/>
        </dgm:presLayoutVars>
      </dgm:prSet>
      <dgm:spPr/>
    </dgm:pt>
    <dgm:pt modelId="{1F8EE426-C7D8-43D5-8F1E-2820C3128EB6}" type="pres">
      <dgm:prSet presAssocID="{CA8BFBA3-00F6-4D5E-858C-27B1F921E167}" presName="Name13" presStyleLbl="parChTrans1D2" presStyleIdx="1" presStyleCnt="13"/>
      <dgm:spPr/>
    </dgm:pt>
    <dgm:pt modelId="{FC0E0194-178C-42BE-91C8-DCDAE38BA14B}" type="pres">
      <dgm:prSet presAssocID="{A5B46A85-6E39-45F7-AA70-3B9A0A90AE29}" presName="childText" presStyleLbl="bgAcc1" presStyleIdx="1" presStyleCnt="13">
        <dgm:presLayoutVars>
          <dgm:bulletEnabled val="1"/>
        </dgm:presLayoutVars>
      </dgm:prSet>
      <dgm:spPr/>
    </dgm:pt>
    <dgm:pt modelId="{BC6523A5-F901-4C14-834F-8F19FB253565}" type="pres">
      <dgm:prSet presAssocID="{84753535-6F2F-4E39-8360-3EDDB4A3DB52}" presName="Name13" presStyleLbl="parChTrans1D2" presStyleIdx="2" presStyleCnt="13"/>
      <dgm:spPr/>
    </dgm:pt>
    <dgm:pt modelId="{81E8F7C7-6410-4636-9437-5BC103F41506}" type="pres">
      <dgm:prSet presAssocID="{5EBC1F7D-1644-482A-9716-2114C93E2FE7}" presName="childText" presStyleLbl="bgAcc1" presStyleIdx="2" presStyleCnt="13"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3"/>
      <dgm:spPr/>
    </dgm:pt>
    <dgm:pt modelId="{6A2C459D-412F-40F0-9F1C-01994C63547C}" type="pres">
      <dgm:prSet presAssocID="{441B2B92-A128-401C-AA29-95DC3CD9C013}" presName="childText" presStyleLbl="bgAcc1" presStyleIdx="3" presStyleCnt="13">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3"/>
      <dgm:spPr/>
    </dgm:pt>
    <dgm:pt modelId="{DEAFBE4F-F052-4F56-8735-83E63AEFF4DB}" type="pres">
      <dgm:prSet presAssocID="{39108FAD-021C-4AFB-9C5A-7ED86F50D644}" presName="childText" presStyleLbl="bgAcc1" presStyleIdx="4" presStyleCnt="13" custScaleX="104786">
        <dgm:presLayoutVars>
          <dgm:bulletEnabled val="1"/>
        </dgm:presLayoutVars>
      </dgm:prSet>
      <dgm:spPr/>
    </dgm:pt>
    <dgm:pt modelId="{D65E9D8E-0FB4-4DA2-A49F-5B8DD5375BFB}" type="pres">
      <dgm:prSet presAssocID="{7353E32C-47A9-4EC0-9B61-D26B42C5213F}" presName="Name13" presStyleLbl="parChTrans1D2" presStyleIdx="5" presStyleCnt="13"/>
      <dgm:spPr/>
    </dgm:pt>
    <dgm:pt modelId="{7AC5AAD6-546C-42F0-B9F0-33F4B70F1751}" type="pres">
      <dgm:prSet presAssocID="{539AB4CB-28FE-41AE-9620-CC8DC46EB68C}" presName="childText" presStyleLbl="bgAcc1" presStyleIdx="5" presStyleCnt="13" custScaleX="107333">
        <dgm:presLayoutVars>
          <dgm:bulletEnabled val="1"/>
        </dgm:presLayoutVars>
      </dgm:prSet>
      <dgm:spPr/>
    </dgm:pt>
    <dgm:pt modelId="{12B760B6-3DDF-4548-9C92-DB7CEB52880C}" type="pres">
      <dgm:prSet presAssocID="{C9CFF273-83C3-474E-9C1D-1CD4D26FC9EF}" presName="Name13" presStyleLbl="parChTrans1D2" presStyleIdx="6" presStyleCnt="13"/>
      <dgm:spPr/>
    </dgm:pt>
    <dgm:pt modelId="{C1F5CA99-2F35-4670-A117-0D20B5ADE1AB}" type="pres">
      <dgm:prSet presAssocID="{9C7AECA1-16F7-4C5C-A64D-32D2FC42E013}" presName="childText" presStyleLbl="bgAcc1" presStyleIdx="6" presStyleCnt="13">
        <dgm:presLayoutVars>
          <dgm:bulletEnabled val="1"/>
        </dgm:presLayoutVars>
      </dgm:prSet>
      <dgm:spPr/>
    </dgm:pt>
    <dgm:pt modelId="{200386FC-B442-411C-ACC8-9E81282172CD}" type="pres">
      <dgm:prSet presAssocID="{86AF2C3D-1433-4D80-9A63-E430505D246B}" presName="Name13" presStyleLbl="parChTrans1D2" presStyleIdx="7" presStyleCnt="13"/>
      <dgm:spPr/>
    </dgm:pt>
    <dgm:pt modelId="{764768B0-77E8-4473-B436-228C4261FBCD}" type="pres">
      <dgm:prSet presAssocID="{ECC604BF-4896-41E8-B4EC-BCDA7E1B6217}" presName="childText" presStyleLbl="bgAcc1" presStyleIdx="7" presStyleCnt="13">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3"/>
      <dgm:spPr/>
    </dgm:pt>
    <dgm:pt modelId="{2A5B49D8-645C-4838-875B-DFD0C5D43DD3}" type="pres">
      <dgm:prSet presAssocID="{88FCB1AF-15DA-4A92-B883-8254C67E3DB2}" presName="childText" presStyleLbl="bgAcc1" presStyleIdx="8" presStyleCnt="13" custScaleX="112117" custLinFactNeighborX="-3564">
        <dgm:presLayoutVars>
          <dgm:bulletEnabled val="1"/>
        </dgm:presLayoutVars>
      </dgm:prSet>
      <dgm:spPr>
        <a:prstGeom prst="flowChartPreparation">
          <a:avLst/>
        </a:prstGeom>
      </dgm:spPr>
    </dgm:pt>
    <dgm:pt modelId="{D1212626-523F-4F9B-B493-2E8C6793E464}" type="pres">
      <dgm:prSet presAssocID="{7BD7828A-6FC2-4F44-B467-AF76D5897E1A}" presName="Name13" presStyleLbl="parChTrans1D2" presStyleIdx="9" presStyleCnt="13"/>
      <dgm:spPr/>
    </dgm:pt>
    <dgm:pt modelId="{2835AED8-5CAE-46B9-88F3-E0239CA049D5}" type="pres">
      <dgm:prSet presAssocID="{8094EE2D-2FCF-46D5-8907-085C6B7FAA69}" presName="childText" presStyleLbl="bgAcc1" presStyleIdx="9" presStyleCnt="13" custScaleX="115681" custLinFactNeighborX="-3564">
        <dgm:presLayoutVars>
          <dgm:bulletEnabled val="1"/>
        </dgm:presLayoutVars>
      </dgm:prSet>
      <dgm:spPr>
        <a:prstGeom prst="flowChartPreparati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0" presStyleCnt="13"/>
      <dgm:spPr/>
    </dgm:pt>
    <dgm:pt modelId="{BB07D65E-D755-4ADF-BE10-872FA5B3B89F}" type="pres">
      <dgm:prSet presAssocID="{3FD281C8-6F8D-4926-80D2-B4A1BDF3EC66}" presName="childText" presStyleLbl="bgAcc1" presStyleIdx="10" presStyleCnt="13">
        <dgm:presLayoutVars>
          <dgm:bulletEnabled val="1"/>
        </dgm:presLayoutVars>
      </dgm:prSet>
      <dgm:spPr/>
    </dgm:pt>
    <dgm:pt modelId="{3570A4A0-050F-4C56-AB23-2F0A0B6CB10A}" type="pres">
      <dgm:prSet presAssocID="{D11142CD-F467-4F19-9EC1-5F83A5B1CCBD}" presName="Name13" presStyleLbl="parChTrans1D2" presStyleIdx="11" presStyleCnt="13"/>
      <dgm:spPr/>
    </dgm:pt>
    <dgm:pt modelId="{52F189E8-A88A-40EA-BBDE-521D5CC66B4A}" type="pres">
      <dgm:prSet presAssocID="{FDF2AE1B-088B-4F12-B5E4-32AEFE5748F7}" presName="childText" presStyleLbl="bgAcc1" presStyleIdx="11" presStyleCnt="13">
        <dgm:presLayoutVars>
          <dgm:bulletEnabled val="1"/>
        </dgm:presLayoutVars>
      </dgm:prSet>
      <dgm:spPr/>
    </dgm:pt>
    <dgm:pt modelId="{CCE39531-CE22-4D30-B71F-E93C3D738AC5}" type="pres">
      <dgm:prSet presAssocID="{651423BD-B9A1-4DCB-8D2F-DEB30D583D4A}" presName="Name13" presStyleLbl="parChTrans1D2" presStyleIdx="12" presStyleCnt="13"/>
      <dgm:spPr/>
    </dgm:pt>
    <dgm:pt modelId="{DF687E79-D046-4BF5-A72F-A11B9BC8915F}" type="pres">
      <dgm:prSet presAssocID="{5541189E-B59C-43D7-8ECD-48F0C06731B8}" presName="childText" presStyleLbl="bgAcc1" presStyleIdx="12" presStyleCnt="13">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1" destOrd="0" parTransId="{7BD7828A-6FC2-4F44-B467-AF76D5897E1A}" sibTransId="{FF87B3AD-6CBD-4289-8D74-E41EC5620CB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C43F9A4B-70E4-44F6-B9A1-3AEED555AB1B}" type="presParOf" srcId="{7B850852-F351-4086-BE5F-89D7273D4E3F}" destId="{D1212626-523F-4F9B-B493-2E8C6793E464}" srcOrd="2" destOrd="0" presId="urn:microsoft.com/office/officeart/2005/8/layout/hierarchy3"/>
    <dgm:cxn modelId="{834E0123-5AD4-48BD-8077-A42A159A200B}" type="presParOf" srcId="{7B850852-F351-4086-BE5F-89D7273D4E3F}" destId="{2835AED8-5CAE-46B9-88F3-E0239CA049D5}" srcOrd="3"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Beams</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Technology</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Engineering</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Systems</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Finance &amp; Human Resources</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77342"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Finance &amp; Administrative Processes</a:t>
          </a:r>
        </a:p>
      </dsp:txBody>
      <dsp:txXfrm>
        <a:off x="2023545" y="747148"/>
        <a:ext cx="943194"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1001098"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Industry, Procurement &amp; Knowledge Transfer</a:t>
          </a:r>
        </a:p>
      </dsp:txBody>
      <dsp:txXfrm>
        <a:off x="2023545" y="1475823"/>
        <a:ext cx="966950"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Human Resources</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Site &amp; Civil Engineering</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38484" y="17074"/>
        <a:ext cx="1131730" cy="548791"/>
      </dsp:txXfrm>
    </dsp:sp>
    <dsp:sp modelId="{D5FDEEAC-4B6E-4EA2-888D-FD0AB0F08232}">
      <dsp:nvSpPr>
        <dsp:cNvPr id="0" name=""/>
        <dsp:cNvSpPr/>
      </dsp:nvSpPr>
      <dsp:spPr>
        <a:xfrm>
          <a:off x="3337998" y="582939"/>
          <a:ext cx="92580" cy="438605"/>
        </a:xfrm>
        <a:custGeom>
          <a:avLst/>
          <a:gdLst/>
          <a:ahLst/>
          <a:cxnLst/>
          <a:rect l="0" t="0" r="0" b="0"/>
          <a:pathLst>
            <a:path>
              <a:moveTo>
                <a:pt x="0" y="0"/>
              </a:moveTo>
              <a:lnTo>
                <a:pt x="0" y="438605"/>
              </a:lnTo>
              <a:lnTo>
                <a:pt x="92580" y="438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430578" y="730074"/>
          <a:ext cx="1045718"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639722" y="730074"/>
        <a:ext cx="627430" cy="582939"/>
      </dsp:txXfrm>
    </dsp:sp>
    <dsp:sp modelId="{D1212626-523F-4F9B-B493-2E8C6793E464}">
      <dsp:nvSpPr>
        <dsp:cNvPr id="0" name=""/>
        <dsp:cNvSpPr/>
      </dsp:nvSpPr>
      <dsp:spPr>
        <a:xfrm>
          <a:off x="3337998" y="582939"/>
          <a:ext cx="92580" cy="1167279"/>
        </a:xfrm>
        <a:custGeom>
          <a:avLst/>
          <a:gdLst/>
          <a:ahLst/>
          <a:cxnLst/>
          <a:rect l="0" t="0" r="0" b="0"/>
          <a:pathLst>
            <a:path>
              <a:moveTo>
                <a:pt x="0" y="0"/>
              </a:moveTo>
              <a:lnTo>
                <a:pt x="0" y="1167279"/>
              </a:lnTo>
              <a:lnTo>
                <a:pt x="92580" y="116727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430578" y="1458749"/>
          <a:ext cx="1078960"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endParaRPr lang="en-US" sz="1100" kern="1200" dirty="0"/>
        </a:p>
      </dsp:txBody>
      <dsp:txXfrm>
        <a:off x="3646370" y="1458749"/>
        <a:ext cx="647376" cy="582939"/>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Experimental Physics</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Theory</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Information Technology</a:t>
          </a:r>
        </a:p>
      </dsp:txBody>
      <dsp:txXfrm>
        <a:off x="4938242" y="2204497"/>
        <a:ext cx="898555" cy="5487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5348"/>
          </a:xfrm>
          <a:prstGeom prst="rect">
            <a:avLst/>
          </a:prstGeom>
        </p:spPr>
        <p:txBody>
          <a:bodyPr vert="horz" lIns="91440" tIns="45720" rIns="91440" bIns="45720" rtlCol="0"/>
          <a:lstStyle>
            <a:lvl1pPr algn="r">
              <a:defRPr sz="1200"/>
            </a:lvl1pPr>
          </a:lstStyle>
          <a:p>
            <a:fld id="{A5400F9D-92A0-422B-ABB0-997B961779BE}" type="datetimeFigureOut">
              <a:rPr lang="en-GB" smtClean="0"/>
              <a:t>01/02/2023</a:t>
            </a:fld>
            <a:endParaRPr lang="en-GB"/>
          </a:p>
        </p:txBody>
      </p:sp>
      <p:sp>
        <p:nvSpPr>
          <p:cNvPr id="4" name="Footer Placeholder 3"/>
          <p:cNvSpPr>
            <a:spLocks noGrp="1"/>
          </p:cNvSpPr>
          <p:nvPr>
            <p:ph type="ftr" sz="quarter" idx="2"/>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377318"/>
            <a:ext cx="2945659" cy="495347"/>
          </a:xfrm>
          <a:prstGeom prst="rect">
            <a:avLst/>
          </a:prstGeom>
        </p:spPr>
        <p:txBody>
          <a:bodyPr vert="horz" lIns="91440" tIns="45720" rIns="91440" bIns="45720" rtlCol="0" anchor="b"/>
          <a:lstStyle>
            <a:lvl1pPr algn="r">
              <a:defRPr sz="12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1440" tIns="45720" rIns="91440" bIns="45720" rtlCol="0"/>
          <a:lstStyle>
            <a:lvl1pPr algn="r">
              <a:defRPr sz="1200"/>
            </a:lvl1pPr>
          </a:lstStyle>
          <a:p>
            <a:fld id="{889D642E-375B-4B6C-9A08-D0EF4DEE96CB}" type="datetimeFigureOut">
              <a:rPr lang="en-GB" smtClean="0"/>
              <a:t>01/02/2023</a:t>
            </a:fld>
            <a:endParaRPr lang="en-GB"/>
          </a:p>
        </p:txBody>
      </p:sp>
      <p:sp>
        <p:nvSpPr>
          <p:cNvPr id="4" name="Slide Image Placeholder 3"/>
          <p:cNvSpPr>
            <a:spLocks noGrp="1" noRot="1" noChangeAspect="1"/>
          </p:cNvSpPr>
          <p:nvPr>
            <p:ph type="sldImg" idx="2"/>
          </p:nvPr>
        </p:nvSpPr>
        <p:spPr>
          <a:xfrm>
            <a:off x="438150" y="1236663"/>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1440" tIns="45720" rIns="91440" bIns="45720" rtlCol="0" anchor="b"/>
          <a:lstStyle>
            <a:lvl1pPr algn="r">
              <a:defRPr sz="12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6.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10</a:t>
            </a:fld>
            <a:endParaRPr lang="en-US"/>
          </a:p>
        </p:txBody>
      </p:sp>
    </p:spTree>
    <p:extLst>
      <p:ext uri="{BB962C8B-B14F-4D97-AF65-F5344CB8AC3E}">
        <p14:creationId xmlns:p14="http://schemas.microsoft.com/office/powerpoint/2010/main" val="204579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Kyriaki</a:t>
            </a:r>
            <a:br>
              <a:rPr lang="en-US" dirty="0">
                <a:ea typeface="Calibri"/>
                <a:cs typeface="Calibri"/>
              </a:rPr>
            </a:br>
            <a:r>
              <a:rPr lang="en-US" dirty="0">
                <a:ea typeface="Calibri"/>
                <a:cs typeface="Calibri"/>
              </a:rPr>
              <a:t>**********</a:t>
            </a:r>
          </a:p>
        </p:txBody>
      </p:sp>
      <p:sp>
        <p:nvSpPr>
          <p:cNvPr id="4" name="Slide Number Placeholder 3"/>
          <p:cNvSpPr>
            <a:spLocks noGrp="1"/>
          </p:cNvSpPr>
          <p:nvPr>
            <p:ph type="sldNum" sz="quarter" idx="5"/>
          </p:nvPr>
        </p:nvSpPr>
        <p:spPr/>
        <p:txBody>
          <a:bodyPr/>
          <a:lstStyle/>
          <a:p>
            <a:fld id="{A25B4BE4-2004-4494-AD8A-6209C7B637E4}" type="slidenum">
              <a:rPr lang="en-GB" smtClean="0"/>
              <a:t>11</a:t>
            </a:fld>
            <a:endParaRPr lang="en-GB"/>
          </a:p>
        </p:txBody>
      </p:sp>
    </p:spTree>
    <p:extLst>
      <p:ext uri="{BB962C8B-B14F-4D97-AF65-F5344CB8AC3E}">
        <p14:creationId xmlns:p14="http://schemas.microsoft.com/office/powerpoint/2010/main" val="1832091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ROCIO</a:t>
            </a:r>
          </a:p>
          <a:p>
            <a:r>
              <a:rPr lang="en-GB" dirty="0"/>
              <a:t>In</a:t>
            </a:r>
            <a:r>
              <a:rPr lang="en-GB" baseline="0" dirty="0"/>
              <a:t> the CERN Phonebook, you can find out where people have their office.</a:t>
            </a:r>
          </a:p>
          <a:p>
            <a:r>
              <a:rPr lang="en-GB" baseline="0" dirty="0"/>
              <a:t>For example, me/Rocio has her office in building 5, on the 2</a:t>
            </a:r>
            <a:r>
              <a:rPr lang="en-GB" baseline="30000" dirty="0"/>
              <a:t>nd</a:t>
            </a:r>
            <a:r>
              <a:rPr lang="en-GB" baseline="0" dirty="0"/>
              <a:t> floor, and the office number is 25, on the side of the corridor with </a:t>
            </a:r>
            <a:r>
              <a:rPr lang="en-GB" baseline="0" dirty="0" err="1"/>
              <a:t>oneven</a:t>
            </a:r>
            <a:r>
              <a:rPr lang="en-GB" baseline="0" dirty="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14</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br>
              <a:rPr lang="fr-CH" dirty="0"/>
            </a:br>
            <a:r>
              <a:rPr lang="fr-CH" dirty="0"/>
              <a:t>Stats 2021 : https://cds.cern.ch/record/2809746/files/CERN-HR-STAFF-STAT-2021-RESTR.pdf</a:t>
            </a:r>
            <a:br>
              <a:rPr lang="fr-CH" dirty="0"/>
            </a:br>
            <a:br>
              <a:rPr lang="fr-CH" dirty="0"/>
            </a:br>
            <a:r>
              <a:rPr lang="fr-CH" dirty="0"/>
              <a:t>************************</a:t>
            </a:r>
            <a:endParaRPr lang="en-GB" dirty="0"/>
          </a:p>
          <a:p>
            <a:r>
              <a:rPr lang="en-GB" dirty="0"/>
              <a:t>If you answered 2 670, then you probably</a:t>
            </a:r>
            <a:r>
              <a:rPr lang="en-GB" baseline="0" dirty="0"/>
              <a:t> only took into account the staff members (click).</a:t>
            </a:r>
          </a:p>
          <a:p>
            <a:r>
              <a:rPr lang="en-GB" baseline="0" dirty="0"/>
              <a:t>But on top of the staff, we also have 780 fellows (click).</a:t>
            </a:r>
          </a:p>
          <a:p>
            <a:r>
              <a:rPr lang="en-GB" baseline="0" dirty="0"/>
              <a:t>The staff members and fellows together are the employed members of the personnel or MPE (click): CERN is their employer.</a:t>
            </a:r>
          </a:p>
          <a:p>
            <a:endParaRPr lang="en-GB" baseline="0" dirty="0"/>
          </a:p>
          <a:p>
            <a:r>
              <a:rPr lang="en-GB" baseline="0" dirty="0"/>
              <a:t>But besides these more than 3 450 people, there are also many people who have a contract with CERN, although it is not an employment contract :</a:t>
            </a:r>
          </a:p>
          <a:p>
            <a:pPr marL="171450" indent="-171450">
              <a:buFontTx/>
              <a:buChar char="-"/>
            </a:pPr>
            <a:r>
              <a:rPr lang="en-GB" baseline="0" dirty="0"/>
              <a:t>First of all, we have more than 11 200 users (click) who are working in scientific collaborations</a:t>
            </a:r>
          </a:p>
          <a:p>
            <a:pPr marL="171450" indent="-171450">
              <a:buFontTx/>
              <a:buChar char="-"/>
            </a:pPr>
            <a:r>
              <a:rPr lang="en-GB" baseline="0" dirty="0"/>
              <a:t>And also more than 1000 associates</a:t>
            </a:r>
          </a:p>
          <a:p>
            <a:pPr marL="171450" indent="-171450">
              <a:buFontTx/>
              <a:buChar char="-"/>
            </a:pPr>
            <a:r>
              <a:rPr lang="en-GB" baseline="0" dirty="0"/>
              <a:t>And more than 550 students</a:t>
            </a:r>
          </a:p>
          <a:p>
            <a:pPr marL="0" indent="0">
              <a:buFontTx/>
              <a:buNone/>
            </a:pPr>
            <a:endParaRPr lang="en-GB" baseline="0" dirty="0"/>
          </a:p>
          <a:p>
            <a:pPr marL="0" indent="0">
              <a:buFontTx/>
              <a:buNone/>
            </a:pPr>
            <a:r>
              <a:rPr lang="en-GB" baseline="0" dirty="0"/>
              <a:t>All together approximately 13 000 people who have a contract of association with CERN.</a:t>
            </a:r>
          </a:p>
          <a:p>
            <a:pPr marL="0" indent="0">
              <a:buFontTx/>
              <a:buNone/>
            </a:pPr>
            <a:endParaRPr lang="en-GB" baseline="0" dirty="0"/>
          </a:p>
          <a:p>
            <a:pPr marL="0" indent="0">
              <a:buFontTx/>
              <a:buNone/>
            </a:pPr>
            <a:r>
              <a:rPr lang="en-GB" baseline="0" dirty="0"/>
              <a:t>Both MPE and MPA are considered </a:t>
            </a:r>
            <a:r>
              <a:rPr lang="en-GB" baseline="0" dirty="0" err="1"/>
              <a:t>MoP</a:t>
            </a:r>
            <a:r>
              <a:rPr lang="en-GB" baseline="0" dirty="0"/>
              <a:t>, and you are a member of that big family of more than 16 200 people.</a:t>
            </a:r>
          </a:p>
          <a:p>
            <a:pPr marL="0" indent="0">
              <a:buFontTx/>
              <a:buNone/>
            </a:pPr>
            <a:endParaRPr lang="en-US" baseline="0" dirty="0"/>
          </a:p>
          <a:p>
            <a:pPr marL="0" indent="0">
              <a:buFontTx/>
              <a:buNone/>
            </a:pPr>
            <a:r>
              <a:rPr lang="en-US" b="1" baseline="0" dirty="0"/>
              <a:t>Kyriaki : How many people on the CERN site on an average day ?</a:t>
            </a:r>
            <a:endParaRPr lang="en-GB" b="1" baseline="0" dirty="0"/>
          </a:p>
          <a:p>
            <a:pPr marL="0" indent="0">
              <a:buFontTx/>
              <a:buNone/>
            </a:pPr>
            <a:endParaRPr lang="en-GB" baseline="0" dirty="0"/>
          </a:p>
          <a:p>
            <a:pPr marL="0" indent="0">
              <a:buFontTx/>
              <a:buNone/>
            </a:pPr>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171450" indent="-171450">
              <a:buFontTx/>
              <a:buChar char="-"/>
            </a:pPr>
            <a:endParaRPr lang="en-GB" baseline="0" dirty="0"/>
          </a:p>
          <a:p>
            <a:pPr marL="0" indent="0">
              <a:buFontTx/>
              <a:buNone/>
            </a:pPr>
            <a:r>
              <a:rPr lang="en-US" baseline="0" dirty="0"/>
              <a:t>Presence on CERN site : </a:t>
            </a:r>
          </a:p>
          <a:p>
            <a:pPr marL="171450" indent="-171450">
              <a:buFontTx/>
              <a:buChar char="-"/>
            </a:pPr>
            <a:r>
              <a:rPr lang="en-US" baseline="0" dirty="0"/>
              <a:t>before COVID : average of 7200 people on a normal weekday (of which 1800 contractors)</a:t>
            </a:r>
          </a:p>
          <a:p>
            <a:pPr marL="171450" indent="-171450">
              <a:buFontTx/>
              <a:buChar char="-"/>
            </a:pPr>
            <a:r>
              <a:rPr lang="en-US" baseline="0" dirty="0"/>
              <a:t>now (May 2022) : average of 6500 people (including 1500 contractors)</a:t>
            </a:r>
          </a:p>
          <a:p>
            <a:pPr marL="0" indent="0">
              <a:buFontTx/>
              <a:buNone/>
            </a:pPr>
            <a:r>
              <a:rPr lang="en-US" baseline="0" dirty="0"/>
              <a:t>(Source : data presented at ED by Katy Foraz).</a:t>
            </a:r>
            <a:endParaRPr lang="en-GB" baseline="0" dirty="0"/>
          </a:p>
          <a:p>
            <a:pPr marL="171450" indent="-171450">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15</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br>
              <a:rPr lang="en-GB" baseline="0" dirty="0"/>
            </a:br>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28247397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17</a:t>
            </a:fld>
            <a:endParaRPr lang="en-US"/>
          </a:p>
        </p:txBody>
      </p:sp>
    </p:spTree>
    <p:extLst>
      <p:ext uri="{BB962C8B-B14F-4D97-AF65-F5344CB8AC3E}">
        <p14:creationId xmlns:p14="http://schemas.microsoft.com/office/powerpoint/2010/main" val="34283982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endParaRPr lang="en-GB" dirty="0"/>
          </a:p>
          <a:p>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18</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19</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cs typeface="+mn-cs"/>
              </a:rPr>
              <a:t>Kyriaki</a:t>
            </a:r>
            <a:br>
              <a:rPr lang="en-GB" dirty="0">
                <a:cs typeface="+mn-cs"/>
              </a:rPr>
            </a:br>
            <a:r>
              <a:rPr lang="en-GB" dirty="0">
                <a:cs typeface="+mn-cs"/>
              </a:rPr>
              <a:t>***************</a:t>
            </a: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20</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21</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22</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25</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br>
              <a:rPr lang="en-US" dirty="0"/>
            </a:br>
            <a:r>
              <a:rPr lang="en-US" dirty="0"/>
              <a:t>Group</a:t>
            </a:r>
            <a:r>
              <a:rPr lang="en-US" baseline="0" dirty="0"/>
              <a:t> Photo</a:t>
            </a:r>
            <a:br>
              <a:rPr lang="en-US" dirty="0"/>
            </a:br>
            <a:endParaRPr lang="en-US" dirty="0"/>
          </a:p>
          <a:p>
            <a:r>
              <a:rPr lang="en-US" dirty="0"/>
              <a:t>Remind about the particle</a:t>
            </a:r>
            <a:r>
              <a:rPr lang="en-US" baseline="0" dirty="0"/>
              <a:t> identity – meet with other particles – continue the game.</a:t>
            </a:r>
            <a:endParaRPr lang="en-US" dirty="0"/>
          </a:p>
          <a:p>
            <a:br>
              <a:rPr lang="en-GB" dirty="0"/>
            </a:br>
            <a:r>
              <a:rPr lang="en-GB" dirty="0"/>
              <a:t>Back at 9.55</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5586732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27</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 </a:t>
            </a:r>
            <a:r>
              <a:rPr lang="en-GB" dirty="0"/>
              <a:t>https://indico.cern.ch/event/669690/contributions/2740056/attachments/1553507/2441980/Mobility_IoT.pptx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CERN has all in all 625 hectares of land, of which 1/3 is fenced. The majority is on the French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more than 700 buildings, for a variety of purposes and built in different periods in a variety of styles. Office space as well as parking space are sometimes difficult to find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30 km of roads, and normal traffic rules applies. And there is control and sanctions : if you park your car on the footpath, the sidewalk, your car might be towed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28</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If you hurry to get your CERN</a:t>
            </a:r>
            <a:r>
              <a:rPr lang="en-GB" baseline="0" dirty="0"/>
              <a:t> access card, you might find yourself queuing.</a:t>
            </a:r>
          </a:p>
          <a:p>
            <a:pPr marL="0" indent="0">
              <a:buFontTx/>
              <a:buNone/>
            </a:pPr>
            <a:r>
              <a:rPr lang="en-GB" baseline="0" dirty="0"/>
              <a:t>Avoid </a:t>
            </a:r>
          </a:p>
          <a:p>
            <a:pPr marL="171450" indent="-171450">
              <a:buFontTx/>
              <a:buChar char="-"/>
            </a:pPr>
            <a:r>
              <a:rPr lang="en-GB" baseline="0" dirty="0"/>
              <a:t>Mondays</a:t>
            </a:r>
          </a:p>
          <a:p>
            <a:pPr marL="171450" indent="-171450">
              <a:buFontTx/>
              <a:buChar char="-"/>
            </a:pPr>
            <a:r>
              <a:rPr lang="en-GB" baseline="0" dirty="0"/>
              <a:t>1</a:t>
            </a:r>
            <a:r>
              <a:rPr lang="en-GB" baseline="30000" dirty="0"/>
              <a:t>st</a:t>
            </a:r>
            <a:r>
              <a:rPr lang="en-GB" baseline="0" dirty="0"/>
              <a:t> working day of the month</a:t>
            </a:r>
          </a:p>
          <a:p>
            <a:pPr marL="171450" indent="-171450">
              <a:buFontTx/>
              <a:buChar char="-"/>
            </a:pPr>
            <a:r>
              <a:rPr lang="en-GB" baseline="0" dirty="0"/>
              <a:t>7:30 to 9</a:t>
            </a:r>
          </a:p>
          <a:p>
            <a:pPr marL="171450" indent="-171450">
              <a:buFontTx/>
              <a:buChar char="-"/>
            </a:pPr>
            <a:endParaRPr lang="en-US" baseline="0" dirty="0"/>
          </a:p>
          <a:p>
            <a:pPr marL="0" indent="0">
              <a:buFontTx/>
              <a:buNone/>
            </a:pPr>
            <a:endParaRPr lang="en-GB" baseline="0" dirty="0"/>
          </a:p>
          <a:p>
            <a:pPr marL="171450" indent="-171450">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29</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30</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31</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5190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32</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33</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r>
              <a:rPr lang="en-US" baseline="0" dirty="0"/>
              <a:t> </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34</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Erwin</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Your request will generate a ticket for an efficient follow-up, and you will be informed by mail.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 can contact them by phone or by sending an e-mail.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35</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pPr marL="0" indent="0">
              <a:buFontTx/>
              <a:buNone/>
            </a:pPr>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pPr marL="0" indent="0">
              <a:buFontTx/>
              <a:buNone/>
            </a:pPr>
            <a:endParaRPr lang="en-US" b="0" baseline="0" dirty="0"/>
          </a:p>
          <a:p>
            <a:pPr marL="0" indent="0">
              <a:buFontTx/>
              <a:buNone/>
            </a:pPr>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pPr marL="0" indent="0">
              <a:buFontTx/>
              <a:buNone/>
            </a:pPr>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36</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37</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sz="1200" dirty="0"/>
            </a:br>
            <a:br>
              <a:rPr lang="en-GB" sz="1200" dirty="0"/>
            </a:br>
            <a:r>
              <a:rPr lang="en-GB" sz="1200" dirty="0"/>
              <a:t>Training available for all </a:t>
            </a:r>
            <a:r>
              <a:rPr lang="en-GB" sz="1200" dirty="0" err="1"/>
              <a:t>All</a:t>
            </a:r>
            <a:r>
              <a:rPr lang="en-GB" sz="1200" dirty="0"/>
              <a:t> personnel working at </a:t>
            </a:r>
            <a:r>
              <a:rPr lang="en-GB" sz="1200" kern="1200" dirty="0">
                <a:solidFill>
                  <a:schemeClr val="tx1"/>
                </a:solidFill>
                <a:latin typeface="+mn-lt"/>
                <a:ea typeface="+mn-ea"/>
                <a:cs typeface="+mn-cs"/>
              </a:rPr>
              <a:t>CERN :   </a:t>
            </a:r>
            <a:r>
              <a:rPr lang="en-GB" sz="1200" kern="1200" dirty="0">
                <a:solidFill>
                  <a:schemeClr val="tx1"/>
                </a:solidFill>
                <a:latin typeface="+mn-lt"/>
                <a:ea typeface="+mn-ea"/>
                <a:cs typeface="+mn-cs"/>
                <a:hlinkClick r:id="rId3"/>
              </a:rPr>
              <a:t>First Aid - Life-Saving Actions (Covid-19</a:t>
            </a:r>
            <a:r>
              <a:rPr lang="en-GB" sz="1200" b="0" dirty="0">
                <a:solidFill>
                  <a:srgbClr val="333333"/>
                </a:solidFill>
                <a:hlinkClick r:id="rId3"/>
              </a:rPr>
              <a:t>)</a:t>
            </a:r>
            <a:endParaRPr lang="en-GB" sz="1200" b="0" dirty="0">
              <a:solidFill>
                <a:srgbClr val="333333"/>
              </a:solidFill>
            </a:endParaRPr>
          </a:p>
          <a:p>
            <a:r>
              <a:rPr lang="en-GB" dirty="0"/>
              <a:t>https://lms.cern.ch/ekp/servlet/FORMAT1?CID=EKP000043535&amp;LANGUAGE_TAG=en</a:t>
            </a:r>
          </a:p>
        </p:txBody>
      </p:sp>
      <p:sp>
        <p:nvSpPr>
          <p:cNvPr id="4" name="Slide Number Placeholder 3"/>
          <p:cNvSpPr>
            <a:spLocks noGrp="1"/>
          </p:cNvSpPr>
          <p:nvPr>
            <p:ph type="sldNum" sz="quarter" idx="10"/>
          </p:nvPr>
        </p:nvSpPr>
        <p:spPr/>
        <p:txBody>
          <a:bodyPr/>
          <a:lstStyle/>
          <a:p>
            <a:fld id="{6FCA74A4-F605-41B5-921E-61A9A8B92EE3}" type="slidenum">
              <a:rPr lang="en-US" smtClean="0"/>
              <a:t>38</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Staff association defends your rights, they organize regularly public meetings to inform you. The also have a website, and you can become a member by paying a fee.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40</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171450" indent="-171450">
              <a:buFontTx/>
              <a:buChar char="-"/>
            </a:pPr>
            <a:r>
              <a:rPr lang="en-US" baseline="0" dirty="0"/>
              <a:t>At an official ceremony to sign an agreement, dressed business formal, in a suit and tie</a:t>
            </a:r>
          </a:p>
          <a:p>
            <a:pPr marL="171450" indent="-171450">
              <a:buFontTx/>
              <a:buChar char="-"/>
            </a:pPr>
            <a:r>
              <a:rPr lang="en-US" baseline="0" dirty="0"/>
              <a:t>In his office, amongst his papers, casual with pants and a black T-shirt</a:t>
            </a:r>
          </a:p>
          <a:p>
            <a:pPr marL="171450" indent="-171450">
              <a:buFontTx/>
              <a:buChar char="-"/>
            </a:pPr>
            <a:r>
              <a:rPr lang="en-US" baseline="0" dirty="0"/>
              <a:t>At another official ceremony, smart casual or business casual, with a shirt and jacket, but no tie</a:t>
            </a:r>
          </a:p>
          <a:p>
            <a:pPr marL="171450" indent="-171450">
              <a:buFontTx/>
              <a:buChar char="-"/>
            </a:pPr>
            <a:r>
              <a:rPr lang="en-US" baseline="0" dirty="0"/>
              <a:t>At a Physics School in Morocco, in local traditional clothes, including the fez</a:t>
            </a:r>
          </a:p>
          <a:p>
            <a:pPr marL="171450" indent="-171450">
              <a:buFontTx/>
              <a:buChar char="-"/>
            </a:pPr>
            <a:r>
              <a:rPr lang="en-US" baseline="0" dirty="0"/>
              <a:t>Again in his office, with a Finnish teacher who knitted him a pullover with his famous penguin diagram</a:t>
            </a:r>
          </a:p>
          <a:p>
            <a:pPr marL="171450" indent="-171450">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171450" indent="-171450">
              <a:buFontTx/>
              <a:buChar char="-"/>
            </a:pPr>
            <a:r>
              <a:rPr lang="en-US" baseline="0" dirty="0"/>
              <a:t>CERN is very casual</a:t>
            </a:r>
          </a:p>
          <a:p>
            <a:pPr marL="171450" indent="-171450">
              <a:buFontTx/>
              <a:buChar char="-"/>
            </a:pPr>
            <a:r>
              <a:rPr lang="en-US" baseline="0" dirty="0"/>
              <a:t>CERN is very tolerant</a:t>
            </a:r>
          </a:p>
          <a:p>
            <a:pPr marL="0" indent="0">
              <a:buFontTx/>
              <a:buNone/>
            </a:pPr>
            <a:endParaRPr lang="en-US" baseline="0" dirty="0"/>
          </a:p>
          <a:p>
            <a:pPr marL="0" indent="0">
              <a:buFontTx/>
              <a:buNone/>
            </a:pPr>
            <a:r>
              <a:rPr lang="en-US" baseline="0" dirty="0"/>
              <a:t>Recommendations :</a:t>
            </a:r>
          </a:p>
          <a:p>
            <a:pPr marL="171450" indent="-171450">
              <a:buFontTx/>
              <a:buChar char="-"/>
            </a:pPr>
            <a:r>
              <a:rPr lang="en-US" baseline="0" dirty="0"/>
              <a:t>Dress according to the situation</a:t>
            </a:r>
          </a:p>
          <a:p>
            <a:pPr marL="171450" indent="-171450">
              <a:buFontTx/>
              <a:buChar char="-"/>
            </a:pPr>
            <a:r>
              <a:rPr lang="en-US" baseline="0" dirty="0"/>
              <a:t>Nothing offending other people – T-shirts with text/images</a:t>
            </a:r>
          </a:p>
          <a:p>
            <a:pPr marL="0" indent="0">
              <a:buFontTx/>
              <a:buNone/>
            </a:pP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41</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t>Erwin</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42</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8063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43</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44</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828675"/>
            <a:ext cx="7367588" cy="4143375"/>
          </a:xfrm>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171450" indent="-171450">
              <a:buFontTx/>
              <a:buChar char="-"/>
            </a:pPr>
            <a:r>
              <a:rPr lang="en-GB" baseline="0" dirty="0"/>
              <a:t>The departmental secretariat is an important info point about your rights and obligations, and it is close to you. You will meet them later today.</a:t>
            </a:r>
          </a:p>
          <a:p>
            <a:pPr marL="171450" indent="-171450">
              <a:buFontTx/>
              <a:buChar char="-"/>
            </a:pPr>
            <a:r>
              <a:rPr lang="en-GB" baseline="0" dirty="0"/>
              <a:t>Your supervisor and colleagues will also be able to answer certain of your questions.</a:t>
            </a:r>
          </a:p>
          <a:p>
            <a:pPr marL="171450" indent="-171450">
              <a:buFontTx/>
              <a:buChar char="-"/>
            </a:pPr>
            <a:r>
              <a:rPr lang="en-GB" baseline="0" dirty="0"/>
              <a:t>On the HR website, there is also the Welcome site with a dedicated section “My first week”</a:t>
            </a:r>
          </a:p>
          <a:p>
            <a:pPr marL="171450" indent="-171450">
              <a:buFontTx/>
              <a:buChar char="-"/>
            </a:pPr>
            <a:r>
              <a:rPr lang="en-GB" baseline="0" dirty="0"/>
              <a:t>If you have specific questions related to you personal situation, there are expert services at your disposal. You’ll find their contact details on the Welcome pages.</a:t>
            </a:r>
          </a:p>
          <a:p>
            <a:pPr marL="171450" indent="-171450">
              <a:buFontTx/>
              <a:buChar char="-"/>
            </a:pPr>
            <a:r>
              <a:rPr lang="en-GB" baseline="0" dirty="0"/>
              <a:t>We encourage you to make an appointment with them, why not do it later today ?</a:t>
            </a:r>
          </a:p>
          <a:p>
            <a:pPr marL="171450" indent="-171450">
              <a:buFontTx/>
              <a:buChar char="-"/>
            </a:pPr>
            <a:r>
              <a:rPr lang="en-GB" baseline="0" dirty="0"/>
              <a:t>The quiz will also be an opportunity for you learn about the how and why of certain things.</a:t>
            </a:r>
          </a:p>
          <a:p>
            <a:pPr marL="171450" indent="-171450">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45</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46</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47</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5B4BE4-2004-4494-AD8A-6209C7B637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08945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For the next step, it is important that you know to</a:t>
            </a:r>
            <a:r>
              <a:rPr lang="en-GB" baseline="0" dirty="0"/>
              <a:t> which department you belong.</a:t>
            </a:r>
          </a:p>
          <a:p>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49</a:t>
            </a:fld>
            <a:endParaRPr lang="en-US"/>
          </a:p>
        </p:txBody>
      </p:sp>
    </p:spTree>
    <p:extLst>
      <p:ext uri="{BB962C8B-B14F-4D97-AF65-F5344CB8AC3E}">
        <p14:creationId xmlns:p14="http://schemas.microsoft.com/office/powerpoint/2010/main" val="7142609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50</a:t>
            </a:fld>
            <a:endParaRPr lang="en-US"/>
          </a:p>
        </p:txBody>
      </p:sp>
    </p:spTree>
    <p:extLst>
      <p:ext uri="{BB962C8B-B14F-4D97-AF65-F5344CB8AC3E}">
        <p14:creationId xmlns:p14="http://schemas.microsoft.com/office/powerpoint/2010/main" val="36301295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err="1"/>
              <a:t>Organise</a:t>
            </a:r>
            <a:r>
              <a:rPr lang="en-US" dirty="0"/>
              <a:t> yourself as a group so everyone gets there in time</a:t>
            </a:r>
          </a:p>
          <a:p>
            <a:endParaRPr lang="en-US" dirty="0"/>
          </a:p>
          <a:p>
            <a:pPr lvl="1"/>
            <a:r>
              <a:rPr lang="en-US" dirty="0"/>
              <a:t>Don’t be afraid to ask for help</a:t>
            </a:r>
          </a:p>
          <a:p>
            <a:pPr lvl="1"/>
            <a:r>
              <a:rPr lang="en-US" dirty="0"/>
              <a:t>Don’t be afraid to offer help</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51</a:t>
            </a:fld>
            <a:endParaRPr lang="en-US"/>
          </a:p>
        </p:txBody>
      </p:sp>
    </p:spTree>
    <p:extLst>
      <p:ext uri="{BB962C8B-B14F-4D97-AF65-F5344CB8AC3E}">
        <p14:creationId xmlns:p14="http://schemas.microsoft.com/office/powerpoint/2010/main" val="10550436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52</a:t>
            </a:fld>
            <a:endParaRPr lang="en-US"/>
          </a:p>
        </p:txBody>
      </p:sp>
    </p:spTree>
    <p:extLst>
      <p:ext uri="{BB962C8B-B14F-4D97-AF65-F5344CB8AC3E}">
        <p14:creationId xmlns:p14="http://schemas.microsoft.com/office/powerpoint/2010/main" val="25372325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r>
              <a:rPr lang="fr-CH" baseline="0" dirty="0"/>
              <a:t> </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rtl="0" eaLnBrk="1" fontAlgn="b" latinLnBrk="0" hangingPunct="1"/>
            <a:r>
              <a:rPr kumimoji="0" lang="en-US" sz="1600" u="none" strike="noStrike" kern="1200" dirty="0">
                <a:solidFill>
                  <a:schemeClr val="dk1"/>
                </a:solidFill>
                <a:effectLst/>
                <a:latin typeface="+mn-lt"/>
                <a:ea typeface="+mn-ea"/>
                <a:cs typeface="+mn-cs"/>
              </a:rPr>
              <a:t>Kyriaki</a:t>
            </a:r>
            <a:br>
              <a:rPr kumimoji="0" lang="en-US" sz="1600" u="none" strike="noStrike" kern="1200" dirty="0">
                <a:solidFill>
                  <a:schemeClr val="dk1"/>
                </a:solidFill>
                <a:effectLst/>
                <a:latin typeface="+mn-lt"/>
                <a:ea typeface="+mn-ea"/>
                <a:cs typeface="+mn-cs"/>
              </a:rPr>
            </a:br>
            <a:r>
              <a:rPr kumimoji="0" lang="en-US" sz="1600" u="none" strike="noStrike" kern="1200" dirty="0">
                <a:solidFill>
                  <a:schemeClr val="dk1"/>
                </a:solidFill>
                <a:effectLst/>
                <a:latin typeface="+mn-lt"/>
                <a:ea typeface="+mn-ea"/>
                <a:cs typeface="+mn-cs"/>
              </a:rPr>
              <a:t>*****************************</a:t>
            </a:r>
            <a:endParaRPr kumimoji="0" lang="en-GB" sz="1600" u="none" strike="noStrike" kern="1200" dirty="0">
              <a:solidFill>
                <a:schemeClr val="dk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25B4BE4-2004-4494-AD8A-6209C7B637E4}" type="slidenum">
              <a:rPr lang="en-GB" smtClean="0"/>
              <a:t>53</a:t>
            </a:fld>
            <a:endParaRPr lang="en-GB"/>
          </a:p>
        </p:txBody>
      </p:sp>
    </p:spTree>
    <p:extLst>
      <p:ext uri="{BB962C8B-B14F-4D97-AF65-F5344CB8AC3E}">
        <p14:creationId xmlns:p14="http://schemas.microsoft.com/office/powerpoint/2010/main" val="21808568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54</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Kyriaki</a:t>
            </a:r>
            <a:br>
              <a:rPr lang="en-US" baseline="0" dirty="0"/>
            </a:br>
            <a:r>
              <a:rPr lang="en-US" baseline="0" dirty="0"/>
              <a:t>**************</a:t>
            </a:r>
            <a:br>
              <a:rPr lang="en-US" baseline="0" dirty="0"/>
            </a:br>
            <a:endParaRPr lang="en-GB" baseline="0" dirty="0"/>
          </a:p>
          <a:p>
            <a:r>
              <a:rPr lang="en-GB" baseline="0" dirty="0"/>
              <a:t>Welcome on board !</a:t>
            </a:r>
          </a:p>
          <a:p>
            <a:r>
              <a:rPr lang="en-GB" baseline="0" dirty="0"/>
              <a:t>When you take a flight, you always get the emergency demonstration </a:t>
            </a:r>
          </a:p>
          <a:p>
            <a:endParaRPr lang="en-GB" baseline="0" dirty="0"/>
          </a:p>
          <a:p>
            <a:r>
              <a:rPr lang="en-GB" baseline="0" dirty="0"/>
              <a:t>When the alarm goes off (sound), everybody leaves immediately the room, using one of the 2 exits – never the lift.</a:t>
            </a:r>
          </a:p>
          <a:p>
            <a:r>
              <a:rPr lang="en-GB" baseline="0" dirty="0"/>
              <a:t>We come together in front of the green panel “Assembly Point”.</a:t>
            </a:r>
          </a:p>
          <a:p>
            <a:endParaRPr lang="en-GB" baseline="0" dirty="0"/>
          </a:p>
          <a:p>
            <a:r>
              <a:rPr lang="en-GB" baseline="0" dirty="0"/>
              <a:t>Safety is important at CERN – there is a whole unit in charge of Health, Safety and Environment, which is directly attached to the DG.</a:t>
            </a:r>
            <a:br>
              <a:rPr lang="en-GB" baseline="0" dirty="0"/>
            </a:b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7</a:t>
            </a:fld>
            <a:endParaRPr lang="en-GB"/>
          </a:p>
        </p:txBody>
      </p:sp>
    </p:spTree>
    <p:extLst>
      <p:ext uri="{BB962C8B-B14F-4D97-AF65-F5344CB8AC3E}">
        <p14:creationId xmlns:p14="http://schemas.microsoft.com/office/powerpoint/2010/main" val="1990810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Kyriaki</a:t>
            </a:r>
            <a:br>
              <a:rPr lang="en-GB" dirty="0"/>
            </a:br>
            <a:r>
              <a:rPr lang="en-GB" dirty="0"/>
              <a:t>***********</a:t>
            </a:r>
            <a:br>
              <a:rPr lang="en-GB" dirty="0"/>
            </a:br>
            <a:br>
              <a:rPr lang="en-GB" dirty="0"/>
            </a:br>
            <a:r>
              <a:rPr lang="en-GB" dirty="0"/>
              <a:t>It</a:t>
            </a:r>
            <a:r>
              <a:rPr lang="en-GB" baseline="0" dirty="0"/>
              <a:t> is important to stay informed about what is going on at CERN.</a:t>
            </a:r>
          </a:p>
          <a:p>
            <a:r>
              <a:rPr lang="en-GB" baseline="0" dirty="0"/>
              <a:t>There is one central place to find the information about the impact of the Coronavirus for CERN : on the directory page. The information is available in English and in French.</a:t>
            </a:r>
          </a:p>
        </p:txBody>
      </p:sp>
      <p:sp>
        <p:nvSpPr>
          <p:cNvPr id="4" name="Slide Number Placeholder 3"/>
          <p:cNvSpPr>
            <a:spLocks noGrp="1"/>
          </p:cNvSpPr>
          <p:nvPr>
            <p:ph type="sldNum" sz="quarter" idx="10"/>
          </p:nvPr>
        </p:nvSpPr>
        <p:spPr/>
        <p:txBody>
          <a:bodyPr/>
          <a:lstStyle/>
          <a:p>
            <a:fld id="{A25B4BE4-2004-4494-AD8A-6209C7B637E4}" type="slidenum">
              <a:rPr lang="en-GB" smtClean="0"/>
              <a:t>8</a:t>
            </a:fld>
            <a:endParaRPr lang="en-GB"/>
          </a:p>
        </p:txBody>
      </p:sp>
    </p:spTree>
    <p:extLst>
      <p:ext uri="{BB962C8B-B14F-4D97-AF65-F5344CB8AC3E}">
        <p14:creationId xmlns:p14="http://schemas.microsoft.com/office/powerpoint/2010/main" val="35058863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Erwin</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20416982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fr-CH"/>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77C6B6C5-F1CF-4B8B-89F4-9A38E4EB1BEA}" type="datetimeFigureOut">
              <a:rPr lang="fr-CH" smtClean="0"/>
              <a:t>01.02.2023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31164A4D-2345-4597-8CF2-F5163344543F}" type="slidenum">
              <a:rPr lang="fr-CH" smtClean="0"/>
              <a:t>‹#›</a:t>
            </a:fld>
            <a:endParaRPr lang="fr-CH"/>
          </a:p>
        </p:txBody>
      </p:sp>
    </p:spTree>
    <p:extLst>
      <p:ext uri="{BB962C8B-B14F-4D97-AF65-F5344CB8AC3E}">
        <p14:creationId xmlns:p14="http://schemas.microsoft.com/office/powerpoint/2010/main" val="87028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 id="2147483700" r:id="rId18"/>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comments" Target="../comments/comment2.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4.xml"/><Relationship Id="rId1" Type="http://schemas.openxmlformats.org/officeDocument/2006/relationships/slideLayout" Target="../slideLayouts/slideLayout15.xml"/><Relationship Id="rId4" Type="http://schemas.openxmlformats.org/officeDocument/2006/relationships/image" Target="../media/image47.jpeg"/></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notesSlide" Target="../notesSlides/notesSlide26.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51.png"/><Relationship Id="rId4" Type="http://schemas.openxmlformats.org/officeDocument/2006/relationships/image" Target="../media/image50.png"/><Relationship Id="rId9"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7.xml"/><Relationship Id="rId1" Type="http://schemas.openxmlformats.org/officeDocument/2006/relationships/slideLayout" Target="../slideLayouts/slideLayout8.xml"/><Relationship Id="rId5" Type="http://schemas.openxmlformats.org/officeDocument/2006/relationships/comments" Target="../comments/comment3.xml"/><Relationship Id="rId4" Type="http://schemas.openxmlformats.org/officeDocument/2006/relationships/hyperlink" Target="https://sce-dep.web.cern.ch/security/acces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10.xml"/><Relationship Id="rId5" Type="http://schemas.openxmlformats.org/officeDocument/2006/relationships/image" Target="../media/image58.jpeg"/><Relationship Id="rId4" Type="http://schemas.openxmlformats.org/officeDocument/2006/relationships/image" Target="../media/image57.jpeg"/></Relationships>
</file>

<file path=ppt/slides/_rels/slide31.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29.xml"/><Relationship Id="rId1" Type="http://schemas.openxmlformats.org/officeDocument/2006/relationships/slideLayout" Target="../slideLayouts/slideLayout8.xml"/><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hyperlink" Target="https://home.web.cern.ch/news/announcement/cern/car-sharing-service-operational-again" TargetMode="External"/><Relationship Id="rId2" Type="http://schemas.openxmlformats.org/officeDocument/2006/relationships/notesSlide" Target="../notesSlides/notesSlide30.xml"/><Relationship Id="rId1" Type="http://schemas.openxmlformats.org/officeDocument/2006/relationships/slideLayout" Target="../slideLayouts/slideLayout10.xml"/><Relationship Id="rId6" Type="http://schemas.openxmlformats.org/officeDocument/2006/relationships/hyperlink" Target="https://sce-dep.web.cern.ch/campus-life/mobility" TargetMode="External"/><Relationship Id="rId5" Type="http://schemas.openxmlformats.org/officeDocument/2006/relationships/image" Target="../media/image61.png"/><Relationship Id="rId4" Type="http://schemas.openxmlformats.org/officeDocument/2006/relationships/image" Target="../media/image60.jpeg"/></Relationships>
</file>

<file path=ppt/slides/_rels/slide33.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hyperlink" Target="https://app.glide.io/" TargetMode="External"/><Relationship Id="rId7" Type="http://schemas.openxmlformats.org/officeDocument/2006/relationships/image" Target="../media/image63.png"/><Relationship Id="rId2" Type="http://schemas.openxmlformats.org/officeDocument/2006/relationships/notesSlide" Target="../notesSlides/notesSlide31.xml"/><Relationship Id="rId1" Type="http://schemas.openxmlformats.org/officeDocument/2006/relationships/slideLayout" Target="../slideLayouts/slideLayout9.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27.png"/><Relationship Id="rId10" Type="http://schemas.openxmlformats.org/officeDocument/2006/relationships/image" Target="../media/image66.png"/><Relationship Id="rId4" Type="http://schemas.openxmlformats.org/officeDocument/2006/relationships/hyperlink" Target="https://www.urban-connect.ch/cern" TargetMode="External"/><Relationship Id="rId9" Type="http://schemas.openxmlformats.org/officeDocument/2006/relationships/image" Target="../media/image65.png"/></Relationships>
</file>

<file path=ppt/slides/_rels/slide34.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hyperlink" Target="https://sce-dep.web.cern.ch/cern-shuttle-service" TargetMode="External"/></Relationships>
</file>

<file path=ppt/slides/_rels/slide35.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hyperlink" Target="https://cern.service-now.com/service-portal/?id=about" TargetMode="External"/><Relationship Id="rId3" Type="http://schemas.openxmlformats.org/officeDocument/2006/relationships/image" Target="../media/image70.png"/><Relationship Id="rId7" Type="http://schemas.openxmlformats.org/officeDocument/2006/relationships/image" Target="../media/image73.png"/><Relationship Id="rId12" Type="http://schemas.openxmlformats.org/officeDocument/2006/relationships/image" Target="../media/image77.png"/><Relationship Id="rId2" Type="http://schemas.openxmlformats.org/officeDocument/2006/relationships/notesSlide" Target="../notesSlides/notesSlide33.xml"/><Relationship Id="rId1" Type="http://schemas.openxmlformats.org/officeDocument/2006/relationships/slideLayout" Target="../slideLayouts/slideLayout17.xml"/><Relationship Id="rId6" Type="http://schemas.openxmlformats.org/officeDocument/2006/relationships/image" Target="../media/image72.png"/><Relationship Id="rId11" Type="http://schemas.openxmlformats.org/officeDocument/2006/relationships/image" Target="../media/image76.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71.png"/><Relationship Id="rId9" Type="http://schemas.openxmlformats.org/officeDocument/2006/relationships/image" Target="../media/image75.png"/><Relationship Id="rId14" Type="http://schemas.openxmlformats.org/officeDocument/2006/relationships/image" Target="../media/image78.png"/></Relationships>
</file>

<file path=ppt/slides/_rels/slide36.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hyperlink" Target="http://safety.cern.ch/FirstAid.html"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hyperlink" Target="https://lms.cern.ch/ekp/servlet/ekp?CID=EKP000043535&amp;TX=FORMAT1&amp;BACKTOCATALOG=Y&amp;DECORATEPAGE=N" TargetMode="Externa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7.xml"/><Relationship Id="rId1" Type="http://schemas.openxmlformats.org/officeDocument/2006/relationships/slideLayout" Target="../slideLayouts/slideLayout15.xml"/><Relationship Id="rId6" Type="http://schemas.openxmlformats.org/officeDocument/2006/relationships/image" Target="../media/image83.png"/><Relationship Id="rId5" Type="http://schemas.openxmlformats.org/officeDocument/2006/relationships/hyperlink" Target="https://alumni.cern/signup" TargetMode="External"/><Relationship Id="rId4" Type="http://schemas.openxmlformats.org/officeDocument/2006/relationships/image" Target="../media/image82.png"/></Relationships>
</file>

<file path=ppt/slides/_rels/slide41.xml.rels><?xml version="1.0" encoding="UTF-8" standalone="yes"?>
<Relationships xmlns="http://schemas.openxmlformats.org/package/2006/relationships"><Relationship Id="rId8" Type="http://schemas.openxmlformats.org/officeDocument/2006/relationships/image" Target="../media/image89.jpg"/><Relationship Id="rId3" Type="http://schemas.openxmlformats.org/officeDocument/2006/relationships/image" Target="../media/image84.jpeg"/><Relationship Id="rId7" Type="http://schemas.openxmlformats.org/officeDocument/2006/relationships/image" Target="../media/image88.jpeg"/><Relationship Id="rId2" Type="http://schemas.openxmlformats.org/officeDocument/2006/relationships/notesSlide" Target="../notesSlides/notesSlide38.xml"/><Relationship Id="rId1" Type="http://schemas.openxmlformats.org/officeDocument/2006/relationships/slideLayout" Target="../slideLayouts/slideLayout10.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image" Target="../media/image85.jpeg"/><Relationship Id="rId9" Type="http://schemas.openxmlformats.org/officeDocument/2006/relationships/image" Target="../media/image90.jpe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comments" Target="../comments/comment5.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cern.ch/codeofconduct" TargetMode="External"/><Relationship Id="rId5" Type="http://schemas.openxmlformats.org/officeDocument/2006/relationships/image" Target="../media/image91.png"/><Relationship Id="rId4" Type="http://schemas.openxmlformats.org/officeDocument/2006/relationships/notesSlide" Target="../notesSlides/notesSlide39.xml"/></Relationships>
</file>

<file path=ppt/slides/_rels/slide43.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hyperlink" Target="https://cernphone.docs.cern.ch/" TargetMode="External"/><Relationship Id="rId7" Type="http://schemas.openxmlformats.org/officeDocument/2006/relationships/image" Target="../media/image19.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94.png"/><Relationship Id="rId4" Type="http://schemas.openxmlformats.org/officeDocument/2006/relationships/hyperlink" Target="https://cern.zoom.us/" TargetMode="External"/><Relationship Id="rId9" Type="http://schemas.openxmlformats.org/officeDocument/2006/relationships/image" Target="../media/image93.jpeg"/></Relationships>
</file>

<file path=ppt/slides/_rels/slide44.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41.xml"/><Relationship Id="rId1" Type="http://schemas.openxmlformats.org/officeDocument/2006/relationships/slideLayout" Target="../slideLayouts/slideLayout14.xml"/><Relationship Id="rId6" Type="http://schemas.openxmlformats.org/officeDocument/2006/relationships/comments" Target="../comments/comment6.xml"/><Relationship Id="rId5" Type="http://schemas.openxmlformats.org/officeDocument/2006/relationships/image" Target="../media/image96.png"/><Relationship Id="rId4" Type="http://schemas.openxmlformats.org/officeDocument/2006/relationships/image" Target="../media/image95.png"/></Relationships>
</file>

<file path=ppt/slides/_rels/slide4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2.xml"/><Relationship Id="rId1" Type="http://schemas.openxmlformats.org/officeDocument/2006/relationships/slideLayout" Target="../slideLayouts/slideLayout15.xml"/><Relationship Id="rId5" Type="http://schemas.openxmlformats.org/officeDocument/2006/relationships/image" Target="../media/image99.png"/><Relationship Id="rId4" Type="http://schemas.openxmlformats.org/officeDocument/2006/relationships/image" Target="../media/image98.png"/></Relationships>
</file>

<file path=ppt/slides/_rels/slide46.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43.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100.png"/></Relationships>
</file>

<file path=ppt/slides/_rels/slide4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4.xml"/><Relationship Id="rId1" Type="http://schemas.openxmlformats.org/officeDocument/2006/relationships/slideLayout" Target="../slideLayouts/slideLayout15.xml"/><Relationship Id="rId4" Type="http://schemas.openxmlformats.org/officeDocument/2006/relationships/image" Target="../media/image102.png"/></Relationships>
</file>

<file path=ppt/slides/_rels/slide48.xml.rels><?xml version="1.0" encoding="UTF-8" standalone="yes"?>
<Relationships xmlns="http://schemas.openxmlformats.org/package/2006/relationships"><Relationship Id="rId3" Type="http://schemas.openxmlformats.org/officeDocument/2006/relationships/hyperlink" Target="https://indico.cern.ch/category/14568/" TargetMode="External"/><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hyperlink" Target="https://indico.cern.ch/category/10150/"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8.jpe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hyperlink" Target="https://language-tandem.web.cern.ch/" TargetMode="External"/><Relationship Id="rId5" Type="http://schemas.openxmlformats.org/officeDocument/2006/relationships/hyperlink" Target="cern.ch/learninghub" TargetMode="External"/><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6.png"/><Relationship Id="rId7" Type="http://schemas.openxmlformats.org/officeDocument/2006/relationships/diagramColors" Target="../diagrams/colors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18.png"/><Relationship Id="rId4" Type="http://schemas.openxmlformats.org/officeDocument/2006/relationships/diagramData" Target="../diagrams/data1.xml"/><Relationship Id="rId9"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a:solidFill>
                  <a:schemeClr val="tx1">
                    <a:lumMod val="60000"/>
                    <a:lumOff val="40000"/>
                  </a:schemeClr>
                </a:solidFill>
              </a:rPr>
              <a:t>Programme Thursday 2 February</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10</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72137" y="2061251"/>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via a quiz ?</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2</a:t>
            </a:r>
            <a:r>
              <a:rPr lang="en-GB" b="1" baseline="30000" dirty="0">
                <a:solidFill>
                  <a:schemeClr val="accent6"/>
                </a:solidFill>
              </a:rPr>
              <a:t>nd</a:t>
            </a:r>
            <a:r>
              <a:rPr lang="en-GB" b="1" dirty="0">
                <a:solidFill>
                  <a:schemeClr val="accent6"/>
                </a:solidFill>
              </a:rPr>
              <a:t> floor</a:t>
            </a:r>
          </a:p>
          <a:p>
            <a:r>
              <a:rPr lang="en-GB" b="1" dirty="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13</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780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2 670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11 200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1000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550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3 450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12 750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~16 200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11" name="Rounded Rectangle 4"/>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8" name="Rounded Rectangle 47"/>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54" name="Rounded Rectangle 4"/>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55" name="Rounded Rectangle 4"/>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56" name="Rounded Rectangle 4"/>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7" name="Rectangle 6"/>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4539565" y="1798404"/>
            <a:ext cx="1155469" cy="553998"/>
          </a:xfrm>
          <a:prstGeom prst="rect">
            <a:avLst/>
          </a:prstGeom>
          <a:noFill/>
        </p:spPr>
        <p:txBody>
          <a:bodyPr wrap="square" rtlCol="0">
            <a:spAutoFit/>
          </a:bodyPr>
          <a:lstStyle/>
          <a:p>
            <a:r>
              <a:rPr lang="fr-CH" sz="1000" i="1" dirty="0" err="1"/>
              <a:t>Diplomatic</a:t>
            </a:r>
            <a:r>
              <a:rPr lang="fr-CH" sz="1000" i="1" dirty="0"/>
              <a:t> &amp; </a:t>
            </a:r>
            <a:r>
              <a:rPr lang="fr-CH" sz="1000" i="1" dirty="0" err="1"/>
              <a:t>Stakeholder</a:t>
            </a:r>
            <a:r>
              <a:rPr lang="fr-CH" sz="1000" i="1" dirty="0"/>
              <a:t> Relations</a:t>
            </a:r>
            <a:endParaRPr lang="en-GB" sz="1000" i="1" dirty="0"/>
          </a:p>
        </p:txBody>
      </p:sp>
      <p:sp>
        <p:nvSpPr>
          <p:cNvPr id="57" name="TextBox 56"/>
          <p:cNvSpPr txBox="1"/>
          <p:nvPr/>
        </p:nvSpPr>
        <p:spPr>
          <a:xfrm>
            <a:off x="4506312" y="2524360"/>
            <a:ext cx="1155469" cy="553998"/>
          </a:xfrm>
          <a:prstGeom prst="rect">
            <a:avLst/>
          </a:prstGeom>
          <a:noFill/>
        </p:spPr>
        <p:txBody>
          <a:bodyPr wrap="square" rtlCol="0">
            <a:spAutoFit/>
          </a:bodyPr>
          <a:lstStyle/>
          <a:p>
            <a:r>
              <a:rPr lang="fr-CH" sz="900" i="1" dirty="0"/>
              <a:t>E</a:t>
            </a:r>
            <a:r>
              <a:rPr lang="fr-CH" sz="1000" i="1" dirty="0"/>
              <a:t>ducation, </a:t>
            </a:r>
            <a:r>
              <a:rPr lang="fr-CH" sz="900" i="1" dirty="0"/>
              <a:t>C</a:t>
            </a:r>
            <a:r>
              <a:rPr lang="fr-CH" sz="1000" i="1" dirty="0"/>
              <a:t>ommunication, </a:t>
            </a:r>
            <a:r>
              <a:rPr lang="fr-CH" sz="900" i="1" dirty="0" err="1"/>
              <a:t>O</a:t>
            </a:r>
            <a:r>
              <a:rPr lang="fr-CH" sz="1000" i="1" dirty="0" err="1"/>
              <a:t>utreach</a:t>
            </a:r>
            <a:endParaRPr lang="en-GB" sz="1000" i="1" dirty="0"/>
          </a:p>
        </p:txBody>
      </p:sp>
      <p:sp>
        <p:nvSpPr>
          <p:cNvPr id="3" name="Hexagon 2"/>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8" name="Rectangle 7"/>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2201849443"/>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3" name="TextBox 2"/>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9" name="TextBox 18"/>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20" name="TextBox 19"/>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28" name="TextBox 27"/>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31" name="TextBox 30"/>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34" name="TextBox 33"/>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36" name="TextBox 35"/>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37" name="TextBox 36"/>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38" name="TextBox 37"/>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39" name="TextBox 38"/>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40" name="TextBox 39"/>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41" name="TextBox 40"/>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2" name="TextBox 41"/>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43" name="TextBox 42"/>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44" name="TextBox 43"/>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46" name="TextBox 45"/>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47" name="TextBox 46"/>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48" name="Rounded Rectangle 47"/>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89299235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18</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a:solidFill>
                  <a:schemeClr val="bg1"/>
                </a:solidFill>
              </a:rPr>
              <a:t>1 February 2023</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21</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Fellows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22</a:t>
            </a:fld>
            <a:endParaRPr lang="en-US" dirty="0"/>
          </a:p>
        </p:txBody>
      </p:sp>
      <p:sp>
        <p:nvSpPr>
          <p:cNvPr id="5" name="Right Brace 4"/>
          <p:cNvSpPr/>
          <p:nvPr/>
        </p:nvSpPr>
        <p:spPr>
          <a:xfrm>
            <a:off x="437301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CH"/>
          </a:p>
        </p:txBody>
      </p:sp>
      <p:sp>
        <p:nvSpPr>
          <p:cNvPr id="3" name="Subtitle 2"/>
          <p:cNvSpPr>
            <a:spLocks noGrp="1"/>
          </p:cNvSpPr>
          <p:nvPr>
            <p:ph type="subTitle" idx="1"/>
          </p:nvPr>
        </p:nvSpPr>
        <p:spPr/>
        <p:txBody>
          <a:bodyPr/>
          <a:lstStyle/>
          <a:p>
            <a:endParaRPr lang="fr-CH"/>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extLst>
      <p:ext uri="{BB962C8B-B14F-4D97-AF65-F5344CB8AC3E}">
        <p14:creationId xmlns:p14="http://schemas.microsoft.com/office/powerpoint/2010/main" val="681658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r-CH"/>
          </a:p>
        </p:txBody>
      </p:sp>
      <p:sp>
        <p:nvSpPr>
          <p:cNvPr id="3" name="Content Placeholder 2"/>
          <p:cNvSpPr>
            <a:spLocks noGrp="1"/>
          </p:cNvSpPr>
          <p:nvPr>
            <p:ph idx="1"/>
          </p:nvPr>
        </p:nvSpPr>
        <p:spPr/>
        <p:txBody>
          <a:bodyPr/>
          <a:lstStyle/>
          <a:p>
            <a:endParaRPr lang="fr-CH"/>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97830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 for a group photo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5" name="Picture 4"/>
          <p:cNvPicPr>
            <a:picLocks noChangeAspect="1"/>
          </p:cNvPicPr>
          <p:nvPr/>
        </p:nvPicPr>
        <p:blipFill>
          <a:blip r:embed="rId3"/>
          <a:stretch>
            <a:fillRect/>
          </a:stretch>
        </p:blipFill>
        <p:spPr>
          <a:xfrm>
            <a:off x="7276289" y="53385"/>
            <a:ext cx="620725" cy="1113485"/>
          </a:xfrm>
          <a:prstGeom prst="rect">
            <a:avLst/>
          </a:prstGeom>
        </p:spPr>
      </p:pic>
      <p:pic>
        <p:nvPicPr>
          <p:cNvPr id="3" name="Picture 2"/>
          <p:cNvPicPr>
            <a:picLocks noChangeAspect="1"/>
          </p:cNvPicPr>
          <p:nvPr/>
        </p:nvPicPr>
        <p:blipFill rotWithShape="1">
          <a:blip r:embed="rId4"/>
          <a:srcRect t="27517" b="20195"/>
          <a:stretch/>
        </p:blipFill>
        <p:spPr>
          <a:xfrm>
            <a:off x="13550" y="1232511"/>
            <a:ext cx="9130450" cy="3229242"/>
          </a:xfrm>
          <a:prstGeom prst="rect">
            <a:avLst/>
          </a:prstGeom>
        </p:spPr>
      </p:pic>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389479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nodeType="withEffect">
                                  <p:stCondLst>
                                    <p:cond delay="0"/>
                                  </p:stCondLst>
                                  <p:childTnLst>
                                    <p:anim calcmode="discrete" valueType="str">
                                      <p:cBhvr>
                                        <p:cTn id="6" dur="2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33760" y="794410"/>
            <a:ext cx="2484276" cy="2399364"/>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247964" y="573528"/>
            <a:ext cx="3412616" cy="1920165"/>
          </a:xfrm>
          <a:prstGeom prst="rect">
            <a:avLst/>
          </a:prstGeom>
        </p:spPr>
      </p:pic>
      <p:sp>
        <p:nvSpPr>
          <p:cNvPr id="4" name="Slide Number Placeholder 3"/>
          <p:cNvSpPr>
            <a:spLocks noGrp="1"/>
          </p:cNvSpPr>
          <p:nvPr>
            <p:ph type="sldNum" sz="quarter" idx="10"/>
          </p:nvPr>
        </p:nvSpPr>
        <p:spPr/>
        <p:txBody>
          <a:bodyPr/>
          <a:lstStyle/>
          <a:p>
            <a:fld id="{17918391-D411-FE40-AAD7-861AE5233E0E}" type="slidenum">
              <a:rPr lang="en-US" smtClean="0"/>
              <a:pPr/>
              <a:t>26</a:t>
            </a:fld>
            <a:endParaRPr lang="en-US" dirty="0"/>
          </a:p>
        </p:txBody>
      </p:sp>
    </p:spTree>
    <p:extLst>
      <p:ext uri="{BB962C8B-B14F-4D97-AF65-F5344CB8AC3E}">
        <p14:creationId xmlns:p14="http://schemas.microsoft.com/office/powerpoint/2010/main" val="9749818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27</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17:30,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29</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4836745" y="2462878"/>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4545" y="2503571"/>
            <a:ext cx="2422272" cy="1718299"/>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59783" y="245528"/>
            <a:ext cx="3031601" cy="2086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7747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6" name="Picture 5"/>
          <p:cNvPicPr>
            <a:picLocks noChangeAspect="1"/>
          </p:cNvPicPr>
          <p:nvPr/>
        </p:nvPicPr>
        <p:blipFill>
          <a:blip r:embed="rId4"/>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hlinkClick r:id="rId3"/>
              </a:rPr>
              <a:t>Car sharing</a:t>
            </a:r>
            <a:endParaRPr lang="en-US" sz="2400" dirty="0"/>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6"/>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p:txBody>
          <a:bodyPr/>
          <a:lstStyle/>
          <a:p>
            <a:pPr marL="36576" indent="0">
              <a:buNone/>
            </a:pPr>
            <a:r>
              <a:rPr lang="en-US" sz="2800" dirty="0">
                <a:solidFill>
                  <a:srgbClr val="C00000"/>
                </a:solidFill>
              </a:rPr>
              <a:t>Car sharing</a:t>
            </a:r>
            <a:br>
              <a:rPr lang="en-US" dirty="0"/>
            </a:b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p:txBody>
          <a:bodyPr/>
          <a:lstStyle/>
          <a:p>
            <a:pPr marL="36576" indent="0">
              <a:buNone/>
            </a:pPr>
            <a:r>
              <a:rPr lang="en-US" sz="2800" dirty="0">
                <a:solidFill>
                  <a:srgbClr val="92D050"/>
                </a:solidFill>
              </a:rPr>
              <a:t>Bike sharing</a:t>
            </a:r>
            <a:br>
              <a:rPr lang="en-US" dirty="0"/>
            </a:br>
            <a:r>
              <a:rPr lang="en-US" dirty="0">
                <a:hlinkClick r:id="rId4"/>
              </a:rPr>
              <a:t>Urban connect</a:t>
            </a: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33</a:t>
            </a:fld>
            <a:endParaRPr lang="en-US" dirty="0"/>
          </a:p>
        </p:txBody>
      </p:sp>
      <p:pic>
        <p:nvPicPr>
          <p:cNvPr id="7" name="Content Placeholder 3"/>
          <p:cNvPicPr>
            <a:picLocks noChangeAspect="1"/>
          </p:cNvPicPr>
          <p:nvPr/>
        </p:nvPicPr>
        <p:blipFill rotWithShape="1">
          <a:blip r:embed="rId5"/>
          <a:srcRect l="8467" t="750" r="13301" b="56277"/>
          <a:stretch/>
        </p:blipFill>
        <p:spPr>
          <a:xfrm>
            <a:off x="4572000" y="2727623"/>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1531" y="2727623"/>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45169" y="2695212"/>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006507" y="2664737"/>
            <a:ext cx="1036316" cy="482958"/>
          </a:xfrm>
          <a:prstGeom prst="rect">
            <a:avLst/>
          </a:prstGeom>
        </p:spPr>
      </p:pic>
      <p:pic>
        <p:nvPicPr>
          <p:cNvPr id="11" name="Picture 10"/>
          <p:cNvPicPr>
            <a:picLocks noChangeAspect="1"/>
          </p:cNvPicPr>
          <p:nvPr/>
        </p:nvPicPr>
        <p:blipFill>
          <a:blip r:embed="rId6"/>
          <a:stretch>
            <a:fillRect/>
          </a:stretch>
        </p:blipFill>
        <p:spPr>
          <a:xfrm>
            <a:off x="2549298" y="952333"/>
            <a:ext cx="1514465" cy="1444026"/>
          </a:xfrm>
          <a:prstGeom prst="rect">
            <a:avLst/>
          </a:prstGeom>
        </p:spPr>
      </p:pic>
      <p:pic>
        <p:nvPicPr>
          <p:cNvPr id="12" name="Picture 11"/>
          <p:cNvPicPr>
            <a:picLocks noChangeAspect="1"/>
          </p:cNvPicPr>
          <p:nvPr/>
        </p:nvPicPr>
        <p:blipFill>
          <a:blip r:embed="rId7"/>
          <a:stretch>
            <a:fillRect/>
          </a:stretch>
        </p:blipFill>
        <p:spPr>
          <a:xfrm>
            <a:off x="382588" y="3210550"/>
            <a:ext cx="975445" cy="1013548"/>
          </a:xfrm>
          <a:prstGeom prst="rect">
            <a:avLst/>
          </a:prstGeom>
        </p:spPr>
      </p:pic>
      <p:pic>
        <p:nvPicPr>
          <p:cNvPr id="13" name="Picture 12"/>
          <p:cNvPicPr>
            <a:picLocks noChangeAspect="1"/>
          </p:cNvPicPr>
          <p:nvPr/>
        </p:nvPicPr>
        <p:blipFill>
          <a:blip r:embed="rId8"/>
          <a:stretch>
            <a:fillRect/>
          </a:stretch>
        </p:blipFill>
        <p:spPr>
          <a:xfrm>
            <a:off x="2405695" y="3222722"/>
            <a:ext cx="1044030" cy="1051651"/>
          </a:xfrm>
          <a:prstGeom prst="rect">
            <a:avLst/>
          </a:prstGeom>
        </p:spPr>
      </p:pic>
      <p:pic>
        <p:nvPicPr>
          <p:cNvPr id="14" name="Picture 13"/>
          <p:cNvPicPr>
            <a:picLocks noChangeAspect="1"/>
          </p:cNvPicPr>
          <p:nvPr/>
        </p:nvPicPr>
        <p:blipFill>
          <a:blip r:embed="rId9"/>
          <a:stretch>
            <a:fillRect/>
          </a:stretch>
        </p:blipFill>
        <p:spPr>
          <a:xfrm>
            <a:off x="4672360" y="3210550"/>
            <a:ext cx="1097375" cy="1089754"/>
          </a:xfrm>
          <a:prstGeom prst="rect">
            <a:avLst/>
          </a:prstGeom>
        </p:spPr>
      </p:pic>
      <p:pic>
        <p:nvPicPr>
          <p:cNvPr id="15" name="Picture 14"/>
          <p:cNvPicPr>
            <a:picLocks noChangeAspect="1"/>
          </p:cNvPicPr>
          <p:nvPr/>
        </p:nvPicPr>
        <p:blipFill>
          <a:blip r:embed="rId10"/>
          <a:stretch>
            <a:fillRect/>
          </a:stretch>
        </p:blipFill>
        <p:spPr>
          <a:xfrm>
            <a:off x="7061688" y="990346"/>
            <a:ext cx="1341437" cy="1368000"/>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a:blip r:embed="rId11"/>
          <a:stretch>
            <a:fillRect/>
          </a:stretch>
        </p:blipFill>
        <p:spPr>
          <a:xfrm>
            <a:off x="6998839" y="3246985"/>
            <a:ext cx="1051651" cy="1028789"/>
          </a:xfrm>
          <a:prstGeom prst="rect">
            <a:avLst/>
          </a:prstGeom>
        </p:spPr>
      </p:pic>
      <p:sp>
        <p:nvSpPr>
          <p:cNvPr id="5" name="TextBox 4">
            <a:extLst>
              <a:ext uri="{FF2B5EF4-FFF2-40B4-BE49-F238E27FC236}">
                <a16:creationId xmlns:a16="http://schemas.microsoft.com/office/drawing/2014/main" id="{195FD0CE-83BB-FC48-DB08-AE08314867E7}"/>
              </a:ext>
            </a:extLst>
          </p:cNvPr>
          <p:cNvSpPr txBox="1"/>
          <p:nvPr/>
        </p:nvSpPr>
        <p:spPr>
          <a:xfrm rot="19783574">
            <a:off x="4798149" y="1204965"/>
            <a:ext cx="2747908" cy="369332"/>
          </a:xfrm>
          <a:prstGeom prst="rect">
            <a:avLst/>
          </a:prstGeom>
          <a:solidFill>
            <a:srgbClr val="B9DEFF"/>
          </a:solidFill>
        </p:spPr>
        <p:txBody>
          <a:bodyPr wrap="square" rtlCol="0">
            <a:spAutoFit/>
          </a:bodyPr>
          <a:lstStyle/>
          <a:p>
            <a:r>
              <a:rPr lang="en-US" dirty="0">
                <a:solidFill>
                  <a:srgbClr val="FF0000"/>
                </a:solidFill>
              </a:rPr>
              <a:t>Suspended until 6 March</a:t>
            </a:r>
            <a:endParaRPr lang="en-GB" dirty="0">
              <a:solidFill>
                <a:srgbClr val="FF0000"/>
              </a:solidFill>
            </a:endParaRPr>
          </a:p>
        </p:txBody>
      </p:sp>
    </p:spTree>
    <p:extLst>
      <p:ext uri="{BB962C8B-B14F-4D97-AF65-F5344CB8AC3E}">
        <p14:creationId xmlns:p14="http://schemas.microsoft.com/office/powerpoint/2010/main" val="10375040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34</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35</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32444487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16468" y="880452"/>
            <a:ext cx="3388458" cy="2192948"/>
          </a:xfrm>
        </p:spPr>
      </p:pic>
      <p:sp>
        <p:nvSpPr>
          <p:cNvPr id="2" name="Slide Number Placeholder 1"/>
          <p:cNvSpPr>
            <a:spLocks noGrp="1"/>
          </p:cNvSpPr>
          <p:nvPr>
            <p:ph type="sldNum" sz="quarter" idx="10"/>
          </p:nvPr>
        </p:nvSpPr>
        <p:spPr/>
        <p:txBody>
          <a:bodyPr/>
          <a:lstStyle/>
          <a:p>
            <a:fld id="{17918391-D411-FE40-AAD7-861AE5233E0E}" type="slidenum">
              <a:rPr lang="en-US" smtClean="0"/>
              <a:pPr/>
              <a:t>38</a:t>
            </a:fld>
            <a:endParaRPr lang="en-US" dirty="0"/>
          </a:p>
        </p:txBody>
      </p:sp>
      <p:sp>
        <p:nvSpPr>
          <p:cNvPr id="6" name="TextBox 5"/>
          <p:cNvSpPr txBox="1"/>
          <p:nvPr/>
        </p:nvSpPr>
        <p:spPr>
          <a:xfrm>
            <a:off x="4127416" y="147479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spTree>
    <p:extLst>
      <p:ext uri="{BB962C8B-B14F-4D97-AF65-F5344CB8AC3E}">
        <p14:creationId xmlns:p14="http://schemas.microsoft.com/office/powerpoint/2010/main" val="20763202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F8038E-5017-DE57-BE53-1BCD3D7D7A96}"/>
              </a:ext>
            </a:extLst>
          </p:cNvPr>
          <p:cNvSpPr>
            <a:spLocks noGrp="1"/>
          </p:cNvSpPr>
          <p:nvPr>
            <p:ph type="sldNum" sz="quarter" idx="4"/>
          </p:nvPr>
        </p:nvSpPr>
        <p:spPr/>
        <p:txBody>
          <a:bodyPr/>
          <a:lstStyle/>
          <a:p>
            <a:fld id="{17918391-D411-FE40-AAD7-861AE5233E0E}" type="slidenum">
              <a:rPr lang="en-US" smtClean="0"/>
              <a:pPr/>
              <a:t>39</a:t>
            </a:fld>
            <a:endParaRPr lang="en-US" dirty="0"/>
          </a:p>
        </p:txBody>
      </p:sp>
      <p:pic>
        <p:nvPicPr>
          <p:cNvPr id="4" name="Picture 3" descr="Graphical user interface&#10;&#10;Description automatically generated">
            <a:hlinkClick r:id="rId2"/>
            <a:extLst>
              <a:ext uri="{FF2B5EF4-FFF2-40B4-BE49-F238E27FC236}">
                <a16:creationId xmlns:a16="http://schemas.microsoft.com/office/drawing/2014/main" id="{8F14712A-6B32-94FA-7BFF-674CEFDB18E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17F76035-E939-72AF-0CE1-C668372C75F1}"/>
              </a:ext>
            </a:extLst>
          </p:cNvPr>
          <p:cNvSpPr txBox="1"/>
          <p:nvPr/>
        </p:nvSpPr>
        <p:spPr>
          <a:xfrm>
            <a:off x="2271370" y="4522506"/>
            <a:ext cx="1787669" cy="307777"/>
          </a:xfrm>
          <a:prstGeom prst="rect">
            <a:avLst/>
          </a:prstGeom>
          <a:noFill/>
        </p:spPr>
        <p:txBody>
          <a:bodyPr wrap="none" rtlCol="0">
            <a:spAutoFit/>
          </a:bodyPr>
          <a:lstStyle/>
          <a:p>
            <a:r>
              <a:rPr lang="en-US" sz="1400" dirty="0">
                <a:solidFill>
                  <a:schemeClr val="bg1"/>
                </a:solidFill>
              </a:rPr>
              <a:t>or click on this slide </a:t>
            </a:r>
            <a:endParaRPr lang="en-GB" sz="1400" dirty="0">
              <a:solidFill>
                <a:schemeClr val="bg1"/>
              </a:solidFill>
            </a:endParaRPr>
          </a:p>
        </p:txBody>
      </p:sp>
    </p:spTree>
    <p:extLst>
      <p:ext uri="{BB962C8B-B14F-4D97-AF65-F5344CB8AC3E}">
        <p14:creationId xmlns:p14="http://schemas.microsoft.com/office/powerpoint/2010/main" val="4131092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74" y="337178"/>
            <a:ext cx="8562108" cy="1340987"/>
          </a:xfrm>
        </p:spPr>
        <p:txBody>
          <a:bodyPr>
            <a:noAutofit/>
          </a:bodyPr>
          <a:lstStyle/>
          <a:p>
            <a:r>
              <a:rPr lang="fr-FR" dirty="0" err="1">
                <a:solidFill>
                  <a:schemeClr val="tx1">
                    <a:lumMod val="60000"/>
                    <a:lumOff val="40000"/>
                  </a:schemeClr>
                </a:solidFill>
              </a:rPr>
              <a:t>Welcome</a:t>
            </a:r>
            <a:r>
              <a:rPr lang="fr-FR" dirty="0">
                <a:solidFill>
                  <a:schemeClr val="tx1">
                    <a:lumMod val="60000"/>
                    <a:lumOff val="40000"/>
                  </a:schemeClr>
                </a:solidFill>
              </a:rPr>
              <a:t>                   Bienvenue </a:t>
            </a:r>
          </a:p>
        </p:txBody>
      </p:sp>
      <p:sp>
        <p:nvSpPr>
          <p:cNvPr id="6" name="Text Placeholder 5"/>
          <p:cNvSpPr>
            <a:spLocks noGrp="1"/>
          </p:cNvSpPr>
          <p:nvPr>
            <p:ph type="body" idx="10"/>
          </p:nvPr>
        </p:nvSpPr>
        <p:spPr>
          <a:xfrm>
            <a:off x="1091853" y="1972682"/>
            <a:ext cx="2708851" cy="1753590"/>
          </a:xfrm>
        </p:spPr>
        <p:txBody>
          <a:bodyPr>
            <a:noAutofit/>
          </a:bodyPr>
          <a:lstStyle/>
          <a:p>
            <a:r>
              <a:rPr lang="fr-FR" sz="2100" b="1" dirty="0">
                <a:solidFill>
                  <a:srgbClr val="001844"/>
                </a:solidFill>
              </a:rPr>
              <a:t>Rocio </a:t>
            </a:r>
          </a:p>
          <a:p>
            <a:r>
              <a:rPr lang="fr-FR" sz="2100" b="1" dirty="0">
                <a:solidFill>
                  <a:srgbClr val="001844"/>
                </a:solidFill>
              </a:rPr>
              <a:t>ALOT</a:t>
            </a:r>
          </a:p>
          <a:p>
            <a:r>
              <a:rPr lang="fr-FR" sz="1350" dirty="0">
                <a:solidFill>
                  <a:srgbClr val="001844"/>
                </a:solidFill>
              </a:rPr>
              <a:t>HR Department, </a:t>
            </a:r>
          </a:p>
          <a:p>
            <a:r>
              <a:rPr lang="fr-FR" sz="1350" dirty="0">
                <a:solidFill>
                  <a:srgbClr val="001844"/>
                </a:solidFill>
              </a:rPr>
              <a:t>Recruitment and </a:t>
            </a:r>
            <a:br>
              <a:rPr lang="fr-FR" sz="1350" dirty="0">
                <a:solidFill>
                  <a:srgbClr val="001844"/>
                </a:solidFill>
              </a:rPr>
            </a:br>
            <a:r>
              <a:rPr lang="fr-FR" sz="1350" dirty="0" err="1">
                <a:solidFill>
                  <a:srgbClr val="001844"/>
                </a:solidFill>
              </a:rPr>
              <a:t>Sourcing</a:t>
            </a:r>
            <a:r>
              <a:rPr lang="fr-FR" sz="1350" dirty="0">
                <a:solidFill>
                  <a:srgbClr val="001844"/>
                </a:solidFill>
              </a:rPr>
              <a:t> </a:t>
            </a:r>
            <a:r>
              <a:rPr lang="fr-FR" sz="1350" dirty="0" err="1">
                <a:solidFill>
                  <a:srgbClr val="001844"/>
                </a:solidFill>
              </a:rPr>
              <a:t>Specialist</a:t>
            </a:r>
            <a:r>
              <a:rPr lang="fr-FR" sz="1350" dirty="0">
                <a:solidFill>
                  <a:srgbClr val="001844"/>
                </a:solidFill>
              </a:rPr>
              <a:t> </a:t>
            </a:r>
          </a:p>
          <a:p>
            <a:endParaRPr lang="fr-FR" sz="1350" dirty="0">
              <a:solidFill>
                <a:srgbClr val="001844"/>
              </a:solidFill>
            </a:endParaRP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7" name="Text Placeholder 5"/>
          <p:cNvSpPr txBox="1">
            <a:spLocks/>
          </p:cNvSpPr>
          <p:nvPr/>
        </p:nvSpPr>
        <p:spPr>
          <a:xfrm>
            <a:off x="6181378" y="2443072"/>
            <a:ext cx="2818147" cy="1559283"/>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100" b="1" i="0" u="none" strike="noStrike" kern="1200" cap="none" spc="0" normalizeH="0" baseline="0" noProof="0" dirty="0">
                <a:ln>
                  <a:noFill/>
                </a:ln>
                <a:solidFill>
                  <a:srgbClr val="001844"/>
                </a:solidFill>
                <a:effectLst/>
                <a:uLnTx/>
                <a:uFillTx/>
                <a:latin typeface="Arial"/>
                <a:ea typeface="+mn-ea"/>
                <a:cs typeface="+mn-cs"/>
              </a:rPr>
              <a:t>Erwin </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100" b="1" i="0" u="none" strike="noStrike" kern="1200" cap="none" spc="0" normalizeH="0" baseline="0" noProof="0" dirty="0">
                <a:ln>
                  <a:noFill/>
                </a:ln>
                <a:solidFill>
                  <a:srgbClr val="001844"/>
                </a:solidFill>
                <a:effectLst/>
                <a:uLnTx/>
                <a:uFillTx/>
                <a:latin typeface="Arial"/>
                <a:ea typeface="+mn-ea"/>
                <a:cs typeface="+mn-cs"/>
              </a:rPr>
              <a:t>MOSSELMANS</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1350" b="0" i="0" u="none" strike="noStrike" kern="1200" cap="none" spc="0" normalizeH="0" baseline="0" noProof="0" dirty="0">
                <a:ln>
                  <a:noFill/>
                </a:ln>
                <a:solidFill>
                  <a:srgbClr val="001844"/>
                </a:solidFill>
                <a:effectLst/>
                <a:uLnTx/>
                <a:uFillTx/>
                <a:latin typeface="Arial"/>
                <a:ea typeface="+mn-ea"/>
                <a:cs typeface="+mn-cs"/>
              </a:rPr>
              <a:t>HR </a:t>
            </a:r>
            <a:r>
              <a:rPr kumimoji="0" lang="fr-FR" sz="1350" b="0" i="0" u="none" strike="noStrike" kern="1200" cap="none" spc="0" normalizeH="0" baseline="0" noProof="0" dirty="0" err="1">
                <a:ln>
                  <a:noFill/>
                </a:ln>
                <a:solidFill>
                  <a:srgbClr val="001844"/>
                </a:solidFill>
                <a:effectLst/>
                <a:uLnTx/>
                <a:uFillTx/>
                <a:latin typeface="Arial"/>
                <a:ea typeface="+mn-ea"/>
                <a:cs typeface="+mn-cs"/>
              </a:rPr>
              <a:t>Department</a:t>
            </a:r>
            <a:r>
              <a:rPr kumimoji="0" lang="fr-FR" sz="1350" b="0" i="0" u="none" strike="noStrike" kern="1200" cap="none" spc="0" normalizeH="0" baseline="0" noProof="0" dirty="0">
                <a:ln>
                  <a:noFill/>
                </a:ln>
                <a:solidFill>
                  <a:srgbClr val="001844"/>
                </a:solidFill>
                <a:effectLst/>
                <a:uLnTx/>
                <a:uFillTx/>
                <a:latin typeface="Arial"/>
                <a:ea typeface="+mn-ea"/>
                <a:cs typeface="+mn-cs"/>
              </a:rPr>
              <a:t>, </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1350" b="0" i="0" u="none" strike="noStrike" kern="1200" cap="none" spc="0" normalizeH="0" baseline="0" noProof="0" dirty="0">
                <a:ln>
                  <a:noFill/>
                </a:ln>
                <a:solidFill>
                  <a:srgbClr val="001844"/>
                </a:solidFill>
                <a:effectLst/>
                <a:uLnTx/>
                <a:uFillTx/>
                <a:latin typeface="Arial"/>
                <a:ea typeface="+mn-ea"/>
                <a:cs typeface="+mn-cs"/>
              </a:rPr>
              <a:t>Learning </a:t>
            </a:r>
            <a:r>
              <a:rPr kumimoji="0" lang="fr-FR" sz="1350" b="0" i="0" u="none" strike="noStrike" kern="1200" cap="none" spc="0" normalizeH="0" baseline="0" noProof="0" dirty="0" err="1">
                <a:ln>
                  <a:noFill/>
                </a:ln>
                <a:solidFill>
                  <a:srgbClr val="001844"/>
                </a:solidFill>
                <a:effectLst/>
                <a:uLnTx/>
                <a:uFillTx/>
                <a:latin typeface="Arial"/>
                <a:ea typeface="+mn-ea"/>
                <a:cs typeface="+mn-cs"/>
              </a:rPr>
              <a:t>Specialist</a:t>
            </a:r>
            <a:endParaRPr kumimoji="0" lang="fr-FR" sz="1350" b="0" i="0" u="none" strike="noStrike" kern="1200" cap="none" spc="0" normalizeH="0" baseline="0" noProof="0" dirty="0">
              <a:ln>
                <a:noFill/>
              </a:ln>
              <a:solidFill>
                <a:srgbClr val="001844"/>
              </a:solidFill>
              <a:effectLst/>
              <a:uLnTx/>
              <a:uFillTx/>
              <a:latin typeface="Arial"/>
              <a:ea typeface="+mn-ea"/>
              <a:cs typeface="+mn-cs"/>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949080" y="441894"/>
            <a:ext cx="2496965" cy="4002355"/>
          </a:xfrm>
          <a:prstGeom prst="rect">
            <a:avLst/>
          </a:prstGeom>
        </p:spPr>
      </p:pic>
    </p:spTree>
    <p:extLst>
      <p:ext uri="{BB962C8B-B14F-4D97-AF65-F5344CB8AC3E}">
        <p14:creationId xmlns:p14="http://schemas.microsoft.com/office/powerpoint/2010/main" val="47127090"/>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40</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41</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de Of Conduct_Tease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410948" y="610870"/>
            <a:ext cx="6775516" cy="3811228"/>
          </a:xfrm>
          <a:prstGeom prst="rect">
            <a:avLst/>
          </a:prstGeom>
        </p:spPr>
      </p:pic>
      <p:sp>
        <p:nvSpPr>
          <p:cNvPr id="6" name="Title 1"/>
          <p:cNvSpPr txBox="1">
            <a:spLocks/>
          </p:cNvSpPr>
          <p:nvPr/>
        </p:nvSpPr>
        <p:spPr>
          <a:xfrm>
            <a:off x="783076" y="-23023"/>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42</a:t>
            </a:fld>
            <a:endParaRPr lang="en-US" dirty="0"/>
          </a:p>
        </p:txBody>
      </p:sp>
      <p:sp>
        <p:nvSpPr>
          <p:cNvPr id="3" name="Rectangle 2"/>
          <p:cNvSpPr/>
          <p:nvPr/>
        </p:nvSpPr>
        <p:spPr>
          <a:xfrm>
            <a:off x="5902702" y="149557"/>
            <a:ext cx="2533386" cy="369332"/>
          </a:xfrm>
          <a:prstGeom prst="rect">
            <a:avLst/>
          </a:prstGeom>
        </p:spPr>
        <p:txBody>
          <a:bodyPr wrap="none">
            <a:spAutoFit/>
          </a:bodyPr>
          <a:lstStyle/>
          <a:p>
            <a:pPr marL="27432" indent="0">
              <a:buNone/>
            </a:pPr>
            <a:r>
              <a:rPr lang="en-GB" dirty="0">
                <a:hlinkClick r:id="rId6" action="ppaction://hlinkfile"/>
              </a:rPr>
              <a:t>cern.ch/</a:t>
            </a:r>
            <a:r>
              <a:rPr lang="en-GB" dirty="0" err="1">
                <a:hlinkClick r:id="rId6" action="ppaction://hlinkfile"/>
              </a:rPr>
              <a:t>codeofconduct</a:t>
            </a:r>
            <a:endParaRPr lang="en-GB" dirty="0"/>
          </a:p>
        </p:txBody>
      </p:sp>
    </p:spTree>
    <p:extLst>
      <p:ext uri="{BB962C8B-B14F-4D97-AF65-F5344CB8AC3E}">
        <p14:creationId xmlns:p14="http://schemas.microsoft.com/office/powerpoint/2010/main" val="320046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hlinkClick r:id="rId3"/>
              </a:rPr>
              <a:t>Phone (audio only) : </a:t>
            </a:r>
            <a:r>
              <a:rPr lang="en-US" dirty="0" err="1">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p>
          <a:p>
            <a:pPr marL="448056" lvl="1" indent="0">
              <a:buNone/>
            </a:pPr>
            <a:endParaRPr lang="en-US" dirty="0"/>
          </a:p>
          <a:p>
            <a:pPr marL="448056" lvl="1" indent="0">
              <a:buNone/>
            </a:pPr>
            <a:endParaRPr lang="en-GB" dirty="0"/>
          </a:p>
          <a:p>
            <a:pPr marL="36576" indent="0">
              <a:buNone/>
            </a:pPr>
            <a:r>
              <a:rPr lang="en-GB" dirty="0" err="1"/>
              <a:t>Videocalls</a:t>
            </a:r>
            <a:r>
              <a:rPr lang="en-GB" dirty="0"/>
              <a:t> and videoconferencing  </a:t>
            </a:r>
            <a:r>
              <a:rPr lang="en-GB" dirty="0" err="1">
                <a:hlinkClick r:id="rId4"/>
              </a:rPr>
              <a:t>cern.zoom</a:t>
            </a:r>
            <a:r>
              <a:rPr lang="en-GB" dirty="0"/>
              <a:t> – </a:t>
            </a:r>
            <a:r>
              <a:rPr lang="en-GB" dirty="0">
                <a:hlinkClick r:id="rId5"/>
              </a:rPr>
              <a:t>FAQ</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43</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44</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45</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a:solidFill>
                  <a:srgbClr val="00B0F0"/>
                </a:solidFill>
              </a:rPr>
              <a:t>Directorate		</a:t>
            </a:r>
            <a:r>
              <a:rPr lang="en-US" sz="3800" dirty="0">
                <a:solidFill>
                  <a:srgbClr val="FF0000"/>
                </a:solidFill>
              </a:rPr>
              <a:t>every 3 months</a:t>
            </a:r>
            <a:r>
              <a:rPr lang="en-US" sz="3800" i="1" dirty="0"/>
              <a:t> </a:t>
            </a:r>
            <a:endParaRPr lang="en-US" sz="3800" dirty="0">
              <a:solidFill>
                <a:srgbClr val="FF0000"/>
              </a:solidFil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r>
              <a:rPr lang="en-US" sz="3900" dirty="0">
                <a:solidFill>
                  <a:srgbClr val="FF0000"/>
                </a:solidFill>
              </a:rPr>
              <a:t>ad hoc</a:t>
            </a:r>
            <a:endParaRPr lang="en-US" sz="5100" b="1" dirty="0">
              <a:solidFill>
                <a:srgbClr val="00B0F0"/>
              </a:solidFill>
            </a:endParaRPr>
          </a:p>
          <a:p>
            <a:pPr marL="571500" indent="-571500">
              <a:buFont typeface="Courier New" panose="02070309020205020404" pitchFamily="49" charset="0"/>
              <a:buChar char="o"/>
            </a:pPr>
            <a:r>
              <a:rPr lang="en-US" sz="4000" dirty="0"/>
              <a:t>Focus on one topic (</a:t>
            </a:r>
            <a:r>
              <a:rPr lang="en-US" sz="4000" dirty="0" err="1"/>
              <a:t>eg</a:t>
            </a:r>
            <a:r>
              <a:rPr lang="en-US" sz="4000" dirty="0"/>
              <a:t>. flexibility)</a:t>
            </a:r>
          </a:p>
          <a:p>
            <a:pPr marL="685800" indent="-685800">
              <a:buFont typeface="Courier New" panose="02070309020205020404" pitchFamily="49" charset="0"/>
              <a:buChar char="o"/>
            </a:pPr>
            <a:endParaRPr lang="en-US" sz="3900" dirty="0"/>
          </a:p>
          <a:p>
            <a:pPr marL="36576" indent="0">
              <a:buNone/>
            </a:pPr>
            <a:r>
              <a:rPr lang="en-US" sz="5100" b="1" dirty="0">
                <a:solidFill>
                  <a:srgbClr val="00B0F0"/>
                </a:solidFill>
              </a:rPr>
              <a:t>Staff Association 	</a:t>
            </a:r>
            <a:r>
              <a:rPr lang="en-US" sz="3900" dirty="0">
                <a:solidFill>
                  <a:srgbClr val="FF0000"/>
                </a:solidFill>
              </a:rPr>
              <a:t>every month</a:t>
            </a:r>
          </a:p>
          <a:p>
            <a:pPr marL="457200">
              <a:buFont typeface="Courier New" panose="02070309020205020404" pitchFamily="49" charset="0"/>
              <a:buChar char="o"/>
            </a:pPr>
            <a:r>
              <a:rPr lang="en-US" sz="3800" dirty="0"/>
              <a:t>Latest information on priorities and current 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46</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additive="base">
                                        <p:cTn id="3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 calcmode="lin" valueType="num">
                                      <p:cBhvr additive="base">
                                        <p:cTn id="44"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7007" y="3078104"/>
            <a:ext cx="1856226" cy="1201316"/>
          </a:xfrm>
          <a:prstGeom prst="rect">
            <a:avLst/>
          </a:prstGeom>
        </p:spPr>
      </p:pic>
      <p:sp>
        <p:nvSpPr>
          <p:cNvPr id="6" name="Slide Number Placeholder 5"/>
          <p:cNvSpPr>
            <a:spLocks noGrp="1"/>
          </p:cNvSpPr>
          <p:nvPr>
            <p:ph type="sldNum" sz="quarter" idx="10"/>
          </p:nvPr>
        </p:nvSpPr>
        <p:spPr/>
        <p:txBody>
          <a:bodyPr/>
          <a:lstStyle/>
          <a:p>
            <a:fld id="{17918391-D411-FE40-AAD7-861AE5233E0E}" type="slidenum">
              <a:rPr lang="en-US" smtClean="0"/>
              <a:pPr/>
              <a:t>47</a:t>
            </a:fld>
            <a:endParaRPr lang="en-US" dirty="0"/>
          </a:p>
        </p:txBody>
      </p:sp>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600" dirty="0"/>
              <a:t>Welcome session in </a:t>
            </a:r>
            <a:r>
              <a:rPr lang="en-US" sz="1600" b="1" dirty="0"/>
              <a:t>your department</a:t>
            </a:r>
            <a:r>
              <a:rPr lang="en-US" sz="1600" b="1" i="1" dirty="0">
                <a:solidFill>
                  <a:srgbClr val="92D050"/>
                </a:solidFill>
              </a:rPr>
              <a:t>	</a:t>
            </a:r>
          </a:p>
          <a:p>
            <a:pPr>
              <a:lnSpc>
                <a:spcPct val="120000"/>
              </a:lnSpc>
              <a:buFont typeface="Wingdings" panose="05000000000000000000" pitchFamily="2" charset="2"/>
              <a:buChar char="q"/>
            </a:pPr>
            <a:r>
              <a:rPr lang="en-US" sz="1600" dirty="0"/>
              <a:t>Meet the experts (online – Zoom)</a:t>
            </a:r>
          </a:p>
          <a:p>
            <a:pPr lvl="1">
              <a:lnSpc>
                <a:spcPct val="120000"/>
              </a:lnSpc>
              <a:buFont typeface="Wingdings" panose="05000000000000000000" pitchFamily="2" charset="2"/>
              <a:buChar char="Ø"/>
            </a:pPr>
            <a:r>
              <a:rPr lang="en-US" sz="1400" b="1" i="1" dirty="0"/>
              <a:t>CERN Health Insurance (CHIS) </a:t>
            </a:r>
            <a:r>
              <a:rPr lang="en-US" sz="1400" dirty="0"/>
              <a:t>Thursday 2 February, 11.00 – 11.30</a:t>
            </a:r>
          </a:p>
          <a:p>
            <a:pPr lvl="1">
              <a:lnSpc>
                <a:spcPct val="120000"/>
              </a:lnSpc>
              <a:buFont typeface="Wingdings" panose="05000000000000000000" pitchFamily="2" charset="2"/>
              <a:buChar char="Ø"/>
            </a:pPr>
            <a:r>
              <a:rPr lang="en-US" sz="1400" b="1" i="1" dirty="0"/>
              <a:t>Legitimation cards 	</a:t>
            </a:r>
            <a:r>
              <a:rPr lang="en-US" sz="1400" dirty="0"/>
              <a:t> 	Thursday 2 February, 11.30 – 12.00</a:t>
            </a:r>
            <a:endParaRPr lang="en-US" sz="1400" b="1" i="1" dirty="0"/>
          </a:p>
          <a:p>
            <a:pPr>
              <a:lnSpc>
                <a:spcPct val="120000"/>
              </a:lnSpc>
              <a:buFont typeface="Wingdings" panose="05000000000000000000" pitchFamily="2" charset="2"/>
              <a:buChar char="q"/>
            </a:pPr>
            <a:r>
              <a:rPr lang="en-US" sz="1600" dirty="0"/>
              <a:t>More short sessions with experts (online – Zoom)</a:t>
            </a:r>
          </a:p>
          <a:p>
            <a:pPr lvl="1">
              <a:lnSpc>
                <a:spcPct val="120000"/>
              </a:lnSpc>
              <a:buFont typeface="Wingdings" panose="05000000000000000000" pitchFamily="2" charset="2"/>
              <a:buChar char="Ø"/>
            </a:pPr>
            <a:r>
              <a:rPr lang="en-US" sz="1400" b="1" i="1" dirty="0">
                <a:solidFill>
                  <a:srgbClr val="92D050"/>
                </a:solidFill>
              </a:rPr>
              <a:t>Computer security* </a:t>
            </a:r>
            <a:r>
              <a:rPr lang="en-US" sz="1400" b="1" i="1" dirty="0">
                <a:solidFill>
                  <a:srgbClr val="C00000"/>
                </a:solidFill>
              </a:rPr>
              <a:t>		</a:t>
            </a:r>
            <a:r>
              <a:rPr lang="en-US" sz="1400" dirty="0"/>
              <a:t>Monday 13 February, 13.30 - 14.00</a:t>
            </a:r>
          </a:p>
          <a:p>
            <a:pPr lvl="1">
              <a:lnSpc>
                <a:spcPct val="120000"/>
              </a:lnSpc>
              <a:buFont typeface="Wingdings" panose="05000000000000000000" pitchFamily="2" charset="2"/>
              <a:buChar char="Ø"/>
            </a:pPr>
            <a:r>
              <a:rPr lang="en-US" sz="1400" b="1" i="1" dirty="0">
                <a:solidFill>
                  <a:srgbClr val="92D050"/>
                </a:solidFill>
              </a:rPr>
              <a:t>Pension Fund*</a:t>
            </a:r>
            <a:r>
              <a:rPr lang="en-US" sz="1400" b="1" i="1" dirty="0">
                <a:solidFill>
                  <a:srgbClr val="C00000"/>
                </a:solidFill>
              </a:rPr>
              <a:t>		</a:t>
            </a:r>
            <a:r>
              <a:rPr lang="en-US" sz="1400" dirty="0"/>
              <a:t>Tuesday 14 February, 13.30 - 14.00</a:t>
            </a:r>
          </a:p>
          <a:p>
            <a:pPr>
              <a:lnSpc>
                <a:spcPct val="120000"/>
              </a:lnSpc>
              <a:buFont typeface="Wingdings" panose="05000000000000000000" pitchFamily="2" charset="2"/>
              <a:buChar char="q"/>
            </a:pPr>
            <a:r>
              <a:rPr lang="en-US" sz="1600" b="1" i="1" dirty="0">
                <a:solidFill>
                  <a:srgbClr val="92D050"/>
                </a:solidFill>
              </a:rPr>
              <a:t>Connecting the dots* </a:t>
            </a:r>
            <a:r>
              <a:rPr lang="en-US" sz="1600" b="1" i="1" dirty="0">
                <a:solidFill>
                  <a:srgbClr val="C00000"/>
                </a:solidFill>
              </a:rPr>
              <a:t>		</a:t>
            </a:r>
            <a:r>
              <a:rPr lang="en-US" sz="1400" dirty="0"/>
              <a:t>Friday 17 February, 13.30 - 17.30</a:t>
            </a:r>
          </a:p>
          <a:p>
            <a:pPr>
              <a:lnSpc>
                <a:spcPct val="120000"/>
              </a:lnSpc>
              <a:buFont typeface="Wingdings" panose="05000000000000000000" pitchFamily="2" charset="2"/>
              <a:buChar char="q"/>
            </a:pPr>
            <a:r>
              <a:rPr lang="en-US" sz="1600" b="1" i="1" dirty="0">
                <a:solidFill>
                  <a:srgbClr val="92D050"/>
                </a:solidFill>
              </a:rPr>
              <a:t>Collective induction session </a:t>
            </a:r>
            <a:r>
              <a:rPr lang="en-US" sz="1400" dirty="0"/>
              <a:t>or </a:t>
            </a:r>
            <a:r>
              <a:rPr lang="en-US" sz="1600" b="1" i="1" dirty="0">
                <a:solidFill>
                  <a:srgbClr val="92D050"/>
                </a:solidFill>
              </a:rPr>
              <a:t>Individual contact by HRA</a:t>
            </a:r>
          </a:p>
          <a:p>
            <a:pPr>
              <a:lnSpc>
                <a:spcPct val="120000"/>
              </a:lnSpc>
              <a:buFont typeface="Wingdings" panose="05000000000000000000" pitchFamily="2" charset="2"/>
              <a:buChar char="q"/>
            </a:pPr>
            <a:r>
              <a:rPr lang="en-US" sz="1600" b="1" i="1" dirty="0">
                <a:solidFill>
                  <a:srgbClr val="C00000"/>
                </a:solidFill>
              </a:rPr>
              <a:t>Visit*</a:t>
            </a:r>
            <a:r>
              <a:rPr lang="en-US" sz="1600" dirty="0"/>
              <a:t> of CERN installations – register via </a:t>
            </a:r>
            <a:r>
              <a:rPr lang="en-US" sz="1600" dirty="0" err="1">
                <a:hlinkClick r:id="rId3"/>
              </a:rPr>
              <a:t>Indico</a:t>
            </a:r>
            <a:endParaRPr lang="en-US" sz="1600" dirty="0"/>
          </a:p>
          <a:p>
            <a:pPr>
              <a:lnSpc>
                <a:spcPct val="120000"/>
              </a:lnSpc>
              <a:buFont typeface="Wingdings" panose="05000000000000000000" pitchFamily="2" charset="2"/>
              <a:buChar char="q"/>
            </a:pPr>
            <a:r>
              <a:rPr lang="en-US" sz="1600" b="1" i="1" dirty="0">
                <a:solidFill>
                  <a:srgbClr val="92D050"/>
                </a:solidFill>
              </a:rPr>
              <a:t>Spouse*</a:t>
            </a:r>
            <a:r>
              <a:rPr lang="en-US" sz="1600" dirty="0"/>
              <a:t> welcome session</a:t>
            </a:r>
            <a:endParaRPr lang="en-GB" sz="16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995085"/>
            <a:ext cx="446820" cy="1181397"/>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330439" y="1250370"/>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4"/>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20816" y="1646915"/>
            <a:ext cx="8265984" cy="1369772"/>
          </a:xfrm>
        </p:spPr>
        <p:txBody>
          <a:bodyPr>
            <a:normAutofit/>
          </a:bodyPr>
          <a:lstStyle/>
          <a:p>
            <a:r>
              <a:rPr lang="en-US" sz="4400" dirty="0"/>
              <a:t>Before joining your Department</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3218789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p:cNvPicPr>
            <a:picLocks noGrp="1" noChangeAspect="1"/>
          </p:cNvPicPr>
          <p:nvPr>
            <p:ph idx="1"/>
          </p:nvPr>
        </p:nvPicPr>
        <p:blipFill>
          <a:blip r:embed="rId4"/>
          <a:stretch>
            <a:fillRect/>
          </a:stretch>
        </p:blipFill>
        <p:spPr>
          <a:xfrm>
            <a:off x="316352" y="1888599"/>
            <a:ext cx="2523643" cy="2505222"/>
          </a:xfrm>
          <a:prstGeom prst="rect">
            <a:avLst/>
          </a:prstGeom>
        </p:spPr>
      </p:pic>
      <p:sp>
        <p:nvSpPr>
          <p:cNvPr id="9" name="TextBox 8"/>
          <p:cNvSpPr txBox="1"/>
          <p:nvPr/>
        </p:nvSpPr>
        <p:spPr>
          <a:xfrm>
            <a:off x="339351" y="978856"/>
            <a:ext cx="2821606" cy="738664"/>
          </a:xfrm>
          <a:prstGeom prst="rect">
            <a:avLst/>
          </a:prstGeom>
          <a:noFill/>
        </p:spPr>
        <p:txBody>
          <a:bodyPr wrap="none" rtlCol="0">
            <a:spAutoFit/>
          </a:bodyPr>
          <a:lstStyle/>
          <a:p>
            <a:r>
              <a:rPr lang="en-GB" sz="2400" dirty="0"/>
              <a:t>Classroom courses</a:t>
            </a:r>
            <a:br>
              <a:rPr lang="en-GB" sz="2400" dirty="0"/>
            </a:br>
            <a:r>
              <a:rPr lang="en-GB" dirty="0">
                <a:hlinkClick r:id="rId5" action="ppaction://hlinkfile"/>
              </a:rPr>
              <a:t>cern.ch/</a:t>
            </a:r>
            <a:r>
              <a:rPr lang="en-GB" dirty="0" err="1">
                <a:hlinkClick r:id="rId5" action="ppaction://hlinkfile"/>
              </a:rPr>
              <a:t>learninghub</a:t>
            </a:r>
            <a:endParaRPr lang="en-GB"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6"/>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7"/>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End of session </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50</a:t>
            </a:fld>
            <a:endParaRPr lang="en-US" dirty="0"/>
          </a:p>
        </p:txBody>
      </p:sp>
    </p:spTree>
    <p:extLst>
      <p:ext uri="{BB962C8B-B14F-4D97-AF65-F5344CB8AC3E}">
        <p14:creationId xmlns:p14="http://schemas.microsoft.com/office/powerpoint/2010/main" val="7699462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Meet your new colleagues !</a:t>
            </a:r>
            <a:endParaRPr lang="en-GB" dirty="0"/>
          </a:p>
        </p:txBody>
      </p:sp>
      <p:sp>
        <p:nvSpPr>
          <p:cNvPr id="3" name="Text Placeholder 2"/>
          <p:cNvSpPr>
            <a:spLocks noGrp="1"/>
          </p:cNvSpPr>
          <p:nvPr>
            <p:ph type="body" idx="1"/>
          </p:nvPr>
        </p:nvSpPr>
        <p:spPr>
          <a:xfrm>
            <a:off x="457200" y="994205"/>
            <a:ext cx="8229600" cy="3203145"/>
          </a:xfrm>
        </p:spPr>
        <p:txBody>
          <a:bodyPr>
            <a:normAutofit/>
          </a:bodyPr>
          <a:lstStyle/>
          <a:p>
            <a:pPr marL="36576" indent="0">
              <a:lnSpc>
                <a:spcPct val="120000"/>
              </a:lnSpc>
              <a:buNone/>
            </a:pPr>
            <a:r>
              <a:rPr lang="en-US" dirty="0"/>
              <a:t>Go to the flag of your Department/Unit.</a:t>
            </a:r>
          </a:p>
          <a:p>
            <a:pPr marL="550926" indent="-514350">
              <a:lnSpc>
                <a:spcPct val="120000"/>
              </a:lnSpc>
              <a:buFont typeface="+mj-lt"/>
              <a:buAutoNum type="arabicPeriod"/>
            </a:pPr>
            <a:r>
              <a:rPr lang="en-US" dirty="0"/>
              <a:t>Introduce yourself to your </a:t>
            </a:r>
            <a:r>
              <a:rPr lang="en-US" b="1" dirty="0">
                <a:solidFill>
                  <a:srgbClr val="FFC000"/>
                </a:solidFill>
              </a:rPr>
              <a:t>colleagues</a:t>
            </a:r>
          </a:p>
          <a:p>
            <a:pPr marL="550926" indent="-514350">
              <a:buFont typeface="+mj-lt"/>
              <a:buAutoNum type="arabicPeriod"/>
            </a:pPr>
            <a:r>
              <a:rPr lang="en-US" dirty="0"/>
              <a:t>Meet with your </a:t>
            </a:r>
            <a:r>
              <a:rPr lang="en-US" b="1" dirty="0">
                <a:solidFill>
                  <a:srgbClr val="FFC000"/>
                </a:solidFill>
              </a:rPr>
              <a:t>DAO</a:t>
            </a:r>
          </a:p>
          <a:p>
            <a:pPr lvl="1">
              <a:buFont typeface="Wingdings" panose="05000000000000000000" pitchFamily="2" charset="2"/>
              <a:buChar char="Ø"/>
            </a:pPr>
            <a:r>
              <a:rPr lang="en-US" sz="2400" dirty="0"/>
              <a:t>In Pas Perdu (outside Council Chamber)</a:t>
            </a:r>
          </a:p>
          <a:p>
            <a:pPr lvl="1">
              <a:buFont typeface="Wingdings" panose="05000000000000000000" pitchFamily="2" charset="2"/>
              <a:buChar char="Ø"/>
            </a:pPr>
            <a:r>
              <a:rPr lang="en-US" sz="2400" dirty="0"/>
              <a:t>on Zoom</a:t>
            </a:r>
          </a:p>
          <a:p>
            <a:pPr lvl="1">
              <a:buFont typeface="Wingdings" panose="05000000000000000000" pitchFamily="2" charset="2"/>
              <a:buChar char="Ø"/>
            </a:pPr>
            <a:r>
              <a:rPr lang="en-US" sz="2400" dirty="0"/>
              <a:t>in their office (use </a:t>
            </a:r>
            <a:r>
              <a:rPr lang="en-US" sz="2400" dirty="0">
                <a:solidFill>
                  <a:srgbClr val="00B0F0"/>
                </a:solidFill>
              </a:rPr>
              <a:t>CERN Map </a:t>
            </a:r>
            <a:r>
              <a:rPr lang="en-US" sz="2400" dirty="0"/>
              <a:t>for directions)</a:t>
            </a:r>
          </a:p>
        </p:txBody>
      </p:sp>
      <p:sp>
        <p:nvSpPr>
          <p:cNvPr id="7" name="Slide Number Placeholder 6"/>
          <p:cNvSpPr>
            <a:spLocks noGrp="1"/>
          </p:cNvSpPr>
          <p:nvPr>
            <p:ph type="sldNum" sz="quarter" idx="10"/>
          </p:nvPr>
        </p:nvSpPr>
        <p:spPr/>
        <p:txBody>
          <a:bodyPr/>
          <a:lstStyle/>
          <a:p>
            <a:fld id="{17918391-D411-FE40-AAD7-861AE5233E0E}" type="slidenum">
              <a:rPr lang="en-US" smtClean="0"/>
              <a:pPr/>
              <a:t>51</a:t>
            </a:fld>
            <a:endParaRPr lang="en-US" dirty="0"/>
          </a:p>
        </p:txBody>
      </p:sp>
    </p:spTree>
    <p:extLst>
      <p:ext uri="{BB962C8B-B14F-4D97-AF65-F5344CB8AC3E}">
        <p14:creationId xmlns:p14="http://schemas.microsoft.com/office/powerpoint/2010/main" val="24309301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6789" b="1445"/>
          <a:stretch/>
        </p:blipFill>
        <p:spPr>
          <a:xfrm>
            <a:off x="1123950" y="123824"/>
            <a:ext cx="6554176" cy="4257675"/>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52</a:t>
            </a:fld>
            <a:endParaRPr lang="en-US" dirty="0"/>
          </a:p>
        </p:txBody>
      </p:sp>
    </p:spTree>
    <p:extLst>
      <p:ext uri="{BB962C8B-B14F-4D97-AF65-F5344CB8AC3E}">
        <p14:creationId xmlns:p14="http://schemas.microsoft.com/office/powerpoint/2010/main" val="23593145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918" y="76189"/>
            <a:ext cx="6178163" cy="575744"/>
          </a:xfrm>
        </p:spPr>
        <p:txBody>
          <a:bodyPr>
            <a:noAutofit/>
          </a:bodyPr>
          <a:lstStyle/>
          <a:p>
            <a:pPr algn="ctr"/>
            <a:r>
              <a:rPr lang="en-US" sz="4000" dirty="0"/>
              <a:t>Meeting points</a:t>
            </a:r>
            <a:endParaRPr lang="en-GB" sz="4000" dirty="0"/>
          </a:p>
        </p:txBody>
      </p:sp>
      <p:sp>
        <p:nvSpPr>
          <p:cNvPr id="4" name="Slide Number Placeholder 3"/>
          <p:cNvSpPr>
            <a:spLocks noGrp="1"/>
          </p:cNvSpPr>
          <p:nvPr>
            <p:ph type="sldNum" sz="quarter" idx="10"/>
          </p:nvPr>
        </p:nvSpPr>
        <p:spPr/>
        <p:txBody>
          <a:bodyPr/>
          <a:lstStyle/>
          <a:p>
            <a:fld id="{17918391-D411-FE40-AAD7-861AE5233E0E}" type="slidenum">
              <a:rPr lang="en-US" sz="1600" smtClean="0"/>
              <a:pPr/>
              <a:t>53</a:t>
            </a:fld>
            <a:endParaRPr lang="en-US" sz="1600" dirty="0"/>
          </a:p>
        </p:txBody>
      </p:sp>
      <p:graphicFrame>
        <p:nvGraphicFramePr>
          <p:cNvPr id="5" name="Table 4">
            <a:extLst>
              <a:ext uri="{FF2B5EF4-FFF2-40B4-BE49-F238E27FC236}">
                <a16:creationId xmlns:a16="http://schemas.microsoft.com/office/drawing/2014/main" id="{7CB5A1FA-A5B1-432E-2BA4-F9B7864110AF}"/>
              </a:ext>
            </a:extLst>
          </p:cNvPr>
          <p:cNvGraphicFramePr>
            <a:graphicFrameLocks noGrp="1"/>
          </p:cNvGraphicFramePr>
          <p:nvPr>
            <p:extLst>
              <p:ext uri="{D42A27DB-BD31-4B8C-83A1-F6EECF244321}">
                <p14:modId xmlns:p14="http://schemas.microsoft.com/office/powerpoint/2010/main" val="800077798"/>
              </p:ext>
            </p:extLst>
          </p:nvPr>
        </p:nvGraphicFramePr>
        <p:xfrm>
          <a:off x="1078760" y="665159"/>
          <a:ext cx="7393264" cy="4402152"/>
        </p:xfrm>
        <a:graphic>
          <a:graphicData uri="http://schemas.openxmlformats.org/drawingml/2006/table">
            <a:tbl>
              <a:tblPr/>
              <a:tblGrid>
                <a:gridCol w="1158345">
                  <a:extLst>
                    <a:ext uri="{9D8B030D-6E8A-4147-A177-3AD203B41FA5}">
                      <a16:colId xmlns:a16="http://schemas.microsoft.com/office/drawing/2014/main" val="1667593633"/>
                    </a:ext>
                  </a:extLst>
                </a:gridCol>
                <a:gridCol w="1289290">
                  <a:extLst>
                    <a:ext uri="{9D8B030D-6E8A-4147-A177-3AD203B41FA5}">
                      <a16:colId xmlns:a16="http://schemas.microsoft.com/office/drawing/2014/main" val="654146805"/>
                    </a:ext>
                  </a:extLst>
                </a:gridCol>
                <a:gridCol w="896459">
                  <a:extLst>
                    <a:ext uri="{9D8B030D-6E8A-4147-A177-3AD203B41FA5}">
                      <a16:colId xmlns:a16="http://schemas.microsoft.com/office/drawing/2014/main" val="925861552"/>
                    </a:ext>
                  </a:extLst>
                </a:gridCol>
                <a:gridCol w="4049170">
                  <a:extLst>
                    <a:ext uri="{9D8B030D-6E8A-4147-A177-3AD203B41FA5}">
                      <a16:colId xmlns:a16="http://schemas.microsoft.com/office/drawing/2014/main" val="959600553"/>
                    </a:ext>
                  </a:extLst>
                </a:gridCol>
              </a:tblGrid>
              <a:tr h="197623">
                <a:tc>
                  <a:txBody>
                    <a:bodyPr/>
                    <a:lstStyle/>
                    <a:p>
                      <a:pPr algn="ctr" fontAlgn="base"/>
                      <a:r>
                        <a:rPr lang="en-GB" sz="1400" b="1" i="0" dirty="0">
                          <a:solidFill>
                            <a:srgbClr val="FFFFFF"/>
                          </a:solidFill>
                          <a:effectLst/>
                          <a:latin typeface="Arial" panose="020B0604020202020204" pitchFamily="34" charset="0"/>
                        </a:rPr>
                        <a:t>Dept​</a:t>
                      </a:r>
                      <a:endParaRPr lang="en-GB" sz="1600" b="1" i="0" dirty="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Place​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Time​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Remarks​</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extLst>
                  <a:ext uri="{0D108BD9-81ED-4DB2-BD59-A6C34878D82A}">
                    <a16:rowId xmlns:a16="http://schemas.microsoft.com/office/drawing/2014/main" val="599426467"/>
                  </a:ext>
                </a:extLst>
              </a:tr>
              <a:tr h="176821">
                <a:tc>
                  <a:txBody>
                    <a:bodyPr/>
                    <a:lstStyle/>
                    <a:p>
                      <a:pPr algn="ctr" fontAlgn="base"/>
                      <a:r>
                        <a:rPr lang="en-US" sz="1400" b="1" i="0" dirty="0">
                          <a:solidFill>
                            <a:srgbClr val="0055A0"/>
                          </a:solidFill>
                          <a:effectLst/>
                          <a:latin typeface="Arial" panose="020B0604020202020204" pitchFamily="34" charset="0"/>
                        </a:rPr>
                        <a:t>ATS</a:t>
                      </a:r>
                      <a:r>
                        <a:rPr lang="en-US" sz="1400" b="0" i="0" dirty="0">
                          <a:solidFill>
                            <a:srgbClr val="0055A0"/>
                          </a:solidFill>
                          <a:effectLst/>
                          <a:latin typeface="Arial" panose="020B0604020202020204" pitchFamily="34" charset="0"/>
                        </a:rPr>
                        <a:t>​</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10:30​</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Together with TE​</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863483292"/>
                  </a:ext>
                </a:extLst>
              </a:tr>
              <a:tr h="176821">
                <a:tc>
                  <a:txBody>
                    <a:bodyPr/>
                    <a:lstStyle/>
                    <a:p>
                      <a:pPr algn="ctr" fontAlgn="base"/>
                      <a:r>
                        <a:rPr lang="en-GB" sz="1400" b="1" i="0">
                          <a:solidFill>
                            <a:srgbClr val="0055A0"/>
                          </a:solidFill>
                          <a:effectLst/>
                          <a:latin typeface="Arial" panose="020B0604020202020204" pitchFamily="34" charset="0"/>
                        </a:rPr>
                        <a:t>BE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3962671562"/>
                  </a:ext>
                </a:extLst>
              </a:tr>
              <a:tr h="176821">
                <a:tc>
                  <a:txBody>
                    <a:bodyPr/>
                    <a:lstStyle/>
                    <a:p>
                      <a:pPr algn="ctr" fontAlgn="base"/>
                      <a:r>
                        <a:rPr lang="en-US" sz="1400" b="1" i="0">
                          <a:solidFill>
                            <a:srgbClr val="0055A0"/>
                          </a:solidFill>
                          <a:effectLst/>
                          <a:latin typeface="Arial" panose="020B0604020202020204" pitchFamily="34" charset="0"/>
                        </a:rPr>
                        <a:t>DG</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60/2-016</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9813779"/>
                  </a:ext>
                </a:extLst>
              </a:tr>
              <a:tr h="176821">
                <a:tc>
                  <a:txBody>
                    <a:bodyPr/>
                    <a:lstStyle/>
                    <a:p>
                      <a:pPr algn="ctr" fontAlgn="base"/>
                      <a:r>
                        <a:rPr lang="en-GB" sz="1400" b="1" i="0">
                          <a:solidFill>
                            <a:srgbClr val="0055A0"/>
                          </a:solidFill>
                          <a:effectLst/>
                          <a:latin typeface="Arial" panose="020B0604020202020204" pitchFamily="34" charset="0"/>
                        </a:rPr>
                        <a:t>EN</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656583597"/>
                  </a:ext>
                </a:extLst>
              </a:tr>
              <a:tr h="176821">
                <a:tc>
                  <a:txBody>
                    <a:bodyPr/>
                    <a:lstStyle/>
                    <a:p>
                      <a:pPr algn="ctr" fontAlgn="base"/>
                      <a:r>
                        <a:rPr lang="en-GB" sz="1400" b="1" i="0">
                          <a:solidFill>
                            <a:srgbClr val="0055A0"/>
                          </a:solidFill>
                          <a:effectLst/>
                          <a:latin typeface="Arial" panose="020B0604020202020204" pitchFamily="34" charset="0"/>
                        </a:rPr>
                        <a:t>EP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30541081"/>
                  </a:ext>
                </a:extLst>
              </a:tr>
              <a:tr h="176821">
                <a:tc>
                  <a:txBody>
                    <a:bodyPr/>
                    <a:lstStyle/>
                    <a:p>
                      <a:pPr algn="ctr" fontAlgn="base"/>
                      <a:r>
                        <a:rPr lang="en-GB" sz="1400" b="1" i="0">
                          <a:solidFill>
                            <a:srgbClr val="0055A0"/>
                          </a:solidFill>
                          <a:effectLst/>
                          <a:latin typeface="Arial" panose="020B0604020202020204" pitchFamily="34" charset="0"/>
                        </a:rPr>
                        <a:t>FAP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82803703"/>
                  </a:ext>
                </a:extLst>
              </a:tr>
              <a:tr h="176821">
                <a:tc>
                  <a:txBody>
                    <a:bodyPr/>
                    <a:lstStyle/>
                    <a:p>
                      <a:pPr algn="ctr" fontAlgn="base"/>
                      <a:r>
                        <a:rPr lang="en-US" sz="1400" b="1" i="0">
                          <a:solidFill>
                            <a:srgbClr val="0055A0"/>
                          </a:solidFill>
                          <a:effectLst/>
                          <a:latin typeface="Arial" panose="020B0604020202020204" pitchFamily="34" charset="0"/>
                        </a:rPr>
                        <a:t>HR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492172917"/>
                  </a:ext>
                </a:extLst>
              </a:tr>
              <a:tr h="176821">
                <a:tc>
                  <a:txBody>
                    <a:bodyPr/>
                    <a:lstStyle/>
                    <a:p>
                      <a:pPr algn="ctr" fontAlgn="base"/>
                      <a:r>
                        <a:rPr lang="en-GB" sz="1400" b="1" i="0">
                          <a:solidFill>
                            <a:srgbClr val="0055A0"/>
                          </a:solidFill>
                          <a:effectLst/>
                          <a:latin typeface="Arial" panose="020B0604020202020204" pitchFamily="34" charset="0"/>
                        </a:rPr>
                        <a:t>HSE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608148462"/>
                  </a:ext>
                </a:extLst>
              </a:tr>
              <a:tr h="176821">
                <a:tc>
                  <a:txBody>
                    <a:bodyPr/>
                    <a:lstStyle/>
                    <a:p>
                      <a:pPr algn="ctr" fontAlgn="base"/>
                      <a:r>
                        <a:rPr lang="en-GB" sz="1400" b="1" i="0">
                          <a:solidFill>
                            <a:srgbClr val="0055A0"/>
                          </a:solidFill>
                          <a:effectLst/>
                          <a:latin typeface="Arial" panose="020B0604020202020204" pitchFamily="34" charset="0"/>
                        </a:rPr>
                        <a:t>IPT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5/3-026</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5593852"/>
                  </a:ext>
                </a:extLst>
              </a:tr>
              <a:tr h="176821">
                <a:tc>
                  <a:txBody>
                    <a:bodyPr/>
                    <a:lstStyle/>
                    <a:p>
                      <a:pPr algn="ctr" fontAlgn="base"/>
                      <a:r>
                        <a:rPr lang="en-US" sz="1400" b="1" i="0">
                          <a:solidFill>
                            <a:srgbClr val="0055A0"/>
                          </a:solidFill>
                          <a:effectLst/>
                          <a:latin typeface="Arial" panose="020B0604020202020204" pitchFamily="34" charset="0"/>
                        </a:rPr>
                        <a:t>IR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FF0000"/>
                          </a:solidFill>
                          <a:effectLst/>
                          <a:latin typeface="Arial" panose="020B0604020202020204" pitchFamily="34" charset="0"/>
                        </a:rPr>
                        <a:t>60/3-007</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533109314"/>
                  </a:ext>
                </a:extLst>
              </a:tr>
              <a:tr h="176821">
                <a:tc>
                  <a:txBody>
                    <a:bodyPr/>
                    <a:lstStyle/>
                    <a:p>
                      <a:pPr algn="ctr" fontAlgn="base"/>
                      <a:r>
                        <a:rPr lang="en-GB" sz="1400" b="1" i="0">
                          <a:solidFill>
                            <a:srgbClr val="0055A0"/>
                          </a:solidFill>
                          <a:effectLst/>
                          <a:latin typeface="Arial" panose="020B0604020202020204" pitchFamily="34" charset="0"/>
                        </a:rPr>
                        <a:t>IT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31/S-023</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11:00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22718240"/>
                  </a:ext>
                </a:extLst>
              </a:tr>
              <a:tr h="176821">
                <a:tc>
                  <a:txBody>
                    <a:bodyPr/>
                    <a:lstStyle/>
                    <a:p>
                      <a:pPr algn="ctr" fontAlgn="base"/>
                      <a:r>
                        <a:rPr lang="en-US" sz="1400" b="1" i="0">
                          <a:solidFill>
                            <a:srgbClr val="0055A0"/>
                          </a:solidFill>
                          <a:effectLst/>
                          <a:latin typeface="Arial" panose="020B0604020202020204" pitchFamily="34" charset="0"/>
                        </a:rPr>
                        <a:t>PF</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en-US" sz="1400" b="0" i="0" dirty="0">
                          <a:solidFill>
                            <a:srgbClr val="0055A0"/>
                          </a:solidFill>
                          <a:effectLst/>
                          <a:latin typeface="Arial" panose="020B0604020202020204" pitchFamily="34" charset="0"/>
                        </a:rPr>
                        <a:t>Globe​​</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517724422"/>
                  </a:ext>
                </a:extLst>
              </a:tr>
              <a:tr h="176821">
                <a:tc>
                  <a:txBody>
                    <a:bodyPr/>
                    <a:lstStyle/>
                    <a:p>
                      <a:pPr algn="ctr" fontAlgn="base"/>
                      <a:r>
                        <a:rPr lang="en-US" sz="1400" b="1" i="0">
                          <a:solidFill>
                            <a:srgbClr val="0055A0"/>
                          </a:solidFill>
                          <a:effectLst/>
                          <a:latin typeface="Arial" panose="020B0604020202020204" pitchFamily="34" charset="0"/>
                        </a:rPr>
                        <a:t>RCS</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Together with EP​</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03581782"/>
                  </a:ext>
                </a:extLst>
              </a:tr>
              <a:tr h="176821">
                <a:tc>
                  <a:txBody>
                    <a:bodyPr/>
                    <a:lstStyle/>
                    <a:p>
                      <a:pPr algn="ctr" fontAlgn="base"/>
                      <a:r>
                        <a:rPr lang="en-GB" sz="1400" b="1" i="0">
                          <a:solidFill>
                            <a:srgbClr val="0055A0"/>
                          </a:solidFill>
                          <a:effectLst/>
                          <a:latin typeface="Arial" panose="020B0604020202020204" pitchFamily="34" charset="0"/>
                        </a:rPr>
                        <a:t>SCE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687195312"/>
                  </a:ext>
                </a:extLst>
              </a:tr>
              <a:tr h="176821">
                <a:tc>
                  <a:txBody>
                    <a:bodyPr/>
                    <a:lstStyle/>
                    <a:p>
                      <a:pPr algn="ctr" fontAlgn="base"/>
                      <a:r>
                        <a:rPr lang="en-GB" sz="1400" b="1" i="0">
                          <a:solidFill>
                            <a:srgbClr val="0055A0"/>
                          </a:solidFill>
                          <a:effectLst/>
                          <a:latin typeface="Arial" panose="020B0604020202020204" pitchFamily="34" charset="0"/>
                        </a:rPr>
                        <a:t>SY</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4241320210"/>
                  </a:ext>
                </a:extLst>
              </a:tr>
              <a:tr h="176821">
                <a:tc>
                  <a:txBody>
                    <a:bodyPr/>
                    <a:lstStyle/>
                    <a:p>
                      <a:pPr algn="ctr" fontAlgn="base"/>
                      <a:r>
                        <a:rPr lang="en-GB" sz="1400" b="1" i="0">
                          <a:solidFill>
                            <a:srgbClr val="0055A0"/>
                          </a:solidFill>
                          <a:effectLst/>
                          <a:latin typeface="Arial" panose="020B0604020202020204" pitchFamily="34" charset="0"/>
                        </a:rPr>
                        <a:t>TE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DAO/GAO meets at flag​</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705586079"/>
                  </a:ext>
                </a:extLst>
              </a:tr>
              <a:tr h="176821">
                <a:tc>
                  <a:txBody>
                    <a:bodyPr/>
                    <a:lstStyle/>
                    <a:p>
                      <a:pPr algn="ctr" fontAlgn="base"/>
                      <a:r>
                        <a:rPr lang="en-GB" sz="1400" b="1" i="0">
                          <a:solidFill>
                            <a:srgbClr val="0055A0"/>
                          </a:solidFill>
                          <a:effectLst/>
                          <a:latin typeface="Arial" panose="020B0604020202020204" pitchFamily="34" charset="0"/>
                        </a:rPr>
                        <a:t>TH</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en-US" sz="1400" b="0" i="0" kern="1200" dirty="0">
                          <a:solidFill>
                            <a:srgbClr val="0055A0"/>
                          </a:solidFill>
                          <a:effectLst/>
                          <a:latin typeface="Arial" panose="020B0604020202020204" pitchFamily="34" charset="0"/>
                          <a:ea typeface="+mn-ea"/>
                          <a:cs typeface="+mn-cs"/>
                        </a:rPr>
                        <a:t>Globe​</a:t>
                      </a: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10:30​</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3712221903"/>
                  </a:ext>
                </a:extLst>
              </a:tr>
            </a:tbl>
          </a:graphicData>
        </a:graphic>
      </p:graphicFrame>
      <p:sp>
        <p:nvSpPr>
          <p:cNvPr id="6" name="Rectangle 1">
            <a:extLst>
              <a:ext uri="{FF2B5EF4-FFF2-40B4-BE49-F238E27FC236}">
                <a16:creationId xmlns:a16="http://schemas.microsoft.com/office/drawing/2014/main" id="{3333340C-6A3D-D132-F812-2DCEEEC0B05E}"/>
              </a:ext>
            </a:extLst>
          </p:cNvPr>
          <p:cNvSpPr>
            <a:spLocks noChangeArrowheads="1"/>
          </p:cNvSpPr>
          <p:nvPr/>
        </p:nvSpPr>
        <p:spPr bwMode="auto">
          <a:xfrm>
            <a:off x="3776663" y="936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890251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54</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906" y="175120"/>
            <a:ext cx="8659906" cy="705332"/>
          </a:xfrm>
        </p:spPr>
        <p:txBody>
          <a:bodyPr>
            <a:normAutofit fontScale="90000"/>
          </a:bodyPr>
          <a:lstStyle/>
          <a:p>
            <a:r>
              <a:rPr lang="fr-FR" b="1" dirty="0"/>
              <a:t>Emergency </a:t>
            </a:r>
            <a:r>
              <a:rPr lang="fr-FR" b="1" dirty="0" err="1">
                <a:solidFill>
                  <a:srgbClr val="00B0F0"/>
                </a:solidFill>
              </a:rPr>
              <a:t>Procedure</a:t>
            </a:r>
            <a:r>
              <a:rPr lang="fr-FR" b="1" dirty="0">
                <a:solidFill>
                  <a:srgbClr val="00B0F0"/>
                </a:solidFill>
              </a:rPr>
              <a:t> d’Urgence</a:t>
            </a:r>
          </a:p>
        </p:txBody>
      </p:sp>
      <p:grpSp>
        <p:nvGrpSpPr>
          <p:cNvPr id="3" name="Group 2"/>
          <p:cNvGrpSpPr/>
          <p:nvPr/>
        </p:nvGrpSpPr>
        <p:grpSpPr>
          <a:xfrm>
            <a:off x="555812" y="995082"/>
            <a:ext cx="7844361" cy="3163943"/>
            <a:chOff x="1304602" y="1312300"/>
            <a:chExt cx="6367117" cy="2580897"/>
          </a:xfrm>
        </p:grpSpPr>
        <p:sp>
          <p:nvSpPr>
            <p:cNvPr id="8" name="Rectangle 7"/>
            <p:cNvSpPr/>
            <p:nvPr/>
          </p:nvSpPr>
          <p:spPr>
            <a:xfrm>
              <a:off x="1589563" y="1312300"/>
              <a:ext cx="1989683" cy="2580897"/>
            </a:xfrm>
            <a:prstGeom prst="rect">
              <a:avLst/>
            </a:prstGeom>
          </p:spPr>
          <p:txBody>
            <a:bodyPr wrap="none">
              <a:spAutoFit/>
            </a:bodyPr>
            <a:lstStyle/>
            <a:p>
              <a:pPr defTabSz="257169">
                <a:lnSpc>
                  <a:spcPct val="110000"/>
                </a:lnSpc>
                <a:defRPr/>
              </a:pPr>
              <a:endParaRPr lang="en-US" sz="900" dirty="0">
                <a:solidFill>
                  <a:prstClr val="black"/>
                </a:solidFill>
                <a:latin typeface="Optima"/>
                <a:cs typeface="DIN-Medium"/>
              </a:endParaRPr>
            </a:p>
            <a:p>
              <a:pPr defTabSz="257169">
                <a:lnSpc>
                  <a:spcPct val="110000"/>
                </a:lnSpc>
                <a:defRPr/>
              </a:pPr>
              <a:endParaRPr lang="en-US" sz="900" dirty="0">
                <a:solidFill>
                  <a:prstClr val="black"/>
                </a:solidFill>
                <a:latin typeface="Optima"/>
                <a:cs typeface="DIN-Medium"/>
              </a:endParaRPr>
            </a:p>
            <a:p>
              <a:pPr marL="161996" algn="dist" defTabSz="257169">
                <a:lnSpc>
                  <a:spcPts val="557"/>
                </a:lnSpc>
                <a:defRPr/>
              </a:pPr>
              <a:endParaRPr lang="en-US" sz="900" dirty="0">
                <a:solidFill>
                  <a:srgbClr val="404040"/>
                </a:solidFill>
                <a:latin typeface="Optima"/>
                <a:cs typeface="DIN-Medium"/>
              </a:endParaRPr>
            </a:p>
            <a:p>
              <a:pPr marL="161996" algn="dist" defTabSz="257169">
                <a:lnSpc>
                  <a:spcPts val="557"/>
                </a:lnSpc>
                <a:defRPr/>
              </a:pPr>
              <a:r>
                <a:rPr lang="en-US" sz="900" dirty="0">
                  <a:solidFill>
                    <a:srgbClr val="404040"/>
                  </a:solidFill>
                  <a:latin typeface="Optima"/>
                  <a:cs typeface="DIN-Medium"/>
                </a:rPr>
                <a:t>When the alarm sounds</a:t>
              </a:r>
            </a:p>
            <a:p>
              <a:pPr marL="161996" algn="dist" defTabSz="257169">
                <a:lnSpc>
                  <a:spcPts val="557"/>
                </a:lnSpc>
                <a:defRPr/>
              </a:pPr>
              <a:endParaRPr lang="en-US" sz="900" dirty="0">
                <a:solidFill>
                  <a:srgbClr val="7F7F7F"/>
                </a:solidFill>
                <a:latin typeface="Optima"/>
                <a:cs typeface="DIN-Medium"/>
              </a:endParaRPr>
            </a:p>
            <a:p>
              <a:pPr marL="161996" algn="dist" defTabSz="257169">
                <a:lnSpc>
                  <a:spcPts val="557"/>
                </a:lnSpc>
                <a:defRPr/>
              </a:pPr>
              <a:r>
                <a:rPr lang="en-US" sz="900" dirty="0" err="1">
                  <a:solidFill>
                    <a:srgbClr val="7F7F7F"/>
                  </a:solidFill>
                  <a:latin typeface="Optima"/>
                  <a:cs typeface="DIN-Medium"/>
                </a:rPr>
                <a:t>Lorsque</a:t>
              </a:r>
              <a:r>
                <a:rPr lang="en-US" sz="900" dirty="0">
                  <a:solidFill>
                    <a:srgbClr val="7F7F7F"/>
                  </a:solidFill>
                  <a:latin typeface="Optima"/>
                  <a:cs typeface="DIN-Medium"/>
                </a:rPr>
                <a:t> le signal </a:t>
              </a:r>
              <a:r>
                <a:rPr lang="en-US" sz="900" dirty="0" err="1">
                  <a:solidFill>
                    <a:srgbClr val="7F7F7F"/>
                  </a:solidFill>
                  <a:latin typeface="Optima"/>
                  <a:cs typeface="DIN-Medium"/>
                </a:rPr>
                <a:t>d’évacuation</a:t>
              </a:r>
              <a:r>
                <a:rPr lang="en-US" sz="900" dirty="0">
                  <a:solidFill>
                    <a:srgbClr val="7F7F7F"/>
                  </a:solidFill>
                  <a:latin typeface="Optima"/>
                  <a:cs typeface="DIN-Medium"/>
                </a:rPr>
                <a:t> </a:t>
              </a:r>
              <a:r>
                <a:rPr lang="en-US" sz="900" dirty="0" err="1">
                  <a:solidFill>
                    <a:srgbClr val="7F7F7F"/>
                  </a:solidFill>
                  <a:latin typeface="Optima"/>
                  <a:cs typeface="DIN-Medium"/>
                </a:rPr>
                <a:t>retentit</a:t>
              </a:r>
              <a:endParaRPr lang="en-US" sz="900" dirty="0">
                <a:solidFill>
                  <a:srgbClr val="7F7F7F"/>
                </a:solidFill>
                <a:latin typeface="Optima"/>
                <a:cs typeface="DIN-Medium"/>
              </a:endParaRPr>
            </a:p>
            <a:p>
              <a:pPr marL="161996" algn="dist" defTabSz="257169">
                <a:lnSpc>
                  <a:spcPts val="557"/>
                </a:lnSpc>
                <a:defRPr/>
              </a:pPr>
              <a:endParaRPr lang="en-US" sz="900" dirty="0">
                <a:solidFill>
                  <a:prstClr val="black"/>
                </a:solidFill>
                <a:latin typeface="Optima"/>
                <a:cs typeface="DIN-Medium"/>
              </a:endParaRPr>
            </a:p>
            <a:p>
              <a:pPr marL="161996" defTabSz="257169">
                <a:lnSpc>
                  <a:spcPct val="110000"/>
                </a:lnSpc>
                <a:defRPr/>
              </a:pPr>
              <a:endParaRPr lang="en-US" sz="900" dirty="0">
                <a:solidFill>
                  <a:srgbClr val="404040"/>
                </a:solidFill>
                <a:latin typeface="Optima"/>
                <a:cs typeface="DIN-Medium"/>
              </a:endParaRPr>
            </a:p>
            <a:p>
              <a:pPr marL="161996" defTabSz="257169">
                <a:lnSpc>
                  <a:spcPct val="110000"/>
                </a:lnSpc>
                <a:defRPr/>
              </a:pPr>
              <a:endParaRPr lang="en-US" sz="600" dirty="0">
                <a:solidFill>
                  <a:srgbClr val="404040"/>
                </a:solidFill>
                <a:latin typeface="Optima"/>
                <a:cs typeface="DIN-Medium"/>
              </a:endParaRPr>
            </a:p>
            <a:p>
              <a:pPr marL="161996" defTabSz="257169">
                <a:lnSpc>
                  <a:spcPct val="110000"/>
                </a:lnSpc>
                <a:defRPr/>
              </a:pPr>
              <a:r>
                <a:rPr lang="en-US" sz="900" dirty="0">
                  <a:solidFill>
                    <a:srgbClr val="404040"/>
                  </a:solidFill>
                  <a:latin typeface="Optima"/>
                  <a:cs typeface="DIN-Medium"/>
                </a:rPr>
                <a:t>Evacuate immediately</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Évacuez</a:t>
              </a:r>
              <a:r>
                <a:rPr lang="en-US" sz="900" dirty="0">
                  <a:solidFill>
                    <a:srgbClr val="7F7F7F"/>
                  </a:solidFill>
                  <a:latin typeface="Optima"/>
                  <a:cs typeface="DIN-Medium"/>
                </a:rPr>
                <a:t> </a:t>
              </a:r>
              <a:r>
                <a:rPr lang="en-US" sz="900" dirty="0" err="1">
                  <a:solidFill>
                    <a:srgbClr val="7F7F7F"/>
                  </a:solidFill>
                  <a:latin typeface="Optima"/>
                  <a:cs typeface="DIN-Medium"/>
                </a:rPr>
                <a:t>immédiatement</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Don’t use the lift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N’utilisez</a:t>
              </a:r>
              <a:r>
                <a:rPr lang="en-US" sz="900" dirty="0">
                  <a:solidFill>
                    <a:srgbClr val="7F7F7F"/>
                  </a:solidFill>
                  <a:latin typeface="Optima"/>
                  <a:cs typeface="DIN-Medium"/>
                </a:rPr>
                <a:t> pas </a:t>
              </a:r>
              <a:r>
                <a:rPr lang="en-US" sz="900" dirty="0" err="1">
                  <a:solidFill>
                    <a:srgbClr val="7F7F7F"/>
                  </a:solidFill>
                  <a:latin typeface="Optima"/>
                  <a:cs typeface="DIN-Medium"/>
                </a:rPr>
                <a:t>l’ascenseur</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40000"/>
                </a:lnSpc>
                <a:defRPr/>
              </a:pPr>
              <a:endParaRPr lang="en-US" sz="900" dirty="0">
                <a:solidFill>
                  <a:srgbClr val="404040"/>
                </a:solidFill>
                <a:latin typeface="Optima"/>
                <a:cs typeface="DIN-Medium"/>
              </a:endParaRPr>
            </a:p>
            <a:p>
              <a:pPr marL="161996" defTabSz="257169">
                <a:lnSpc>
                  <a:spcPct val="140000"/>
                </a:lnSpc>
                <a:defRPr/>
              </a:pPr>
              <a:r>
                <a:rPr lang="en-US" sz="900" dirty="0">
                  <a:solidFill>
                    <a:srgbClr val="404040"/>
                  </a:solidFill>
                  <a:latin typeface="Optima"/>
                  <a:cs typeface="DIN-Medium"/>
                </a:rPr>
                <a:t>Follow the signs</a:t>
              </a:r>
              <a:endParaRPr lang="en-US" sz="6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Suivez</a:t>
              </a:r>
              <a:r>
                <a:rPr lang="en-US" sz="900" dirty="0">
                  <a:solidFill>
                    <a:srgbClr val="7F7F7F"/>
                  </a:solidFill>
                  <a:latin typeface="Optima"/>
                  <a:cs typeface="DIN-Medium"/>
                </a:rPr>
                <a:t> le balisage</a:t>
              </a: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Go to assembly point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Rendez-vous</a:t>
              </a:r>
              <a:r>
                <a:rPr lang="en-US" sz="900" dirty="0">
                  <a:solidFill>
                    <a:srgbClr val="7F7F7F"/>
                  </a:solidFill>
                  <a:latin typeface="Optima"/>
                  <a:cs typeface="DIN-Medium"/>
                </a:rPr>
                <a:t> au point de </a:t>
              </a:r>
              <a:r>
                <a:rPr lang="en-US" sz="900" dirty="0" err="1">
                  <a:solidFill>
                    <a:srgbClr val="7F7F7F"/>
                  </a:solidFill>
                  <a:latin typeface="Optima"/>
                  <a:cs typeface="DIN-Medium"/>
                </a:rPr>
                <a:t>rassemblement</a:t>
              </a: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p:txBody>
        </p:sp>
        <p:sp>
          <p:nvSpPr>
            <p:cNvPr id="9" name="Rectangle 8"/>
            <p:cNvSpPr/>
            <p:nvPr/>
          </p:nvSpPr>
          <p:spPr>
            <a:xfrm>
              <a:off x="6512155" y="1482798"/>
              <a:ext cx="1159564" cy="2330255"/>
            </a:xfrm>
            <a:prstGeom prst="rect">
              <a:avLst/>
            </a:prstGeom>
          </p:spPr>
          <p:txBody>
            <a:bodyPr wrap="none">
              <a:spAutoFit/>
            </a:bodyPr>
            <a:lstStyle/>
            <a:p>
              <a:pPr marL="161996" defTabSz="257169">
                <a:lnSpc>
                  <a:spcPct val="60000"/>
                </a:lnSpc>
                <a:defRPr/>
              </a:pPr>
              <a:endParaRPr lang="en-US" sz="600" dirty="0">
                <a:solidFill>
                  <a:srgbClr val="404040"/>
                </a:solidFill>
                <a:latin typeface="Optima"/>
                <a:cs typeface="DIN-Medium"/>
              </a:endParaRPr>
            </a:p>
            <a:p>
              <a:pPr defTabSz="257169">
                <a:lnSpc>
                  <a:spcPct val="60000"/>
                </a:lnSpc>
                <a:defRPr/>
              </a:pPr>
              <a:endParaRPr lang="en-US" sz="900" dirty="0">
                <a:solidFill>
                  <a:srgbClr val="404040"/>
                </a:solidFill>
                <a:latin typeface="Optima"/>
                <a:cs typeface="DIN-Medium"/>
              </a:endParaRPr>
            </a:p>
            <a:p>
              <a:pPr defTabSz="257169">
                <a:lnSpc>
                  <a:spcPct val="60000"/>
                </a:lnSpc>
                <a:defRPr/>
              </a:pPr>
              <a:r>
                <a:rPr lang="en-US" sz="900" dirty="0">
                  <a:solidFill>
                    <a:srgbClr val="404040"/>
                  </a:solidFill>
                  <a:latin typeface="Optima"/>
                  <a:cs typeface="DIN-Medium"/>
                </a:rPr>
                <a:t>74444</a:t>
              </a:r>
            </a:p>
            <a:p>
              <a:pPr defTabSz="257169">
                <a:lnSpc>
                  <a:spcPct val="210000"/>
                </a:lnSpc>
                <a:defRPr/>
              </a:pPr>
              <a:endParaRPr lang="en-US" sz="900" dirty="0">
                <a:solidFill>
                  <a:srgbClr val="404040"/>
                </a:solidFill>
                <a:latin typeface="Optima"/>
                <a:cs typeface="DIN-Medium"/>
              </a:endParaRPr>
            </a:p>
            <a:p>
              <a:pPr defTabSz="257169">
                <a:lnSpc>
                  <a:spcPct val="150000"/>
                </a:lnSpc>
                <a:defRPr/>
              </a:pPr>
              <a:r>
                <a:rPr lang="en-US" sz="900" kern="0" dirty="0">
                  <a:solidFill>
                    <a:srgbClr val="404040"/>
                  </a:solidFill>
                  <a:latin typeface="Optima"/>
                  <a:cs typeface="DIN-Medium"/>
                </a:rPr>
                <a:t>Escape routes</a:t>
              </a:r>
            </a:p>
            <a:p>
              <a:pPr defTabSz="257169">
                <a:lnSpc>
                  <a:spcPts val="501"/>
                </a:lnSpc>
                <a:defRPr/>
              </a:pPr>
              <a:br>
                <a:rPr lang="en-US" sz="900" kern="0" dirty="0">
                  <a:solidFill>
                    <a:prstClr val="white">
                      <a:lumMod val="50000"/>
                    </a:prstClr>
                  </a:solidFill>
                  <a:latin typeface="Optima"/>
                  <a:cs typeface="DIN-Medium"/>
                </a:rPr>
              </a:br>
              <a:r>
                <a:rPr lang="en-US" sz="900" kern="0" dirty="0" err="1">
                  <a:solidFill>
                    <a:prstClr val="white">
                      <a:lumMod val="50000"/>
                    </a:prstClr>
                  </a:solidFill>
                  <a:latin typeface="Optima"/>
                  <a:cs typeface="DIN-Medium"/>
                </a:rPr>
                <a:t>Voies</a:t>
              </a:r>
              <a:r>
                <a:rPr lang="en-US" sz="900" kern="0" dirty="0">
                  <a:solidFill>
                    <a:prstClr val="white">
                      <a:lumMod val="50000"/>
                    </a:prstClr>
                  </a:solidFill>
                  <a:latin typeface="Optima"/>
                  <a:cs typeface="DIN-Medium"/>
                </a:rPr>
                <a:t> </a:t>
              </a:r>
              <a:r>
                <a:rPr lang="en-US" sz="900" kern="0" dirty="0" err="1">
                  <a:solidFill>
                    <a:prstClr val="white">
                      <a:lumMod val="50000"/>
                    </a:prstClr>
                  </a:solidFill>
                  <a:latin typeface="Optima"/>
                  <a:cs typeface="DIN-Medium"/>
                </a:rPr>
                <a:t>d’évacuation</a:t>
              </a:r>
              <a:endParaRPr lang="en-US" sz="900" kern="0" dirty="0">
                <a:solidFill>
                  <a:prstClr val="white">
                    <a:lumMod val="50000"/>
                  </a:prstClr>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404040"/>
                  </a:solidFill>
                  <a:latin typeface="Optima"/>
                  <a:cs typeface="DIN-Medium"/>
                </a:rPr>
                <a:t>Fire hose</a:t>
              </a: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7F7F7F"/>
                  </a:solidFill>
                  <a:latin typeface="Optima"/>
                  <a:cs typeface="DIN-Medium"/>
                </a:rPr>
                <a:t>Lance </a:t>
              </a:r>
              <a:r>
                <a:rPr lang="en-US" sz="900" kern="0" dirty="0" err="1">
                  <a:solidFill>
                    <a:srgbClr val="7F7F7F"/>
                  </a:solidFill>
                  <a:latin typeface="Optima"/>
                  <a:cs typeface="DIN-Medium"/>
                </a:rPr>
                <a:t>d’incendie</a:t>
              </a:r>
              <a:endParaRPr lang="en-US" sz="900" kern="0" dirty="0">
                <a:solidFill>
                  <a:srgbClr val="7F7F7F"/>
                </a:solidFill>
                <a:latin typeface="Optima"/>
                <a:cs typeface="DIN-Medium"/>
              </a:endParaRPr>
            </a:p>
            <a:p>
              <a:pPr defTabSz="257169">
                <a:lnSpc>
                  <a:spcPct val="50000"/>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ct val="130000"/>
                </a:lnSpc>
                <a:defRPr/>
              </a:pPr>
              <a:endParaRPr lang="en-US" sz="900" kern="0" dirty="0">
                <a:solidFill>
                  <a:srgbClr val="404040"/>
                </a:solidFill>
                <a:latin typeface="Optima"/>
                <a:cs typeface="DIN-Medium"/>
              </a:endParaRPr>
            </a:p>
            <a:p>
              <a:pPr defTabSz="257169">
                <a:lnSpc>
                  <a:spcPct val="130000"/>
                </a:lnSpc>
                <a:defRPr/>
              </a:pPr>
              <a:r>
                <a:rPr lang="en-US" sz="900" kern="0" dirty="0">
                  <a:solidFill>
                    <a:srgbClr val="404040"/>
                  </a:solidFill>
                  <a:latin typeface="Optima"/>
                  <a:cs typeface="DIN-Medium"/>
                </a:rPr>
                <a:t>Extinguisher</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err="1">
                  <a:solidFill>
                    <a:srgbClr val="7F7F7F"/>
                  </a:solidFill>
                  <a:latin typeface="Optima"/>
                  <a:cs typeface="DIN-Medium"/>
                </a:rPr>
                <a:t>Extincteur</a:t>
              </a:r>
              <a:br>
                <a:rPr lang="en-US" sz="900" kern="0" dirty="0">
                  <a:solidFill>
                    <a:srgbClr val="7F7F7F"/>
                  </a:solidFill>
                  <a:latin typeface="Optima"/>
                  <a:cs typeface="DIN-Medium"/>
                </a:rPr>
              </a:br>
              <a:br>
                <a:rPr lang="en-US" sz="900" kern="0" dirty="0">
                  <a:solidFill>
                    <a:srgbClr val="7F7F7F"/>
                  </a:solidFill>
                  <a:latin typeface="Optima"/>
                  <a:cs typeface="DIN-Medium"/>
                </a:rPr>
              </a:br>
              <a:endParaRPr lang="en-US" sz="900" kern="0" dirty="0">
                <a:solidFill>
                  <a:prstClr val="black"/>
                </a:solidFill>
                <a:latin typeface="Optima"/>
                <a:cs typeface="DIN-Medium"/>
              </a:endParaRPr>
            </a:p>
            <a:p>
              <a:pPr defTabSz="257169">
                <a:lnSpc>
                  <a:spcPct val="120000"/>
                </a:lnSpc>
                <a:defRPr/>
              </a:pPr>
              <a:endParaRPr lang="en-US" sz="900" kern="0" dirty="0">
                <a:solidFill>
                  <a:srgbClr val="404040"/>
                </a:solidFill>
                <a:latin typeface="Optima"/>
                <a:cs typeface="DIN-Medium"/>
              </a:endParaRPr>
            </a:p>
            <a:p>
              <a:pPr defTabSz="257169">
                <a:lnSpc>
                  <a:spcPct val="120000"/>
                </a:lnSpc>
                <a:defRPr/>
              </a:pPr>
              <a:r>
                <a:rPr lang="en-US" sz="900" kern="0" dirty="0">
                  <a:solidFill>
                    <a:srgbClr val="404040"/>
                  </a:solidFill>
                  <a:latin typeface="Optima"/>
                  <a:cs typeface="DIN-Medium"/>
                </a:rPr>
                <a:t>Assembly point</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a:solidFill>
                    <a:srgbClr val="7F7F7F"/>
                  </a:solidFill>
                  <a:latin typeface="Optima"/>
                  <a:cs typeface="DIN-Medium"/>
                </a:rPr>
                <a:t>Point de </a:t>
              </a:r>
              <a:r>
                <a:rPr lang="en-US" sz="900" kern="0" dirty="0" err="1">
                  <a:solidFill>
                    <a:srgbClr val="7F7F7F"/>
                  </a:solidFill>
                  <a:latin typeface="Optima"/>
                  <a:cs typeface="DIN-Medium"/>
                </a:rPr>
                <a:t>rassemblement</a:t>
              </a:r>
              <a:endParaRPr lang="en-US" sz="900" kern="0" dirty="0">
                <a:solidFill>
                  <a:srgbClr val="7F7F7F"/>
                </a:solidFill>
                <a:latin typeface="Optima"/>
                <a:cs typeface="DIN-Medium"/>
              </a:endParaRPr>
            </a:p>
          </p:txBody>
        </p:sp>
        <p:pic>
          <p:nvPicPr>
            <p:cNvPr id="14" name="Picture 2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53448" y="1567537"/>
              <a:ext cx="286541" cy="2164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04602" y="1618186"/>
              <a:ext cx="350273" cy="21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59016961"/>
      </p:ext>
    </p:extLst>
  </p:cSld>
  <p:clrMapOvr>
    <a:masterClrMapping/>
  </p:clrMapOvr>
  <mc:AlternateContent xmlns:mc="http://schemas.openxmlformats.org/markup-compatibility/2006" xmlns:p14="http://schemas.microsoft.com/office/powerpoint/2010/main">
    <mc:Choice Requires="p14">
      <p:transition p14:dur="10" advClick="0" advTm="10000"/>
    </mc:Choice>
    <mc:Fallback xmlns="">
      <p:transition advClick="0" advTm="1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COVID -19</a:t>
            </a:r>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grpSp>
        <p:nvGrpSpPr>
          <p:cNvPr id="9" name="Group 8"/>
          <p:cNvGrpSpPr>
            <a:grpSpLocks noChangeAspect="1"/>
          </p:cNvGrpSpPr>
          <p:nvPr/>
        </p:nvGrpSpPr>
        <p:grpSpPr>
          <a:xfrm>
            <a:off x="1778643" y="368274"/>
            <a:ext cx="6315794" cy="1661868"/>
            <a:chOff x="461661" y="1709921"/>
            <a:chExt cx="10098112" cy="2657113"/>
          </a:xfrm>
        </p:grpSpPr>
        <p:pic>
          <p:nvPicPr>
            <p:cNvPr id="11" name="Picture 10"/>
            <p:cNvPicPr>
              <a:picLocks noChangeAspect="1"/>
            </p:cNvPicPr>
            <p:nvPr/>
          </p:nvPicPr>
          <p:blipFill rotWithShape="1">
            <a:blip r:embed="rId3"/>
            <a:srcRect t="5625" b="11429"/>
            <a:stretch/>
          </p:blipFill>
          <p:spPr>
            <a:xfrm>
              <a:off x="461661" y="2646807"/>
              <a:ext cx="8225139" cy="1192696"/>
            </a:xfrm>
            <a:prstGeom prst="rect">
              <a:avLst/>
            </a:prstGeom>
          </p:spPr>
        </p:pic>
        <p:graphicFrame>
          <p:nvGraphicFramePr>
            <p:cNvPr id="12" name="Diagram 11"/>
            <p:cNvGraphicFramePr/>
            <p:nvPr>
              <p:extLst>
                <p:ext uri="{D42A27DB-BD31-4B8C-83A1-F6EECF244321}">
                  <p14:modId xmlns:p14="http://schemas.microsoft.com/office/powerpoint/2010/main" val="283354074"/>
                </p:ext>
              </p:extLst>
            </p:nvPr>
          </p:nvGraphicFramePr>
          <p:xfrm>
            <a:off x="536265" y="3839503"/>
            <a:ext cx="1980054" cy="5275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Oval 9"/>
            <p:cNvSpPr/>
            <p:nvPr/>
          </p:nvSpPr>
          <p:spPr>
            <a:xfrm>
              <a:off x="6288028" y="2226622"/>
              <a:ext cx="2473376" cy="1976103"/>
            </a:xfrm>
            <a:prstGeom prst="ellipse">
              <a:avLst/>
            </a:prstGeom>
            <a:noFill/>
            <a:ln w="19050">
              <a:solidFill>
                <a:srgbClr val="00DB8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28575">
                  <a:solidFill>
                    <a:schemeClr val="tx1"/>
                  </a:solidFill>
                </a:ln>
                <a:noFill/>
              </a:endParaRPr>
            </a:p>
          </p:txBody>
        </p:sp>
        <p:sp>
          <p:nvSpPr>
            <p:cNvPr id="13" name="TextBox 12"/>
            <p:cNvSpPr txBox="1"/>
            <p:nvPr/>
          </p:nvSpPr>
          <p:spPr>
            <a:xfrm>
              <a:off x="8351225" y="1709921"/>
              <a:ext cx="2208548" cy="1033400"/>
            </a:xfrm>
            <a:prstGeom prst="rect">
              <a:avLst/>
            </a:prstGeom>
            <a:noFill/>
          </p:spPr>
          <p:txBody>
            <a:bodyPr wrap="square" rtlCol="0">
              <a:spAutoFit/>
            </a:bodyPr>
            <a:lstStyle/>
            <a:p>
              <a:r>
                <a:rPr lang="en-US" dirty="0">
                  <a:solidFill>
                    <a:srgbClr val="00DB81"/>
                  </a:solidFill>
                </a:rPr>
                <a:t>Since</a:t>
              </a:r>
              <a:br>
                <a:rPr lang="en-US" dirty="0">
                  <a:solidFill>
                    <a:srgbClr val="00DB81"/>
                  </a:solidFill>
                </a:rPr>
              </a:br>
              <a:r>
                <a:rPr lang="en-US" dirty="0">
                  <a:solidFill>
                    <a:srgbClr val="00DB81"/>
                  </a:solidFill>
                </a:rPr>
                <a:t>14 March</a:t>
              </a:r>
              <a:endParaRPr lang="en-GB" dirty="0">
                <a:solidFill>
                  <a:srgbClr val="00DB81"/>
                </a:solidFill>
              </a:endParaRPr>
            </a:p>
          </p:txBody>
        </p:sp>
      </p:grpSp>
      <p:grpSp>
        <p:nvGrpSpPr>
          <p:cNvPr id="23" name="Group 22"/>
          <p:cNvGrpSpPr/>
          <p:nvPr/>
        </p:nvGrpSpPr>
        <p:grpSpPr>
          <a:xfrm>
            <a:off x="1825304" y="2044710"/>
            <a:ext cx="6269133" cy="1694121"/>
            <a:chOff x="894720" y="2206712"/>
            <a:chExt cx="6269133" cy="1694121"/>
          </a:xfrm>
        </p:grpSpPr>
        <p:pic>
          <p:nvPicPr>
            <p:cNvPr id="7" name="Picture 6"/>
            <p:cNvPicPr>
              <a:picLocks noChangeAspect="1"/>
            </p:cNvPicPr>
            <p:nvPr/>
          </p:nvPicPr>
          <p:blipFill rotWithShape="1">
            <a:blip r:embed="rId9"/>
            <a:srcRect b="35487"/>
            <a:stretch/>
          </p:blipFill>
          <p:spPr>
            <a:xfrm>
              <a:off x="894720" y="2325005"/>
              <a:ext cx="6269133" cy="1575828"/>
            </a:xfrm>
            <a:prstGeom prst="rect">
              <a:avLst/>
            </a:prstGeom>
          </p:spPr>
        </p:pic>
        <p:sp>
          <p:nvSpPr>
            <p:cNvPr id="19" name="Up Arrow 18"/>
            <p:cNvSpPr/>
            <p:nvPr/>
          </p:nvSpPr>
          <p:spPr>
            <a:xfrm rot="10800000">
              <a:off x="4997090" y="2208958"/>
              <a:ext cx="152876" cy="253734"/>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Up Arrow 19"/>
            <p:cNvSpPr/>
            <p:nvPr/>
          </p:nvSpPr>
          <p:spPr>
            <a:xfrm rot="10800000">
              <a:off x="3892134" y="2206712"/>
              <a:ext cx="152876" cy="253734"/>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1" name="TextBox 20"/>
          <p:cNvSpPr txBox="1"/>
          <p:nvPr/>
        </p:nvSpPr>
        <p:spPr>
          <a:xfrm>
            <a:off x="1778643" y="3767357"/>
            <a:ext cx="6977937" cy="584775"/>
          </a:xfrm>
          <a:prstGeom prst="rect">
            <a:avLst/>
          </a:prstGeom>
          <a:noFill/>
        </p:spPr>
        <p:txBody>
          <a:bodyPr wrap="square" rtlCol="0">
            <a:spAutoFit/>
          </a:bodyPr>
          <a:lstStyle/>
          <a:p>
            <a:r>
              <a:rPr lang="en-US" sz="1600" b="1" dirty="0"/>
              <a:t>Mask wearing?</a:t>
            </a:r>
          </a:p>
          <a:p>
            <a:r>
              <a:rPr lang="en-US" sz="1600" b="1" dirty="0"/>
              <a:t>	</a:t>
            </a:r>
            <a:r>
              <a:rPr lang="en-US" sz="1600" dirty="0"/>
              <a:t>left to the decision of individual ; provided by CERN on request</a:t>
            </a:r>
            <a:endParaRPr lang="en-GB" sz="1600" dirty="0"/>
          </a:p>
        </p:txBody>
      </p:sp>
      <p:pic>
        <p:nvPicPr>
          <p:cNvPr id="22" name="Picture 21"/>
          <p:cNvPicPr>
            <a:picLocks noChangeAspect="1"/>
          </p:cNvPicPr>
          <p:nvPr/>
        </p:nvPicPr>
        <p:blipFill>
          <a:blip r:embed="rId10"/>
          <a:stretch>
            <a:fillRect/>
          </a:stretch>
        </p:blipFill>
        <p:spPr>
          <a:xfrm>
            <a:off x="679017" y="3675803"/>
            <a:ext cx="819528" cy="693447"/>
          </a:xfrm>
          <a:prstGeom prst="rect">
            <a:avLst/>
          </a:prstGeom>
        </p:spPr>
      </p:pic>
    </p:spTree>
    <p:extLst>
      <p:ext uri="{BB962C8B-B14F-4D97-AF65-F5344CB8AC3E}">
        <p14:creationId xmlns:p14="http://schemas.microsoft.com/office/powerpoint/2010/main" val="89360155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08.45		Welcome by James Purvis, Head HR Department</a:t>
            </a:r>
          </a:p>
          <a:p>
            <a:endParaRPr lang="en-US" sz="900" dirty="0"/>
          </a:p>
          <a:p>
            <a:r>
              <a:rPr lang="en-US" sz="2000" dirty="0"/>
              <a:t>08.55		Quiz – CERN as organization</a:t>
            </a:r>
          </a:p>
          <a:p>
            <a:endParaRPr lang="en-US" sz="900" dirty="0"/>
          </a:p>
          <a:p>
            <a:r>
              <a:rPr lang="en-US" sz="2000" dirty="0">
                <a:solidFill>
                  <a:srgbClr val="00DB81"/>
                </a:solidFill>
              </a:rPr>
              <a:t>09.20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daily life at CERN </a:t>
            </a:r>
          </a:p>
          <a:p>
            <a:endParaRPr lang="en-US" sz="900" dirty="0"/>
          </a:p>
          <a:p>
            <a:r>
              <a:rPr lang="en-US" sz="2000" dirty="0"/>
              <a:t>10.30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24797389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WASPOLLED" val="49AA0A17314A4AFDA7DCF07FD2DEAC40"/>
  <p:tag name="TPVERSION" val="8"/>
  <p:tag name="TPFULLVERSION" val="8.9.5.12"/>
  <p:tag name="PPTVERSION" val="16"/>
  <p:tag name="TPOS" val="2"/>
  <p:tag name="TPLASTSAVEVERSION" val="6.4 PC"/>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32324</TotalTime>
  <Words>5159</Words>
  <Application>Microsoft Office PowerPoint</Application>
  <PresentationFormat>On-screen Show (16:9)</PresentationFormat>
  <Paragraphs>850</Paragraphs>
  <Slides>54</Slides>
  <Notes>51</Notes>
  <HiddenSlides>1</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54</vt:i4>
      </vt:variant>
    </vt:vector>
  </HeadingPairs>
  <TitlesOfParts>
    <vt:vector size="63" baseType="lpstr">
      <vt:lpstr>Arial</vt:lpstr>
      <vt:lpstr>Calibri</vt:lpstr>
      <vt:lpstr>Century Gothic</vt:lpstr>
      <vt:lpstr>Courier New</vt:lpstr>
      <vt:lpstr>Georgia</vt:lpstr>
      <vt:lpstr>Optima</vt:lpstr>
      <vt:lpstr>Verdana</vt:lpstr>
      <vt:lpstr>Wingdings</vt:lpstr>
      <vt:lpstr>CERNCorporate16-9</vt:lpstr>
      <vt:lpstr>PowerPoint Presentation</vt:lpstr>
      <vt:lpstr>PowerPoint Presentation</vt:lpstr>
      <vt:lpstr>Bienvenue Welcome</vt:lpstr>
      <vt:lpstr>Welcome                   Bienvenue </vt:lpstr>
      <vt:lpstr>Logistics - language</vt:lpstr>
      <vt:lpstr>Logistics - slides</vt:lpstr>
      <vt:lpstr>Emergency Procedure d’Urgence</vt:lpstr>
      <vt:lpstr>COVID -19</vt:lpstr>
      <vt:lpstr>Programme of the morning</vt:lpstr>
      <vt:lpstr>Programme Thursday 2 February</vt:lpstr>
      <vt:lpstr>PowerPoint Presentation</vt:lpstr>
      <vt:lpstr>PowerPoint Presentation</vt:lpstr>
      <vt:lpstr>MapCERN</vt:lpstr>
      <vt:lpstr>CERN as an international organization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Welcome to HR-PXE colleagues</vt:lpstr>
      <vt:lpstr>PowerPoint Presentation</vt:lpstr>
      <vt:lpstr>PowerPoint Presentation</vt:lpstr>
      <vt:lpstr>Time for a group photo !</vt:lpstr>
      <vt:lpstr>PowerPoint Presentation</vt:lpstr>
      <vt:lpstr>Daily life at CERN</vt:lpstr>
      <vt:lpstr>PowerPoint Presentation</vt:lpstr>
      <vt:lpstr>CERN access card</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PowerPoint Presentation</vt:lpstr>
      <vt:lpstr>CERN tools </vt:lpstr>
      <vt:lpstr>Newcomers website</vt:lpstr>
      <vt:lpstr>Many questions, answers are …</vt:lpstr>
      <vt:lpstr>Public meetings</vt:lpstr>
      <vt:lpstr>Recap from quiz - recommended</vt:lpstr>
      <vt:lpstr>Onboarding continues with …</vt:lpstr>
      <vt:lpstr>Before joining your Department</vt:lpstr>
      <vt:lpstr>End of session </vt:lpstr>
      <vt:lpstr>Meet your new colleagues !</vt:lpstr>
      <vt:lpstr>PowerPoint Presentation</vt:lpstr>
      <vt:lpstr>Meeting points</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1157</cp:revision>
  <cp:lastPrinted>2022-08-29T13:46:38Z</cp:lastPrinted>
  <dcterms:created xsi:type="dcterms:W3CDTF">2012-11-30T11:04:26Z</dcterms:created>
  <dcterms:modified xsi:type="dcterms:W3CDTF">2023-02-01T14:24:05Z</dcterms:modified>
</cp:coreProperties>
</file>