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4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8" r:id="rId3"/>
    <p:sldId id="277" r:id="rId4"/>
    <p:sldId id="273" r:id="rId5"/>
    <p:sldId id="279" r:id="rId6"/>
    <p:sldId id="276" r:id="rId7"/>
    <p:sldId id="274" r:id="rId8"/>
    <p:sldId id="267" r:id="rId9"/>
    <p:sldId id="280" r:id="rId10"/>
    <p:sldId id="281" r:id="rId11"/>
    <p:sldId id="282" r:id="rId12"/>
    <p:sldId id="283" r:id="rId13"/>
    <p:sldId id="284" r:id="rId14"/>
    <p:sldId id="285" r:id="rId15"/>
    <p:sldId id="271" r:id="rId16"/>
    <p:sldId id="275" r:id="rId17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72770" autoAdjust="0"/>
  </p:normalViewPr>
  <p:slideViewPr>
    <p:cSldViewPr>
      <p:cViewPr varScale="1">
        <p:scale>
          <a:sx n="104" d="100"/>
          <a:sy n="104" d="100"/>
        </p:scale>
        <p:origin x="181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3612" y="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72706-A00E-48A8-BCA6-1E5DD471E5BA}" type="datetimeFigureOut">
              <a:rPr lang="fr-FR" smtClean="0"/>
              <a:pPr/>
              <a:t>25/01/2023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17D7F-9868-4E10-9775-E21AC39070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D1F41-C853-4F0D-9F6D-6CA7DC3A09C3}" type="datetimeFigureOut">
              <a:rPr lang="fr-FR" smtClean="0"/>
              <a:pPr/>
              <a:t>25/01/2023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B591B3-8B7F-41B0-BCEC-1AA05216F0C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757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9681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577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4470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6218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3706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1189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219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386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0881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2963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5139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568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4315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B591B3-8B7F-41B0-BCEC-1AA05216F0C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269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8E29D34-C7C1-4424-BFDA-058FBFED9FDA}" type="datetime1">
              <a:rPr lang="fr-FR" smtClean="0"/>
              <a:pPr/>
              <a:t>25/01/2023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Bla</a:t>
            </a:r>
          </a:p>
          <a:p>
            <a:endParaRPr lang="fr-FR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68218371-B135-4D79-9569-50EC3D43BD0B}"/>
              </a:ext>
            </a:extLst>
          </p:cNvPr>
          <p:cNvGrpSpPr>
            <a:grpSpLocks/>
          </p:cNvGrpSpPr>
          <p:nvPr userDrawn="1"/>
        </p:nvGrpSpPr>
        <p:grpSpPr bwMode="auto">
          <a:xfrm rot="5400000">
            <a:off x="568153" y="601663"/>
            <a:ext cx="3034480" cy="3034480"/>
            <a:chOff x="0" y="12289"/>
            <a:chExt cx="3550" cy="3551"/>
          </a:xfrm>
        </p:grpSpPr>
        <p:sp>
          <p:nvSpPr>
            <p:cNvPr id="13" name="Forme libre 9">
              <a:extLst>
                <a:ext uri="{FF2B5EF4-FFF2-40B4-BE49-F238E27FC236}">
                  <a16:creationId xmlns:a16="http://schemas.microsoft.com/office/drawing/2014/main" id="{1BBB465B-9BE1-4246-94A2-CBA4A4613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4" name="Forme libre 10">
              <a:extLst>
                <a:ext uri="{FF2B5EF4-FFF2-40B4-BE49-F238E27FC236}">
                  <a16:creationId xmlns:a16="http://schemas.microsoft.com/office/drawing/2014/main" id="{CD2D7994-0A1D-4E96-A262-5793CF0F9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  <p:sp>
          <p:nvSpPr>
            <p:cNvPr id="15" name="Forme libre 11">
              <a:extLst>
                <a:ext uri="{FF2B5EF4-FFF2-40B4-BE49-F238E27FC236}">
                  <a16:creationId xmlns:a16="http://schemas.microsoft.com/office/drawing/2014/main" id="{F3C164B9-8E13-456F-A45F-43F9344C7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fr-FR" noProof="0" dirty="0"/>
            </a:p>
          </p:txBody>
        </p:sp>
      </p:grpSp>
      <p:pic>
        <p:nvPicPr>
          <p:cNvPr id="2" name="Picture 2">
            <a:extLst>
              <a:ext uri="{FF2B5EF4-FFF2-40B4-BE49-F238E27FC236}">
                <a16:creationId xmlns:a16="http://schemas.microsoft.com/office/drawing/2014/main" id="{F3749F22-7362-ADF6-C1FA-962FED480E3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3" t="11968" r="3294" b="-74"/>
          <a:stretch/>
        </p:blipFill>
        <p:spPr bwMode="auto">
          <a:xfrm>
            <a:off x="0" y="0"/>
            <a:ext cx="9144000" cy="59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Le 12 février 2021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fr-FR" dirty="0"/>
              <a:t>Cliquez pour modifier les styles du texte du masque</a:t>
            </a:r>
          </a:p>
          <a:p>
            <a:pPr lvl="1" eaLnBrk="1" latinLnBrk="0" hangingPunct="1"/>
            <a:r>
              <a:rPr lang="fr-FR" dirty="0"/>
              <a:t>Deuxième niveau</a:t>
            </a:r>
          </a:p>
          <a:p>
            <a:pPr lvl="2" eaLnBrk="1" latinLnBrk="0" hangingPunct="1"/>
            <a:r>
              <a:rPr lang="fr-FR" dirty="0"/>
              <a:t>Troisième niveau</a:t>
            </a:r>
          </a:p>
          <a:p>
            <a:pPr lvl="3" eaLnBrk="1" latinLnBrk="0" hangingPunct="1"/>
            <a:r>
              <a:rPr lang="fr-FR" dirty="0"/>
              <a:t>Quatrième niveau</a:t>
            </a:r>
          </a:p>
          <a:p>
            <a:pPr lvl="4" eaLnBrk="1" latinLnBrk="0" hangingPunct="1"/>
            <a:r>
              <a:rPr lang="fr-FR" dirty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fr-FR" dirty="0"/>
              <a:t>Le 12 février 2021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Le 12 février 2021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CFDEBA-636C-4E5C-9AA8-494CD233AE7B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Le 12 février 2021</a:t>
            </a: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/>
              <a:t>Le 12 février 2021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fr-FR" dirty="0"/>
              <a:t>Le 12 février 2021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Le 12 février 2021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Le 12 février 2021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Le 12 février 2021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fr-FR" dirty="0"/>
              <a:t>Le 12 février 2021</a:t>
            </a: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r>
              <a:rPr lang="fr-FR" dirty="0" err="1"/>
              <a:t>bla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/>
              <a:t>Le 12 février 2021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dirty="0" err="1"/>
              <a:t>blable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1CFDEBA-636C-4E5C-9AA8-494CD233AE7B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epoolnpower/testpoint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lab.cern.ch/epoolnpower/epool_instrument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835696" y="3429000"/>
            <a:ext cx="7003504" cy="2438400"/>
          </a:xfrm>
          <a:solidFill>
            <a:schemeClr val="tx1"/>
          </a:solidFill>
        </p:spPr>
        <p:txBody>
          <a:bodyPr>
            <a:normAutofit fontScale="90000"/>
          </a:bodyPr>
          <a:lstStyle/>
          <a:p>
            <a:r>
              <a:rPr lang="en-GB" sz="2800" b="1" dirty="0">
                <a:solidFill>
                  <a:schemeClr val="bg1"/>
                </a:solidFill>
              </a:rPr>
              <a:t>Electronics Pool</a:t>
            </a:r>
            <a:r>
              <a:rPr lang="en-GB" b="1" dirty="0">
                <a:solidFill>
                  <a:schemeClr val="bg1"/>
                </a:solidFill>
              </a:rPr>
              <a:t/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 err="1">
                <a:solidFill>
                  <a:schemeClr val="bg1"/>
                </a:solidFill>
              </a:rPr>
              <a:t>TestPoint</a:t>
            </a:r>
            <a:r>
              <a:rPr lang="en-GB" b="1" dirty="0">
                <a:solidFill>
                  <a:schemeClr val="bg1"/>
                </a:solidFill>
              </a:rPr>
              <a:t> : a Python BASED automation test bench for instrumentation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563888" y="6050037"/>
            <a:ext cx="5503912" cy="685800"/>
          </a:xfrm>
        </p:spPr>
        <p:txBody>
          <a:bodyPr>
            <a:normAutofit/>
          </a:bodyPr>
          <a:lstStyle/>
          <a:p>
            <a:r>
              <a:rPr lang="fr-FR" dirty="0"/>
              <a:t> 2023 - BE </a:t>
            </a:r>
            <a:r>
              <a:rPr lang="fr-FR" dirty="0" err="1"/>
              <a:t>seminar</a:t>
            </a:r>
            <a:r>
              <a:rPr lang="fr-FR" dirty="0"/>
              <a:t> : </a:t>
            </a:r>
            <a:r>
              <a:rPr lang="fr-FR" dirty="0" err="1"/>
              <a:t>TestPoint</a:t>
            </a:r>
            <a:endParaRPr lang="fr-FR" dirty="0"/>
          </a:p>
        </p:txBody>
      </p:sp>
      <p:pic>
        <p:nvPicPr>
          <p:cNvPr id="4" name="Picture Placeholder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22529E"/>
              </a:clrFrom>
              <a:clrTo>
                <a:srgbClr val="22529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" r="3451"/>
          <a:stretch>
            <a:fillRect/>
          </a:stretch>
        </p:blipFill>
        <p:spPr>
          <a:xfrm>
            <a:off x="0" y="0"/>
            <a:ext cx="1057464" cy="1134090"/>
          </a:xfrm>
          <a:prstGeom prst="rect">
            <a:avLst/>
          </a:prstGeom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76200" y="6050037"/>
            <a:ext cx="2042599" cy="547315"/>
          </a:xfrm>
          <a:prstGeom prst="rect">
            <a:avLst/>
          </a:prstGeom>
        </p:spPr>
        <p:txBody>
          <a:bodyPr vert="horz" anchor="b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i="1" dirty="0"/>
              <a:t>V. Gatto, M. Joos</a:t>
            </a:r>
            <a:endParaRPr lang="fr-FR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Code management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AB2E74-082B-7A29-7BEB-A0EE0ED879D9}"/>
              </a:ext>
            </a:extLst>
          </p:cNvPr>
          <p:cNvSpPr txBox="1"/>
          <p:nvPr/>
        </p:nvSpPr>
        <p:spPr>
          <a:xfrm>
            <a:off x="179512" y="1628800"/>
            <a:ext cx="32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There are three packages in GIT:</a:t>
            </a:r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28FEAC0-8E69-0CA0-7FC8-EE761E11E0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920662"/>
              </p:ext>
            </p:extLst>
          </p:nvPr>
        </p:nvGraphicFramePr>
        <p:xfrm>
          <a:off x="297137" y="2101448"/>
          <a:ext cx="7992888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6631">
                  <a:extLst>
                    <a:ext uri="{9D8B030D-6E8A-4147-A177-3AD203B41FA5}">
                      <a16:colId xmlns:a16="http://schemas.microsoft.com/office/drawing/2014/main" val="274360835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510663152"/>
                    </a:ext>
                  </a:extLst>
                </a:gridCol>
                <a:gridCol w="3646017">
                  <a:extLst>
                    <a:ext uri="{9D8B030D-6E8A-4147-A177-3AD203B41FA5}">
                      <a16:colId xmlns:a16="http://schemas.microsoft.com/office/drawing/2014/main" val="20750910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Package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Maintainer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051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TestPoint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Vincent Gatto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err="1"/>
                        <a:t>TestPoint</a:t>
                      </a:r>
                      <a:r>
                        <a:rPr lang="en-US" dirty="0"/>
                        <a:t> application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XML files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Test procedures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PC configuration files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15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Epool_Instruments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Markus Joos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Instrument base classes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Instrument libraries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447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Tools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Markus Joos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Methods for logging (for code debugging)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87633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672FEEA-2C31-E21A-BC3D-614AA85CA2EE}"/>
              </a:ext>
            </a:extLst>
          </p:cNvPr>
          <p:cNvSpPr txBox="1"/>
          <p:nvPr/>
        </p:nvSpPr>
        <p:spPr>
          <a:xfrm>
            <a:off x="4788024" y="1628800"/>
            <a:ext cx="345638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dirty="0"/>
              <a:t>https://gitlab.cern.ch/epoolnpower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1F1E1E-66D5-9C86-01F6-BB05276F0A19}"/>
              </a:ext>
            </a:extLst>
          </p:cNvPr>
          <p:cNvSpPr txBox="1"/>
          <p:nvPr/>
        </p:nvSpPr>
        <p:spPr>
          <a:xfrm>
            <a:off x="323528" y="5445224"/>
            <a:ext cx="4114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are using Sphinx to </a:t>
            </a:r>
            <a:r>
              <a:rPr lang="en-US" dirty="0">
                <a:solidFill>
                  <a:srgbClr val="C00000"/>
                </a:solidFill>
              </a:rPr>
              <a:t>document</a:t>
            </a:r>
            <a:r>
              <a:rPr lang="en-US" dirty="0"/>
              <a:t> the code</a:t>
            </a:r>
            <a:endParaRPr lang="en-GB" dirty="0"/>
          </a:p>
        </p:txBody>
      </p:sp>
      <p:sp>
        <p:nvSpPr>
          <p:cNvPr id="11" name="Espace réservé du pied de page 2">
            <a:extLst>
              <a:ext uri="{FF2B5EF4-FFF2-40B4-BE49-F238E27FC236}">
                <a16:creationId xmlns:a16="http://schemas.microsoft.com/office/drawing/2014/main" id="{E6CE61E2-B824-35AD-0D43-D971D9255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128052420"/>
      </p:ext>
    </p:extLst>
  </p:cSld>
  <p:clrMapOvr>
    <a:masterClrMapping/>
  </p:clrMapOvr>
  <p:transition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Outlook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AB2E74-082B-7A29-7BEB-A0EE0ED879D9}"/>
              </a:ext>
            </a:extLst>
          </p:cNvPr>
          <p:cNvSpPr txBox="1"/>
          <p:nvPr/>
        </p:nvSpPr>
        <p:spPr>
          <a:xfrm>
            <a:off x="266700" y="1700808"/>
            <a:ext cx="729911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TestPoint</a:t>
            </a:r>
            <a:r>
              <a:rPr lang="en-US" dirty="0"/>
              <a:t> application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Instruments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Base classes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Adding methods as required for the tests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Adding implementations for specific instruments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Low level communication: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So far, we have focused on SCPI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RS232 support added for a special load (BK8502)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OPC communication explored but not yet in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procedures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Some prototyping done for (more) complex tests (for electronic loads)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Other colleagues to be trained on the development of procedures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Sill a lot of work to be done </a:t>
            </a:r>
            <a:endParaRPr lang="en-GB" dirty="0"/>
          </a:p>
        </p:txBody>
      </p:sp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BC1FFC22-310D-64F2-855A-E91C6756E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405083554"/>
      </p:ext>
    </p:extLst>
  </p:cSld>
  <p:clrMapOvr>
    <a:masterClrMapping/>
  </p:clrMapOvr>
  <p:transition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Outlook - 2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AB2E74-082B-7A29-7BEB-A0EE0ED879D9}"/>
              </a:ext>
            </a:extLst>
          </p:cNvPr>
          <p:cNvSpPr txBox="1"/>
          <p:nvPr/>
        </p:nvSpPr>
        <p:spPr>
          <a:xfrm>
            <a:off x="266700" y="1700808"/>
            <a:ext cx="84993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Construction of a </a:t>
            </a:r>
            <a:r>
              <a:rPr lang="en-US" dirty="0">
                <a:solidFill>
                  <a:srgbClr val="C00000"/>
                </a:solidFill>
              </a:rPr>
              <a:t>new PSU test bench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There is an existing test bench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For </a:t>
            </a:r>
            <a:r>
              <a:rPr lang="en-US" dirty="0" err="1">
                <a:solidFill>
                  <a:srgbClr val="C00000"/>
                </a:solidFill>
              </a:rPr>
              <a:t>VMEbus</a:t>
            </a:r>
            <a:r>
              <a:rPr lang="en-US" dirty="0">
                <a:solidFill>
                  <a:srgbClr val="C00000"/>
                </a:solidFill>
              </a:rPr>
              <a:t>, Wiener </a:t>
            </a:r>
            <a:r>
              <a:rPr lang="en-US" dirty="0"/>
              <a:t>and </a:t>
            </a:r>
            <a:r>
              <a:rPr lang="en-US" dirty="0">
                <a:solidFill>
                  <a:srgbClr val="C00000"/>
                </a:solidFill>
              </a:rPr>
              <a:t>CAEN</a:t>
            </a:r>
            <a:r>
              <a:rPr lang="en-US" dirty="0"/>
              <a:t> PSUs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~</a:t>
            </a:r>
            <a:r>
              <a:rPr lang="en-US" dirty="0">
                <a:solidFill>
                  <a:srgbClr val="C00000"/>
                </a:solidFill>
              </a:rPr>
              <a:t>15 years old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Based on </a:t>
            </a:r>
            <a:r>
              <a:rPr lang="en-US" dirty="0">
                <a:solidFill>
                  <a:srgbClr val="C00000"/>
                </a:solidFill>
              </a:rPr>
              <a:t>Java</a:t>
            </a:r>
            <a:r>
              <a:rPr lang="en-US" dirty="0"/>
              <a:t> S/W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Test results </a:t>
            </a:r>
            <a:r>
              <a:rPr lang="en-US" dirty="0"/>
              <a:t>are kept in a </a:t>
            </a:r>
            <a:r>
              <a:rPr lang="en-US" dirty="0">
                <a:solidFill>
                  <a:srgbClr val="C00000"/>
                </a:solidFill>
              </a:rPr>
              <a:t>complicated format</a:t>
            </a:r>
            <a:r>
              <a:rPr lang="en-US" dirty="0"/>
              <a:t> and retrieved via a </a:t>
            </a:r>
            <a:r>
              <a:rPr lang="en-US" dirty="0">
                <a:solidFill>
                  <a:srgbClr val="C00000"/>
                </a:solidFill>
              </a:rPr>
              <a:t>special Web application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Strategy</a:t>
            </a:r>
            <a:r>
              <a:rPr lang="en-US" dirty="0"/>
              <a:t>: </a:t>
            </a:r>
            <a:r>
              <a:rPr lang="en-US" dirty="0">
                <a:solidFill>
                  <a:srgbClr val="C00000"/>
                </a:solidFill>
              </a:rPr>
              <a:t>Keep</a:t>
            </a:r>
            <a:r>
              <a:rPr lang="en-US" dirty="0"/>
              <a:t> this test bench </a:t>
            </a:r>
            <a:r>
              <a:rPr lang="en-US" dirty="0">
                <a:solidFill>
                  <a:srgbClr val="C00000"/>
                </a:solidFill>
              </a:rPr>
              <a:t>alive</a:t>
            </a:r>
            <a:r>
              <a:rPr lang="en-US" dirty="0"/>
              <a:t> as long as possible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experiments will need </a:t>
            </a:r>
            <a:r>
              <a:rPr lang="en-US" dirty="0">
                <a:solidFill>
                  <a:srgbClr val="C00000"/>
                </a:solidFill>
              </a:rPr>
              <a:t>large quantities of new types of PSUs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Sylvain</a:t>
            </a:r>
            <a:r>
              <a:rPr lang="en-US" dirty="0"/>
              <a:t> in charge of the design / assembly of the </a:t>
            </a:r>
            <a:r>
              <a:rPr lang="en-US" dirty="0">
                <a:solidFill>
                  <a:srgbClr val="C00000"/>
                </a:solidFill>
              </a:rPr>
              <a:t>H/W</a:t>
            </a:r>
            <a:r>
              <a:rPr lang="en-US" dirty="0"/>
              <a:t> of the new test bench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Markus</a:t>
            </a:r>
            <a:r>
              <a:rPr lang="en-US" dirty="0"/>
              <a:t> to develop the instrument </a:t>
            </a:r>
            <a:r>
              <a:rPr lang="en-US" dirty="0">
                <a:solidFill>
                  <a:srgbClr val="C00000"/>
                </a:solidFill>
              </a:rPr>
              <a:t>libraries</a:t>
            </a:r>
            <a:r>
              <a:rPr lang="en-US" dirty="0"/>
              <a:t> (mainly for the electronic loads)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Markus</a:t>
            </a:r>
            <a:r>
              <a:rPr lang="en-US" dirty="0"/>
              <a:t> (and </a:t>
            </a:r>
            <a:r>
              <a:rPr lang="en-US" dirty="0">
                <a:solidFill>
                  <a:srgbClr val="C00000"/>
                </a:solidFill>
              </a:rPr>
              <a:t>Sylvain</a:t>
            </a:r>
            <a:r>
              <a:rPr lang="en-US" dirty="0"/>
              <a:t>) to develop the </a:t>
            </a:r>
            <a:r>
              <a:rPr lang="en-US" dirty="0">
                <a:solidFill>
                  <a:srgbClr val="C00000"/>
                </a:solidFill>
              </a:rPr>
              <a:t>test procedures</a:t>
            </a:r>
          </a:p>
          <a:p>
            <a:pPr lvl="1"/>
            <a:r>
              <a:rPr lang="en-US" dirty="0"/>
              <a:t>	</a:t>
            </a:r>
            <a:endParaRPr lang="en-GB" dirty="0"/>
          </a:p>
        </p:txBody>
      </p:sp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BC1FFC22-310D-64F2-855A-E91C6756E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1411147506"/>
      </p:ext>
    </p:extLst>
  </p:cSld>
  <p:clrMapOvr>
    <a:masterClrMapping/>
  </p:clrMapOvr>
  <p:transition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Results</a:t>
            </a:r>
            <a:r>
              <a:rPr lang="fr-FR" dirty="0" smtClean="0"/>
              <a:t> display and </a:t>
            </a:r>
            <a:r>
              <a:rPr lang="fr-FR" dirty="0" err="1" smtClean="0"/>
              <a:t>database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A083D5C8-6420-AC34-8A74-CE159AAB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673217"/>
            <a:ext cx="8755397" cy="454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781316"/>
      </p:ext>
    </p:extLst>
  </p:cSld>
  <p:clrMapOvr>
    <a:masterClrMapping/>
  </p:clrMapOvr>
  <p:transition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Documentation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A083D5C8-6420-AC34-8A74-CE159AAB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98145">
            <a:off x="339740" y="1740702"/>
            <a:ext cx="5020791" cy="35601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4670" y="2242632"/>
            <a:ext cx="4814838" cy="35796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97539" y="6150927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https://epool-instruments.docs.cern.ch/Instruments.html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7539" y="5873772"/>
            <a:ext cx="5238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https://epoolnpower-testpoint.docs.cern.ch/index.html</a:t>
            </a:r>
          </a:p>
        </p:txBody>
      </p:sp>
    </p:spTree>
    <p:extLst>
      <p:ext uri="{BB962C8B-B14F-4D97-AF65-F5344CB8AC3E}">
        <p14:creationId xmlns:p14="http://schemas.microsoft.com/office/powerpoint/2010/main" val="2193679113"/>
      </p:ext>
    </p:extLst>
  </p:cSld>
  <p:clrMapOvr>
    <a:masterClrMapping/>
  </p:clrMapOvr>
  <p:transition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To </a:t>
            </a:r>
            <a:r>
              <a:rPr lang="fr-FR" dirty="0" err="1"/>
              <a:t>conclude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 numCol="1">
            <a:normAutofit/>
          </a:bodyPr>
          <a:lstStyle/>
          <a:p>
            <a:pPr marL="514350" indent="-514350">
              <a:spcBef>
                <a:spcPts val="580"/>
              </a:spcBef>
              <a:buFont typeface="+mj-lt"/>
              <a:buAutoNum type="arabicPeriod"/>
              <a:defRPr/>
            </a:pPr>
            <a:endParaRPr lang="fr-FR" dirty="0"/>
          </a:p>
          <a:p>
            <a:pPr marL="514350" indent="-514350">
              <a:spcBef>
                <a:spcPts val="580"/>
              </a:spcBef>
              <a:buFont typeface="+mj-lt"/>
              <a:buAutoNum type="arabicPeriod"/>
              <a:defRPr/>
            </a:pPr>
            <a:r>
              <a:rPr lang="fr-FR" dirty="0"/>
              <a:t>Open source, free</a:t>
            </a:r>
          </a:p>
          <a:p>
            <a:pPr marL="514350" indent="-514350">
              <a:spcBef>
                <a:spcPts val="580"/>
              </a:spcBef>
              <a:buFont typeface="+mj-lt"/>
              <a:buAutoNum type="arabicPeriod"/>
              <a:defRPr/>
            </a:pPr>
            <a:r>
              <a:rPr lang="fr-FR" dirty="0"/>
              <a:t>More </a:t>
            </a:r>
            <a:r>
              <a:rPr lang="fr-FR" dirty="0" err="1"/>
              <a:t>than</a:t>
            </a:r>
            <a:r>
              <a:rPr lang="fr-FR" dirty="0"/>
              <a:t> a </a:t>
            </a:r>
            <a:r>
              <a:rPr lang="fr-FR" dirty="0" err="1"/>
              <a:t>testbench</a:t>
            </a:r>
            <a:r>
              <a:rPr lang="fr-FR" dirty="0"/>
              <a:t>,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« system of tests »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make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easy</a:t>
            </a:r>
            <a:r>
              <a:rPr lang="fr-FR" dirty="0"/>
              <a:t> to </a:t>
            </a:r>
            <a:r>
              <a:rPr lang="fr-FR" dirty="0" err="1"/>
              <a:t>adapt</a:t>
            </a:r>
            <a:r>
              <a:rPr lang="fr-FR" dirty="0"/>
              <a:t> </a:t>
            </a:r>
            <a:r>
              <a:rPr lang="fr-FR" dirty="0" err="1"/>
              <a:t>any</a:t>
            </a:r>
            <a:r>
              <a:rPr lang="fr-FR" dirty="0"/>
              <a:t> script / instrument</a:t>
            </a:r>
          </a:p>
          <a:p>
            <a:pPr marL="514350" indent="-514350">
              <a:spcBef>
                <a:spcPts val="580"/>
              </a:spcBef>
              <a:buFont typeface="+mj-lt"/>
              <a:buAutoNum type="arabicPeriod"/>
              <a:defRPr/>
            </a:pPr>
            <a:r>
              <a:rPr lang="fr-FR" dirty="0" err="1"/>
              <a:t>Expandable</a:t>
            </a:r>
            <a:r>
              <a:rPr lang="fr-FR" dirty="0"/>
              <a:t> to all </a:t>
            </a:r>
            <a:r>
              <a:rPr lang="fr-FR" dirty="0" err="1"/>
              <a:t>communicating</a:t>
            </a:r>
            <a:r>
              <a:rPr lang="fr-FR" dirty="0"/>
              <a:t> </a:t>
            </a:r>
            <a:r>
              <a:rPr lang="fr-FR" dirty="0" err="1"/>
              <a:t>devices</a:t>
            </a:r>
            <a:r>
              <a:rPr lang="fr-FR" dirty="0"/>
              <a:t> (SCPI instruments and non-SCPI)</a:t>
            </a:r>
          </a:p>
          <a:p>
            <a:pPr marL="514350" indent="-514350">
              <a:spcBef>
                <a:spcPts val="580"/>
              </a:spcBef>
              <a:buFont typeface="+mj-lt"/>
              <a:buAutoNum type="arabicPeriod"/>
              <a:defRPr/>
            </a:pPr>
            <a:r>
              <a:rPr lang="fr-FR" dirty="0" err="1"/>
              <a:t>Allows</a:t>
            </a:r>
            <a:r>
              <a:rPr lang="fr-FR" dirty="0"/>
              <a:t> to </a:t>
            </a:r>
            <a:r>
              <a:rPr lang="fr-FR" dirty="0" err="1"/>
              <a:t>share</a:t>
            </a:r>
            <a:r>
              <a:rPr lang="fr-FR" dirty="0"/>
              <a:t> test scripts and </a:t>
            </a:r>
            <a:r>
              <a:rPr lang="fr-FR" dirty="0" err="1"/>
              <a:t>tested</a:t>
            </a:r>
            <a:r>
              <a:rPr lang="fr-FR" dirty="0"/>
              <a:t> basic instruments </a:t>
            </a:r>
            <a:r>
              <a:rPr lang="fr-FR" dirty="0" err="1"/>
              <a:t>library</a:t>
            </a:r>
            <a:endParaRPr lang="fr-FR" dirty="0"/>
          </a:p>
          <a:p>
            <a:pPr marL="514350" indent="-514350">
              <a:spcBef>
                <a:spcPts val="580"/>
              </a:spcBef>
              <a:buFont typeface="+mj-lt"/>
              <a:buAutoNum type="arabicPeriod"/>
              <a:defRPr/>
            </a:pPr>
            <a:endParaRPr lang="fr-FR" dirty="0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142D5D4A-5D25-A384-FD0F-1F5A36C7C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1141042411"/>
      </p:ext>
    </p:extLst>
  </p:cSld>
  <p:clrMapOvr>
    <a:masterClrMapping/>
  </p:clrMapOvr>
  <p:transition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To </a:t>
            </a:r>
            <a:r>
              <a:rPr lang="fr-FR" dirty="0" err="1"/>
              <a:t>conclude</a:t>
            </a:r>
            <a:r>
              <a:rPr lang="fr-FR" dirty="0"/>
              <a:t> - 2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699492" y="2711138"/>
            <a:ext cx="5976664" cy="990600"/>
          </a:xfrm>
          <a:prstGeom prst="rect">
            <a:avLst/>
          </a:prstGeom>
        </p:spPr>
        <p:txBody>
          <a:bodyPr vert="horz" anchor="ctr">
            <a:normAutofit fontScale="6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5800" dirty="0" err="1"/>
              <a:t>Thank</a:t>
            </a:r>
            <a:r>
              <a:rPr lang="de-DE" sz="5800" dirty="0"/>
              <a:t> </a:t>
            </a:r>
            <a:r>
              <a:rPr lang="de-DE" sz="5800" dirty="0" err="1"/>
              <a:t>you</a:t>
            </a:r>
            <a:r>
              <a:rPr lang="de-DE" sz="5800" dirty="0"/>
              <a:t> for </a:t>
            </a:r>
            <a:r>
              <a:rPr lang="de-DE" sz="5800" dirty="0" err="1"/>
              <a:t>your</a:t>
            </a:r>
            <a:r>
              <a:rPr lang="de-DE" sz="5800" dirty="0"/>
              <a:t> </a:t>
            </a:r>
            <a:r>
              <a:rPr lang="de-DE" sz="5800" dirty="0" err="1"/>
              <a:t>attention</a:t>
            </a:r>
            <a:r>
              <a:rPr lang="de-DE" sz="5800" dirty="0"/>
              <a:t>!</a:t>
            </a:r>
          </a:p>
          <a:p>
            <a:pPr algn="ctr"/>
            <a:r>
              <a:rPr lang="de-DE" sz="2900" dirty="0"/>
              <a:t>(Merci de </a:t>
            </a:r>
            <a:r>
              <a:rPr lang="de-DE" sz="2900" dirty="0" err="1"/>
              <a:t>votre</a:t>
            </a:r>
            <a:r>
              <a:rPr lang="de-DE" sz="2900" dirty="0"/>
              <a:t> </a:t>
            </a:r>
            <a:r>
              <a:rPr lang="de-DE" sz="2900" dirty="0" err="1"/>
              <a:t>attention</a:t>
            </a:r>
            <a:r>
              <a:rPr lang="de-DE" sz="2900" dirty="0"/>
              <a:t> !)</a:t>
            </a:r>
          </a:p>
          <a:p>
            <a:pPr algn="ctr"/>
            <a:r>
              <a:rPr lang="de-DE" sz="2900" dirty="0"/>
              <a:t>(Vielen Dank für Ihre Aufmerksamkeit!) </a:t>
            </a:r>
          </a:p>
        </p:txBody>
      </p:sp>
      <p:sp>
        <p:nvSpPr>
          <p:cNvPr id="5" name="Rectangle 4"/>
          <p:cNvSpPr/>
          <p:nvPr/>
        </p:nvSpPr>
        <p:spPr>
          <a:xfrm>
            <a:off x="2267744" y="4581128"/>
            <a:ext cx="4330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3"/>
              </a:rPr>
              <a:t>https://gitlab.cern.ch/epoolnpower/testpoint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8A1524-ED1F-43B0-085D-6554DE8A0D2F}"/>
              </a:ext>
            </a:extLst>
          </p:cNvPr>
          <p:cNvSpPr/>
          <p:nvPr/>
        </p:nvSpPr>
        <p:spPr>
          <a:xfrm>
            <a:off x="1981803" y="5276167"/>
            <a:ext cx="51803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https://gitlab.cern.ch/epoolnpower/epool_instruments</a:t>
            </a:r>
            <a:endParaRPr lang="en-GB" dirty="0"/>
          </a:p>
          <a:p>
            <a:endParaRPr lang="en-GB" dirty="0"/>
          </a:p>
        </p:txBody>
      </p:sp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A0E99942-E42D-EDBB-FB60-2C1862566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2716604084"/>
      </p:ext>
    </p:extLst>
  </p:cSld>
  <p:clrMapOvr>
    <a:masterClrMapping/>
  </p:clrMapOvr>
  <p:transition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B0EB0E5F-B727-F2CD-F232-DB15171E0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83" y="1745050"/>
            <a:ext cx="3842519" cy="271890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FR" sz="3400" dirty="0" err="1"/>
              <a:t>What’s</a:t>
            </a:r>
            <a:r>
              <a:rPr lang="fr-FR" sz="3400" dirty="0"/>
              <a:t> </a:t>
            </a:r>
            <a:r>
              <a:rPr lang="fr-FR" sz="3400" dirty="0" err="1"/>
              <a:t>going</a:t>
            </a:r>
            <a:r>
              <a:rPr lang="fr-FR" sz="3400" dirty="0"/>
              <a:t> on at the Electronics Pool ?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1CFDEBA-636C-4E5C-9AA8-494CD233AE7B}" type="slidenum">
              <a:rPr lang="fr-FR" sz="1100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fr-FR" sz="11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4D896B-3798-7B4D-D20A-56BC610BE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74820">
            <a:off x="447507" y="3393791"/>
            <a:ext cx="3362782" cy="23769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1AF19A-C0B3-B088-2E88-E099E61615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861827">
            <a:off x="2348956" y="3555994"/>
            <a:ext cx="4017793" cy="28434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5044E9-113D-3009-DA4F-3A42B93ACC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646412">
            <a:off x="4275476" y="1915609"/>
            <a:ext cx="4571999" cy="322311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D3172F8-9060-6CE1-EB46-FB3A281866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7297" y="3188546"/>
            <a:ext cx="4571999" cy="324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70596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 anchor="ctr">
            <a:normAutofit/>
          </a:bodyPr>
          <a:lstStyle/>
          <a:p>
            <a:r>
              <a:rPr lang="fr-FR" dirty="0"/>
              <a:t>Basics of a test : A </a:t>
            </a:r>
            <a:r>
              <a:rPr lang="fr-FR" dirty="0" err="1"/>
              <a:t>recipe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0" y="1272222"/>
            <a:ext cx="533400" cy="244476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91CFDEBA-636C-4E5C-9AA8-494CD233AE7B}" type="slidenum">
              <a:rPr lang="fr-FR" sz="1100" smtClean="0"/>
              <a:pPr>
                <a:lnSpc>
                  <a:spcPct val="90000"/>
                </a:lnSpc>
                <a:spcAft>
                  <a:spcPts val="600"/>
                </a:spcAft>
              </a:pPr>
              <a:t>3</a:t>
            </a:fld>
            <a:endParaRPr lang="fr-FR" sz="11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85F956-32D6-6C2E-D700-A4F2AABAB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93" y="1655906"/>
            <a:ext cx="5699705" cy="47251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3BC36A-1FDD-0B08-501D-77365C636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05294">
            <a:off x="6231446" y="1530829"/>
            <a:ext cx="2347001" cy="30238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A021EE3-FD25-DD36-7853-EEAE6B8351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8055" y="3310778"/>
            <a:ext cx="2727137" cy="3257002"/>
          </a:xfrm>
          <a:prstGeom prst="rect">
            <a:avLst/>
          </a:prstGeom>
        </p:spPr>
      </p:pic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95BA7306-4FF2-9A99-17C4-2E4F59304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1130511048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0419" y="1726582"/>
            <a:ext cx="8490053" cy="465474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Structure </a:t>
            </a:r>
            <a:r>
              <a:rPr lang="fr-FR" dirty="0" err="1"/>
              <a:t>overview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F98B915B-C27F-F29D-46EC-BFCFC4657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4205617905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5" t="3625" r="2165" b="34496"/>
          <a:stretch/>
        </p:blipFill>
        <p:spPr>
          <a:xfrm>
            <a:off x="1115615" y="1700808"/>
            <a:ext cx="6912769" cy="432048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Structure of the application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1FC616E8-ADD2-8DAD-BA75-AADCE27E6325}"/>
              </a:ext>
            </a:extLst>
          </p:cNvPr>
          <p:cNvSpPr txBox="1">
            <a:spLocks/>
          </p:cNvSpPr>
          <p:nvPr/>
        </p:nvSpPr>
        <p:spPr>
          <a:xfrm>
            <a:off x="107504" y="6520259"/>
            <a:ext cx="6264696" cy="365125"/>
          </a:xfrm>
          <a:prstGeom prst="rect">
            <a:avLst/>
          </a:prstGeom>
        </p:spPr>
        <p:txBody>
          <a:bodyPr vert="horz" numCol="1" anchor="ctr">
            <a:normAutofit/>
          </a:bodyPr>
          <a:lstStyle>
            <a:defPPr>
              <a:defRPr lang="fr-FR"/>
            </a:defPPr>
            <a:lvl1pPr marL="0" algn="r" defTabSz="914400" rtl="0" eaLnBrk="1" latinLnBrk="0" hangingPunct="1">
              <a:defRPr kumimoji="0"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/>
              <a:t>25 January 2023 - BE Seminar : Python				Vincent Gatto, Markus Joos</a:t>
            </a:r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1350538046"/>
      </p:ext>
    </p:extLst>
  </p:cSld>
  <p:clrMapOvr>
    <a:masterClrMapping/>
  </p:clrMapOvr>
  <p:transition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The XML config files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r="11324"/>
          <a:stretch/>
        </p:blipFill>
        <p:spPr>
          <a:xfrm>
            <a:off x="266700" y="1772816"/>
            <a:ext cx="4784601" cy="4305700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DAFA48E-9DAF-A981-0A49-8856FFF28C1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292080" y="1772816"/>
            <a:ext cx="3585220" cy="42484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Define 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instruments to be connected and their respective “role”</a:t>
            </a:r>
          </a:p>
          <a:p>
            <a:endParaRPr lang="en-US" dirty="0"/>
          </a:p>
          <a:p>
            <a:r>
              <a:rPr lang="en-US" dirty="0"/>
              <a:t>The test sequences</a:t>
            </a:r>
          </a:p>
          <a:p>
            <a:endParaRPr lang="en-US" dirty="0"/>
          </a:p>
          <a:p>
            <a:r>
              <a:rPr lang="en-US" dirty="0"/>
              <a:t>The parameters for each test</a:t>
            </a:r>
            <a:endParaRPr lang="en-CH" dirty="0"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8CB2274F-D33D-F92D-6142-22D41E505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2887777998"/>
      </p:ext>
    </p:extLst>
  </p:cSld>
  <p:clrMapOvr>
    <a:masterClrMapping/>
  </p:clrMapOvr>
  <p:transition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The user interface and main program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A083D5C8-6420-AC34-8A74-CE159AAB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76B02D5-A893-1D42-E8ED-B44BCB2EFB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88" y="1772816"/>
            <a:ext cx="8811223" cy="458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622865"/>
      </p:ext>
    </p:extLst>
  </p:cSld>
  <p:clrMapOvr>
    <a:masterClrMapping/>
  </p:clrMapOvr>
  <p:transition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Instrument </a:t>
            </a:r>
            <a:r>
              <a:rPr lang="fr-FR" dirty="0" err="1"/>
              <a:t>libraries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3EFA61-0F1C-6040-79D5-EF40B0BD1087}"/>
              </a:ext>
            </a:extLst>
          </p:cNvPr>
          <p:cNvSpPr txBox="1"/>
          <p:nvPr/>
        </p:nvSpPr>
        <p:spPr>
          <a:xfrm>
            <a:off x="107504" y="1916832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are several </a:t>
            </a:r>
            <a:r>
              <a:rPr lang="en-US" dirty="0">
                <a:solidFill>
                  <a:srgbClr val="C00000"/>
                </a:solidFill>
              </a:rPr>
              <a:t>categories of instruments</a:t>
            </a:r>
            <a:r>
              <a:rPr lang="en-US" dirty="0"/>
              <a:t>: Counters, Generators, Loads, Multimeters, Oscilloscopes, Power supplies, Source-meters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each category there is a </a:t>
            </a:r>
            <a:r>
              <a:rPr lang="en-US" dirty="0">
                <a:solidFill>
                  <a:srgbClr val="C00000"/>
                </a:solidFill>
              </a:rPr>
              <a:t>base class </a:t>
            </a:r>
            <a:r>
              <a:rPr lang="en-US" dirty="0"/>
              <a:t>the defines the mandatory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libraries for the individual instruments: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Inherit</a:t>
            </a:r>
            <a:r>
              <a:rPr lang="en-US" dirty="0"/>
              <a:t> common methods from the base class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Implement</a:t>
            </a:r>
            <a:r>
              <a:rPr lang="en-GB" dirty="0"/>
              <a:t> the mandatory </a:t>
            </a:r>
            <a:r>
              <a:rPr lang="en-GB" dirty="0">
                <a:solidFill>
                  <a:srgbClr val="C00000"/>
                </a:solidFill>
              </a:rPr>
              <a:t>methods</a:t>
            </a:r>
            <a:r>
              <a:rPr lang="en-GB" dirty="0"/>
              <a:t> (to the extent possible)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Take </a:t>
            </a:r>
            <a:r>
              <a:rPr lang="en-GB" dirty="0">
                <a:solidFill>
                  <a:srgbClr val="C00000"/>
                </a:solidFill>
              </a:rPr>
              <a:t>configuration parameters </a:t>
            </a:r>
            <a:r>
              <a:rPr lang="en-GB" dirty="0"/>
              <a:t>(mostly)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/>
              <a:t>directly from the </a:t>
            </a:r>
            <a:r>
              <a:rPr lang="en-GB" dirty="0">
                <a:solidFill>
                  <a:srgbClr val="C00000"/>
                </a:solidFill>
              </a:rPr>
              <a:t>XML file</a:t>
            </a:r>
          </a:p>
          <a:p>
            <a:endParaRPr lang="en-GB" dirty="0">
              <a:solidFill>
                <a:srgbClr val="C00000"/>
              </a:solidFill>
            </a:endParaRPr>
          </a:p>
          <a:p>
            <a:r>
              <a:rPr lang="en-GB" dirty="0"/>
              <a:t>Note: </a:t>
            </a:r>
          </a:p>
          <a:p>
            <a:r>
              <a:rPr lang="en-GB" dirty="0"/>
              <a:t>We try limit the libraries to basic methods such that they can also be given to users of the respective </a:t>
            </a:r>
            <a:r>
              <a:rPr lang="en-GB" dirty="0" err="1"/>
              <a:t>El.Pool</a:t>
            </a:r>
            <a:r>
              <a:rPr lang="en-GB" dirty="0"/>
              <a:t> devices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Espace réservé du pied de page 2">
            <a:extLst>
              <a:ext uri="{FF2B5EF4-FFF2-40B4-BE49-F238E27FC236}">
                <a16:creationId xmlns:a16="http://schemas.microsoft.com/office/drawing/2014/main" id="{43AC398C-EEE7-BC1B-4375-0ACB35E1C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3794524399"/>
      </p:ext>
    </p:extLst>
  </p:cSld>
  <p:clrMapOvr>
    <a:masterClrMapping/>
  </p:clrMapOvr>
  <p:transition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Instrument </a:t>
            </a:r>
            <a:r>
              <a:rPr lang="fr-FR" dirty="0" err="1"/>
              <a:t>library</a:t>
            </a:r>
            <a:r>
              <a:rPr lang="fr-FR" dirty="0"/>
              <a:t> </a:t>
            </a:r>
            <a:r>
              <a:rPr lang="fr-FR" dirty="0" err="1"/>
              <a:t>example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91CFDEBA-636C-4E5C-9AA8-494CD233AE7B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916832"/>
            <a:ext cx="4220319" cy="3890392"/>
          </a:xfrm>
          <a:prstGeom prst="rect">
            <a:avLst/>
          </a:prstGeom>
        </p:spPr>
      </p:pic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75361F5F-E2BB-9488-9F3A-AD64149DF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504" y="6520259"/>
            <a:ext cx="6264696" cy="365125"/>
          </a:xfrm>
        </p:spPr>
        <p:txBody>
          <a:bodyPr numCol="1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fr-FR" sz="900" dirty="0"/>
              <a:t>25 </a:t>
            </a:r>
            <a:r>
              <a:rPr lang="fr-FR" sz="900" dirty="0" err="1"/>
              <a:t>January</a:t>
            </a:r>
            <a:r>
              <a:rPr lang="fr-FR" sz="900" dirty="0"/>
              <a:t> 2023 - BE Seminar : Python				Vincent Gatto, Markus Joos</a:t>
            </a:r>
          </a:p>
        </p:txBody>
      </p:sp>
    </p:spTree>
    <p:extLst>
      <p:ext uri="{BB962C8B-B14F-4D97-AF65-F5344CB8AC3E}">
        <p14:creationId xmlns:p14="http://schemas.microsoft.com/office/powerpoint/2010/main" val="3854407227"/>
      </p:ext>
    </p:extLst>
  </p:cSld>
  <p:clrMapOvr>
    <a:masterClrMapping/>
  </p:clrMapOvr>
  <p:transition>
    <p:push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é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810</TotalTime>
  <Words>800</Words>
  <Application>Microsoft Office PowerPoint</Application>
  <PresentationFormat>On-screen Show (4:3)</PresentationFormat>
  <Paragraphs>137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Tw Cen MT</vt:lpstr>
      <vt:lpstr>Wingdings</vt:lpstr>
      <vt:lpstr>Wingdings 2</vt:lpstr>
      <vt:lpstr>Médian</vt:lpstr>
      <vt:lpstr>Electronics Pool TestPoint : a Python BASED automation test bench for instrumentation</vt:lpstr>
      <vt:lpstr>What’s going on at the Electronics Pool ?</vt:lpstr>
      <vt:lpstr>Basics of a test : A recipe</vt:lpstr>
      <vt:lpstr>Structure overview</vt:lpstr>
      <vt:lpstr>Structure of the application</vt:lpstr>
      <vt:lpstr>The XML config files</vt:lpstr>
      <vt:lpstr>The user interface and main program</vt:lpstr>
      <vt:lpstr>Instrument libraries</vt:lpstr>
      <vt:lpstr>Instrument library example</vt:lpstr>
      <vt:lpstr>Code management</vt:lpstr>
      <vt:lpstr>Outlook</vt:lpstr>
      <vt:lpstr>Outlook - 2</vt:lpstr>
      <vt:lpstr>Results display and database</vt:lpstr>
      <vt:lpstr>Documentation</vt:lpstr>
      <vt:lpstr>To conclude</vt:lpstr>
      <vt:lpstr>To conclude - 2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Amelie</dc:creator>
  <cp:lastModifiedBy>Vincent Gatto</cp:lastModifiedBy>
  <cp:revision>715</cp:revision>
  <cp:lastPrinted>2021-04-28T06:13:00Z</cp:lastPrinted>
  <dcterms:created xsi:type="dcterms:W3CDTF">2017-05-25T20:04:50Z</dcterms:created>
  <dcterms:modified xsi:type="dcterms:W3CDTF">2023-01-25T07:11:03Z</dcterms:modified>
</cp:coreProperties>
</file>