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handoutMasterIdLst>
    <p:handoutMasterId r:id="rId9"/>
  </p:handoutMasterIdLst>
  <p:sldIdLst>
    <p:sldId id="426" r:id="rId2"/>
    <p:sldId id="418" r:id="rId3"/>
    <p:sldId id="419" r:id="rId4"/>
    <p:sldId id="427" r:id="rId5"/>
    <p:sldId id="420" r:id="rId6"/>
    <p:sldId id="42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6807" autoAdjust="0"/>
  </p:normalViewPr>
  <p:slideViewPr>
    <p:cSldViewPr snapToGrid="0">
      <p:cViewPr varScale="1">
        <p:scale>
          <a:sx n="130" d="100"/>
          <a:sy n="130" d="100"/>
        </p:scale>
        <p:origin x="228" y="1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7A4B50-109A-3648-AE83-7639CBD19B7B}" type="datetimeFigureOut">
              <a:rPr lang="en-US" smtClean="0"/>
              <a:t>1/25/2023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31D3C3-14F5-7A41-A2BE-4916C253F1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86586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484256-49B4-4035-B8A5-FFAC5BCC5997}" type="datetimeFigureOut">
              <a:rPr lang="en-US" smtClean="0"/>
              <a:t>1/25/2023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5DED32-3385-45A4-B053-FD11A8C233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90824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121311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3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/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1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5" name="Picture 3">
            <a:extLst>
              <a:ext uri="{FF2B5EF4-FFF2-40B4-BE49-F238E27FC236}">
                <a16:creationId xmlns:a16="http://schemas.microsoft.com/office/drawing/2014/main" id="{8A14A89E-E408-45A9-982C-DB7387787EA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3364" y="5325920"/>
            <a:ext cx="1594420" cy="14454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A picture containing venn diagram&#10;&#10;Description automatically generated">
            <a:extLst>
              <a:ext uri="{FF2B5EF4-FFF2-40B4-BE49-F238E27FC236}">
                <a16:creationId xmlns:a16="http://schemas.microsoft.com/office/drawing/2014/main" id="{0E600346-63C4-4AC1-BE0B-41ABA70E46A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94893" y="5462918"/>
            <a:ext cx="1632830" cy="1296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0670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11" y="1060449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12" y="1245528"/>
            <a:ext cx="8226425" cy="5028279"/>
          </a:xfrm>
        </p:spPr>
        <p:txBody>
          <a:bodyPr/>
          <a:lstStyle>
            <a:lvl2pPr>
              <a:defRPr sz="1800" baseline="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 sz="1100"/>
            </a:lvl1pPr>
          </a:lstStyle>
          <a:p>
            <a:fld id="{B9FC9755-3F17-4A88-BC36-1FB3879279FF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2093082" y="6356369"/>
            <a:ext cx="2598712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US"/>
              <a:t>B. Raë 24.01.2023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14915" y="6356369"/>
            <a:ext cx="2441646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GB"/>
              <a:t>EATM : YETS Important dates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0973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11" y="1060449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39"/>
            <a:ext cx="8226854" cy="833711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12" y="1260001"/>
            <a:ext cx="8226425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E70421B4-580E-4317-84D1-ED4C3F55CB37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93081" y="6356369"/>
            <a:ext cx="2481123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US"/>
              <a:t>B. Raë 24.01.2023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14915" y="6356369"/>
            <a:ext cx="2441646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GB"/>
              <a:t>EATM : YETS Important dates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48555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457211" y="1060449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39"/>
            <a:ext cx="8226854" cy="833711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60001"/>
            <a:ext cx="4073702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4615666" y="1260001"/>
            <a:ext cx="4071135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18FE782C-61DB-49A1-9DB7-03288D73706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64742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 with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457211" y="1060449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1"/>
          <p:cNvSpPr txBox="1">
            <a:spLocks/>
          </p:cNvSpPr>
          <p:nvPr userDrawn="1"/>
        </p:nvSpPr>
        <p:spPr>
          <a:xfrm>
            <a:off x="417514" y="1438279"/>
            <a:ext cx="4113212" cy="833439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 dirty="0"/>
              <a:t>Slide Title</a:t>
            </a:r>
            <a:endParaRPr lang="en-US" sz="2700" dirty="0"/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4570413" y="1438279"/>
            <a:ext cx="4113212" cy="833439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 dirty="0"/>
              <a:t>Slide Title</a:t>
            </a:r>
            <a:endParaRPr lang="en-US" sz="27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39"/>
            <a:ext cx="8226854" cy="833711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2352792"/>
            <a:ext cx="4073702" cy="3923287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4615666" y="2352792"/>
            <a:ext cx="4071135" cy="3923287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Date Placeholder 2"/>
          <p:cNvSpPr>
            <a:spLocks noGrp="1"/>
          </p:cNvSpPr>
          <p:nvPr>
            <p:ph type="dt" sz="half" idx="15"/>
          </p:nvPr>
        </p:nvSpPr>
        <p:spPr>
          <a:xfrm>
            <a:off x="2295525" y="6356369"/>
            <a:ext cx="1371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B. Raë 24.01.2023</a:t>
            </a:r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16"/>
          </p:nvPr>
        </p:nvSpPr>
        <p:spPr>
          <a:xfrm>
            <a:off x="3667136" y="6356369"/>
            <a:ext cx="42894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EATM : YETS Important dates</a:t>
            </a:r>
            <a:endParaRPr lang="en-US"/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54A95BAA-57E0-43A6-9BEB-8F8A537BF45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332541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457211" y="1060449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>
          <a:xfrm>
            <a:off x="2295525" y="6356369"/>
            <a:ext cx="1371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B. Raë 24.01.2023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7136" y="6356369"/>
            <a:ext cx="42894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EATM : YETS Important dates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9EEE8E-04E1-46DF-8F91-11A50BCA249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43974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2295525" y="6356369"/>
            <a:ext cx="1371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B. Raë 24.01.2023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7136" y="6356369"/>
            <a:ext cx="42894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EATM : YETS Important dates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ACD9C9-8FB1-4DB5-8443-88D9D5EF6F4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0499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17527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34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3">
            <a:extLst>
              <a:ext uri="{FF2B5EF4-FFF2-40B4-BE49-F238E27FC236}">
                <a16:creationId xmlns:a16="http://schemas.microsoft.com/office/drawing/2014/main" id="{3205D8B7-2AE5-4970-9E3F-0C33AA53DA7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2319" y="2290499"/>
            <a:ext cx="1074861" cy="9744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A picture containing venn diagram&#10;&#10;Description automatically generated">
            <a:extLst>
              <a:ext uri="{FF2B5EF4-FFF2-40B4-BE49-F238E27FC236}">
                <a16:creationId xmlns:a16="http://schemas.microsoft.com/office/drawing/2014/main" id="{1EFD54A7-63CF-45DE-8FBA-10C98345D98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7458" y="2411252"/>
            <a:ext cx="1074861" cy="853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02428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550" y="6356369"/>
            <a:ext cx="7302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900">
                <a:solidFill>
                  <a:srgbClr val="729FCF"/>
                </a:solidFill>
              </a:defRPr>
            </a:lvl1pPr>
          </a:lstStyle>
          <a:p>
            <a:fld id="{C8079559-D982-4BBB-B918-CE7B7CA1B2AF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30" name="Espace réservé du texte 29"/>
          <p:cNvSpPr>
            <a:spLocks noGrp="1"/>
          </p:cNvSpPr>
          <p:nvPr>
            <p:ph type="body" idx="1"/>
          </p:nvPr>
        </p:nvSpPr>
        <p:spPr bwMode="auto">
          <a:xfrm>
            <a:off x="457211" y="1131888"/>
            <a:ext cx="8226425" cy="515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H" altLang="en-US" dirty="0"/>
              <a:t>Slide text first level</a:t>
            </a:r>
          </a:p>
          <a:p>
            <a:pPr lvl="1"/>
            <a:r>
              <a:rPr lang="fr-CH" altLang="en-US" dirty="0"/>
              <a:t>Slide text second level</a:t>
            </a:r>
          </a:p>
          <a:p>
            <a:pPr lvl="2"/>
            <a:r>
              <a:rPr lang="fr-CH" altLang="en-US" dirty="0"/>
              <a:t>Slide text third level</a:t>
            </a:r>
          </a:p>
          <a:p>
            <a:pPr lvl="3"/>
            <a:r>
              <a:rPr lang="fr-CH" altLang="en-US" dirty="0"/>
              <a:t>Slide text fourth level</a:t>
            </a:r>
          </a:p>
          <a:p>
            <a:pPr lvl="4"/>
            <a:r>
              <a:rPr lang="fr-CH" altLang="en-US" dirty="0"/>
              <a:t>Slide text fifth level</a:t>
            </a:r>
            <a:endParaRPr lang="en-US" altLang="en-US" dirty="0"/>
          </a:p>
        </p:txBody>
      </p:sp>
      <p:sp>
        <p:nvSpPr>
          <p:cNvPr id="1031" name="Espace réservé du titre 8"/>
          <p:cNvSpPr>
            <a:spLocks noGrp="1"/>
          </p:cNvSpPr>
          <p:nvPr>
            <p:ph type="title"/>
          </p:nvPr>
        </p:nvSpPr>
        <p:spPr bwMode="auto">
          <a:xfrm>
            <a:off x="457211" y="233363"/>
            <a:ext cx="8226425" cy="81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Slide Title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2093082" y="6356369"/>
            <a:ext cx="2234186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US"/>
              <a:t>B. Raë 24.01.2023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14915" y="6356369"/>
            <a:ext cx="2441646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GB"/>
              <a:t>EATM : YETS Important dates</a:t>
            </a:r>
            <a:endParaRPr lang="en-US" dirty="0"/>
          </a:p>
        </p:txBody>
      </p:sp>
      <p:pic>
        <p:nvPicPr>
          <p:cNvPr id="8" name="Picture 3">
            <a:extLst>
              <a:ext uri="{FF2B5EF4-FFF2-40B4-BE49-F238E27FC236}">
                <a16:creationId xmlns:a16="http://schemas.microsoft.com/office/drawing/2014/main" id="{A7C27FE4-686A-4D9C-B5D6-B65FBFA304FB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514" y="6321238"/>
            <a:ext cx="558288" cy="506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A picture containing venn diagram&#10;&#10;Description automatically generated">
            <a:extLst>
              <a:ext uri="{FF2B5EF4-FFF2-40B4-BE49-F238E27FC236}">
                <a16:creationId xmlns:a16="http://schemas.microsoft.com/office/drawing/2014/main" id="{F27656C0-12CE-4254-BBBF-B32C6B8C176D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226" y="6352598"/>
            <a:ext cx="558288" cy="443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811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0C377B"/>
          </a:solidFill>
          <a:latin typeface="+mj-lt"/>
          <a:ea typeface="MS PGothic" panose="020B0600070205080204" pitchFamily="34" charset="-128"/>
          <a:cs typeface="Ubuntu Light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MS PGothic" panose="020B0600070205080204" pitchFamily="34" charset="-128"/>
          <a:cs typeface="Ubuntu Light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MS PGothic" panose="020B0600070205080204" pitchFamily="34" charset="-128"/>
          <a:cs typeface="Ubuntu Light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MS PGothic" panose="020B0600070205080204" pitchFamily="34" charset="-128"/>
          <a:cs typeface="Ubuntu Light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MS PGothic" panose="020B0600070205080204" pitchFamily="34" charset="-128"/>
          <a:cs typeface="Ubuntu Light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ＭＳ Ｐゴシック" charset="0"/>
          <a:cs typeface="Ubuntu Light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ＭＳ Ｐゴシック" charset="0"/>
          <a:cs typeface="Ubuntu Light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ＭＳ Ｐゴシック" charset="0"/>
          <a:cs typeface="Ubuntu Light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ＭＳ Ｐゴシック" charset="0"/>
          <a:cs typeface="Ubuntu Light" charset="0"/>
        </a:defRPr>
      </a:lvl9pPr>
    </p:titleStyle>
    <p:bodyStyle>
      <a:lvl1pPr marL="168275" indent="-168275" algn="l" rtl="0" eaLnBrk="0" fontAlgn="base" hangingPunct="0">
        <a:spcBef>
          <a:spcPts val="675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2200" kern="1200">
          <a:solidFill>
            <a:srgbClr val="0C377B"/>
          </a:solidFill>
          <a:latin typeface="+mn-lt"/>
          <a:ea typeface="MS PGothic" panose="020B0600070205080204" pitchFamily="34" charset="-128"/>
          <a:cs typeface="Ubuntu Light"/>
        </a:defRPr>
      </a:lvl1pPr>
      <a:lvl2pPr marL="344488" indent="-171450" algn="l" rtl="0" eaLnBrk="0" fontAlgn="base" hangingPunct="0">
        <a:spcBef>
          <a:spcPts val="675"/>
        </a:spcBef>
        <a:spcAft>
          <a:spcPct val="0"/>
        </a:spcAft>
        <a:buClr>
          <a:schemeClr val="bg2"/>
        </a:buClr>
        <a:buSzPct val="100000"/>
        <a:buFont typeface="Arial" panose="020B0604020202020204" pitchFamily="34" charset="0"/>
        <a:buChar char="•"/>
        <a:defRPr sz="2100" kern="1200">
          <a:solidFill>
            <a:srgbClr val="0C377B"/>
          </a:solidFill>
          <a:latin typeface="+mn-lt"/>
          <a:ea typeface="Ubuntu Light" charset="0"/>
          <a:cs typeface="Ubuntu Light"/>
        </a:defRPr>
      </a:lvl2pPr>
      <a:lvl3pPr marL="514350" indent="-168275" algn="l" rtl="0" eaLnBrk="0" fontAlgn="base" hangingPunct="0">
        <a:spcBef>
          <a:spcPts val="675"/>
        </a:spcBef>
        <a:spcAft>
          <a:spcPct val="0"/>
        </a:spcAft>
        <a:buClr>
          <a:schemeClr val="accent2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 charset="0"/>
          <a:cs typeface="Ubuntu Light"/>
        </a:defRPr>
      </a:lvl3pPr>
      <a:lvl4pPr marL="681038" indent="-166688" algn="l" rtl="0" eaLnBrk="0" fontAlgn="base" hangingPunct="0">
        <a:spcBef>
          <a:spcPts val="675"/>
        </a:spcBef>
        <a:spcAft>
          <a:spcPct val="0"/>
        </a:spcAft>
        <a:buClr>
          <a:srgbClr val="4F9A06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 charset="0"/>
          <a:cs typeface="Ubuntu Light"/>
        </a:defRPr>
      </a:lvl4pPr>
      <a:lvl5pPr marL="858838" indent="-176213" algn="l" rtl="0" eaLnBrk="0" fontAlgn="base" hangingPunct="0">
        <a:spcBef>
          <a:spcPts val="675"/>
        </a:spcBef>
        <a:spcAft>
          <a:spcPct val="0"/>
        </a:spcAft>
        <a:buClr>
          <a:srgbClr val="5197CC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 charset="0"/>
          <a:cs typeface="Ubuntu Light"/>
        </a:defRPr>
      </a:lvl5pPr>
      <a:lvl6pPr marL="1275588" indent="-13716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440180" indent="-13716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04772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464500-BDB3-3C36-CD56-B2FAB0B880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North Area Linear Planning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3F7AEF-E304-B5FB-0219-4DCEE16FDC0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9FC9755-3F17-4A88-BC36-1FB3879279FF}" type="slidenum">
              <a:rPr lang="en-US" altLang="en-US" smtClean="0"/>
              <a:pPr/>
              <a:t>1</a:t>
            </a:fld>
            <a:endParaRPr lang="en-US" alt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704033-8537-77B5-B985-44A91997991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B. Raë 24.01.2023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D70834-2C91-8E82-E721-FC919A69CA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EATM : YETS Important dates</a:t>
            </a:r>
            <a:endParaRPr lang="en-US" dirty="0"/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C97FC6BE-8282-8D01-E64F-8F4391A1580C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457210" y="1388441"/>
            <a:ext cx="8226425" cy="4624061"/>
          </a:xfrm>
        </p:spPr>
      </p:pic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3110462-6066-2342-E0AE-F84C641461D4}"/>
              </a:ext>
            </a:extLst>
          </p:cNvPr>
          <p:cNvCxnSpPr>
            <a:cxnSpLocks/>
          </p:cNvCxnSpPr>
          <p:nvPr/>
        </p:nvCxnSpPr>
        <p:spPr>
          <a:xfrm>
            <a:off x="151171" y="3177355"/>
            <a:ext cx="1209368" cy="0"/>
          </a:xfrm>
          <a:prstGeom prst="line">
            <a:avLst/>
          </a:prstGeom>
          <a:ln w="28575">
            <a:prstDash val="sysDot"/>
            <a:headEnd type="none" w="med" len="med"/>
            <a:tailEnd type="arrow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152B581B-73B7-1A11-1A39-95570953CC80}"/>
              </a:ext>
            </a:extLst>
          </p:cNvPr>
          <p:cNvCxnSpPr>
            <a:cxnSpLocks/>
          </p:cNvCxnSpPr>
          <p:nvPr/>
        </p:nvCxnSpPr>
        <p:spPr>
          <a:xfrm>
            <a:off x="1360539" y="3177355"/>
            <a:ext cx="7415161" cy="0"/>
          </a:xfrm>
          <a:prstGeom prst="line">
            <a:avLst/>
          </a:prstGeom>
          <a:ln w="6350">
            <a:solidFill>
              <a:schemeClr val="accent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28813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C5025E-447C-460B-8D08-00BE68ABF9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North Area (1/2)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3AFBE8-43A1-4393-A2F1-651C15F7AD4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9FC9755-3F17-4A88-BC36-1FB3879279FF}" type="slidenum">
              <a:rPr lang="en-US" altLang="en-US" smtClean="0"/>
              <a:pPr/>
              <a:t>2</a:t>
            </a:fld>
            <a:endParaRPr lang="en-US" alt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E643C7D-325A-466E-A814-E2A54C1ED77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B. Raë 24.01.2023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E45FE1-E163-415E-AE65-5A16771276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EATM : YETS Important dates</a:t>
            </a:r>
            <a:endParaRPr lang="en-US" dirty="0"/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54B4BA42-0979-183B-B7EC-B20FD55145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5237854"/>
              </p:ext>
            </p:extLst>
          </p:nvPr>
        </p:nvGraphicFramePr>
        <p:xfrm>
          <a:off x="435100" y="1661574"/>
          <a:ext cx="8226424" cy="3534852"/>
        </p:xfrm>
        <a:graphic>
          <a:graphicData uri="http://schemas.openxmlformats.org/drawingml/2006/table">
            <a:tbl>
              <a:tblPr/>
              <a:tblGrid>
                <a:gridCol w="4629445">
                  <a:extLst>
                    <a:ext uri="{9D8B030D-6E8A-4147-A177-3AD203B41FA5}">
                      <a16:colId xmlns:a16="http://schemas.microsoft.com/office/drawing/2014/main" val="3982611760"/>
                    </a:ext>
                  </a:extLst>
                </a:gridCol>
                <a:gridCol w="724392">
                  <a:extLst>
                    <a:ext uri="{9D8B030D-6E8A-4147-A177-3AD203B41FA5}">
                      <a16:colId xmlns:a16="http://schemas.microsoft.com/office/drawing/2014/main" val="4214340707"/>
                    </a:ext>
                  </a:extLst>
                </a:gridCol>
                <a:gridCol w="840960">
                  <a:extLst>
                    <a:ext uri="{9D8B030D-6E8A-4147-A177-3AD203B41FA5}">
                      <a16:colId xmlns:a16="http://schemas.microsoft.com/office/drawing/2014/main" val="2389341481"/>
                    </a:ext>
                  </a:extLst>
                </a:gridCol>
                <a:gridCol w="840960">
                  <a:extLst>
                    <a:ext uri="{9D8B030D-6E8A-4147-A177-3AD203B41FA5}">
                      <a16:colId xmlns:a16="http://schemas.microsoft.com/office/drawing/2014/main" val="3613571872"/>
                    </a:ext>
                  </a:extLst>
                </a:gridCol>
                <a:gridCol w="1190667">
                  <a:extLst>
                    <a:ext uri="{9D8B030D-6E8A-4147-A177-3AD203B41FA5}">
                      <a16:colId xmlns:a16="http://schemas.microsoft.com/office/drawing/2014/main" val="2466751795"/>
                    </a:ext>
                  </a:extLst>
                </a:gridCol>
              </a:tblGrid>
              <a:tr h="149874"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363636"/>
                          </a:solidFill>
                          <a:effectLst/>
                          <a:latin typeface="Calibri" panose="020F0502020204030204" pitchFamily="34" charset="0"/>
                        </a:rPr>
                        <a:t>Task Name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3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363636"/>
                          </a:solidFill>
                          <a:effectLst/>
                          <a:latin typeface="Calibri" panose="020F0502020204030204" pitchFamily="34" charset="0"/>
                        </a:rPr>
                        <a:t>Duration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3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363636"/>
                          </a:solidFill>
                          <a:effectLst/>
                          <a:latin typeface="Calibri" panose="020F0502020204030204" pitchFamily="34" charset="0"/>
                        </a:rPr>
                        <a:t>Start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3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363636"/>
                          </a:solidFill>
                          <a:effectLst/>
                          <a:latin typeface="Calibri" panose="020F0502020204030204" pitchFamily="34" charset="0"/>
                        </a:rPr>
                        <a:t>Finish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3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363636"/>
                          </a:solidFill>
                          <a:effectLst/>
                          <a:latin typeface="Calibri" panose="020F0502020204030204" pitchFamily="34" charset="0"/>
                        </a:rPr>
                        <a:t>Groups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3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8125649"/>
                  </a:ext>
                </a:extLst>
              </a:tr>
              <a:tr h="163196">
                <a:tc>
                  <a:txBody>
                    <a:bodyPr/>
                    <a:lstStyle/>
                    <a:p>
                      <a:r>
                        <a:rPr lang="en-GB" sz="10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NA run 2022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162 days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Wed 06.04.22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Mon 28.11.22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8832065"/>
                  </a:ext>
                </a:extLst>
              </a:tr>
              <a:tr h="163196">
                <a:tc>
                  <a:txBody>
                    <a:bodyPr/>
                    <a:lstStyle/>
                    <a:p>
                      <a:r>
                        <a:rPr lang="fr-FR" sz="100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EPC mesure caractéristique aimant in TCC2 </a:t>
                      </a: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10 days</a:t>
                      </a: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Mon 28.11.22</a:t>
                      </a: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Fri 09.12.22</a:t>
                      </a: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SY-EPC</a:t>
                      </a: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6224807"/>
                  </a:ext>
                </a:extLst>
              </a:tr>
              <a:tr h="163196"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Magnet patrol TT81, TT82, EHN1, EHN2, ECN3: magnet on, restricted access</a:t>
                      </a: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2 days</a:t>
                      </a: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Mon 28.11.22</a:t>
                      </a: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Tue 29.11.22</a:t>
                      </a: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EN-CV,TE-MSC</a:t>
                      </a: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0433318"/>
                  </a:ext>
                </a:extLst>
              </a:tr>
              <a:tr h="163196"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Magnet patrol TT83, TT84, TT85, TCC8: magnet on, restricted access 183524 </a:t>
                      </a: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2 days</a:t>
                      </a: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Wed 30.11.22</a:t>
                      </a: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Thu 01.12.22</a:t>
                      </a: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EN-CV,TE-MSC</a:t>
                      </a: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0423531"/>
                  </a:ext>
                </a:extLst>
              </a:tr>
              <a:tr h="163196">
                <a:tc>
                  <a:txBody>
                    <a:bodyPr/>
                    <a:lstStyle/>
                    <a:p>
                      <a:r>
                        <a:rPr lang="en-GB" sz="10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Magnet leak Inspection all zones (</a:t>
                      </a:r>
                      <a:r>
                        <a:rPr lang="en-GB" sz="1000" dirty="0" err="1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inc</a:t>
                      </a:r>
                      <a:r>
                        <a:rPr lang="en-GB" sz="10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 TCC2)</a:t>
                      </a: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2 days</a:t>
                      </a: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Mon 12.12.22</a:t>
                      </a: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Tue 13.12.22</a:t>
                      </a: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BE-EA,EN-CV,TE-MSC</a:t>
                      </a: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401852"/>
                  </a:ext>
                </a:extLst>
              </a:tr>
              <a:tr h="163196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en-GB" sz="1000" kern="120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Test normal secours - 06h00-06h30 (No access all zones)</a:t>
                      </a: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en-GB" sz="1000" kern="120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 day?</a:t>
                      </a: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en-GB" sz="1000" kern="120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Wed 11.01.23</a:t>
                      </a: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en-GB" sz="1000" kern="120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Wed 11.01.23</a:t>
                      </a: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en-GB" sz="1000" kern="12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EN-EL</a:t>
                      </a: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7868755"/>
                  </a:ext>
                </a:extLst>
              </a:tr>
              <a:tr h="163196">
                <a:tc>
                  <a:txBody>
                    <a:bodyPr/>
                    <a:lstStyle/>
                    <a:p>
                      <a:r>
                        <a:rPr lang="en-GB" sz="10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Test AUG North Area (No access all zones)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 days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Tue 14.02.23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Wed 15.02.23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EN-EL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4048967"/>
                  </a:ext>
                </a:extLst>
              </a:tr>
              <a:tr h="163196">
                <a:tc>
                  <a:txBody>
                    <a:bodyPr/>
                    <a:lstStyle/>
                    <a:p>
                      <a:r>
                        <a:rPr lang="fr-FR" sz="10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Remplacement Fusible sur EOD210/BA82 (Coupure 15x10min EHN2 + ECN3) </a:t>
                      </a:r>
                      <a:endParaRPr lang="fr-FR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1 day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Mon 13.02.23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Mon 13.02.23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EN-EL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0353001"/>
                  </a:ext>
                </a:extLst>
              </a:tr>
              <a:tr h="163196"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Cooling tower off for maintenance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7.1 wks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Thu 15.12.22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Thu 16.02.23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EN-CV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6621738"/>
                  </a:ext>
                </a:extLst>
              </a:tr>
              <a:tr h="163196"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ED cooling stations maintenance BA80, BA81 &amp; BA82 / EB BA81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1.8 wks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06.02.23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Thu 16.02.23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EN-CV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4169146"/>
                  </a:ext>
                </a:extLst>
              </a:tr>
              <a:tr h="163196"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Soft start cons BA81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 wks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Thu 05.01.23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Wed 01.02.23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EN-CV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2113149"/>
                  </a:ext>
                </a:extLst>
              </a:tr>
              <a:tr h="163196"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Cooling Tower CT2 start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 wks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20.02.23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20.02.23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EN-CV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9264038"/>
                  </a:ext>
                </a:extLst>
              </a:tr>
              <a:tr h="163196"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ED cooling start BA80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 wks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20.02.23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20.02.23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EN-CV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2344258"/>
                  </a:ext>
                </a:extLst>
              </a:tr>
              <a:tr h="163196"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ED cooling start BA81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 wks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27.02.23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27.02.23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EN-CV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9609688"/>
                  </a:ext>
                </a:extLst>
              </a:tr>
              <a:tr h="163196"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ED cooling start BA82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 wks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06.03.23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06.03.23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EN-CV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9755842"/>
                  </a:ext>
                </a:extLst>
              </a:tr>
              <a:tr h="163196"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Eau glacee &amp; mixte stop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9.4 wks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Thu 15.12.22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 03.03.23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EN-CV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4523998"/>
                  </a:ext>
                </a:extLst>
              </a:tr>
              <a:tr h="163196"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Inspection Fuite Aimant BA80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 wk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Mon 20.02.23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Fri 24.02.23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TE-MSC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2576096"/>
                  </a:ext>
                </a:extLst>
              </a:tr>
              <a:tr h="163196"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Inspection Fuite Aimant BA81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 wk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Mon 27.02.23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Fri 03.03.23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TE-MSC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5700831"/>
                  </a:ext>
                </a:extLst>
              </a:tr>
              <a:tr h="163196"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Inspection Fuite Aimant BA82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 wk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Mon 06.03.23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Fri 10.03.23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TE-MSC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0177528"/>
                  </a:ext>
                </a:extLst>
              </a:tr>
              <a:tr h="163196"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Test accss system global BA81/BA81/TCC8/ECN3 (no Access all day)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 day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Tue 28.02.23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Tue 28.02.23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EN-AA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14218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700950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C5025E-447C-460B-8D08-00BE68ABF9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North Area(2/2)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3AFBE8-43A1-4393-A2F1-651C15F7AD4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9FC9755-3F17-4A88-BC36-1FB3879279FF}" type="slidenum">
              <a:rPr lang="en-US" altLang="en-US" smtClean="0"/>
              <a:pPr/>
              <a:t>3</a:t>
            </a:fld>
            <a:endParaRPr lang="en-US" alt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E643C7D-325A-466E-A814-E2A54C1ED77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B. Raë 24.01.2023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E45FE1-E163-415E-AE65-5A16771276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EATM : YETS Important dates</a:t>
            </a:r>
            <a:endParaRPr lang="en-US" dirty="0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0A9E85FF-DB2E-B099-A7A9-FE8A026991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0030899"/>
              </p:ext>
            </p:extLst>
          </p:nvPr>
        </p:nvGraphicFramePr>
        <p:xfrm>
          <a:off x="457211" y="1541862"/>
          <a:ext cx="8226425" cy="4046804"/>
        </p:xfrm>
        <a:graphic>
          <a:graphicData uri="http://schemas.openxmlformats.org/drawingml/2006/table">
            <a:tbl>
              <a:tblPr/>
              <a:tblGrid>
                <a:gridCol w="4629446">
                  <a:extLst>
                    <a:ext uri="{9D8B030D-6E8A-4147-A177-3AD203B41FA5}">
                      <a16:colId xmlns:a16="http://schemas.microsoft.com/office/drawing/2014/main" val="1349155497"/>
                    </a:ext>
                  </a:extLst>
                </a:gridCol>
                <a:gridCol w="724392">
                  <a:extLst>
                    <a:ext uri="{9D8B030D-6E8A-4147-A177-3AD203B41FA5}">
                      <a16:colId xmlns:a16="http://schemas.microsoft.com/office/drawing/2014/main" val="2581306472"/>
                    </a:ext>
                  </a:extLst>
                </a:gridCol>
                <a:gridCol w="840960">
                  <a:extLst>
                    <a:ext uri="{9D8B030D-6E8A-4147-A177-3AD203B41FA5}">
                      <a16:colId xmlns:a16="http://schemas.microsoft.com/office/drawing/2014/main" val="3154288495"/>
                    </a:ext>
                  </a:extLst>
                </a:gridCol>
                <a:gridCol w="840960">
                  <a:extLst>
                    <a:ext uri="{9D8B030D-6E8A-4147-A177-3AD203B41FA5}">
                      <a16:colId xmlns:a16="http://schemas.microsoft.com/office/drawing/2014/main" val="107969953"/>
                    </a:ext>
                  </a:extLst>
                </a:gridCol>
                <a:gridCol w="1190667">
                  <a:extLst>
                    <a:ext uri="{9D8B030D-6E8A-4147-A177-3AD203B41FA5}">
                      <a16:colId xmlns:a16="http://schemas.microsoft.com/office/drawing/2014/main" val="3076950086"/>
                    </a:ext>
                  </a:extLst>
                </a:gridCol>
              </a:tblGrid>
              <a:tr h="149874"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363636"/>
                          </a:solidFill>
                          <a:effectLst/>
                          <a:latin typeface="Calibri" panose="020F0502020204030204" pitchFamily="34" charset="0"/>
                        </a:rPr>
                        <a:t>Task Name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3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363636"/>
                          </a:solidFill>
                          <a:effectLst/>
                          <a:latin typeface="Calibri" panose="020F0502020204030204" pitchFamily="34" charset="0"/>
                        </a:rPr>
                        <a:t>Duration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3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363636"/>
                          </a:solidFill>
                          <a:effectLst/>
                          <a:latin typeface="Calibri" panose="020F0502020204030204" pitchFamily="34" charset="0"/>
                        </a:rPr>
                        <a:t>Start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3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363636"/>
                          </a:solidFill>
                          <a:effectLst/>
                          <a:latin typeface="Calibri" panose="020F0502020204030204" pitchFamily="34" charset="0"/>
                        </a:rPr>
                        <a:t>Finish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3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363636"/>
                          </a:solidFill>
                          <a:effectLst/>
                          <a:latin typeface="Calibri" panose="020F0502020204030204" pitchFamily="34" charset="0"/>
                        </a:rPr>
                        <a:t>Groups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3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7657787"/>
                  </a:ext>
                </a:extLst>
              </a:tr>
              <a:tr h="163196">
                <a:tc>
                  <a:txBody>
                    <a:bodyPr/>
                    <a:lstStyle/>
                    <a:p>
                      <a:r>
                        <a:rPr lang="en-GB" sz="10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HW Commissioning 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 days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27.02.23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 14.04.23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9057611"/>
                  </a:ext>
                </a:extLst>
              </a:tr>
              <a:tr h="163196">
                <a:tc>
                  <a:txBody>
                    <a:bodyPr/>
                    <a:lstStyle/>
                    <a:p>
                      <a:r>
                        <a:rPr lang="en-GB" sz="10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  Test alim BA80 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 wks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Mon 27.02.23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Fri 10.03.23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SY-EPC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6915330"/>
                  </a:ext>
                </a:extLst>
              </a:tr>
              <a:tr h="163196">
                <a:tc>
                  <a:txBody>
                    <a:bodyPr/>
                    <a:lstStyle/>
                    <a:p>
                      <a:r>
                        <a:rPr lang="en-GB" sz="10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  Test alim BA81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 wks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Mon 13.03.23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Fri 24.03.23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SY-EPC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7367391"/>
                  </a:ext>
                </a:extLst>
              </a:tr>
              <a:tr h="163196">
                <a:tc>
                  <a:txBody>
                    <a:bodyPr/>
                    <a:lstStyle/>
                    <a:p>
                      <a:r>
                        <a:rPr lang="en-GB" sz="10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  Test alim BA82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 wk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Mon 20.03.23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Fri 24.03.23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SY-EPC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913306"/>
                  </a:ext>
                </a:extLst>
              </a:tr>
              <a:tr h="163196">
                <a:tc>
                  <a:txBody>
                    <a:bodyPr/>
                    <a:lstStyle/>
                    <a:p>
                      <a:r>
                        <a:rPr lang="en-GB" sz="10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North Transfert Tests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 days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13.03.23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 07.04.23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7154952"/>
                  </a:ext>
                </a:extLst>
              </a:tr>
              <a:tr h="163196">
                <a:tc>
                  <a:txBody>
                    <a:bodyPr/>
                    <a:lstStyle/>
                    <a:p>
                      <a:r>
                        <a:rPr lang="en-GB" sz="10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     Test Magnets BA80 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 wks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Mon 13.03.23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Fri 24.03.23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TE-MSC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5445070"/>
                  </a:ext>
                </a:extLst>
              </a:tr>
              <a:tr h="163196">
                <a:tc>
                  <a:txBody>
                    <a:bodyPr/>
                    <a:lstStyle/>
                    <a:p>
                      <a:r>
                        <a:rPr lang="en-GB" sz="10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     Test Magnets BA81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 wks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Mon 27.03.23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Fri 07.04.23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TE-MSC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1323888"/>
                  </a:ext>
                </a:extLst>
              </a:tr>
              <a:tr h="163196">
                <a:tc>
                  <a:txBody>
                    <a:bodyPr/>
                    <a:lstStyle/>
                    <a:p>
                      <a:r>
                        <a:rPr lang="en-GB" sz="10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     Test Magnets BA82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 wk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Mon 27.03.23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Fri 31.03.23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TE-MSC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5739831"/>
                  </a:ext>
                </a:extLst>
              </a:tr>
              <a:tr h="163196">
                <a:tc>
                  <a:txBody>
                    <a:bodyPr/>
                    <a:lstStyle/>
                    <a:p>
                      <a:r>
                        <a:rPr lang="en-GB" sz="10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TCC2 HWC 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 days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</a:rPr>
                        <a:t>Mon 27.03.23</a:t>
                      </a:r>
                      <a:endParaRPr lang="en-GB" sz="100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 31.03.23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BE-EA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6757759"/>
                  </a:ext>
                </a:extLst>
              </a:tr>
              <a:tr h="163196">
                <a:tc>
                  <a:txBody>
                    <a:bodyPr/>
                    <a:lstStyle/>
                    <a:p>
                      <a:r>
                        <a:rPr lang="en-GB" sz="10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HWC rest of NA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 days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</a:rPr>
                        <a:t>Mon 10.04.23</a:t>
                      </a:r>
                      <a:endParaRPr lang="en-GB" sz="10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 14.04.23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BE-EA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6643370"/>
                  </a:ext>
                </a:extLst>
              </a:tr>
              <a:tr h="163196">
                <a:tc>
                  <a:txBody>
                    <a:bodyPr/>
                    <a:lstStyle/>
                    <a:p>
                      <a:r>
                        <a:rPr lang="en-GB" sz="10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   DSO tests BA80 + BA81 (North Transfert) no access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1 day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Wed 15.03.23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 dirty="0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Wed 15.03.23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 dirty="0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BE-ASR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0039857"/>
                  </a:ext>
                </a:extLst>
              </a:tr>
              <a:tr h="163196">
                <a:tc>
                  <a:txBody>
                    <a:bodyPr/>
                    <a:lstStyle/>
                    <a:p>
                      <a:r>
                        <a:rPr lang="en-GB" sz="10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   DSO tests TCC8 + ECN3 no access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1 day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Tue 04.04.23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 dirty="0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Tue 04.04.23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BE-ASR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0988881"/>
                  </a:ext>
                </a:extLst>
              </a:tr>
              <a:tr h="163196">
                <a:tc>
                  <a:txBody>
                    <a:bodyPr/>
                    <a:lstStyle/>
                    <a:p>
                      <a:r>
                        <a:rPr lang="en-GB" sz="10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   DSO tests EHN1 + EHN2 (BA82) no access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1 day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Wed 05.04.23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 dirty="0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Wed 05.04.23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 dirty="0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BE-ASR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2133120"/>
                  </a:ext>
                </a:extLst>
              </a:tr>
              <a:tr h="163196">
                <a:tc>
                  <a:txBody>
                    <a:bodyPr/>
                    <a:lstStyle/>
                    <a:p>
                      <a:r>
                        <a:rPr lang="en-GB" sz="10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   BA80 (TCC2/TDC2) Closed 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0 days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Mon 27.03.23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 dirty="0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Mon 27.03.23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6720213"/>
                  </a:ext>
                </a:extLst>
              </a:tr>
              <a:tr h="163196">
                <a:tc>
                  <a:txBody>
                    <a:bodyPr/>
                    <a:lstStyle/>
                    <a:p>
                      <a:r>
                        <a:rPr lang="en-GB" sz="10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  RP Cleaning TDC2 TCC2 (BA80 closed)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 wks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Mon 27.03.23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Fri 07.04.23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HSE-RP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6477983"/>
                  </a:ext>
                </a:extLst>
              </a:tr>
              <a:tr h="163196">
                <a:tc>
                  <a:txBody>
                    <a:bodyPr/>
                    <a:lstStyle/>
                    <a:p>
                      <a:r>
                        <a:rPr lang="en-GB" sz="10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Beam Commissioning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 days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 07.04.23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 28.04.23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4558624"/>
                  </a:ext>
                </a:extLst>
              </a:tr>
              <a:tr h="163196">
                <a:tc>
                  <a:txBody>
                    <a:bodyPr/>
                    <a:lstStyle/>
                    <a:p>
                      <a:r>
                        <a:rPr lang="en-GB" sz="10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   BA81 (TT81+TT82+TT83+TT84+TT85) Closed 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0 wks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Fri 07.04.23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Fri 07.04.23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BE-OP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8152855"/>
                  </a:ext>
                </a:extLst>
              </a:tr>
              <a:tr h="163196">
                <a:tc>
                  <a:txBody>
                    <a:bodyPr/>
                    <a:lstStyle/>
                    <a:p>
                      <a:r>
                        <a:rPr lang="en-GB" sz="1000" b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  North </a:t>
                      </a:r>
                      <a:r>
                        <a:rPr lang="en-GB" sz="1000" b="1" dirty="0" err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Transfert</a:t>
                      </a:r>
                      <a:r>
                        <a:rPr lang="en-GB" sz="1000" b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Closed 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0 days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Fri 07.04.23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Fri 07.04.23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BE-OP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4723437"/>
                  </a:ext>
                </a:extLst>
              </a:tr>
              <a:tr h="163196">
                <a:tc>
                  <a:txBody>
                    <a:bodyPr/>
                    <a:lstStyle/>
                    <a:p>
                      <a:r>
                        <a:rPr lang="en-GB" sz="10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  SPS TT20 Beam Commissioning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 wk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Mon 10.04.23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Fri 14.04.23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BE-OP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369688"/>
                  </a:ext>
                </a:extLst>
              </a:tr>
              <a:tr h="163196">
                <a:tc>
                  <a:txBody>
                    <a:bodyPr/>
                    <a:lstStyle/>
                    <a:p>
                      <a:r>
                        <a:rPr lang="en-GB" sz="1000" b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  SY-BI Equipment Commissioning with beam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5 days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Mon 17.04.23</a:t>
                      </a: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Fri 21.04.23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SY-BI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302423"/>
                  </a:ext>
                </a:extLst>
              </a:tr>
              <a:tr h="163196">
                <a:tc>
                  <a:txBody>
                    <a:bodyPr/>
                    <a:lstStyle/>
                    <a:p>
                      <a:r>
                        <a:rPr lang="en-GB" sz="10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   NA setup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2 wks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Mon 17.04.23</a:t>
                      </a: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Fri 28.04.23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BE-OP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832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5922603"/>
                  </a:ext>
                </a:extLst>
              </a:tr>
              <a:tr h="163196">
                <a:tc>
                  <a:txBody>
                    <a:bodyPr/>
                    <a:lstStyle/>
                    <a:p>
                      <a:r>
                        <a:rPr lang="fr-FR" sz="1000" b="1" dirty="0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EHN1 NA physique (Protons and Ions)</a:t>
                      </a:r>
                      <a:endParaRPr lang="fr-FR" sz="10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136 days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Mon 24.04.23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Mon 30.10.23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 dirty="0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BE-OP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2049616"/>
                  </a:ext>
                </a:extLst>
              </a:tr>
              <a:tr h="163196">
                <a:tc>
                  <a:txBody>
                    <a:bodyPr/>
                    <a:lstStyle/>
                    <a:p>
                      <a:r>
                        <a:rPr lang="fr-FR" sz="1000" b="1" dirty="0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EHN2 ECN3 NA physique (Protons)</a:t>
                      </a:r>
                      <a:endParaRPr lang="fr-FR" sz="10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108 days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Mon 01.05.23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Wed 27.09.23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 dirty="0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BE-OP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81117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2782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663E94-CFB9-08E0-ABED-1B6C016718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MADMAX Planning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993C3A-F10C-7199-1540-061F415EE8C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9FC9755-3F17-4A88-BC36-1FB3879279FF}" type="slidenum">
              <a:rPr lang="en-US" altLang="en-US" smtClean="0"/>
              <a:pPr/>
              <a:t>4</a:t>
            </a:fld>
            <a:endParaRPr lang="en-US" alt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6A078E-F3B0-E5FA-4EE5-944CB20825B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B. Raë 24.01.2023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1DCAEB-E044-4301-8FF4-7811756090C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EATM : YETS Important dates</a:t>
            </a:r>
            <a:endParaRPr lang="en-US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45140957-A8B7-B789-9036-EEF9515F97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0188981"/>
              </p:ext>
            </p:extLst>
          </p:nvPr>
        </p:nvGraphicFramePr>
        <p:xfrm>
          <a:off x="457211" y="2005497"/>
          <a:ext cx="8226425" cy="1845652"/>
        </p:xfrm>
        <a:graphic>
          <a:graphicData uri="http://schemas.openxmlformats.org/drawingml/2006/table">
            <a:tbl>
              <a:tblPr/>
              <a:tblGrid>
                <a:gridCol w="4603779">
                  <a:extLst>
                    <a:ext uri="{9D8B030D-6E8A-4147-A177-3AD203B41FA5}">
                      <a16:colId xmlns:a16="http://schemas.microsoft.com/office/drawing/2014/main" val="3705621942"/>
                    </a:ext>
                  </a:extLst>
                </a:gridCol>
                <a:gridCol w="729561">
                  <a:extLst>
                    <a:ext uri="{9D8B030D-6E8A-4147-A177-3AD203B41FA5}">
                      <a16:colId xmlns:a16="http://schemas.microsoft.com/office/drawing/2014/main" val="159520357"/>
                    </a:ext>
                  </a:extLst>
                </a:gridCol>
                <a:gridCol w="846961">
                  <a:extLst>
                    <a:ext uri="{9D8B030D-6E8A-4147-A177-3AD203B41FA5}">
                      <a16:colId xmlns:a16="http://schemas.microsoft.com/office/drawing/2014/main" val="3504303223"/>
                    </a:ext>
                  </a:extLst>
                </a:gridCol>
                <a:gridCol w="846961">
                  <a:extLst>
                    <a:ext uri="{9D8B030D-6E8A-4147-A177-3AD203B41FA5}">
                      <a16:colId xmlns:a16="http://schemas.microsoft.com/office/drawing/2014/main" val="340363153"/>
                    </a:ext>
                  </a:extLst>
                </a:gridCol>
                <a:gridCol w="1199163">
                  <a:extLst>
                    <a:ext uri="{9D8B030D-6E8A-4147-A177-3AD203B41FA5}">
                      <a16:colId xmlns:a16="http://schemas.microsoft.com/office/drawing/2014/main" val="2789527696"/>
                    </a:ext>
                  </a:extLst>
                </a:gridCol>
              </a:tblGrid>
              <a:tr h="150944"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363636"/>
                          </a:solidFill>
                          <a:effectLst/>
                          <a:latin typeface="Calibri" panose="020F0502020204030204" pitchFamily="34" charset="0"/>
                        </a:rPr>
                        <a:t>Task Name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6" marR="8386" marT="8386" marB="838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3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363636"/>
                          </a:solidFill>
                          <a:effectLst/>
                          <a:latin typeface="Calibri" panose="020F0502020204030204" pitchFamily="34" charset="0"/>
                        </a:rPr>
                        <a:t>Duration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6" marR="8386" marT="8386" marB="838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3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363636"/>
                          </a:solidFill>
                          <a:effectLst/>
                          <a:latin typeface="Calibri" panose="020F0502020204030204" pitchFamily="34" charset="0"/>
                        </a:rPr>
                        <a:t>Start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6" marR="8386" marT="8386" marB="838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3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363636"/>
                          </a:solidFill>
                          <a:effectLst/>
                          <a:latin typeface="Calibri" panose="020F0502020204030204" pitchFamily="34" charset="0"/>
                        </a:rPr>
                        <a:t>Finish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6" marR="8386" marT="8386" marB="838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3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>
                          <a:solidFill>
                            <a:srgbClr val="363636"/>
                          </a:solidFill>
                          <a:effectLst/>
                          <a:latin typeface="Calibri" panose="020F0502020204030204" pitchFamily="34" charset="0"/>
                        </a:rPr>
                        <a:t>Groups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6" marR="8386" marT="8386" marB="838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3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0018659"/>
                  </a:ext>
                </a:extLst>
              </a:tr>
              <a:tr h="164361">
                <a:tc>
                  <a:txBody>
                    <a:bodyPr/>
                    <a:lstStyle/>
                    <a:p>
                      <a:r>
                        <a:rPr lang="en-GB" sz="10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MADMAX Run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6" marR="8386" marT="8386" marB="838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 days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6" marR="8386" marT="8386" marB="838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20.02.23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6" marR="8386" marT="8386" marB="838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Wed 26.04.23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6" marR="8386" marT="8386" marB="838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6" marR="8386" marT="8386" marB="838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2974833"/>
                  </a:ext>
                </a:extLst>
              </a:tr>
              <a:tr h="164361"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Circuit piping conditioning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6" marR="8386" marT="8386" marB="838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days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6" marR="8386" marT="8386" marB="838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20.02.23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6" marR="8386" marT="8386" marB="838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Wed 22.02.23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6" marR="8386" marT="8386" marB="838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TE-CRG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6" marR="8386" marT="8386" marB="838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7082913"/>
                  </a:ext>
                </a:extLst>
              </a:tr>
              <a:tr h="164361"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conditining of proccess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6" marR="8386" marT="8386" marB="838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wk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6" marR="8386" marT="8386" marB="838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Thu 23.02.23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6" marR="8386" marT="8386" marB="838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Wed 01.03.23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6" marR="8386" marT="8386" marB="838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TE-CRG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6" marR="8386" marT="8386" marB="838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3889197"/>
                  </a:ext>
                </a:extLst>
              </a:tr>
              <a:tr h="164361"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MURPOGO Cooldown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6" marR="8386" marT="8386" marB="838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wks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6" marR="8386" marT="8386" marB="838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06.03.23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6" marR="8386" marT="8386" marB="838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 24.03.23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6" marR="8386" marT="8386" marB="838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TE-CRG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6" marR="8386" marT="8386" marB="838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0868418"/>
                  </a:ext>
                </a:extLst>
              </a:tr>
              <a:tr h="164361"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Morpugo raised to 1.6 T 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6" marR="8386" marT="8386" marB="838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wk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6" marR="8386" marT="8386" marB="838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27.03.23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6" marR="8386" marT="8386" marB="838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 31.03.23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6" marR="8386" marT="8386" marB="838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TE-CRG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6" marR="8386" marT="8386" marB="838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4320205"/>
                  </a:ext>
                </a:extLst>
              </a:tr>
              <a:tr h="164361"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Prepare Downstreamm Floor and nistall He Dewar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6" marR="8386" marT="8386" marB="838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 days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6" marR="8386" marT="8386" marB="838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06.03.23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6" marR="8386" marT="8386" marB="838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Tue 28.03.23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6" marR="8386" marT="8386" marB="838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6" marR="8386" marT="8386" marB="838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2249872"/>
                  </a:ext>
                </a:extLst>
              </a:tr>
              <a:tr h="164361"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DAQ Installation + RUN preparation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6" marR="8386" marT="8386" marB="838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days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6" marR="8386" marT="8386" marB="838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Tue 21.03.23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6" marR="8386" marT="8386" marB="838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Thu 23.03.23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6" marR="8386" marT="8386" marB="838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6" marR="8386" marT="8386" marB="838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6934912"/>
                  </a:ext>
                </a:extLst>
              </a:tr>
              <a:tr h="164361"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MADMAX Run Log run at 1.6T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6" marR="8386" marT="8386" marB="838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 days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6" marR="8386" marT="8386" marB="838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03.04.23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6" marR="8386" marT="8386" marB="838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 14.04.23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6" marR="8386" marT="8386" marB="838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6" marR="8386" marT="8386" marB="838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2880030"/>
                  </a:ext>
                </a:extLst>
              </a:tr>
              <a:tr h="164361"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Desinstall DAQ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6" marR="8386" marT="8386" marB="838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days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6" marR="8386" marT="8386" marB="838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17.04.23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6" marR="8386" marT="8386" marB="838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Wed 19.04.23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6" marR="8386" marT="8386" marB="838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6" marR="8386" marT="8386" marB="838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6246455"/>
                  </a:ext>
                </a:extLst>
              </a:tr>
              <a:tr h="164361"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G10 Tests 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6" marR="8386" marT="8386" marB="838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 days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6" marR="8386" marT="8386" marB="838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Thu 20.04.23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6" marR="8386" marT="8386" marB="838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Wed 26.04.23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6" marR="8386" marT="8386" marB="838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86" marR="8386" marT="8386" marB="8386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56588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510179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5DBC6F-EF62-C2E9-52BB-9B3621E030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No Access by Zones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218A11-6514-2731-57F6-5F11D6291D6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7211" y="1044575"/>
            <a:ext cx="8226425" cy="5191848"/>
          </a:xfrm>
        </p:spPr>
        <p:txBody>
          <a:bodyPr/>
          <a:lstStyle/>
          <a:p>
            <a:r>
              <a:rPr lang="en-GB" sz="1800" b="1" dirty="0"/>
              <a:t>All North Area</a:t>
            </a:r>
          </a:p>
          <a:p>
            <a:pPr lvl="1"/>
            <a:r>
              <a:rPr lang="en-GB" dirty="0"/>
              <a:t>Tests Normal Secours (6h-6h30) </a:t>
            </a:r>
            <a:r>
              <a:rPr lang="en-GB" dirty="0">
                <a:sym typeface="Wingdings" panose="05000000000000000000" pitchFamily="2" charset="2"/>
              </a:rPr>
              <a:t></a:t>
            </a:r>
            <a:r>
              <a:rPr lang="en-GB" dirty="0"/>
              <a:t> 11.01.23</a:t>
            </a:r>
          </a:p>
          <a:p>
            <a:pPr lvl="1"/>
            <a:r>
              <a:rPr lang="en-GB" dirty="0"/>
              <a:t>AUG Test </a:t>
            </a:r>
            <a:r>
              <a:rPr lang="en-GB" dirty="0">
                <a:sym typeface="Wingdings" panose="05000000000000000000" pitchFamily="2" charset="2"/>
              </a:rPr>
              <a:t></a:t>
            </a:r>
            <a:r>
              <a:rPr lang="en-GB" dirty="0"/>
              <a:t> 14.02.23 – 15.02.23</a:t>
            </a:r>
          </a:p>
          <a:p>
            <a:pPr lvl="1"/>
            <a:r>
              <a:rPr lang="en-GB" dirty="0"/>
              <a:t>Test access system global </a:t>
            </a:r>
            <a:r>
              <a:rPr lang="en-GB" dirty="0">
                <a:sym typeface="Wingdings" panose="05000000000000000000" pitchFamily="2" charset="2"/>
              </a:rPr>
              <a:t> </a:t>
            </a:r>
            <a:r>
              <a:rPr lang="en-GB" dirty="0"/>
              <a:t>28.02.23 </a:t>
            </a:r>
            <a:r>
              <a:rPr lang="en-GB" dirty="0">
                <a:sym typeface="Wingdings" panose="05000000000000000000" pitchFamily="2" charset="2"/>
              </a:rPr>
              <a:t> </a:t>
            </a:r>
            <a:r>
              <a:rPr lang="en-GB" b="1" dirty="0">
                <a:solidFill>
                  <a:srgbClr val="FF0000"/>
                </a:solidFill>
                <a:sym typeface="Wingdings" panose="05000000000000000000" pitchFamily="2" charset="2"/>
              </a:rPr>
              <a:t>EHN1 and EHN2 not concern</a:t>
            </a:r>
            <a:endParaRPr lang="en-GB" b="1" dirty="0">
              <a:solidFill>
                <a:srgbClr val="FF0000"/>
              </a:solidFill>
            </a:endParaRPr>
          </a:p>
          <a:p>
            <a:r>
              <a:rPr lang="en-GB" sz="1800" dirty="0"/>
              <a:t>BA80 (TCC2)</a:t>
            </a:r>
          </a:p>
          <a:p>
            <a:pPr lvl="1"/>
            <a:r>
              <a:rPr lang="en-GB" dirty="0"/>
              <a:t>Maintenance access system (0.5 day) </a:t>
            </a:r>
            <a:r>
              <a:rPr lang="en-GB" dirty="0">
                <a:sym typeface="Wingdings" panose="05000000000000000000" pitchFamily="2" charset="2"/>
              </a:rPr>
              <a:t> 22.02.23</a:t>
            </a:r>
            <a:endParaRPr lang="en-GB" dirty="0"/>
          </a:p>
          <a:p>
            <a:pPr lvl="1"/>
            <a:r>
              <a:rPr lang="en-GB" dirty="0"/>
              <a:t>DSO test </a:t>
            </a:r>
            <a:r>
              <a:rPr lang="en-GB" dirty="0">
                <a:sym typeface="Wingdings" panose="05000000000000000000" pitchFamily="2" charset="2"/>
              </a:rPr>
              <a:t>: </a:t>
            </a:r>
          </a:p>
          <a:p>
            <a:pPr lvl="2"/>
            <a:r>
              <a:rPr lang="en-GB" dirty="0">
                <a:sym typeface="Wingdings" panose="05000000000000000000" pitchFamily="2" charset="2"/>
              </a:rPr>
              <a:t>15.03.23</a:t>
            </a:r>
          </a:p>
          <a:p>
            <a:pPr lvl="2"/>
            <a:r>
              <a:rPr lang="en-GB" dirty="0">
                <a:sym typeface="Wingdings" panose="05000000000000000000" pitchFamily="2" charset="2"/>
              </a:rPr>
              <a:t>04.04.23 – 05.04.23 </a:t>
            </a:r>
          </a:p>
          <a:p>
            <a:pPr lvl="1"/>
            <a:r>
              <a:rPr lang="en-GB" b="1" dirty="0">
                <a:solidFill>
                  <a:srgbClr val="FF0000"/>
                </a:solidFill>
                <a:sym typeface="Wingdings" panose="05000000000000000000" pitchFamily="2" charset="2"/>
              </a:rPr>
              <a:t>CLOSURE  27.03.23</a:t>
            </a:r>
          </a:p>
          <a:p>
            <a:pPr lvl="1"/>
            <a:endParaRPr lang="en-GB" dirty="0">
              <a:solidFill>
                <a:srgbClr val="002060"/>
              </a:solidFill>
              <a:sym typeface="Wingdings" panose="05000000000000000000" pitchFamily="2" charset="2"/>
            </a:endParaRPr>
          </a:p>
          <a:p>
            <a:pPr lvl="1"/>
            <a:endParaRPr lang="en-GB" dirty="0">
              <a:solidFill>
                <a:srgbClr val="002060"/>
              </a:solidFill>
            </a:endParaRPr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90FB0F-16E0-AC63-483F-E5617686FD1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9FC9755-3F17-4A88-BC36-1FB3879279FF}" type="slidenum">
              <a:rPr lang="en-US" altLang="en-US" smtClean="0"/>
              <a:pPr/>
              <a:t>5</a:t>
            </a:fld>
            <a:endParaRPr lang="en-US" alt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42AF814-6B45-F856-60F0-BD7E835AE50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B. Raë 24.01.2023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DF2FF-2DC6-12C7-9158-5D31D5CD7A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EATM : YETS Important dates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13194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B31E61-0CA9-B328-FC19-47AFCE48AB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No Access by Zones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8244A0-1329-4742-7B5B-F896C4ED6126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sz="1800" dirty="0">
                <a:solidFill>
                  <a:srgbClr val="002060"/>
                </a:solidFill>
                <a:sym typeface="Wingdings" panose="05000000000000000000" pitchFamily="2" charset="2"/>
              </a:rPr>
              <a:t>BA81 (TT81, TT82, TT83, TT84, TT85)</a:t>
            </a:r>
          </a:p>
          <a:p>
            <a:pPr lvl="1"/>
            <a:r>
              <a:rPr lang="en-GB" dirty="0"/>
              <a:t>Maintenance access system (0.5 day) </a:t>
            </a:r>
            <a:r>
              <a:rPr lang="en-GB" dirty="0">
                <a:sym typeface="Wingdings" panose="05000000000000000000" pitchFamily="2" charset="2"/>
              </a:rPr>
              <a:t> 22.02.23</a:t>
            </a:r>
            <a:endParaRPr lang="en-GB" dirty="0"/>
          </a:p>
          <a:p>
            <a:pPr lvl="1"/>
            <a:r>
              <a:rPr lang="en-GB" dirty="0"/>
              <a:t>DSO test </a:t>
            </a:r>
            <a:r>
              <a:rPr lang="en-GB" dirty="0">
                <a:sym typeface="Wingdings" panose="05000000000000000000" pitchFamily="2" charset="2"/>
              </a:rPr>
              <a:t>: </a:t>
            </a:r>
          </a:p>
          <a:p>
            <a:pPr lvl="2"/>
            <a:r>
              <a:rPr lang="en-GB" dirty="0">
                <a:sym typeface="Wingdings" panose="05000000000000000000" pitchFamily="2" charset="2"/>
              </a:rPr>
              <a:t>15.03.23</a:t>
            </a:r>
          </a:p>
          <a:p>
            <a:pPr lvl="2"/>
            <a:r>
              <a:rPr lang="en-GB" dirty="0">
                <a:sym typeface="Wingdings" panose="05000000000000000000" pitchFamily="2" charset="2"/>
              </a:rPr>
              <a:t>04.04.23 – 05.04.23 </a:t>
            </a:r>
            <a:endParaRPr lang="en-GB" b="1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lvl="1"/>
            <a:r>
              <a:rPr lang="en-GB" b="1" dirty="0">
                <a:solidFill>
                  <a:srgbClr val="FF0000"/>
                </a:solidFill>
                <a:sym typeface="Wingdings" panose="05000000000000000000" pitchFamily="2" charset="2"/>
              </a:rPr>
              <a:t>CLOSURE  07.04.23</a:t>
            </a:r>
          </a:p>
          <a:p>
            <a:r>
              <a:rPr lang="en-GB" sz="1800" dirty="0">
                <a:solidFill>
                  <a:srgbClr val="002060"/>
                </a:solidFill>
                <a:sym typeface="Wingdings" panose="05000000000000000000" pitchFamily="2" charset="2"/>
              </a:rPr>
              <a:t>EHN1 + EHN2</a:t>
            </a:r>
          </a:p>
          <a:p>
            <a:pPr lvl="1"/>
            <a:r>
              <a:rPr lang="en-GB" dirty="0">
                <a:solidFill>
                  <a:srgbClr val="002060"/>
                </a:solidFill>
                <a:sym typeface="Wingdings" panose="05000000000000000000" pitchFamily="2" charset="2"/>
              </a:rPr>
              <a:t>DSO test  05.04.23</a:t>
            </a:r>
            <a:endParaRPr lang="en-GB" b="1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lvl="1"/>
            <a:r>
              <a:rPr lang="en-GB" b="1" dirty="0">
                <a:solidFill>
                  <a:srgbClr val="FF0000"/>
                </a:solidFill>
                <a:sym typeface="Wingdings" panose="05000000000000000000" pitchFamily="2" charset="2"/>
              </a:rPr>
              <a:t>CLOSURE  14.04.23</a:t>
            </a:r>
            <a:r>
              <a:rPr lang="en-GB" dirty="0">
                <a:solidFill>
                  <a:srgbClr val="002060"/>
                </a:solidFill>
                <a:sym typeface="Wingdings" panose="05000000000000000000" pitchFamily="2" charset="2"/>
              </a:rPr>
              <a:t>	</a:t>
            </a:r>
          </a:p>
          <a:p>
            <a:r>
              <a:rPr lang="en-GB" sz="1800" dirty="0">
                <a:solidFill>
                  <a:srgbClr val="002060"/>
                </a:solidFill>
                <a:sym typeface="Wingdings" panose="05000000000000000000" pitchFamily="2" charset="2"/>
              </a:rPr>
              <a:t>TCC8 + ECN3</a:t>
            </a:r>
          </a:p>
          <a:p>
            <a:pPr lvl="1"/>
            <a:r>
              <a:rPr lang="en-GB" dirty="0">
                <a:solidFill>
                  <a:srgbClr val="002060"/>
                </a:solidFill>
              </a:rPr>
              <a:t>Maintenance access system (0.5 day) </a:t>
            </a:r>
            <a:r>
              <a:rPr lang="en-GB" dirty="0">
                <a:solidFill>
                  <a:srgbClr val="002060"/>
                </a:solidFill>
                <a:sym typeface="Wingdings" panose="05000000000000000000" pitchFamily="2" charset="2"/>
              </a:rPr>
              <a:t> 27.02.23</a:t>
            </a:r>
          </a:p>
          <a:p>
            <a:pPr lvl="1"/>
            <a:r>
              <a:rPr lang="en-GB" dirty="0">
                <a:solidFill>
                  <a:srgbClr val="002060"/>
                </a:solidFill>
                <a:sym typeface="Wingdings" panose="05000000000000000000" pitchFamily="2" charset="2"/>
              </a:rPr>
              <a:t>DSO tests  04.04.23 </a:t>
            </a:r>
            <a:endParaRPr lang="en-GB" b="1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lvl="1"/>
            <a:r>
              <a:rPr lang="en-GB" b="1" dirty="0">
                <a:solidFill>
                  <a:srgbClr val="FF0000"/>
                </a:solidFill>
                <a:sym typeface="Wingdings" panose="05000000000000000000" pitchFamily="2" charset="2"/>
              </a:rPr>
              <a:t>CLOSURE  14.04.23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ABA573-3ABB-48DF-C8C3-AF72E0FD542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9FC9755-3F17-4A88-BC36-1FB3879279FF}" type="slidenum">
              <a:rPr lang="en-US" altLang="en-US" smtClean="0"/>
              <a:pPr/>
              <a:t>6</a:t>
            </a:fld>
            <a:endParaRPr lang="en-US" alt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2C3984-CA7F-CD4B-613C-E55E10DC274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B. Raë 24.01.2023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B98A559-E0C2-5CF2-A61B-680239F86AB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EATM : YETS Important dates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8377301"/>
      </p:ext>
    </p:extLst>
  </p:cSld>
  <p:clrMapOvr>
    <a:masterClrMapping/>
  </p:clrMapOvr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Corbel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N Department template" id="{5ECFE7AF-D9A1-4298-8928-D1955F309E82}" vid="{1273F9BD-111A-445A-9BB1-83C187A986B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523</TotalTime>
  <Words>921</Words>
  <Application>Microsoft Office PowerPoint</Application>
  <PresentationFormat>On-screen Show (4:3)</PresentationFormat>
  <Paragraphs>318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Corbel</vt:lpstr>
      <vt:lpstr>CERN_ENdept_Presentation_ArialFont copy</vt:lpstr>
      <vt:lpstr>North Area Linear Planning</vt:lpstr>
      <vt:lpstr>North Area (1/2)</vt:lpstr>
      <vt:lpstr>North Area(2/2)</vt:lpstr>
      <vt:lpstr>MADMAX Planning</vt:lpstr>
      <vt:lpstr>No Access by Zones </vt:lpstr>
      <vt:lpstr>No Access by Zones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Experimental Areas Planning EATM 26 January 2021</dc:title>
  <dc:creator>Bastien Rae</dc:creator>
  <cp:lastModifiedBy>Bastien Rae</cp:lastModifiedBy>
  <cp:revision>84</cp:revision>
  <dcterms:created xsi:type="dcterms:W3CDTF">2021-01-26T09:56:08Z</dcterms:created>
  <dcterms:modified xsi:type="dcterms:W3CDTF">2023-01-25T10:35:01Z</dcterms:modified>
</cp:coreProperties>
</file>