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8" r:id="rId2"/>
    <p:sldId id="261" r:id="rId3"/>
    <p:sldId id="26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E9836-4161-4E7E-B21F-4038557FDE99}" type="datetimeFigureOut">
              <a:rPr lang="de-DE" smtClean="0"/>
              <a:t>25.01.2023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EB7B5-38BF-4786-ABD1-1A12D9032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260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BD50D-B864-4066-9151-39181C89CD17}" type="datetime1">
              <a:rPr lang="de-DE" smtClean="0"/>
              <a:t>25.01.2023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D7F7-72B9-4B61-85A5-650A5723E4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8736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DAC8-3445-4A66-8523-758A2DFA448D}" type="datetime1">
              <a:rPr lang="de-DE" smtClean="0"/>
              <a:t>25.01.2023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D7F7-72B9-4B61-85A5-650A5723E4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9915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A473B-10A4-4628-92EB-09295867A5D7}" type="datetime1">
              <a:rPr lang="de-DE" smtClean="0"/>
              <a:t>25.01.2023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D7F7-72B9-4B61-85A5-650A5723E4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0840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C38F7-8EED-4951-A835-08A1D77B48FD}" type="datetime1">
              <a:rPr lang="de-DE" smtClean="0"/>
              <a:t>25.01.2023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D7F7-72B9-4B61-85A5-650A5723E4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025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D2025-4202-4C7E-8DF9-E316402B0957}" type="datetime1">
              <a:rPr lang="de-DE" smtClean="0"/>
              <a:t>25.01.2023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D7F7-72B9-4B61-85A5-650A5723E4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7979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10FC6-D37A-4F50-AF67-9C1CB773B5E8}" type="datetime1">
              <a:rPr lang="de-DE" smtClean="0"/>
              <a:t>25.01.2023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D7F7-72B9-4B61-85A5-650A5723E4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3398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AF088-97D6-415E-8E5B-B19476E0AC32}" type="datetime1">
              <a:rPr lang="de-DE" smtClean="0"/>
              <a:t>25.01.2023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D7F7-72B9-4B61-85A5-650A5723E4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1296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CDD88-9ED4-4C0D-B2FC-6203C69EC74D}" type="datetime1">
              <a:rPr lang="de-DE" smtClean="0"/>
              <a:t>25.01.2023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D7F7-72B9-4B61-85A5-650A5723E4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6719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4928-C689-4CFA-96FC-C600146B1689}" type="datetime1">
              <a:rPr lang="de-DE" smtClean="0"/>
              <a:t>25.01.2023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D7F7-72B9-4B61-85A5-650A5723E4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4542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126AB-C4C1-4A92-B8A9-C9CD86CA4961}" type="datetime1">
              <a:rPr lang="de-DE" smtClean="0"/>
              <a:t>25.01.2023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D7F7-72B9-4B61-85A5-650A5723E4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983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4A20-E5DD-4B78-B05D-0B30C548980C}" type="datetime1">
              <a:rPr lang="de-DE" smtClean="0"/>
              <a:t>25.01.2023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D7F7-72B9-4B61-85A5-650A5723E4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5514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96FF3-48F8-4C2D-AE89-7BBC4FE7C4D1}" type="datetime1">
              <a:rPr lang="de-DE" smtClean="0"/>
              <a:t>25.01.2023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DD7F7-72B9-4B61-85A5-650A5723E4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700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2554664" y="103695"/>
            <a:ext cx="64364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G10 </a:t>
            </a:r>
            <a:r>
              <a:rPr lang="de-DE" sz="3200" dirty="0" err="1" smtClean="0"/>
              <a:t>cryostat</a:t>
            </a:r>
            <a:r>
              <a:rPr lang="de-DE" sz="3200" dirty="0" smtClean="0"/>
              <a:t> </a:t>
            </a:r>
            <a:r>
              <a:rPr lang="de-DE" sz="3200" dirty="0" smtClean="0">
                <a:sym typeface="Wingdings" panose="05000000000000000000" pitchFamily="2" charset="2"/>
              </a:rPr>
              <a:t> Plans </a:t>
            </a:r>
            <a:r>
              <a:rPr lang="de-DE" sz="3200" dirty="0" err="1" smtClean="0">
                <a:sym typeface="Wingdings" panose="05000000000000000000" pitchFamily="2" charset="2"/>
              </a:rPr>
              <a:t>for</a:t>
            </a:r>
            <a:r>
              <a:rPr lang="de-DE" sz="3200" dirty="0" smtClean="0">
                <a:sym typeface="Wingdings" panose="05000000000000000000" pitchFamily="2" charset="2"/>
              </a:rPr>
              <a:t> </a:t>
            </a:r>
            <a:r>
              <a:rPr lang="de-DE" sz="3200" dirty="0" err="1" smtClean="0">
                <a:sym typeface="Wingdings" panose="05000000000000000000" pitchFamily="2" charset="2"/>
              </a:rPr>
              <a:t>Morpurgo</a:t>
            </a:r>
            <a:endParaRPr lang="de-DE" sz="3200" dirty="0"/>
          </a:p>
        </p:txBody>
      </p:sp>
      <p:sp>
        <p:nvSpPr>
          <p:cNvPr id="21" name="Textfeld 20"/>
          <p:cNvSpPr txBox="1"/>
          <p:nvPr/>
        </p:nvSpPr>
        <p:spPr>
          <a:xfrm>
            <a:off x="1417698" y="953835"/>
            <a:ext cx="5080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Tentative plan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to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operate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from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upstream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platform</a:t>
            </a:r>
            <a:endParaRPr lang="de-DE" dirty="0" smtClean="0"/>
          </a:p>
        </p:txBody>
      </p:sp>
      <p:grpSp>
        <p:nvGrpSpPr>
          <p:cNvPr id="33" name="Gruppieren 32"/>
          <p:cNvGrpSpPr/>
          <p:nvPr/>
        </p:nvGrpSpPr>
        <p:grpSpPr>
          <a:xfrm>
            <a:off x="1533004" y="1522101"/>
            <a:ext cx="5329902" cy="3889912"/>
            <a:chOff x="5667502" y="1185876"/>
            <a:chExt cx="6013462" cy="5098853"/>
          </a:xfrm>
        </p:grpSpPr>
        <p:pic>
          <p:nvPicPr>
            <p:cNvPr id="34" name="Grafik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67502" y="1185876"/>
              <a:ext cx="6013462" cy="5098853"/>
            </a:xfrm>
            <a:prstGeom prst="rect">
              <a:avLst/>
            </a:prstGeom>
          </p:spPr>
        </p:pic>
        <p:sp>
          <p:nvSpPr>
            <p:cNvPr id="35" name="Textfeld 34"/>
            <p:cNvSpPr txBox="1"/>
            <p:nvPr/>
          </p:nvSpPr>
          <p:spPr>
            <a:xfrm>
              <a:off x="7659967" y="3021806"/>
              <a:ext cx="751704" cy="396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err="1" smtClean="0">
                  <a:solidFill>
                    <a:schemeClr val="bg1"/>
                  </a:solidFill>
                </a:rPr>
                <a:t>cables</a:t>
              </a:r>
              <a:endParaRPr lang="de-DE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36" name="Gewinkelter Verbinder 35"/>
            <p:cNvCxnSpPr/>
            <p:nvPr/>
          </p:nvCxnSpPr>
          <p:spPr>
            <a:xfrm rot="10800000" flipV="1">
              <a:off x="8142038" y="3485825"/>
              <a:ext cx="689144" cy="663515"/>
            </a:xfrm>
            <a:prstGeom prst="bentConnector3">
              <a:avLst>
                <a:gd name="adj1" fmla="val 50000"/>
              </a:avLst>
            </a:prstGeom>
            <a:ln w="349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ihandform 36"/>
            <p:cNvSpPr/>
            <p:nvPr/>
          </p:nvSpPr>
          <p:spPr>
            <a:xfrm>
              <a:off x="7283511" y="3405548"/>
              <a:ext cx="1547671" cy="841850"/>
            </a:xfrm>
            <a:custGeom>
              <a:avLst/>
              <a:gdLst>
                <a:gd name="connsiteX0" fmla="*/ 2064470 w 2064470"/>
                <a:gd name="connsiteY0" fmla="*/ 12353 h 992740"/>
                <a:gd name="connsiteX1" fmla="*/ 1234912 w 2064470"/>
                <a:gd name="connsiteY1" fmla="*/ 12353 h 992740"/>
                <a:gd name="connsiteX2" fmla="*/ 1178351 w 2064470"/>
                <a:gd name="connsiteY2" fmla="*/ 21780 h 992740"/>
                <a:gd name="connsiteX3" fmla="*/ 1074656 w 2064470"/>
                <a:gd name="connsiteY3" fmla="*/ 31206 h 992740"/>
                <a:gd name="connsiteX4" fmla="*/ 942681 w 2064470"/>
                <a:gd name="connsiteY4" fmla="*/ 50060 h 992740"/>
                <a:gd name="connsiteX5" fmla="*/ 848413 w 2064470"/>
                <a:gd name="connsiteY5" fmla="*/ 78340 h 992740"/>
                <a:gd name="connsiteX6" fmla="*/ 810705 w 2064470"/>
                <a:gd name="connsiteY6" fmla="*/ 87767 h 992740"/>
                <a:gd name="connsiteX7" fmla="*/ 772998 w 2064470"/>
                <a:gd name="connsiteY7" fmla="*/ 106621 h 992740"/>
                <a:gd name="connsiteX8" fmla="*/ 735291 w 2064470"/>
                <a:gd name="connsiteY8" fmla="*/ 134901 h 992740"/>
                <a:gd name="connsiteX9" fmla="*/ 669303 w 2064470"/>
                <a:gd name="connsiteY9" fmla="*/ 163182 h 992740"/>
                <a:gd name="connsiteX10" fmla="*/ 641023 w 2064470"/>
                <a:gd name="connsiteY10" fmla="*/ 191462 h 992740"/>
                <a:gd name="connsiteX11" fmla="*/ 603316 w 2064470"/>
                <a:gd name="connsiteY11" fmla="*/ 210316 h 992740"/>
                <a:gd name="connsiteX12" fmla="*/ 527901 w 2064470"/>
                <a:gd name="connsiteY12" fmla="*/ 295157 h 992740"/>
                <a:gd name="connsiteX13" fmla="*/ 490194 w 2064470"/>
                <a:gd name="connsiteY13" fmla="*/ 314011 h 992740"/>
                <a:gd name="connsiteX14" fmla="*/ 452487 w 2064470"/>
                <a:gd name="connsiteY14" fmla="*/ 361145 h 992740"/>
                <a:gd name="connsiteX15" fmla="*/ 433633 w 2064470"/>
                <a:gd name="connsiteY15" fmla="*/ 389425 h 992740"/>
                <a:gd name="connsiteX16" fmla="*/ 367646 w 2064470"/>
                <a:gd name="connsiteY16" fmla="*/ 474266 h 992740"/>
                <a:gd name="connsiteX17" fmla="*/ 348792 w 2064470"/>
                <a:gd name="connsiteY17" fmla="*/ 511973 h 992740"/>
                <a:gd name="connsiteX18" fmla="*/ 311085 w 2064470"/>
                <a:gd name="connsiteY18" fmla="*/ 549681 h 992740"/>
                <a:gd name="connsiteX19" fmla="*/ 273378 w 2064470"/>
                <a:gd name="connsiteY19" fmla="*/ 596815 h 992740"/>
                <a:gd name="connsiteX20" fmla="*/ 235670 w 2064470"/>
                <a:gd name="connsiteY20" fmla="*/ 653375 h 992740"/>
                <a:gd name="connsiteX21" fmla="*/ 197963 w 2064470"/>
                <a:gd name="connsiteY21" fmla="*/ 709936 h 992740"/>
                <a:gd name="connsiteX22" fmla="*/ 179110 w 2064470"/>
                <a:gd name="connsiteY22" fmla="*/ 738217 h 992740"/>
                <a:gd name="connsiteX23" fmla="*/ 150829 w 2064470"/>
                <a:gd name="connsiteY23" fmla="*/ 757070 h 992740"/>
                <a:gd name="connsiteX24" fmla="*/ 141402 w 2064470"/>
                <a:gd name="connsiteY24" fmla="*/ 785351 h 992740"/>
                <a:gd name="connsiteX25" fmla="*/ 94268 w 2064470"/>
                <a:gd name="connsiteY25" fmla="*/ 851338 h 992740"/>
                <a:gd name="connsiteX26" fmla="*/ 75415 w 2064470"/>
                <a:gd name="connsiteY26" fmla="*/ 879619 h 992740"/>
                <a:gd name="connsiteX27" fmla="*/ 9427 w 2064470"/>
                <a:gd name="connsiteY27" fmla="*/ 973887 h 992740"/>
                <a:gd name="connsiteX28" fmla="*/ 0 w 2064470"/>
                <a:gd name="connsiteY28" fmla="*/ 992740 h 992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064470" h="992740">
                  <a:moveTo>
                    <a:pt x="2064470" y="12353"/>
                  </a:moveTo>
                  <a:cubicBezTo>
                    <a:pt x="1689651" y="-4685"/>
                    <a:pt x="1807074" y="-3541"/>
                    <a:pt x="1234912" y="12353"/>
                  </a:cubicBezTo>
                  <a:cubicBezTo>
                    <a:pt x="1215806" y="12884"/>
                    <a:pt x="1197334" y="19547"/>
                    <a:pt x="1178351" y="21780"/>
                  </a:cubicBezTo>
                  <a:cubicBezTo>
                    <a:pt x="1143881" y="25835"/>
                    <a:pt x="1109221" y="28064"/>
                    <a:pt x="1074656" y="31206"/>
                  </a:cubicBezTo>
                  <a:cubicBezTo>
                    <a:pt x="1008128" y="53383"/>
                    <a:pt x="1074859" y="33537"/>
                    <a:pt x="942681" y="50060"/>
                  </a:cubicBezTo>
                  <a:cubicBezTo>
                    <a:pt x="883109" y="57507"/>
                    <a:pt x="906036" y="59133"/>
                    <a:pt x="848413" y="78340"/>
                  </a:cubicBezTo>
                  <a:cubicBezTo>
                    <a:pt x="836122" y="82437"/>
                    <a:pt x="823274" y="84625"/>
                    <a:pt x="810705" y="87767"/>
                  </a:cubicBezTo>
                  <a:cubicBezTo>
                    <a:pt x="798136" y="94052"/>
                    <a:pt x="784915" y="99173"/>
                    <a:pt x="772998" y="106621"/>
                  </a:cubicBezTo>
                  <a:cubicBezTo>
                    <a:pt x="759675" y="114948"/>
                    <a:pt x="748932" y="127106"/>
                    <a:pt x="735291" y="134901"/>
                  </a:cubicBezTo>
                  <a:cubicBezTo>
                    <a:pt x="673748" y="170069"/>
                    <a:pt x="744087" y="109765"/>
                    <a:pt x="669303" y="163182"/>
                  </a:cubicBezTo>
                  <a:cubicBezTo>
                    <a:pt x="658455" y="170931"/>
                    <a:pt x="651871" y="183713"/>
                    <a:pt x="641023" y="191462"/>
                  </a:cubicBezTo>
                  <a:cubicBezTo>
                    <a:pt x="629588" y="199630"/>
                    <a:pt x="614558" y="201884"/>
                    <a:pt x="603316" y="210316"/>
                  </a:cubicBezTo>
                  <a:cubicBezTo>
                    <a:pt x="525886" y="268389"/>
                    <a:pt x="605572" y="227195"/>
                    <a:pt x="527901" y="295157"/>
                  </a:cubicBezTo>
                  <a:cubicBezTo>
                    <a:pt x="517325" y="304411"/>
                    <a:pt x="502763" y="307726"/>
                    <a:pt x="490194" y="314011"/>
                  </a:cubicBezTo>
                  <a:cubicBezTo>
                    <a:pt x="477625" y="329722"/>
                    <a:pt x="464559" y="345049"/>
                    <a:pt x="452487" y="361145"/>
                  </a:cubicBezTo>
                  <a:cubicBezTo>
                    <a:pt x="445689" y="370209"/>
                    <a:pt x="440431" y="380361"/>
                    <a:pt x="433633" y="389425"/>
                  </a:cubicBezTo>
                  <a:cubicBezTo>
                    <a:pt x="412137" y="418087"/>
                    <a:pt x="383669" y="442221"/>
                    <a:pt x="367646" y="474266"/>
                  </a:cubicBezTo>
                  <a:cubicBezTo>
                    <a:pt x="361361" y="486835"/>
                    <a:pt x="357224" y="500731"/>
                    <a:pt x="348792" y="511973"/>
                  </a:cubicBezTo>
                  <a:cubicBezTo>
                    <a:pt x="338127" y="526193"/>
                    <a:pt x="322894" y="536395"/>
                    <a:pt x="311085" y="549681"/>
                  </a:cubicBezTo>
                  <a:cubicBezTo>
                    <a:pt x="297718" y="564719"/>
                    <a:pt x="285212" y="580543"/>
                    <a:pt x="273378" y="596815"/>
                  </a:cubicBezTo>
                  <a:cubicBezTo>
                    <a:pt x="260050" y="615140"/>
                    <a:pt x="248239" y="634521"/>
                    <a:pt x="235670" y="653375"/>
                  </a:cubicBezTo>
                  <a:lnTo>
                    <a:pt x="197963" y="709936"/>
                  </a:lnTo>
                  <a:cubicBezTo>
                    <a:pt x="191678" y="719363"/>
                    <a:pt x="188537" y="731933"/>
                    <a:pt x="179110" y="738217"/>
                  </a:cubicBezTo>
                  <a:lnTo>
                    <a:pt x="150829" y="757070"/>
                  </a:lnTo>
                  <a:cubicBezTo>
                    <a:pt x="147687" y="766497"/>
                    <a:pt x="145846" y="776463"/>
                    <a:pt x="141402" y="785351"/>
                  </a:cubicBezTo>
                  <a:cubicBezTo>
                    <a:pt x="133994" y="800166"/>
                    <a:pt x="101389" y="841369"/>
                    <a:pt x="94268" y="851338"/>
                  </a:cubicBezTo>
                  <a:cubicBezTo>
                    <a:pt x="87683" y="860557"/>
                    <a:pt x="82000" y="870400"/>
                    <a:pt x="75415" y="879619"/>
                  </a:cubicBezTo>
                  <a:cubicBezTo>
                    <a:pt x="55703" y="907215"/>
                    <a:pt x="23882" y="944978"/>
                    <a:pt x="9427" y="973887"/>
                  </a:cubicBezTo>
                  <a:lnTo>
                    <a:pt x="0" y="992740"/>
                  </a:lnTo>
                </a:path>
              </a:pathLst>
            </a:custGeom>
            <a:ln w="412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" name="Freihandform 37"/>
            <p:cNvSpPr/>
            <p:nvPr/>
          </p:nvSpPr>
          <p:spPr>
            <a:xfrm>
              <a:off x="6086190" y="3430726"/>
              <a:ext cx="738575" cy="926215"/>
            </a:xfrm>
            <a:custGeom>
              <a:avLst/>
              <a:gdLst>
                <a:gd name="connsiteX0" fmla="*/ 1625600 w 1625600"/>
                <a:gd name="connsiteY0" fmla="*/ 1181100 h 1181100"/>
                <a:gd name="connsiteX1" fmla="*/ 1562100 w 1625600"/>
                <a:gd name="connsiteY1" fmla="*/ 1155700 h 1181100"/>
                <a:gd name="connsiteX2" fmla="*/ 1435100 w 1625600"/>
                <a:gd name="connsiteY2" fmla="*/ 1130300 h 1181100"/>
                <a:gd name="connsiteX3" fmla="*/ 1333500 w 1625600"/>
                <a:gd name="connsiteY3" fmla="*/ 1079500 h 1181100"/>
                <a:gd name="connsiteX4" fmla="*/ 1257300 w 1625600"/>
                <a:gd name="connsiteY4" fmla="*/ 1054100 h 1181100"/>
                <a:gd name="connsiteX5" fmla="*/ 1219200 w 1625600"/>
                <a:gd name="connsiteY5" fmla="*/ 1028700 h 1181100"/>
                <a:gd name="connsiteX6" fmla="*/ 1168400 w 1625600"/>
                <a:gd name="connsiteY6" fmla="*/ 1016000 h 1181100"/>
                <a:gd name="connsiteX7" fmla="*/ 1092200 w 1625600"/>
                <a:gd name="connsiteY7" fmla="*/ 977900 h 1181100"/>
                <a:gd name="connsiteX8" fmla="*/ 1054100 w 1625600"/>
                <a:gd name="connsiteY8" fmla="*/ 965200 h 1181100"/>
                <a:gd name="connsiteX9" fmla="*/ 990600 w 1625600"/>
                <a:gd name="connsiteY9" fmla="*/ 927100 h 1181100"/>
                <a:gd name="connsiteX10" fmla="*/ 927100 w 1625600"/>
                <a:gd name="connsiteY10" fmla="*/ 914400 h 1181100"/>
                <a:gd name="connsiteX11" fmla="*/ 774700 w 1625600"/>
                <a:gd name="connsiteY11" fmla="*/ 825500 h 1181100"/>
                <a:gd name="connsiteX12" fmla="*/ 723900 w 1625600"/>
                <a:gd name="connsiteY12" fmla="*/ 812800 h 1181100"/>
                <a:gd name="connsiteX13" fmla="*/ 673100 w 1625600"/>
                <a:gd name="connsiteY13" fmla="*/ 774700 h 1181100"/>
                <a:gd name="connsiteX14" fmla="*/ 635000 w 1625600"/>
                <a:gd name="connsiteY14" fmla="*/ 762000 h 1181100"/>
                <a:gd name="connsiteX15" fmla="*/ 596900 w 1625600"/>
                <a:gd name="connsiteY15" fmla="*/ 723900 h 1181100"/>
                <a:gd name="connsiteX16" fmla="*/ 533400 w 1625600"/>
                <a:gd name="connsiteY16" fmla="*/ 685800 h 1181100"/>
                <a:gd name="connsiteX17" fmla="*/ 444500 w 1625600"/>
                <a:gd name="connsiteY17" fmla="*/ 596900 h 1181100"/>
                <a:gd name="connsiteX18" fmla="*/ 393700 w 1625600"/>
                <a:gd name="connsiteY18" fmla="*/ 546100 h 1181100"/>
                <a:gd name="connsiteX19" fmla="*/ 304800 w 1625600"/>
                <a:gd name="connsiteY19" fmla="*/ 431800 h 1181100"/>
                <a:gd name="connsiteX20" fmla="*/ 228600 w 1625600"/>
                <a:gd name="connsiteY20" fmla="*/ 342900 h 1181100"/>
                <a:gd name="connsiteX21" fmla="*/ 152400 w 1625600"/>
                <a:gd name="connsiteY21" fmla="*/ 254000 h 1181100"/>
                <a:gd name="connsiteX22" fmla="*/ 127000 w 1625600"/>
                <a:gd name="connsiteY22" fmla="*/ 203200 h 1181100"/>
                <a:gd name="connsiteX23" fmla="*/ 76200 w 1625600"/>
                <a:gd name="connsiteY23" fmla="*/ 127000 h 1181100"/>
                <a:gd name="connsiteX24" fmla="*/ 12700 w 1625600"/>
                <a:gd name="connsiteY24" fmla="*/ 38100 h 1181100"/>
                <a:gd name="connsiteX25" fmla="*/ 0 w 1625600"/>
                <a:gd name="connsiteY25" fmla="*/ 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25600" h="1181100">
                  <a:moveTo>
                    <a:pt x="1625600" y="1181100"/>
                  </a:moveTo>
                  <a:cubicBezTo>
                    <a:pt x="1604433" y="1172633"/>
                    <a:pt x="1583727" y="1162909"/>
                    <a:pt x="1562100" y="1155700"/>
                  </a:cubicBezTo>
                  <a:cubicBezTo>
                    <a:pt x="1524209" y="1143070"/>
                    <a:pt x="1472617" y="1136553"/>
                    <a:pt x="1435100" y="1130300"/>
                  </a:cubicBezTo>
                  <a:cubicBezTo>
                    <a:pt x="1384272" y="1096415"/>
                    <a:pt x="1401851" y="1104355"/>
                    <a:pt x="1333500" y="1079500"/>
                  </a:cubicBezTo>
                  <a:cubicBezTo>
                    <a:pt x="1308338" y="1070350"/>
                    <a:pt x="1279577" y="1068952"/>
                    <a:pt x="1257300" y="1054100"/>
                  </a:cubicBezTo>
                  <a:cubicBezTo>
                    <a:pt x="1244600" y="1045633"/>
                    <a:pt x="1233229" y="1034713"/>
                    <a:pt x="1219200" y="1028700"/>
                  </a:cubicBezTo>
                  <a:cubicBezTo>
                    <a:pt x="1203157" y="1021824"/>
                    <a:pt x="1184606" y="1022482"/>
                    <a:pt x="1168400" y="1016000"/>
                  </a:cubicBezTo>
                  <a:cubicBezTo>
                    <a:pt x="1142033" y="1005453"/>
                    <a:pt x="1118150" y="989434"/>
                    <a:pt x="1092200" y="977900"/>
                  </a:cubicBezTo>
                  <a:cubicBezTo>
                    <a:pt x="1079967" y="972463"/>
                    <a:pt x="1066074" y="971187"/>
                    <a:pt x="1054100" y="965200"/>
                  </a:cubicBezTo>
                  <a:cubicBezTo>
                    <a:pt x="1032022" y="954161"/>
                    <a:pt x="1013519" y="936268"/>
                    <a:pt x="990600" y="927100"/>
                  </a:cubicBezTo>
                  <a:cubicBezTo>
                    <a:pt x="970558" y="919083"/>
                    <a:pt x="948267" y="918633"/>
                    <a:pt x="927100" y="914400"/>
                  </a:cubicBezTo>
                  <a:cubicBezTo>
                    <a:pt x="900704" y="897902"/>
                    <a:pt x="817960" y="841723"/>
                    <a:pt x="774700" y="825500"/>
                  </a:cubicBezTo>
                  <a:cubicBezTo>
                    <a:pt x="758357" y="819371"/>
                    <a:pt x="740833" y="817033"/>
                    <a:pt x="723900" y="812800"/>
                  </a:cubicBezTo>
                  <a:cubicBezTo>
                    <a:pt x="706967" y="800100"/>
                    <a:pt x="691478" y="785202"/>
                    <a:pt x="673100" y="774700"/>
                  </a:cubicBezTo>
                  <a:cubicBezTo>
                    <a:pt x="661477" y="768058"/>
                    <a:pt x="646139" y="769426"/>
                    <a:pt x="635000" y="762000"/>
                  </a:cubicBezTo>
                  <a:cubicBezTo>
                    <a:pt x="620056" y="752037"/>
                    <a:pt x="611268" y="734676"/>
                    <a:pt x="596900" y="723900"/>
                  </a:cubicBezTo>
                  <a:cubicBezTo>
                    <a:pt x="577153" y="709089"/>
                    <a:pt x="552363" y="701603"/>
                    <a:pt x="533400" y="685800"/>
                  </a:cubicBezTo>
                  <a:cubicBezTo>
                    <a:pt x="501205" y="658971"/>
                    <a:pt x="474133" y="626533"/>
                    <a:pt x="444500" y="596900"/>
                  </a:cubicBezTo>
                  <a:cubicBezTo>
                    <a:pt x="427567" y="579967"/>
                    <a:pt x="408402" y="565003"/>
                    <a:pt x="393700" y="546100"/>
                  </a:cubicBezTo>
                  <a:cubicBezTo>
                    <a:pt x="364067" y="508000"/>
                    <a:pt x="338930" y="465930"/>
                    <a:pt x="304800" y="431800"/>
                  </a:cubicBezTo>
                  <a:cubicBezTo>
                    <a:pt x="210260" y="337260"/>
                    <a:pt x="326353" y="456945"/>
                    <a:pt x="228600" y="342900"/>
                  </a:cubicBezTo>
                  <a:cubicBezTo>
                    <a:pt x="180644" y="286952"/>
                    <a:pt x="195252" y="322564"/>
                    <a:pt x="152400" y="254000"/>
                  </a:cubicBezTo>
                  <a:cubicBezTo>
                    <a:pt x="142366" y="237946"/>
                    <a:pt x="136740" y="219434"/>
                    <a:pt x="127000" y="203200"/>
                  </a:cubicBezTo>
                  <a:cubicBezTo>
                    <a:pt x="111294" y="177023"/>
                    <a:pt x="93133" y="152400"/>
                    <a:pt x="76200" y="127000"/>
                  </a:cubicBezTo>
                  <a:cubicBezTo>
                    <a:pt x="39059" y="71288"/>
                    <a:pt x="59958" y="101111"/>
                    <a:pt x="12700" y="38100"/>
                  </a:cubicBezTo>
                  <a:lnTo>
                    <a:pt x="0" y="0"/>
                  </a:lnTo>
                </a:path>
              </a:pathLst>
            </a:custGeom>
            <a:noFill/>
            <a:ln w="412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8412888" y="3664928"/>
              <a:ext cx="1286003" cy="396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smtClean="0">
                  <a:solidFill>
                    <a:schemeClr val="bg1"/>
                  </a:solidFill>
                </a:rPr>
                <a:t>Transfer </a:t>
              </a:r>
              <a:r>
                <a:rPr lang="de-DE" sz="1600" dirty="0" err="1" smtClean="0">
                  <a:solidFill>
                    <a:schemeClr val="bg1"/>
                  </a:solidFill>
                </a:rPr>
                <a:t>line</a:t>
              </a:r>
              <a:endParaRPr lang="de-DE" sz="1600" dirty="0">
                <a:solidFill>
                  <a:schemeClr val="bg1"/>
                </a:solidFill>
              </a:endParaRP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8001232" y="4786517"/>
              <a:ext cx="1321889" cy="6543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400" dirty="0" smtClean="0"/>
                <a:t>He </a:t>
              </a:r>
              <a:r>
                <a:rPr lang="de-DE" sz="1400" dirty="0" err="1" smtClean="0"/>
                <a:t>transport</a:t>
              </a:r>
              <a:r>
                <a:rPr lang="de-DE" sz="1400" dirty="0" smtClean="0"/>
                <a:t> </a:t>
              </a:r>
            </a:p>
            <a:p>
              <a:r>
                <a:rPr lang="de-DE" sz="1400" dirty="0" err="1" smtClean="0"/>
                <a:t>dewar</a:t>
              </a:r>
              <a:endParaRPr lang="de-DE" sz="1400" dirty="0"/>
            </a:p>
          </p:txBody>
        </p:sp>
        <p:sp>
          <p:nvSpPr>
            <p:cNvPr id="41" name="Abgerundetes Rechteck 40"/>
            <p:cNvSpPr/>
            <p:nvPr/>
          </p:nvSpPr>
          <p:spPr>
            <a:xfrm>
              <a:off x="6755134" y="4083963"/>
              <a:ext cx="528377" cy="370203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6026416" y="4329290"/>
              <a:ext cx="1210670" cy="443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err="1" smtClean="0">
                  <a:solidFill>
                    <a:schemeClr val="bg1"/>
                  </a:solidFill>
                </a:rPr>
                <a:t>Lakeshore</a:t>
              </a:r>
              <a:r>
                <a:rPr lang="de-DE" sz="1600" dirty="0" smtClean="0">
                  <a:solidFill>
                    <a:schemeClr val="bg1"/>
                  </a:solidFill>
                </a:rPr>
                <a:t> </a:t>
              </a:r>
              <a:endParaRPr lang="de-DE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extfeld 7"/>
          <p:cNvSpPr txBox="1"/>
          <p:nvPr/>
        </p:nvSpPr>
        <p:spPr>
          <a:xfrm>
            <a:off x="7168487" y="2038244"/>
            <a:ext cx="44545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Need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remove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concrete</a:t>
            </a:r>
            <a:r>
              <a:rPr lang="de-DE" dirty="0" smtClean="0"/>
              <a:t> </a:t>
            </a:r>
            <a:r>
              <a:rPr lang="de-DE" dirty="0" err="1" smtClean="0"/>
              <a:t>blocks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Transport He </a:t>
            </a:r>
            <a:r>
              <a:rPr lang="de-DE" dirty="0" err="1" smtClean="0"/>
              <a:t>dewar</a:t>
            </a:r>
            <a:r>
              <a:rPr lang="de-DE" dirty="0" smtClean="0"/>
              <a:t>, etc.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morpurgo</a:t>
            </a:r>
            <a:r>
              <a:rPr lang="de-DE" dirty="0" smtClean="0"/>
              <a:t> </a:t>
            </a:r>
            <a:r>
              <a:rPr lang="de-DE" dirty="0" err="1" smtClean="0"/>
              <a:t>area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D7F7-72B9-4B61-85A5-650A5723E4B7}" type="slidenum">
              <a:rPr lang="de-DE" smtClean="0"/>
              <a:t>1</a:t>
            </a:fld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1533004" y="5503406"/>
            <a:ext cx="5188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2023 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</a:rPr>
              <a:t>Commissioning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</a:rPr>
              <a:t>run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</a:rPr>
              <a:t>monitoring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</a:rPr>
              <a:t>temperature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</a:rPr>
              <a:t>of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</a:rPr>
              <a:t>setup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</a:rPr>
              <a:t>using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</a:rPr>
              <a:t>Cernox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</a:rPr>
              <a:t>LakeShore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) T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</a:rPr>
              <a:t>sensors</a:t>
            </a:r>
            <a:endParaRPr lang="de-DE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2024 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Physics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run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  - ALPs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search</a:t>
            </a:r>
            <a:endParaRPr lang="de-DE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45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288337" y="5883839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759939"/>
              </p:ext>
            </p:extLst>
          </p:nvPr>
        </p:nvGraphicFramePr>
        <p:xfrm>
          <a:off x="2121031" y="1904212"/>
          <a:ext cx="6759018" cy="25381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9826">
                  <a:extLst>
                    <a:ext uri="{9D8B030D-6E8A-4147-A177-3AD203B41FA5}">
                      <a16:colId xmlns:a16="http://schemas.microsoft.com/office/drawing/2014/main" val="3829464456"/>
                    </a:ext>
                  </a:extLst>
                </a:gridCol>
                <a:gridCol w="4359366">
                  <a:extLst>
                    <a:ext uri="{9D8B030D-6E8A-4147-A177-3AD203B41FA5}">
                      <a16:colId xmlns:a16="http://schemas.microsoft.com/office/drawing/2014/main" val="1550689517"/>
                    </a:ext>
                  </a:extLst>
                </a:gridCol>
                <a:gridCol w="1199826">
                  <a:extLst>
                    <a:ext uri="{9D8B030D-6E8A-4147-A177-3AD203B41FA5}">
                      <a16:colId xmlns:a16="http://schemas.microsoft.com/office/drawing/2014/main" val="2028546302"/>
                    </a:ext>
                  </a:extLst>
                </a:gridCol>
              </a:tblGrid>
              <a:tr h="481920">
                <a:tc>
                  <a:txBody>
                    <a:bodyPr/>
                    <a:lstStyle/>
                    <a:p>
                      <a:pPr algn="ctr" fontAlgn="t"/>
                      <a:r>
                        <a:rPr lang="de-DE" sz="1800" u="none" strike="noStrike">
                          <a:effectLst/>
                        </a:rPr>
                        <a:t>Date</a:t>
                      </a:r>
                      <a:endParaRPr lang="de-DE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800" u="none" strike="noStrike">
                          <a:effectLst/>
                        </a:rPr>
                        <a:t>Action</a:t>
                      </a:r>
                      <a:endParaRPr lang="de-DE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800" u="none" strike="noStrike">
                          <a:effectLst/>
                        </a:rPr>
                        <a:t>Duration</a:t>
                      </a:r>
                      <a:br>
                        <a:rPr lang="de-DE" sz="1800" u="none" strike="noStrike">
                          <a:effectLst/>
                        </a:rPr>
                      </a:br>
                      <a:r>
                        <a:rPr lang="de-DE" sz="1800" u="none" strike="noStrike">
                          <a:effectLst/>
                        </a:rPr>
                        <a:t> (weeks)</a:t>
                      </a:r>
                      <a:endParaRPr lang="de-DE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3769560191"/>
                  </a:ext>
                </a:extLst>
              </a:tr>
              <a:tr h="299123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 dirty="0" smtClean="0">
                          <a:effectLst/>
                        </a:rPr>
                        <a:t>16.12.2022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 dirty="0" smtClean="0">
                          <a:effectLst/>
                        </a:rPr>
                        <a:t>G10 </a:t>
                      </a:r>
                      <a:r>
                        <a:rPr lang="de-DE" sz="1800" u="none" strike="noStrike" dirty="0" err="1" smtClean="0">
                          <a:effectLst/>
                        </a:rPr>
                        <a:t>parts</a:t>
                      </a:r>
                      <a:r>
                        <a:rPr lang="de-DE" sz="1800" u="none" strike="noStrike" dirty="0" smtClean="0">
                          <a:effectLst/>
                        </a:rPr>
                        <a:t> </a:t>
                      </a:r>
                      <a:r>
                        <a:rPr lang="de-DE" sz="1800" u="none" strike="noStrike" dirty="0" err="1" smtClean="0">
                          <a:effectLst/>
                        </a:rPr>
                        <a:t>ordered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 dirty="0" smtClean="0">
                          <a:effectLst/>
                        </a:rPr>
                        <a:t>9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02502955"/>
                  </a:ext>
                </a:extLst>
              </a:tr>
              <a:tr h="240960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 dirty="0" smtClean="0">
                          <a:effectLst/>
                        </a:rPr>
                        <a:t>20.02.2023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Delivery in </a:t>
                      </a:r>
                      <a:r>
                        <a:rPr lang="en-US" sz="1800" u="none" strike="noStrike" dirty="0" smtClean="0">
                          <a:effectLst/>
                        </a:rPr>
                        <a:t>Munich </a:t>
                      </a:r>
                      <a:r>
                        <a:rPr lang="en-US" sz="1800" u="none" strike="noStrike" dirty="0" smtClean="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800" u="none" strike="noStrike" dirty="0" smtClean="0">
                          <a:effectLst/>
                        </a:rPr>
                        <a:t> </a:t>
                      </a:r>
                      <a:r>
                        <a:rPr lang="en-US" sz="1800" u="none" strike="noStrike" dirty="0">
                          <a:effectLst/>
                        </a:rPr>
                        <a:t>send to CERN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1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265747101"/>
                  </a:ext>
                </a:extLst>
              </a:tr>
              <a:tr h="240960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 dirty="0" smtClean="0">
                          <a:effectLst/>
                        </a:rPr>
                        <a:t>27.02.2023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 dirty="0" err="1">
                          <a:effectLst/>
                        </a:rPr>
                        <a:t>Delivery</a:t>
                      </a:r>
                      <a:r>
                        <a:rPr lang="de-DE" sz="1800" u="none" strike="noStrike" dirty="0">
                          <a:effectLst/>
                        </a:rPr>
                        <a:t> at CERN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 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4199188"/>
                  </a:ext>
                </a:extLst>
              </a:tr>
              <a:tr h="240960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 dirty="0" smtClean="0">
                          <a:effectLst/>
                        </a:rPr>
                        <a:t>27.02.2023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Installation, commissioning in Cryolab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 dirty="0" smtClean="0">
                          <a:effectLst/>
                        </a:rPr>
                        <a:t>5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23429692"/>
                  </a:ext>
                </a:extLst>
              </a:tr>
              <a:tr h="240960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 dirty="0">
                          <a:effectLst/>
                        </a:rPr>
                        <a:t>03.04.2023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 dirty="0">
                          <a:effectLst/>
                        </a:rPr>
                        <a:t>Move </a:t>
                      </a:r>
                      <a:r>
                        <a:rPr lang="de-DE" sz="1800" u="none" strike="noStrike" dirty="0" err="1">
                          <a:effectLst/>
                        </a:rPr>
                        <a:t>to</a:t>
                      </a:r>
                      <a:r>
                        <a:rPr lang="de-DE" sz="1800" u="none" strike="noStrike" dirty="0">
                          <a:effectLst/>
                        </a:rPr>
                        <a:t> </a:t>
                      </a:r>
                      <a:r>
                        <a:rPr lang="de-DE" sz="1800" u="none" strike="noStrike" dirty="0" err="1">
                          <a:effectLst/>
                        </a:rPr>
                        <a:t>Morpurgo</a:t>
                      </a:r>
                      <a:r>
                        <a:rPr lang="de-DE" sz="1800" u="none" strike="noStrike" dirty="0">
                          <a:effectLst/>
                        </a:rPr>
                        <a:t> </a:t>
                      </a:r>
                      <a:r>
                        <a:rPr lang="de-DE" sz="1800" u="none" strike="noStrike" dirty="0" err="1">
                          <a:effectLst/>
                        </a:rPr>
                        <a:t>area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1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247839048"/>
                  </a:ext>
                </a:extLst>
              </a:tr>
              <a:tr h="240960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11.04.2023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Commissioning in the magnetic field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1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420072"/>
                  </a:ext>
                </a:extLst>
              </a:tr>
              <a:tr h="240960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15.04.2023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End of the 2023 run at Morpurgo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>
                          <a:effectLst/>
                        </a:rPr>
                        <a:t> 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24224840"/>
                  </a:ext>
                </a:extLst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2554664" y="103695"/>
            <a:ext cx="64364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G10 </a:t>
            </a:r>
            <a:r>
              <a:rPr lang="de-DE" sz="3200" dirty="0" err="1" smtClean="0"/>
              <a:t>cryostat</a:t>
            </a:r>
            <a:r>
              <a:rPr lang="de-DE" sz="3200" dirty="0" smtClean="0"/>
              <a:t> </a:t>
            </a:r>
            <a:r>
              <a:rPr lang="de-DE" sz="3200" dirty="0" smtClean="0">
                <a:sym typeface="Wingdings" panose="05000000000000000000" pitchFamily="2" charset="2"/>
              </a:rPr>
              <a:t> Plans </a:t>
            </a:r>
            <a:r>
              <a:rPr lang="de-DE" sz="3200" dirty="0" err="1" smtClean="0">
                <a:sym typeface="Wingdings" panose="05000000000000000000" pitchFamily="2" charset="2"/>
              </a:rPr>
              <a:t>for</a:t>
            </a:r>
            <a:r>
              <a:rPr lang="de-DE" sz="3200" dirty="0" smtClean="0">
                <a:sym typeface="Wingdings" panose="05000000000000000000" pitchFamily="2" charset="2"/>
              </a:rPr>
              <a:t> </a:t>
            </a:r>
            <a:r>
              <a:rPr lang="de-DE" sz="3200" dirty="0" err="1" smtClean="0">
                <a:sym typeface="Wingdings" panose="05000000000000000000" pitchFamily="2" charset="2"/>
              </a:rPr>
              <a:t>Morpurgo</a:t>
            </a:r>
            <a:endParaRPr lang="de-DE" sz="3200" dirty="0"/>
          </a:p>
        </p:txBody>
      </p:sp>
      <p:sp>
        <p:nvSpPr>
          <p:cNvPr id="12" name="Textfeld 11"/>
          <p:cNvSpPr txBox="1"/>
          <p:nvPr/>
        </p:nvSpPr>
        <p:spPr>
          <a:xfrm>
            <a:off x="2432115" y="1450947"/>
            <a:ext cx="1930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Tentative </a:t>
            </a:r>
            <a:r>
              <a:rPr lang="de-DE" dirty="0" err="1" smtClean="0"/>
              <a:t>schedule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D7F7-72B9-4B61-85A5-650A5723E4B7}" type="slidenum">
              <a:rPr lang="de-DE" smtClean="0"/>
              <a:t>2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6106160" y="2905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462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D7F7-72B9-4B61-85A5-650A5723E4B7}" type="slidenum">
              <a:rPr lang="de-DE" smtClean="0"/>
              <a:t>3</a:t>
            </a:fld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2489200" y="1595120"/>
            <a:ext cx="5977662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err="1" smtClean="0"/>
              <a:t>Questions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last </a:t>
            </a:r>
            <a:r>
              <a:rPr lang="de-DE" dirty="0" err="1" smtClean="0"/>
              <a:t>meeting</a:t>
            </a:r>
            <a:r>
              <a:rPr lang="de-DE" dirty="0" smtClean="0"/>
              <a:t> (</a:t>
            </a:r>
            <a:r>
              <a:rPr lang="de-DE" dirty="0" err="1" smtClean="0"/>
              <a:t>Dec</a:t>
            </a:r>
            <a:r>
              <a:rPr lang="de-DE" dirty="0" smtClean="0"/>
              <a:t> 14th):</a:t>
            </a:r>
          </a:p>
          <a:p>
            <a:endParaRPr lang="de-DE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He </a:t>
            </a:r>
            <a:r>
              <a:rPr lang="de-DE" dirty="0" err="1" smtClean="0"/>
              <a:t>dewar</a:t>
            </a:r>
            <a:endParaRPr lang="de-DE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Transport </a:t>
            </a:r>
            <a:r>
              <a:rPr lang="de-DE" dirty="0" err="1" smtClean="0"/>
              <a:t>of</a:t>
            </a:r>
            <a:r>
              <a:rPr lang="de-DE" dirty="0" smtClean="0"/>
              <a:t> He </a:t>
            </a:r>
            <a:r>
              <a:rPr lang="de-DE" dirty="0" err="1" smtClean="0"/>
              <a:t>dewar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Meyrin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Prevessin</a:t>
            </a:r>
            <a:endParaRPr lang="de-DE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He </a:t>
            </a:r>
            <a:r>
              <a:rPr lang="de-DE" dirty="0" err="1" smtClean="0"/>
              <a:t>return</a:t>
            </a:r>
            <a:r>
              <a:rPr lang="de-DE" dirty="0" smtClean="0"/>
              <a:t> </a:t>
            </a:r>
            <a:r>
              <a:rPr lang="de-DE" dirty="0" err="1" smtClean="0"/>
              <a:t>line</a:t>
            </a:r>
            <a:endParaRPr lang="de-DE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Safety</a:t>
            </a:r>
            <a:r>
              <a:rPr lang="de-DE" dirty="0" smtClean="0"/>
              <a:t> </a:t>
            </a:r>
            <a:r>
              <a:rPr lang="de-DE" dirty="0" err="1" smtClean="0"/>
              <a:t>unit</a:t>
            </a:r>
            <a:endParaRPr lang="de-DE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189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</Words>
  <Application>Microsoft Office PowerPoint</Application>
  <PresentationFormat>Breitbild</PresentationFormat>
  <Paragraphs>49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Cable Conundrum</dc:title>
  <dc:creator>Kreikemeyer, Dagmar, Dr.</dc:creator>
  <cp:lastModifiedBy>Kreikemeyer, Dagmar, Dr.</cp:lastModifiedBy>
  <cp:revision>50</cp:revision>
  <dcterms:created xsi:type="dcterms:W3CDTF">2022-08-04T10:26:00Z</dcterms:created>
  <dcterms:modified xsi:type="dcterms:W3CDTF">2023-01-25T09:49:32Z</dcterms:modified>
</cp:coreProperties>
</file>