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4" r:id="rId1"/>
    <p:sldMasterId id="2147483665" r:id="rId2"/>
  </p:sldMasterIdLst>
  <p:notesMasterIdLst>
    <p:notesMasterId r:id="rId23"/>
  </p:notesMasterIdLst>
  <p:sldIdLst>
    <p:sldId id="256" r:id="rId3"/>
    <p:sldId id="262" r:id="rId4"/>
    <p:sldId id="2927" r:id="rId5"/>
    <p:sldId id="2932" r:id="rId6"/>
    <p:sldId id="2921" r:id="rId7"/>
    <p:sldId id="2910" r:id="rId8"/>
    <p:sldId id="2898" r:id="rId9"/>
    <p:sldId id="2896" r:id="rId10"/>
    <p:sldId id="283" r:id="rId11"/>
    <p:sldId id="2929" r:id="rId12"/>
    <p:sldId id="2899" r:id="rId13"/>
    <p:sldId id="2891" r:id="rId14"/>
    <p:sldId id="2878" r:id="rId15"/>
    <p:sldId id="2901" r:id="rId16"/>
    <p:sldId id="2933" r:id="rId17"/>
    <p:sldId id="2935" r:id="rId18"/>
    <p:sldId id="2936" r:id="rId19"/>
    <p:sldId id="291" r:id="rId20"/>
    <p:sldId id="292" r:id="rId21"/>
    <p:sldId id="2931" r:id="rId2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Cambria Math" panose="02040503050406030204" pitchFamily="18" charset="0"/>
      <p:regular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ACD3BFF-B07E-4268-B7CD-F06D757FCD53}">
  <a:tblStyle styleId="{4ACD3BFF-B07E-4268-B7CD-F06D757FCD5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3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4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88688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431026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372993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981984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863825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84484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8" name="Google Shape;468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5" name="Google Shape;475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9830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506154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874367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666794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361539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790445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slide - 3">
  <p:cSld name="Titleslide - 3">
    <p:bg>
      <p:bgPr>
        <a:solidFill>
          <a:schemeClr val="lt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 descr="Ein Bild, das Zeichnung enthält.&#10;&#10;Automatisch generierte Beschreibung"/>
          <p:cNvPicPr preferRelativeResize="0"/>
          <p:nvPr/>
        </p:nvPicPr>
        <p:blipFill rotWithShape="1">
          <a:blip r:embed="rId3">
            <a:alphaModFix amt="40000"/>
          </a:blip>
          <a:srcRect/>
          <a:stretch/>
        </p:blipFill>
        <p:spPr>
          <a:xfrm>
            <a:off x="2629800" y="849150"/>
            <a:ext cx="4099482" cy="359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89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442800" y="2895786"/>
            <a:ext cx="8263350" cy="12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ctr">
              <a:lnSpc>
                <a:spcPct val="925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9" name="Google Shape;19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+ 2 Images + Text">
  <p:cSld name="Title + Text + 2 Images + Tex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2" name="Google Shape;102;p15"/>
          <p:cNvSpPr>
            <a:spLocks noGrp="1"/>
          </p:cNvSpPr>
          <p:nvPr>
            <p:ph type="pic" idx="2"/>
          </p:nvPr>
        </p:nvSpPr>
        <p:spPr>
          <a:xfrm>
            <a:off x="3303450" y="1428300"/>
            <a:ext cx="2538413" cy="1506600"/>
          </a:xfrm>
          <a:prstGeom prst="rect">
            <a:avLst/>
          </a:prstGeom>
          <a:noFill/>
          <a:ln>
            <a:noFill/>
          </a:ln>
        </p:spPr>
      </p:sp>
      <p:sp>
        <p:nvSpPr>
          <p:cNvPr id="103" name="Google Shape;103;p15"/>
          <p:cNvSpPr txBox="1">
            <a:spLocks noGrp="1"/>
          </p:cNvSpPr>
          <p:nvPr>
            <p:ph type="body" idx="1"/>
          </p:nvPr>
        </p:nvSpPr>
        <p:spPr>
          <a:xfrm>
            <a:off x="442800" y="1404598"/>
            <a:ext cx="2605500" cy="212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9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2pPr>
            <a:lvl3pPr marL="1371600" lvl="2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3pPr>
            <a:lvl4pPr marL="1828800" lvl="3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4pPr>
            <a:lvl5pPr marL="2286000" lvl="4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4" name="Google Shape;104;p15"/>
          <p:cNvSpPr txBox="1">
            <a:spLocks noGrp="1"/>
          </p:cNvSpPr>
          <p:nvPr>
            <p:ph type="body" idx="3"/>
          </p:nvPr>
        </p:nvSpPr>
        <p:spPr>
          <a:xfrm>
            <a:off x="442800" y="1745550"/>
            <a:ext cx="260550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marL="914400" lvl="1" indent="-3048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2pPr>
            <a:lvl3pPr marL="1371600" lvl="2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body" idx="4"/>
          </p:nvPr>
        </p:nvSpPr>
        <p:spPr>
          <a:xfrm>
            <a:off x="6095250" y="1745550"/>
            <a:ext cx="260550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marL="914400" lvl="1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5"/>
          <p:cNvSpPr>
            <a:spLocks noGrp="1"/>
          </p:cNvSpPr>
          <p:nvPr>
            <p:ph type="pic" idx="5"/>
          </p:nvPr>
        </p:nvSpPr>
        <p:spPr>
          <a:xfrm>
            <a:off x="3303450" y="3123900"/>
            <a:ext cx="2538413" cy="1506600"/>
          </a:xfrm>
          <a:prstGeom prst="rect">
            <a:avLst/>
          </a:prstGeom>
          <a:noFill/>
          <a:ln>
            <a:noFill/>
          </a:ln>
        </p:spPr>
      </p:sp>
      <p:sp>
        <p:nvSpPr>
          <p:cNvPr id="107" name="Google Shape;107;p15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5"/>
          <p:cNvSpPr txBox="1">
            <a:spLocks noGrp="1"/>
          </p:cNvSpPr>
          <p:nvPr>
            <p:ph type="body" idx="6"/>
          </p:nvPr>
        </p:nvSpPr>
        <p:spPr>
          <a:xfrm>
            <a:off x="442913" y="4623750"/>
            <a:ext cx="2605387" cy="341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Image Slide">
  <p:cSld name="Full Image Slide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>
            <a:spLocks noGrp="1"/>
          </p:cNvSpPr>
          <p:nvPr>
            <p:ph type="pic" idx="2"/>
          </p:nvPr>
        </p:nvSpPr>
        <p:spPr>
          <a:xfrm>
            <a:off x="0" y="339502"/>
            <a:ext cx="9144000" cy="4803998"/>
          </a:xfrm>
          <a:prstGeom prst="rect">
            <a:avLst/>
          </a:prstGeom>
          <a:solidFill>
            <a:srgbClr val="7F7F7F">
              <a:alpha val="49803"/>
            </a:srgbClr>
          </a:solidFill>
          <a:ln>
            <a:noFill/>
          </a:ln>
        </p:spPr>
      </p:sp>
      <p:sp>
        <p:nvSpPr>
          <p:cNvPr id="111" name="Google Shape;111;p16"/>
          <p:cNvSpPr txBox="1">
            <a:spLocks noGrp="1"/>
          </p:cNvSpPr>
          <p:nvPr>
            <p:ph type="body" idx="1"/>
          </p:nvPr>
        </p:nvSpPr>
        <p:spPr>
          <a:xfrm>
            <a:off x="0" y="3843450"/>
            <a:ext cx="9144000" cy="130005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marL="914400" lvl="1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6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3" name="Google Shape;113;p16"/>
          <p:cNvSpPr txBox="1">
            <a:spLocks noGrp="1"/>
          </p:cNvSpPr>
          <p:nvPr>
            <p:ph type="body" idx="3"/>
          </p:nvPr>
        </p:nvSpPr>
        <p:spPr>
          <a:xfrm>
            <a:off x="442800" y="4569972"/>
            <a:ext cx="2598750" cy="283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None/>
              <a:defRPr sz="750" b="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None/>
              <a:defRPr sz="750" b="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None/>
              <a:defRPr sz="750" b="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330659" y="4767263"/>
            <a:ext cx="510941" cy="273844"/>
          </a:xfrm>
          <a:prstGeom prst="rect">
            <a:avLst/>
          </a:prstGeom>
        </p:spPr>
        <p:txBody>
          <a:bodyPr/>
          <a:lstStyle/>
          <a:p>
            <a:pPr algn="l" defTabSz="685800">
              <a:lnSpc>
                <a:spcPct val="100000"/>
              </a:lnSpc>
              <a:buClrTx/>
              <a:defRPr/>
            </a:pPr>
            <a:fld id="{88A1DFE4-5FC5-43BD-BB7E-75EAD82B965F}" type="slidenum">
              <a:rPr lang="en-US" sz="1350" kern="1200" smtClean="0">
                <a:solidFill>
                  <a:srgbClr val="0C377B"/>
                </a:solidFill>
                <a:ea typeface="+mn-ea"/>
                <a:cs typeface="+mn-cs"/>
              </a:rPr>
              <a:pPr algn="l" defTabSz="685800">
                <a:lnSpc>
                  <a:spcPct val="100000"/>
                </a:lnSpc>
                <a:buClrTx/>
                <a:defRPr/>
              </a:pPr>
              <a:t>‹#›</a:t>
            </a:fld>
            <a:endParaRPr lang="en-US" sz="1350" kern="1200" dirty="0">
              <a:solidFill>
                <a:srgbClr val="0C377B"/>
              </a:solidFill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488" indent="0">
              <a:buNone/>
              <a:tabLst>
                <a:tab pos="3955401" algn="r"/>
              </a:tabLst>
              <a:defRPr/>
            </a:lvl2pPr>
            <a:lvl3pPr marL="1120472" indent="0">
              <a:buFont typeface="Arial" panose="020B0604020202020204" pitchFamily="34" charset="0"/>
              <a:buNone/>
              <a:tabLst>
                <a:tab pos="3955401" algn="r"/>
              </a:tabLst>
              <a:defRPr/>
            </a:lvl3pPr>
            <a:lvl4pPr marL="1120472" indent="0">
              <a:buFont typeface="Arial" panose="020B0604020202020204" pitchFamily="34" charset="0"/>
              <a:buNone/>
              <a:tabLst>
                <a:tab pos="3955401" algn="r"/>
              </a:tabLst>
              <a:defRPr/>
            </a:lvl4pPr>
            <a:lvl5pPr marL="1120472" indent="0">
              <a:buFont typeface="Arial" panose="020B0604020202020204" pitchFamily="34" charset="0"/>
              <a:buNone/>
              <a:tabLst>
                <a:tab pos="3955401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488" indent="0">
              <a:buNone/>
              <a:tabLst>
                <a:tab pos="3955401" algn="r"/>
              </a:tabLst>
              <a:defRPr/>
            </a:lvl2pPr>
            <a:lvl3pPr marL="1120472" indent="0">
              <a:buFont typeface="Arial" panose="020B0604020202020204" pitchFamily="34" charset="0"/>
              <a:buNone/>
              <a:tabLst>
                <a:tab pos="3955401" algn="r"/>
              </a:tabLst>
              <a:defRPr/>
            </a:lvl3pPr>
            <a:lvl4pPr marL="1120472" indent="0">
              <a:buFont typeface="Arial" panose="020B0604020202020204" pitchFamily="34" charset="0"/>
              <a:buNone/>
              <a:tabLst>
                <a:tab pos="3955401" algn="r"/>
              </a:tabLst>
              <a:defRPr/>
            </a:lvl4pPr>
            <a:lvl5pPr marL="1120472" indent="0">
              <a:buFont typeface="Arial" panose="020B0604020202020204" pitchFamily="34" charset="0"/>
              <a:buNone/>
              <a:tabLst>
                <a:tab pos="3955401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9201512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BFD1DE-6286-C649-B87C-9D4A7AB22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99FF-61F6-ED40-9AC3-8ED715B54DD7}" type="datetimeFigureOut">
              <a:rPr lang="en-US" smtClean="0"/>
              <a:t>4/24/2023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B858E4-61EC-4F43-9A0B-6011073C3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4B0813-0793-EB4D-8040-ACE51F0F3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972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7F87E-C3BA-2282-9F0E-FADA22527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120789-4652-3602-EA94-D715E4E22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96D73-C7EE-4CEC-8017-3853D5B414D4}" type="datetimeFigureOut">
              <a:rPr lang="en-GB" smtClean="0"/>
              <a:t>24/04/2023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13DF24-99BE-E93F-9984-A3E2C1967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D75772-AB34-BD8C-09EF-EB871FFC9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1CA3-0463-4550-8202-FED49C648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5549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oodbye Slide">
  <p:cSld name="Goodbye Slide">
    <p:bg>
      <p:bgPr>
        <a:solidFill>
          <a:schemeClr val="accent6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472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3"/>
          <p:cNvSpPr txBox="1">
            <a:spLocks noGrp="1"/>
          </p:cNvSpPr>
          <p:nvPr>
            <p:ph type="ctrTitle"/>
          </p:nvPr>
        </p:nvSpPr>
        <p:spPr>
          <a:xfrm>
            <a:off x="442800" y="1788663"/>
            <a:ext cx="826335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557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75"/>
              <a:buFont typeface="Arial"/>
              <a:buNone/>
              <a:defRPr sz="3375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ldNum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4" name="Google Shape;24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slide - 1" type="title">
  <p:cSld name="TITLE">
    <p:bg>
      <p:bgPr>
        <a:solidFill>
          <a:schemeClr val="accent6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4"/>
          <p:cNvSpPr txBox="1">
            <a:spLocks noGrp="1"/>
          </p:cNvSpPr>
          <p:nvPr>
            <p:ph type="ctrTitle"/>
          </p:nvPr>
        </p:nvSpPr>
        <p:spPr>
          <a:xfrm>
            <a:off x="442800" y="1194597"/>
            <a:ext cx="826335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89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ubTitle" idx="1"/>
          </p:nvPr>
        </p:nvSpPr>
        <p:spPr>
          <a:xfrm>
            <a:off x="442800" y="3206637"/>
            <a:ext cx="8263350" cy="12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ctr">
              <a:lnSpc>
                <a:spcPct val="925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0" name="Google Shape;30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slide - 2">
  <p:cSld name="Titleslide - 2">
    <p:bg>
      <p:bgPr>
        <a:solidFill>
          <a:schemeClr val="lt1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5"/>
          <p:cNvSpPr txBox="1">
            <a:spLocks noGrp="1"/>
          </p:cNvSpPr>
          <p:nvPr>
            <p:ph type="ctrTitle"/>
          </p:nvPr>
        </p:nvSpPr>
        <p:spPr>
          <a:xfrm>
            <a:off x="442800" y="1194597"/>
            <a:ext cx="826335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897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cap="none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ubTitle" idx="1"/>
          </p:nvPr>
        </p:nvSpPr>
        <p:spPr>
          <a:xfrm>
            <a:off x="442800" y="3206637"/>
            <a:ext cx="8263350" cy="12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1pPr>
            <a:lvl2pPr lvl="1" algn="ctr">
              <a:lnSpc>
                <a:spcPct val="925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6" name="Google Shape;36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Title + 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623006" y="94965"/>
            <a:ext cx="411774" cy="255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1"/>
          </p:nvPr>
        </p:nvSpPr>
        <p:spPr>
          <a:xfrm>
            <a:off x="442800" y="1404598"/>
            <a:ext cx="4023000" cy="212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9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2pPr>
            <a:lvl3pPr marL="1371600" lvl="2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3pPr>
            <a:lvl4pPr marL="1828800" lvl="3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4pPr>
            <a:lvl5pPr marL="2286000" lvl="4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2"/>
          </p:nvPr>
        </p:nvSpPr>
        <p:spPr>
          <a:xfrm>
            <a:off x="442800" y="1745550"/>
            <a:ext cx="826335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302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2pPr>
            <a:lvl3pPr marL="1371600" lvl="2" indent="-3302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600"/>
              <a:buFont typeface="Courier New"/>
              <a:buChar char="o"/>
              <a:defRPr sz="1600">
                <a:solidFill>
                  <a:srgbClr val="0F124A"/>
                </a:solidFill>
              </a:defRPr>
            </a:lvl3pPr>
            <a:lvl4pPr marL="1828800" lvl="3" indent="-3302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4pPr>
            <a:lvl5pPr marL="2286000" lvl="4" indent="-3302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3"/>
          </p:nvPr>
        </p:nvSpPr>
        <p:spPr>
          <a:xfrm>
            <a:off x="442913" y="4623750"/>
            <a:ext cx="4023122" cy="341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+ Text">
  <p:cSld name="Title + Text + 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>
            <a:off x="442800" y="1404598"/>
            <a:ext cx="4023000" cy="212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9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2pPr>
            <a:lvl3pPr marL="1371600" lvl="2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3pPr>
            <a:lvl4pPr marL="1828800" lvl="3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4pPr>
            <a:lvl5pPr marL="2286000" lvl="4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2"/>
          </p:nvPr>
        </p:nvSpPr>
        <p:spPr>
          <a:xfrm>
            <a:off x="442800" y="1745550"/>
            <a:ext cx="402300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marL="914400" lvl="1" indent="-3048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2pPr>
            <a:lvl3pPr marL="1371600" lvl="2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048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body" idx="3"/>
          </p:nvPr>
        </p:nvSpPr>
        <p:spPr>
          <a:xfrm>
            <a:off x="4687200" y="1745496"/>
            <a:ext cx="402300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marL="914400" lvl="1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048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048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body" idx="4"/>
          </p:nvPr>
        </p:nvSpPr>
        <p:spPr>
          <a:xfrm>
            <a:off x="442913" y="4623750"/>
            <a:ext cx="4023122" cy="341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 Images">
  <p:cSld name="6 Image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>
            <a:off x="442800" y="4677984"/>
            <a:ext cx="2605500" cy="208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>
            <a:spLocks noGrp="1"/>
          </p:cNvSpPr>
          <p:nvPr>
            <p:ph type="pic" idx="2"/>
          </p:nvPr>
        </p:nvSpPr>
        <p:spPr>
          <a:xfrm>
            <a:off x="467320" y="832950"/>
            <a:ext cx="2538413" cy="1734750"/>
          </a:xfrm>
          <a:prstGeom prst="rect">
            <a:avLst/>
          </a:prstGeom>
          <a:noFill/>
          <a:ln>
            <a:noFill/>
          </a:ln>
        </p:spPr>
      </p:sp>
      <p:sp>
        <p:nvSpPr>
          <p:cNvPr id="78" name="Google Shape;78;p12"/>
          <p:cNvSpPr>
            <a:spLocks noGrp="1"/>
          </p:cNvSpPr>
          <p:nvPr>
            <p:ph type="pic" idx="3"/>
          </p:nvPr>
        </p:nvSpPr>
        <p:spPr>
          <a:xfrm>
            <a:off x="3302794" y="832950"/>
            <a:ext cx="2538413" cy="1734750"/>
          </a:xfrm>
          <a:prstGeom prst="rect">
            <a:avLst/>
          </a:prstGeom>
          <a:noFill/>
          <a:ln>
            <a:noFill/>
          </a:ln>
        </p:spPr>
      </p:sp>
      <p:sp>
        <p:nvSpPr>
          <p:cNvPr id="79" name="Google Shape;79;p12"/>
          <p:cNvSpPr>
            <a:spLocks noGrp="1"/>
          </p:cNvSpPr>
          <p:nvPr>
            <p:ph type="pic" idx="4"/>
          </p:nvPr>
        </p:nvSpPr>
        <p:spPr>
          <a:xfrm>
            <a:off x="6138267" y="832950"/>
            <a:ext cx="2538413" cy="1734750"/>
          </a:xfrm>
          <a:prstGeom prst="rect">
            <a:avLst/>
          </a:prstGeom>
          <a:noFill/>
          <a:ln>
            <a:noFill/>
          </a:ln>
        </p:spPr>
      </p:sp>
      <p:sp>
        <p:nvSpPr>
          <p:cNvPr id="80" name="Google Shape;80;p12"/>
          <p:cNvSpPr>
            <a:spLocks noGrp="1"/>
          </p:cNvSpPr>
          <p:nvPr>
            <p:ph type="pic" idx="5"/>
          </p:nvPr>
        </p:nvSpPr>
        <p:spPr>
          <a:xfrm>
            <a:off x="467320" y="2895750"/>
            <a:ext cx="2538413" cy="1734750"/>
          </a:xfrm>
          <a:prstGeom prst="rect">
            <a:avLst/>
          </a:prstGeom>
          <a:noFill/>
          <a:ln>
            <a:noFill/>
          </a:ln>
        </p:spPr>
      </p:sp>
      <p:sp>
        <p:nvSpPr>
          <p:cNvPr id="81" name="Google Shape;81;p12"/>
          <p:cNvSpPr>
            <a:spLocks noGrp="1"/>
          </p:cNvSpPr>
          <p:nvPr>
            <p:ph type="pic" idx="6"/>
          </p:nvPr>
        </p:nvSpPr>
        <p:spPr>
          <a:xfrm>
            <a:off x="3302794" y="2895750"/>
            <a:ext cx="2538413" cy="1734750"/>
          </a:xfrm>
          <a:prstGeom prst="rect">
            <a:avLst/>
          </a:prstGeom>
          <a:noFill/>
          <a:ln>
            <a:noFill/>
          </a:ln>
        </p:spPr>
      </p:sp>
      <p:sp>
        <p:nvSpPr>
          <p:cNvPr id="82" name="Google Shape;82;p12"/>
          <p:cNvSpPr>
            <a:spLocks noGrp="1"/>
          </p:cNvSpPr>
          <p:nvPr>
            <p:ph type="pic" idx="7"/>
          </p:nvPr>
        </p:nvSpPr>
        <p:spPr>
          <a:xfrm>
            <a:off x="6138267" y="2895750"/>
            <a:ext cx="2538413" cy="1734750"/>
          </a:xfrm>
          <a:prstGeom prst="rect">
            <a:avLst/>
          </a:prstGeom>
          <a:noFill/>
          <a:ln>
            <a:noFill/>
          </a:ln>
        </p:spPr>
      </p:sp>
      <p:sp>
        <p:nvSpPr>
          <p:cNvPr id="83" name="Google Shape;83;p12"/>
          <p:cNvSpPr txBox="1">
            <a:spLocks noGrp="1"/>
          </p:cNvSpPr>
          <p:nvPr>
            <p:ph type="body" idx="8"/>
          </p:nvPr>
        </p:nvSpPr>
        <p:spPr>
          <a:xfrm>
            <a:off x="442800" y="2625756"/>
            <a:ext cx="2605500" cy="208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body" idx="9"/>
          </p:nvPr>
        </p:nvSpPr>
        <p:spPr>
          <a:xfrm>
            <a:off x="3269250" y="2625756"/>
            <a:ext cx="2605500" cy="208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body" idx="13"/>
          </p:nvPr>
        </p:nvSpPr>
        <p:spPr>
          <a:xfrm>
            <a:off x="6095700" y="2625756"/>
            <a:ext cx="2605500" cy="208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body" idx="14"/>
          </p:nvPr>
        </p:nvSpPr>
        <p:spPr>
          <a:xfrm>
            <a:off x="3269250" y="4677984"/>
            <a:ext cx="2605500" cy="208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body" idx="15"/>
          </p:nvPr>
        </p:nvSpPr>
        <p:spPr>
          <a:xfrm>
            <a:off x="6095700" y="4677984"/>
            <a:ext cx="2605500" cy="208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Images">
  <p:cSld name="Title + 2 Images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0" name="Google Shape;90;p13"/>
          <p:cNvSpPr>
            <a:spLocks noGrp="1"/>
          </p:cNvSpPr>
          <p:nvPr>
            <p:ph type="pic" idx="2"/>
          </p:nvPr>
        </p:nvSpPr>
        <p:spPr>
          <a:xfrm>
            <a:off x="467320" y="1428299"/>
            <a:ext cx="3954150" cy="325755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13"/>
          <p:cNvSpPr>
            <a:spLocks noGrp="1"/>
          </p:cNvSpPr>
          <p:nvPr>
            <p:ph type="pic" idx="3"/>
          </p:nvPr>
        </p:nvSpPr>
        <p:spPr>
          <a:xfrm>
            <a:off x="4715550" y="1428299"/>
            <a:ext cx="3954150" cy="3257550"/>
          </a:xfrm>
          <a:prstGeom prst="rect">
            <a:avLst/>
          </a:prstGeom>
          <a:noFill/>
          <a:ln>
            <a:noFill/>
          </a:ln>
        </p:spPr>
      </p:sp>
      <p:sp>
        <p:nvSpPr>
          <p:cNvPr id="92" name="Google Shape;92;p13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Image + Text">
  <p:cSld name="Title + Image + 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5" name="Google Shape;95;p14"/>
          <p:cNvSpPr>
            <a:spLocks noGrp="1"/>
          </p:cNvSpPr>
          <p:nvPr>
            <p:ph type="pic" idx="2"/>
          </p:nvPr>
        </p:nvSpPr>
        <p:spPr>
          <a:xfrm>
            <a:off x="467100" y="1428299"/>
            <a:ext cx="3954150" cy="2858141"/>
          </a:xfrm>
          <a:prstGeom prst="rect">
            <a:avLst/>
          </a:prstGeom>
          <a:noFill/>
          <a:ln>
            <a:noFill/>
          </a:ln>
        </p:spPr>
      </p:sp>
      <p:sp>
        <p:nvSpPr>
          <p:cNvPr id="96" name="Google Shape;96;p14"/>
          <p:cNvSpPr txBox="1">
            <a:spLocks noGrp="1"/>
          </p:cNvSpPr>
          <p:nvPr>
            <p:ph type="body" idx="1"/>
          </p:nvPr>
        </p:nvSpPr>
        <p:spPr>
          <a:xfrm>
            <a:off x="4687200" y="1404598"/>
            <a:ext cx="4023000" cy="212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9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2pPr>
            <a:lvl3pPr marL="1371600" lvl="2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3pPr>
            <a:lvl4pPr marL="1828800" lvl="3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4pPr>
            <a:lvl5pPr marL="2286000" lvl="4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body" idx="3"/>
          </p:nvPr>
        </p:nvSpPr>
        <p:spPr>
          <a:xfrm>
            <a:off x="4687200" y="1745550"/>
            <a:ext cx="402300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marL="914400" lvl="1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048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4"/>
          <p:cNvSpPr txBox="1">
            <a:spLocks noGrp="1"/>
          </p:cNvSpPr>
          <p:nvPr>
            <p:ph type="body" idx="4"/>
          </p:nvPr>
        </p:nvSpPr>
        <p:spPr>
          <a:xfrm>
            <a:off x="442913" y="4623750"/>
            <a:ext cx="4023122" cy="341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17">
          <p15:clr>
            <a:srgbClr val="F26B43"/>
          </p15:clr>
        </p15:guide>
        <p15:guide id="2" pos="90">
          <p15:clr>
            <a:srgbClr val="F26B43"/>
          </p15:clr>
        </p15:guide>
        <p15:guide id="3" pos="294">
          <p15:clr>
            <a:srgbClr val="F26B43"/>
          </p15:clr>
        </p15:guide>
        <p15:guide id="4" pos="1009">
          <p15:clr>
            <a:srgbClr val="F26B43"/>
          </p15:clr>
        </p15:guide>
        <p15:guide id="5" pos="1196">
          <p15:clr>
            <a:srgbClr val="F26B43"/>
          </p15:clr>
        </p15:guide>
        <p15:guide id="6" pos="5670">
          <p15:clr>
            <a:srgbClr val="F26B43"/>
          </p15:clr>
        </p15:guide>
        <p15:guide id="7" pos="5466">
          <p15:clr>
            <a:srgbClr val="F26B43"/>
          </p15:clr>
        </p15:guide>
        <p15:guide id="8" pos="2081">
          <p15:clr>
            <a:srgbClr val="F26B43"/>
          </p15:clr>
        </p15:guide>
        <p15:guide id="9" pos="1893">
          <p15:clr>
            <a:srgbClr val="F26B43"/>
          </p15:clr>
        </p15:guide>
        <p15:guide id="10" pos="2973">
          <p15:clr>
            <a:srgbClr val="F26B43"/>
          </p15:clr>
        </p15:guide>
        <p15:guide id="11" pos="2787">
          <p15:clr>
            <a:srgbClr val="F26B43"/>
          </p15:clr>
        </p15:guide>
        <p15:guide id="12" pos="4751">
          <p15:clr>
            <a:srgbClr val="F26B43"/>
          </p15:clr>
        </p15:guide>
        <p15:guide id="13" pos="4564">
          <p15:clr>
            <a:srgbClr val="F26B43"/>
          </p15:clr>
        </p15:guide>
        <p15:guide id="14" pos="3867">
          <p15:clr>
            <a:srgbClr val="F26B43"/>
          </p15:clr>
        </p15:guide>
        <p15:guide id="15" pos="3680">
          <p15:clr>
            <a:srgbClr val="F26B43"/>
          </p15:clr>
        </p15:guide>
        <p15:guide id="16" orient="horz" pos="123">
          <p15:clr>
            <a:srgbClr val="F26B43"/>
          </p15:clr>
        </p15:guide>
        <p15:guide id="17" orient="horz" pos="200">
          <p15:clr>
            <a:srgbClr val="F26B43"/>
          </p15:clr>
        </p15:guide>
        <p15:guide id="18" orient="horz" pos="387">
          <p15:clr>
            <a:srgbClr val="F26B43"/>
          </p15:clr>
        </p15:guide>
        <p15:guide id="19" orient="horz" pos="2819">
          <p15:clr>
            <a:srgbClr val="F26B43"/>
          </p15:clr>
        </p15:guide>
        <p15:guide id="20" orient="horz" pos="293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6"/>
          <p:cNvSpPr/>
          <p:nvPr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06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8569466" y="94965"/>
            <a:ext cx="465314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2" name="Google Shape;42;p6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6" r:id="rId8"/>
    <p:sldLayoutId id="2147483667" r:id="rId9"/>
    <p:sldLayoutId id="214748366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17">
          <p15:clr>
            <a:srgbClr val="F26B43"/>
          </p15:clr>
        </p15:guide>
        <p15:guide id="2" pos="90">
          <p15:clr>
            <a:srgbClr val="F26B43"/>
          </p15:clr>
        </p15:guide>
        <p15:guide id="3" pos="294">
          <p15:clr>
            <a:srgbClr val="F26B43"/>
          </p15:clr>
        </p15:guide>
        <p15:guide id="4" pos="1009">
          <p15:clr>
            <a:srgbClr val="F26B43"/>
          </p15:clr>
        </p15:guide>
        <p15:guide id="5" pos="1196">
          <p15:clr>
            <a:srgbClr val="F26B43"/>
          </p15:clr>
        </p15:guide>
        <p15:guide id="6" pos="5670">
          <p15:clr>
            <a:srgbClr val="F26B43"/>
          </p15:clr>
        </p15:guide>
        <p15:guide id="7" pos="5466">
          <p15:clr>
            <a:srgbClr val="F26B43"/>
          </p15:clr>
        </p15:guide>
        <p15:guide id="8" pos="2081">
          <p15:clr>
            <a:srgbClr val="F26B43"/>
          </p15:clr>
        </p15:guide>
        <p15:guide id="9" pos="1893">
          <p15:clr>
            <a:srgbClr val="F26B43"/>
          </p15:clr>
        </p15:guide>
        <p15:guide id="10" pos="2973">
          <p15:clr>
            <a:srgbClr val="F26B43"/>
          </p15:clr>
        </p15:guide>
        <p15:guide id="11" pos="2787">
          <p15:clr>
            <a:srgbClr val="F26B43"/>
          </p15:clr>
        </p15:guide>
        <p15:guide id="12" pos="4751">
          <p15:clr>
            <a:srgbClr val="F26B43"/>
          </p15:clr>
        </p15:guide>
        <p15:guide id="13" pos="4564">
          <p15:clr>
            <a:srgbClr val="F26B43"/>
          </p15:clr>
        </p15:guide>
        <p15:guide id="14" pos="3867">
          <p15:clr>
            <a:srgbClr val="F26B43"/>
          </p15:clr>
        </p15:guide>
        <p15:guide id="15" pos="3680">
          <p15:clr>
            <a:srgbClr val="F26B43"/>
          </p15:clr>
        </p15:guide>
        <p15:guide id="16" orient="horz" pos="123">
          <p15:clr>
            <a:srgbClr val="F26B43"/>
          </p15:clr>
        </p15:guide>
        <p15:guide id="17" orient="horz" pos="200">
          <p15:clr>
            <a:srgbClr val="F26B43"/>
          </p15:clr>
        </p15:guide>
        <p15:guide id="18" orient="horz" pos="387">
          <p15:clr>
            <a:srgbClr val="F26B43"/>
          </p15:clr>
        </p15:guide>
        <p15:guide id="19" orient="horz" pos="2819">
          <p15:clr>
            <a:srgbClr val="F26B43"/>
          </p15:clr>
        </p15:guide>
        <p15:guide id="20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31.png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>
            <a:spLocks noGrp="1"/>
          </p:cNvSpPr>
          <p:nvPr>
            <p:ph type="ctrTitle"/>
          </p:nvPr>
        </p:nvSpPr>
        <p:spPr>
          <a:xfrm>
            <a:off x="113289" y="1046081"/>
            <a:ext cx="8921490" cy="3736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89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US" dirty="0"/>
              <a:t>US Contributions to FCC</a:t>
            </a:r>
            <a:br>
              <a:rPr lang="en-US" dirty="0"/>
            </a:br>
            <a:r>
              <a:rPr lang="en-US" dirty="0"/>
              <a:t>FCC-US Workshop</a:t>
            </a:r>
            <a:br>
              <a:rPr lang="en-US" dirty="0"/>
            </a:br>
            <a:r>
              <a:rPr lang="en-US" sz="2800" dirty="0"/>
              <a:t>Tor Raubenheimer</a:t>
            </a:r>
            <a:br>
              <a:rPr lang="en-US" sz="2800" dirty="0"/>
            </a:br>
            <a:r>
              <a:rPr lang="en-US" sz="2800" dirty="0"/>
              <a:t>April 24, 2023</a:t>
            </a:r>
            <a:br>
              <a:rPr lang="en-US" sz="2800" dirty="0"/>
            </a:br>
            <a:br>
              <a:rPr lang="en-US" sz="2800" dirty="0"/>
            </a:br>
            <a:br>
              <a:rPr lang="en-US" sz="2800" dirty="0"/>
            </a:br>
            <a:endParaRPr dirty="0"/>
          </a:p>
        </p:txBody>
      </p:sp>
      <p:sp>
        <p:nvSpPr>
          <p:cNvPr id="127" name="Google Shape;127;p20"/>
          <p:cNvSpPr txBox="1">
            <a:spLocks noGrp="1"/>
          </p:cNvSpPr>
          <p:nvPr>
            <p:ph type="sldNum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  <p:sp>
        <p:nvSpPr>
          <p:cNvPr id="130" name="Google Shape;130;p20"/>
          <p:cNvSpPr/>
          <p:nvPr/>
        </p:nvSpPr>
        <p:spPr>
          <a:xfrm>
            <a:off x="6124950" y="87494"/>
            <a:ext cx="2547450" cy="1800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dot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SPACE</a:t>
            </a:r>
            <a:r>
              <a:rPr lang="en-US" sz="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FOR ADDITIONAL LOGOS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9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IR Magnets</a:t>
            </a:r>
            <a:endParaRPr dirty="0"/>
          </a:p>
        </p:txBody>
      </p:sp>
      <p:sp>
        <p:nvSpPr>
          <p:cNvPr id="310" name="Google Shape;310;p39"/>
          <p:cNvSpPr txBox="1"/>
          <p:nvPr/>
        </p:nvSpPr>
        <p:spPr>
          <a:xfrm>
            <a:off x="442800" y="12500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Challenging IR</a:t>
            </a:r>
            <a:b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magnets e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mbedded </a:t>
            </a:r>
            <a:b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in the detector with</a:t>
            </a:r>
            <a:b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2.2 meter L*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Similar requirements</a:t>
            </a:r>
            <a:b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to Linear Colliders 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Small aperture with</a:t>
            </a:r>
            <a:b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modest pole-tip field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Design and requirements have significant impact on detectors</a:t>
            </a:r>
            <a:endParaRPr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301;p38">
            <a:extLst>
              <a:ext uri="{FF2B5EF4-FFF2-40B4-BE49-F238E27FC236}">
                <a16:creationId xmlns:a16="http://schemas.microsoft.com/office/drawing/2014/main" id="{B186522D-5140-20F8-1436-7CCB9ACEB29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 dirty="0"/>
          </a:p>
        </p:txBody>
      </p:sp>
      <p:pic>
        <p:nvPicPr>
          <p:cNvPr id="2" name="Picture 1" descr="A picture containing indoor&#10;&#10;Description automatically generated">
            <a:extLst>
              <a:ext uri="{FF2B5EF4-FFF2-40B4-BE49-F238E27FC236}">
                <a16:creationId xmlns:a16="http://schemas.microsoft.com/office/drawing/2014/main" id="{814E9BE4-F835-BC3F-DD5E-E6ADD5FFE4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7077" y="499667"/>
            <a:ext cx="5487702" cy="30868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8DD30E8-1353-6978-87A1-C6AF2FA4DA43}"/>
              </a:ext>
            </a:extLst>
          </p:cNvPr>
          <p:cNvSpPr txBox="1"/>
          <p:nvPr/>
        </p:nvSpPr>
        <p:spPr>
          <a:xfrm>
            <a:off x="3670755" y="3141413"/>
            <a:ext cx="3483207" cy="523220"/>
          </a:xfrm>
          <a:prstGeom prst="rect">
            <a:avLst/>
          </a:prstGeom>
          <a:solidFill>
            <a:srgbClr val="000066">
              <a:alpha val="25098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DFDDD"/>
                </a:solidFill>
              </a:rPr>
              <a:t>BNL Direct Wind in Action Closeup View</a:t>
            </a:r>
          </a:p>
        </p:txBody>
      </p:sp>
    </p:spTree>
    <p:extLst>
      <p:ext uri="{BB962C8B-B14F-4D97-AF65-F5344CB8AC3E}">
        <p14:creationId xmlns:p14="http://schemas.microsoft.com/office/powerpoint/2010/main" val="35100737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47"/>
          <p:cNvSpPr txBox="1"/>
          <p:nvPr/>
        </p:nvSpPr>
        <p:spPr>
          <a:xfrm>
            <a:off x="369075" y="539964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Many similarities with EIC IR</a:t>
            </a:r>
            <a:endParaRPr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301;p38">
            <a:extLst>
              <a:ext uri="{FF2B5EF4-FFF2-40B4-BE49-F238E27FC236}">
                <a16:creationId xmlns:a16="http://schemas.microsoft.com/office/drawing/2014/main" id="{60999241-E26D-038F-53E5-4A96EB9F259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 dirty="0"/>
          </a:p>
        </p:txBody>
      </p:sp>
      <p:sp>
        <p:nvSpPr>
          <p:cNvPr id="2" name="Google Shape;203;p29">
            <a:extLst>
              <a:ext uri="{FF2B5EF4-FFF2-40B4-BE49-F238E27FC236}">
                <a16:creationId xmlns:a16="http://schemas.microsoft.com/office/drawing/2014/main" id="{4C879E03-9665-110B-AA71-74F836B57BB2}"/>
              </a:ext>
            </a:extLst>
          </p:cNvPr>
          <p:cNvSpPr txBox="1"/>
          <p:nvPr/>
        </p:nvSpPr>
        <p:spPr>
          <a:xfrm>
            <a:off x="0" y="-185294"/>
            <a:ext cx="9144000" cy="661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41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         FCC-</a:t>
            </a:r>
            <a:r>
              <a:rPr lang="en-US" sz="2400" b="0" i="0" u="none" strike="noStrike" cap="none" dirty="0" err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ee</a:t>
            </a:r>
            <a:r>
              <a:rPr lang="en-US" sz="2400" b="0" i="0" u="none" strike="noStrike" cap="none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IR Magnet R&amp;D</a:t>
            </a:r>
            <a:endParaRPr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B1B502-0322-6826-C483-BED4903C0ACF}"/>
              </a:ext>
            </a:extLst>
          </p:cNvPr>
          <p:cNvSpPr/>
          <p:nvPr/>
        </p:nvSpPr>
        <p:spPr>
          <a:xfrm>
            <a:off x="4644906" y="2735777"/>
            <a:ext cx="4490748" cy="1961564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F846390E-F2CA-5391-3ECB-1ED449B30C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49" y="3058327"/>
            <a:ext cx="4526280" cy="1565019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FA069E-237C-2F7B-0BF5-7573BABF08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514" r="15306"/>
          <a:stretch/>
        </p:blipFill>
        <p:spPr>
          <a:xfrm>
            <a:off x="75838" y="1091320"/>
            <a:ext cx="4526280" cy="159934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C4B252C-6791-BC94-764B-68471CE7F86A}"/>
              </a:ext>
            </a:extLst>
          </p:cNvPr>
          <p:cNvSpPr txBox="1"/>
          <p:nvPr/>
        </p:nvSpPr>
        <p:spPr>
          <a:xfrm>
            <a:off x="75840" y="2680940"/>
            <a:ext cx="4530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i="1" dirty="0">
                <a:solidFill>
                  <a:srgbClr val="0070C0"/>
                </a:solidFill>
              </a:rPr>
              <a:t>Direct Wind Tapered Double Helical Coil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28B63F-EFBD-43F9-D8B8-A617DA672E46}"/>
              </a:ext>
            </a:extLst>
          </p:cNvPr>
          <p:cNvSpPr txBox="1"/>
          <p:nvPr/>
        </p:nvSpPr>
        <p:spPr>
          <a:xfrm>
            <a:off x="2367377" y="-484952"/>
            <a:ext cx="4288376" cy="369332"/>
          </a:xfrm>
          <a:prstGeom prst="rect">
            <a:avLst/>
          </a:prstGeom>
          <a:solidFill>
            <a:srgbClr val="7F7F7F">
              <a:alpha val="50196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>
                <a:solidFill>
                  <a:schemeClr val="bg1"/>
                </a:solidFill>
              </a:rPr>
              <a:t>EIC Tapered Quadrupole R&amp;D Example</a:t>
            </a:r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019A5B55-D880-FB4B-FFC6-11C42A3B4304}"/>
              </a:ext>
            </a:extLst>
          </p:cNvPr>
          <p:cNvSpPr txBox="1"/>
          <p:nvPr/>
        </p:nvSpPr>
        <p:spPr>
          <a:xfrm>
            <a:off x="3681167" y="2395282"/>
            <a:ext cx="880681" cy="307777"/>
          </a:xfrm>
          <a:prstGeom prst="rect">
            <a:avLst/>
          </a:prstGeom>
          <a:solidFill>
            <a:srgbClr val="CCECFF">
              <a:alpha val="30196"/>
            </a:srgb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rgbClr val="009900"/>
                </a:solidFill>
              </a:rPr>
              <a:t>H. Witte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10">
                <a:extLst>
                  <a:ext uri="{FF2B5EF4-FFF2-40B4-BE49-F238E27FC236}">
                    <a16:creationId xmlns:a16="http://schemas.microsoft.com/office/drawing/2014/main" id="{F85F918D-FE98-3EC4-DBDC-FC03B9B83E3F}"/>
                  </a:ext>
                </a:extLst>
              </p:cNvPr>
              <p:cNvSpPr txBox="1"/>
              <p:nvPr/>
            </p:nvSpPr>
            <p:spPr>
              <a:xfrm>
                <a:off x="110376" y="2349407"/>
                <a:ext cx="2636006" cy="369332"/>
              </a:xfrm>
              <a:prstGeom prst="rect">
                <a:avLst/>
              </a:prstGeom>
              <a:solidFill>
                <a:srgbClr val="FEFDE8">
                  <a:alpha val="50196"/>
                </a:srgb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b="1" i="1" dirty="0">
                    <a:solidFill>
                      <a:srgbClr val="002060"/>
                    </a:solidFill>
                  </a:rPr>
                  <a:t>Double Helical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en-US" b="1" i="1" dirty="0">
                    <a:solidFill>
                      <a:srgbClr val="002060"/>
                    </a:solidFill>
                  </a:rPr>
                  <a:t> CCT</a:t>
                </a:r>
              </a:p>
            </p:txBody>
          </p:sp>
        </mc:Choice>
        <mc:Fallback xmlns="">
          <p:sp>
            <p:nvSpPr>
              <p:cNvPr id="10" name="TextBox 10">
                <a:extLst>
                  <a:ext uri="{FF2B5EF4-FFF2-40B4-BE49-F238E27FC236}">
                    <a16:creationId xmlns:a16="http://schemas.microsoft.com/office/drawing/2014/main" id="{F85F918D-FE98-3EC4-DBDC-FC03B9B83E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76" y="2349407"/>
                <a:ext cx="2636006" cy="369332"/>
              </a:xfrm>
              <a:prstGeom prst="rect">
                <a:avLst/>
              </a:prstGeom>
              <a:blipFill>
                <a:blip r:embed="rId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1">
            <a:extLst>
              <a:ext uri="{FF2B5EF4-FFF2-40B4-BE49-F238E27FC236}">
                <a16:creationId xmlns:a16="http://schemas.microsoft.com/office/drawing/2014/main" id="{FE16E526-D724-0ADF-67B4-915F3C46227F}"/>
              </a:ext>
            </a:extLst>
          </p:cNvPr>
          <p:cNvSpPr txBox="1"/>
          <p:nvPr/>
        </p:nvSpPr>
        <p:spPr>
          <a:xfrm>
            <a:off x="67675" y="4616399"/>
            <a:ext cx="4530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i="1" dirty="0">
                <a:solidFill>
                  <a:srgbClr val="0070C0"/>
                </a:solidFill>
              </a:rPr>
              <a:t>Grooved Double Helical Coil Support</a:t>
            </a:r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id="{4E1BB73B-C51A-14F2-FDE3-37EABB6E7331}"/>
              </a:ext>
            </a:extLst>
          </p:cNvPr>
          <p:cNvSpPr txBox="1"/>
          <p:nvPr/>
        </p:nvSpPr>
        <p:spPr>
          <a:xfrm>
            <a:off x="3019485" y="4322085"/>
            <a:ext cx="1537547" cy="307777"/>
          </a:xfrm>
          <a:prstGeom prst="rect">
            <a:avLst/>
          </a:prstGeom>
          <a:solidFill>
            <a:srgbClr val="CCECFF">
              <a:alpha val="30196"/>
            </a:srgb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rgbClr val="009900"/>
                </a:solidFill>
              </a:rPr>
              <a:t>M. </a:t>
            </a:r>
            <a:r>
              <a:rPr lang="en-US" sz="1400" b="1" dirty="0" err="1">
                <a:solidFill>
                  <a:srgbClr val="009900"/>
                </a:solidFill>
              </a:rPr>
              <a:t>Koratzinos</a:t>
            </a:r>
            <a:endParaRPr lang="en-US" sz="1400" b="1" dirty="0">
              <a:solidFill>
                <a:srgbClr val="009900"/>
              </a:solidFill>
            </a:endParaRPr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26DB1534-848A-6796-C6B8-DCB9C69BB815}"/>
              </a:ext>
            </a:extLst>
          </p:cNvPr>
          <p:cNvSpPr txBox="1"/>
          <p:nvPr/>
        </p:nvSpPr>
        <p:spPr>
          <a:xfrm>
            <a:off x="112945" y="3073947"/>
            <a:ext cx="2630869" cy="369332"/>
          </a:xfrm>
          <a:prstGeom prst="rect">
            <a:avLst/>
          </a:prstGeom>
          <a:solidFill>
            <a:srgbClr val="7F7F7F">
              <a:alpha val="50196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>
                <a:solidFill>
                  <a:schemeClr val="bg1"/>
                </a:solidFill>
              </a:rPr>
              <a:t>FCC R&amp;D CCT Magnet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0BA2634-024C-F514-2E4C-8CFBA25D3FB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2821"/>
          <a:stretch/>
        </p:blipFill>
        <p:spPr>
          <a:xfrm>
            <a:off x="4803374" y="2697897"/>
            <a:ext cx="4025755" cy="1930545"/>
          </a:xfrm>
          <a:prstGeom prst="rect">
            <a:avLst/>
          </a:prstGeom>
        </p:spPr>
      </p:pic>
      <p:sp>
        <p:nvSpPr>
          <p:cNvPr id="16" name="TextBox 17">
            <a:extLst>
              <a:ext uri="{FF2B5EF4-FFF2-40B4-BE49-F238E27FC236}">
                <a16:creationId xmlns:a16="http://schemas.microsoft.com/office/drawing/2014/main" id="{0914895F-3BF1-8D50-ACC2-F80CC9184BBB}"/>
              </a:ext>
            </a:extLst>
          </p:cNvPr>
          <p:cNvSpPr txBox="1"/>
          <p:nvPr/>
        </p:nvSpPr>
        <p:spPr>
          <a:xfrm>
            <a:off x="4609374" y="4696688"/>
            <a:ext cx="4534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i="1" dirty="0">
                <a:solidFill>
                  <a:srgbClr val="0070C0"/>
                </a:solidFill>
              </a:rPr>
              <a:t>Baseline FCC-ee Coils and Beam Pipe</a:t>
            </a:r>
          </a:p>
        </p:txBody>
      </p:sp>
      <p:pic>
        <p:nvPicPr>
          <p:cNvPr id="17" name="Content Placeholder 5">
            <a:extLst>
              <a:ext uri="{FF2B5EF4-FFF2-40B4-BE49-F238E27FC236}">
                <a16:creationId xmlns:a16="http://schemas.microsoft.com/office/drawing/2014/main" id="{6738A177-4F74-EC73-21C0-9EAA14C10C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87712" y="389659"/>
            <a:ext cx="3894680" cy="232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186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7D8C617-E4EE-C552-8374-9AB338E99AE0}"/>
              </a:ext>
            </a:extLst>
          </p:cNvPr>
          <p:cNvSpPr txBox="1"/>
          <p:nvPr/>
        </p:nvSpPr>
        <p:spPr>
          <a:xfrm>
            <a:off x="62640" y="632580"/>
            <a:ext cx="3192845" cy="44991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514350">
              <a:lnSpc>
                <a:spcPct val="110000"/>
              </a:lnSpc>
              <a:spcBef>
                <a:spcPts val="450"/>
              </a:spcBef>
              <a:buClrTx/>
              <a:defRPr/>
            </a:pPr>
            <a:r>
              <a:rPr lang="en-US" sz="1500" b="1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 chamber: critical for performance, MDI</a:t>
            </a:r>
          </a:p>
          <a:p>
            <a:pPr defTabSz="514350">
              <a:lnSpc>
                <a:spcPct val="110000"/>
              </a:lnSpc>
              <a:spcBef>
                <a:spcPts val="450"/>
              </a:spcBef>
              <a:buClrTx/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1) Central IP vacuum chamber (test cooling and vacuum systems), AlBeMet162  &amp; steel transition (shape of transition, EBW process), Bellows (vacuum and thermal tests), Welding  (EBW for elliptical geometry), C-fibre support structure</a:t>
            </a:r>
            <a:endParaRPr lang="en-GB" sz="1600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514350">
              <a:lnSpc>
                <a:spcPct val="110000"/>
              </a:lnSpc>
              <a:spcBef>
                <a:spcPts val="450"/>
              </a:spcBef>
              <a:buClrTx/>
              <a:defRPr/>
            </a:pPr>
            <a:r>
              <a:rPr lang="en-GB" sz="1600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Elliptical vacuum chamber with remote vacuum connection, first quadrupole QC1, cryostat, beam pipe and quadrupole and cryostat support, vibration &amp; alignment sensors</a:t>
            </a:r>
            <a:endParaRPr lang="en-US" sz="1600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C9746A-0316-64C9-94B1-32A90A55AF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586" y="829340"/>
            <a:ext cx="3119396" cy="19773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99B2E8-CA6D-E410-B705-6D1392A9EC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5337" y="1405147"/>
            <a:ext cx="1050821" cy="6609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93DFBBD-EC60-12AE-4123-3622C5A99E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230" y="1317992"/>
            <a:ext cx="1185998" cy="5935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3EB5AC0-5CD4-552B-CD70-B9501531C8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300" y="829340"/>
            <a:ext cx="1987700" cy="5774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C674A3-5BE4-191E-665E-4C0CA5CEDF3D}"/>
              </a:ext>
            </a:extLst>
          </p:cNvPr>
          <p:cNvSpPr txBox="1"/>
          <p:nvPr/>
        </p:nvSpPr>
        <p:spPr>
          <a:xfrm>
            <a:off x="3015084" y="627954"/>
            <a:ext cx="1637207" cy="7848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M. Boscolo, </a:t>
            </a:r>
            <a:br>
              <a:rPr lang="en-US" sz="15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F. </a:t>
            </a:r>
            <a:r>
              <a:rPr lang="en-US" sz="1500" dirty="0" err="1">
                <a:solidFill>
                  <a:prstClr val="black"/>
                </a:solidFill>
                <a:latin typeface="Calibri" panose="020F0502020204030204"/>
              </a:rPr>
              <a:t>Fransesini</a:t>
            </a:r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, </a:t>
            </a:r>
            <a:br>
              <a:rPr lang="en-US" sz="15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F. </a:t>
            </a:r>
            <a:r>
              <a:rPr lang="en-US" sz="1500" dirty="0" err="1">
                <a:solidFill>
                  <a:prstClr val="black"/>
                </a:solidFill>
                <a:latin typeface="Calibri" panose="020F0502020204030204"/>
              </a:rPr>
              <a:t>Palla</a:t>
            </a:r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, et al.</a:t>
            </a:r>
            <a:endParaRPr lang="en-GB" sz="150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C5DE9AE9-B9DD-3A85-C4FE-EE69B369AD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8306" y="3037044"/>
            <a:ext cx="2965955" cy="1977303"/>
          </a:xfrm>
          <a:prstGeom prst="rect">
            <a:avLst/>
          </a:prstGeom>
        </p:spPr>
      </p:pic>
      <p:pic>
        <p:nvPicPr>
          <p:cNvPr id="13" name="Picture 12" descr="A picture containing sky&#10;&#10;Description automatically generated">
            <a:extLst>
              <a:ext uri="{FF2B5EF4-FFF2-40B4-BE49-F238E27FC236}">
                <a16:creationId xmlns:a16="http://schemas.microsoft.com/office/drawing/2014/main" id="{6BDBDA57-CF1C-B6FC-C925-E1F0B166E8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3805" y="2996359"/>
            <a:ext cx="3039387" cy="189961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33CAFB0-549E-C20D-88E4-5DF782E72E66}"/>
              </a:ext>
            </a:extLst>
          </p:cNvPr>
          <p:cNvSpPr txBox="1"/>
          <p:nvPr/>
        </p:nvSpPr>
        <p:spPr>
          <a:xfrm>
            <a:off x="3170152" y="3037044"/>
            <a:ext cx="12442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bellows assembly</a:t>
            </a:r>
            <a:endParaRPr lang="en-GB" sz="10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5F8D11-6EEE-C50E-E97F-62428D95671D}"/>
              </a:ext>
            </a:extLst>
          </p:cNvPr>
          <p:cNvSpPr txBox="1"/>
          <p:nvPr/>
        </p:nvSpPr>
        <p:spPr>
          <a:xfrm>
            <a:off x="5823386" y="2993374"/>
            <a:ext cx="24657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support tube with carbon fiber cylinder</a:t>
            </a:r>
            <a:endParaRPr lang="en-GB" sz="1050" dirty="0"/>
          </a:p>
        </p:txBody>
      </p:sp>
      <p:pic>
        <p:nvPicPr>
          <p:cNvPr id="16" name="Picture 15" descr="A satellite in space&#10;&#10;Description automatically generated with low confidence">
            <a:extLst>
              <a:ext uri="{FF2B5EF4-FFF2-40B4-BE49-F238E27FC236}">
                <a16:creationId xmlns:a16="http://schemas.microsoft.com/office/drawing/2014/main" id="{BA3FBA41-7F3D-DCFB-DA42-21B1ED473A8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3" t="10540" r="12474" b="25286"/>
          <a:stretch/>
        </p:blipFill>
        <p:spPr>
          <a:xfrm>
            <a:off x="7217918" y="4103872"/>
            <a:ext cx="1784663" cy="91047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7B4F841-08F0-3FF2-F350-D1C0B91E0D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40408" y="2039232"/>
            <a:ext cx="1050821" cy="68416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CBF27F0-1FD6-8093-1845-560340182A3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36174" y="2240337"/>
            <a:ext cx="573923" cy="566305"/>
          </a:xfrm>
          <a:prstGeom prst="rect">
            <a:avLst/>
          </a:prstGeom>
        </p:spPr>
      </p:pic>
      <p:sp>
        <p:nvSpPr>
          <p:cNvPr id="12" name="Google Shape;203;p29">
            <a:extLst>
              <a:ext uri="{FF2B5EF4-FFF2-40B4-BE49-F238E27FC236}">
                <a16:creationId xmlns:a16="http://schemas.microsoft.com/office/drawing/2014/main" id="{BE77E1C0-C31F-FACA-9CB2-4053B61E365B}"/>
              </a:ext>
            </a:extLst>
          </p:cNvPr>
          <p:cNvSpPr txBox="1"/>
          <p:nvPr/>
        </p:nvSpPr>
        <p:spPr>
          <a:xfrm>
            <a:off x="0" y="-158173"/>
            <a:ext cx="9144000" cy="661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41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         FCC-</a:t>
            </a:r>
            <a:r>
              <a:rPr lang="en-US" sz="2400" b="0" i="0" u="none" strike="noStrike" cap="none" dirty="0" err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ee</a:t>
            </a:r>
            <a:r>
              <a:rPr lang="en-US" sz="2400" b="0" i="0" u="none" strike="noStrike" cap="none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IR Mockup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80543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1CCDB03C-73A0-8D15-CB7B-00AD79B92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58440"/>
            <a:ext cx="7780083" cy="192634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0233007-94F9-7747-F8C6-027B6995E089}"/>
              </a:ext>
            </a:extLst>
          </p:cNvPr>
          <p:cNvSpPr txBox="1"/>
          <p:nvPr/>
        </p:nvSpPr>
        <p:spPr>
          <a:xfrm>
            <a:off x="96116" y="498325"/>
            <a:ext cx="90582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727">
              <a:buClrTx/>
              <a:defRPr/>
            </a:pPr>
            <a:r>
              <a:rPr lang="en-GB" sz="18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Collaboration between PSI and CERN with external partners: CNRS-</a:t>
            </a:r>
            <a:r>
              <a:rPr lang="en-GB" sz="180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IJCLab</a:t>
            </a:r>
            <a:r>
              <a:rPr lang="en-GB" sz="18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(Orsay), INFN-LNF (Frascati), KEK/</a:t>
            </a:r>
            <a:r>
              <a:rPr lang="en-GB" sz="180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SuperKEKB</a:t>
            </a:r>
            <a:r>
              <a:rPr lang="en-GB" sz="18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as observer,  INFN-Ferrara – radiation from crystal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0940132-FC29-3B39-2F4C-E08254BE18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8381" y="1022289"/>
            <a:ext cx="4775620" cy="238308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5FFEA5D-5F06-F482-FE3F-1C7F93FC22B2}"/>
              </a:ext>
            </a:extLst>
          </p:cNvPr>
          <p:cNvSpPr txBox="1"/>
          <p:nvPr/>
        </p:nvSpPr>
        <p:spPr>
          <a:xfrm>
            <a:off x="357031" y="1634580"/>
            <a:ext cx="400095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>
              <a:buClrTx/>
              <a:defRPr/>
            </a:pPr>
            <a:r>
              <a:rPr lang="en-US" sz="21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P</a:t>
            </a:r>
            <a:r>
              <a:rPr lang="en-US" sz="2100" kern="1200" baseline="300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3</a:t>
            </a:r>
            <a:r>
              <a:rPr lang="en-US" sz="21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: PSI e</a:t>
            </a:r>
            <a:r>
              <a:rPr lang="en-US" sz="2100" kern="1200" baseline="300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+</a:t>
            </a:r>
            <a:r>
              <a:rPr lang="en-US" sz="21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production experiment with HTS solenoid at </a:t>
            </a:r>
            <a:r>
              <a:rPr lang="en-US" sz="210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SwissFEL</a:t>
            </a:r>
            <a:r>
              <a:rPr lang="en-US" sz="21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algn="r" defTabSz="685800">
              <a:buClrTx/>
              <a:defRPr/>
            </a:pPr>
            <a:r>
              <a:rPr lang="en-US" sz="21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planned for 2024/25</a:t>
            </a:r>
            <a:endParaRPr lang="en-GB" sz="210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4138F41-C55D-4509-A55D-7C49086D2980}"/>
              </a:ext>
            </a:extLst>
          </p:cNvPr>
          <p:cNvSpPr txBox="1"/>
          <p:nvPr/>
        </p:nvSpPr>
        <p:spPr>
          <a:xfrm>
            <a:off x="367422" y="2671033"/>
            <a:ext cx="374871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buClrTx/>
              <a:defRPr/>
            </a:pPr>
            <a:r>
              <a:rPr lang="en-US" sz="21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Latest FCC-</a:t>
            </a:r>
            <a:r>
              <a:rPr lang="en-US" sz="210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ee</a:t>
            </a:r>
            <a:r>
              <a:rPr lang="en-US" sz="21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pre-injector layout</a:t>
            </a:r>
            <a:endParaRPr lang="en-GB" sz="210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E94AF2F-0C55-1DC1-6F4C-5A2D42903ED8}"/>
              </a:ext>
            </a:extLst>
          </p:cNvPr>
          <p:cNvSpPr txBox="1"/>
          <p:nvPr/>
        </p:nvSpPr>
        <p:spPr>
          <a:xfrm>
            <a:off x="0" y="4869510"/>
            <a:ext cx="4357990" cy="3231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en-US" sz="15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P. Craievich, A. Grudiev,  C. Milardi, A. De </a:t>
            </a:r>
            <a:r>
              <a:rPr lang="en-US" sz="150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Santis</a:t>
            </a:r>
            <a:r>
              <a:rPr lang="en-US" sz="15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, et al.</a:t>
            </a:r>
            <a:endParaRPr lang="en-GB" sz="150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Google Shape;203;p29">
            <a:extLst>
              <a:ext uri="{FF2B5EF4-FFF2-40B4-BE49-F238E27FC236}">
                <a16:creationId xmlns:a16="http://schemas.microsoft.com/office/drawing/2014/main" id="{8D46588E-8D1C-BB81-8695-025CF262E00C}"/>
              </a:ext>
            </a:extLst>
          </p:cNvPr>
          <p:cNvSpPr txBox="1"/>
          <p:nvPr/>
        </p:nvSpPr>
        <p:spPr>
          <a:xfrm>
            <a:off x="0" y="-158173"/>
            <a:ext cx="9144000" cy="661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41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         FCC-</a:t>
            </a:r>
            <a:r>
              <a:rPr lang="en-US" sz="2400" b="0" i="0" u="none" strike="noStrike" cap="none" dirty="0" err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ee</a:t>
            </a:r>
            <a:r>
              <a:rPr lang="en-US" sz="2400" b="0" i="0" u="none" strike="noStrike" cap="none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Pre-Injector R&amp;D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79AC3A-FBCC-CED9-CE06-24807F77C464}"/>
              </a:ext>
            </a:extLst>
          </p:cNvPr>
          <p:cNvSpPr txBox="1"/>
          <p:nvPr/>
        </p:nvSpPr>
        <p:spPr>
          <a:xfrm>
            <a:off x="634458" y="1216340"/>
            <a:ext cx="32608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e+ requirements ~2x SLC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D3284A-B8D7-4F85-2F10-D12DBE053617}"/>
              </a:ext>
            </a:extLst>
          </p:cNvPr>
          <p:cNvSpPr txBox="1"/>
          <p:nvPr/>
        </p:nvSpPr>
        <p:spPr>
          <a:xfrm>
            <a:off x="5463633" y="4741880"/>
            <a:ext cx="30604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20 GeV linac to Booster</a:t>
            </a:r>
          </a:p>
        </p:txBody>
      </p:sp>
    </p:spTree>
    <p:extLst>
      <p:ext uri="{BB962C8B-B14F-4D97-AF65-F5344CB8AC3E}">
        <p14:creationId xmlns:p14="http://schemas.microsoft.com/office/powerpoint/2010/main" val="3442003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8"/>
          <p:cNvSpPr txBox="1">
            <a:spLocks noGrp="1"/>
          </p:cNvSpPr>
          <p:nvPr>
            <p:ph type="sldNum" idx="12"/>
          </p:nvPr>
        </p:nvSpPr>
        <p:spPr>
          <a:xfrm>
            <a:off x="8618018" y="103057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 dirty="0"/>
          </a:p>
        </p:txBody>
      </p:sp>
      <p:sp>
        <p:nvSpPr>
          <p:cNvPr id="302" name="Google Shape;302;p38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Accelerator Layout</a:t>
            </a:r>
            <a:endParaRPr dirty="0"/>
          </a:p>
        </p:txBody>
      </p:sp>
      <p:sp>
        <p:nvSpPr>
          <p:cNvPr id="303" name="Google Shape;303;p38"/>
          <p:cNvSpPr txBox="1"/>
          <p:nvPr/>
        </p:nvSpPr>
        <p:spPr>
          <a:xfrm>
            <a:off x="275130" y="1059582"/>
            <a:ext cx="883337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The arc cells are repeated 2000 times around the ring</a:t>
            </a:r>
            <a:endParaRPr lang="en-US"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Critical to understand and optimize the layout for cost, installation, alignment, operation, and maintenance</a:t>
            </a:r>
            <a:endParaRPr lang="en-US"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Includes placement of the </a:t>
            </a:r>
            <a:b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main rings and the Booster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6000 11-meter twin-bore</a:t>
            </a:r>
            <a:br>
              <a:rPr lang="en-US" sz="20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</a:br>
            <a:r>
              <a:rPr lang="en-US" sz="20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dipoles and 3000 3-meter </a:t>
            </a:r>
            <a:br>
              <a:rPr lang="en-US" sz="20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</a:br>
            <a:r>
              <a:rPr lang="en-US" sz="20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twin-bore quadrupoles plus</a:t>
            </a:r>
            <a:br>
              <a:rPr lang="en-US" sz="20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</a:br>
            <a:r>
              <a:rPr lang="en-US" sz="20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the booster</a:t>
            </a:r>
            <a:endParaRPr lang="en-US" dirty="0"/>
          </a:p>
          <a:p>
            <a:pPr marR="0" lvl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</a:pPr>
            <a:b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2400" dirty="0"/>
          </a:p>
          <a:p>
            <a:pPr marL="342900" marR="0" lvl="0" indent="-1905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en-US"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 descr="A picture containing sky, LEGO, toy&#10;&#10;Description automatically generated">
            <a:extLst>
              <a:ext uri="{FF2B5EF4-FFF2-40B4-BE49-F238E27FC236}">
                <a16:creationId xmlns:a16="http://schemas.microsoft.com/office/drawing/2014/main" id="{26388C43-594A-3A5B-8E29-3FBC63FEF8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461" y="2432280"/>
            <a:ext cx="5127827" cy="2559933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1DDB904-560C-7592-D88A-F5C7423B577A}"/>
              </a:ext>
            </a:extLst>
          </p:cNvPr>
          <p:cNvCxnSpPr>
            <a:cxnSpLocks/>
          </p:cNvCxnSpPr>
          <p:nvPr/>
        </p:nvCxnSpPr>
        <p:spPr>
          <a:xfrm flipH="1">
            <a:off x="6422886" y="2514174"/>
            <a:ext cx="228448" cy="360040"/>
          </a:xfrm>
          <a:prstGeom prst="straightConnector1">
            <a:avLst/>
          </a:prstGeom>
          <a:ln w="12700">
            <a:solidFill>
              <a:schemeClr val="accent6"/>
            </a:solidFill>
            <a:headEnd w="lg" len="lg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9BC798F-DE3A-C147-A3FD-98CB93A35FB3}"/>
              </a:ext>
            </a:extLst>
          </p:cNvPr>
          <p:cNvCxnSpPr>
            <a:cxnSpLocks/>
          </p:cNvCxnSpPr>
          <p:nvPr/>
        </p:nvCxnSpPr>
        <p:spPr>
          <a:xfrm>
            <a:off x="6782927" y="2518090"/>
            <a:ext cx="228446" cy="140100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4B6D9DD-09B1-D287-F2CE-DB5992F6C269}"/>
              </a:ext>
            </a:extLst>
          </p:cNvPr>
          <p:cNvSpPr/>
          <p:nvPr/>
        </p:nvSpPr>
        <p:spPr>
          <a:xfrm>
            <a:off x="6062847" y="2224454"/>
            <a:ext cx="1440160" cy="289720"/>
          </a:xfrm>
          <a:prstGeom prst="roundRect">
            <a:avLst>
              <a:gd name="adj" fmla="val 19643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Preliminary single cantilever dipole supports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C2A6766-7825-1F67-F1E7-3764A25125FA}"/>
              </a:ext>
            </a:extLst>
          </p:cNvPr>
          <p:cNvSpPr/>
          <p:nvPr/>
        </p:nvSpPr>
        <p:spPr>
          <a:xfrm>
            <a:off x="6897150" y="4390670"/>
            <a:ext cx="1728192" cy="289720"/>
          </a:xfrm>
          <a:prstGeom prst="roundRect">
            <a:avLst>
              <a:gd name="adj" fmla="val 19643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Common girder for main collider quadrupoles &amp; </a:t>
            </a:r>
            <a:r>
              <a:rPr lang="en-US" sz="800" dirty="0" err="1">
                <a:solidFill>
                  <a:schemeClr val="bg1"/>
                </a:solidFill>
              </a:rPr>
              <a:t>sextupoles</a:t>
            </a:r>
            <a:endParaRPr lang="en-GB" sz="800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E20DE77-6184-BDD0-5E77-A4CEE32A8AF3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6443732" y="4232766"/>
            <a:ext cx="453418" cy="302764"/>
          </a:xfrm>
          <a:prstGeom prst="straightConnector1">
            <a:avLst/>
          </a:prstGeom>
          <a:ln w="12700">
            <a:solidFill>
              <a:schemeClr val="accent6"/>
            </a:solidFill>
            <a:headEnd w="lg" len="lg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E198F2B-B3EB-3584-3B2A-4133EDBE50F7}"/>
              </a:ext>
            </a:extLst>
          </p:cNvPr>
          <p:cNvSpPr/>
          <p:nvPr/>
        </p:nvSpPr>
        <p:spPr>
          <a:xfrm>
            <a:off x="6134854" y="4787998"/>
            <a:ext cx="970851" cy="289720"/>
          </a:xfrm>
          <a:prstGeom prst="roundRect">
            <a:avLst>
              <a:gd name="adj" fmla="val 19643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HL-LHC jacks</a:t>
            </a:r>
            <a:endParaRPr lang="en-GB" sz="800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02138BC-3409-9913-A2BF-FA486AFEBB57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5198750" y="4818430"/>
            <a:ext cx="936104" cy="114428"/>
          </a:xfrm>
          <a:prstGeom prst="straightConnector1">
            <a:avLst/>
          </a:prstGeom>
          <a:ln w="12700">
            <a:solidFill>
              <a:schemeClr val="accent6"/>
            </a:solidFill>
            <a:headEnd w="lg" len="lg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C138958-B1C4-7C3A-0BDC-951538CDB6A0}"/>
              </a:ext>
            </a:extLst>
          </p:cNvPr>
          <p:cNvSpPr/>
          <p:nvPr/>
        </p:nvSpPr>
        <p:spPr>
          <a:xfrm>
            <a:off x="3979932" y="2222381"/>
            <a:ext cx="1728192" cy="289720"/>
          </a:xfrm>
          <a:prstGeom prst="roundRect">
            <a:avLst>
              <a:gd name="adj" fmla="val 19643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Common support for booster’s quadrupoles &amp; </a:t>
            </a:r>
            <a:r>
              <a:rPr lang="en-US" sz="800" dirty="0" err="1">
                <a:solidFill>
                  <a:schemeClr val="bg1"/>
                </a:solidFill>
              </a:rPr>
              <a:t>sextupoles</a:t>
            </a:r>
            <a:endParaRPr lang="en-GB" sz="800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FD3A453-86FB-7513-903F-0D8E68E006F6}"/>
              </a:ext>
            </a:extLst>
          </p:cNvPr>
          <p:cNvCxnSpPr>
            <a:cxnSpLocks/>
          </p:cNvCxnSpPr>
          <p:nvPr/>
        </p:nvCxnSpPr>
        <p:spPr>
          <a:xfrm>
            <a:off x="4620570" y="2529977"/>
            <a:ext cx="0" cy="848293"/>
          </a:xfrm>
          <a:prstGeom prst="straightConnector1">
            <a:avLst/>
          </a:prstGeom>
          <a:ln w="12700">
            <a:solidFill>
              <a:schemeClr val="accent6"/>
            </a:solidFill>
            <a:headEnd w="lg" len="lg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45A5ECE-07A6-3275-601A-BCF12D2376B5}"/>
              </a:ext>
            </a:extLst>
          </p:cNvPr>
          <p:cNvSpPr/>
          <p:nvPr/>
        </p:nvSpPr>
        <p:spPr>
          <a:xfrm>
            <a:off x="3020855" y="4641455"/>
            <a:ext cx="1183480" cy="289720"/>
          </a:xfrm>
          <a:prstGeom prst="roundRect">
            <a:avLst>
              <a:gd name="adj" fmla="val 19643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  <a:p>
            <a:pPr algn="ctr"/>
            <a:r>
              <a:rPr lang="en-US" sz="800" dirty="0">
                <a:solidFill>
                  <a:schemeClr val="bg1"/>
                </a:solidFill>
              </a:rPr>
              <a:t>HL-LHC 2t Universal Adjustment Platform (UAP)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93548B3-1C5B-C1AF-489E-B75FF6BE5849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4204335" y="3291830"/>
            <a:ext cx="769499" cy="1494485"/>
          </a:xfrm>
          <a:prstGeom prst="straightConnector1">
            <a:avLst/>
          </a:prstGeom>
          <a:ln w="12700">
            <a:solidFill>
              <a:schemeClr val="accent6"/>
            </a:solidFill>
            <a:headEnd w="lg" len="lg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9787849-E379-9AA7-6908-B1CB02547EAC}"/>
              </a:ext>
            </a:extLst>
          </p:cNvPr>
          <p:cNvSpPr txBox="1"/>
          <p:nvPr/>
        </p:nvSpPr>
        <p:spPr>
          <a:xfrm>
            <a:off x="7620919" y="3631862"/>
            <a:ext cx="1008112" cy="306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200" i="1" dirty="0"/>
              <a:t>C. Tetrault</a:t>
            </a:r>
            <a:endParaRPr lang="en-GB" sz="1200" i="1" dirty="0"/>
          </a:p>
        </p:txBody>
      </p:sp>
      <p:pic>
        <p:nvPicPr>
          <p:cNvPr id="15" name="Picture 14" descr="A person working on a machine&#10;&#10;Description automatically generated with medium confidence">
            <a:extLst>
              <a:ext uri="{FF2B5EF4-FFF2-40B4-BE49-F238E27FC236}">
                <a16:creationId xmlns:a16="http://schemas.microsoft.com/office/drawing/2014/main" id="{3AFDB01D-9A6B-0F31-58CA-47DD2808AD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" t="-343" r="-783" b="343"/>
          <a:stretch/>
        </p:blipFill>
        <p:spPr bwMode="auto">
          <a:xfrm>
            <a:off x="1780103" y="4232766"/>
            <a:ext cx="1215507" cy="910734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8FF9B45-02D2-62CA-CA04-AA8F4B654755}"/>
              </a:ext>
            </a:extLst>
          </p:cNvPr>
          <p:cNvSpPr txBox="1"/>
          <p:nvPr/>
        </p:nvSpPr>
        <p:spPr>
          <a:xfrm>
            <a:off x="7749055" y="2262519"/>
            <a:ext cx="1119815" cy="300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GB" sz="1200" i="1" dirty="0"/>
              <a:t>F. Carra et al</a:t>
            </a:r>
          </a:p>
        </p:txBody>
      </p:sp>
    </p:spTree>
    <p:extLst>
      <p:ext uri="{BB962C8B-B14F-4D97-AF65-F5344CB8AC3E}">
        <p14:creationId xmlns:p14="http://schemas.microsoft.com/office/powerpoint/2010/main" val="24633643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8"/>
          <p:cNvSpPr txBox="1">
            <a:spLocks noGrp="1"/>
          </p:cNvSpPr>
          <p:nvPr>
            <p:ph type="sldNum" idx="12"/>
          </p:nvPr>
        </p:nvSpPr>
        <p:spPr>
          <a:xfrm>
            <a:off x="8618018" y="103057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 dirty="0"/>
          </a:p>
        </p:txBody>
      </p:sp>
      <p:sp>
        <p:nvSpPr>
          <p:cNvPr id="302" name="Google Shape;302;p38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Vacuum System</a:t>
            </a:r>
            <a:endParaRPr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B09FD30-35DA-54EE-F158-3376E120B0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752" y="1114355"/>
            <a:ext cx="8162497" cy="393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6001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8"/>
          <p:cNvSpPr txBox="1">
            <a:spLocks noGrp="1"/>
          </p:cNvSpPr>
          <p:nvPr>
            <p:ph type="sldNum" idx="12"/>
          </p:nvPr>
        </p:nvSpPr>
        <p:spPr>
          <a:xfrm>
            <a:off x="8618018" y="103057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 dirty="0"/>
          </a:p>
        </p:txBody>
      </p:sp>
      <p:sp>
        <p:nvSpPr>
          <p:cNvPr id="302" name="Google Shape;302;p38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Vacuum System</a:t>
            </a:r>
            <a:endParaRPr dirty="0"/>
          </a:p>
        </p:txBody>
      </p:sp>
      <p:sp>
        <p:nvSpPr>
          <p:cNvPr id="303" name="Google Shape;303;p38"/>
          <p:cNvSpPr txBox="1"/>
          <p:nvPr/>
        </p:nvSpPr>
        <p:spPr>
          <a:xfrm>
            <a:off x="275130" y="1059582"/>
            <a:ext cx="883337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The arc cells are repeated 2000 times around the ring</a:t>
            </a:r>
            <a:endParaRPr lang="en-US"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Critical to understand and optimize the layout for cost, installation, alignment, operation, and maintenance</a:t>
            </a:r>
            <a:endParaRPr lang="en-US"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Includes placement of the </a:t>
            </a:r>
            <a:b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main rings and the Booster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6000 11-meter twin-bore</a:t>
            </a:r>
            <a:br>
              <a:rPr lang="en-US" sz="20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</a:br>
            <a:r>
              <a:rPr lang="en-US" sz="20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dipoles and 3000 3-meter </a:t>
            </a:r>
            <a:br>
              <a:rPr lang="en-US" sz="20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</a:br>
            <a:r>
              <a:rPr lang="en-US" sz="20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twin-bore quadrupoles plus</a:t>
            </a:r>
            <a:br>
              <a:rPr lang="en-US" sz="20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</a:br>
            <a:r>
              <a:rPr lang="en-US" sz="20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the booster</a:t>
            </a:r>
            <a:endParaRPr lang="en-US" dirty="0"/>
          </a:p>
          <a:p>
            <a:pPr marR="0" lvl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</a:pPr>
            <a:b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2400" dirty="0"/>
          </a:p>
          <a:p>
            <a:pPr marL="342900" marR="0" lvl="0" indent="-1905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en-US"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 descr="A picture containing sky, LEGO, toy&#10;&#10;Description automatically generated">
            <a:extLst>
              <a:ext uri="{FF2B5EF4-FFF2-40B4-BE49-F238E27FC236}">
                <a16:creationId xmlns:a16="http://schemas.microsoft.com/office/drawing/2014/main" id="{26388C43-594A-3A5B-8E29-3FBC63FEF8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461" y="2432280"/>
            <a:ext cx="5127827" cy="2559933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1DDB904-560C-7592-D88A-F5C7423B577A}"/>
              </a:ext>
            </a:extLst>
          </p:cNvPr>
          <p:cNvCxnSpPr>
            <a:cxnSpLocks/>
          </p:cNvCxnSpPr>
          <p:nvPr/>
        </p:nvCxnSpPr>
        <p:spPr>
          <a:xfrm flipH="1">
            <a:off x="6422886" y="2514174"/>
            <a:ext cx="228448" cy="360040"/>
          </a:xfrm>
          <a:prstGeom prst="straightConnector1">
            <a:avLst/>
          </a:prstGeom>
          <a:ln w="12700">
            <a:solidFill>
              <a:schemeClr val="accent6"/>
            </a:solidFill>
            <a:headEnd w="lg" len="lg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9BC798F-DE3A-C147-A3FD-98CB93A35FB3}"/>
              </a:ext>
            </a:extLst>
          </p:cNvPr>
          <p:cNvCxnSpPr>
            <a:cxnSpLocks/>
          </p:cNvCxnSpPr>
          <p:nvPr/>
        </p:nvCxnSpPr>
        <p:spPr>
          <a:xfrm>
            <a:off x="6782927" y="2518090"/>
            <a:ext cx="228446" cy="140100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4B6D9DD-09B1-D287-F2CE-DB5992F6C269}"/>
              </a:ext>
            </a:extLst>
          </p:cNvPr>
          <p:cNvSpPr/>
          <p:nvPr/>
        </p:nvSpPr>
        <p:spPr>
          <a:xfrm>
            <a:off x="6062847" y="2224454"/>
            <a:ext cx="1440160" cy="289720"/>
          </a:xfrm>
          <a:prstGeom prst="roundRect">
            <a:avLst>
              <a:gd name="adj" fmla="val 19643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Preliminary single cantilever dipole supports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C2A6766-7825-1F67-F1E7-3764A25125FA}"/>
              </a:ext>
            </a:extLst>
          </p:cNvPr>
          <p:cNvSpPr/>
          <p:nvPr/>
        </p:nvSpPr>
        <p:spPr>
          <a:xfrm>
            <a:off x="6897150" y="4390670"/>
            <a:ext cx="1728192" cy="289720"/>
          </a:xfrm>
          <a:prstGeom prst="roundRect">
            <a:avLst>
              <a:gd name="adj" fmla="val 19643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Common girder for main collider quadrupoles &amp; </a:t>
            </a:r>
            <a:r>
              <a:rPr lang="en-US" sz="800" dirty="0" err="1">
                <a:solidFill>
                  <a:schemeClr val="bg1"/>
                </a:solidFill>
              </a:rPr>
              <a:t>sextupoles</a:t>
            </a:r>
            <a:endParaRPr lang="en-GB" sz="800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E20DE77-6184-BDD0-5E77-A4CEE32A8AF3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6443732" y="4232766"/>
            <a:ext cx="453418" cy="302764"/>
          </a:xfrm>
          <a:prstGeom prst="straightConnector1">
            <a:avLst/>
          </a:prstGeom>
          <a:ln w="12700">
            <a:solidFill>
              <a:schemeClr val="accent6"/>
            </a:solidFill>
            <a:headEnd w="lg" len="lg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E198F2B-B3EB-3584-3B2A-4133EDBE50F7}"/>
              </a:ext>
            </a:extLst>
          </p:cNvPr>
          <p:cNvSpPr/>
          <p:nvPr/>
        </p:nvSpPr>
        <p:spPr>
          <a:xfrm>
            <a:off x="6134854" y="4787998"/>
            <a:ext cx="970851" cy="289720"/>
          </a:xfrm>
          <a:prstGeom prst="roundRect">
            <a:avLst>
              <a:gd name="adj" fmla="val 19643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HL-LHC jacks</a:t>
            </a:r>
            <a:endParaRPr lang="en-GB" sz="800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02138BC-3409-9913-A2BF-FA486AFEBB57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5198750" y="4818430"/>
            <a:ext cx="936104" cy="114428"/>
          </a:xfrm>
          <a:prstGeom prst="straightConnector1">
            <a:avLst/>
          </a:prstGeom>
          <a:ln w="12700">
            <a:solidFill>
              <a:schemeClr val="accent6"/>
            </a:solidFill>
            <a:headEnd w="lg" len="lg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C138958-B1C4-7C3A-0BDC-951538CDB6A0}"/>
              </a:ext>
            </a:extLst>
          </p:cNvPr>
          <p:cNvSpPr/>
          <p:nvPr/>
        </p:nvSpPr>
        <p:spPr>
          <a:xfrm>
            <a:off x="3979932" y="2222381"/>
            <a:ext cx="1728192" cy="289720"/>
          </a:xfrm>
          <a:prstGeom prst="roundRect">
            <a:avLst>
              <a:gd name="adj" fmla="val 19643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Common support for booster’s quadrupoles &amp; </a:t>
            </a:r>
            <a:r>
              <a:rPr lang="en-US" sz="800" dirty="0" err="1">
                <a:solidFill>
                  <a:schemeClr val="bg1"/>
                </a:solidFill>
              </a:rPr>
              <a:t>sextupoles</a:t>
            </a:r>
            <a:endParaRPr lang="en-GB" sz="800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FD3A453-86FB-7513-903F-0D8E68E006F6}"/>
              </a:ext>
            </a:extLst>
          </p:cNvPr>
          <p:cNvCxnSpPr>
            <a:cxnSpLocks/>
          </p:cNvCxnSpPr>
          <p:nvPr/>
        </p:nvCxnSpPr>
        <p:spPr>
          <a:xfrm>
            <a:off x="4620570" y="2529977"/>
            <a:ext cx="0" cy="848293"/>
          </a:xfrm>
          <a:prstGeom prst="straightConnector1">
            <a:avLst/>
          </a:prstGeom>
          <a:ln w="12700">
            <a:solidFill>
              <a:schemeClr val="accent6"/>
            </a:solidFill>
            <a:headEnd w="lg" len="lg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45A5ECE-07A6-3275-601A-BCF12D2376B5}"/>
              </a:ext>
            </a:extLst>
          </p:cNvPr>
          <p:cNvSpPr/>
          <p:nvPr/>
        </p:nvSpPr>
        <p:spPr>
          <a:xfrm>
            <a:off x="3020855" y="4641455"/>
            <a:ext cx="1183480" cy="289720"/>
          </a:xfrm>
          <a:prstGeom prst="roundRect">
            <a:avLst>
              <a:gd name="adj" fmla="val 19643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  <a:p>
            <a:pPr algn="ctr"/>
            <a:r>
              <a:rPr lang="en-US" sz="800" dirty="0">
                <a:solidFill>
                  <a:schemeClr val="bg1"/>
                </a:solidFill>
              </a:rPr>
              <a:t>HL-LHC 2t Universal Adjustment Platform (UAP)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93548B3-1C5B-C1AF-489E-B75FF6BE5849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4204335" y="3291830"/>
            <a:ext cx="769499" cy="1494485"/>
          </a:xfrm>
          <a:prstGeom prst="straightConnector1">
            <a:avLst/>
          </a:prstGeom>
          <a:ln w="12700">
            <a:solidFill>
              <a:schemeClr val="accent6"/>
            </a:solidFill>
            <a:headEnd w="lg" len="lg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9787849-E379-9AA7-6908-B1CB02547EAC}"/>
              </a:ext>
            </a:extLst>
          </p:cNvPr>
          <p:cNvSpPr txBox="1"/>
          <p:nvPr/>
        </p:nvSpPr>
        <p:spPr>
          <a:xfrm>
            <a:off x="7620919" y="3631862"/>
            <a:ext cx="1008112" cy="306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200" i="1" dirty="0"/>
              <a:t>C. Tetrault</a:t>
            </a:r>
            <a:endParaRPr lang="en-GB" sz="1200" i="1" dirty="0"/>
          </a:p>
        </p:txBody>
      </p:sp>
      <p:pic>
        <p:nvPicPr>
          <p:cNvPr id="15" name="Picture 14" descr="A person working on a machine&#10;&#10;Description automatically generated with medium confidence">
            <a:extLst>
              <a:ext uri="{FF2B5EF4-FFF2-40B4-BE49-F238E27FC236}">
                <a16:creationId xmlns:a16="http://schemas.microsoft.com/office/drawing/2014/main" id="{3AFDB01D-9A6B-0F31-58CA-47DD2808AD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" t="-343" r="-783" b="343"/>
          <a:stretch/>
        </p:blipFill>
        <p:spPr bwMode="auto">
          <a:xfrm>
            <a:off x="1780103" y="4232766"/>
            <a:ext cx="1215507" cy="910734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8FF9B45-02D2-62CA-CA04-AA8F4B654755}"/>
              </a:ext>
            </a:extLst>
          </p:cNvPr>
          <p:cNvSpPr txBox="1"/>
          <p:nvPr/>
        </p:nvSpPr>
        <p:spPr>
          <a:xfrm>
            <a:off x="7749055" y="2262519"/>
            <a:ext cx="1119815" cy="300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GB" sz="1200" i="1" dirty="0"/>
              <a:t>F. Carra et al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068F266-C9D4-7DA6-39BE-D2BE75245E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979"/>
            <a:ext cx="9201150" cy="5104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6106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8"/>
          <p:cNvSpPr txBox="1">
            <a:spLocks noGrp="1"/>
          </p:cNvSpPr>
          <p:nvPr>
            <p:ph type="sldNum" idx="12"/>
          </p:nvPr>
        </p:nvSpPr>
        <p:spPr>
          <a:xfrm>
            <a:off x="8618018" y="103057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 dirty="0"/>
          </a:p>
        </p:txBody>
      </p:sp>
      <p:sp>
        <p:nvSpPr>
          <p:cNvPr id="302" name="Google Shape;302;p38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Planning US Engagement</a:t>
            </a:r>
            <a:endParaRPr dirty="0"/>
          </a:p>
        </p:txBody>
      </p:sp>
      <p:sp>
        <p:nvSpPr>
          <p:cNvPr id="303" name="Google Shape;303;p38"/>
          <p:cNvSpPr txBox="1"/>
          <p:nvPr/>
        </p:nvSpPr>
        <p:spPr>
          <a:xfrm>
            <a:off x="275130" y="1059582"/>
            <a:ext cx="883337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Working to develop an R&amp;D budget request for P5</a:t>
            </a:r>
            <a:endParaRPr lang="en-US"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Expect that OHEP will establish a funding path for FCC-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ee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accelerator and detector R&amp;D and we’re d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eveloping a 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placeholder to provide guidance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FCC-US meeting is an opportunity to start thinking about details</a:t>
            </a:r>
            <a:endParaRPr lang="en-US"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Focus on technologies other than SRF right now: IR magnets, collimation, backgrounds, beam physics, ….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Lots more detail will be discussed at FCC Week 2023</a:t>
            </a:r>
            <a:endParaRPr lang="en-US"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Join </a:t>
            </a: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 there!</a:t>
            </a:r>
            <a:endParaRPr lang="en-US"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3100" indent="-342900">
              <a:spcBef>
                <a:spcPts val="300"/>
              </a:spcBef>
              <a:buClr>
                <a:schemeClr val="dk1"/>
              </a:buClr>
              <a:buSzPts val="2000"/>
              <a:buFont typeface="Courier New"/>
              <a:buChar char="o"/>
            </a:pPr>
            <a:endParaRPr lang="en-US"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endParaRPr lang="en-US" dirty="0"/>
          </a:p>
          <a:p>
            <a:pPr marR="0" lvl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</a:pPr>
            <a:b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2400" dirty="0"/>
          </a:p>
          <a:p>
            <a:pPr marL="342900" marR="0" lvl="0" indent="-1905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en-US"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16202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55"/>
          <p:cNvSpPr txBox="1"/>
          <p:nvPr/>
        </p:nvSpPr>
        <p:spPr>
          <a:xfrm>
            <a:off x="323528" y="986754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US has been engaged in the FCC-</a:t>
            </a:r>
            <a:r>
              <a:rPr lang="en-US" sz="2400" b="1" i="0" u="none" strike="noStrike" cap="none" dirty="0" err="1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ee</a:t>
            </a: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design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Many opportunities for engagement in R&amp;D stage which will continue into 2030’s – many synergies with EIC</a:t>
            </a:r>
          </a:p>
          <a:p>
            <a:pPr lvl="2">
              <a:buClr>
                <a:srgbClr val="115CA9"/>
              </a:buClr>
              <a:buSzPts val="2400"/>
            </a:pPr>
            <a:endParaRPr lang="en-US" sz="2400" b="1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A decision on FCC-</a:t>
            </a:r>
            <a:r>
              <a:rPr lang="en-US" sz="2400" b="1" dirty="0" err="1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ee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will be presumably made on 2027 timescale 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 increased engagement with R&amp;D, engineering, and fabrication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400" b="1" dirty="0">
              <a:solidFill>
                <a:srgbClr val="115CA9"/>
              </a:solidFill>
              <a:latin typeface="Calibri"/>
              <a:ea typeface="Calibri"/>
              <a:cs typeface="Calibri"/>
              <a:sym typeface="Wingdings" panose="05000000000000000000" pitchFamily="2" charset="2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Assuming the project moves ahead, the US contribution could be B$-scale</a:t>
            </a:r>
            <a:endParaRPr sz="2400" b="0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2" name="Google Shape;472;p55"/>
          <p:cNvSpPr txBox="1">
            <a:spLocks noGrp="1"/>
          </p:cNvSpPr>
          <p:nvPr>
            <p:ph type="title"/>
          </p:nvPr>
        </p:nvSpPr>
        <p:spPr>
          <a:xfrm>
            <a:off x="442800" y="399776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US Engagement Summary</a:t>
            </a:r>
            <a:endParaRPr dirty="0"/>
          </a:p>
        </p:txBody>
      </p:sp>
      <p:sp>
        <p:nvSpPr>
          <p:cNvPr id="5" name="Google Shape;301;p38">
            <a:extLst>
              <a:ext uri="{FF2B5EF4-FFF2-40B4-BE49-F238E27FC236}">
                <a16:creationId xmlns:a16="http://schemas.microsoft.com/office/drawing/2014/main" id="{E90CEF5B-8535-4FC5-91C8-C35C77F81D4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56"/>
          <p:cNvSpPr txBox="1">
            <a:spLocks noGrp="1"/>
          </p:cNvSpPr>
          <p:nvPr>
            <p:ph type="ctrTitle"/>
          </p:nvPr>
        </p:nvSpPr>
        <p:spPr>
          <a:xfrm>
            <a:off x="442800" y="1788663"/>
            <a:ext cx="826335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7969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n-US"/>
              <a:t>Thank you </a:t>
            </a:r>
            <a:br>
              <a:rPr lang="en-US"/>
            </a:br>
            <a:r>
              <a:rPr lang="en-US"/>
              <a:t>for your attention.</a:t>
            </a:r>
            <a:endParaRPr/>
          </a:p>
        </p:txBody>
      </p:sp>
      <p:sp>
        <p:nvSpPr>
          <p:cNvPr id="478" name="Google Shape;478;p56"/>
          <p:cNvSpPr txBox="1"/>
          <p:nvPr/>
        </p:nvSpPr>
        <p:spPr>
          <a:xfrm>
            <a:off x="8745300" y="97423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 sz="13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p56"/>
          <p:cNvSpPr/>
          <p:nvPr/>
        </p:nvSpPr>
        <p:spPr>
          <a:xfrm>
            <a:off x="6124950" y="104158"/>
            <a:ext cx="2547450" cy="1566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dot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SPACE</a:t>
            </a:r>
            <a:r>
              <a:rPr lang="en-US" sz="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FOR ADDITIONAL LOGOS</a:t>
            </a:r>
            <a:endParaRPr/>
          </a:p>
        </p:txBody>
      </p:sp>
      <p:sp>
        <p:nvSpPr>
          <p:cNvPr id="480" name="Google Shape;480;p56"/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Name of the speaker/author</a:t>
            </a:r>
            <a:endParaRPr sz="9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1" name="Google Shape;481;p56"/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Date / Name of the event</a:t>
            </a:r>
            <a:endParaRPr sz="9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6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174" name="Google Shape;174;p26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Layout</a:t>
            </a:r>
            <a:endParaRPr dirty="0"/>
          </a:p>
        </p:txBody>
      </p:sp>
      <p:sp>
        <p:nvSpPr>
          <p:cNvPr id="175" name="Google Shape;175;p26"/>
          <p:cNvSpPr txBox="1"/>
          <p:nvPr/>
        </p:nvSpPr>
        <p:spPr>
          <a:xfrm>
            <a:off x="90973" y="1203598"/>
            <a:ext cx="4709627" cy="3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432" marR="0" lvl="0" indent="0" algn="l" rtl="0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r>
              <a:rPr lang="en-US" sz="1800" b="1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Double ring </a:t>
            </a:r>
            <a:r>
              <a:rPr lang="en-US" sz="1800" b="0" i="0" u="none" strike="noStrike" cap="none" dirty="0" err="1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e+e</a:t>
            </a:r>
            <a:r>
              <a:rPr lang="en-US" sz="1800" b="0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- collider with 91 km circ.</a:t>
            </a:r>
            <a:endParaRPr sz="1600" dirty="0"/>
          </a:p>
          <a:p>
            <a:pPr marL="27432" marR="0" lvl="0" indent="0" algn="l" rtl="0">
              <a:spcBef>
                <a:spcPts val="90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r>
              <a:rPr lang="en-US" sz="1800" b="1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Common footprint with FCC-</a:t>
            </a:r>
            <a:r>
              <a:rPr lang="en-US" sz="1800" b="1" i="0" u="none" strike="noStrike" cap="none" dirty="0" err="1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hh</a:t>
            </a:r>
            <a:r>
              <a:rPr lang="en-US" sz="1800" b="0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,                               except around IPs</a:t>
            </a:r>
            <a:endParaRPr sz="1600" dirty="0"/>
          </a:p>
          <a:p>
            <a:pPr marL="27432" marR="0" lvl="0" indent="0" algn="l" rtl="0">
              <a:spcBef>
                <a:spcPts val="90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r>
              <a:rPr lang="en-US" sz="1800" b="1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Perfect 4-fold </a:t>
            </a:r>
            <a:r>
              <a:rPr lang="en-US" sz="1800" b="1" i="0" u="none" strike="noStrike" cap="none" dirty="0" err="1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superperiodicity</a:t>
            </a:r>
            <a:r>
              <a:rPr lang="en-US" sz="1800" b="1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 allowing 2 or 4 IPs; large </a:t>
            </a:r>
            <a:r>
              <a:rPr lang="en-US" sz="1800" b="0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horizontal crossing angle </a:t>
            </a:r>
            <a:r>
              <a:rPr lang="en-US" sz="1800" b="1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30 mrad, crab-waist collision optics</a:t>
            </a:r>
            <a:endParaRPr sz="1800" b="0" i="0" u="none" strike="noStrike" cap="none" dirty="0">
              <a:solidFill>
                <a:srgbClr val="115CA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" marR="0" lvl="0" indent="0" algn="l" rtl="0">
              <a:spcBef>
                <a:spcPts val="90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r>
              <a:rPr lang="en-US" sz="1800" b="1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Synchrotron radiation power 50 MW/beam</a:t>
            </a:r>
            <a:r>
              <a:rPr lang="en-US" sz="1800" b="0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  at all beam energies</a:t>
            </a:r>
            <a:endParaRPr sz="1600" dirty="0"/>
          </a:p>
          <a:p>
            <a:pPr marL="27432" marR="0" lvl="0" indent="0" algn="l" rtl="0">
              <a:spcBef>
                <a:spcPts val="90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r>
              <a:rPr lang="en-US" sz="1800" b="1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Top-up injection </a:t>
            </a:r>
            <a:r>
              <a:rPr lang="en-US" sz="1800" b="0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scheme for high luminosity Requires </a:t>
            </a:r>
            <a:r>
              <a:rPr lang="en-US" sz="1800" b="1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booster synchrotron in collider tunnel and 20 GeV e+/e- source and linac</a:t>
            </a:r>
            <a:endParaRPr sz="1600" dirty="0"/>
          </a:p>
        </p:txBody>
      </p:sp>
      <p:pic>
        <p:nvPicPr>
          <p:cNvPr id="176" name="Google Shape;176;p26" descr="Diagram, radar char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98313" y="1332712"/>
            <a:ext cx="4455559" cy="348817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4CD7F3-E028-C589-82A6-1A5FB808A3AF}"/>
              </a:ext>
            </a:extLst>
          </p:cNvPr>
          <p:cNvSpPr txBox="1"/>
          <p:nvPr/>
        </p:nvSpPr>
        <p:spPr>
          <a:xfrm>
            <a:off x="4711588" y="2314322"/>
            <a:ext cx="7200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</a:rPr>
              <a:t>Or MR RF?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232B82-5482-6F40-9581-0D82AC1EEF91}"/>
              </a:ext>
            </a:extLst>
          </p:cNvPr>
          <p:cNvSpPr txBox="1"/>
          <p:nvPr/>
        </p:nvSpPr>
        <p:spPr>
          <a:xfrm>
            <a:off x="4863988" y="4505906"/>
            <a:ext cx="9492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</a:rPr>
              <a:t>Or Booster RF?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6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sp>
        <p:nvSpPr>
          <p:cNvPr id="174" name="Google Shape;174;p26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Management and Advisory</a:t>
            </a:r>
            <a:endParaRPr dirty="0"/>
          </a:p>
        </p:txBody>
      </p:sp>
      <p:sp>
        <p:nvSpPr>
          <p:cNvPr id="175" name="Google Shape;175;p26"/>
          <p:cNvSpPr txBox="1"/>
          <p:nvPr/>
        </p:nvSpPr>
        <p:spPr>
          <a:xfrm>
            <a:off x="90973" y="1203598"/>
            <a:ext cx="8805377" cy="3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432" marR="0" lvl="0" indent="0" algn="l" rtl="0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endParaRPr lang="en-US" sz="1650" b="1" dirty="0">
              <a:solidFill>
                <a:srgbClr val="115CA9"/>
              </a:solidFill>
            </a:endParaRPr>
          </a:p>
          <a:p>
            <a:pPr marL="27432" marR="0" lvl="0" indent="0" algn="l" rtl="0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endParaRPr lang="en-US" sz="1650" b="1" i="0" u="none" strike="noStrike" cap="none" dirty="0">
              <a:solidFill>
                <a:srgbClr val="115CA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" marR="0" lvl="0" indent="0" algn="l" rtl="0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endParaRPr lang="en-US" sz="1650" dirty="0">
              <a:solidFill>
                <a:srgbClr val="115CA9"/>
              </a:solidFill>
            </a:endParaRPr>
          </a:p>
          <a:p>
            <a:pPr marL="27432" marR="0" lvl="0" indent="0" algn="l" rtl="0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r>
              <a:rPr lang="en-US" sz="1650" b="1" dirty="0">
                <a:solidFill>
                  <a:srgbClr val="115CA9"/>
                </a:solidFill>
              </a:rPr>
              <a:t>	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7D8F39-CD03-C9EC-2EBF-31AA81B612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0481" y="1113183"/>
            <a:ext cx="6553537" cy="4013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055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6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174" name="Google Shape;174;p26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Present US Engagement in FCC Accelerator</a:t>
            </a:r>
            <a:endParaRPr dirty="0"/>
          </a:p>
        </p:txBody>
      </p:sp>
      <p:sp>
        <p:nvSpPr>
          <p:cNvPr id="175" name="Google Shape;175;p26"/>
          <p:cNvSpPr txBox="1"/>
          <p:nvPr/>
        </p:nvSpPr>
        <p:spPr>
          <a:xfrm>
            <a:off x="90973" y="1203598"/>
            <a:ext cx="8805377" cy="3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432" marR="0" lvl="0" indent="0" algn="l" rtl="0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endParaRPr lang="en-US" sz="1650" b="1" dirty="0">
              <a:solidFill>
                <a:srgbClr val="115CA9"/>
              </a:solidFill>
            </a:endParaRPr>
          </a:p>
          <a:p>
            <a:pPr marL="27432" marR="0" lvl="0" indent="0" algn="l" rtl="0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endParaRPr lang="en-US" sz="1650" b="1" i="0" u="none" strike="noStrike" cap="none" dirty="0">
              <a:solidFill>
                <a:srgbClr val="115CA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" marR="0" lvl="0" indent="0" algn="l" rtl="0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endParaRPr lang="en-US" sz="1650" dirty="0">
              <a:solidFill>
                <a:srgbClr val="115CA9"/>
              </a:solidFill>
            </a:endParaRPr>
          </a:p>
          <a:p>
            <a:pPr marL="27432" marR="0" lvl="0" indent="0" algn="l" rtl="0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r>
              <a:rPr lang="en-US" sz="1650" b="1" dirty="0">
                <a:solidFill>
                  <a:srgbClr val="115CA9"/>
                </a:solidFill>
              </a:rPr>
              <a:t>	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3304A5-1809-28D3-5C96-8B7FDE6BB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160" y="1232060"/>
            <a:ext cx="7866327" cy="368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419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6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74" name="Google Shape;174;p26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Opportunities for increased engagement</a:t>
            </a:r>
            <a:endParaRPr dirty="0"/>
          </a:p>
        </p:txBody>
      </p:sp>
      <p:sp>
        <p:nvSpPr>
          <p:cNvPr id="175" name="Google Shape;175;p26"/>
          <p:cNvSpPr txBox="1"/>
          <p:nvPr/>
        </p:nvSpPr>
        <p:spPr>
          <a:xfrm>
            <a:off x="552450" y="1381866"/>
            <a:ext cx="8343900" cy="342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432" marR="0" lvl="0" indent="0" algn="l" rtl="0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r>
              <a:rPr lang="en-US" sz="2000" b="1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Some R&amp;D topics match to unique US technical expertise: bulk Nb SRF, compact SC IR magnets, …</a:t>
            </a:r>
          </a:p>
          <a:p>
            <a:pPr marL="27432" marR="0" lvl="0" indent="0" algn="l" rtl="0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endParaRPr lang="en-US" sz="2000" b="1" dirty="0">
              <a:solidFill>
                <a:srgbClr val="115CA9"/>
              </a:solidFill>
            </a:endParaRPr>
          </a:p>
          <a:p>
            <a:pPr marL="27432" marR="0" lvl="0" indent="0" algn="l" rtl="0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r>
              <a:rPr lang="en-US" sz="2000" b="1" dirty="0">
                <a:solidFill>
                  <a:srgbClr val="115CA9"/>
                </a:solidFill>
              </a:rPr>
              <a:t>Many other topics leverage US capabilities: beam physics, RF power sources, waveguides, and couplers, power convertors, HTS magnets, beam instrumentation and feedback, controls, ….</a:t>
            </a:r>
          </a:p>
          <a:p>
            <a:pPr marL="27432" marR="0" lvl="0" indent="0" algn="l" rtl="0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endParaRPr lang="en-US" sz="2000" b="1" dirty="0">
              <a:solidFill>
                <a:srgbClr val="115CA9"/>
              </a:solidFill>
            </a:endParaRPr>
          </a:p>
          <a:p>
            <a:pPr marL="27432" marR="0" lvl="0" indent="0" algn="l" rtl="0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r>
              <a:rPr lang="en-US" sz="2000" b="1" dirty="0">
                <a:solidFill>
                  <a:srgbClr val="115CA9"/>
                </a:solidFill>
              </a:rPr>
              <a:t>Other topics could engage US industry: 270 km vacuum chamber and associated components, dipole magnets for main ring and booster, supports and girders, ….</a:t>
            </a:r>
          </a:p>
          <a:p>
            <a:pPr marL="27432" marR="0" lvl="0" indent="0" algn="l" rtl="0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endParaRPr lang="en-US" sz="1650" b="1" dirty="0">
              <a:solidFill>
                <a:srgbClr val="115CA9"/>
              </a:solidFill>
            </a:endParaRPr>
          </a:p>
          <a:p>
            <a:pPr marL="27432" marR="0" lvl="0" indent="0" algn="l" rtl="0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endParaRPr lang="en-US" sz="1650" b="1" dirty="0">
              <a:solidFill>
                <a:srgbClr val="115CA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025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6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C5D743-31A2-3331-879B-B24BD7C0B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AB13D4-6D55-A47E-8D2B-D9433734F2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710" y="577800"/>
            <a:ext cx="8658580" cy="4346677"/>
          </a:xfrm>
          <a:prstGeom prst="rect">
            <a:avLst/>
          </a:prstGeom>
        </p:spPr>
      </p:pic>
      <p:sp>
        <p:nvSpPr>
          <p:cNvPr id="6" name="Google Shape;318;p40">
            <a:extLst>
              <a:ext uri="{FF2B5EF4-FFF2-40B4-BE49-F238E27FC236}">
                <a16:creationId xmlns:a16="http://schemas.microsoft.com/office/drawing/2014/main" id="{6352C318-FB61-B400-3A6C-260D33644FC9}"/>
              </a:ext>
            </a:extLst>
          </p:cNvPr>
          <p:cNvSpPr txBox="1"/>
          <p:nvPr/>
        </p:nvSpPr>
        <p:spPr>
          <a:xfrm>
            <a:off x="6732240" y="85586"/>
            <a:ext cx="1797036" cy="253916"/>
          </a:xfrm>
          <a:prstGeom prst="rect">
            <a:avLst/>
          </a:prstGeom>
          <a:solidFill>
            <a:srgbClr val="FFE4D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F. Peauger and O. Brunner</a:t>
            </a:r>
            <a:endParaRPr sz="10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6735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40"/>
          <p:cNvSpPr txBox="1"/>
          <p:nvPr/>
        </p:nvSpPr>
        <p:spPr>
          <a:xfrm>
            <a:off x="6732240" y="85586"/>
            <a:ext cx="1797036" cy="253916"/>
          </a:xfrm>
          <a:prstGeom prst="rect">
            <a:avLst/>
          </a:prstGeom>
          <a:solidFill>
            <a:srgbClr val="FFE4D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F. Peauger and O. Brunner</a:t>
            </a:r>
            <a:endParaRPr sz="10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301;p38">
            <a:extLst>
              <a:ext uri="{FF2B5EF4-FFF2-40B4-BE49-F238E27FC236}">
                <a16:creationId xmlns:a16="http://schemas.microsoft.com/office/drawing/2014/main" id="{80992496-92CE-052B-F56C-2EC4DFA8191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 dirty="0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150F7D6B-7A28-9BFA-4E9E-9697F947B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413AF5F-D2E6-26CB-B3D0-E1B2108FAC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684" y="530120"/>
            <a:ext cx="8837296" cy="452779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9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SRF R&amp;D</a:t>
            </a:r>
            <a:endParaRPr dirty="0"/>
          </a:p>
        </p:txBody>
      </p:sp>
      <p:sp>
        <p:nvSpPr>
          <p:cNvPr id="5" name="Google Shape;301;p38">
            <a:extLst>
              <a:ext uri="{FF2B5EF4-FFF2-40B4-BE49-F238E27FC236}">
                <a16:creationId xmlns:a16="http://schemas.microsoft.com/office/drawing/2014/main" id="{B186522D-5140-20F8-1436-7CCB9ACEB29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 dirty="0"/>
          </a:p>
        </p:txBody>
      </p:sp>
      <p:sp>
        <p:nvSpPr>
          <p:cNvPr id="7" name="Google Shape;310;p39">
            <a:extLst>
              <a:ext uri="{FF2B5EF4-FFF2-40B4-BE49-F238E27FC236}">
                <a16:creationId xmlns:a16="http://schemas.microsoft.com/office/drawing/2014/main" id="{02B46FF3-59E5-A2D6-C539-118590CD7883}"/>
              </a:ext>
            </a:extLst>
          </p:cNvPr>
          <p:cNvSpPr txBox="1"/>
          <p:nvPr/>
        </p:nvSpPr>
        <p:spPr>
          <a:xfrm>
            <a:off x="369075" y="1067673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400 MHz Cu/Nb cavities with Q</a:t>
            </a:r>
            <a:r>
              <a:rPr lang="en-US" sz="2400" b="1" i="0" u="none" strike="noStrike" cap="none" baseline="-25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of &gt;3e9 at 12 MV/m and 4.5K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Require strong damping of single-cell cavities to reduce HOMs at Amp-level current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Coupler design for ~MW RF power</a:t>
            </a:r>
            <a:endParaRPr lang="en-US" sz="2400" b="0" i="0" u="none" strike="noStrike" cap="none" dirty="0">
              <a:solidFill>
                <a:srgbClr val="0F124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Compact cryomodule design for W, </a:t>
            </a:r>
            <a:r>
              <a:rPr lang="en-US" sz="2400" dirty="0" err="1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Zh</a:t>
            </a:r>
            <a:r>
              <a:rPr lang="en-US" sz="24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, and t-</a:t>
            </a:r>
            <a:r>
              <a:rPr lang="en-US" sz="2400" dirty="0" err="1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tbar</a:t>
            </a:r>
            <a:endParaRPr lang="en-US" sz="2400" dirty="0">
              <a:solidFill>
                <a:srgbClr val="0F124A"/>
              </a:solidFill>
              <a:latin typeface="Calibri"/>
              <a:cs typeface="Calibri"/>
              <a:sym typeface="Calibri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800 MHz Nb cavities with Q</a:t>
            </a:r>
            <a:r>
              <a:rPr lang="en-US" sz="2400" b="1" i="0" u="none" strike="noStrike" cap="none" baseline="-25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of &gt;3e10 at 25 MV/m and 2K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Require strong damping of HOMs in 5-cell cavities for 100 mA</a:t>
            </a:r>
            <a:endParaRPr lang="en-US"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Recently increased Q</a:t>
            </a:r>
            <a:r>
              <a:rPr lang="en-US" sz="2400" baseline="-25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0</a:t>
            </a:r>
            <a:r>
              <a:rPr lang="en-US" sz="24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 spec from 2e10 to &gt;3e10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Coupler design for 250 kW RF power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Compact cryomodule design for t-</a:t>
            </a:r>
            <a:r>
              <a:rPr lang="en-US" sz="2400" dirty="0" err="1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tbar</a:t>
            </a:r>
            <a:endParaRPr lang="en-US"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69973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9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High Q</a:t>
            </a:r>
            <a:r>
              <a:rPr lang="en-US" baseline="-25000" dirty="0"/>
              <a:t>0</a:t>
            </a:r>
            <a:r>
              <a:rPr lang="en-US" dirty="0"/>
              <a:t> SRF Systems – US expertise</a:t>
            </a:r>
            <a:endParaRPr dirty="0"/>
          </a:p>
        </p:txBody>
      </p:sp>
      <p:sp>
        <p:nvSpPr>
          <p:cNvPr id="310" name="Google Shape;310;p39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LCLS-II developed new N</a:t>
            </a:r>
            <a:r>
              <a:rPr lang="en-US" sz="2400" b="1" baseline="-25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doping approach 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 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is operating cryomodules at 1.3 GHz with Q</a:t>
            </a:r>
            <a:r>
              <a:rPr lang="en-US" sz="2400" b="1" baseline="-25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= 2.7x10</a:t>
            </a:r>
            <a:r>
              <a:rPr lang="en-US" sz="2400" b="1" baseline="30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at 16 MV/m 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IP-II is developing high Q </a:t>
            </a:r>
            <a:b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cavities at 650 MHz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400" b="1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</a:pPr>
            <a:b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301;p38">
            <a:extLst>
              <a:ext uri="{FF2B5EF4-FFF2-40B4-BE49-F238E27FC236}">
                <a16:creationId xmlns:a16="http://schemas.microsoft.com/office/drawing/2014/main" id="{B186522D-5140-20F8-1436-7CCB9ACEB29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 dirty="0"/>
          </a:p>
        </p:txBody>
      </p:sp>
      <p:pic>
        <p:nvPicPr>
          <p:cNvPr id="2" name="Picture 1" descr="A person working in a factory&#10;&#10;Description automatically generated">
            <a:extLst>
              <a:ext uri="{FF2B5EF4-FFF2-40B4-BE49-F238E27FC236}">
                <a16:creationId xmlns:a16="http://schemas.microsoft.com/office/drawing/2014/main" id="{1A34C9C0-91FF-53F4-5578-CB32306AF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5187" y="1863648"/>
            <a:ext cx="4119592" cy="249614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2ECD0A5-17B0-705A-F954-9DF87DAD7B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509" y="2565634"/>
            <a:ext cx="3297824" cy="24961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CEEBFD-F3F2-1F22-8DEC-EEC35E69A7D8}"/>
              </a:ext>
            </a:extLst>
          </p:cNvPr>
          <p:cNvSpPr txBox="1"/>
          <p:nvPr/>
        </p:nvSpPr>
        <p:spPr>
          <a:xfrm>
            <a:off x="3884771" y="4374518"/>
            <a:ext cx="51443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LCLS-II-HE will 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build 23 cryomodules </a:t>
            </a:r>
            <a:b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with Q0 = 2.7x10</a:t>
            </a:r>
            <a:r>
              <a:rPr lang="en-US" sz="2400" b="1" baseline="30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and &gt;21 MV/m</a:t>
            </a:r>
            <a:endParaRPr lang="en-US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C0175E-1C2E-E138-EE4D-12851F410622}"/>
              </a:ext>
            </a:extLst>
          </p:cNvPr>
          <p:cNvSpPr txBox="1"/>
          <p:nvPr/>
        </p:nvSpPr>
        <p:spPr>
          <a:xfrm>
            <a:off x="7986839" y="4070294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LCLS-II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C76872-58DB-E032-3B24-4558256321E3}"/>
              </a:ext>
            </a:extLst>
          </p:cNvPr>
          <p:cNvSpPr txBox="1"/>
          <p:nvPr/>
        </p:nvSpPr>
        <p:spPr>
          <a:xfrm>
            <a:off x="993971" y="3505928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PIP-II</a:t>
            </a:r>
          </a:p>
        </p:txBody>
      </p:sp>
    </p:spTree>
    <p:extLst>
      <p:ext uri="{BB962C8B-B14F-4D97-AF65-F5344CB8AC3E}">
        <p14:creationId xmlns:p14="http://schemas.microsoft.com/office/powerpoint/2010/main" val="2227606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47"/>
          <p:cNvSpPr txBox="1"/>
          <p:nvPr/>
        </p:nvSpPr>
        <p:spPr>
          <a:xfrm>
            <a:off x="369075" y="539964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Complicated integration with SC quadrupoles, solenoids, IR chamber, </a:t>
            </a:r>
            <a:r>
              <a:rPr lang="en-US" sz="2400" b="1" i="0" u="none" strike="noStrike" cap="none" dirty="0" err="1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LumiCal</a:t>
            </a: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, shielding, and diagnostics</a:t>
            </a:r>
            <a:endParaRPr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2" name="Google Shape;382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1272" y="1574158"/>
            <a:ext cx="6984775" cy="2823114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47"/>
          <p:cNvSpPr txBox="1"/>
          <p:nvPr/>
        </p:nvSpPr>
        <p:spPr>
          <a:xfrm>
            <a:off x="2475910" y="3807098"/>
            <a:ext cx="2055371" cy="5386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Quadrupoles</a:t>
            </a:r>
            <a:br>
              <a:rPr lang="en-US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thanks to M. Koratzinos</a:t>
            </a:r>
            <a:endParaRPr dirty="0"/>
          </a:p>
        </p:txBody>
      </p:sp>
      <p:sp>
        <p:nvSpPr>
          <p:cNvPr id="391" name="Google Shape;391;p47"/>
          <p:cNvSpPr txBox="1"/>
          <p:nvPr/>
        </p:nvSpPr>
        <p:spPr>
          <a:xfrm>
            <a:off x="7256745" y="1060057"/>
            <a:ext cx="1086277" cy="600124"/>
          </a:xfrm>
          <a:prstGeom prst="rect">
            <a:avLst/>
          </a:prstGeom>
          <a:solidFill>
            <a:srgbClr val="FFDAD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M. Boscolo, M. Koratzinos, B. Parker</a:t>
            </a:r>
            <a:endParaRPr sz="1000" b="0" i="0" u="none" strike="noStrike" cap="none" dirty="0">
              <a:solidFill>
                <a:srgbClr val="0C377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301;p38">
            <a:extLst>
              <a:ext uri="{FF2B5EF4-FFF2-40B4-BE49-F238E27FC236}">
                <a16:creationId xmlns:a16="http://schemas.microsoft.com/office/drawing/2014/main" id="{60999241-E26D-038F-53E5-4A96EB9F259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 dirty="0"/>
          </a:p>
        </p:txBody>
      </p:sp>
      <p:sp>
        <p:nvSpPr>
          <p:cNvPr id="2" name="Google Shape;203;p29">
            <a:extLst>
              <a:ext uri="{FF2B5EF4-FFF2-40B4-BE49-F238E27FC236}">
                <a16:creationId xmlns:a16="http://schemas.microsoft.com/office/drawing/2014/main" id="{4C879E03-9665-110B-AA71-74F836B57BB2}"/>
              </a:ext>
            </a:extLst>
          </p:cNvPr>
          <p:cNvSpPr txBox="1"/>
          <p:nvPr/>
        </p:nvSpPr>
        <p:spPr>
          <a:xfrm>
            <a:off x="0" y="-185294"/>
            <a:ext cx="9144000" cy="661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41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         FCC-</a:t>
            </a:r>
            <a:r>
              <a:rPr lang="en-US" sz="2400" b="0" i="0" u="none" strike="noStrike" cap="none" dirty="0" err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ee</a:t>
            </a:r>
            <a:r>
              <a:rPr lang="en-US" sz="2400" b="0" i="0" u="none" strike="noStrike" cap="none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IR Magnet R&amp;D</a:t>
            </a:r>
            <a:endParaRPr dirty="0"/>
          </a:p>
        </p:txBody>
      </p:sp>
      <p:pic>
        <p:nvPicPr>
          <p:cNvPr id="3" name="table">
            <a:extLst>
              <a:ext uri="{FF2B5EF4-FFF2-40B4-BE49-F238E27FC236}">
                <a16:creationId xmlns:a16="http://schemas.microsoft.com/office/drawing/2014/main" id="{77962C41-4FC2-602D-8090-D08EC05581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985715"/>
            <a:ext cx="4572000" cy="224112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2224</TotalTime>
  <Words>1087</Words>
  <Application>Microsoft Office PowerPoint</Application>
  <PresentationFormat>On-screen Show (16:9)</PresentationFormat>
  <Paragraphs>154</Paragraphs>
  <Slides>20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Cambria Math</vt:lpstr>
      <vt:lpstr>Courier New</vt:lpstr>
      <vt:lpstr>Calibri</vt:lpstr>
      <vt:lpstr>Titleslides, Conclusion</vt:lpstr>
      <vt:lpstr>Content Slides - Deep Blue</vt:lpstr>
      <vt:lpstr>US Contributions to FCC FCC-US Workshop Tor Raubenheimer April 24, 2023   </vt:lpstr>
      <vt:lpstr>FCC-ee Layout</vt:lpstr>
      <vt:lpstr>Present US Engagement in FCC Accelerator</vt:lpstr>
      <vt:lpstr>Opportunities for increased engagement</vt:lpstr>
      <vt:lpstr>PowerPoint Presentation</vt:lpstr>
      <vt:lpstr>PowerPoint Presentation</vt:lpstr>
      <vt:lpstr>FCC-ee SRF R&amp;D</vt:lpstr>
      <vt:lpstr>High Q0 SRF Systems – US expertise</vt:lpstr>
      <vt:lpstr>PowerPoint Presentation</vt:lpstr>
      <vt:lpstr>IR Magnets</vt:lpstr>
      <vt:lpstr>PowerPoint Presentation</vt:lpstr>
      <vt:lpstr>PowerPoint Presentation</vt:lpstr>
      <vt:lpstr>PowerPoint Presentation</vt:lpstr>
      <vt:lpstr>FCC-ee Accelerator Layout</vt:lpstr>
      <vt:lpstr>FCC-ee Vacuum System</vt:lpstr>
      <vt:lpstr>FCC-ee Vacuum System</vt:lpstr>
      <vt:lpstr>Planning US Engagement</vt:lpstr>
      <vt:lpstr>FCC-ee US Engagement Summary</vt:lpstr>
      <vt:lpstr>Thank you  for your attention.</vt:lpstr>
      <vt:lpstr>Management and Advisory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OVERVIEW</dc:title>
  <dc:creator>Tor Raubenheimer</dc:creator>
  <cp:lastModifiedBy>Raubenheimer, Tor O.</cp:lastModifiedBy>
  <cp:revision>49</cp:revision>
  <dcterms:modified xsi:type="dcterms:W3CDTF">2023-04-24T13:27:14Z</dcterms:modified>
</cp:coreProperties>
</file>