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5143500" cx="9144000"/>
  <p:notesSz cx="6858000" cy="9144000"/>
  <p:embeddedFontLst>
    <p:embeddedFont>
      <p:font typeface="Raleway"/>
      <p:regular r:id="rId32"/>
      <p:bold r:id="rId33"/>
      <p:italic r:id="rId34"/>
      <p:boldItalic r:id="rId35"/>
    </p:embeddedFont>
    <p:embeddedFont>
      <p:font typeface="Roboto"/>
      <p:regular r:id="rId36"/>
      <p:bold r:id="rId37"/>
      <p:italic r:id="rId38"/>
      <p:boldItalic r:id="rId39"/>
    </p:embeddedFont>
    <p:embeddedFont>
      <p:font typeface="Lato"/>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3044415-F539-42B7-B6B8-969EA9B1BD74}">
  <a:tblStyle styleId="{53044415-F539-42B7-B6B8-969EA9B1BD7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4.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6.xml"/><Relationship Id="rId21" Type="http://schemas.openxmlformats.org/officeDocument/2006/relationships/slide" Target="slides/slide15.xml"/><Relationship Id="rId43" Type="http://schemas.openxmlformats.org/officeDocument/2006/relationships/font" Target="fonts/Lato-bold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Raleway-bold.fntdata"/><Relationship Id="rId10" Type="http://schemas.openxmlformats.org/officeDocument/2006/relationships/slide" Target="slides/slide4.xml"/><Relationship Id="rId32" Type="http://schemas.openxmlformats.org/officeDocument/2006/relationships/font" Target="fonts/Raleway-regular.fntdata"/><Relationship Id="rId13" Type="http://schemas.openxmlformats.org/officeDocument/2006/relationships/slide" Target="slides/slide7.xml"/><Relationship Id="rId35" Type="http://schemas.openxmlformats.org/officeDocument/2006/relationships/font" Target="fonts/Raleway-boldItalic.fntdata"/><Relationship Id="rId12" Type="http://schemas.openxmlformats.org/officeDocument/2006/relationships/slide" Target="slides/slide6.xml"/><Relationship Id="rId34" Type="http://schemas.openxmlformats.org/officeDocument/2006/relationships/font" Target="fonts/Raleway-italic.fntdata"/><Relationship Id="rId15" Type="http://schemas.openxmlformats.org/officeDocument/2006/relationships/slide" Target="slides/slide9.xml"/><Relationship Id="rId37" Type="http://schemas.openxmlformats.org/officeDocument/2006/relationships/font" Target="fonts/Roboto-bold.fntdata"/><Relationship Id="rId14" Type="http://schemas.openxmlformats.org/officeDocument/2006/relationships/slide" Target="slides/slide8.xml"/><Relationship Id="rId36" Type="http://schemas.openxmlformats.org/officeDocument/2006/relationships/font" Target="fonts/Roboto-regular.fntdata"/><Relationship Id="rId17" Type="http://schemas.openxmlformats.org/officeDocument/2006/relationships/slide" Target="slides/slide11.xml"/><Relationship Id="rId39" Type="http://schemas.openxmlformats.org/officeDocument/2006/relationships/font" Target="fonts/Roboto-boldItalic.fntdata"/><Relationship Id="rId16" Type="http://schemas.openxmlformats.org/officeDocument/2006/relationships/slide" Target="slides/slide10.xml"/><Relationship Id="rId38" Type="http://schemas.openxmlformats.org/officeDocument/2006/relationships/font" Target="fonts/Roboto-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fa19a6179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fa19a617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13c54bca66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13c54bca6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13c54bca6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13c54bca6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fa19a6179d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1fa19a6179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3921484b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3921484b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23921484b8d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23921484b8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3921484b8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3921484b8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2ca003449d_1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2ca003449d_1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1fa19a6179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1fa19a6179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2ca003449d_1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22ca003449d_1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2db1e55265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22db1e55265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22ca003449d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22ca003449d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2cbbb6b703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2cbbb6b703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3921484b8d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3921484b8d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3921484b8d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3921484b8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23921484b8d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23921484b8d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397fb907f8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397fb907f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13c54bca6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13c54bca6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2db1e55265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2db1e55265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2db1e55265_0_2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22db1e55265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13c54bca66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13c54bca6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13c54bca6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213c54bca6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13c54bca66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13c54bca6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2db1e5526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2db1e5526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sp>
        <p:nvSpPr>
          <p:cNvPr id="10" name="Google Shape;10;p2"/>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830392" y="1191256"/>
            <a:ext cx="745763" cy="45826"/>
            <a:chOff x="4580561" y="2589004"/>
            <a:chExt cx="1064464" cy="25200"/>
          </a:xfrm>
        </p:grpSpPr>
        <p:sp>
          <p:nvSpPr>
            <p:cNvPr id="12" name="Google Shape;12;p2"/>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729450" y="1322450"/>
            <a:ext cx="7688100" cy="1664700"/>
          </a:xfrm>
          <a:prstGeom prst="rect">
            <a:avLst/>
          </a:prstGeom>
        </p:spPr>
        <p:txBody>
          <a:bodyPr anchorCtr="0" anchor="t"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5" name="Google Shape;15;p2"/>
          <p:cNvSpPr txBox="1"/>
          <p:nvPr>
            <p:ph idx="1" type="subTitle"/>
          </p:nvPr>
        </p:nvSpPr>
        <p:spPr>
          <a:xfrm>
            <a:off x="729627" y="3172900"/>
            <a:ext cx="7688100" cy="5412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6" name="Google Shape;16;p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73" name="Shape 73"/>
        <p:cNvGrpSpPr/>
        <p:nvPr/>
      </p:nvGrpSpPr>
      <p:grpSpPr>
        <a:xfrm>
          <a:off x="0" y="0"/>
          <a:ext cx="0" cy="0"/>
          <a:chOff x="0" y="0"/>
          <a:chExt cx="0" cy="0"/>
        </a:xfrm>
      </p:grpSpPr>
      <p:grpSp>
        <p:nvGrpSpPr>
          <p:cNvPr id="74" name="Google Shape;74;p11"/>
          <p:cNvGrpSpPr/>
          <p:nvPr/>
        </p:nvGrpSpPr>
        <p:grpSpPr>
          <a:xfrm>
            <a:off x="830392" y="4169130"/>
            <a:ext cx="745763" cy="45826"/>
            <a:chOff x="4580561" y="2589004"/>
            <a:chExt cx="1064464" cy="25200"/>
          </a:xfrm>
        </p:grpSpPr>
        <p:sp>
          <p:nvSpPr>
            <p:cNvPr id="75" name="Google Shape;75;p11"/>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7" name="Google Shape;77;p11"/>
          <p:cNvSpPr txBox="1"/>
          <p:nvPr>
            <p:ph hasCustomPrompt="1" type="title"/>
          </p:nvPr>
        </p:nvSpPr>
        <p:spPr>
          <a:xfrm>
            <a:off x="729450" y="733950"/>
            <a:ext cx="7688400" cy="12447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8000"/>
              <a:buNone/>
              <a:defRPr sz="8000">
                <a:solidFill>
                  <a:schemeClr val="lt1"/>
                </a:solidFill>
              </a:defRPr>
            </a:lvl1pPr>
            <a:lvl2pPr lvl="1">
              <a:spcBef>
                <a:spcPts val="0"/>
              </a:spcBef>
              <a:spcAft>
                <a:spcPts val="0"/>
              </a:spcAft>
              <a:buClr>
                <a:schemeClr val="lt1"/>
              </a:buClr>
              <a:buSzPts val="8000"/>
              <a:buNone/>
              <a:defRPr sz="8000">
                <a:solidFill>
                  <a:schemeClr val="lt1"/>
                </a:solidFill>
              </a:defRPr>
            </a:lvl2pPr>
            <a:lvl3pPr lvl="2">
              <a:spcBef>
                <a:spcPts val="0"/>
              </a:spcBef>
              <a:spcAft>
                <a:spcPts val="0"/>
              </a:spcAft>
              <a:buClr>
                <a:schemeClr val="lt1"/>
              </a:buClr>
              <a:buSzPts val="8000"/>
              <a:buNone/>
              <a:defRPr sz="8000">
                <a:solidFill>
                  <a:schemeClr val="lt1"/>
                </a:solidFill>
              </a:defRPr>
            </a:lvl3pPr>
            <a:lvl4pPr lvl="3">
              <a:spcBef>
                <a:spcPts val="0"/>
              </a:spcBef>
              <a:spcAft>
                <a:spcPts val="0"/>
              </a:spcAft>
              <a:buClr>
                <a:schemeClr val="lt1"/>
              </a:buClr>
              <a:buSzPts val="8000"/>
              <a:buNone/>
              <a:defRPr sz="8000">
                <a:solidFill>
                  <a:schemeClr val="lt1"/>
                </a:solidFill>
              </a:defRPr>
            </a:lvl4pPr>
            <a:lvl5pPr lvl="4">
              <a:spcBef>
                <a:spcPts val="0"/>
              </a:spcBef>
              <a:spcAft>
                <a:spcPts val="0"/>
              </a:spcAft>
              <a:buClr>
                <a:schemeClr val="lt1"/>
              </a:buClr>
              <a:buSzPts val="8000"/>
              <a:buNone/>
              <a:defRPr sz="8000">
                <a:solidFill>
                  <a:schemeClr val="lt1"/>
                </a:solidFill>
              </a:defRPr>
            </a:lvl5pPr>
            <a:lvl6pPr lvl="5">
              <a:spcBef>
                <a:spcPts val="0"/>
              </a:spcBef>
              <a:spcAft>
                <a:spcPts val="0"/>
              </a:spcAft>
              <a:buClr>
                <a:schemeClr val="lt1"/>
              </a:buClr>
              <a:buSzPts val="8000"/>
              <a:buNone/>
              <a:defRPr sz="8000">
                <a:solidFill>
                  <a:schemeClr val="lt1"/>
                </a:solidFill>
              </a:defRPr>
            </a:lvl6pPr>
            <a:lvl7pPr lvl="6">
              <a:spcBef>
                <a:spcPts val="0"/>
              </a:spcBef>
              <a:spcAft>
                <a:spcPts val="0"/>
              </a:spcAft>
              <a:buClr>
                <a:schemeClr val="lt1"/>
              </a:buClr>
              <a:buSzPts val="8000"/>
              <a:buNone/>
              <a:defRPr sz="8000">
                <a:solidFill>
                  <a:schemeClr val="lt1"/>
                </a:solidFill>
              </a:defRPr>
            </a:lvl7pPr>
            <a:lvl8pPr lvl="7">
              <a:spcBef>
                <a:spcPts val="0"/>
              </a:spcBef>
              <a:spcAft>
                <a:spcPts val="0"/>
              </a:spcAft>
              <a:buClr>
                <a:schemeClr val="lt1"/>
              </a:buClr>
              <a:buSzPts val="8000"/>
              <a:buNone/>
              <a:defRPr sz="8000">
                <a:solidFill>
                  <a:schemeClr val="lt1"/>
                </a:solidFill>
              </a:defRPr>
            </a:lvl8pPr>
            <a:lvl9pPr lvl="8">
              <a:spcBef>
                <a:spcPts val="0"/>
              </a:spcBef>
              <a:spcAft>
                <a:spcPts val="0"/>
              </a:spcAft>
              <a:buClr>
                <a:schemeClr val="lt1"/>
              </a:buClr>
              <a:buSzPts val="8000"/>
              <a:buNone/>
              <a:defRPr sz="8000">
                <a:solidFill>
                  <a:schemeClr val="lt1"/>
                </a:solidFill>
              </a:defRPr>
            </a:lvl9pPr>
          </a:lstStyle>
          <a:p>
            <a:r>
              <a:t>xx%</a:t>
            </a:r>
          </a:p>
        </p:txBody>
      </p:sp>
      <p:sp>
        <p:nvSpPr>
          <p:cNvPr id="78" name="Google Shape;78;p11"/>
          <p:cNvSpPr txBox="1"/>
          <p:nvPr>
            <p:ph idx="1" type="body"/>
          </p:nvPr>
        </p:nvSpPr>
        <p:spPr>
          <a:xfrm>
            <a:off x="729450" y="2272888"/>
            <a:ext cx="7688400" cy="15804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lt1"/>
              </a:buClr>
              <a:buSzPts val="1300"/>
              <a:buChar char="●"/>
              <a:defRPr>
                <a:solidFill>
                  <a:schemeClr val="lt1"/>
                </a:solidFill>
              </a:defRPr>
            </a:lvl1pPr>
            <a:lvl2pPr indent="-298450" lvl="1" marL="914400">
              <a:spcBef>
                <a:spcPts val="0"/>
              </a:spcBef>
              <a:spcAft>
                <a:spcPts val="0"/>
              </a:spcAft>
              <a:buClr>
                <a:schemeClr val="lt1"/>
              </a:buClr>
              <a:buSzPts val="1100"/>
              <a:buChar char="○"/>
              <a:defRPr>
                <a:solidFill>
                  <a:schemeClr val="lt1"/>
                </a:solidFill>
              </a:defRPr>
            </a:lvl2pPr>
            <a:lvl3pPr indent="-298450" lvl="2" marL="1371600">
              <a:spcBef>
                <a:spcPts val="0"/>
              </a:spcBef>
              <a:spcAft>
                <a:spcPts val="0"/>
              </a:spcAft>
              <a:buClr>
                <a:schemeClr val="lt1"/>
              </a:buClr>
              <a:buSzPts val="1100"/>
              <a:buChar char="■"/>
              <a:defRPr>
                <a:solidFill>
                  <a:schemeClr val="lt1"/>
                </a:solidFill>
              </a:defRPr>
            </a:lvl3pPr>
            <a:lvl4pPr indent="-298450" lvl="3" marL="1828800">
              <a:spcBef>
                <a:spcPts val="0"/>
              </a:spcBef>
              <a:spcAft>
                <a:spcPts val="0"/>
              </a:spcAft>
              <a:buClr>
                <a:schemeClr val="lt1"/>
              </a:buClr>
              <a:buSzPts val="11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a:solidFill>
                  <a:schemeClr val="lt1"/>
                </a:solidFill>
              </a:defRPr>
            </a:lvl6pPr>
            <a:lvl7pPr indent="-298450" lvl="6" marL="3200400">
              <a:spcBef>
                <a:spcPts val="0"/>
              </a:spcBef>
              <a:spcAft>
                <a:spcPts val="0"/>
              </a:spcAft>
              <a:buClr>
                <a:schemeClr val="lt1"/>
              </a:buClr>
              <a:buSzPts val="1100"/>
              <a:buChar char="●"/>
              <a:defRPr>
                <a:solidFill>
                  <a:schemeClr val="lt1"/>
                </a:solidFill>
              </a:defRPr>
            </a:lvl7pPr>
            <a:lvl8pPr indent="-298450" lvl="7" marL="3657600">
              <a:spcBef>
                <a:spcPts val="0"/>
              </a:spcBef>
              <a:spcAft>
                <a:spcPts val="0"/>
              </a:spcAft>
              <a:buClr>
                <a:schemeClr val="lt1"/>
              </a:buClr>
              <a:buSzPts val="1100"/>
              <a:buChar char="○"/>
              <a:defRPr>
                <a:solidFill>
                  <a:schemeClr val="lt1"/>
                </a:solidFill>
              </a:defRPr>
            </a:lvl8pPr>
            <a:lvl9pPr indent="-298450" lvl="8" marL="4114800">
              <a:spcBef>
                <a:spcPts val="0"/>
              </a:spcBef>
              <a:spcAft>
                <a:spcPts val="0"/>
              </a:spcAft>
              <a:buClr>
                <a:schemeClr val="lt1"/>
              </a:buClr>
              <a:buSzPts val="1100"/>
              <a:buChar char="■"/>
              <a:defRPr>
                <a:solidFill>
                  <a:schemeClr val="lt1"/>
                </a:solidFill>
              </a:defRPr>
            </a:lvl9pPr>
          </a:lstStyle>
          <a:p/>
        </p:txBody>
      </p:sp>
      <p:sp>
        <p:nvSpPr>
          <p:cNvPr id="79" name="Google Shape;79;p1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0" name="Shape 80"/>
        <p:cNvGrpSpPr/>
        <p:nvPr/>
      </p:nvGrpSpPr>
      <p:grpSpPr>
        <a:xfrm>
          <a:off x="0" y="0"/>
          <a:ext cx="0" cy="0"/>
          <a:chOff x="0" y="0"/>
          <a:chExt cx="0" cy="0"/>
        </a:xfrm>
      </p:grpSpPr>
      <p:sp>
        <p:nvSpPr>
          <p:cNvPr id="81" name="Google Shape;81;p1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7" name="Shape 17"/>
        <p:cNvGrpSpPr/>
        <p:nvPr/>
      </p:nvGrpSpPr>
      <p:grpSpPr>
        <a:xfrm>
          <a:off x="0" y="0"/>
          <a:ext cx="0" cy="0"/>
          <a:chOff x="0" y="0"/>
          <a:chExt cx="0" cy="0"/>
        </a:xfrm>
      </p:grpSpPr>
      <p:grpSp>
        <p:nvGrpSpPr>
          <p:cNvPr id="18" name="Google Shape;18;p3"/>
          <p:cNvGrpSpPr/>
          <p:nvPr/>
        </p:nvGrpSpPr>
        <p:grpSpPr>
          <a:xfrm>
            <a:off x="830392" y="1191256"/>
            <a:ext cx="745763" cy="45826"/>
            <a:chOff x="4580561" y="2589004"/>
            <a:chExt cx="1064464" cy="25200"/>
          </a:xfrm>
        </p:grpSpPr>
        <p:sp>
          <p:nvSpPr>
            <p:cNvPr id="19" name="Google Shape;19;p3"/>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3"/>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3"/>
          <p:cNvSpPr txBox="1"/>
          <p:nvPr>
            <p:ph type="title"/>
          </p:nvPr>
        </p:nvSpPr>
        <p:spPr>
          <a:xfrm>
            <a:off x="729450" y="1322450"/>
            <a:ext cx="7688400" cy="151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22" name="Google Shape;22;p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 name="Google Shape;25;p4"/>
          <p:cNvGrpSpPr/>
          <p:nvPr/>
        </p:nvGrpSpPr>
        <p:grpSpPr>
          <a:xfrm>
            <a:off x="830392" y="1191256"/>
            <a:ext cx="745763" cy="45826"/>
            <a:chOff x="4580561" y="2589004"/>
            <a:chExt cx="1064464" cy="25200"/>
          </a:xfrm>
        </p:grpSpPr>
        <p:sp>
          <p:nvSpPr>
            <p:cNvPr id="26" name="Google Shape;26;p4"/>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 name="Google Shape;28;p4"/>
          <p:cNvSpPr txBox="1"/>
          <p:nvPr>
            <p:ph type="title"/>
          </p:nvPr>
        </p:nvSpPr>
        <p:spPr>
          <a:xfrm>
            <a:off x="729450" y="1318650"/>
            <a:ext cx="76887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29" name="Google Shape;29;p4"/>
          <p:cNvSpPr txBox="1"/>
          <p:nvPr>
            <p:ph idx="1" type="body"/>
          </p:nvPr>
        </p:nvSpPr>
        <p:spPr>
          <a:xfrm>
            <a:off x="729450" y="2078875"/>
            <a:ext cx="76887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0" name="Google Shape;30;p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5"/>
          <p:cNvGrpSpPr/>
          <p:nvPr/>
        </p:nvGrpSpPr>
        <p:grpSpPr>
          <a:xfrm>
            <a:off x="830392" y="1191256"/>
            <a:ext cx="745763" cy="45826"/>
            <a:chOff x="4580561" y="2589004"/>
            <a:chExt cx="1064464" cy="25200"/>
          </a:xfrm>
        </p:grpSpPr>
        <p:sp>
          <p:nvSpPr>
            <p:cNvPr id="34" name="Google Shape;34;p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5"/>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37" name="Google Shape;37;p5"/>
          <p:cNvSpPr txBox="1"/>
          <p:nvPr>
            <p:ph idx="1" type="body"/>
          </p:nvPr>
        </p:nvSpPr>
        <p:spPr>
          <a:xfrm>
            <a:off x="729325"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8" name="Google Shape;38;p5"/>
          <p:cNvSpPr txBox="1"/>
          <p:nvPr>
            <p:ph idx="2" type="body"/>
          </p:nvPr>
        </p:nvSpPr>
        <p:spPr>
          <a:xfrm>
            <a:off x="4643604" y="2078875"/>
            <a:ext cx="3774300" cy="22611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39" name="Google Shape;39;p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 name="Shape 40"/>
        <p:cNvGrpSpPr/>
        <p:nvPr/>
      </p:nvGrpSpPr>
      <p:grpSpPr>
        <a:xfrm>
          <a:off x="0" y="0"/>
          <a:ext cx="0" cy="0"/>
          <a:chOff x="0" y="0"/>
          <a:chExt cx="0" cy="0"/>
        </a:xfrm>
      </p:grpSpPr>
      <p:sp>
        <p:nvSpPr>
          <p:cNvPr id="41" name="Google Shape;41;p6"/>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2" name="Google Shape;42;p6"/>
          <p:cNvGrpSpPr/>
          <p:nvPr/>
        </p:nvGrpSpPr>
        <p:grpSpPr>
          <a:xfrm>
            <a:off x="830392" y="1191256"/>
            <a:ext cx="745763" cy="45826"/>
            <a:chOff x="4580561" y="2589004"/>
            <a:chExt cx="1064464" cy="25200"/>
          </a:xfrm>
        </p:grpSpPr>
        <p:sp>
          <p:nvSpPr>
            <p:cNvPr id="43" name="Google Shape;43;p6"/>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6"/>
          <p:cNvSpPr txBox="1"/>
          <p:nvPr>
            <p:ph type="title"/>
          </p:nvPr>
        </p:nvSpPr>
        <p:spPr>
          <a:xfrm>
            <a:off x="729450" y="1318650"/>
            <a:ext cx="7688400" cy="535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46" name="Google Shape;46;p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9" name="Google Shape;49;p7"/>
          <p:cNvGrpSpPr/>
          <p:nvPr/>
        </p:nvGrpSpPr>
        <p:grpSpPr>
          <a:xfrm>
            <a:off x="830392" y="1191256"/>
            <a:ext cx="745763" cy="45826"/>
            <a:chOff x="4580561" y="2589004"/>
            <a:chExt cx="1064464" cy="25200"/>
          </a:xfrm>
        </p:grpSpPr>
        <p:sp>
          <p:nvSpPr>
            <p:cNvPr id="50" name="Google Shape;50;p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7"/>
          <p:cNvSpPr txBox="1"/>
          <p:nvPr>
            <p:ph type="title"/>
          </p:nvPr>
        </p:nvSpPr>
        <p:spPr>
          <a:xfrm>
            <a:off x="730000" y="1318650"/>
            <a:ext cx="3300900" cy="13815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53" name="Google Shape;53;p7"/>
          <p:cNvSpPr txBox="1"/>
          <p:nvPr>
            <p:ph idx="1" type="body"/>
          </p:nvPr>
        </p:nvSpPr>
        <p:spPr>
          <a:xfrm>
            <a:off x="721225" y="2781725"/>
            <a:ext cx="3300900" cy="159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55" name="Shape 55"/>
        <p:cNvGrpSpPr/>
        <p:nvPr/>
      </p:nvGrpSpPr>
      <p:grpSpPr>
        <a:xfrm>
          <a:off x="0" y="0"/>
          <a:ext cx="0" cy="0"/>
          <a:chOff x="0" y="0"/>
          <a:chExt cx="0" cy="0"/>
        </a:xfrm>
      </p:grpSpPr>
      <p:grpSp>
        <p:nvGrpSpPr>
          <p:cNvPr id="56" name="Google Shape;56;p8"/>
          <p:cNvGrpSpPr/>
          <p:nvPr/>
        </p:nvGrpSpPr>
        <p:grpSpPr>
          <a:xfrm>
            <a:off x="830392" y="4169130"/>
            <a:ext cx="745763" cy="45826"/>
            <a:chOff x="4580561" y="2589004"/>
            <a:chExt cx="1064464" cy="25200"/>
          </a:xfrm>
        </p:grpSpPr>
        <p:sp>
          <p:nvSpPr>
            <p:cNvPr id="57" name="Google Shape;57;p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 name="Google Shape;59;p8"/>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60" name="Google Shape;60;p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9"/>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3" name="Google Shape;63;p9"/>
          <p:cNvGrpSpPr/>
          <p:nvPr/>
        </p:nvGrpSpPr>
        <p:grpSpPr>
          <a:xfrm>
            <a:off x="830392" y="1191256"/>
            <a:ext cx="745763" cy="45826"/>
            <a:chOff x="4580561" y="2589004"/>
            <a:chExt cx="1064464" cy="25200"/>
          </a:xfrm>
        </p:grpSpPr>
        <p:sp>
          <p:nvSpPr>
            <p:cNvPr id="64" name="Google Shape;64;p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9"/>
          <p:cNvSpPr txBox="1"/>
          <p:nvPr>
            <p:ph type="title"/>
          </p:nvPr>
        </p:nvSpPr>
        <p:spPr>
          <a:xfrm>
            <a:off x="730000" y="1318650"/>
            <a:ext cx="3300900" cy="1687200"/>
          </a:xfrm>
          <a:prstGeom prst="rect">
            <a:avLst/>
          </a:prstGeom>
        </p:spPr>
        <p:txBody>
          <a:bodyPr anchorCtr="0" anchor="t" bIns="91425" lIns="91425" spcFirstLastPara="1" rIns="91425" wrap="square" tIns="91425">
            <a:normAutofit/>
          </a:bodyPr>
          <a:lstStyle>
            <a:lvl1pPr lvl="0">
              <a:spcBef>
                <a:spcPts val="0"/>
              </a:spcBef>
              <a:spcAft>
                <a:spcPts val="0"/>
              </a:spcAft>
              <a:buSzPts val="2600"/>
              <a:buNone/>
              <a:defRPr sz="2600"/>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p:txBody>
      </p:sp>
      <p:sp>
        <p:nvSpPr>
          <p:cNvPr id="67" name="Google Shape;67;p9"/>
          <p:cNvSpPr txBox="1"/>
          <p:nvPr>
            <p:ph idx="1" type="subTitle"/>
          </p:nvPr>
        </p:nvSpPr>
        <p:spPr>
          <a:xfrm>
            <a:off x="724950" y="3161525"/>
            <a:ext cx="3300900" cy="7590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68" name="Google Shape;68;p9"/>
          <p:cNvSpPr txBox="1"/>
          <p:nvPr>
            <p:ph idx="2" type="body"/>
          </p:nvPr>
        </p:nvSpPr>
        <p:spPr>
          <a:xfrm>
            <a:off x="5174225" y="1352625"/>
            <a:ext cx="3374400" cy="302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9" name="Google Shape;69;p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0" name="Shape 70"/>
        <p:cNvGrpSpPr/>
        <p:nvPr/>
      </p:nvGrpSpPr>
      <p:grpSpPr>
        <a:xfrm>
          <a:off x="0" y="0"/>
          <a:ext cx="0" cy="0"/>
          <a:chOff x="0" y="0"/>
          <a:chExt cx="0" cy="0"/>
        </a:xfrm>
      </p:grpSpPr>
      <p:sp>
        <p:nvSpPr>
          <p:cNvPr id="71" name="Google Shape;71;p10"/>
          <p:cNvSpPr txBox="1"/>
          <p:nvPr>
            <p:ph idx="1" type="body"/>
          </p:nvPr>
        </p:nvSpPr>
        <p:spPr>
          <a:xfrm>
            <a:off x="724950" y="4372551"/>
            <a:ext cx="7697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72" name="Google Shape;72;p1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1pPr>
            <a:lvl2pPr lvl="1">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2pPr>
            <a:lvl3pPr lvl="2">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3pPr>
            <a:lvl4pPr lvl="3">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4pPr>
            <a:lvl5pPr lvl="4">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5pPr>
            <a:lvl6pPr lvl="5">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6pPr>
            <a:lvl7pPr lvl="6">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7pPr>
            <a:lvl8pPr lvl="7">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8pPr>
            <a:lvl9pPr lvl="8">
              <a:spcBef>
                <a:spcPts val="0"/>
              </a:spcBef>
              <a:spcAft>
                <a:spcPts val="0"/>
              </a:spcAft>
              <a:buClr>
                <a:schemeClr val="dk2"/>
              </a:buClr>
              <a:buSzPts val="2800"/>
              <a:buFont typeface="Raleway"/>
              <a:buNone/>
              <a:defRPr b="1" sz="28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indent="-298450" lvl="1" marL="914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indent="-298450" lvl="2" marL="1371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indent="-298450" lvl="3" marL="1828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indent="-298450" lvl="4" marL="22860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indent="-298450" lvl="5" marL="27432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indent="-298450" lvl="6" marL="32004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indent="-298450" lvl="7" marL="36576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indent="-298450" lvl="8" marL="4114800">
              <a:lnSpc>
                <a:spcPct val="115000"/>
              </a:lnSpc>
              <a:spcBef>
                <a:spcPts val="0"/>
              </a:spcBef>
              <a:spcAft>
                <a:spcPts val="0"/>
              </a:spcAft>
              <a:buClr>
                <a:schemeClr val="accent1"/>
              </a:buClr>
              <a:buSzPts val="1100"/>
              <a:buFont typeface="Lato"/>
              <a:buChar char="■"/>
              <a:defRPr sz="1100">
                <a:solidFill>
                  <a:schemeClr val="accent1"/>
                </a:solidFill>
                <a:latin typeface="Lato"/>
                <a:ea typeface="Lato"/>
                <a:cs typeface="Lato"/>
                <a:sym typeface="Lato"/>
              </a:defRPr>
            </a:lvl9pPr>
          </a:lstStyle>
          <a:p/>
        </p:txBody>
      </p:sp>
      <p:sp>
        <p:nvSpPr>
          <p:cNvPr id="8" name="Google Shape;8;p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2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9.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6.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4.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2.png"/><Relationship Id="rId4" Type="http://schemas.openxmlformats.org/officeDocument/2006/relationships/image" Target="../media/image21.png"/><Relationship Id="rId5"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hyperlink" Target="https://doi.org/10.1007/s10052005000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hyperlink" Target="https://github.com/HEP-FCC/FCCeePhysicsPerformance/blob/master/General/README.md#generating-events-under-realistic-fcc-ee-environment-condition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23.png"/><Relationship Id="rId5"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28.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27.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3"/>
          <p:cNvSpPr txBox="1"/>
          <p:nvPr>
            <p:ph type="ctrTitle"/>
          </p:nvPr>
        </p:nvSpPr>
        <p:spPr>
          <a:xfrm>
            <a:off x="727950" y="1993125"/>
            <a:ext cx="7688100" cy="882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pt-BR" sz="3280"/>
              <a:t>Hadronic Cross-Section at the Z-pole</a:t>
            </a:r>
            <a:endParaRPr sz="3280"/>
          </a:p>
        </p:txBody>
      </p:sp>
      <p:sp>
        <p:nvSpPr>
          <p:cNvPr id="87" name="Google Shape;87;p13"/>
          <p:cNvSpPr txBox="1"/>
          <p:nvPr>
            <p:ph idx="1" type="subTitle"/>
          </p:nvPr>
        </p:nvSpPr>
        <p:spPr>
          <a:xfrm>
            <a:off x="727952" y="2709425"/>
            <a:ext cx="7688100" cy="541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pt-BR"/>
              <a:t>Marina Malta Nogueira, Tim Neumann</a:t>
            </a:r>
            <a:endParaRPr/>
          </a:p>
        </p:txBody>
      </p:sp>
      <p:pic>
        <p:nvPicPr>
          <p:cNvPr id="88" name="Google Shape;88;p13"/>
          <p:cNvPicPr preferRelativeResize="0"/>
          <p:nvPr/>
        </p:nvPicPr>
        <p:blipFill rotWithShape="1">
          <a:blip r:embed="rId3">
            <a:alphaModFix/>
          </a:blip>
          <a:srcRect b="28973" l="0" r="56963" t="27212"/>
          <a:stretch/>
        </p:blipFill>
        <p:spPr>
          <a:xfrm>
            <a:off x="7435950" y="183200"/>
            <a:ext cx="1541499" cy="8827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2"/>
          <p:cNvSpPr txBox="1"/>
          <p:nvPr>
            <p:ph type="title"/>
          </p:nvPr>
        </p:nvSpPr>
        <p:spPr>
          <a:xfrm>
            <a:off x="727800" y="56487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Normalized Scalar Energy (N-1 Plot)</a:t>
            </a:r>
            <a:endParaRPr/>
          </a:p>
        </p:txBody>
      </p:sp>
      <p:pic>
        <p:nvPicPr>
          <p:cNvPr id="167" name="Google Shape;167;p22"/>
          <p:cNvPicPr preferRelativeResize="0"/>
          <p:nvPr/>
        </p:nvPicPr>
        <p:blipFill>
          <a:blip r:embed="rId3">
            <a:alphaModFix/>
          </a:blip>
          <a:stretch>
            <a:fillRect/>
          </a:stretch>
        </p:blipFill>
        <p:spPr>
          <a:xfrm>
            <a:off x="727800" y="1399996"/>
            <a:ext cx="2831204" cy="3487403"/>
          </a:xfrm>
          <a:prstGeom prst="rect">
            <a:avLst/>
          </a:prstGeom>
          <a:noFill/>
          <a:ln>
            <a:noFill/>
          </a:ln>
        </p:spPr>
      </p:pic>
      <p:pic>
        <p:nvPicPr>
          <p:cNvPr id="168" name="Google Shape;168;p22"/>
          <p:cNvPicPr preferRelativeResize="0"/>
          <p:nvPr/>
        </p:nvPicPr>
        <p:blipFill rotWithShape="1">
          <a:blip r:embed="rId4">
            <a:alphaModFix/>
          </a:blip>
          <a:srcRect b="4937" l="0" r="0" t="6426"/>
          <a:stretch/>
        </p:blipFill>
        <p:spPr>
          <a:xfrm>
            <a:off x="3559002" y="1309750"/>
            <a:ext cx="2650197" cy="3487402"/>
          </a:xfrm>
          <a:prstGeom prst="rect">
            <a:avLst/>
          </a:prstGeom>
          <a:noFill/>
          <a:ln>
            <a:noFill/>
          </a:ln>
        </p:spPr>
      </p:pic>
      <p:sp>
        <p:nvSpPr>
          <p:cNvPr id="169" name="Google Shape;169;p22"/>
          <p:cNvSpPr txBox="1"/>
          <p:nvPr/>
        </p:nvSpPr>
        <p:spPr>
          <a:xfrm>
            <a:off x="6209200" y="1176475"/>
            <a:ext cx="2650200" cy="3586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sz="1300">
                <a:latin typeface="Raleway"/>
                <a:ea typeface="Raleway"/>
                <a:cs typeface="Raleway"/>
                <a:sym typeface="Raleway"/>
              </a:rPr>
              <a:t>Almost all the two photon background does not satisfies the relation </a:t>
            </a:r>
            <a:r>
              <a:rPr lang="pt-BR" sz="1300">
                <a:latin typeface="Raleway"/>
                <a:ea typeface="Raleway"/>
                <a:cs typeface="Raleway"/>
                <a:sym typeface="Raleway"/>
              </a:rPr>
              <a:t>0.5 &lt; Evis/√s,</a:t>
            </a:r>
            <a:r>
              <a:rPr lang="pt-BR" sz="1300">
                <a:latin typeface="Raleway"/>
                <a:ea typeface="Raleway"/>
                <a:cs typeface="Raleway"/>
                <a:sym typeface="Raleway"/>
              </a:rPr>
              <a:t> which explains the discrepancy in the previous plot.</a:t>
            </a:r>
            <a:endParaRPr sz="1300">
              <a:latin typeface="Raleway"/>
              <a:ea typeface="Raleway"/>
              <a:cs typeface="Raleway"/>
              <a:sym typeface="Raleway"/>
            </a:endParaRPr>
          </a:p>
          <a:p>
            <a:pPr indent="0" lvl="0" marL="0" rtl="0" algn="just">
              <a:spcBef>
                <a:spcPts val="0"/>
              </a:spcBef>
              <a:spcAft>
                <a:spcPts val="0"/>
              </a:spcAft>
              <a:buNone/>
            </a:pPr>
            <a:r>
              <a:t/>
            </a:r>
            <a:endParaRPr sz="1300">
              <a:latin typeface="Raleway"/>
              <a:ea typeface="Raleway"/>
              <a:cs typeface="Raleway"/>
              <a:sym typeface="Raleway"/>
            </a:endParaRPr>
          </a:p>
          <a:p>
            <a:pPr indent="0" lvl="0" marL="0" rtl="0" algn="just">
              <a:spcBef>
                <a:spcPts val="0"/>
              </a:spcBef>
              <a:spcAft>
                <a:spcPts val="0"/>
              </a:spcAft>
              <a:buNone/>
            </a:pPr>
            <a:r>
              <a:rPr lang="pt-BR" sz="1300">
                <a:latin typeface="Raleway"/>
                <a:ea typeface="Raleway"/>
                <a:cs typeface="Raleway"/>
                <a:sym typeface="Raleway"/>
              </a:rPr>
              <a:t>You can also see the effect the difference between Ncl and Nparticles had in the number of taus.</a:t>
            </a:r>
            <a:endParaRPr sz="1300">
              <a:latin typeface="Raleway"/>
              <a:ea typeface="Raleway"/>
              <a:cs typeface="Raleway"/>
              <a:sym typeface="Raleway"/>
            </a:endParaRPr>
          </a:p>
          <a:p>
            <a:pPr indent="0" lvl="0" marL="0" rtl="0" algn="just">
              <a:spcBef>
                <a:spcPts val="0"/>
              </a:spcBef>
              <a:spcAft>
                <a:spcPts val="0"/>
              </a:spcAft>
              <a:buNone/>
            </a:pPr>
            <a:r>
              <a:t/>
            </a:r>
            <a:endParaRPr sz="1300">
              <a:latin typeface="Raleway"/>
              <a:ea typeface="Raleway"/>
              <a:cs typeface="Raleway"/>
              <a:sym typeface="Raleway"/>
            </a:endParaRPr>
          </a:p>
          <a:p>
            <a:pPr indent="0" lvl="0" marL="0" rtl="0" algn="just">
              <a:spcBef>
                <a:spcPts val="0"/>
              </a:spcBef>
              <a:spcAft>
                <a:spcPts val="0"/>
              </a:spcAft>
              <a:buNone/>
            </a:pPr>
            <a:r>
              <a:rPr lang="pt-BR" sz="1300">
                <a:latin typeface="Raleway"/>
                <a:ea typeface="Raleway"/>
                <a:cs typeface="Raleway"/>
                <a:sym typeface="Raleway"/>
              </a:rPr>
              <a:t>The sharp peak instead of a smooth curve is due to improvements in the detector. The energy resolution of the IDEA detector is much better than L3.</a:t>
            </a:r>
            <a:endParaRPr sz="1300">
              <a:latin typeface="Raleway"/>
              <a:ea typeface="Raleway"/>
              <a:cs typeface="Raleway"/>
              <a:sym typeface="Raleway"/>
            </a:endParaRPr>
          </a:p>
        </p:txBody>
      </p:sp>
      <p:sp>
        <p:nvSpPr>
          <p:cNvPr id="170" name="Google Shape;170;p2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3"/>
          <p:cNvSpPr txBox="1"/>
          <p:nvPr>
            <p:ph type="title"/>
          </p:nvPr>
        </p:nvSpPr>
        <p:spPr>
          <a:xfrm>
            <a:off x="727650" y="614175"/>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Transverse</a:t>
            </a:r>
            <a:r>
              <a:rPr lang="pt-BR"/>
              <a:t> Energy Imbalance </a:t>
            </a:r>
            <a:r>
              <a:rPr lang="pt-BR"/>
              <a:t>(N-1 Plot)</a:t>
            </a:r>
            <a:endParaRPr/>
          </a:p>
        </p:txBody>
      </p:sp>
      <p:pic>
        <p:nvPicPr>
          <p:cNvPr id="176" name="Google Shape;176;p23"/>
          <p:cNvPicPr preferRelativeResize="0"/>
          <p:nvPr/>
        </p:nvPicPr>
        <p:blipFill>
          <a:blip r:embed="rId3">
            <a:alphaModFix/>
          </a:blip>
          <a:stretch>
            <a:fillRect/>
          </a:stretch>
        </p:blipFill>
        <p:spPr>
          <a:xfrm>
            <a:off x="727650" y="1285500"/>
            <a:ext cx="2634210" cy="3546701"/>
          </a:xfrm>
          <a:prstGeom prst="rect">
            <a:avLst/>
          </a:prstGeom>
          <a:noFill/>
          <a:ln>
            <a:noFill/>
          </a:ln>
        </p:spPr>
      </p:pic>
      <p:pic>
        <p:nvPicPr>
          <p:cNvPr id="177" name="Google Shape;177;p23"/>
          <p:cNvPicPr preferRelativeResize="0"/>
          <p:nvPr/>
        </p:nvPicPr>
        <p:blipFill rotWithShape="1">
          <a:blip r:embed="rId4">
            <a:alphaModFix/>
          </a:blip>
          <a:srcRect b="5223" l="0" r="0" t="7569"/>
          <a:stretch/>
        </p:blipFill>
        <p:spPr>
          <a:xfrm>
            <a:off x="3361860" y="1314609"/>
            <a:ext cx="2677540" cy="3433930"/>
          </a:xfrm>
          <a:prstGeom prst="rect">
            <a:avLst/>
          </a:prstGeom>
          <a:noFill/>
          <a:ln>
            <a:noFill/>
          </a:ln>
        </p:spPr>
      </p:pic>
      <p:sp>
        <p:nvSpPr>
          <p:cNvPr id="178" name="Google Shape;178;p23"/>
          <p:cNvSpPr txBox="1"/>
          <p:nvPr/>
        </p:nvSpPr>
        <p:spPr>
          <a:xfrm>
            <a:off x="6209200" y="1487975"/>
            <a:ext cx="2650200" cy="21240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Again we can see how the differences in the filters impacted the amount of background, to the point that there is no visible e</a:t>
            </a:r>
            <a:r>
              <a:rPr baseline="30000" lang="pt-BR">
                <a:latin typeface="Raleway"/>
                <a:ea typeface="Raleway"/>
                <a:cs typeface="Raleway"/>
                <a:sym typeface="Raleway"/>
              </a:rPr>
              <a:t>+</a:t>
            </a:r>
            <a:r>
              <a:rPr lang="pt-BR">
                <a:latin typeface="Raleway"/>
                <a:ea typeface="Raleway"/>
                <a:cs typeface="Raleway"/>
                <a:sym typeface="Raleway"/>
              </a:rPr>
              <a:t>e</a:t>
            </a:r>
            <a:r>
              <a:rPr baseline="30000" lang="pt-BR">
                <a:latin typeface="Raleway"/>
                <a:ea typeface="Raleway"/>
                <a:cs typeface="Raleway"/>
                <a:sym typeface="Raleway"/>
              </a:rPr>
              <a:t>-</a:t>
            </a:r>
            <a:r>
              <a:rPr lang="pt-BR">
                <a:latin typeface="Raleway"/>
                <a:ea typeface="Raleway"/>
                <a:cs typeface="Raleway"/>
                <a:sym typeface="Raleway"/>
              </a:rPr>
              <a:t>.</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Improvements in the detector also </a:t>
            </a:r>
            <a:r>
              <a:rPr lang="pt-BR">
                <a:latin typeface="Raleway"/>
                <a:ea typeface="Raleway"/>
                <a:cs typeface="Raleway"/>
                <a:sym typeface="Raleway"/>
              </a:rPr>
              <a:t>justify</a:t>
            </a:r>
            <a:r>
              <a:rPr lang="pt-BR">
                <a:latin typeface="Raleway"/>
                <a:ea typeface="Raleway"/>
                <a:cs typeface="Raleway"/>
                <a:sym typeface="Raleway"/>
              </a:rPr>
              <a:t> the smoothness of the curve going up to 1.0</a:t>
            </a:r>
            <a:r>
              <a:rPr lang="pt-BR"/>
              <a:t>.</a:t>
            </a:r>
            <a:endParaRPr/>
          </a:p>
        </p:txBody>
      </p:sp>
      <p:sp>
        <p:nvSpPr>
          <p:cNvPr id="179" name="Google Shape;179;p2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4"/>
          <p:cNvSpPr txBox="1"/>
          <p:nvPr>
            <p:ph type="title"/>
          </p:nvPr>
        </p:nvSpPr>
        <p:spPr>
          <a:xfrm>
            <a:off x="727800" y="56487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Longitudinal Energy Imbalance </a:t>
            </a:r>
            <a:r>
              <a:rPr lang="pt-BR"/>
              <a:t>(N-1 Plot)</a:t>
            </a:r>
            <a:endParaRPr/>
          </a:p>
        </p:txBody>
      </p:sp>
      <p:pic>
        <p:nvPicPr>
          <p:cNvPr id="185" name="Google Shape;185;p24"/>
          <p:cNvPicPr preferRelativeResize="0"/>
          <p:nvPr/>
        </p:nvPicPr>
        <p:blipFill>
          <a:blip r:embed="rId3">
            <a:alphaModFix/>
          </a:blip>
          <a:stretch>
            <a:fillRect/>
          </a:stretch>
        </p:blipFill>
        <p:spPr>
          <a:xfrm>
            <a:off x="727800" y="1458950"/>
            <a:ext cx="2482300" cy="3497450"/>
          </a:xfrm>
          <a:prstGeom prst="rect">
            <a:avLst/>
          </a:prstGeom>
          <a:noFill/>
          <a:ln>
            <a:noFill/>
          </a:ln>
        </p:spPr>
      </p:pic>
      <p:pic>
        <p:nvPicPr>
          <p:cNvPr id="186" name="Google Shape;186;p24"/>
          <p:cNvPicPr preferRelativeResize="0"/>
          <p:nvPr/>
        </p:nvPicPr>
        <p:blipFill rotWithShape="1">
          <a:blip r:embed="rId4">
            <a:alphaModFix/>
          </a:blip>
          <a:srcRect b="3685" l="0" r="0" t="5528"/>
          <a:stretch/>
        </p:blipFill>
        <p:spPr>
          <a:xfrm>
            <a:off x="3330850" y="1363600"/>
            <a:ext cx="2623650" cy="3546901"/>
          </a:xfrm>
          <a:prstGeom prst="rect">
            <a:avLst/>
          </a:prstGeom>
          <a:noFill/>
          <a:ln>
            <a:noFill/>
          </a:ln>
        </p:spPr>
      </p:pic>
      <p:sp>
        <p:nvSpPr>
          <p:cNvPr id="187" name="Google Shape;187;p24"/>
          <p:cNvSpPr txBox="1"/>
          <p:nvPr/>
        </p:nvSpPr>
        <p:spPr>
          <a:xfrm>
            <a:off x="5954500" y="1617450"/>
            <a:ext cx="3000000" cy="21240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Again we can see how the differences in the filters impacted the amount of background, to the point that there is almost no visible two photon background.</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Improvements in the detector also justify the smoothness of the curve going up to 1.0.</a:t>
            </a:r>
            <a:endParaRPr>
              <a:latin typeface="Raleway"/>
              <a:ea typeface="Raleway"/>
              <a:cs typeface="Raleway"/>
              <a:sym typeface="Raleway"/>
            </a:endParaRPr>
          </a:p>
        </p:txBody>
      </p:sp>
      <p:sp>
        <p:nvSpPr>
          <p:cNvPr id="188" name="Google Shape;188;p2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5"/>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pt-BR"/>
              <a:t>Optimizing Filters for FCC analysis</a:t>
            </a:r>
            <a:endParaRPr/>
          </a:p>
        </p:txBody>
      </p:sp>
      <p:sp>
        <p:nvSpPr>
          <p:cNvPr id="194" name="Google Shape;194;p2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6"/>
          <p:cNvSpPr txBox="1"/>
          <p:nvPr>
            <p:ph type="title"/>
          </p:nvPr>
        </p:nvSpPr>
        <p:spPr>
          <a:xfrm>
            <a:off x="721225" y="528025"/>
            <a:ext cx="3300900" cy="591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Cuts Utilized  </a:t>
            </a:r>
            <a:endParaRPr/>
          </a:p>
        </p:txBody>
      </p:sp>
      <p:sp>
        <p:nvSpPr>
          <p:cNvPr id="200" name="Google Shape;200;p26"/>
          <p:cNvSpPr txBox="1"/>
          <p:nvPr/>
        </p:nvSpPr>
        <p:spPr>
          <a:xfrm>
            <a:off x="431575" y="1445900"/>
            <a:ext cx="5116800" cy="1211700"/>
          </a:xfrm>
          <a:prstGeom prst="rect">
            <a:avLst/>
          </a:prstGeom>
          <a:noFill/>
          <a:ln>
            <a:noFill/>
          </a:ln>
        </p:spPr>
        <p:txBody>
          <a:bodyPr anchorCtr="0" anchor="t" bIns="91425" lIns="91425" spcFirstLastPara="1" rIns="91425" wrap="square" tIns="91425">
            <a:spAutoFit/>
          </a:bodyPr>
          <a:lstStyle/>
          <a:p>
            <a:pPr indent="-286702" lvl="0" marL="457200" rtl="0" algn="just">
              <a:lnSpc>
                <a:spcPct val="105000"/>
              </a:lnSpc>
              <a:spcBef>
                <a:spcPts val="0"/>
              </a:spcBef>
              <a:spcAft>
                <a:spcPts val="0"/>
              </a:spcAft>
              <a:buClr>
                <a:schemeClr val="accent1"/>
              </a:buClr>
              <a:buSzPts val="915"/>
              <a:buFont typeface="Lato"/>
              <a:buAutoNum type="arabicPeriod"/>
            </a:pPr>
            <a:r>
              <a:rPr lang="pt-BR" sz="914">
                <a:solidFill>
                  <a:schemeClr val="accent1"/>
                </a:solidFill>
                <a:latin typeface="Lato"/>
                <a:ea typeface="Lato"/>
                <a:cs typeface="Lato"/>
                <a:sym typeface="Lato"/>
              </a:rPr>
              <a:t>The number of particles per event, Nparticles, is required to be </a:t>
            </a:r>
            <a:r>
              <a:rPr lang="pt-BR" sz="900">
                <a:solidFill>
                  <a:schemeClr val="accent1"/>
                </a:solidFill>
                <a:latin typeface="Lato"/>
                <a:ea typeface="Lato"/>
                <a:cs typeface="Lato"/>
                <a:sym typeface="Lato"/>
              </a:rPr>
              <a:t>Nparticles ≥10 </a:t>
            </a:r>
            <a:endParaRPr sz="900">
              <a:solidFill>
                <a:schemeClr val="accent1"/>
              </a:solidFill>
              <a:latin typeface="Lato"/>
              <a:ea typeface="Lato"/>
              <a:cs typeface="Lato"/>
              <a:sym typeface="Lato"/>
            </a:endParaRPr>
          </a:p>
          <a:p>
            <a:pPr indent="-286702" lvl="0" marL="457200" rtl="0" algn="just">
              <a:lnSpc>
                <a:spcPct val="105000"/>
              </a:lnSpc>
              <a:spcBef>
                <a:spcPts val="0"/>
              </a:spcBef>
              <a:spcAft>
                <a:spcPts val="0"/>
              </a:spcAft>
              <a:buClr>
                <a:schemeClr val="accent1"/>
              </a:buClr>
              <a:buSzPts val="915"/>
              <a:buFont typeface="Lato"/>
              <a:buAutoNum type="arabicPeriod"/>
            </a:pPr>
            <a:r>
              <a:rPr lang="pt-BR" sz="914">
                <a:solidFill>
                  <a:schemeClr val="accent1"/>
                </a:solidFill>
                <a:latin typeface="Lato"/>
                <a:ea typeface="Lato"/>
                <a:cs typeface="Lato"/>
                <a:sym typeface="Lato"/>
              </a:rPr>
              <a:t>The total energy observed in the detector, Evis, normalised to the centre-of-mass energy must satisfy Evis/√s  &gt; 0.248</a:t>
            </a:r>
            <a:endParaRPr sz="914">
              <a:solidFill>
                <a:schemeClr val="accent1"/>
              </a:solidFill>
              <a:latin typeface="Lato"/>
              <a:ea typeface="Lato"/>
              <a:cs typeface="Lato"/>
              <a:sym typeface="Lato"/>
            </a:endParaRPr>
          </a:p>
          <a:p>
            <a:pPr indent="0" lvl="0" marL="0" rtl="0" algn="just">
              <a:lnSpc>
                <a:spcPct val="105000"/>
              </a:lnSpc>
              <a:spcBef>
                <a:spcPts val="1200"/>
              </a:spcBef>
              <a:spcAft>
                <a:spcPts val="1200"/>
              </a:spcAft>
              <a:buNone/>
            </a:pPr>
            <a:r>
              <a:rPr lang="pt-BR" sz="900">
                <a:solidFill>
                  <a:schemeClr val="accent1"/>
                </a:solidFill>
                <a:latin typeface="Lato"/>
                <a:ea typeface="Lato"/>
                <a:cs typeface="Lato"/>
                <a:sym typeface="Lato"/>
              </a:rPr>
              <a:t>Note: The transverse and longitudinal energy imbalance were NOT cut on, as these variables were used in the A LEP experiment to eliminate detector noise, something that could not be properly simulated in MC for FCC</a:t>
            </a:r>
            <a:endParaRPr sz="900">
              <a:latin typeface="Lato"/>
              <a:ea typeface="Lato"/>
              <a:cs typeface="Lato"/>
              <a:sym typeface="Lato"/>
            </a:endParaRPr>
          </a:p>
        </p:txBody>
      </p:sp>
      <p:graphicFrame>
        <p:nvGraphicFramePr>
          <p:cNvPr id="201" name="Google Shape;201;p26"/>
          <p:cNvGraphicFramePr/>
          <p:nvPr/>
        </p:nvGraphicFramePr>
        <p:xfrm>
          <a:off x="627850" y="2984175"/>
          <a:ext cx="3000000" cy="3000000"/>
        </p:xfrm>
        <a:graphic>
          <a:graphicData uri="http://schemas.openxmlformats.org/drawingml/2006/table">
            <a:tbl>
              <a:tblPr>
                <a:noFill/>
                <a:tableStyleId>{53044415-F539-42B7-B6B8-969EA9B1BD74}</a:tableStyleId>
              </a:tblPr>
              <a:tblGrid>
                <a:gridCol w="787375"/>
                <a:gridCol w="787375"/>
                <a:gridCol w="787375"/>
                <a:gridCol w="787375"/>
                <a:gridCol w="787375"/>
                <a:gridCol w="787375"/>
              </a:tblGrid>
              <a:tr h="408300">
                <a:tc>
                  <a:txBody>
                    <a:bodyPr/>
                    <a:lstStyle/>
                    <a:p>
                      <a:pPr indent="0" lvl="0" marL="0" rtl="0" algn="l">
                        <a:spcBef>
                          <a:spcPts val="0"/>
                        </a:spcBef>
                        <a:spcAft>
                          <a:spcPts val="0"/>
                        </a:spcAft>
                        <a:buNone/>
                      </a:pPr>
                      <a:r>
                        <a:rPr lang="pt-BR" sz="800"/>
                        <a:t>Sample/</a:t>
                      </a:r>
                      <a:endParaRPr sz="800"/>
                    </a:p>
                    <a:p>
                      <a:pPr indent="0" lvl="0" marL="0" rtl="0" algn="l">
                        <a:spcBef>
                          <a:spcPts val="0"/>
                        </a:spcBef>
                        <a:spcAft>
                          <a:spcPts val="0"/>
                        </a:spcAft>
                        <a:buNone/>
                      </a:pPr>
                      <a:r>
                        <a:rPr lang="pt-BR" sz="800"/>
                        <a:t>Cut</a:t>
                      </a:r>
                      <a:endParaRPr sz="800"/>
                    </a:p>
                  </a:txBody>
                  <a:tcPr marT="91425" marB="91425" marR="91425" marL="91425"/>
                </a:tc>
                <a:tc>
                  <a:txBody>
                    <a:bodyPr/>
                    <a:lstStyle/>
                    <a:p>
                      <a:pPr indent="0" lvl="0" marL="0" rtl="0" algn="l">
                        <a:spcBef>
                          <a:spcPts val="0"/>
                        </a:spcBef>
                        <a:spcAft>
                          <a:spcPts val="0"/>
                        </a:spcAft>
                        <a:buNone/>
                      </a:pPr>
                      <a:r>
                        <a:rPr lang="pt-BR" sz="800"/>
                        <a:t>Hadrons</a:t>
                      </a:r>
                      <a:endParaRPr sz="800"/>
                    </a:p>
                  </a:txBody>
                  <a:tcPr marT="91425" marB="91425" marR="91425" marL="91425"/>
                </a:tc>
                <a:tc>
                  <a:txBody>
                    <a:bodyPr/>
                    <a:lstStyle/>
                    <a:p>
                      <a:pPr indent="0" lvl="0" marL="0" rtl="0" algn="l">
                        <a:spcBef>
                          <a:spcPts val="0"/>
                        </a:spcBef>
                        <a:spcAft>
                          <a:spcPts val="0"/>
                        </a:spcAft>
                        <a:buNone/>
                      </a:pPr>
                      <a:r>
                        <a:rPr b="1" lang="pt-BR" sz="800"/>
                        <a:t>𝛍</a:t>
                      </a:r>
                      <a:r>
                        <a:rPr b="1" baseline="30000" lang="pt-BR" sz="800"/>
                        <a:t>+</a:t>
                      </a:r>
                      <a:r>
                        <a:rPr b="1" lang="pt-BR" sz="800"/>
                        <a:t>𝛍</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b="1" lang="pt-BR" sz="800"/>
                        <a:t>e</a:t>
                      </a:r>
                      <a:r>
                        <a:rPr b="1" baseline="30000" lang="pt-BR" sz="800"/>
                        <a:t>+</a:t>
                      </a:r>
                      <a:r>
                        <a:rPr b="1" lang="pt-BR" sz="800"/>
                        <a:t>e</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lang="pt-BR" sz="800"/>
                        <a:t>𝛕</a:t>
                      </a:r>
                      <a:r>
                        <a:rPr b="1" baseline="30000" lang="pt-BR" sz="800"/>
                        <a:t>+</a:t>
                      </a:r>
                      <a:r>
                        <a:rPr b="1" lang="pt-BR" sz="800"/>
                        <a:t>𝛕</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b="1" lang="pt-BR" sz="800"/>
                        <a:t>e</a:t>
                      </a:r>
                      <a:r>
                        <a:rPr b="1" baseline="30000" lang="pt-BR" sz="800"/>
                        <a:t>+</a:t>
                      </a:r>
                      <a:r>
                        <a:rPr b="1" lang="pt-BR" sz="800"/>
                        <a:t>e</a:t>
                      </a:r>
                      <a:r>
                        <a:rPr b="1" baseline="30000" lang="pt-BR" sz="800"/>
                        <a:t>-</a:t>
                      </a:r>
                      <a:r>
                        <a:rPr b="1" lang="pt-BR" sz="800"/>
                        <a:t> </a:t>
                      </a:r>
                      <a:r>
                        <a:rPr lang="pt-BR" sz="800"/>
                        <a:t>hadrons</a:t>
                      </a:r>
                      <a:endParaRPr sz="800"/>
                    </a:p>
                  </a:txBody>
                  <a:tcPr marT="91425" marB="91425" marR="91425" marL="91425"/>
                </a:tc>
              </a:tr>
              <a:tr h="291650">
                <a:tc>
                  <a:txBody>
                    <a:bodyPr/>
                    <a:lstStyle/>
                    <a:p>
                      <a:pPr indent="0" lvl="0" marL="0" rtl="0" algn="l">
                        <a:spcBef>
                          <a:spcPts val="0"/>
                        </a:spcBef>
                        <a:spcAft>
                          <a:spcPts val="0"/>
                        </a:spcAft>
                        <a:buNone/>
                      </a:pPr>
                      <a:r>
                        <a:rPr lang="pt-BR" sz="800"/>
                        <a:t>Initial</a:t>
                      </a:r>
                      <a:endParaRPr sz="800"/>
                    </a:p>
                  </a:txBody>
                  <a:tcPr marT="91425" marB="91425" marR="91425" marL="91425"/>
                </a:tc>
                <a:tc>
                  <a:txBody>
                    <a:bodyPr/>
                    <a:lstStyle/>
                    <a:p>
                      <a:pPr indent="0" lvl="0" marL="0" rtl="0" algn="l">
                        <a:spcBef>
                          <a:spcPts val="0"/>
                        </a:spcBef>
                        <a:spcAft>
                          <a:spcPts val="0"/>
                        </a:spcAft>
                        <a:buNone/>
                      </a:pPr>
                      <a:r>
                        <a:rPr lang="pt-BR" sz="800">
                          <a:highlight>
                            <a:srgbClr val="FFFFFF"/>
                          </a:highlight>
                        </a:rPr>
                        <a:t>2.3086</a:t>
                      </a:r>
                      <a:r>
                        <a:rPr lang="pt-BR" sz="900"/>
                        <a:t>×</a:t>
                      </a:r>
                      <a:r>
                        <a:rPr lang="pt-BR" sz="800">
                          <a:highlight>
                            <a:srgbClr val="FFFFFF"/>
                          </a:highlight>
                        </a:rPr>
                        <a:t>10</a:t>
                      </a:r>
                      <a:r>
                        <a:rPr baseline="30000" lang="pt-BR" sz="800">
                          <a:highlight>
                            <a:srgbClr val="FFFFFF"/>
                          </a:highlight>
                        </a:rPr>
                        <a:t>12</a:t>
                      </a:r>
                      <a:endParaRPr baseline="30000" sz="800"/>
                    </a:p>
                  </a:txBody>
                  <a:tcPr marT="91425" marB="91425" marR="91425" marL="91425"/>
                </a:tc>
                <a:tc>
                  <a:txBody>
                    <a:bodyPr/>
                    <a:lstStyle/>
                    <a:p>
                      <a:pPr indent="0" lvl="0" marL="0" rtl="0" algn="l">
                        <a:spcBef>
                          <a:spcPts val="0"/>
                        </a:spcBef>
                        <a:spcAft>
                          <a:spcPts val="0"/>
                        </a:spcAft>
                        <a:buNone/>
                      </a:pPr>
                      <a:r>
                        <a:rPr lang="pt-BR" sz="800">
                          <a:highlight>
                            <a:srgbClr val="FFFFFF"/>
                          </a:highlight>
                        </a:rPr>
                        <a:t>1.2675</a:t>
                      </a:r>
                      <a:r>
                        <a:rPr lang="pt-BR" sz="900"/>
                        <a:t>×</a:t>
                      </a:r>
                      <a:r>
                        <a:rPr lang="pt-BR" sz="800">
                          <a:highlight>
                            <a:schemeClr val="lt1"/>
                          </a:highlight>
                        </a:rPr>
                        <a:t>10</a:t>
                      </a:r>
                      <a:r>
                        <a:rPr baseline="30000" lang="pt-BR" sz="800">
                          <a:highlight>
                            <a:schemeClr val="lt1"/>
                          </a:highlight>
                        </a:rPr>
                        <a:t>11</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1.0966</a:t>
                      </a:r>
                      <a:r>
                        <a:rPr lang="pt-BR" sz="900"/>
                        <a:t>×</a:t>
                      </a:r>
                      <a:r>
                        <a:rPr lang="pt-BR" sz="800">
                          <a:highlight>
                            <a:schemeClr val="lt1"/>
                          </a:highlight>
                        </a:rPr>
                        <a:t>10</a:t>
                      </a:r>
                      <a:r>
                        <a:rPr baseline="30000" lang="pt-BR" sz="800">
                          <a:highlight>
                            <a:schemeClr val="lt1"/>
                          </a:highlight>
                        </a:rPr>
                        <a:t>11</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1.2750</a:t>
                      </a:r>
                      <a:r>
                        <a:rPr lang="pt-BR" sz="900"/>
                        <a:t>×</a:t>
                      </a:r>
                      <a:r>
                        <a:rPr lang="pt-BR" sz="800">
                          <a:highlight>
                            <a:schemeClr val="lt1"/>
                          </a:highlight>
                        </a:rPr>
                        <a:t>10</a:t>
                      </a:r>
                      <a:r>
                        <a:rPr baseline="30000" lang="pt-BR" sz="800">
                          <a:highlight>
                            <a:schemeClr val="lt1"/>
                          </a:highlight>
                        </a:rPr>
                        <a:t>11</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8.5255</a:t>
                      </a:r>
                      <a:r>
                        <a:rPr lang="pt-BR" sz="900"/>
                        <a:t>×</a:t>
                      </a:r>
                      <a:r>
                        <a:rPr lang="pt-BR" sz="800">
                          <a:highlight>
                            <a:schemeClr val="lt1"/>
                          </a:highlight>
                        </a:rPr>
                        <a:t>10</a:t>
                      </a:r>
                      <a:r>
                        <a:rPr baseline="30000" lang="pt-BR" sz="800">
                          <a:highlight>
                            <a:schemeClr val="lt1"/>
                          </a:highlight>
                        </a:rPr>
                        <a:t>11</a:t>
                      </a:r>
                      <a:endParaRPr sz="800"/>
                    </a:p>
                  </a:txBody>
                  <a:tcPr marT="91425" marB="91425" marR="91425" marL="91425"/>
                </a:tc>
              </a:tr>
              <a:tr h="291650">
                <a:tc>
                  <a:txBody>
                    <a:bodyPr/>
                    <a:lstStyle/>
                    <a:p>
                      <a:pPr indent="0" lvl="0" marL="0" rtl="0" algn="l">
                        <a:spcBef>
                          <a:spcPts val="0"/>
                        </a:spcBef>
                        <a:spcAft>
                          <a:spcPts val="0"/>
                        </a:spcAft>
                        <a:buNone/>
                      </a:pPr>
                      <a:r>
                        <a:rPr lang="pt-BR" sz="800"/>
                        <a:t>Cut 1</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2.3026</a:t>
                      </a:r>
                      <a:r>
                        <a:rPr lang="pt-BR" sz="900"/>
                        <a:t>×</a:t>
                      </a:r>
                      <a:r>
                        <a:rPr lang="pt-BR" sz="800">
                          <a:highlight>
                            <a:srgbClr val="FFFFFF"/>
                          </a:highlight>
                        </a:rPr>
                        <a:t>10</a:t>
                      </a:r>
                      <a:r>
                        <a:rPr baseline="30000" lang="pt-BR" sz="800">
                          <a:highlight>
                            <a:srgbClr val="FFFFFF"/>
                          </a:highlight>
                        </a:rPr>
                        <a:t>12</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0</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9.7594</a:t>
                      </a:r>
                      <a:r>
                        <a:rPr lang="pt-BR" sz="900"/>
                        <a:t>×</a:t>
                      </a:r>
                      <a:r>
                        <a:rPr lang="pt-BR" sz="800">
                          <a:highlight>
                            <a:schemeClr val="lt1"/>
                          </a:highlight>
                        </a:rPr>
                        <a:t>10</a:t>
                      </a:r>
                      <a:r>
                        <a:rPr baseline="30000" lang="pt-BR" sz="800">
                          <a:highlight>
                            <a:schemeClr val="lt1"/>
                          </a:highlight>
                        </a:rPr>
                        <a:t>6</a:t>
                      </a:r>
                      <a:endParaRPr sz="800"/>
                    </a:p>
                  </a:txBody>
                  <a:tcPr marT="91425" marB="91425" marR="91425" marL="91425"/>
                </a:tc>
                <a:tc>
                  <a:txBody>
                    <a:bodyPr/>
                    <a:lstStyle/>
                    <a:p>
                      <a:pPr indent="0" lvl="0" marL="0" rtl="0" algn="l">
                        <a:spcBef>
                          <a:spcPts val="0"/>
                        </a:spcBef>
                        <a:spcAft>
                          <a:spcPts val="0"/>
                        </a:spcAft>
                        <a:buNone/>
                      </a:pPr>
                      <a:r>
                        <a:rPr lang="pt-BR" sz="800">
                          <a:highlight>
                            <a:srgbClr val="FFFFFF"/>
                          </a:highlight>
                        </a:rPr>
                        <a:t>6.2406</a:t>
                      </a:r>
                      <a:r>
                        <a:rPr lang="pt-BR" sz="900"/>
                        <a:t>×</a:t>
                      </a:r>
                      <a:r>
                        <a:rPr lang="pt-BR" sz="800">
                          <a:highlight>
                            <a:schemeClr val="lt1"/>
                          </a:highlight>
                        </a:rPr>
                        <a:t>10</a:t>
                      </a:r>
                      <a:r>
                        <a:rPr baseline="30000" lang="pt-BR" sz="800">
                          <a:highlight>
                            <a:schemeClr val="lt1"/>
                          </a:highlight>
                        </a:rPr>
                        <a:t>9</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1.5291</a:t>
                      </a:r>
                      <a:r>
                        <a:rPr lang="pt-BR" sz="900"/>
                        <a:t>×</a:t>
                      </a:r>
                      <a:r>
                        <a:rPr lang="pt-BR" sz="800">
                          <a:highlight>
                            <a:schemeClr val="lt1"/>
                          </a:highlight>
                        </a:rPr>
                        <a:t>10</a:t>
                      </a:r>
                      <a:r>
                        <a:rPr baseline="30000" lang="pt-BR" sz="800">
                          <a:highlight>
                            <a:schemeClr val="lt1"/>
                          </a:highlight>
                        </a:rPr>
                        <a:t>11</a:t>
                      </a:r>
                      <a:endParaRPr sz="800"/>
                    </a:p>
                  </a:txBody>
                  <a:tcPr marT="91425" marB="91425" marR="91425" marL="91425"/>
                </a:tc>
              </a:tr>
              <a:tr h="291650">
                <a:tc>
                  <a:txBody>
                    <a:bodyPr/>
                    <a:lstStyle/>
                    <a:p>
                      <a:pPr indent="0" lvl="0" marL="0" rtl="0" algn="l">
                        <a:spcBef>
                          <a:spcPts val="0"/>
                        </a:spcBef>
                        <a:spcAft>
                          <a:spcPts val="0"/>
                        </a:spcAft>
                        <a:buNone/>
                      </a:pPr>
                      <a:r>
                        <a:rPr lang="pt-BR" sz="800"/>
                        <a:t>Cut 2</a:t>
                      </a:r>
                      <a:endParaRPr sz="800"/>
                    </a:p>
                  </a:txBody>
                  <a:tcPr marT="91425" marB="91425" marR="91425" marL="91425"/>
                </a:tc>
                <a:tc>
                  <a:txBody>
                    <a:bodyPr/>
                    <a:lstStyle/>
                    <a:p>
                      <a:pPr indent="0" lvl="0" marL="0" rtl="0" algn="l">
                        <a:spcBef>
                          <a:spcPts val="0"/>
                        </a:spcBef>
                        <a:spcAft>
                          <a:spcPts val="0"/>
                        </a:spcAft>
                        <a:buNone/>
                      </a:pPr>
                      <a:r>
                        <a:rPr lang="pt-BR" sz="800">
                          <a:highlight>
                            <a:srgbClr val="FFFFFF"/>
                          </a:highlight>
                        </a:rPr>
                        <a:t>2.2972</a:t>
                      </a:r>
                      <a:r>
                        <a:rPr lang="pt-BR" sz="900"/>
                        <a:t>×</a:t>
                      </a:r>
                      <a:r>
                        <a:rPr lang="pt-BR" sz="800">
                          <a:highlight>
                            <a:schemeClr val="lt1"/>
                          </a:highlight>
                        </a:rPr>
                        <a:t>10</a:t>
                      </a:r>
                      <a:r>
                        <a:rPr baseline="30000" lang="pt-BR" sz="800">
                          <a:highlight>
                            <a:schemeClr val="lt1"/>
                          </a:highlight>
                        </a:rPr>
                        <a:t>12</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rgbClr val="FFFFFF"/>
                          </a:highlight>
                        </a:rPr>
                        <a:t>0</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highlight>
                            <a:schemeClr val="lt1"/>
                          </a:highlight>
                        </a:rPr>
                        <a:t>9.7594</a:t>
                      </a:r>
                      <a:r>
                        <a:rPr lang="pt-BR" sz="900"/>
                        <a:t>×</a:t>
                      </a:r>
                      <a:r>
                        <a:rPr lang="pt-BR" sz="800">
                          <a:highlight>
                            <a:schemeClr val="lt1"/>
                          </a:highlight>
                        </a:rPr>
                        <a:t>10</a:t>
                      </a:r>
                      <a:r>
                        <a:rPr baseline="30000" lang="pt-BR" sz="800">
                          <a:highlight>
                            <a:schemeClr val="lt1"/>
                          </a:highlight>
                        </a:rPr>
                        <a:t>6</a:t>
                      </a:r>
                      <a:endParaRPr sz="800"/>
                    </a:p>
                  </a:txBody>
                  <a:tcPr marT="91425" marB="91425" marR="91425" marL="91425"/>
                </a:tc>
                <a:tc>
                  <a:txBody>
                    <a:bodyPr/>
                    <a:lstStyle/>
                    <a:p>
                      <a:pPr indent="0" lvl="0" marL="0" rtl="0" algn="l">
                        <a:spcBef>
                          <a:spcPts val="0"/>
                        </a:spcBef>
                        <a:spcAft>
                          <a:spcPts val="0"/>
                        </a:spcAft>
                        <a:buNone/>
                      </a:pPr>
                      <a:r>
                        <a:rPr lang="pt-BR" sz="800">
                          <a:highlight>
                            <a:schemeClr val="lt1"/>
                          </a:highlight>
                        </a:rPr>
                        <a:t>6.2404</a:t>
                      </a:r>
                      <a:r>
                        <a:rPr lang="pt-BR" sz="900"/>
                        <a:t>×</a:t>
                      </a:r>
                      <a:r>
                        <a:rPr lang="pt-BR" sz="800">
                          <a:highlight>
                            <a:schemeClr val="lt1"/>
                          </a:highlight>
                        </a:rPr>
                        <a:t>10</a:t>
                      </a:r>
                      <a:r>
                        <a:rPr baseline="30000" lang="pt-BR" sz="800">
                          <a:highlight>
                            <a:schemeClr val="lt1"/>
                          </a:highlight>
                        </a:rPr>
                        <a:t>9</a:t>
                      </a:r>
                      <a:endParaRPr sz="800"/>
                    </a:p>
                  </a:txBody>
                  <a:tcPr marT="91425" marB="91425" marR="91425" marL="91425"/>
                </a:tc>
                <a:tc>
                  <a:txBody>
                    <a:bodyPr/>
                    <a:lstStyle/>
                    <a:p>
                      <a:pPr indent="0" lvl="0" marL="0" rtl="0" algn="l">
                        <a:lnSpc>
                          <a:spcPct val="115000"/>
                        </a:lnSpc>
                        <a:spcBef>
                          <a:spcPts val="0"/>
                        </a:spcBef>
                        <a:spcAft>
                          <a:spcPts val="0"/>
                        </a:spcAft>
                        <a:buNone/>
                      </a:pPr>
                      <a:r>
                        <a:rPr lang="pt-BR" sz="800"/>
                        <a:t>2.8987</a:t>
                      </a:r>
                      <a:r>
                        <a:rPr lang="pt-BR" sz="900"/>
                        <a:t>×</a:t>
                      </a:r>
                      <a:r>
                        <a:rPr lang="pt-BR" sz="800">
                          <a:highlight>
                            <a:schemeClr val="lt1"/>
                          </a:highlight>
                        </a:rPr>
                        <a:t>10</a:t>
                      </a:r>
                      <a:r>
                        <a:rPr baseline="30000" lang="pt-BR" sz="800">
                          <a:highlight>
                            <a:schemeClr val="lt1"/>
                          </a:highlight>
                        </a:rPr>
                        <a:t>9</a:t>
                      </a:r>
                      <a:endParaRPr sz="800"/>
                    </a:p>
                  </a:txBody>
                  <a:tcPr marT="91425" marB="91425" marR="91425" marL="91425"/>
                </a:tc>
              </a:tr>
            </a:tbl>
          </a:graphicData>
        </a:graphic>
      </p:graphicFrame>
      <p:pic>
        <p:nvPicPr>
          <p:cNvPr id="202" name="Google Shape;202;p26"/>
          <p:cNvPicPr preferRelativeResize="0"/>
          <p:nvPr/>
        </p:nvPicPr>
        <p:blipFill rotWithShape="1">
          <a:blip r:embed="rId3">
            <a:alphaModFix/>
          </a:blip>
          <a:srcRect b="5111" l="0" r="7313" t="7802"/>
          <a:stretch/>
        </p:blipFill>
        <p:spPr>
          <a:xfrm>
            <a:off x="5853325" y="772550"/>
            <a:ext cx="2915725" cy="4079296"/>
          </a:xfrm>
          <a:prstGeom prst="rect">
            <a:avLst/>
          </a:prstGeom>
          <a:noFill/>
          <a:ln>
            <a:noFill/>
          </a:ln>
        </p:spPr>
      </p:pic>
      <p:sp>
        <p:nvSpPr>
          <p:cNvPr id="203" name="Google Shape;203;p2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27"/>
          <p:cNvSpPr txBox="1"/>
          <p:nvPr>
            <p:ph type="title"/>
          </p:nvPr>
        </p:nvSpPr>
        <p:spPr>
          <a:xfrm>
            <a:off x="508750" y="528025"/>
            <a:ext cx="8250900" cy="138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sz="2000"/>
              <a:t>Number of Particles/Clusters (N-1 plot)</a:t>
            </a:r>
            <a:endParaRPr sz="2000"/>
          </a:p>
        </p:txBody>
      </p:sp>
      <p:sp>
        <p:nvSpPr>
          <p:cNvPr id="209" name="Google Shape;209;p27"/>
          <p:cNvSpPr txBox="1"/>
          <p:nvPr>
            <p:ph idx="1" type="body"/>
          </p:nvPr>
        </p:nvSpPr>
        <p:spPr>
          <a:xfrm>
            <a:off x="4572000" y="1209350"/>
            <a:ext cx="3300900" cy="5661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None/>
            </a:pPr>
            <a:r>
              <a:rPr lang="pt-BR" sz="1400">
                <a:solidFill>
                  <a:srgbClr val="000000"/>
                </a:solidFill>
                <a:latin typeface="Raleway"/>
                <a:ea typeface="Raleway"/>
                <a:cs typeface="Raleway"/>
                <a:sym typeface="Raleway"/>
              </a:rPr>
              <a:t>Number of Particles/Clusters ≥ 10</a:t>
            </a:r>
            <a:endParaRPr sz="850">
              <a:solidFill>
                <a:srgbClr val="5D6879"/>
              </a:solidFill>
              <a:highlight>
                <a:srgbClr val="FFFFFF"/>
              </a:highlight>
              <a:latin typeface="Raleway"/>
              <a:ea typeface="Raleway"/>
              <a:cs typeface="Raleway"/>
              <a:sym typeface="Raleway"/>
            </a:endParaRPr>
          </a:p>
          <a:p>
            <a:pPr indent="0" lvl="0" marL="0" rtl="0" algn="l">
              <a:spcBef>
                <a:spcPts val="0"/>
              </a:spcBef>
              <a:spcAft>
                <a:spcPts val="1200"/>
              </a:spcAft>
              <a:buNone/>
            </a:pPr>
            <a:r>
              <a:t/>
            </a:r>
            <a:endParaRPr/>
          </a:p>
        </p:txBody>
      </p:sp>
      <p:graphicFrame>
        <p:nvGraphicFramePr>
          <p:cNvPr id="210" name="Google Shape;210;p27"/>
          <p:cNvGraphicFramePr/>
          <p:nvPr/>
        </p:nvGraphicFramePr>
        <p:xfrm>
          <a:off x="3832825" y="1909513"/>
          <a:ext cx="3000000" cy="3000000"/>
        </p:xfrm>
        <a:graphic>
          <a:graphicData uri="http://schemas.openxmlformats.org/drawingml/2006/table">
            <a:tbl>
              <a:tblPr>
                <a:noFill/>
                <a:tableStyleId>{53044415-F539-42B7-B6B8-969EA9B1BD74}</a:tableStyleId>
              </a:tblPr>
              <a:tblGrid>
                <a:gridCol w="1070675"/>
                <a:gridCol w="1070675"/>
                <a:gridCol w="1070675"/>
                <a:gridCol w="1221675"/>
              </a:tblGrid>
              <a:tr h="376075">
                <a:tc>
                  <a:txBody>
                    <a:bodyPr/>
                    <a:lstStyle/>
                    <a:p>
                      <a:pPr indent="0" lvl="0" marL="0" rtl="0" algn="l">
                        <a:spcBef>
                          <a:spcPts val="0"/>
                        </a:spcBef>
                        <a:spcAft>
                          <a:spcPts val="0"/>
                        </a:spcAft>
                        <a:buNone/>
                      </a:pPr>
                      <a:r>
                        <a:t/>
                      </a:r>
                      <a:endParaRPr sz="1200">
                        <a:latin typeface="Raleway"/>
                        <a:ea typeface="Raleway"/>
                        <a:cs typeface="Raleway"/>
                        <a:sym typeface="Raleway"/>
                      </a:endParaRPr>
                    </a:p>
                  </a:txBody>
                  <a:tcPr marT="91425" marB="91425" marR="91425" marL="91425"/>
                </a:tc>
                <a:tc>
                  <a:txBody>
                    <a:bodyPr/>
                    <a:lstStyle/>
                    <a:p>
                      <a:pPr indent="0" lvl="0" marL="0" rtl="0" algn="l">
                        <a:spcBef>
                          <a:spcPts val="0"/>
                        </a:spcBef>
                        <a:spcAft>
                          <a:spcPts val="0"/>
                        </a:spcAft>
                        <a:buNone/>
                      </a:pPr>
                      <a:r>
                        <a:rPr lang="pt-BR">
                          <a:latin typeface="Raleway"/>
                          <a:ea typeface="Raleway"/>
                          <a:cs typeface="Raleway"/>
                          <a:sym typeface="Raleway"/>
                        </a:rPr>
                        <a:t>Before Cut</a:t>
                      </a:r>
                      <a:endParaRPr>
                        <a:latin typeface="Raleway"/>
                        <a:ea typeface="Raleway"/>
                        <a:cs typeface="Raleway"/>
                        <a:sym typeface="Raleway"/>
                      </a:endParaRPr>
                    </a:p>
                  </a:txBody>
                  <a:tcPr marT="91425" marB="91425" marR="91425" marL="91425"/>
                </a:tc>
                <a:tc>
                  <a:txBody>
                    <a:bodyPr/>
                    <a:lstStyle/>
                    <a:p>
                      <a:pPr indent="0" lvl="0" marL="0" rtl="0" algn="l">
                        <a:spcBef>
                          <a:spcPts val="0"/>
                        </a:spcBef>
                        <a:spcAft>
                          <a:spcPts val="0"/>
                        </a:spcAft>
                        <a:buNone/>
                      </a:pPr>
                      <a:r>
                        <a:rPr lang="pt-BR">
                          <a:latin typeface="Raleway"/>
                          <a:ea typeface="Raleway"/>
                          <a:cs typeface="Raleway"/>
                          <a:sym typeface="Raleway"/>
                        </a:rPr>
                        <a:t>After Cut</a:t>
                      </a:r>
                      <a:endParaRPr>
                        <a:latin typeface="Raleway"/>
                        <a:ea typeface="Raleway"/>
                        <a:cs typeface="Raleway"/>
                        <a:sym typeface="Raleway"/>
                      </a:endParaRPr>
                    </a:p>
                  </a:txBody>
                  <a:tcPr marT="91425" marB="91425" marR="91425" marL="91425"/>
                </a:tc>
                <a:tc>
                  <a:txBody>
                    <a:bodyPr/>
                    <a:lstStyle/>
                    <a:p>
                      <a:pPr indent="0" lvl="0" marL="0" rtl="0" algn="ctr">
                        <a:spcBef>
                          <a:spcPts val="0"/>
                        </a:spcBef>
                        <a:spcAft>
                          <a:spcPts val="0"/>
                        </a:spcAft>
                        <a:buNone/>
                      </a:pPr>
                      <a:r>
                        <a:rPr lang="pt-BR" sz="1350">
                          <a:solidFill>
                            <a:schemeClr val="dk2"/>
                          </a:solidFill>
                          <a:highlight>
                            <a:srgbClr val="FFFFFF"/>
                          </a:highlight>
                          <a:latin typeface="Raleway"/>
                          <a:ea typeface="Raleway"/>
                          <a:cs typeface="Raleway"/>
                          <a:sym typeface="Raleway"/>
                        </a:rPr>
                        <a:t>Retained</a:t>
                      </a:r>
                      <a:endParaRPr sz="1350">
                        <a:solidFill>
                          <a:schemeClr val="dk2"/>
                        </a:solidFill>
                        <a:highlight>
                          <a:srgbClr val="FFFFFF"/>
                        </a:highlight>
                        <a:latin typeface="Raleway"/>
                        <a:ea typeface="Raleway"/>
                        <a:cs typeface="Raleway"/>
                        <a:sym typeface="Raleway"/>
                      </a:endParaRPr>
                    </a:p>
                    <a:p>
                      <a:pPr indent="0" lvl="0" marL="0" rtl="0" algn="l">
                        <a:spcBef>
                          <a:spcPts val="0"/>
                        </a:spcBef>
                        <a:spcAft>
                          <a:spcPts val="0"/>
                        </a:spcAft>
                        <a:buNone/>
                      </a:pPr>
                      <a:r>
                        <a:t/>
                      </a:r>
                      <a:endParaRPr>
                        <a:latin typeface="Raleway"/>
                        <a:ea typeface="Raleway"/>
                        <a:cs typeface="Raleway"/>
                        <a:sym typeface="Raleway"/>
                      </a:endParaRPr>
                    </a:p>
                  </a:txBody>
                  <a:tcPr marT="91425" marB="91425" marR="91425" marL="91425"/>
                </a:tc>
              </a:tr>
              <a:tr h="304675">
                <a:tc>
                  <a:txBody>
                    <a:bodyPr/>
                    <a:lstStyle/>
                    <a:p>
                      <a:pPr indent="0" lvl="0" marL="0" rtl="0" algn="l">
                        <a:spcBef>
                          <a:spcPts val="0"/>
                        </a:spcBef>
                        <a:spcAft>
                          <a:spcPts val="0"/>
                        </a:spcAft>
                        <a:buNone/>
                      </a:pPr>
                      <a:r>
                        <a:rPr lang="pt-BR" sz="1000">
                          <a:latin typeface="Raleway"/>
                          <a:ea typeface="Raleway"/>
                          <a:cs typeface="Raleway"/>
                          <a:sym typeface="Raleway"/>
                        </a:rPr>
                        <a:t># Signal Events</a:t>
                      </a:r>
                      <a:endParaRPr sz="1000">
                        <a:latin typeface="Raleway"/>
                        <a:ea typeface="Raleway"/>
                        <a:cs typeface="Raleway"/>
                        <a:sym typeface="Raleway"/>
                      </a:endParaRPr>
                    </a:p>
                  </a:txBody>
                  <a:tcPr marT="91425" marB="91425" marR="91425" marL="91425"/>
                </a:tc>
                <a:tc>
                  <a:txBody>
                    <a:bodyPr/>
                    <a:lstStyle/>
                    <a:p>
                      <a:pPr indent="0" lvl="0" marL="0" rtl="0" algn="l">
                        <a:lnSpc>
                          <a:spcPct val="115000"/>
                        </a:lnSpc>
                        <a:spcBef>
                          <a:spcPts val="0"/>
                        </a:spcBef>
                        <a:spcAft>
                          <a:spcPts val="0"/>
                        </a:spcAft>
                        <a:buNone/>
                      </a:pPr>
                      <a:r>
                        <a:rPr lang="pt-BR" sz="1100">
                          <a:highlight>
                            <a:srgbClr val="FFFFFF"/>
                          </a:highlight>
                        </a:rPr>
                        <a:t>2.3086×10</a:t>
                      </a:r>
                      <a:r>
                        <a:rPr baseline="30000" lang="pt-BR" sz="1100">
                          <a:highlight>
                            <a:srgbClr val="FFFFFF"/>
                          </a:highlight>
                        </a:rPr>
                        <a:t>12</a:t>
                      </a:r>
                      <a:endParaRPr baseline="30000" sz="1100">
                        <a:highlight>
                          <a:srgbClr val="FFFFFF"/>
                        </a:highlight>
                      </a:endParaRPr>
                    </a:p>
                  </a:txBody>
                  <a:tcPr marT="91425" marB="91425" marR="91425" marL="91425"/>
                </a:tc>
                <a:tc>
                  <a:txBody>
                    <a:bodyPr/>
                    <a:lstStyle/>
                    <a:p>
                      <a:pPr indent="0" lvl="0" marL="0" rtl="0" algn="l">
                        <a:spcBef>
                          <a:spcPts val="0"/>
                        </a:spcBef>
                        <a:spcAft>
                          <a:spcPts val="0"/>
                        </a:spcAft>
                        <a:buNone/>
                      </a:pPr>
                      <a:r>
                        <a:rPr lang="pt-BR" sz="1100">
                          <a:highlight>
                            <a:srgbClr val="FFFFFF"/>
                          </a:highlight>
                        </a:rPr>
                        <a:t>2.3026×10</a:t>
                      </a:r>
                      <a:r>
                        <a:rPr baseline="30000" lang="pt-BR" sz="1100">
                          <a:highlight>
                            <a:srgbClr val="FFFFFF"/>
                          </a:highlight>
                        </a:rPr>
                        <a:t>12</a:t>
                      </a:r>
                      <a:endParaRPr baseline="30000" sz="1100">
                        <a:highlight>
                          <a:srgbClr val="FFFFFF"/>
                        </a:highlight>
                      </a:endParaRPr>
                    </a:p>
                  </a:txBody>
                  <a:tcPr marT="91425" marB="91425" marR="91425" marL="91425"/>
                </a:tc>
                <a:tc>
                  <a:txBody>
                    <a:bodyPr/>
                    <a:lstStyle/>
                    <a:p>
                      <a:pPr indent="0" lvl="0" marL="0" rtl="0" algn="l">
                        <a:spcBef>
                          <a:spcPts val="0"/>
                        </a:spcBef>
                        <a:spcAft>
                          <a:spcPts val="0"/>
                        </a:spcAft>
                        <a:buNone/>
                      </a:pPr>
                      <a:r>
                        <a:rPr lang="pt-BR" sz="1200"/>
                        <a:t>99.738814%</a:t>
                      </a:r>
                      <a:endParaRPr sz="1200"/>
                    </a:p>
                  </a:txBody>
                  <a:tcPr marT="91425" marB="91425" marR="91425" marL="91425"/>
                </a:tc>
              </a:tr>
              <a:tr h="411050">
                <a:tc>
                  <a:txBody>
                    <a:bodyPr/>
                    <a:lstStyle/>
                    <a:p>
                      <a:pPr indent="0" lvl="0" marL="0" rtl="0" algn="l">
                        <a:spcBef>
                          <a:spcPts val="0"/>
                        </a:spcBef>
                        <a:spcAft>
                          <a:spcPts val="0"/>
                        </a:spcAft>
                        <a:buNone/>
                      </a:pPr>
                      <a:r>
                        <a:rPr lang="pt-BR" sz="1000">
                          <a:latin typeface="Raleway"/>
                          <a:ea typeface="Raleway"/>
                          <a:cs typeface="Raleway"/>
                          <a:sym typeface="Raleway"/>
                        </a:rPr>
                        <a:t># Background Events</a:t>
                      </a:r>
                      <a:endParaRPr sz="1000">
                        <a:latin typeface="Raleway"/>
                        <a:ea typeface="Raleway"/>
                        <a:cs typeface="Raleway"/>
                        <a:sym typeface="Raleway"/>
                      </a:endParaRPr>
                    </a:p>
                  </a:txBody>
                  <a:tcPr marT="91425" marB="91425" marR="91425" marL="91425"/>
                </a:tc>
                <a:tc>
                  <a:txBody>
                    <a:bodyPr/>
                    <a:lstStyle/>
                    <a:p>
                      <a:pPr indent="0" lvl="0" marL="0" rtl="0" algn="l">
                        <a:lnSpc>
                          <a:spcPct val="115000"/>
                        </a:lnSpc>
                        <a:spcBef>
                          <a:spcPts val="0"/>
                        </a:spcBef>
                        <a:spcAft>
                          <a:spcPts val="0"/>
                        </a:spcAft>
                        <a:buNone/>
                      </a:pPr>
                      <a:r>
                        <a:rPr lang="pt-BR" sz="1100">
                          <a:highlight>
                            <a:srgbClr val="FFFFFF"/>
                          </a:highlight>
                        </a:rPr>
                        <a:t>1.2165</a:t>
                      </a:r>
                      <a:r>
                        <a:rPr lang="pt-BR" sz="1100">
                          <a:highlight>
                            <a:schemeClr val="lt1"/>
                          </a:highlight>
                        </a:rPr>
                        <a:t>×</a:t>
                      </a:r>
                      <a:r>
                        <a:rPr lang="pt-BR" sz="1100">
                          <a:highlight>
                            <a:schemeClr val="lt1"/>
                          </a:highlight>
                        </a:rPr>
                        <a:t>10</a:t>
                      </a:r>
                      <a:r>
                        <a:rPr baseline="30000" lang="pt-BR" sz="1100">
                          <a:highlight>
                            <a:schemeClr val="lt1"/>
                          </a:highlight>
                        </a:rPr>
                        <a:t>11</a:t>
                      </a:r>
                      <a:endParaRPr sz="1100">
                        <a:highlight>
                          <a:srgbClr val="FFFFFF"/>
                        </a:highlight>
                      </a:endParaRPr>
                    </a:p>
                  </a:txBody>
                  <a:tcPr marT="91425" marB="91425" marR="91425" marL="91425"/>
                </a:tc>
                <a:tc>
                  <a:txBody>
                    <a:bodyPr/>
                    <a:lstStyle/>
                    <a:p>
                      <a:pPr indent="0" lvl="0" marL="0" rtl="0" algn="l">
                        <a:lnSpc>
                          <a:spcPct val="115000"/>
                        </a:lnSpc>
                        <a:spcBef>
                          <a:spcPts val="0"/>
                        </a:spcBef>
                        <a:spcAft>
                          <a:spcPts val="0"/>
                        </a:spcAft>
                        <a:buNone/>
                      </a:pPr>
                      <a:r>
                        <a:rPr lang="pt-BR" sz="1100">
                          <a:highlight>
                            <a:srgbClr val="FFFFFF"/>
                          </a:highlight>
                        </a:rPr>
                        <a:t>1.5916</a:t>
                      </a:r>
                      <a:r>
                        <a:rPr lang="pt-BR" sz="1100">
                          <a:highlight>
                            <a:schemeClr val="lt1"/>
                          </a:highlight>
                        </a:rPr>
                        <a:t>×10</a:t>
                      </a:r>
                      <a:r>
                        <a:rPr baseline="30000" lang="pt-BR" sz="1100">
                          <a:highlight>
                            <a:schemeClr val="lt1"/>
                          </a:highlight>
                        </a:rPr>
                        <a:t>11</a:t>
                      </a:r>
                      <a:endParaRPr sz="1100">
                        <a:highlight>
                          <a:srgbClr val="FFFFFF"/>
                        </a:highlight>
                      </a:endParaRPr>
                    </a:p>
                  </a:txBody>
                  <a:tcPr marT="91425" marB="91425" marR="91425" marL="91425"/>
                </a:tc>
                <a:tc>
                  <a:txBody>
                    <a:bodyPr/>
                    <a:lstStyle/>
                    <a:p>
                      <a:pPr indent="0" lvl="0" marL="0" rtl="0" algn="l">
                        <a:spcBef>
                          <a:spcPts val="0"/>
                        </a:spcBef>
                        <a:spcAft>
                          <a:spcPts val="0"/>
                        </a:spcAft>
                        <a:buNone/>
                      </a:pPr>
                      <a:r>
                        <a:rPr lang="pt-BR" sz="1200"/>
                        <a:t>13.083866%</a:t>
                      </a:r>
                      <a:endParaRPr sz="1200"/>
                    </a:p>
                  </a:txBody>
                  <a:tcPr marT="91425" marB="91425" marR="91425" marL="91425"/>
                </a:tc>
              </a:tr>
            </a:tbl>
          </a:graphicData>
        </a:graphic>
      </p:graphicFrame>
      <p:pic>
        <p:nvPicPr>
          <p:cNvPr id="211" name="Google Shape;211;p27"/>
          <p:cNvPicPr preferRelativeResize="0"/>
          <p:nvPr/>
        </p:nvPicPr>
        <p:blipFill rotWithShape="1">
          <a:blip r:embed="rId3">
            <a:alphaModFix/>
          </a:blip>
          <a:srcRect b="4533" l="0" r="7097" t="7946"/>
          <a:stretch/>
        </p:blipFill>
        <p:spPr>
          <a:xfrm>
            <a:off x="508750" y="1322200"/>
            <a:ext cx="2675551" cy="3753186"/>
          </a:xfrm>
          <a:prstGeom prst="rect">
            <a:avLst/>
          </a:prstGeom>
          <a:noFill/>
          <a:ln>
            <a:noFill/>
          </a:ln>
        </p:spPr>
      </p:pic>
      <p:sp>
        <p:nvSpPr>
          <p:cNvPr id="212" name="Google Shape;212;p2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txBox="1"/>
          <p:nvPr>
            <p:ph type="title"/>
          </p:nvPr>
        </p:nvSpPr>
        <p:spPr>
          <a:xfrm>
            <a:off x="727800" y="56487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Normalized Scalar Energy (N-1 Plot)</a:t>
            </a:r>
            <a:endParaRPr/>
          </a:p>
        </p:txBody>
      </p:sp>
      <p:graphicFrame>
        <p:nvGraphicFramePr>
          <p:cNvPr id="218" name="Google Shape;218;p28"/>
          <p:cNvGraphicFramePr/>
          <p:nvPr/>
        </p:nvGraphicFramePr>
        <p:xfrm>
          <a:off x="3728525" y="1927160"/>
          <a:ext cx="3000000" cy="3000000"/>
        </p:xfrm>
        <a:graphic>
          <a:graphicData uri="http://schemas.openxmlformats.org/drawingml/2006/table">
            <a:tbl>
              <a:tblPr>
                <a:noFill/>
                <a:tableStyleId>{53044415-F539-42B7-B6B8-969EA9B1BD74}</a:tableStyleId>
              </a:tblPr>
              <a:tblGrid>
                <a:gridCol w="1161725"/>
                <a:gridCol w="1161725"/>
                <a:gridCol w="1161725"/>
                <a:gridCol w="1161725"/>
              </a:tblGrid>
              <a:tr h="512800">
                <a:tc>
                  <a:txBody>
                    <a:bodyPr/>
                    <a:lstStyle/>
                    <a:p>
                      <a:pPr indent="0" lvl="0" marL="0" rtl="0" algn="l">
                        <a:spcBef>
                          <a:spcPts val="0"/>
                        </a:spcBef>
                        <a:spcAft>
                          <a:spcPts val="0"/>
                        </a:spcAft>
                        <a:buNone/>
                      </a:pPr>
                      <a:r>
                        <a:t/>
                      </a:r>
                      <a:endParaRPr sz="1200">
                        <a:latin typeface="Raleway"/>
                        <a:ea typeface="Raleway"/>
                        <a:cs typeface="Raleway"/>
                        <a:sym typeface="Raleway"/>
                      </a:endParaRPr>
                    </a:p>
                  </a:txBody>
                  <a:tcPr marT="91425" marB="91425" marR="91425" marL="91425"/>
                </a:tc>
                <a:tc>
                  <a:txBody>
                    <a:bodyPr/>
                    <a:lstStyle/>
                    <a:p>
                      <a:pPr indent="0" lvl="0" marL="0" rtl="0" algn="l">
                        <a:spcBef>
                          <a:spcPts val="0"/>
                        </a:spcBef>
                        <a:spcAft>
                          <a:spcPts val="0"/>
                        </a:spcAft>
                        <a:buNone/>
                      </a:pPr>
                      <a:r>
                        <a:rPr lang="pt-BR">
                          <a:latin typeface="Raleway"/>
                          <a:ea typeface="Raleway"/>
                          <a:cs typeface="Raleway"/>
                          <a:sym typeface="Raleway"/>
                        </a:rPr>
                        <a:t>Before Cut</a:t>
                      </a:r>
                      <a:endParaRPr>
                        <a:latin typeface="Raleway"/>
                        <a:ea typeface="Raleway"/>
                        <a:cs typeface="Raleway"/>
                        <a:sym typeface="Raleway"/>
                      </a:endParaRPr>
                    </a:p>
                  </a:txBody>
                  <a:tcPr marT="91425" marB="91425" marR="91425" marL="91425"/>
                </a:tc>
                <a:tc>
                  <a:txBody>
                    <a:bodyPr/>
                    <a:lstStyle/>
                    <a:p>
                      <a:pPr indent="0" lvl="0" marL="0" rtl="0" algn="l">
                        <a:spcBef>
                          <a:spcPts val="0"/>
                        </a:spcBef>
                        <a:spcAft>
                          <a:spcPts val="0"/>
                        </a:spcAft>
                        <a:buNone/>
                      </a:pPr>
                      <a:r>
                        <a:rPr lang="pt-BR">
                          <a:latin typeface="Raleway"/>
                          <a:ea typeface="Raleway"/>
                          <a:cs typeface="Raleway"/>
                          <a:sym typeface="Raleway"/>
                        </a:rPr>
                        <a:t>After Cut</a:t>
                      </a:r>
                      <a:endParaRPr>
                        <a:latin typeface="Raleway"/>
                        <a:ea typeface="Raleway"/>
                        <a:cs typeface="Raleway"/>
                        <a:sym typeface="Raleway"/>
                      </a:endParaRPr>
                    </a:p>
                  </a:txBody>
                  <a:tcPr marT="91425" marB="91425" marR="91425" marL="91425"/>
                </a:tc>
                <a:tc>
                  <a:txBody>
                    <a:bodyPr/>
                    <a:lstStyle/>
                    <a:p>
                      <a:pPr indent="0" lvl="0" marL="0" rtl="0" algn="ctr">
                        <a:spcBef>
                          <a:spcPts val="0"/>
                        </a:spcBef>
                        <a:spcAft>
                          <a:spcPts val="0"/>
                        </a:spcAft>
                        <a:buNone/>
                      </a:pPr>
                      <a:r>
                        <a:rPr lang="pt-BR" sz="1350">
                          <a:solidFill>
                            <a:schemeClr val="dk2"/>
                          </a:solidFill>
                          <a:highlight>
                            <a:srgbClr val="FFFFFF"/>
                          </a:highlight>
                          <a:latin typeface="Raleway"/>
                          <a:ea typeface="Raleway"/>
                          <a:cs typeface="Raleway"/>
                          <a:sym typeface="Raleway"/>
                        </a:rPr>
                        <a:t>Retained</a:t>
                      </a:r>
                      <a:endParaRPr sz="1350">
                        <a:solidFill>
                          <a:schemeClr val="dk2"/>
                        </a:solidFill>
                        <a:highlight>
                          <a:srgbClr val="FFFFFF"/>
                        </a:highlight>
                        <a:latin typeface="Raleway"/>
                        <a:ea typeface="Raleway"/>
                        <a:cs typeface="Raleway"/>
                        <a:sym typeface="Raleway"/>
                      </a:endParaRPr>
                    </a:p>
                    <a:p>
                      <a:pPr indent="0" lvl="0" marL="0" rtl="0" algn="l">
                        <a:spcBef>
                          <a:spcPts val="0"/>
                        </a:spcBef>
                        <a:spcAft>
                          <a:spcPts val="0"/>
                        </a:spcAft>
                        <a:buNone/>
                      </a:pPr>
                      <a:r>
                        <a:t/>
                      </a:r>
                      <a:endParaRPr>
                        <a:latin typeface="Raleway"/>
                        <a:ea typeface="Raleway"/>
                        <a:cs typeface="Raleway"/>
                        <a:sym typeface="Raleway"/>
                      </a:endParaRPr>
                    </a:p>
                  </a:txBody>
                  <a:tcPr marT="91425" marB="91425" marR="91425" marL="91425"/>
                </a:tc>
              </a:tr>
              <a:tr h="474600">
                <a:tc>
                  <a:txBody>
                    <a:bodyPr/>
                    <a:lstStyle/>
                    <a:p>
                      <a:pPr indent="0" lvl="0" marL="0" rtl="0" algn="l">
                        <a:spcBef>
                          <a:spcPts val="0"/>
                        </a:spcBef>
                        <a:spcAft>
                          <a:spcPts val="0"/>
                        </a:spcAft>
                        <a:buNone/>
                      </a:pPr>
                      <a:r>
                        <a:rPr lang="pt-BR" sz="1000">
                          <a:latin typeface="Raleway"/>
                          <a:ea typeface="Raleway"/>
                          <a:cs typeface="Raleway"/>
                          <a:sym typeface="Raleway"/>
                        </a:rPr>
                        <a:t># Signal Events</a:t>
                      </a:r>
                      <a:endParaRPr sz="1000">
                        <a:latin typeface="Raleway"/>
                        <a:ea typeface="Raleway"/>
                        <a:cs typeface="Raleway"/>
                        <a:sym typeface="Raleway"/>
                      </a:endParaRPr>
                    </a:p>
                  </a:txBody>
                  <a:tcPr marT="91425" marB="91425" marR="91425" marL="91425"/>
                </a:tc>
                <a:tc>
                  <a:txBody>
                    <a:bodyPr/>
                    <a:lstStyle/>
                    <a:p>
                      <a:pPr indent="0" lvl="0" marL="0" rtl="0" algn="l">
                        <a:spcBef>
                          <a:spcPts val="0"/>
                        </a:spcBef>
                        <a:spcAft>
                          <a:spcPts val="0"/>
                        </a:spcAft>
                        <a:buNone/>
                      </a:pPr>
                      <a:r>
                        <a:rPr lang="pt-BR" sz="1100">
                          <a:highlight>
                            <a:schemeClr val="lt1"/>
                          </a:highlight>
                        </a:rPr>
                        <a:t>2.3026×10</a:t>
                      </a:r>
                      <a:r>
                        <a:rPr baseline="30000" lang="pt-BR" sz="1100">
                          <a:highlight>
                            <a:schemeClr val="lt1"/>
                          </a:highlight>
                        </a:rPr>
                        <a:t>12</a:t>
                      </a:r>
                      <a:endParaRPr sz="1100">
                        <a:highlight>
                          <a:srgbClr val="FFFFFF"/>
                        </a:highlight>
                      </a:endParaRPr>
                    </a:p>
                  </a:txBody>
                  <a:tcPr marT="91425" marB="91425" marR="91425" marL="91425"/>
                </a:tc>
                <a:tc>
                  <a:txBody>
                    <a:bodyPr/>
                    <a:lstStyle/>
                    <a:p>
                      <a:pPr indent="0" lvl="0" marL="0" rtl="0" algn="l">
                        <a:spcBef>
                          <a:spcPts val="0"/>
                        </a:spcBef>
                        <a:spcAft>
                          <a:spcPts val="0"/>
                        </a:spcAft>
                        <a:buNone/>
                      </a:pPr>
                      <a:r>
                        <a:rPr lang="pt-BR" sz="1100">
                          <a:highlight>
                            <a:srgbClr val="FFFFFF"/>
                          </a:highlight>
                        </a:rPr>
                        <a:t>2.2972×10</a:t>
                      </a:r>
                      <a:r>
                        <a:rPr baseline="30000" lang="pt-BR" sz="1100">
                          <a:highlight>
                            <a:srgbClr val="FFFFFF"/>
                          </a:highlight>
                        </a:rPr>
                        <a:t>12</a:t>
                      </a:r>
                      <a:endParaRPr baseline="30000" sz="1100">
                        <a:highlight>
                          <a:srgbClr val="FFFFFF"/>
                        </a:highlight>
                      </a:endParaRPr>
                    </a:p>
                  </a:txBody>
                  <a:tcPr marT="91425" marB="91425" marR="91425" marL="91425"/>
                </a:tc>
                <a:tc>
                  <a:txBody>
                    <a:bodyPr/>
                    <a:lstStyle/>
                    <a:p>
                      <a:pPr indent="0" lvl="0" marL="0" rtl="0" algn="l">
                        <a:spcBef>
                          <a:spcPts val="0"/>
                        </a:spcBef>
                        <a:spcAft>
                          <a:spcPts val="0"/>
                        </a:spcAft>
                        <a:buNone/>
                      </a:pPr>
                      <a:r>
                        <a:rPr lang="pt-BR" sz="1200"/>
                        <a:t>99.765934%</a:t>
                      </a:r>
                      <a:endParaRPr sz="1200"/>
                    </a:p>
                  </a:txBody>
                  <a:tcPr marT="91425" marB="91425" marR="91425" marL="91425"/>
                </a:tc>
              </a:tr>
              <a:tr h="579000">
                <a:tc>
                  <a:txBody>
                    <a:bodyPr/>
                    <a:lstStyle/>
                    <a:p>
                      <a:pPr indent="0" lvl="0" marL="0" rtl="0" algn="l">
                        <a:spcBef>
                          <a:spcPts val="0"/>
                        </a:spcBef>
                        <a:spcAft>
                          <a:spcPts val="0"/>
                        </a:spcAft>
                        <a:buNone/>
                      </a:pPr>
                      <a:r>
                        <a:rPr lang="pt-BR" sz="1000">
                          <a:latin typeface="Raleway"/>
                          <a:ea typeface="Raleway"/>
                          <a:cs typeface="Raleway"/>
                          <a:sym typeface="Raleway"/>
                        </a:rPr>
                        <a:t># Background Events</a:t>
                      </a:r>
                      <a:endParaRPr sz="1000">
                        <a:latin typeface="Raleway"/>
                        <a:ea typeface="Raleway"/>
                        <a:cs typeface="Raleway"/>
                        <a:sym typeface="Raleway"/>
                      </a:endParaRPr>
                    </a:p>
                  </a:txBody>
                  <a:tcPr marT="91425" marB="91425" marR="91425" marL="91425"/>
                </a:tc>
                <a:tc>
                  <a:txBody>
                    <a:bodyPr/>
                    <a:lstStyle/>
                    <a:p>
                      <a:pPr indent="0" lvl="0" marL="0" rtl="0" algn="l">
                        <a:lnSpc>
                          <a:spcPct val="115000"/>
                        </a:lnSpc>
                        <a:spcBef>
                          <a:spcPts val="0"/>
                        </a:spcBef>
                        <a:spcAft>
                          <a:spcPts val="0"/>
                        </a:spcAft>
                        <a:buNone/>
                      </a:pPr>
                      <a:r>
                        <a:rPr lang="pt-BR" sz="1100">
                          <a:highlight>
                            <a:schemeClr val="lt1"/>
                          </a:highlight>
                        </a:rPr>
                        <a:t>1.5916×10</a:t>
                      </a:r>
                      <a:r>
                        <a:rPr baseline="30000" lang="pt-BR" sz="1100">
                          <a:highlight>
                            <a:schemeClr val="lt1"/>
                          </a:highlight>
                        </a:rPr>
                        <a:t>11</a:t>
                      </a:r>
                      <a:endParaRPr/>
                    </a:p>
                  </a:txBody>
                  <a:tcPr marT="91425" marB="91425" marR="91425" marL="91425"/>
                </a:tc>
                <a:tc>
                  <a:txBody>
                    <a:bodyPr/>
                    <a:lstStyle/>
                    <a:p>
                      <a:pPr indent="0" lvl="0" marL="0" rtl="0" algn="l">
                        <a:lnSpc>
                          <a:spcPct val="115000"/>
                        </a:lnSpc>
                        <a:spcBef>
                          <a:spcPts val="0"/>
                        </a:spcBef>
                        <a:spcAft>
                          <a:spcPts val="0"/>
                        </a:spcAft>
                        <a:buNone/>
                      </a:pPr>
                      <a:r>
                        <a:rPr lang="pt-BR" sz="1100">
                          <a:highlight>
                            <a:srgbClr val="FFFFFF"/>
                          </a:highlight>
                        </a:rPr>
                        <a:t>9.1488</a:t>
                      </a:r>
                      <a:r>
                        <a:rPr lang="pt-BR" sz="1100">
                          <a:highlight>
                            <a:schemeClr val="lt1"/>
                          </a:highlight>
                        </a:rPr>
                        <a:t>×10</a:t>
                      </a:r>
                      <a:r>
                        <a:rPr baseline="30000" lang="pt-BR" sz="1100">
                          <a:highlight>
                            <a:schemeClr val="lt1"/>
                          </a:highlight>
                        </a:rPr>
                        <a:t>9</a:t>
                      </a:r>
                      <a:endParaRPr sz="2250">
                        <a:solidFill>
                          <a:srgbClr val="E8EAED"/>
                        </a:solidFill>
                        <a:highlight>
                          <a:srgbClr val="202124"/>
                        </a:highlight>
                        <a:latin typeface="Roboto"/>
                        <a:ea typeface="Roboto"/>
                        <a:cs typeface="Roboto"/>
                        <a:sym typeface="Roboto"/>
                      </a:endParaRPr>
                    </a:p>
                  </a:txBody>
                  <a:tcPr marT="91425" marB="91425" marR="91425" marL="91425"/>
                </a:tc>
                <a:tc>
                  <a:txBody>
                    <a:bodyPr/>
                    <a:lstStyle/>
                    <a:p>
                      <a:pPr indent="0" lvl="0" marL="0" rtl="0" algn="l">
                        <a:spcBef>
                          <a:spcPts val="0"/>
                        </a:spcBef>
                        <a:spcAft>
                          <a:spcPts val="0"/>
                        </a:spcAft>
                        <a:buNone/>
                      </a:pPr>
                      <a:r>
                        <a:rPr lang="pt-BR" sz="1200"/>
                        <a:t>5.7481814</a:t>
                      </a:r>
                      <a:r>
                        <a:rPr lang="pt-BR" sz="1200"/>
                        <a:t>%</a:t>
                      </a:r>
                      <a:endParaRPr sz="1200"/>
                    </a:p>
                  </a:txBody>
                  <a:tcPr marT="91425" marB="91425" marR="91425" marL="91425"/>
                </a:tc>
              </a:tr>
            </a:tbl>
          </a:graphicData>
        </a:graphic>
      </p:graphicFrame>
      <p:sp>
        <p:nvSpPr>
          <p:cNvPr id="219" name="Google Shape;219;p28"/>
          <p:cNvSpPr txBox="1"/>
          <p:nvPr/>
        </p:nvSpPr>
        <p:spPr>
          <a:xfrm>
            <a:off x="4439200" y="1295388"/>
            <a:ext cx="5108100" cy="7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latin typeface="Raleway"/>
                <a:ea typeface="Raleway"/>
                <a:cs typeface="Raleway"/>
                <a:sym typeface="Raleway"/>
              </a:rPr>
              <a:t>Normalized scalar energy &gt; 0.248</a:t>
            </a:r>
            <a:endParaRPr sz="1200">
              <a:solidFill>
                <a:srgbClr val="5D6879"/>
              </a:solidFill>
              <a:highlight>
                <a:srgbClr val="FFFFFF"/>
              </a:highlight>
              <a:latin typeface="Raleway"/>
              <a:ea typeface="Raleway"/>
              <a:cs typeface="Raleway"/>
              <a:sym typeface="Raleway"/>
            </a:endParaRPr>
          </a:p>
          <a:p>
            <a:pPr indent="0" lvl="0" marL="0" rtl="0" algn="l">
              <a:spcBef>
                <a:spcPts val="0"/>
              </a:spcBef>
              <a:spcAft>
                <a:spcPts val="0"/>
              </a:spcAft>
              <a:buNone/>
            </a:pPr>
            <a:r>
              <a:t/>
            </a:r>
            <a:endParaRPr sz="850">
              <a:solidFill>
                <a:srgbClr val="5D6879"/>
              </a:solidFill>
              <a:highlight>
                <a:srgbClr val="FFFFFF"/>
              </a:highlight>
            </a:endParaRPr>
          </a:p>
          <a:p>
            <a:pPr indent="0" lvl="0" marL="0" rtl="0" algn="l">
              <a:spcBef>
                <a:spcPts val="0"/>
              </a:spcBef>
              <a:spcAft>
                <a:spcPts val="0"/>
              </a:spcAft>
              <a:buNone/>
            </a:pPr>
            <a:r>
              <a:t/>
            </a:r>
            <a:endParaRPr>
              <a:latin typeface="Raleway"/>
              <a:ea typeface="Raleway"/>
              <a:cs typeface="Raleway"/>
              <a:sym typeface="Raleway"/>
            </a:endParaRPr>
          </a:p>
        </p:txBody>
      </p:sp>
      <p:pic>
        <p:nvPicPr>
          <p:cNvPr id="220" name="Google Shape;220;p28"/>
          <p:cNvPicPr preferRelativeResize="0"/>
          <p:nvPr/>
        </p:nvPicPr>
        <p:blipFill rotWithShape="1">
          <a:blip r:embed="rId3">
            <a:alphaModFix/>
          </a:blip>
          <a:srcRect b="4409" l="0" r="7149" t="7916"/>
          <a:stretch/>
        </p:blipFill>
        <p:spPr>
          <a:xfrm>
            <a:off x="727800" y="1385700"/>
            <a:ext cx="2622901" cy="3688049"/>
          </a:xfrm>
          <a:prstGeom prst="rect">
            <a:avLst/>
          </a:prstGeom>
          <a:noFill/>
          <a:ln>
            <a:noFill/>
          </a:ln>
        </p:spPr>
      </p:pic>
      <p:sp>
        <p:nvSpPr>
          <p:cNvPr id="221" name="Google Shape;221;p2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9"/>
          <p:cNvSpPr txBox="1"/>
          <p:nvPr>
            <p:ph type="title"/>
          </p:nvPr>
        </p:nvSpPr>
        <p:spPr>
          <a:xfrm>
            <a:off x="676700" y="634625"/>
            <a:ext cx="7410900" cy="62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Event Generator </a:t>
            </a:r>
            <a:r>
              <a:rPr lang="pt-BR"/>
              <a:t>Discrepancy</a:t>
            </a:r>
            <a:r>
              <a:rPr lang="pt-BR"/>
              <a:t> </a:t>
            </a:r>
            <a:endParaRPr/>
          </a:p>
        </p:txBody>
      </p:sp>
      <p:pic>
        <p:nvPicPr>
          <p:cNvPr id="227" name="Google Shape;227;p29"/>
          <p:cNvPicPr preferRelativeResize="0"/>
          <p:nvPr/>
        </p:nvPicPr>
        <p:blipFill>
          <a:blip r:embed="rId3">
            <a:alphaModFix/>
          </a:blip>
          <a:stretch>
            <a:fillRect/>
          </a:stretch>
        </p:blipFill>
        <p:spPr>
          <a:xfrm>
            <a:off x="3036000" y="1779712"/>
            <a:ext cx="2000926" cy="2770500"/>
          </a:xfrm>
          <a:prstGeom prst="rect">
            <a:avLst/>
          </a:prstGeom>
          <a:noFill/>
          <a:ln>
            <a:noFill/>
          </a:ln>
        </p:spPr>
      </p:pic>
      <p:pic>
        <p:nvPicPr>
          <p:cNvPr id="228" name="Google Shape;228;p29"/>
          <p:cNvPicPr preferRelativeResize="0"/>
          <p:nvPr/>
        </p:nvPicPr>
        <p:blipFill>
          <a:blip r:embed="rId4">
            <a:alphaModFix/>
          </a:blip>
          <a:stretch>
            <a:fillRect/>
          </a:stretch>
        </p:blipFill>
        <p:spPr>
          <a:xfrm>
            <a:off x="382050" y="1732550"/>
            <a:ext cx="2047825" cy="2864826"/>
          </a:xfrm>
          <a:prstGeom prst="rect">
            <a:avLst/>
          </a:prstGeom>
          <a:noFill/>
          <a:ln>
            <a:noFill/>
          </a:ln>
        </p:spPr>
      </p:pic>
      <p:sp>
        <p:nvSpPr>
          <p:cNvPr id="229" name="Google Shape;229;p29"/>
          <p:cNvSpPr txBox="1"/>
          <p:nvPr/>
        </p:nvSpPr>
        <p:spPr>
          <a:xfrm>
            <a:off x="5214450" y="1099600"/>
            <a:ext cx="32154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latin typeface="Raleway"/>
                <a:ea typeface="Raleway"/>
                <a:cs typeface="Raleway"/>
                <a:sym typeface="Raleway"/>
              </a:rPr>
              <a:t>Background: Whizard Samples</a:t>
            </a:r>
            <a:endParaRPr>
              <a:latin typeface="Raleway"/>
              <a:ea typeface="Raleway"/>
              <a:cs typeface="Raleway"/>
              <a:sym typeface="Raleway"/>
            </a:endParaRPr>
          </a:p>
          <a:p>
            <a:pPr indent="0" lvl="0" marL="0" rtl="0" algn="l">
              <a:spcBef>
                <a:spcPts val="0"/>
              </a:spcBef>
              <a:spcAft>
                <a:spcPts val="0"/>
              </a:spcAft>
              <a:buNone/>
            </a:pPr>
            <a:r>
              <a:rPr lang="pt-BR">
                <a:latin typeface="Raleway"/>
                <a:ea typeface="Raleway"/>
                <a:cs typeface="Raleway"/>
                <a:sym typeface="Raleway"/>
              </a:rPr>
              <a:t>Signal: KKMC/Whizard</a:t>
            </a:r>
            <a:endParaRPr>
              <a:latin typeface="Raleway"/>
              <a:ea typeface="Raleway"/>
              <a:cs typeface="Raleway"/>
              <a:sym typeface="Raleway"/>
            </a:endParaRPr>
          </a:p>
          <a:p>
            <a:pPr indent="0" lvl="0" marL="0" rtl="0" algn="l">
              <a:spcBef>
                <a:spcPts val="0"/>
              </a:spcBef>
              <a:spcAft>
                <a:spcPts val="0"/>
              </a:spcAft>
              <a:buNone/>
            </a:pPr>
            <a:r>
              <a:t/>
            </a:r>
            <a:endParaRPr>
              <a:latin typeface="Raleway"/>
              <a:ea typeface="Raleway"/>
              <a:cs typeface="Raleway"/>
              <a:sym typeface="Raleway"/>
            </a:endParaRPr>
          </a:p>
          <a:p>
            <a:pPr indent="0" lvl="0" marL="0" rtl="0" algn="l">
              <a:spcBef>
                <a:spcPts val="0"/>
              </a:spcBef>
              <a:spcAft>
                <a:spcPts val="0"/>
              </a:spcAft>
              <a:buNone/>
            </a:pPr>
            <a:r>
              <a:t/>
            </a:r>
            <a:endParaRPr>
              <a:latin typeface="Raleway"/>
              <a:ea typeface="Raleway"/>
              <a:cs typeface="Raleway"/>
              <a:sym typeface="Raleway"/>
            </a:endParaRPr>
          </a:p>
          <a:p>
            <a:pPr indent="0" lvl="0" marL="457200" rtl="0" algn="l">
              <a:spcBef>
                <a:spcPts val="0"/>
              </a:spcBef>
              <a:spcAft>
                <a:spcPts val="0"/>
              </a:spcAft>
              <a:buNone/>
            </a:pPr>
            <a:r>
              <a:rPr lang="pt-BR">
                <a:latin typeface="Raleway"/>
                <a:ea typeface="Raleway"/>
                <a:cs typeface="Raleway"/>
                <a:sym typeface="Raleway"/>
              </a:rPr>
              <a:t>Determine source of discrepancy between event generators </a:t>
            </a:r>
            <a:endParaRPr>
              <a:latin typeface="Raleway"/>
              <a:ea typeface="Raleway"/>
              <a:cs typeface="Raleway"/>
              <a:sym typeface="Raleway"/>
            </a:endParaRPr>
          </a:p>
          <a:p>
            <a:pPr indent="0" lvl="0" marL="457200" rtl="0" algn="l">
              <a:spcBef>
                <a:spcPts val="0"/>
              </a:spcBef>
              <a:spcAft>
                <a:spcPts val="0"/>
              </a:spcAft>
              <a:buNone/>
            </a:pPr>
            <a:r>
              <a:t/>
            </a:r>
            <a:endParaRPr>
              <a:latin typeface="Raleway"/>
              <a:ea typeface="Raleway"/>
              <a:cs typeface="Raleway"/>
              <a:sym typeface="Raleway"/>
            </a:endParaRPr>
          </a:p>
          <a:p>
            <a:pPr indent="0" lvl="0" marL="457200" rtl="0" algn="l">
              <a:spcBef>
                <a:spcPts val="0"/>
              </a:spcBef>
              <a:spcAft>
                <a:spcPts val="0"/>
              </a:spcAft>
              <a:buNone/>
            </a:pPr>
            <a:r>
              <a:t/>
            </a:r>
            <a:endParaRPr>
              <a:latin typeface="Raleway"/>
              <a:ea typeface="Raleway"/>
              <a:cs typeface="Raleway"/>
              <a:sym typeface="Raleway"/>
            </a:endParaRPr>
          </a:p>
        </p:txBody>
      </p:sp>
      <p:sp>
        <p:nvSpPr>
          <p:cNvPr id="230" name="Google Shape;230;p2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31" name="Google Shape;231;p29"/>
          <p:cNvSpPr txBox="1"/>
          <p:nvPr/>
        </p:nvSpPr>
        <p:spPr>
          <a:xfrm>
            <a:off x="854075" y="1295775"/>
            <a:ext cx="4182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latin typeface="Lato"/>
                <a:ea typeface="Lato"/>
                <a:cs typeface="Lato"/>
                <a:sym typeface="Lato"/>
              </a:rPr>
              <a:t>  KKMC                                                               Whizard </a:t>
            </a:r>
            <a:endParaRPr>
              <a:latin typeface="Lato"/>
              <a:ea typeface="Lato"/>
              <a:cs typeface="Lato"/>
              <a:sym typeface="Lato"/>
            </a:endParaRPr>
          </a:p>
        </p:txBody>
      </p:sp>
      <p:sp>
        <p:nvSpPr>
          <p:cNvPr id="232" name="Google Shape;232;p29"/>
          <p:cNvSpPr/>
          <p:nvPr/>
        </p:nvSpPr>
        <p:spPr>
          <a:xfrm>
            <a:off x="6447100" y="2873275"/>
            <a:ext cx="257100" cy="736200"/>
          </a:xfrm>
          <a:prstGeom prst="downArrow">
            <a:avLst>
              <a:gd fmla="val 50000" name="adj1"/>
              <a:gd fmla="val 50000" name="adj2"/>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2"/>
              </a:solidFill>
              <a:highlight>
                <a:schemeClr val="dk2"/>
              </a:highlight>
            </a:endParaRPr>
          </a:p>
        </p:txBody>
      </p:sp>
      <p:sp>
        <p:nvSpPr>
          <p:cNvPr id="233" name="Google Shape;233;p29"/>
          <p:cNvSpPr txBox="1"/>
          <p:nvPr/>
        </p:nvSpPr>
        <p:spPr>
          <a:xfrm>
            <a:off x="5643050" y="3786625"/>
            <a:ext cx="3099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latin typeface="Raleway"/>
                <a:ea typeface="Raleway"/>
                <a:cs typeface="Raleway"/>
                <a:sym typeface="Raleway"/>
              </a:rPr>
              <a:t>Has significant impact on optimal cut </a:t>
            </a:r>
            <a:r>
              <a:rPr lang="pt-BR">
                <a:latin typeface="Raleway"/>
                <a:ea typeface="Raleway"/>
                <a:cs typeface="Raleway"/>
                <a:sym typeface="Raleway"/>
              </a:rPr>
              <a:t>parameters</a:t>
            </a:r>
            <a:r>
              <a:rPr lang="pt-BR">
                <a:latin typeface="Raleway"/>
                <a:ea typeface="Raleway"/>
                <a:cs typeface="Raleway"/>
                <a:sym typeface="Raleway"/>
              </a:rPr>
              <a:t> </a:t>
            </a:r>
            <a:endParaRPr>
              <a:latin typeface="Raleway"/>
              <a:ea typeface="Raleway"/>
              <a:cs typeface="Raleway"/>
              <a:sym typeface="Raleway"/>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30"/>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pt-BR"/>
              <a:t>Assessing Uncertainties</a:t>
            </a:r>
            <a:endParaRPr/>
          </a:p>
        </p:txBody>
      </p:sp>
      <p:sp>
        <p:nvSpPr>
          <p:cNvPr id="239" name="Google Shape;239;p3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1"/>
          <p:cNvSpPr txBox="1"/>
          <p:nvPr>
            <p:ph type="title"/>
          </p:nvPr>
        </p:nvSpPr>
        <p:spPr>
          <a:xfrm>
            <a:off x="721225" y="492475"/>
            <a:ext cx="3300900" cy="138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Uncertainty Plots</a:t>
            </a:r>
            <a:endParaRPr/>
          </a:p>
        </p:txBody>
      </p:sp>
      <p:sp>
        <p:nvSpPr>
          <p:cNvPr id="245" name="Google Shape;245;p3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id="246" name="Google Shape;246;p31"/>
          <p:cNvPicPr preferRelativeResize="0"/>
          <p:nvPr/>
        </p:nvPicPr>
        <p:blipFill>
          <a:blip r:embed="rId3">
            <a:alphaModFix/>
          </a:blip>
          <a:stretch>
            <a:fillRect/>
          </a:stretch>
        </p:blipFill>
        <p:spPr>
          <a:xfrm>
            <a:off x="721225" y="1489850"/>
            <a:ext cx="6981825" cy="3105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4"/>
          <p:cNvSpPr txBox="1"/>
          <p:nvPr>
            <p:ph type="title"/>
          </p:nvPr>
        </p:nvSpPr>
        <p:spPr>
          <a:xfrm>
            <a:off x="729450" y="733950"/>
            <a:ext cx="7688400" cy="1244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sz="4800"/>
              <a:t>Our approach</a:t>
            </a:r>
            <a:endParaRPr sz="4800"/>
          </a:p>
        </p:txBody>
      </p:sp>
      <p:sp>
        <p:nvSpPr>
          <p:cNvPr id="94" name="Google Shape;94;p14"/>
          <p:cNvSpPr txBox="1"/>
          <p:nvPr>
            <p:ph idx="1" type="body"/>
          </p:nvPr>
        </p:nvSpPr>
        <p:spPr>
          <a:xfrm>
            <a:off x="729450" y="1978638"/>
            <a:ext cx="7688400" cy="1580400"/>
          </a:xfrm>
          <a:prstGeom prst="rect">
            <a:avLst/>
          </a:prstGeom>
        </p:spPr>
        <p:txBody>
          <a:bodyPr anchorCtr="0" anchor="t" bIns="91425" lIns="91425" spcFirstLastPara="1" rIns="91425" wrap="square" tIns="91425">
            <a:normAutofit/>
          </a:bodyPr>
          <a:lstStyle/>
          <a:p>
            <a:pPr indent="0" lvl="0" marL="0" rtl="0" algn="just">
              <a:lnSpc>
                <a:spcPct val="95000"/>
              </a:lnSpc>
              <a:spcBef>
                <a:spcPts val="0"/>
              </a:spcBef>
              <a:spcAft>
                <a:spcPts val="1200"/>
              </a:spcAft>
              <a:buSzPts val="935"/>
              <a:buNone/>
            </a:pPr>
            <a:r>
              <a:rPr lang="pt-BR" sz="1700"/>
              <a:t>We have been studying Z → qq decays and extracting cross-section uncertainties. We started by comparing our simulation with the L3 experiment and then moving on to optimizing cut selections for the improved detector. Our goal is to minimize systematic uncertainties so that we can take full advantage of FCC statics.</a:t>
            </a:r>
            <a:endParaRPr sz="1700"/>
          </a:p>
        </p:txBody>
      </p:sp>
      <p:sp>
        <p:nvSpPr>
          <p:cNvPr id="95" name="Google Shape;95;p1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32"/>
          <p:cNvSpPr txBox="1"/>
          <p:nvPr>
            <p:ph type="title"/>
          </p:nvPr>
        </p:nvSpPr>
        <p:spPr>
          <a:xfrm>
            <a:off x="721225" y="492475"/>
            <a:ext cx="3300900" cy="138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Uncertainty Plots</a:t>
            </a:r>
            <a:endParaRPr/>
          </a:p>
        </p:txBody>
      </p:sp>
      <p:sp>
        <p:nvSpPr>
          <p:cNvPr id="252" name="Google Shape;252;p32"/>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id="253" name="Google Shape;253;p32"/>
          <p:cNvPicPr preferRelativeResize="0"/>
          <p:nvPr/>
        </p:nvPicPr>
        <p:blipFill>
          <a:blip r:embed="rId3">
            <a:alphaModFix/>
          </a:blip>
          <a:stretch>
            <a:fillRect/>
          </a:stretch>
        </p:blipFill>
        <p:spPr>
          <a:xfrm>
            <a:off x="1166813" y="1472100"/>
            <a:ext cx="6810375" cy="30670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3"/>
          <p:cNvSpPr txBox="1"/>
          <p:nvPr>
            <p:ph type="title"/>
          </p:nvPr>
        </p:nvSpPr>
        <p:spPr>
          <a:xfrm>
            <a:off x="727650" y="5684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Calculating Hadronic Cross-Section</a:t>
            </a:r>
            <a:endParaRPr/>
          </a:p>
        </p:txBody>
      </p:sp>
      <p:sp>
        <p:nvSpPr>
          <p:cNvPr id="259" name="Google Shape;259;p33"/>
          <p:cNvSpPr txBox="1"/>
          <p:nvPr>
            <p:ph idx="1" type="body"/>
          </p:nvPr>
        </p:nvSpPr>
        <p:spPr>
          <a:xfrm>
            <a:off x="729450" y="2078875"/>
            <a:ext cx="3385800" cy="22611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pt-BR"/>
              <a:t>Nsel - Nbg = 2.297386</a:t>
            </a:r>
            <a:r>
              <a:rPr lang="pt-BR"/>
              <a:t>×10</a:t>
            </a:r>
            <a:r>
              <a:rPr baseline="30000" lang="pt-BR"/>
              <a:t>12 </a:t>
            </a:r>
            <a:r>
              <a:rPr lang="pt-BR"/>
              <a:t>events</a:t>
            </a:r>
            <a:endParaRPr/>
          </a:p>
          <a:p>
            <a:pPr indent="0" lvl="0" marL="0" rtl="0" algn="just">
              <a:spcBef>
                <a:spcPts val="1200"/>
              </a:spcBef>
              <a:spcAft>
                <a:spcPts val="0"/>
              </a:spcAft>
              <a:buNone/>
            </a:pPr>
            <a:r>
              <a:rPr lang="pt-BR"/>
              <a:t>L = 75 ab</a:t>
            </a:r>
            <a:r>
              <a:rPr baseline="30000" lang="pt-BR"/>
              <a:t>-1</a:t>
            </a:r>
            <a:endParaRPr baseline="30000"/>
          </a:p>
          <a:p>
            <a:pPr indent="0" lvl="0" marL="0" rtl="0" algn="just">
              <a:spcBef>
                <a:spcPts val="1200"/>
              </a:spcBef>
              <a:spcAft>
                <a:spcPts val="0"/>
              </a:spcAft>
              <a:buNone/>
            </a:pPr>
            <a:r>
              <a:rPr lang="pt-BR"/>
              <a:t>A = (99.513 ± 0.002) %</a:t>
            </a:r>
            <a:endParaRPr/>
          </a:p>
          <a:p>
            <a:pPr indent="0" lvl="0" marL="0" rtl="0" algn="just">
              <a:spcBef>
                <a:spcPts val="1200"/>
              </a:spcBef>
              <a:spcAft>
                <a:spcPts val="1200"/>
              </a:spcAft>
              <a:buNone/>
            </a:pPr>
            <a:r>
              <a:rPr lang="pt-BR"/>
              <a:t>𝝈 = (30781.6 ± 0.9) pb</a:t>
            </a:r>
            <a:endParaRPr/>
          </a:p>
        </p:txBody>
      </p:sp>
      <p:pic>
        <p:nvPicPr>
          <p:cNvPr id="260" name="Google Shape;260;p33"/>
          <p:cNvPicPr preferRelativeResize="0"/>
          <p:nvPr/>
        </p:nvPicPr>
        <p:blipFill>
          <a:blip r:embed="rId3">
            <a:alphaModFix/>
          </a:blip>
          <a:stretch>
            <a:fillRect/>
          </a:stretch>
        </p:blipFill>
        <p:spPr>
          <a:xfrm>
            <a:off x="4421727" y="2571747"/>
            <a:ext cx="1804925" cy="604575"/>
          </a:xfrm>
          <a:prstGeom prst="rect">
            <a:avLst/>
          </a:prstGeom>
          <a:noFill/>
          <a:ln>
            <a:noFill/>
          </a:ln>
        </p:spPr>
      </p:pic>
      <p:sp>
        <p:nvSpPr>
          <p:cNvPr id="261" name="Google Shape;261;p33"/>
          <p:cNvSpPr txBox="1"/>
          <p:nvPr>
            <p:ph idx="1" type="body"/>
          </p:nvPr>
        </p:nvSpPr>
        <p:spPr>
          <a:xfrm>
            <a:off x="6949075" y="1557200"/>
            <a:ext cx="1747500" cy="3110700"/>
          </a:xfrm>
          <a:prstGeom prst="rect">
            <a:avLst/>
          </a:prstGeom>
          <a:ln cap="flat" cmpd="sng" w="9525">
            <a:solidFill>
              <a:schemeClr val="dk2"/>
            </a:solidFill>
            <a:prstDash val="solid"/>
            <a:round/>
            <a:headEnd len="sm" w="sm" type="none"/>
            <a:tailEnd len="sm" w="sm" type="none"/>
          </a:ln>
        </p:spPr>
        <p:txBody>
          <a:bodyPr anchorCtr="0" anchor="t" bIns="91425" lIns="91425" spcFirstLastPara="1" rIns="91425" wrap="square" tIns="91425">
            <a:normAutofit fontScale="70000"/>
          </a:bodyPr>
          <a:lstStyle/>
          <a:p>
            <a:pPr indent="0" lvl="0" marL="0" rtl="0" algn="l">
              <a:spcBef>
                <a:spcPts val="0"/>
              </a:spcBef>
              <a:spcAft>
                <a:spcPts val="0"/>
              </a:spcAft>
              <a:buNone/>
            </a:pPr>
            <a:r>
              <a:rPr b="1" lang="pt-BR">
                <a:solidFill>
                  <a:schemeClr val="dk2"/>
                </a:solidFill>
              </a:rPr>
              <a:t>Nsig = Number of signal events after all cuts</a:t>
            </a:r>
            <a:endParaRPr b="1">
              <a:solidFill>
                <a:schemeClr val="dk2"/>
              </a:solidFill>
            </a:endParaRPr>
          </a:p>
          <a:p>
            <a:pPr indent="0" lvl="0" marL="0" rtl="0" algn="l">
              <a:spcBef>
                <a:spcPts val="1200"/>
              </a:spcBef>
              <a:spcAft>
                <a:spcPts val="0"/>
              </a:spcAft>
              <a:buNone/>
            </a:pPr>
            <a:r>
              <a:rPr b="1" lang="pt-BR">
                <a:solidFill>
                  <a:schemeClr val="dk2"/>
                </a:solidFill>
              </a:rPr>
              <a:t>No = Number of signal events before all cuts</a:t>
            </a:r>
            <a:endParaRPr b="1">
              <a:solidFill>
                <a:schemeClr val="dk2"/>
              </a:solidFill>
            </a:endParaRPr>
          </a:p>
          <a:p>
            <a:pPr indent="0" lvl="0" marL="0" rtl="0" algn="l">
              <a:spcBef>
                <a:spcPts val="1200"/>
              </a:spcBef>
              <a:spcAft>
                <a:spcPts val="0"/>
              </a:spcAft>
              <a:buNone/>
            </a:pPr>
            <a:r>
              <a:rPr b="1" lang="pt-BR">
                <a:solidFill>
                  <a:schemeClr val="dk2"/>
                </a:solidFill>
              </a:rPr>
              <a:t>Nsel = Number of signal +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Nbg = Number of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A = Acceptance</a:t>
            </a:r>
            <a:endParaRPr b="1">
              <a:solidFill>
                <a:schemeClr val="dk2"/>
              </a:solidFill>
            </a:endParaRPr>
          </a:p>
          <a:p>
            <a:pPr indent="0" lvl="0" marL="0" rtl="0" algn="l">
              <a:spcBef>
                <a:spcPts val="1200"/>
              </a:spcBef>
              <a:spcAft>
                <a:spcPts val="0"/>
              </a:spcAft>
              <a:buNone/>
            </a:pPr>
            <a:r>
              <a:rPr b="1" lang="pt-BR">
                <a:solidFill>
                  <a:schemeClr val="dk2"/>
                </a:solidFill>
              </a:rPr>
              <a:t>L = Luminosity</a:t>
            </a:r>
            <a:endParaRPr b="1">
              <a:solidFill>
                <a:schemeClr val="dk2"/>
              </a:solidFill>
            </a:endParaRPr>
          </a:p>
          <a:p>
            <a:pPr indent="0" lvl="0" marL="0" rtl="0" algn="l">
              <a:spcBef>
                <a:spcPts val="1200"/>
              </a:spcBef>
              <a:spcAft>
                <a:spcPts val="1200"/>
              </a:spcAft>
              <a:buNone/>
            </a:pPr>
            <a:r>
              <a:rPr b="1" lang="pt-BR">
                <a:solidFill>
                  <a:schemeClr val="dk2"/>
                </a:solidFill>
              </a:rPr>
              <a:t>ε = Efficiency (taken to be 1)</a:t>
            </a:r>
            <a:endParaRPr b="1">
              <a:solidFill>
                <a:schemeClr val="dk2"/>
              </a:solidFill>
            </a:endParaRPr>
          </a:p>
        </p:txBody>
      </p:sp>
      <p:sp>
        <p:nvSpPr>
          <p:cNvPr id="262" name="Google Shape;262;p33"/>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4"/>
          <p:cNvSpPr txBox="1"/>
          <p:nvPr>
            <p:ph type="title"/>
          </p:nvPr>
        </p:nvSpPr>
        <p:spPr>
          <a:xfrm>
            <a:off x="727650" y="5684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Sources of Uncertainty</a:t>
            </a:r>
            <a:endParaRPr/>
          </a:p>
        </p:txBody>
      </p:sp>
      <p:sp>
        <p:nvSpPr>
          <p:cNvPr id="268" name="Google Shape;268;p34"/>
          <p:cNvSpPr txBox="1"/>
          <p:nvPr>
            <p:ph idx="1" type="body"/>
          </p:nvPr>
        </p:nvSpPr>
        <p:spPr>
          <a:xfrm>
            <a:off x="729450" y="2078875"/>
            <a:ext cx="2856900" cy="26529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AutoNum type="arabicPeriod"/>
            </a:pPr>
            <a:r>
              <a:rPr lang="pt-BR"/>
              <a:t>Data Statistics</a:t>
            </a:r>
            <a:endParaRPr/>
          </a:p>
          <a:p>
            <a:pPr indent="0" lvl="0" marL="457200" rtl="0" algn="l">
              <a:spcBef>
                <a:spcPts val="1200"/>
              </a:spcBef>
              <a:spcAft>
                <a:spcPts val="0"/>
              </a:spcAft>
              <a:buNone/>
            </a:pPr>
            <a:r>
              <a:t/>
            </a:r>
            <a:endParaRPr/>
          </a:p>
          <a:p>
            <a:pPr indent="-311150" lvl="0" marL="457200" rtl="0" algn="l">
              <a:spcBef>
                <a:spcPts val="1200"/>
              </a:spcBef>
              <a:spcAft>
                <a:spcPts val="0"/>
              </a:spcAft>
              <a:buSzPts val="1300"/>
              <a:buAutoNum type="arabicPeriod"/>
            </a:pPr>
            <a:r>
              <a:rPr lang="pt-BR"/>
              <a:t>Statistical Uncertainty on Acceptance</a:t>
            </a:r>
            <a:endParaRPr/>
          </a:p>
          <a:p>
            <a:pPr indent="0" lvl="0" marL="457200" rtl="0" algn="l">
              <a:spcBef>
                <a:spcPts val="1200"/>
              </a:spcBef>
              <a:spcAft>
                <a:spcPts val="0"/>
              </a:spcAft>
              <a:buNone/>
            </a:pPr>
            <a:r>
              <a:t/>
            </a:r>
            <a:endParaRPr/>
          </a:p>
          <a:p>
            <a:pPr indent="-311150" lvl="0" marL="457200" rtl="0" algn="l">
              <a:spcBef>
                <a:spcPts val="1200"/>
              </a:spcBef>
              <a:spcAft>
                <a:spcPts val="0"/>
              </a:spcAft>
              <a:buSzPts val="1300"/>
              <a:buAutoNum type="arabicPeriod"/>
            </a:pPr>
            <a:r>
              <a:rPr lang="pt-BR"/>
              <a:t>Luminosity Uncertainty</a:t>
            </a:r>
            <a:endParaRPr/>
          </a:p>
          <a:p>
            <a:pPr indent="0" lvl="0" marL="0" rtl="0" algn="l">
              <a:spcBef>
                <a:spcPts val="1200"/>
              </a:spcBef>
              <a:spcAft>
                <a:spcPts val="1200"/>
              </a:spcAft>
              <a:buNone/>
            </a:pPr>
            <a:r>
              <a:t/>
            </a:r>
            <a:endParaRPr baseline="30000"/>
          </a:p>
        </p:txBody>
      </p:sp>
      <p:pic>
        <p:nvPicPr>
          <p:cNvPr id="269" name="Google Shape;269;p34"/>
          <p:cNvPicPr preferRelativeResize="0"/>
          <p:nvPr/>
        </p:nvPicPr>
        <p:blipFill>
          <a:blip r:embed="rId3">
            <a:alphaModFix/>
          </a:blip>
          <a:stretch>
            <a:fillRect/>
          </a:stretch>
        </p:blipFill>
        <p:spPr>
          <a:xfrm>
            <a:off x="3855237" y="2627539"/>
            <a:ext cx="2824950" cy="938200"/>
          </a:xfrm>
          <a:prstGeom prst="rect">
            <a:avLst/>
          </a:prstGeom>
          <a:noFill/>
          <a:ln>
            <a:noFill/>
          </a:ln>
        </p:spPr>
      </p:pic>
      <p:pic>
        <p:nvPicPr>
          <p:cNvPr id="270" name="Google Shape;270;p34"/>
          <p:cNvPicPr preferRelativeResize="0"/>
          <p:nvPr/>
        </p:nvPicPr>
        <p:blipFill>
          <a:blip r:embed="rId4">
            <a:alphaModFix/>
          </a:blip>
          <a:stretch>
            <a:fillRect/>
          </a:stretch>
        </p:blipFill>
        <p:spPr>
          <a:xfrm>
            <a:off x="3855238" y="2080550"/>
            <a:ext cx="2824950" cy="319429"/>
          </a:xfrm>
          <a:prstGeom prst="rect">
            <a:avLst/>
          </a:prstGeom>
          <a:noFill/>
          <a:ln>
            <a:noFill/>
          </a:ln>
        </p:spPr>
      </p:pic>
      <p:sp>
        <p:nvSpPr>
          <p:cNvPr id="271" name="Google Shape;271;p34"/>
          <p:cNvSpPr txBox="1"/>
          <p:nvPr>
            <p:ph idx="1" type="body"/>
          </p:nvPr>
        </p:nvSpPr>
        <p:spPr>
          <a:xfrm>
            <a:off x="6949075" y="1557200"/>
            <a:ext cx="1747500" cy="3110700"/>
          </a:xfrm>
          <a:prstGeom prst="rect">
            <a:avLst/>
          </a:prstGeom>
          <a:ln cap="flat" cmpd="sng" w="9525">
            <a:solidFill>
              <a:schemeClr val="dk2"/>
            </a:solidFill>
            <a:prstDash val="solid"/>
            <a:round/>
            <a:headEnd len="sm" w="sm" type="none"/>
            <a:tailEnd len="sm" w="sm" type="none"/>
          </a:ln>
        </p:spPr>
        <p:txBody>
          <a:bodyPr anchorCtr="0" anchor="t" bIns="91425" lIns="91425" spcFirstLastPara="1" rIns="91425" wrap="square" tIns="91425">
            <a:normAutofit fontScale="70000"/>
          </a:bodyPr>
          <a:lstStyle/>
          <a:p>
            <a:pPr indent="0" lvl="0" marL="0" rtl="0" algn="l">
              <a:spcBef>
                <a:spcPts val="0"/>
              </a:spcBef>
              <a:spcAft>
                <a:spcPts val="0"/>
              </a:spcAft>
              <a:buNone/>
            </a:pPr>
            <a:r>
              <a:rPr b="1" lang="pt-BR">
                <a:solidFill>
                  <a:schemeClr val="dk2"/>
                </a:solidFill>
              </a:rPr>
              <a:t>Nsig = Number of signal events after all cuts</a:t>
            </a:r>
            <a:endParaRPr b="1">
              <a:solidFill>
                <a:schemeClr val="dk2"/>
              </a:solidFill>
            </a:endParaRPr>
          </a:p>
          <a:p>
            <a:pPr indent="0" lvl="0" marL="0" rtl="0" algn="l">
              <a:spcBef>
                <a:spcPts val="1200"/>
              </a:spcBef>
              <a:spcAft>
                <a:spcPts val="0"/>
              </a:spcAft>
              <a:buNone/>
            </a:pPr>
            <a:r>
              <a:rPr b="1" lang="pt-BR">
                <a:solidFill>
                  <a:schemeClr val="dk2"/>
                </a:solidFill>
              </a:rPr>
              <a:t>No = Number of signal events before all cuts</a:t>
            </a:r>
            <a:endParaRPr b="1">
              <a:solidFill>
                <a:schemeClr val="dk2"/>
              </a:solidFill>
            </a:endParaRPr>
          </a:p>
          <a:p>
            <a:pPr indent="0" lvl="0" marL="0" rtl="0" algn="l">
              <a:spcBef>
                <a:spcPts val="1200"/>
              </a:spcBef>
              <a:spcAft>
                <a:spcPts val="0"/>
              </a:spcAft>
              <a:buNone/>
            </a:pPr>
            <a:r>
              <a:rPr b="1" lang="pt-BR">
                <a:solidFill>
                  <a:schemeClr val="dk2"/>
                </a:solidFill>
              </a:rPr>
              <a:t>Nsel = Number of signal +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Nbg = Number of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A = Acceptance</a:t>
            </a:r>
            <a:endParaRPr b="1">
              <a:solidFill>
                <a:schemeClr val="dk2"/>
              </a:solidFill>
            </a:endParaRPr>
          </a:p>
          <a:p>
            <a:pPr indent="0" lvl="0" marL="0" rtl="0" algn="l">
              <a:spcBef>
                <a:spcPts val="1200"/>
              </a:spcBef>
              <a:spcAft>
                <a:spcPts val="0"/>
              </a:spcAft>
              <a:buNone/>
            </a:pPr>
            <a:r>
              <a:rPr b="1" lang="pt-BR">
                <a:solidFill>
                  <a:schemeClr val="dk2"/>
                </a:solidFill>
              </a:rPr>
              <a:t>L = Luminosity</a:t>
            </a:r>
            <a:endParaRPr b="1">
              <a:solidFill>
                <a:schemeClr val="dk2"/>
              </a:solidFill>
            </a:endParaRPr>
          </a:p>
          <a:p>
            <a:pPr indent="0" lvl="0" marL="0" rtl="0" algn="l">
              <a:spcBef>
                <a:spcPts val="1200"/>
              </a:spcBef>
              <a:spcAft>
                <a:spcPts val="1200"/>
              </a:spcAft>
              <a:buNone/>
            </a:pPr>
            <a:r>
              <a:rPr b="1" lang="pt-BR">
                <a:solidFill>
                  <a:schemeClr val="dk2"/>
                </a:solidFill>
              </a:rPr>
              <a:t>ε = Efficiency (taken to be 1)</a:t>
            </a:r>
            <a:endParaRPr b="1">
              <a:solidFill>
                <a:schemeClr val="dk2"/>
              </a:solidFill>
            </a:endParaRPr>
          </a:p>
        </p:txBody>
      </p:sp>
      <p:sp>
        <p:nvSpPr>
          <p:cNvPr id="272" name="Google Shape;272;p34"/>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id="273" name="Google Shape;273;p34"/>
          <p:cNvPicPr preferRelativeResize="0"/>
          <p:nvPr/>
        </p:nvPicPr>
        <p:blipFill>
          <a:blip r:embed="rId5">
            <a:alphaModFix/>
          </a:blip>
          <a:stretch>
            <a:fillRect/>
          </a:stretch>
        </p:blipFill>
        <p:spPr>
          <a:xfrm>
            <a:off x="3946613" y="3793300"/>
            <a:ext cx="1250775" cy="48702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5"/>
          <p:cNvSpPr txBox="1"/>
          <p:nvPr>
            <p:ph type="title"/>
          </p:nvPr>
        </p:nvSpPr>
        <p:spPr>
          <a:xfrm>
            <a:off x="727650" y="5684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Total Uncertainty</a:t>
            </a:r>
            <a:endParaRPr/>
          </a:p>
        </p:txBody>
      </p:sp>
      <p:pic>
        <p:nvPicPr>
          <p:cNvPr id="279" name="Google Shape;279;p35"/>
          <p:cNvPicPr preferRelativeResize="0"/>
          <p:nvPr/>
        </p:nvPicPr>
        <p:blipFill>
          <a:blip r:embed="rId3">
            <a:alphaModFix/>
          </a:blip>
          <a:stretch>
            <a:fillRect/>
          </a:stretch>
        </p:blipFill>
        <p:spPr>
          <a:xfrm>
            <a:off x="512225" y="1463325"/>
            <a:ext cx="6329100" cy="617595"/>
          </a:xfrm>
          <a:prstGeom prst="rect">
            <a:avLst/>
          </a:prstGeom>
          <a:noFill/>
          <a:ln>
            <a:noFill/>
          </a:ln>
        </p:spPr>
      </p:pic>
      <p:sp>
        <p:nvSpPr>
          <p:cNvPr id="280" name="Google Shape;280;p35"/>
          <p:cNvSpPr txBox="1"/>
          <p:nvPr>
            <p:ph idx="1" type="body"/>
          </p:nvPr>
        </p:nvSpPr>
        <p:spPr>
          <a:xfrm>
            <a:off x="7053075" y="1463325"/>
            <a:ext cx="1747500" cy="3110700"/>
          </a:xfrm>
          <a:prstGeom prst="rect">
            <a:avLst/>
          </a:prstGeom>
          <a:ln cap="flat" cmpd="sng" w="9525">
            <a:solidFill>
              <a:schemeClr val="dk2"/>
            </a:solidFill>
            <a:prstDash val="solid"/>
            <a:round/>
            <a:headEnd len="sm" w="sm" type="none"/>
            <a:tailEnd len="sm" w="sm" type="none"/>
          </a:ln>
        </p:spPr>
        <p:txBody>
          <a:bodyPr anchorCtr="0" anchor="t" bIns="91425" lIns="91425" spcFirstLastPara="1" rIns="91425" wrap="square" tIns="91425">
            <a:normAutofit fontScale="70000"/>
          </a:bodyPr>
          <a:lstStyle/>
          <a:p>
            <a:pPr indent="0" lvl="0" marL="0" rtl="0" algn="l">
              <a:spcBef>
                <a:spcPts val="0"/>
              </a:spcBef>
              <a:spcAft>
                <a:spcPts val="0"/>
              </a:spcAft>
              <a:buNone/>
            </a:pPr>
            <a:r>
              <a:rPr b="1" lang="pt-BR">
                <a:solidFill>
                  <a:schemeClr val="dk2"/>
                </a:solidFill>
              </a:rPr>
              <a:t>Nsig = Number of signal events after all cuts</a:t>
            </a:r>
            <a:endParaRPr b="1">
              <a:solidFill>
                <a:schemeClr val="dk2"/>
              </a:solidFill>
            </a:endParaRPr>
          </a:p>
          <a:p>
            <a:pPr indent="0" lvl="0" marL="0" rtl="0" algn="l">
              <a:spcBef>
                <a:spcPts val="1200"/>
              </a:spcBef>
              <a:spcAft>
                <a:spcPts val="0"/>
              </a:spcAft>
              <a:buNone/>
            </a:pPr>
            <a:r>
              <a:rPr b="1" lang="pt-BR">
                <a:solidFill>
                  <a:schemeClr val="dk2"/>
                </a:solidFill>
              </a:rPr>
              <a:t>No = Number of signal events before all cuts</a:t>
            </a:r>
            <a:endParaRPr b="1">
              <a:solidFill>
                <a:schemeClr val="dk2"/>
              </a:solidFill>
            </a:endParaRPr>
          </a:p>
          <a:p>
            <a:pPr indent="0" lvl="0" marL="0" rtl="0" algn="l">
              <a:spcBef>
                <a:spcPts val="1200"/>
              </a:spcBef>
              <a:spcAft>
                <a:spcPts val="0"/>
              </a:spcAft>
              <a:buNone/>
            </a:pPr>
            <a:r>
              <a:rPr b="1" lang="pt-BR">
                <a:solidFill>
                  <a:schemeClr val="dk2"/>
                </a:solidFill>
              </a:rPr>
              <a:t>Nsel = Number of signal +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Nbg = Number of background events after all cuts</a:t>
            </a:r>
            <a:endParaRPr b="1">
              <a:solidFill>
                <a:schemeClr val="dk2"/>
              </a:solidFill>
            </a:endParaRPr>
          </a:p>
          <a:p>
            <a:pPr indent="0" lvl="0" marL="0" rtl="0" algn="l">
              <a:spcBef>
                <a:spcPts val="1200"/>
              </a:spcBef>
              <a:spcAft>
                <a:spcPts val="0"/>
              </a:spcAft>
              <a:buNone/>
            </a:pPr>
            <a:r>
              <a:rPr b="1" lang="pt-BR">
                <a:solidFill>
                  <a:schemeClr val="dk2"/>
                </a:solidFill>
              </a:rPr>
              <a:t>A = Acceptance</a:t>
            </a:r>
            <a:endParaRPr b="1">
              <a:solidFill>
                <a:schemeClr val="dk2"/>
              </a:solidFill>
            </a:endParaRPr>
          </a:p>
          <a:p>
            <a:pPr indent="0" lvl="0" marL="0" rtl="0" algn="l">
              <a:spcBef>
                <a:spcPts val="1200"/>
              </a:spcBef>
              <a:spcAft>
                <a:spcPts val="0"/>
              </a:spcAft>
              <a:buNone/>
            </a:pPr>
            <a:r>
              <a:rPr b="1" lang="pt-BR">
                <a:solidFill>
                  <a:schemeClr val="dk2"/>
                </a:solidFill>
              </a:rPr>
              <a:t>L = Luminosity</a:t>
            </a:r>
            <a:endParaRPr b="1">
              <a:solidFill>
                <a:schemeClr val="dk2"/>
              </a:solidFill>
            </a:endParaRPr>
          </a:p>
          <a:p>
            <a:pPr indent="0" lvl="0" marL="0" rtl="0" algn="l">
              <a:spcBef>
                <a:spcPts val="1200"/>
              </a:spcBef>
              <a:spcAft>
                <a:spcPts val="1200"/>
              </a:spcAft>
              <a:buNone/>
            </a:pPr>
            <a:r>
              <a:rPr b="1" lang="pt-BR">
                <a:solidFill>
                  <a:schemeClr val="dk2"/>
                </a:solidFill>
              </a:rPr>
              <a:t>ε = Efficiency (taken to be 1)</a:t>
            </a:r>
            <a:endParaRPr b="1">
              <a:solidFill>
                <a:schemeClr val="dk2"/>
              </a:solidFill>
            </a:endParaRPr>
          </a:p>
        </p:txBody>
      </p:sp>
      <p:graphicFrame>
        <p:nvGraphicFramePr>
          <p:cNvPr id="281" name="Google Shape;281;p35"/>
          <p:cNvGraphicFramePr/>
          <p:nvPr/>
        </p:nvGraphicFramePr>
        <p:xfrm>
          <a:off x="512213" y="2398600"/>
          <a:ext cx="3000000" cy="3000000"/>
        </p:xfrm>
        <a:graphic>
          <a:graphicData uri="http://schemas.openxmlformats.org/drawingml/2006/table">
            <a:tbl>
              <a:tblPr>
                <a:noFill/>
                <a:tableStyleId>{53044415-F539-42B7-B6B8-969EA9B1BD74}</a:tableStyleId>
              </a:tblPr>
              <a:tblGrid>
                <a:gridCol w="2109700"/>
                <a:gridCol w="2109700"/>
                <a:gridCol w="2109700"/>
              </a:tblGrid>
              <a:tr h="324675">
                <a:tc>
                  <a:txBody>
                    <a:bodyPr/>
                    <a:lstStyle/>
                    <a:p>
                      <a:pPr indent="0" lvl="0" marL="0" rtl="0" algn="l">
                        <a:spcBef>
                          <a:spcPts val="0"/>
                        </a:spcBef>
                        <a:spcAft>
                          <a:spcPts val="0"/>
                        </a:spcAft>
                        <a:buNone/>
                      </a:pPr>
                      <a:r>
                        <a:rPr lang="pt-BR" sz="1300"/>
                        <a:t>Source</a:t>
                      </a:r>
                      <a:endParaRPr sz="1300"/>
                    </a:p>
                  </a:txBody>
                  <a:tcPr marT="91425" marB="91425" marR="91425" marL="91425"/>
                </a:tc>
                <a:tc>
                  <a:txBody>
                    <a:bodyPr/>
                    <a:lstStyle/>
                    <a:p>
                      <a:pPr indent="0" lvl="0" marL="0" rtl="0" algn="ctr">
                        <a:spcBef>
                          <a:spcPts val="0"/>
                        </a:spcBef>
                        <a:spcAft>
                          <a:spcPts val="0"/>
                        </a:spcAft>
                        <a:buNone/>
                      </a:pPr>
                      <a:r>
                        <a:rPr lang="pt-BR" sz="1300"/>
                        <a:t>Absolute Uncertainty [pb]</a:t>
                      </a:r>
                      <a:endParaRPr sz="1300"/>
                    </a:p>
                  </a:txBody>
                  <a:tcPr marT="91425" marB="91425" marR="91425" marL="91425"/>
                </a:tc>
                <a:tc>
                  <a:txBody>
                    <a:bodyPr/>
                    <a:lstStyle/>
                    <a:p>
                      <a:pPr indent="0" lvl="0" marL="0" rtl="0" algn="ctr">
                        <a:spcBef>
                          <a:spcPts val="0"/>
                        </a:spcBef>
                        <a:spcAft>
                          <a:spcPts val="0"/>
                        </a:spcAft>
                        <a:buNone/>
                      </a:pPr>
                      <a:r>
                        <a:rPr lang="pt-BR" sz="1300"/>
                        <a:t>Relative</a:t>
                      </a:r>
                      <a:r>
                        <a:rPr lang="pt-BR" sz="1300"/>
                        <a:t> </a:t>
                      </a:r>
                      <a:r>
                        <a:rPr lang="pt-BR" sz="1300"/>
                        <a:t>(%)</a:t>
                      </a:r>
                      <a:endParaRPr sz="1300"/>
                    </a:p>
                  </a:txBody>
                  <a:tcPr marT="91425" marB="91425" marR="91425" marL="91425"/>
                </a:tc>
              </a:tr>
              <a:tr h="324675">
                <a:tc>
                  <a:txBody>
                    <a:bodyPr/>
                    <a:lstStyle/>
                    <a:p>
                      <a:pPr indent="0" lvl="0" marL="0" rtl="0" algn="l">
                        <a:spcBef>
                          <a:spcPts val="0"/>
                        </a:spcBef>
                        <a:spcAft>
                          <a:spcPts val="0"/>
                        </a:spcAft>
                        <a:buNone/>
                      </a:pPr>
                      <a:r>
                        <a:rPr lang="pt-BR" sz="1300"/>
                        <a:t>Statistics</a:t>
                      </a:r>
                      <a:endParaRPr sz="1300"/>
                    </a:p>
                  </a:txBody>
                  <a:tcPr marT="91425" marB="91425" marR="91425" marL="91425"/>
                </a:tc>
                <a:tc>
                  <a:txBody>
                    <a:bodyPr/>
                    <a:lstStyle/>
                    <a:p>
                      <a:pPr indent="0" lvl="0" marL="0" rtl="0" algn="ctr">
                        <a:spcBef>
                          <a:spcPts val="0"/>
                        </a:spcBef>
                        <a:spcAft>
                          <a:spcPts val="0"/>
                        </a:spcAft>
                        <a:buNone/>
                      </a:pPr>
                      <a:r>
                        <a:rPr lang="pt-BR" sz="1300"/>
                        <a:t>0.02</a:t>
                      </a:r>
                      <a:endParaRPr sz="1300"/>
                    </a:p>
                  </a:txBody>
                  <a:tcPr marT="91425" marB="91425" marR="91425" marL="91425"/>
                </a:tc>
                <a:tc>
                  <a:txBody>
                    <a:bodyPr/>
                    <a:lstStyle/>
                    <a:p>
                      <a:pPr indent="0" lvl="0" marL="0" rtl="0" algn="ctr">
                        <a:spcBef>
                          <a:spcPts val="0"/>
                        </a:spcBef>
                        <a:spcAft>
                          <a:spcPts val="0"/>
                        </a:spcAft>
                        <a:buNone/>
                      </a:pPr>
                      <a:r>
                        <a:rPr lang="pt-BR" sz="1300"/>
                        <a:t>7</a:t>
                      </a:r>
                      <a:r>
                        <a:rPr lang="pt-BR" sz="1300"/>
                        <a:t>×10</a:t>
                      </a:r>
                      <a:r>
                        <a:rPr baseline="30000" lang="pt-BR" sz="1300"/>
                        <a:t>-5</a:t>
                      </a:r>
                      <a:endParaRPr sz="1300"/>
                    </a:p>
                  </a:txBody>
                  <a:tcPr marT="91425" marB="91425" marR="91425" marL="91425"/>
                </a:tc>
              </a:tr>
              <a:tr h="324675">
                <a:tc>
                  <a:txBody>
                    <a:bodyPr/>
                    <a:lstStyle/>
                    <a:p>
                      <a:pPr indent="0" lvl="0" marL="0" rtl="0" algn="l">
                        <a:spcBef>
                          <a:spcPts val="0"/>
                        </a:spcBef>
                        <a:spcAft>
                          <a:spcPts val="0"/>
                        </a:spcAft>
                        <a:buNone/>
                      </a:pPr>
                      <a:r>
                        <a:rPr lang="pt-BR" sz="1300"/>
                        <a:t>Statistical Uncertainty on </a:t>
                      </a:r>
                      <a:r>
                        <a:rPr lang="pt-BR" sz="1300"/>
                        <a:t>Acceptance</a:t>
                      </a:r>
                      <a:endParaRPr sz="1300"/>
                    </a:p>
                  </a:txBody>
                  <a:tcPr marT="91425" marB="91425" marR="91425" marL="91425"/>
                </a:tc>
                <a:tc>
                  <a:txBody>
                    <a:bodyPr/>
                    <a:lstStyle/>
                    <a:p>
                      <a:pPr indent="0" lvl="0" marL="0" rtl="0" algn="ctr">
                        <a:spcBef>
                          <a:spcPts val="0"/>
                        </a:spcBef>
                        <a:spcAft>
                          <a:spcPts val="0"/>
                        </a:spcAft>
                        <a:buNone/>
                      </a:pPr>
                      <a:r>
                        <a:rPr lang="pt-BR" sz="1300"/>
                        <a:t>0.7</a:t>
                      </a:r>
                      <a:endParaRPr sz="1300"/>
                    </a:p>
                  </a:txBody>
                  <a:tcPr marT="91425" marB="91425" marR="91425" marL="91425"/>
                </a:tc>
                <a:tc>
                  <a:txBody>
                    <a:bodyPr/>
                    <a:lstStyle/>
                    <a:p>
                      <a:pPr indent="0" lvl="0" marL="0" rtl="0" algn="ctr">
                        <a:spcBef>
                          <a:spcPts val="0"/>
                        </a:spcBef>
                        <a:spcAft>
                          <a:spcPts val="0"/>
                        </a:spcAft>
                        <a:buNone/>
                      </a:pPr>
                      <a:r>
                        <a:rPr lang="pt-BR" sz="1300"/>
                        <a:t>2</a:t>
                      </a:r>
                      <a:r>
                        <a:rPr lang="pt-BR" sz="1300"/>
                        <a:t>×10</a:t>
                      </a:r>
                      <a:r>
                        <a:rPr baseline="30000" lang="pt-BR" sz="1300"/>
                        <a:t>-3</a:t>
                      </a:r>
                      <a:endParaRPr sz="1300"/>
                    </a:p>
                  </a:txBody>
                  <a:tcPr marT="91425" marB="91425" marR="91425" marL="91425"/>
                </a:tc>
              </a:tr>
              <a:tr h="324675">
                <a:tc>
                  <a:txBody>
                    <a:bodyPr/>
                    <a:lstStyle/>
                    <a:p>
                      <a:pPr indent="0" lvl="0" marL="0" rtl="0" algn="l">
                        <a:spcBef>
                          <a:spcPts val="0"/>
                        </a:spcBef>
                        <a:spcAft>
                          <a:spcPts val="0"/>
                        </a:spcAft>
                        <a:buNone/>
                      </a:pPr>
                      <a:r>
                        <a:rPr lang="pt-BR" sz="1300"/>
                        <a:t>Luminosity</a:t>
                      </a:r>
                      <a:endParaRPr sz="1300"/>
                    </a:p>
                  </a:txBody>
                  <a:tcPr marT="91425" marB="91425" marR="91425" marL="91425"/>
                </a:tc>
                <a:tc>
                  <a:txBody>
                    <a:bodyPr/>
                    <a:lstStyle/>
                    <a:p>
                      <a:pPr indent="0" lvl="0" marL="0" rtl="0" algn="ctr">
                        <a:spcBef>
                          <a:spcPts val="0"/>
                        </a:spcBef>
                        <a:spcAft>
                          <a:spcPts val="0"/>
                        </a:spcAft>
                        <a:buNone/>
                      </a:pPr>
                      <a:r>
                        <a:rPr lang="pt-BR" sz="1300"/>
                        <a:t>0.7</a:t>
                      </a:r>
                      <a:endParaRPr baseline="30000" sz="1300"/>
                    </a:p>
                  </a:txBody>
                  <a:tcPr marT="91425" marB="91425" marR="91425" marL="91425"/>
                </a:tc>
                <a:tc>
                  <a:txBody>
                    <a:bodyPr/>
                    <a:lstStyle/>
                    <a:p>
                      <a:pPr indent="0" lvl="0" marL="0" rtl="0" algn="ctr">
                        <a:spcBef>
                          <a:spcPts val="0"/>
                        </a:spcBef>
                        <a:spcAft>
                          <a:spcPts val="0"/>
                        </a:spcAft>
                        <a:buNone/>
                      </a:pPr>
                      <a:r>
                        <a:rPr lang="pt-BR" sz="1300"/>
                        <a:t>2×10</a:t>
                      </a:r>
                      <a:r>
                        <a:rPr baseline="30000" lang="pt-BR" sz="1300"/>
                        <a:t>-3</a:t>
                      </a:r>
                      <a:endParaRPr sz="1300"/>
                    </a:p>
                  </a:txBody>
                  <a:tcPr marT="91425" marB="91425" marR="91425" marL="91425"/>
                </a:tc>
              </a:tr>
              <a:tr h="324675">
                <a:tc>
                  <a:txBody>
                    <a:bodyPr/>
                    <a:lstStyle/>
                    <a:p>
                      <a:pPr indent="0" lvl="0" marL="0" rtl="0" algn="l">
                        <a:spcBef>
                          <a:spcPts val="0"/>
                        </a:spcBef>
                        <a:spcAft>
                          <a:spcPts val="0"/>
                        </a:spcAft>
                        <a:buNone/>
                      </a:pPr>
                      <a:r>
                        <a:t/>
                      </a:r>
                      <a:endParaRPr sz="1300"/>
                    </a:p>
                  </a:txBody>
                  <a:tcPr marT="91425" marB="91425" marR="91425" marL="91425"/>
                </a:tc>
                <a:tc>
                  <a:txBody>
                    <a:bodyPr/>
                    <a:lstStyle/>
                    <a:p>
                      <a:pPr indent="0" lvl="0" marL="0" rtl="0" algn="ctr">
                        <a:spcBef>
                          <a:spcPts val="0"/>
                        </a:spcBef>
                        <a:spcAft>
                          <a:spcPts val="0"/>
                        </a:spcAft>
                        <a:buNone/>
                      </a:pPr>
                      <a:r>
                        <a:t/>
                      </a:r>
                      <a:endParaRPr sz="1300"/>
                    </a:p>
                  </a:txBody>
                  <a:tcPr marT="91425" marB="91425" marR="91425" marL="91425"/>
                </a:tc>
                <a:tc>
                  <a:txBody>
                    <a:bodyPr/>
                    <a:lstStyle/>
                    <a:p>
                      <a:pPr indent="0" lvl="0" marL="0" rtl="0" algn="ctr">
                        <a:spcBef>
                          <a:spcPts val="0"/>
                        </a:spcBef>
                        <a:spcAft>
                          <a:spcPts val="0"/>
                        </a:spcAft>
                        <a:buNone/>
                      </a:pPr>
                      <a:r>
                        <a:t/>
                      </a:r>
                      <a:endParaRPr sz="1300"/>
                    </a:p>
                  </a:txBody>
                  <a:tcPr marT="91425" marB="91425" marR="91425" marL="91425"/>
                </a:tc>
              </a:tr>
              <a:tr h="324675">
                <a:tc>
                  <a:txBody>
                    <a:bodyPr/>
                    <a:lstStyle/>
                    <a:p>
                      <a:pPr indent="0" lvl="0" marL="0" rtl="0" algn="l">
                        <a:spcBef>
                          <a:spcPts val="0"/>
                        </a:spcBef>
                        <a:spcAft>
                          <a:spcPts val="0"/>
                        </a:spcAft>
                        <a:buNone/>
                      </a:pPr>
                      <a:r>
                        <a:rPr lang="pt-BR" sz="1300"/>
                        <a:t>Total</a:t>
                      </a:r>
                      <a:endParaRPr sz="1300"/>
                    </a:p>
                  </a:txBody>
                  <a:tcPr marT="91425" marB="91425" marR="91425" marL="91425"/>
                </a:tc>
                <a:tc>
                  <a:txBody>
                    <a:bodyPr/>
                    <a:lstStyle/>
                    <a:p>
                      <a:pPr indent="0" lvl="0" marL="0" rtl="0" algn="ctr">
                        <a:spcBef>
                          <a:spcPts val="0"/>
                        </a:spcBef>
                        <a:spcAft>
                          <a:spcPts val="0"/>
                        </a:spcAft>
                        <a:buNone/>
                      </a:pPr>
                      <a:r>
                        <a:rPr lang="pt-BR" sz="1300"/>
                        <a:t>0.9</a:t>
                      </a:r>
                      <a:endParaRPr sz="1300"/>
                    </a:p>
                  </a:txBody>
                  <a:tcPr marT="91425" marB="91425" marR="91425" marL="91425"/>
                </a:tc>
                <a:tc>
                  <a:txBody>
                    <a:bodyPr/>
                    <a:lstStyle/>
                    <a:p>
                      <a:pPr indent="0" lvl="0" marL="0" rtl="0" algn="ctr">
                        <a:spcBef>
                          <a:spcPts val="0"/>
                        </a:spcBef>
                        <a:spcAft>
                          <a:spcPts val="0"/>
                        </a:spcAft>
                        <a:buNone/>
                      </a:pPr>
                      <a:r>
                        <a:rPr lang="pt-BR" sz="1300"/>
                        <a:t>3</a:t>
                      </a:r>
                      <a:r>
                        <a:rPr lang="pt-BR" sz="1300"/>
                        <a:t>×10</a:t>
                      </a:r>
                      <a:r>
                        <a:rPr baseline="30000" lang="pt-BR" sz="1300"/>
                        <a:t>-3</a:t>
                      </a:r>
                      <a:endParaRPr sz="1300"/>
                    </a:p>
                  </a:txBody>
                  <a:tcPr marT="91425" marB="91425" marR="91425" marL="91425"/>
                </a:tc>
              </a:tr>
            </a:tbl>
          </a:graphicData>
        </a:graphic>
      </p:graphicFrame>
      <p:sp>
        <p:nvSpPr>
          <p:cNvPr id="282" name="Google Shape;282;p3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36"/>
          <p:cNvSpPr txBox="1"/>
          <p:nvPr>
            <p:ph type="title"/>
          </p:nvPr>
        </p:nvSpPr>
        <p:spPr>
          <a:xfrm>
            <a:off x="727650" y="5684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Conclusion</a:t>
            </a:r>
            <a:endParaRPr/>
          </a:p>
        </p:txBody>
      </p:sp>
      <p:sp>
        <p:nvSpPr>
          <p:cNvPr id="288" name="Google Shape;288;p3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
        <p:nvSpPr>
          <p:cNvPr id="289" name="Google Shape;289;p36"/>
          <p:cNvSpPr txBox="1"/>
          <p:nvPr>
            <p:ph idx="1" type="body"/>
          </p:nvPr>
        </p:nvSpPr>
        <p:spPr>
          <a:xfrm>
            <a:off x="729450" y="1522750"/>
            <a:ext cx="7688700" cy="2033400"/>
          </a:xfrm>
          <a:prstGeom prst="rect">
            <a:avLst/>
          </a:prstGeom>
        </p:spPr>
        <p:txBody>
          <a:bodyPr anchorCtr="0" anchor="t" bIns="91425" lIns="91425" spcFirstLastPara="1" rIns="91425" wrap="square" tIns="91425">
            <a:normAutofit/>
          </a:bodyPr>
          <a:lstStyle/>
          <a:p>
            <a:pPr indent="-317500" lvl="0" marL="457200" rtl="0" algn="just">
              <a:lnSpc>
                <a:spcPct val="125000"/>
              </a:lnSpc>
              <a:spcBef>
                <a:spcPts val="0"/>
              </a:spcBef>
              <a:spcAft>
                <a:spcPts val="0"/>
              </a:spcAft>
              <a:buSzPts val="1400"/>
              <a:buChar char="●"/>
            </a:pPr>
            <a:r>
              <a:rPr lang="pt-BR" sz="1400"/>
              <a:t>FCC-ee allows for cross section measurement ___ orders of magnitude more precise</a:t>
            </a:r>
            <a:endParaRPr sz="1400"/>
          </a:p>
          <a:p>
            <a:pPr indent="-317500" lvl="0" marL="457200" rtl="0" algn="just">
              <a:lnSpc>
                <a:spcPct val="125000"/>
              </a:lnSpc>
              <a:spcBef>
                <a:spcPts val="0"/>
              </a:spcBef>
              <a:spcAft>
                <a:spcPts val="0"/>
              </a:spcAft>
              <a:buSzPts val="1400"/>
              <a:buChar char="●"/>
            </a:pPr>
            <a:r>
              <a:rPr lang="pt-BR" sz="1400"/>
              <a:t>The improved energy resolution allows FCC to have much cleaner representation of the visible energy.</a:t>
            </a:r>
            <a:endParaRPr sz="1400"/>
          </a:p>
          <a:p>
            <a:pPr indent="-317500" lvl="0" marL="457200" rtl="0" algn="just">
              <a:lnSpc>
                <a:spcPct val="125000"/>
              </a:lnSpc>
              <a:spcBef>
                <a:spcPts val="0"/>
              </a:spcBef>
              <a:spcAft>
                <a:spcPts val="0"/>
              </a:spcAft>
              <a:buSzPts val="1400"/>
              <a:buChar char="●"/>
            </a:pPr>
            <a:r>
              <a:rPr lang="pt-BR" sz="1400"/>
              <a:t>The differences between event generators still needs to be studied.</a:t>
            </a:r>
            <a:endParaRPr sz="1400"/>
          </a:p>
          <a:p>
            <a:pPr indent="-311150" lvl="0" marL="457200" rtl="0" algn="just">
              <a:lnSpc>
                <a:spcPct val="125000"/>
              </a:lnSpc>
              <a:spcBef>
                <a:spcPts val="0"/>
              </a:spcBef>
              <a:spcAft>
                <a:spcPts val="0"/>
              </a:spcAft>
              <a:buSzPts val="1300"/>
              <a:buChar char="●"/>
            </a:pPr>
            <a:r>
              <a:rPr lang="pt-BR" sz="1400"/>
              <a:t>Explore detector deadzone impact on cos</a:t>
            </a:r>
            <a:r>
              <a:rPr lang="pt-BR" sz="1250">
                <a:highlight>
                  <a:srgbClr val="FFFFFF"/>
                </a:highlight>
              </a:rPr>
              <a:t>Θ, </a:t>
            </a:r>
            <a:r>
              <a:rPr lang="pt-BR" sz="1400">
                <a:highlight>
                  <a:srgbClr val="FFFFFF"/>
                </a:highlight>
              </a:rPr>
              <a:t>cross section error (financially feasible?)</a:t>
            </a:r>
            <a:endParaRPr sz="1400">
              <a:highlight>
                <a:srgbClr val="FFFFFF"/>
              </a:highlight>
              <a:latin typeface="Raleway"/>
              <a:ea typeface="Raleway"/>
              <a:cs typeface="Raleway"/>
              <a:sym typeface="Raleway"/>
            </a:endParaRPr>
          </a:p>
          <a:p>
            <a:pPr indent="-317500" lvl="0" marL="457200" rtl="0" algn="just">
              <a:lnSpc>
                <a:spcPct val="125000"/>
              </a:lnSpc>
              <a:spcBef>
                <a:spcPts val="0"/>
              </a:spcBef>
              <a:spcAft>
                <a:spcPts val="0"/>
              </a:spcAft>
              <a:buSzPts val="1400"/>
              <a:buFont typeface="Raleway"/>
              <a:buChar char="●"/>
            </a:pPr>
            <a:r>
              <a:rPr lang="pt-BR" sz="1400"/>
              <a:t>MIT engaging in push for US participation in FCC research while training future generation of physicists</a:t>
            </a:r>
            <a:endParaRPr sz="14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37"/>
          <p:cNvSpPr txBox="1"/>
          <p:nvPr>
            <p:ph type="title"/>
          </p:nvPr>
        </p:nvSpPr>
        <p:spPr>
          <a:xfrm>
            <a:off x="729450" y="1318650"/>
            <a:ext cx="7688700" cy="53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pt-BR" sz="3740">
                <a:latin typeface="Lato"/>
                <a:ea typeface="Lato"/>
                <a:cs typeface="Lato"/>
                <a:sym typeface="Lato"/>
              </a:rPr>
              <a:t>Thank You!</a:t>
            </a:r>
            <a:endParaRPr sz="3740">
              <a:latin typeface="Lato"/>
              <a:ea typeface="Lato"/>
              <a:cs typeface="Lato"/>
              <a:sym typeface="Lato"/>
            </a:endParaRPr>
          </a:p>
        </p:txBody>
      </p:sp>
      <p:sp>
        <p:nvSpPr>
          <p:cNvPr id="295" name="Google Shape;295;p3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pic>
        <p:nvPicPr>
          <p:cNvPr descr="Visiting CERN: the tours and beyond | Living In Geneva" id="296" name="Google Shape;296;p37"/>
          <p:cNvPicPr preferRelativeResize="0"/>
          <p:nvPr/>
        </p:nvPicPr>
        <p:blipFill>
          <a:blip r:embed="rId3">
            <a:alphaModFix/>
          </a:blip>
          <a:stretch>
            <a:fillRect/>
          </a:stretch>
        </p:blipFill>
        <p:spPr>
          <a:xfrm>
            <a:off x="4203500" y="1667250"/>
            <a:ext cx="3925575" cy="2944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5"/>
          <p:cNvSpPr txBox="1"/>
          <p:nvPr>
            <p:ph type="title"/>
          </p:nvPr>
        </p:nvSpPr>
        <p:spPr>
          <a:xfrm>
            <a:off x="729450" y="864300"/>
            <a:ext cx="7021200" cy="29850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pt-BR"/>
              <a:t>REPRODUCING A LEP RESULT</a:t>
            </a:r>
            <a:endParaRPr/>
          </a:p>
          <a:p>
            <a:pPr indent="0" lvl="0" marL="0" rtl="0" algn="l">
              <a:spcBef>
                <a:spcPts val="0"/>
              </a:spcBef>
              <a:spcAft>
                <a:spcPts val="0"/>
              </a:spcAft>
              <a:buNone/>
            </a:pPr>
            <a:r>
              <a:rPr lang="pt-BR" sz="2400"/>
              <a:t>L3 Experiment</a:t>
            </a:r>
            <a:endParaRPr sz="2400"/>
          </a:p>
        </p:txBody>
      </p:sp>
      <p:sp>
        <p:nvSpPr>
          <p:cNvPr id="101" name="Google Shape;101;p15">
            <a:hlinkClick r:id="rId3"/>
          </p:cNvPr>
          <p:cNvSpPr/>
          <p:nvPr/>
        </p:nvSpPr>
        <p:spPr>
          <a:xfrm>
            <a:off x="8352350" y="4405650"/>
            <a:ext cx="344100" cy="459000"/>
          </a:xfrm>
          <a:prstGeom prst="foldedCorner">
            <a:avLst>
              <a:gd fmla="val 16667" name="adj"/>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5"/>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ph type="title"/>
          </p:nvPr>
        </p:nvSpPr>
        <p:spPr>
          <a:xfrm>
            <a:off x="790075" y="5789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L3 Data Taking</a:t>
            </a:r>
            <a:endParaRPr/>
          </a:p>
        </p:txBody>
      </p:sp>
      <p:sp>
        <p:nvSpPr>
          <p:cNvPr id="108" name="Google Shape;108;p16"/>
          <p:cNvSpPr txBox="1"/>
          <p:nvPr>
            <p:ph idx="2" type="body"/>
          </p:nvPr>
        </p:nvSpPr>
        <p:spPr>
          <a:xfrm>
            <a:off x="4704175" y="1896213"/>
            <a:ext cx="3774300" cy="13440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t-BR"/>
              <a:t>Here we are going to focus on the data taken in 1994 to reproduce the plots presented in the paper. The analysis was </a:t>
            </a:r>
            <a:r>
              <a:rPr lang="pt-BR"/>
              <a:t>performed</a:t>
            </a:r>
            <a:r>
              <a:rPr lang="pt-BR"/>
              <a:t> on peak with luminosity of 44.84 pb</a:t>
            </a:r>
            <a:r>
              <a:rPr baseline="30000" lang="pt-BR"/>
              <a:t>-1</a:t>
            </a:r>
            <a:r>
              <a:rPr lang="pt-BR"/>
              <a:t> which we are going to be adopting for our simulations of the L3 results.</a:t>
            </a:r>
            <a:endParaRPr/>
          </a:p>
        </p:txBody>
      </p:sp>
      <p:pic>
        <p:nvPicPr>
          <p:cNvPr id="109" name="Google Shape;109;p16"/>
          <p:cNvPicPr preferRelativeResize="0"/>
          <p:nvPr/>
        </p:nvPicPr>
        <p:blipFill>
          <a:blip r:embed="rId3">
            <a:alphaModFix/>
          </a:blip>
          <a:stretch>
            <a:fillRect/>
          </a:stretch>
        </p:blipFill>
        <p:spPr>
          <a:xfrm>
            <a:off x="613250" y="1552338"/>
            <a:ext cx="3158351" cy="3314176"/>
          </a:xfrm>
          <a:prstGeom prst="rect">
            <a:avLst/>
          </a:prstGeom>
          <a:noFill/>
          <a:ln>
            <a:noFill/>
          </a:ln>
        </p:spPr>
      </p:pic>
      <p:sp>
        <p:nvSpPr>
          <p:cNvPr id="110" name="Google Shape;110;p16"/>
          <p:cNvSpPr txBox="1"/>
          <p:nvPr>
            <p:ph idx="2" type="body"/>
          </p:nvPr>
        </p:nvSpPr>
        <p:spPr>
          <a:xfrm>
            <a:off x="4704175" y="4022325"/>
            <a:ext cx="3774300" cy="844200"/>
          </a:xfrm>
          <a:prstGeom prst="rect">
            <a:avLst/>
          </a:prstGeom>
        </p:spPr>
        <p:txBody>
          <a:bodyPr anchorCtr="0" anchor="t" bIns="91425" lIns="91425" spcFirstLastPara="1" rIns="91425" wrap="square" tIns="91425">
            <a:normAutofit/>
          </a:bodyPr>
          <a:lstStyle/>
          <a:p>
            <a:pPr indent="0" lvl="0" marL="0" rtl="0" algn="just">
              <a:lnSpc>
                <a:spcPct val="105000"/>
              </a:lnSpc>
              <a:spcBef>
                <a:spcPts val="0"/>
              </a:spcBef>
              <a:spcAft>
                <a:spcPts val="1200"/>
              </a:spcAft>
              <a:buNone/>
            </a:pPr>
            <a:r>
              <a:rPr lang="pt-BR" sz="1000"/>
              <a:t>The L3 Collaboration., Acciarri et al., M. Measurements of cross sections and forward-backward asymmetries at the Z resonance and determination of electroweak parameters. Eur. Phys. J. C 16, 1–40 (2000). https://doi.org/10.1007/s100520050001</a:t>
            </a:r>
            <a:endParaRPr sz="1000"/>
          </a:p>
        </p:txBody>
      </p:sp>
      <p:sp>
        <p:nvSpPr>
          <p:cNvPr id="111" name="Google Shape;111;p16"/>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7"/>
          <p:cNvSpPr txBox="1"/>
          <p:nvPr>
            <p:ph type="title"/>
          </p:nvPr>
        </p:nvSpPr>
        <p:spPr>
          <a:xfrm>
            <a:off x="727800" y="60312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FCC Simulation Details</a:t>
            </a:r>
            <a:endParaRPr/>
          </a:p>
        </p:txBody>
      </p:sp>
      <p:graphicFrame>
        <p:nvGraphicFramePr>
          <p:cNvPr id="117" name="Google Shape;117;p17"/>
          <p:cNvGraphicFramePr/>
          <p:nvPr/>
        </p:nvGraphicFramePr>
        <p:xfrm>
          <a:off x="727800" y="1624620"/>
          <a:ext cx="3000000" cy="3000000"/>
        </p:xfrm>
        <a:graphic>
          <a:graphicData uri="http://schemas.openxmlformats.org/drawingml/2006/table">
            <a:tbl>
              <a:tblPr>
                <a:noFill/>
                <a:tableStyleId>{53044415-F539-42B7-B6B8-969EA9B1BD74}</a:tableStyleId>
              </a:tblPr>
              <a:tblGrid>
                <a:gridCol w="1649150"/>
                <a:gridCol w="1649150"/>
                <a:gridCol w="1649150"/>
                <a:gridCol w="1649150"/>
              </a:tblGrid>
              <a:tr h="319025">
                <a:tc>
                  <a:txBody>
                    <a:bodyPr/>
                    <a:lstStyle/>
                    <a:p>
                      <a:pPr indent="0" lvl="0" marL="0" rtl="0" algn="l">
                        <a:spcBef>
                          <a:spcPts val="0"/>
                        </a:spcBef>
                        <a:spcAft>
                          <a:spcPts val="0"/>
                        </a:spcAft>
                        <a:buNone/>
                      </a:pPr>
                      <a:r>
                        <a:rPr lang="pt-BR" sz="1100"/>
                        <a:t>Sample</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pt-BR" sz="1100"/>
                        <a:t>Event Generator</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pt-BR" sz="1100"/>
                        <a:t>Cross-Section (pb)</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pt-BR" sz="1100"/>
                        <a:t>Events Generated</a:t>
                      </a:r>
                      <a:endParaRPr sz="11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kkm</a:t>
                      </a:r>
                      <a:r>
                        <a:rPr lang="pt-BR" sz="900"/>
                        <a:t>ee_uu_ecm91p2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5353.597</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baseline="30000"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kkmc_ee_dd_ecm91p2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6752.078</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kkmc_ee_cc_ecm91p2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5325.479</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kkmc_ee_ss_ecm91p2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6763.653</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kkmc_ee_bb_ecm91p2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KKMC</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6586.846</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wzp6_ee_mumu_ecm91p2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1717.852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2×10</a:t>
                      </a:r>
                      <a:r>
                        <a:rPr baseline="30000" lang="pt-BR" sz="900"/>
                        <a:t>7</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lnSpc>
                          <a:spcPct val="115000"/>
                        </a:lnSpc>
                        <a:spcBef>
                          <a:spcPts val="0"/>
                        </a:spcBef>
                        <a:spcAft>
                          <a:spcPts val="0"/>
                        </a:spcAft>
                        <a:buNone/>
                      </a:pPr>
                      <a:r>
                        <a:rPr lang="pt-BR" sz="900"/>
                        <a:t>wzp6_ee_tautau_ecm91p2</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1716.135</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8.45</a:t>
                      </a:r>
                      <a:r>
                        <a:rPr lang="pt-BR" sz="900"/>
                        <a:t>×10</a:t>
                      </a:r>
                      <a:r>
                        <a:rPr baseline="30000" lang="pt-BR" sz="900"/>
                        <a:t>6</a:t>
                      </a:r>
                      <a:endParaRPr sz="900"/>
                    </a:p>
                  </a:txBody>
                  <a:tcPr marT="19050" marB="19050" marR="28575" marL="28575" anchor="b">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spcBef>
                          <a:spcPts val="0"/>
                        </a:spcBef>
                        <a:spcAft>
                          <a:spcPts val="0"/>
                        </a:spcAft>
                        <a:buNone/>
                      </a:pPr>
                      <a:r>
                        <a:rPr lang="pt-BR" sz="900"/>
                        <a:t>wzp6_gaga_qq_5_ecm91p2</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lang="pt-BR" sz="900"/>
                        <a:t>Whizard</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11367.36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4</a:t>
                      </a:r>
                      <a:r>
                        <a:rPr lang="pt-BR" sz="900"/>
                        <a:t>×10</a:t>
                      </a:r>
                      <a:r>
                        <a:rPr baseline="30000" lang="pt-BR" sz="900"/>
                        <a:t>6</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0400">
                <a:tc>
                  <a:txBody>
                    <a:bodyPr/>
                    <a:lstStyle/>
                    <a:p>
                      <a:pPr indent="0" lvl="0" marL="0" rtl="0" algn="ctr">
                        <a:spcBef>
                          <a:spcPts val="0"/>
                        </a:spcBef>
                        <a:spcAft>
                          <a:spcPts val="0"/>
                        </a:spcAft>
                        <a:buNone/>
                      </a:pPr>
                      <a:r>
                        <a:rPr lang="pt-BR" sz="900"/>
                        <a:t>p8_ee_Zee_ecm91</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Pythia</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 1462.09</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pt-BR" sz="900"/>
                        <a:t>1</a:t>
                      </a:r>
                      <a:r>
                        <a:rPr lang="pt-BR" sz="900"/>
                        <a:t>×10</a:t>
                      </a:r>
                      <a:r>
                        <a:rPr baseline="30000" lang="pt-BR" sz="900"/>
                        <a:t>7</a:t>
                      </a:r>
                      <a:endParaRPr sz="9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8" name="Google Shape;118;p17"/>
          <p:cNvSpPr txBox="1"/>
          <p:nvPr>
            <p:ph idx="4294967295" type="body"/>
          </p:nvPr>
        </p:nvSpPr>
        <p:spPr>
          <a:xfrm>
            <a:off x="7543175" y="1624625"/>
            <a:ext cx="1455300" cy="3274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None/>
            </a:pPr>
            <a:r>
              <a:rPr lang="pt-BR" sz="900"/>
              <a:t>In our analysis no distinction was made between the different quark flavours and the five samples were treated as one.</a:t>
            </a:r>
            <a:endParaRPr sz="900"/>
          </a:p>
          <a:p>
            <a:pPr indent="0" lvl="0" marL="0" rtl="0" algn="just">
              <a:spcBef>
                <a:spcPts val="1200"/>
              </a:spcBef>
              <a:spcAft>
                <a:spcPts val="0"/>
              </a:spcAft>
              <a:buNone/>
            </a:pPr>
            <a:r>
              <a:rPr lang="pt-BR" sz="900"/>
              <a:t>The e</a:t>
            </a:r>
            <a:r>
              <a:rPr lang="pt-BR" sz="900"/>
              <a:t>vent generation was done with the </a:t>
            </a:r>
            <a:r>
              <a:rPr lang="pt-BR" sz="900" u="sng">
                <a:solidFill>
                  <a:schemeClr val="hlink"/>
                </a:solidFill>
                <a:hlinkClick r:id="rId3"/>
              </a:rPr>
              <a:t>nominal FCC parameters for the Beam Energy Spread (0.132 %) and Bunch dimensions</a:t>
            </a:r>
            <a:endParaRPr sz="900"/>
          </a:p>
          <a:p>
            <a:pPr indent="0" lvl="0" marL="0" rtl="0" algn="just">
              <a:spcBef>
                <a:spcPts val="1200"/>
              </a:spcBef>
              <a:spcAft>
                <a:spcPts val="0"/>
              </a:spcAft>
              <a:buNone/>
            </a:pPr>
            <a:r>
              <a:rPr lang="pt-BR" sz="900"/>
              <a:t>The detector simulation was done using the IDEA detector with Delphes (Winter 2023 campaign).</a:t>
            </a:r>
            <a:endParaRPr sz="900"/>
          </a:p>
          <a:p>
            <a:pPr indent="0" lvl="0" marL="0" rtl="0" algn="just">
              <a:spcBef>
                <a:spcPts val="1200"/>
              </a:spcBef>
              <a:spcAft>
                <a:spcPts val="0"/>
              </a:spcAft>
              <a:buNone/>
            </a:pPr>
            <a:r>
              <a:t/>
            </a:r>
            <a:endParaRPr sz="900"/>
          </a:p>
          <a:p>
            <a:pPr indent="0" lvl="0" marL="0" rtl="0" algn="just">
              <a:spcBef>
                <a:spcPts val="1200"/>
              </a:spcBef>
              <a:spcAft>
                <a:spcPts val="1200"/>
              </a:spcAft>
              <a:buNone/>
            </a:pPr>
            <a:r>
              <a:t/>
            </a:r>
            <a:endParaRPr sz="900"/>
          </a:p>
        </p:txBody>
      </p:sp>
      <p:sp>
        <p:nvSpPr>
          <p:cNvPr id="119" name="Google Shape;119;p17"/>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18"/>
          <p:cNvSpPr txBox="1"/>
          <p:nvPr>
            <p:ph type="title"/>
          </p:nvPr>
        </p:nvSpPr>
        <p:spPr>
          <a:xfrm>
            <a:off x="779038" y="60715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Calculating the thrust and Cos 𝛉</a:t>
            </a:r>
            <a:r>
              <a:rPr baseline="-25000" lang="pt-BR"/>
              <a:t>t</a:t>
            </a:r>
            <a:endParaRPr/>
          </a:p>
        </p:txBody>
      </p:sp>
      <p:pic>
        <p:nvPicPr>
          <p:cNvPr id="125" name="Google Shape;125;p18"/>
          <p:cNvPicPr preferRelativeResize="0"/>
          <p:nvPr/>
        </p:nvPicPr>
        <p:blipFill>
          <a:blip r:embed="rId3">
            <a:alphaModFix/>
          </a:blip>
          <a:stretch>
            <a:fillRect/>
          </a:stretch>
        </p:blipFill>
        <p:spPr>
          <a:xfrm>
            <a:off x="1076725" y="1979300"/>
            <a:ext cx="2407032" cy="762633"/>
          </a:xfrm>
          <a:prstGeom prst="rect">
            <a:avLst/>
          </a:prstGeom>
          <a:noFill/>
          <a:ln>
            <a:noFill/>
          </a:ln>
        </p:spPr>
      </p:pic>
      <p:sp>
        <p:nvSpPr>
          <p:cNvPr id="126" name="Google Shape;126;p18"/>
          <p:cNvSpPr txBox="1"/>
          <p:nvPr/>
        </p:nvSpPr>
        <p:spPr>
          <a:xfrm>
            <a:off x="816425" y="1360725"/>
            <a:ext cx="768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a:solidFill>
                  <a:schemeClr val="dk2"/>
                </a:solidFill>
                <a:latin typeface="Raleway"/>
                <a:ea typeface="Raleway"/>
                <a:cs typeface="Raleway"/>
                <a:sym typeface="Raleway"/>
              </a:rPr>
              <a:t>Cos 𝛉</a:t>
            </a:r>
            <a:r>
              <a:rPr b="1" baseline="-25000" lang="pt-BR">
                <a:solidFill>
                  <a:schemeClr val="dk2"/>
                </a:solidFill>
                <a:latin typeface="Raleway"/>
                <a:ea typeface="Raleway"/>
                <a:cs typeface="Raleway"/>
                <a:sym typeface="Raleway"/>
              </a:rPr>
              <a:t>t</a:t>
            </a:r>
            <a:r>
              <a:rPr lang="pt-BR">
                <a:solidFill>
                  <a:schemeClr val="dk2"/>
                </a:solidFill>
                <a:latin typeface="Raleway"/>
                <a:ea typeface="Raleway"/>
                <a:cs typeface="Raleway"/>
                <a:sym typeface="Raleway"/>
              </a:rPr>
              <a:t> is the cosine of the angle between the </a:t>
            </a:r>
            <a:r>
              <a:rPr i="1" lang="pt-BR">
                <a:solidFill>
                  <a:schemeClr val="dk2"/>
                </a:solidFill>
                <a:latin typeface="Raleway"/>
                <a:ea typeface="Raleway"/>
                <a:cs typeface="Raleway"/>
                <a:sym typeface="Raleway"/>
              </a:rPr>
              <a:t>z</a:t>
            </a:r>
            <a:r>
              <a:rPr lang="pt-BR">
                <a:solidFill>
                  <a:schemeClr val="dk2"/>
                </a:solidFill>
                <a:latin typeface="Raleway"/>
                <a:ea typeface="Raleway"/>
                <a:cs typeface="Raleway"/>
                <a:sym typeface="Raleway"/>
              </a:rPr>
              <a:t> axis and the thrust axis. </a:t>
            </a:r>
            <a:endParaRPr>
              <a:latin typeface="Lato"/>
              <a:ea typeface="Lato"/>
              <a:cs typeface="Lato"/>
              <a:sym typeface="Lato"/>
            </a:endParaRPr>
          </a:p>
        </p:txBody>
      </p:sp>
      <p:pic>
        <p:nvPicPr>
          <p:cNvPr id="127" name="Google Shape;127;p18"/>
          <p:cNvPicPr preferRelativeResize="0"/>
          <p:nvPr/>
        </p:nvPicPr>
        <p:blipFill rotWithShape="1">
          <a:blip r:embed="rId4">
            <a:alphaModFix/>
          </a:blip>
          <a:srcRect b="3919" l="0" r="0" t="6802"/>
          <a:stretch/>
        </p:blipFill>
        <p:spPr>
          <a:xfrm>
            <a:off x="4145025" y="1760925"/>
            <a:ext cx="2255828" cy="3085075"/>
          </a:xfrm>
          <a:prstGeom prst="rect">
            <a:avLst/>
          </a:prstGeom>
          <a:noFill/>
          <a:ln>
            <a:noFill/>
          </a:ln>
        </p:spPr>
      </p:pic>
      <p:pic>
        <p:nvPicPr>
          <p:cNvPr id="128" name="Google Shape;128;p18"/>
          <p:cNvPicPr preferRelativeResize="0"/>
          <p:nvPr/>
        </p:nvPicPr>
        <p:blipFill rotWithShape="1">
          <a:blip r:embed="rId5">
            <a:alphaModFix/>
          </a:blip>
          <a:srcRect b="3919" l="0" r="0" t="6802"/>
          <a:stretch/>
        </p:blipFill>
        <p:spPr>
          <a:xfrm>
            <a:off x="6567197" y="1760925"/>
            <a:ext cx="2255828" cy="3085075"/>
          </a:xfrm>
          <a:prstGeom prst="rect">
            <a:avLst/>
          </a:prstGeom>
          <a:noFill/>
          <a:ln>
            <a:noFill/>
          </a:ln>
        </p:spPr>
      </p:pic>
      <p:sp>
        <p:nvSpPr>
          <p:cNvPr id="129" name="Google Shape;129;p18"/>
          <p:cNvSpPr txBox="1"/>
          <p:nvPr>
            <p:ph idx="4294967295" type="body"/>
          </p:nvPr>
        </p:nvSpPr>
        <p:spPr>
          <a:xfrm>
            <a:off x="779050" y="3048825"/>
            <a:ext cx="3199800" cy="1344000"/>
          </a:xfrm>
          <a:prstGeom prst="rect">
            <a:avLst/>
          </a:prstGeom>
        </p:spPr>
        <p:txBody>
          <a:bodyPr anchorCtr="0" anchor="t" bIns="91425" lIns="91425" spcFirstLastPara="1" rIns="91425" wrap="square" tIns="91425">
            <a:normAutofit/>
          </a:bodyPr>
          <a:lstStyle/>
          <a:p>
            <a:pPr indent="0" lvl="0" marL="0" rtl="0" algn="just">
              <a:spcBef>
                <a:spcPts val="0"/>
              </a:spcBef>
              <a:spcAft>
                <a:spcPts val="1200"/>
              </a:spcAft>
              <a:buNone/>
            </a:pPr>
            <a:r>
              <a:rPr lang="pt-BR" sz="1200"/>
              <a:t>The unit vector </a:t>
            </a:r>
            <a:r>
              <a:rPr b="1" i="1" lang="pt-BR" sz="1200"/>
              <a:t>n </a:t>
            </a:r>
            <a:r>
              <a:rPr lang="pt-BR" sz="1200"/>
              <a:t>of the thrust axis is the one which maximizes the value of thrust.</a:t>
            </a:r>
            <a:r>
              <a:rPr lang="pt-BR" sz="1200"/>
              <a:t> This represents the direction in which particles are most aligned.</a:t>
            </a:r>
            <a:endParaRPr sz="1200"/>
          </a:p>
        </p:txBody>
      </p:sp>
      <p:sp>
        <p:nvSpPr>
          <p:cNvPr id="130" name="Google Shape;130;p18"/>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19"/>
          <p:cNvSpPr txBox="1"/>
          <p:nvPr>
            <p:ph type="title"/>
          </p:nvPr>
        </p:nvSpPr>
        <p:spPr>
          <a:xfrm>
            <a:off x="727650" y="586000"/>
            <a:ext cx="76887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Cuts Utilized</a:t>
            </a:r>
            <a:endParaRPr/>
          </a:p>
        </p:txBody>
      </p:sp>
      <p:sp>
        <p:nvSpPr>
          <p:cNvPr id="136" name="Google Shape;136;p19"/>
          <p:cNvSpPr txBox="1"/>
          <p:nvPr>
            <p:ph idx="1" type="body"/>
          </p:nvPr>
        </p:nvSpPr>
        <p:spPr>
          <a:xfrm>
            <a:off x="727650" y="1367175"/>
            <a:ext cx="4724400" cy="1404600"/>
          </a:xfrm>
          <a:prstGeom prst="rect">
            <a:avLst/>
          </a:prstGeom>
        </p:spPr>
        <p:txBody>
          <a:bodyPr anchorCtr="0" anchor="t" bIns="91425" lIns="91425" spcFirstLastPara="1" rIns="91425" wrap="square" tIns="91425">
            <a:noAutofit/>
          </a:bodyPr>
          <a:lstStyle/>
          <a:p>
            <a:pPr indent="-274002" lvl="0" marL="457200" rtl="0" algn="just">
              <a:lnSpc>
                <a:spcPct val="105000"/>
              </a:lnSpc>
              <a:spcBef>
                <a:spcPts val="0"/>
              </a:spcBef>
              <a:spcAft>
                <a:spcPts val="0"/>
              </a:spcAft>
              <a:buSzPts val="715"/>
              <a:buAutoNum type="arabicPeriod"/>
            </a:pPr>
            <a:r>
              <a:rPr lang="pt-BR" sz="715"/>
              <a:t>The total energy observed in the detector, Evis, normalised to the centre-of-mass energy must satisfy 0.5 &lt; Evis/√s &lt; 2.0;</a:t>
            </a:r>
            <a:endParaRPr sz="715"/>
          </a:p>
          <a:p>
            <a:pPr indent="-274002" lvl="0" marL="457200" rtl="0" algn="just">
              <a:lnSpc>
                <a:spcPct val="105000"/>
              </a:lnSpc>
              <a:spcBef>
                <a:spcPts val="0"/>
              </a:spcBef>
              <a:spcAft>
                <a:spcPts val="0"/>
              </a:spcAft>
              <a:buSzPts val="715"/>
              <a:buAutoNum type="arabicPeriod"/>
            </a:pPr>
            <a:r>
              <a:rPr lang="pt-BR" sz="715"/>
              <a:t>. The energy imbalance along the beam direction, E∥, must satisfy |E∥|/Evis &lt; 0.6;</a:t>
            </a:r>
            <a:endParaRPr sz="715"/>
          </a:p>
          <a:p>
            <a:pPr indent="-274002" lvl="0" marL="457200" rtl="0" algn="just">
              <a:lnSpc>
                <a:spcPct val="105000"/>
              </a:lnSpc>
              <a:spcBef>
                <a:spcPts val="0"/>
              </a:spcBef>
              <a:spcAft>
                <a:spcPts val="0"/>
              </a:spcAft>
              <a:buSzPts val="715"/>
              <a:buAutoNum type="arabicPeriod"/>
            </a:pPr>
            <a:r>
              <a:rPr lang="pt-BR" sz="715"/>
              <a:t>The transverse energy imbalance, E⊥, must satisfy E⊥/Evis &lt; 0.6;</a:t>
            </a:r>
            <a:endParaRPr sz="715"/>
          </a:p>
          <a:p>
            <a:pPr indent="-274002" lvl="0" marL="457200" rtl="0" algn="just">
              <a:lnSpc>
                <a:spcPct val="105000"/>
              </a:lnSpc>
              <a:spcBef>
                <a:spcPts val="0"/>
              </a:spcBef>
              <a:spcAft>
                <a:spcPts val="0"/>
              </a:spcAft>
              <a:buSzPts val="715"/>
              <a:buAutoNum type="arabicPeriod"/>
            </a:pPr>
            <a:r>
              <a:rPr lang="pt-BR" sz="715"/>
              <a:t>The number of particles per event</a:t>
            </a:r>
            <a:r>
              <a:rPr lang="pt-BR" sz="715"/>
              <a:t>, Nparticles</a:t>
            </a:r>
            <a:r>
              <a:rPr lang="pt-BR" sz="715"/>
              <a:t>, is required to be:</a:t>
            </a:r>
            <a:endParaRPr sz="715"/>
          </a:p>
          <a:p>
            <a:pPr indent="-267017" lvl="1" marL="914400" rtl="0" algn="just">
              <a:lnSpc>
                <a:spcPct val="105000"/>
              </a:lnSpc>
              <a:spcBef>
                <a:spcPts val="0"/>
              </a:spcBef>
              <a:spcAft>
                <a:spcPts val="0"/>
              </a:spcAft>
              <a:buSzPts val="605"/>
              <a:buAutoNum type="alphaLcPeriod"/>
            </a:pPr>
            <a:r>
              <a:rPr lang="pt-BR" sz="605"/>
              <a:t>Nparticles ≥13 for |cosθ</a:t>
            </a:r>
            <a:r>
              <a:rPr baseline="-25000" lang="pt-BR" sz="605"/>
              <a:t>t</a:t>
            </a:r>
            <a:r>
              <a:rPr lang="pt-BR" sz="605"/>
              <a:t>| ≤0.74 (barrel region),</a:t>
            </a:r>
            <a:endParaRPr sz="605"/>
          </a:p>
          <a:p>
            <a:pPr indent="-267017" lvl="1" marL="914400" rtl="0" algn="just">
              <a:lnSpc>
                <a:spcPct val="105000"/>
              </a:lnSpc>
              <a:spcBef>
                <a:spcPts val="0"/>
              </a:spcBef>
              <a:spcAft>
                <a:spcPts val="0"/>
              </a:spcAft>
              <a:buSzPts val="605"/>
              <a:buAutoNum type="alphaLcPeriod"/>
            </a:pPr>
            <a:r>
              <a:rPr lang="pt-BR" sz="605"/>
              <a:t>Nparticles ≥ 17 for | cos θ</a:t>
            </a:r>
            <a:r>
              <a:rPr baseline="-25000" lang="pt-BR" sz="605"/>
              <a:t>t</a:t>
            </a:r>
            <a:r>
              <a:rPr lang="pt-BR" sz="605"/>
              <a:t> | &gt; 0.74 (end-cap region), where θt is the polar angle of the event thrust axis.</a:t>
            </a:r>
            <a:endParaRPr sz="605"/>
          </a:p>
          <a:p>
            <a:pPr indent="0" lvl="0" marL="0" rtl="0" algn="just">
              <a:lnSpc>
                <a:spcPct val="105000"/>
              </a:lnSpc>
              <a:spcBef>
                <a:spcPts val="1200"/>
              </a:spcBef>
              <a:spcAft>
                <a:spcPts val="1200"/>
              </a:spcAft>
              <a:buSzPts val="605"/>
              <a:buNone/>
            </a:pPr>
            <a:r>
              <a:rPr lang="pt-BR" sz="715"/>
              <a:t>The last cut differs from L3 as they used the number of clusters from energy depositions in the calorimeter while we used the number of particles reconstructed from the tracker, the calorimeter and the muon chamber.</a:t>
            </a:r>
            <a:endParaRPr sz="715"/>
          </a:p>
        </p:txBody>
      </p:sp>
      <p:pic>
        <p:nvPicPr>
          <p:cNvPr id="137" name="Google Shape;137;p19"/>
          <p:cNvPicPr preferRelativeResize="0"/>
          <p:nvPr/>
        </p:nvPicPr>
        <p:blipFill rotWithShape="1">
          <a:blip r:embed="rId3">
            <a:alphaModFix/>
          </a:blip>
          <a:srcRect b="3958" l="0" r="0" t="6683"/>
          <a:stretch/>
        </p:blipFill>
        <p:spPr>
          <a:xfrm>
            <a:off x="5631250" y="1121200"/>
            <a:ext cx="2911850" cy="3874875"/>
          </a:xfrm>
          <a:prstGeom prst="rect">
            <a:avLst/>
          </a:prstGeom>
          <a:noFill/>
          <a:ln>
            <a:noFill/>
          </a:ln>
        </p:spPr>
      </p:pic>
      <p:sp>
        <p:nvSpPr>
          <p:cNvPr id="138" name="Google Shape;138;p19"/>
          <p:cNvSpPr txBox="1"/>
          <p:nvPr/>
        </p:nvSpPr>
        <p:spPr>
          <a:xfrm>
            <a:off x="6019800" y="1528425"/>
            <a:ext cx="876300" cy="2463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b="1" lang="pt-BR" sz="400">
                <a:latin typeface="Lato"/>
                <a:ea typeface="Lato"/>
                <a:cs typeface="Lato"/>
                <a:sym typeface="Lato"/>
              </a:rPr>
              <a:t>0.5 &lt; Evis/√s &lt; 2.0</a:t>
            </a:r>
            <a:endParaRPr b="1" sz="400">
              <a:latin typeface="Lato"/>
              <a:ea typeface="Lato"/>
              <a:cs typeface="Lato"/>
              <a:sym typeface="Lato"/>
            </a:endParaRPr>
          </a:p>
        </p:txBody>
      </p:sp>
      <p:sp>
        <p:nvSpPr>
          <p:cNvPr id="139" name="Google Shape;139;p19"/>
          <p:cNvSpPr txBox="1"/>
          <p:nvPr/>
        </p:nvSpPr>
        <p:spPr>
          <a:xfrm>
            <a:off x="6467450" y="1850925"/>
            <a:ext cx="619200" cy="2463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b="1" lang="pt-BR" sz="400">
                <a:latin typeface="Lato"/>
                <a:ea typeface="Lato"/>
                <a:cs typeface="Lato"/>
                <a:sym typeface="Lato"/>
              </a:rPr>
              <a:t>|E∥|/Evis &lt; 0.6</a:t>
            </a:r>
            <a:endParaRPr b="1" sz="400">
              <a:latin typeface="Lato"/>
              <a:ea typeface="Lato"/>
              <a:cs typeface="Lato"/>
              <a:sym typeface="Lato"/>
            </a:endParaRPr>
          </a:p>
        </p:txBody>
      </p:sp>
      <p:sp>
        <p:nvSpPr>
          <p:cNvPr id="140" name="Google Shape;140;p19"/>
          <p:cNvSpPr txBox="1"/>
          <p:nvPr/>
        </p:nvSpPr>
        <p:spPr>
          <a:xfrm>
            <a:off x="6791325" y="2042775"/>
            <a:ext cx="876300" cy="2463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1200"/>
              </a:spcAft>
              <a:buNone/>
            </a:pPr>
            <a:r>
              <a:rPr b="1" lang="pt-BR" sz="400">
                <a:latin typeface="Lato"/>
                <a:ea typeface="Lato"/>
                <a:cs typeface="Lato"/>
                <a:sym typeface="Lato"/>
              </a:rPr>
              <a:t> E⊥/Evis &lt; 0.6</a:t>
            </a:r>
            <a:endParaRPr b="1" sz="400">
              <a:latin typeface="Lato"/>
              <a:ea typeface="Lato"/>
              <a:cs typeface="Lato"/>
              <a:sym typeface="Lato"/>
            </a:endParaRPr>
          </a:p>
        </p:txBody>
      </p:sp>
      <p:sp>
        <p:nvSpPr>
          <p:cNvPr id="141" name="Google Shape;141;p19"/>
          <p:cNvSpPr txBox="1"/>
          <p:nvPr/>
        </p:nvSpPr>
        <p:spPr>
          <a:xfrm>
            <a:off x="7191375" y="2230050"/>
            <a:ext cx="590700" cy="6126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b="1" lang="pt-BR" sz="400">
                <a:latin typeface="Lato"/>
                <a:ea typeface="Lato"/>
                <a:cs typeface="Lato"/>
                <a:sym typeface="Lato"/>
              </a:rPr>
              <a:t>Nparticles ≥13 for |cosθt| ≤0.74 </a:t>
            </a:r>
            <a:endParaRPr b="1" sz="400">
              <a:latin typeface="Lato"/>
              <a:ea typeface="Lato"/>
              <a:cs typeface="Lato"/>
              <a:sym typeface="Lato"/>
            </a:endParaRPr>
          </a:p>
          <a:p>
            <a:pPr indent="0" lvl="0" marL="0" rtl="0" algn="just">
              <a:lnSpc>
                <a:spcPct val="115000"/>
              </a:lnSpc>
              <a:spcBef>
                <a:spcPts val="1200"/>
              </a:spcBef>
              <a:spcAft>
                <a:spcPts val="1200"/>
              </a:spcAft>
              <a:buNone/>
            </a:pPr>
            <a:r>
              <a:rPr b="1" lang="pt-BR" sz="400">
                <a:latin typeface="Lato"/>
                <a:ea typeface="Lato"/>
                <a:cs typeface="Lato"/>
                <a:sym typeface="Lato"/>
              </a:rPr>
              <a:t>Nparticles ≥ 17 for |cos θt | &gt; 0.74</a:t>
            </a:r>
            <a:endParaRPr b="1" sz="400">
              <a:latin typeface="Lato"/>
              <a:ea typeface="Lato"/>
              <a:cs typeface="Lato"/>
              <a:sym typeface="Lato"/>
            </a:endParaRPr>
          </a:p>
        </p:txBody>
      </p:sp>
      <p:graphicFrame>
        <p:nvGraphicFramePr>
          <p:cNvPr id="142" name="Google Shape;142;p19"/>
          <p:cNvGraphicFramePr/>
          <p:nvPr/>
        </p:nvGraphicFramePr>
        <p:xfrm>
          <a:off x="727650" y="2900150"/>
          <a:ext cx="3000000" cy="3000000"/>
        </p:xfrm>
        <a:graphic>
          <a:graphicData uri="http://schemas.openxmlformats.org/drawingml/2006/table">
            <a:tbl>
              <a:tblPr>
                <a:noFill/>
                <a:tableStyleId>{53044415-F539-42B7-B6B8-969EA9B1BD74}</a:tableStyleId>
              </a:tblPr>
              <a:tblGrid>
                <a:gridCol w="787375"/>
                <a:gridCol w="787375"/>
                <a:gridCol w="787375"/>
                <a:gridCol w="787375"/>
                <a:gridCol w="787375"/>
                <a:gridCol w="787375"/>
              </a:tblGrid>
              <a:tr h="426700">
                <a:tc>
                  <a:txBody>
                    <a:bodyPr/>
                    <a:lstStyle/>
                    <a:p>
                      <a:pPr indent="0" lvl="0" marL="0" rtl="0" algn="l">
                        <a:spcBef>
                          <a:spcPts val="0"/>
                        </a:spcBef>
                        <a:spcAft>
                          <a:spcPts val="0"/>
                        </a:spcAft>
                        <a:buNone/>
                      </a:pPr>
                      <a:r>
                        <a:rPr lang="pt-BR" sz="800"/>
                        <a:t>Sample/</a:t>
                      </a:r>
                      <a:endParaRPr sz="800"/>
                    </a:p>
                    <a:p>
                      <a:pPr indent="0" lvl="0" marL="0" rtl="0" algn="l">
                        <a:spcBef>
                          <a:spcPts val="0"/>
                        </a:spcBef>
                        <a:spcAft>
                          <a:spcPts val="0"/>
                        </a:spcAft>
                        <a:buNone/>
                      </a:pPr>
                      <a:r>
                        <a:rPr lang="pt-BR" sz="800"/>
                        <a:t>Cut</a:t>
                      </a:r>
                      <a:endParaRPr sz="800"/>
                    </a:p>
                  </a:txBody>
                  <a:tcPr marT="91425" marB="91425" marR="91425" marL="91425"/>
                </a:tc>
                <a:tc>
                  <a:txBody>
                    <a:bodyPr/>
                    <a:lstStyle/>
                    <a:p>
                      <a:pPr indent="0" lvl="0" marL="0" rtl="0" algn="l">
                        <a:spcBef>
                          <a:spcPts val="0"/>
                        </a:spcBef>
                        <a:spcAft>
                          <a:spcPts val="0"/>
                        </a:spcAft>
                        <a:buNone/>
                      </a:pPr>
                      <a:r>
                        <a:rPr lang="pt-BR" sz="800"/>
                        <a:t>Hadrons</a:t>
                      </a:r>
                      <a:endParaRPr sz="800"/>
                    </a:p>
                  </a:txBody>
                  <a:tcPr marT="91425" marB="91425" marR="91425" marL="91425"/>
                </a:tc>
                <a:tc>
                  <a:txBody>
                    <a:bodyPr/>
                    <a:lstStyle/>
                    <a:p>
                      <a:pPr indent="0" lvl="0" marL="0" rtl="0" algn="l">
                        <a:spcBef>
                          <a:spcPts val="0"/>
                        </a:spcBef>
                        <a:spcAft>
                          <a:spcPts val="0"/>
                        </a:spcAft>
                        <a:buNone/>
                      </a:pPr>
                      <a:r>
                        <a:rPr b="1" lang="pt-BR" sz="800"/>
                        <a:t>𝛍</a:t>
                      </a:r>
                      <a:r>
                        <a:rPr b="1" baseline="30000" lang="pt-BR" sz="800"/>
                        <a:t>+</a:t>
                      </a:r>
                      <a:r>
                        <a:rPr b="1" lang="pt-BR" sz="800"/>
                        <a:t>𝛍</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b="1" lang="pt-BR" sz="800"/>
                        <a:t>e</a:t>
                      </a:r>
                      <a:r>
                        <a:rPr b="1" baseline="30000" lang="pt-BR" sz="800"/>
                        <a:t>+</a:t>
                      </a:r>
                      <a:r>
                        <a:rPr b="1" lang="pt-BR" sz="800"/>
                        <a:t>e</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lang="pt-BR" sz="800"/>
                        <a:t>𝛕</a:t>
                      </a:r>
                      <a:r>
                        <a:rPr b="1" baseline="30000" lang="pt-BR" sz="800"/>
                        <a:t>+</a:t>
                      </a:r>
                      <a:r>
                        <a:rPr b="1" lang="pt-BR" sz="800"/>
                        <a:t>𝛕</a:t>
                      </a:r>
                      <a:r>
                        <a:rPr b="1" baseline="30000" lang="pt-BR" sz="800"/>
                        <a:t>-</a:t>
                      </a:r>
                      <a:endParaRPr b="1" baseline="30000" sz="800"/>
                    </a:p>
                  </a:txBody>
                  <a:tcPr marT="91425" marB="91425" marR="91425" marL="91425"/>
                </a:tc>
                <a:tc>
                  <a:txBody>
                    <a:bodyPr/>
                    <a:lstStyle/>
                    <a:p>
                      <a:pPr indent="0" lvl="0" marL="0" rtl="0" algn="l">
                        <a:spcBef>
                          <a:spcPts val="0"/>
                        </a:spcBef>
                        <a:spcAft>
                          <a:spcPts val="0"/>
                        </a:spcAft>
                        <a:buNone/>
                      </a:pPr>
                      <a:r>
                        <a:rPr b="1" lang="pt-BR" sz="800"/>
                        <a:t>e</a:t>
                      </a:r>
                      <a:r>
                        <a:rPr b="1" baseline="30000" lang="pt-BR" sz="800"/>
                        <a:t>+</a:t>
                      </a:r>
                      <a:r>
                        <a:rPr b="1" lang="pt-BR" sz="800"/>
                        <a:t>e</a:t>
                      </a:r>
                      <a:r>
                        <a:rPr b="1" baseline="30000" lang="pt-BR" sz="800"/>
                        <a:t>-</a:t>
                      </a:r>
                      <a:r>
                        <a:rPr b="1" lang="pt-BR" sz="800"/>
                        <a:t> </a:t>
                      </a:r>
                      <a:r>
                        <a:rPr lang="pt-BR" sz="800"/>
                        <a:t>hadrons</a:t>
                      </a:r>
                      <a:endParaRPr sz="800"/>
                    </a:p>
                  </a:txBody>
                  <a:tcPr marT="91425" marB="91425" marR="91425" marL="91425"/>
                </a:tc>
              </a:tr>
              <a:tr h="304775">
                <a:tc>
                  <a:txBody>
                    <a:bodyPr/>
                    <a:lstStyle/>
                    <a:p>
                      <a:pPr indent="0" lvl="0" marL="0" rtl="0" algn="l">
                        <a:spcBef>
                          <a:spcPts val="0"/>
                        </a:spcBef>
                        <a:spcAft>
                          <a:spcPts val="0"/>
                        </a:spcAft>
                        <a:buNone/>
                      </a:pPr>
                      <a:r>
                        <a:rPr lang="pt-BR" sz="800"/>
                        <a:t>Initial</a:t>
                      </a:r>
                      <a:endParaRPr sz="800"/>
                    </a:p>
                  </a:txBody>
                  <a:tcPr marT="91425" marB="91425" marR="91425" marL="91425"/>
                </a:tc>
                <a:tc>
                  <a:txBody>
                    <a:bodyPr/>
                    <a:lstStyle/>
                    <a:p>
                      <a:pPr indent="0" lvl="0" marL="0" rtl="0" algn="l">
                        <a:spcBef>
                          <a:spcPts val="0"/>
                        </a:spcBef>
                        <a:spcAft>
                          <a:spcPts val="0"/>
                        </a:spcAft>
                        <a:buNone/>
                      </a:pPr>
                      <a:r>
                        <a:rPr lang="pt-BR" sz="800"/>
                        <a:t>1380249</a:t>
                      </a:r>
                      <a:endParaRPr sz="800"/>
                    </a:p>
                  </a:txBody>
                  <a:tcPr marT="91425" marB="91425" marR="91425" marL="91425"/>
                </a:tc>
                <a:tc>
                  <a:txBody>
                    <a:bodyPr/>
                    <a:lstStyle/>
                    <a:p>
                      <a:pPr indent="0" lvl="0" marL="0" rtl="0" algn="l">
                        <a:spcBef>
                          <a:spcPts val="0"/>
                        </a:spcBef>
                        <a:spcAft>
                          <a:spcPts val="0"/>
                        </a:spcAft>
                        <a:buNone/>
                      </a:pPr>
                      <a:r>
                        <a:rPr lang="pt-BR" sz="800"/>
                        <a:t>75779</a:t>
                      </a:r>
                      <a:endParaRPr sz="800"/>
                    </a:p>
                  </a:txBody>
                  <a:tcPr marT="91425" marB="91425" marR="91425" marL="91425"/>
                </a:tc>
                <a:tc>
                  <a:txBody>
                    <a:bodyPr/>
                    <a:lstStyle/>
                    <a:p>
                      <a:pPr indent="0" lvl="0" marL="0" rtl="0" algn="l">
                        <a:spcBef>
                          <a:spcPts val="0"/>
                        </a:spcBef>
                        <a:spcAft>
                          <a:spcPts val="0"/>
                        </a:spcAft>
                        <a:buNone/>
                      </a:pPr>
                      <a:r>
                        <a:rPr lang="pt-BR" sz="800"/>
                        <a:t>65560</a:t>
                      </a:r>
                      <a:endParaRPr sz="800"/>
                    </a:p>
                  </a:txBody>
                  <a:tcPr marT="91425" marB="91425" marR="91425" marL="91425"/>
                </a:tc>
                <a:tc>
                  <a:txBody>
                    <a:bodyPr/>
                    <a:lstStyle/>
                    <a:p>
                      <a:pPr indent="0" lvl="0" marL="0" rtl="0" algn="l">
                        <a:spcBef>
                          <a:spcPts val="0"/>
                        </a:spcBef>
                        <a:spcAft>
                          <a:spcPts val="0"/>
                        </a:spcAft>
                        <a:buNone/>
                      </a:pPr>
                      <a:r>
                        <a:rPr lang="pt-BR" sz="800"/>
                        <a:t>76228</a:t>
                      </a:r>
                      <a:endParaRPr sz="800"/>
                    </a:p>
                  </a:txBody>
                  <a:tcPr marT="91425" marB="91425" marR="91425" marL="91425"/>
                </a:tc>
                <a:tc>
                  <a:txBody>
                    <a:bodyPr/>
                    <a:lstStyle/>
                    <a:p>
                      <a:pPr indent="0" lvl="0" marL="0" rtl="0" algn="l">
                        <a:spcBef>
                          <a:spcPts val="0"/>
                        </a:spcBef>
                        <a:spcAft>
                          <a:spcPts val="0"/>
                        </a:spcAft>
                        <a:buNone/>
                      </a:pPr>
                      <a:r>
                        <a:rPr lang="pt-BR" sz="800"/>
                        <a:t>509712</a:t>
                      </a:r>
                      <a:endParaRPr sz="800"/>
                    </a:p>
                  </a:txBody>
                  <a:tcPr marT="91425" marB="91425" marR="91425" marL="91425"/>
                </a:tc>
              </a:tr>
              <a:tr h="304775">
                <a:tc>
                  <a:txBody>
                    <a:bodyPr/>
                    <a:lstStyle/>
                    <a:p>
                      <a:pPr indent="0" lvl="0" marL="0" rtl="0" algn="l">
                        <a:spcBef>
                          <a:spcPts val="0"/>
                        </a:spcBef>
                        <a:spcAft>
                          <a:spcPts val="0"/>
                        </a:spcAft>
                        <a:buNone/>
                      </a:pPr>
                      <a:r>
                        <a:rPr lang="pt-BR" sz="800"/>
                        <a:t>Cut 1</a:t>
                      </a:r>
                      <a:endParaRPr sz="800"/>
                    </a:p>
                  </a:txBody>
                  <a:tcPr marT="91425" marB="91425" marR="91425" marL="91425"/>
                </a:tc>
                <a:tc>
                  <a:txBody>
                    <a:bodyPr/>
                    <a:lstStyle/>
                    <a:p>
                      <a:pPr indent="0" lvl="0" marL="0" rtl="0" algn="l">
                        <a:spcBef>
                          <a:spcPts val="0"/>
                        </a:spcBef>
                        <a:spcAft>
                          <a:spcPts val="0"/>
                        </a:spcAft>
                        <a:buNone/>
                      </a:pPr>
                      <a:r>
                        <a:rPr lang="pt-BR" sz="800"/>
                        <a:t>1370027</a:t>
                      </a:r>
                      <a:endParaRPr sz="800"/>
                    </a:p>
                  </a:txBody>
                  <a:tcPr marT="91425" marB="91425" marR="91425" marL="91425"/>
                </a:tc>
                <a:tc>
                  <a:txBody>
                    <a:bodyPr/>
                    <a:lstStyle/>
                    <a:p>
                      <a:pPr indent="0" lvl="0" marL="0" rtl="0" algn="l">
                        <a:spcBef>
                          <a:spcPts val="0"/>
                        </a:spcBef>
                        <a:spcAft>
                          <a:spcPts val="0"/>
                        </a:spcAft>
                        <a:buNone/>
                      </a:pPr>
                      <a:r>
                        <a:rPr lang="pt-BR" sz="800"/>
                        <a:t>74295</a:t>
                      </a:r>
                      <a:endParaRPr sz="800"/>
                    </a:p>
                  </a:txBody>
                  <a:tcPr marT="91425" marB="91425" marR="91425" marL="91425"/>
                </a:tc>
                <a:tc>
                  <a:txBody>
                    <a:bodyPr/>
                    <a:lstStyle/>
                    <a:p>
                      <a:pPr indent="0" lvl="0" marL="0" rtl="0" algn="l">
                        <a:spcBef>
                          <a:spcPts val="0"/>
                        </a:spcBef>
                        <a:spcAft>
                          <a:spcPts val="0"/>
                        </a:spcAft>
                        <a:buNone/>
                      </a:pPr>
                      <a:r>
                        <a:rPr lang="pt-BR" sz="800"/>
                        <a:t>65042</a:t>
                      </a:r>
                      <a:endParaRPr sz="800"/>
                    </a:p>
                  </a:txBody>
                  <a:tcPr marT="91425" marB="91425" marR="91425" marL="91425"/>
                </a:tc>
                <a:tc>
                  <a:txBody>
                    <a:bodyPr/>
                    <a:lstStyle/>
                    <a:p>
                      <a:pPr indent="0" lvl="0" marL="0" rtl="0" algn="l">
                        <a:spcBef>
                          <a:spcPts val="0"/>
                        </a:spcBef>
                        <a:spcAft>
                          <a:spcPts val="0"/>
                        </a:spcAft>
                        <a:buNone/>
                      </a:pPr>
                      <a:r>
                        <a:rPr lang="pt-BR" sz="800"/>
                        <a:t>45661</a:t>
                      </a:r>
                      <a:endParaRPr sz="800"/>
                    </a:p>
                  </a:txBody>
                  <a:tcPr marT="91425" marB="91425" marR="91425" marL="91425"/>
                </a:tc>
                <a:tc>
                  <a:txBody>
                    <a:bodyPr/>
                    <a:lstStyle/>
                    <a:p>
                      <a:pPr indent="0" lvl="0" marL="0" rtl="0" algn="l">
                        <a:spcBef>
                          <a:spcPts val="0"/>
                        </a:spcBef>
                        <a:spcAft>
                          <a:spcPts val="0"/>
                        </a:spcAft>
                        <a:buNone/>
                      </a:pPr>
                      <a:r>
                        <a:rPr lang="pt-BR" sz="800"/>
                        <a:t>50</a:t>
                      </a:r>
                      <a:endParaRPr sz="800"/>
                    </a:p>
                  </a:txBody>
                  <a:tcPr marT="91425" marB="91425" marR="91425" marL="91425"/>
                </a:tc>
              </a:tr>
              <a:tr h="304775">
                <a:tc>
                  <a:txBody>
                    <a:bodyPr/>
                    <a:lstStyle/>
                    <a:p>
                      <a:pPr indent="0" lvl="0" marL="0" rtl="0" algn="l">
                        <a:spcBef>
                          <a:spcPts val="0"/>
                        </a:spcBef>
                        <a:spcAft>
                          <a:spcPts val="0"/>
                        </a:spcAft>
                        <a:buNone/>
                      </a:pPr>
                      <a:r>
                        <a:rPr lang="pt-BR" sz="800"/>
                        <a:t>Cut 2</a:t>
                      </a:r>
                      <a:endParaRPr sz="800"/>
                    </a:p>
                  </a:txBody>
                  <a:tcPr marT="91425" marB="91425" marR="91425" marL="91425"/>
                </a:tc>
                <a:tc>
                  <a:txBody>
                    <a:bodyPr/>
                    <a:lstStyle/>
                    <a:p>
                      <a:pPr indent="0" lvl="0" marL="0" rtl="0" algn="l">
                        <a:spcBef>
                          <a:spcPts val="0"/>
                        </a:spcBef>
                        <a:spcAft>
                          <a:spcPts val="0"/>
                        </a:spcAft>
                        <a:buNone/>
                      </a:pPr>
                      <a:r>
                        <a:rPr lang="pt-BR" sz="800"/>
                        <a:t>1368423</a:t>
                      </a:r>
                      <a:endParaRPr sz="800"/>
                    </a:p>
                  </a:txBody>
                  <a:tcPr marT="91425" marB="91425" marR="91425" marL="91425"/>
                </a:tc>
                <a:tc>
                  <a:txBody>
                    <a:bodyPr/>
                    <a:lstStyle/>
                    <a:p>
                      <a:pPr indent="0" lvl="0" marL="0" rtl="0" algn="l">
                        <a:spcBef>
                          <a:spcPts val="0"/>
                        </a:spcBef>
                        <a:spcAft>
                          <a:spcPts val="0"/>
                        </a:spcAft>
                        <a:buNone/>
                      </a:pPr>
                      <a:r>
                        <a:rPr lang="pt-BR" sz="800"/>
                        <a:t>74184</a:t>
                      </a:r>
                      <a:endParaRPr sz="800"/>
                    </a:p>
                  </a:txBody>
                  <a:tcPr marT="91425" marB="91425" marR="91425" marL="91425"/>
                </a:tc>
                <a:tc>
                  <a:txBody>
                    <a:bodyPr/>
                    <a:lstStyle/>
                    <a:p>
                      <a:pPr indent="0" lvl="0" marL="0" rtl="0" algn="l">
                        <a:spcBef>
                          <a:spcPts val="0"/>
                        </a:spcBef>
                        <a:spcAft>
                          <a:spcPts val="0"/>
                        </a:spcAft>
                        <a:buNone/>
                      </a:pPr>
                      <a:r>
                        <a:rPr lang="pt-BR" sz="800"/>
                        <a:t>64891</a:t>
                      </a:r>
                      <a:endParaRPr sz="800"/>
                    </a:p>
                  </a:txBody>
                  <a:tcPr marT="91425" marB="91425" marR="91425" marL="91425"/>
                </a:tc>
                <a:tc>
                  <a:txBody>
                    <a:bodyPr/>
                    <a:lstStyle/>
                    <a:p>
                      <a:pPr indent="0" lvl="0" marL="0" rtl="0" algn="l">
                        <a:spcBef>
                          <a:spcPts val="0"/>
                        </a:spcBef>
                        <a:spcAft>
                          <a:spcPts val="0"/>
                        </a:spcAft>
                        <a:buNone/>
                      </a:pPr>
                      <a:r>
                        <a:rPr lang="pt-BR" sz="800"/>
                        <a:t>44947</a:t>
                      </a:r>
                      <a:endParaRPr sz="800"/>
                    </a:p>
                  </a:txBody>
                  <a:tcPr marT="91425" marB="91425" marR="91425" marL="91425"/>
                </a:tc>
                <a:tc>
                  <a:txBody>
                    <a:bodyPr/>
                    <a:lstStyle/>
                    <a:p>
                      <a:pPr indent="0" lvl="0" marL="0" rtl="0" algn="l">
                        <a:spcBef>
                          <a:spcPts val="0"/>
                        </a:spcBef>
                        <a:spcAft>
                          <a:spcPts val="0"/>
                        </a:spcAft>
                        <a:buNone/>
                      </a:pPr>
                      <a:r>
                        <a:rPr lang="pt-BR" sz="800"/>
                        <a:t>29</a:t>
                      </a:r>
                      <a:endParaRPr sz="800"/>
                    </a:p>
                  </a:txBody>
                  <a:tcPr marT="91425" marB="91425" marR="91425" marL="91425"/>
                </a:tc>
              </a:tr>
              <a:tr h="304775">
                <a:tc>
                  <a:txBody>
                    <a:bodyPr/>
                    <a:lstStyle/>
                    <a:p>
                      <a:pPr indent="0" lvl="0" marL="0" rtl="0" algn="l">
                        <a:spcBef>
                          <a:spcPts val="0"/>
                        </a:spcBef>
                        <a:spcAft>
                          <a:spcPts val="0"/>
                        </a:spcAft>
                        <a:buNone/>
                      </a:pPr>
                      <a:r>
                        <a:rPr lang="pt-BR" sz="800"/>
                        <a:t>Cut 3</a:t>
                      </a:r>
                      <a:endParaRPr sz="800"/>
                    </a:p>
                  </a:txBody>
                  <a:tcPr marT="91425" marB="91425" marR="91425" marL="91425"/>
                </a:tc>
                <a:tc>
                  <a:txBody>
                    <a:bodyPr/>
                    <a:lstStyle/>
                    <a:p>
                      <a:pPr indent="0" lvl="0" marL="0" rtl="0" algn="l">
                        <a:spcBef>
                          <a:spcPts val="0"/>
                        </a:spcBef>
                        <a:spcAft>
                          <a:spcPts val="0"/>
                        </a:spcAft>
                        <a:buNone/>
                      </a:pPr>
                      <a:r>
                        <a:rPr lang="pt-BR" sz="800"/>
                        <a:t>1365306</a:t>
                      </a:r>
                      <a:endParaRPr sz="800"/>
                    </a:p>
                  </a:txBody>
                  <a:tcPr marT="91425" marB="91425" marR="91425" marL="91425"/>
                </a:tc>
                <a:tc>
                  <a:txBody>
                    <a:bodyPr/>
                    <a:lstStyle/>
                    <a:p>
                      <a:pPr indent="0" lvl="0" marL="0" rtl="0" algn="l">
                        <a:spcBef>
                          <a:spcPts val="0"/>
                        </a:spcBef>
                        <a:spcAft>
                          <a:spcPts val="0"/>
                        </a:spcAft>
                        <a:buNone/>
                      </a:pPr>
                      <a:r>
                        <a:rPr lang="pt-BR" sz="800"/>
                        <a:t>74132</a:t>
                      </a:r>
                      <a:endParaRPr sz="800"/>
                    </a:p>
                  </a:txBody>
                  <a:tcPr marT="91425" marB="91425" marR="91425" marL="91425"/>
                </a:tc>
                <a:tc>
                  <a:txBody>
                    <a:bodyPr/>
                    <a:lstStyle/>
                    <a:p>
                      <a:pPr indent="0" lvl="0" marL="0" rtl="0" algn="l">
                        <a:spcBef>
                          <a:spcPts val="0"/>
                        </a:spcBef>
                        <a:spcAft>
                          <a:spcPts val="0"/>
                        </a:spcAft>
                        <a:buNone/>
                      </a:pPr>
                      <a:r>
                        <a:rPr lang="pt-BR" sz="800"/>
                        <a:t>64824</a:t>
                      </a:r>
                      <a:endParaRPr sz="800"/>
                    </a:p>
                  </a:txBody>
                  <a:tcPr marT="91425" marB="91425" marR="91425" marL="91425"/>
                </a:tc>
                <a:tc>
                  <a:txBody>
                    <a:bodyPr/>
                    <a:lstStyle/>
                    <a:p>
                      <a:pPr indent="0" lvl="0" marL="0" rtl="0" algn="l">
                        <a:spcBef>
                          <a:spcPts val="0"/>
                        </a:spcBef>
                        <a:spcAft>
                          <a:spcPts val="0"/>
                        </a:spcAft>
                        <a:buNone/>
                      </a:pPr>
                      <a:r>
                        <a:rPr lang="pt-BR" sz="800"/>
                        <a:t>43336</a:t>
                      </a:r>
                      <a:endParaRPr sz="800"/>
                    </a:p>
                  </a:txBody>
                  <a:tcPr marT="91425" marB="91425" marR="91425" marL="91425"/>
                </a:tc>
                <a:tc>
                  <a:txBody>
                    <a:bodyPr/>
                    <a:lstStyle/>
                    <a:p>
                      <a:pPr indent="0" lvl="0" marL="0" rtl="0" algn="l">
                        <a:spcBef>
                          <a:spcPts val="0"/>
                        </a:spcBef>
                        <a:spcAft>
                          <a:spcPts val="0"/>
                        </a:spcAft>
                        <a:buNone/>
                      </a:pPr>
                      <a:r>
                        <a:rPr lang="pt-BR" sz="800"/>
                        <a:t>29</a:t>
                      </a:r>
                      <a:endParaRPr sz="800"/>
                    </a:p>
                  </a:txBody>
                  <a:tcPr marT="91425" marB="91425" marR="91425" marL="91425"/>
                </a:tc>
              </a:tr>
              <a:tr h="304775">
                <a:tc>
                  <a:txBody>
                    <a:bodyPr/>
                    <a:lstStyle/>
                    <a:p>
                      <a:pPr indent="0" lvl="0" marL="0" rtl="0" algn="l">
                        <a:spcBef>
                          <a:spcPts val="0"/>
                        </a:spcBef>
                        <a:spcAft>
                          <a:spcPts val="0"/>
                        </a:spcAft>
                        <a:buNone/>
                      </a:pPr>
                      <a:r>
                        <a:rPr lang="pt-BR" sz="800"/>
                        <a:t>Cut 4</a:t>
                      </a:r>
                      <a:endParaRPr sz="800"/>
                    </a:p>
                  </a:txBody>
                  <a:tcPr marT="91425" marB="91425" marR="91425" marL="91425"/>
                </a:tc>
                <a:tc>
                  <a:txBody>
                    <a:bodyPr/>
                    <a:lstStyle/>
                    <a:p>
                      <a:pPr indent="0" lvl="0" marL="0" rtl="0" algn="l">
                        <a:spcBef>
                          <a:spcPts val="0"/>
                        </a:spcBef>
                        <a:spcAft>
                          <a:spcPts val="0"/>
                        </a:spcAft>
                        <a:buNone/>
                      </a:pPr>
                      <a:r>
                        <a:rPr lang="pt-BR" sz="800"/>
                        <a:t>1298973</a:t>
                      </a:r>
                      <a:endParaRPr sz="800"/>
                    </a:p>
                  </a:txBody>
                  <a:tcPr marT="91425" marB="91425" marR="91425" marL="91425"/>
                </a:tc>
                <a:tc>
                  <a:txBody>
                    <a:bodyPr/>
                    <a:lstStyle/>
                    <a:p>
                      <a:pPr indent="0" lvl="0" marL="0" rtl="0" algn="l">
                        <a:spcBef>
                          <a:spcPts val="0"/>
                        </a:spcBef>
                        <a:spcAft>
                          <a:spcPts val="0"/>
                        </a:spcAft>
                        <a:buNone/>
                      </a:pPr>
                      <a:r>
                        <a:rPr lang="pt-BR" sz="800"/>
                        <a:t>0</a:t>
                      </a:r>
                      <a:endParaRPr sz="800"/>
                    </a:p>
                  </a:txBody>
                  <a:tcPr marT="91425" marB="91425" marR="91425" marL="91425"/>
                </a:tc>
                <a:tc>
                  <a:txBody>
                    <a:bodyPr/>
                    <a:lstStyle/>
                    <a:p>
                      <a:pPr indent="0" lvl="0" marL="0" rtl="0" algn="l">
                        <a:spcBef>
                          <a:spcPts val="0"/>
                        </a:spcBef>
                        <a:spcAft>
                          <a:spcPts val="0"/>
                        </a:spcAft>
                        <a:buNone/>
                      </a:pPr>
                      <a:r>
                        <a:rPr lang="pt-BR" sz="800"/>
                        <a:t>1</a:t>
                      </a:r>
                      <a:endParaRPr sz="800"/>
                    </a:p>
                  </a:txBody>
                  <a:tcPr marT="91425" marB="91425" marR="91425" marL="91425"/>
                </a:tc>
                <a:tc>
                  <a:txBody>
                    <a:bodyPr/>
                    <a:lstStyle/>
                    <a:p>
                      <a:pPr indent="0" lvl="0" marL="0" rtl="0" algn="l">
                        <a:spcBef>
                          <a:spcPts val="0"/>
                        </a:spcBef>
                        <a:spcAft>
                          <a:spcPts val="0"/>
                        </a:spcAft>
                        <a:buNone/>
                      </a:pPr>
                      <a:r>
                        <a:rPr lang="pt-BR" sz="800"/>
                        <a:t>75</a:t>
                      </a:r>
                      <a:endParaRPr sz="800"/>
                    </a:p>
                  </a:txBody>
                  <a:tcPr marT="91425" marB="91425" marR="91425" marL="91425"/>
                </a:tc>
                <a:tc>
                  <a:txBody>
                    <a:bodyPr/>
                    <a:lstStyle/>
                    <a:p>
                      <a:pPr indent="0" lvl="0" marL="0" rtl="0" algn="l">
                        <a:spcBef>
                          <a:spcPts val="0"/>
                        </a:spcBef>
                        <a:spcAft>
                          <a:spcPts val="0"/>
                        </a:spcAft>
                        <a:buNone/>
                      </a:pPr>
                      <a:r>
                        <a:rPr lang="pt-BR" sz="800"/>
                        <a:t>28</a:t>
                      </a:r>
                      <a:endParaRPr sz="800"/>
                    </a:p>
                  </a:txBody>
                  <a:tcPr marT="91425" marB="91425" marR="91425" marL="91425"/>
                </a:tc>
              </a:tr>
            </a:tbl>
          </a:graphicData>
        </a:graphic>
      </p:graphicFrame>
      <p:sp>
        <p:nvSpPr>
          <p:cNvPr id="143" name="Google Shape;143;p19"/>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0"/>
          <p:cNvSpPr txBox="1"/>
          <p:nvPr>
            <p:ph type="title"/>
          </p:nvPr>
        </p:nvSpPr>
        <p:spPr>
          <a:xfrm>
            <a:off x="727800" y="571900"/>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Number of Particles/Clusters  </a:t>
            </a:r>
            <a:r>
              <a:rPr lang="pt-BR" sz="2377"/>
              <a:t>(Barrel Region, </a:t>
            </a:r>
            <a:r>
              <a:rPr lang="pt-BR" sz="2377"/>
              <a:t>N-1 Plot</a:t>
            </a:r>
            <a:r>
              <a:rPr lang="pt-BR" sz="2377"/>
              <a:t>)</a:t>
            </a:r>
            <a:endParaRPr sz="2377"/>
          </a:p>
        </p:txBody>
      </p:sp>
      <p:pic>
        <p:nvPicPr>
          <p:cNvPr id="149" name="Google Shape;149;p20"/>
          <p:cNvPicPr preferRelativeResize="0"/>
          <p:nvPr/>
        </p:nvPicPr>
        <p:blipFill>
          <a:blip r:embed="rId3">
            <a:alphaModFix/>
          </a:blip>
          <a:stretch>
            <a:fillRect/>
          </a:stretch>
        </p:blipFill>
        <p:spPr>
          <a:xfrm>
            <a:off x="727800" y="1358250"/>
            <a:ext cx="2505444" cy="3435600"/>
          </a:xfrm>
          <a:prstGeom prst="rect">
            <a:avLst/>
          </a:prstGeom>
          <a:noFill/>
          <a:ln>
            <a:noFill/>
          </a:ln>
        </p:spPr>
      </p:pic>
      <p:pic>
        <p:nvPicPr>
          <p:cNvPr id="150" name="Google Shape;150;p20"/>
          <p:cNvPicPr preferRelativeResize="0"/>
          <p:nvPr/>
        </p:nvPicPr>
        <p:blipFill rotWithShape="1">
          <a:blip r:embed="rId4">
            <a:alphaModFix/>
          </a:blip>
          <a:srcRect b="3793" l="0" r="0" t="7569"/>
          <a:stretch/>
        </p:blipFill>
        <p:spPr>
          <a:xfrm>
            <a:off x="3233246" y="1358252"/>
            <a:ext cx="2660629" cy="3435599"/>
          </a:xfrm>
          <a:prstGeom prst="rect">
            <a:avLst/>
          </a:prstGeom>
          <a:noFill/>
          <a:ln>
            <a:noFill/>
          </a:ln>
        </p:spPr>
      </p:pic>
      <p:sp>
        <p:nvSpPr>
          <p:cNvPr id="151" name="Google Shape;151;p20"/>
          <p:cNvSpPr txBox="1"/>
          <p:nvPr/>
        </p:nvSpPr>
        <p:spPr>
          <a:xfrm>
            <a:off x="6003025" y="1552725"/>
            <a:ext cx="2838000" cy="2986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The difference in the physical quantities being plotted are apparent. Since we are also collecting information from the tracker and muon chambers the number of muons is much greater in the FCC simulation than in L3. </a:t>
            </a:r>
            <a:endParaRPr>
              <a:latin typeface="Raleway"/>
              <a:ea typeface="Raleway"/>
              <a:cs typeface="Raleway"/>
              <a:sym typeface="Raleway"/>
            </a:endParaRPr>
          </a:p>
          <a:p>
            <a:pPr indent="0" lvl="0" marL="0" rtl="0" algn="just">
              <a:spcBef>
                <a:spcPts val="0"/>
              </a:spcBef>
              <a:spcAft>
                <a:spcPts val="0"/>
              </a:spcAft>
              <a:buNone/>
            </a:pPr>
            <a:r>
              <a:t/>
            </a:r>
            <a:endParaRPr>
              <a:latin typeface="Raleway"/>
              <a:ea typeface="Raleway"/>
              <a:cs typeface="Raleway"/>
              <a:sym typeface="Raleway"/>
            </a:endParaRPr>
          </a:p>
          <a:p>
            <a:pPr indent="0" lvl="0" marL="0" rtl="0" algn="just">
              <a:spcBef>
                <a:spcPts val="0"/>
              </a:spcBef>
              <a:spcAft>
                <a:spcPts val="0"/>
              </a:spcAft>
              <a:buNone/>
            </a:pPr>
            <a:r>
              <a:rPr lang="pt-BR">
                <a:latin typeface="Raleway"/>
                <a:ea typeface="Raleway"/>
                <a:cs typeface="Raleway"/>
                <a:sym typeface="Raleway"/>
              </a:rPr>
              <a:t>You can also note how hadrons and taus present significant less number of particle than clusters. </a:t>
            </a:r>
            <a:endParaRPr>
              <a:latin typeface="Raleway"/>
              <a:ea typeface="Raleway"/>
              <a:cs typeface="Raleway"/>
              <a:sym typeface="Raleway"/>
            </a:endParaRPr>
          </a:p>
        </p:txBody>
      </p:sp>
      <p:sp>
        <p:nvSpPr>
          <p:cNvPr id="152" name="Google Shape;152;p20"/>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1"/>
          <p:cNvSpPr txBox="1"/>
          <p:nvPr>
            <p:ph type="title"/>
          </p:nvPr>
        </p:nvSpPr>
        <p:spPr>
          <a:xfrm>
            <a:off x="649125" y="584375"/>
            <a:ext cx="7688400" cy="535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Number of Particles/Clusters </a:t>
            </a:r>
            <a:r>
              <a:rPr lang="pt-BR" sz="2100"/>
              <a:t>(End-Cap Region, N-1 Plot)</a:t>
            </a:r>
            <a:endParaRPr sz="2100"/>
          </a:p>
          <a:p>
            <a:pPr indent="0" lvl="0" marL="0" rtl="0" algn="l">
              <a:spcBef>
                <a:spcPts val="0"/>
              </a:spcBef>
              <a:spcAft>
                <a:spcPts val="0"/>
              </a:spcAft>
              <a:buNone/>
            </a:pPr>
            <a:r>
              <a:t/>
            </a:r>
            <a:endParaRPr sz="2100"/>
          </a:p>
        </p:txBody>
      </p:sp>
      <p:pic>
        <p:nvPicPr>
          <p:cNvPr id="158" name="Google Shape;158;p21"/>
          <p:cNvPicPr preferRelativeResize="0"/>
          <p:nvPr/>
        </p:nvPicPr>
        <p:blipFill>
          <a:blip r:embed="rId3">
            <a:alphaModFix/>
          </a:blip>
          <a:stretch>
            <a:fillRect/>
          </a:stretch>
        </p:blipFill>
        <p:spPr>
          <a:xfrm>
            <a:off x="649126" y="1408402"/>
            <a:ext cx="2516028" cy="3357647"/>
          </a:xfrm>
          <a:prstGeom prst="rect">
            <a:avLst/>
          </a:prstGeom>
          <a:noFill/>
          <a:ln>
            <a:noFill/>
          </a:ln>
        </p:spPr>
      </p:pic>
      <p:pic>
        <p:nvPicPr>
          <p:cNvPr id="159" name="Google Shape;159;p21"/>
          <p:cNvPicPr preferRelativeResize="0"/>
          <p:nvPr/>
        </p:nvPicPr>
        <p:blipFill rotWithShape="1">
          <a:blip r:embed="rId4">
            <a:alphaModFix/>
          </a:blip>
          <a:srcRect b="5280" l="0" r="0" t="7860"/>
          <a:stretch/>
        </p:blipFill>
        <p:spPr>
          <a:xfrm>
            <a:off x="3254787" y="1346125"/>
            <a:ext cx="2651213" cy="3357654"/>
          </a:xfrm>
          <a:prstGeom prst="rect">
            <a:avLst/>
          </a:prstGeom>
          <a:noFill/>
          <a:ln>
            <a:noFill/>
          </a:ln>
        </p:spPr>
      </p:pic>
      <p:sp>
        <p:nvSpPr>
          <p:cNvPr id="160" name="Google Shape;160;p21"/>
          <p:cNvSpPr txBox="1"/>
          <p:nvPr/>
        </p:nvSpPr>
        <p:spPr>
          <a:xfrm>
            <a:off x="6003025" y="1552725"/>
            <a:ext cx="2838000" cy="1477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pt-BR">
                <a:latin typeface="Raleway"/>
                <a:ea typeface="Raleway"/>
                <a:cs typeface="Raleway"/>
                <a:sym typeface="Raleway"/>
              </a:rPr>
              <a:t>The difference in the physical quantities being plotted are apparent. Here you can see that the two photon background is being affected by some other cut.</a:t>
            </a:r>
            <a:endParaRPr>
              <a:latin typeface="Raleway"/>
              <a:ea typeface="Raleway"/>
              <a:cs typeface="Raleway"/>
              <a:sym typeface="Raleway"/>
            </a:endParaRPr>
          </a:p>
        </p:txBody>
      </p:sp>
      <p:sp>
        <p:nvSpPr>
          <p:cNvPr id="161" name="Google Shape;161;p21"/>
          <p:cNvSpPr txBox="1"/>
          <p:nvPr>
            <p:ph idx="12" type="sldNum"/>
          </p:nvPr>
        </p:nvSpPr>
        <p:spPr>
          <a:xfrm>
            <a:off x="8536302" y="47498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