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6"/>
  </p:notesMasterIdLst>
  <p:sldIdLst>
    <p:sldId id="263" r:id="rId2"/>
    <p:sldId id="265" r:id="rId3"/>
    <p:sldId id="303" r:id="rId4"/>
    <p:sldId id="295" r:id="rId5"/>
    <p:sldId id="1704" r:id="rId6"/>
    <p:sldId id="256" r:id="rId7"/>
    <p:sldId id="259" r:id="rId8"/>
    <p:sldId id="1690" r:id="rId9"/>
    <p:sldId id="1691" r:id="rId10"/>
    <p:sldId id="1695" r:id="rId11"/>
    <p:sldId id="298" r:id="rId12"/>
    <p:sldId id="267" r:id="rId13"/>
    <p:sldId id="294" r:id="rId14"/>
    <p:sldId id="1699" r:id="rId15"/>
    <p:sldId id="1705" r:id="rId16"/>
    <p:sldId id="1675" r:id="rId17"/>
    <p:sldId id="349" r:id="rId18"/>
    <p:sldId id="351" r:id="rId19"/>
    <p:sldId id="371" r:id="rId20"/>
    <p:sldId id="1714" r:id="rId21"/>
    <p:sldId id="1715" r:id="rId22"/>
    <p:sldId id="264" r:id="rId23"/>
    <p:sldId id="1716" r:id="rId24"/>
    <p:sldId id="1717" r:id="rId25"/>
    <p:sldId id="268" r:id="rId26"/>
    <p:sldId id="1718" r:id="rId27"/>
    <p:sldId id="1676" r:id="rId28"/>
    <p:sldId id="1708" r:id="rId29"/>
    <p:sldId id="3236" r:id="rId30"/>
    <p:sldId id="297" r:id="rId31"/>
    <p:sldId id="257" r:id="rId32"/>
    <p:sldId id="261" r:id="rId33"/>
    <p:sldId id="290" r:id="rId34"/>
    <p:sldId id="1692" r:id="rId35"/>
    <p:sldId id="1712" r:id="rId36"/>
    <p:sldId id="1713" r:id="rId37"/>
    <p:sldId id="1703" r:id="rId38"/>
    <p:sldId id="1689" r:id="rId39"/>
    <p:sldId id="299" r:id="rId40"/>
    <p:sldId id="1709" r:id="rId41"/>
    <p:sldId id="1710" r:id="rId42"/>
    <p:sldId id="1711" r:id="rId43"/>
    <p:sldId id="1700" r:id="rId44"/>
    <p:sldId id="269" r:id="rId45"/>
    <p:sldId id="270" r:id="rId46"/>
    <p:sldId id="302" r:id="rId47"/>
    <p:sldId id="370" r:id="rId48"/>
    <p:sldId id="382" r:id="rId49"/>
    <p:sldId id="360" r:id="rId50"/>
    <p:sldId id="361" r:id="rId51"/>
    <p:sldId id="376" r:id="rId52"/>
    <p:sldId id="1679" r:id="rId53"/>
    <p:sldId id="1678" r:id="rId54"/>
    <p:sldId id="3234" r:id="rId55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DB"/>
    <a:srgbClr val="FFFD78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92"/>
    <p:restoredTop sz="95794"/>
  </p:normalViewPr>
  <p:slideViewPr>
    <p:cSldViewPr snapToGrid="0">
      <p:cViewPr>
        <p:scale>
          <a:sx n="112" d="100"/>
          <a:sy n="112" d="100"/>
        </p:scale>
        <p:origin x="1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F8750-4B95-904B-ADB0-361351A6B7A1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99153-DC8F-954E-9A79-AB2B90DF8CB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3133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399153-DC8F-954E-9A79-AB2B90DF8CB7}" type="slidenum">
              <a:rPr lang="en-IT" smtClean="0"/>
              <a:t>14</a:t>
            </a:fld>
            <a:endParaRPr lang="en-IT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9BEBE49-E630-BDE3-5BB8-8AC0AE93C7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i="1" dirty="0">
                <a:solidFill>
                  <a:srgbClr val="FF0000"/>
                </a:solidFill>
              </a:rPr>
              <a:t>NB. Qui la struttura reticolare deve stare giù perché sennò non si riesce ad ottenere il raggio esterno più grande e vicino alla DCH.</a:t>
            </a:r>
          </a:p>
        </p:txBody>
      </p:sp>
    </p:spTree>
    <p:extLst>
      <p:ext uri="{BB962C8B-B14F-4D97-AF65-F5344CB8AC3E}">
        <p14:creationId xmlns:p14="http://schemas.microsoft.com/office/powerpoint/2010/main" val="3243707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1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51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02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central chamber we are working at the moment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0028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CD5DD-00E0-3C40-DA2D-A678B006D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861DF-2BB0-BB76-F6A6-3BEFEAB58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DC712-9749-A4BA-BD5A-BA26355A3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67F4F-079E-351D-2C5C-74FA19021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T" dirty="0"/>
              <a:t>Fabrizio Palla – INFN Pisa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8D3EE-8037-9582-B7B5-B9C2796A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8F2D90-0247-32BD-0D36-BC392C4F86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7411" y="5136577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87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484B-5ACA-24F1-C07C-789F04A8A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A5A24-549B-E19E-95CA-5CB000048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5989-5B46-8191-59E9-CF62A0575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A5059-04D5-13F6-7DA3-4289B72F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8A591-0B41-B9BA-20C1-826CED556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9292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19434C-3FDB-EAA2-9813-DB59F7F668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7EFBD-2A6D-3426-C0AB-EC583F9DC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855DC-B826-EA64-DD78-462140768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30EE4-92C2-10FC-6637-6C6F92BEC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B16F7-8957-7F6D-B1EB-E61AC18FA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6747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1281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553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4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3ACE0-40B0-DBED-1672-9E4D3F8BA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C468A-C742-C345-94DC-D3BB3ECCE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A577E-5F08-00B8-4B5F-A5A817987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2155B-EA04-243B-D03F-FAF641741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97A2-74C1-D252-7DF8-EA1B8EE1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47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91104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227B8-92AE-F463-514E-B2DF7643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70A6D-6F71-D684-9749-6C16BB7BF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F7640-90E3-8824-8156-59E10C2EF5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31619-1402-59D7-895B-04068E1E6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B478BC-221B-6BF4-506C-1F44E90A63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8476A8-80A2-BE5F-8C95-A8291A268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EC326E-301A-1087-64A6-D4E168A01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AF5C7E-BC96-4108-9B2E-5C0D516C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3580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FD6A1-1097-F5E5-9BD0-46FFD4714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FF743-97DB-1475-A69D-C0AB31F2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2F7052-BEDB-D20F-11B0-1129B1ED8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03236-8AF8-186D-6A61-C41CEE11E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5197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5246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052A-2D77-40C1-D5E7-F216B04BD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93B8D-E835-2F61-C547-94A53B33F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ACEB5-6270-E08A-591B-BBA3E88F5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288F9-DC2B-17AE-55A3-E11DC7B34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633874-E030-6453-4D50-BD6B524A6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01D7D-3728-8003-78CC-51119934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9185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1BB0-5B0F-5B10-927C-383859DCF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72972-77C7-9813-0B4B-22E3B9081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3E288-F465-713A-72DD-8E69FAAE2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E9954-BF84-FF1C-89F2-FA106DDE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E1098-4CBE-43E8-9405-73F6665D6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1F1A2-6C96-3669-D14F-C96D4490A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249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5C23D0-2D28-799B-E5E6-3699A3CB0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I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9B60E-4AFE-5D7E-BFC4-7FD098786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9C1EA-076C-4F84-B512-BB99B449A2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8CBC6-C9DA-4B45-94E0-3517C720B877}" type="datetimeFigureOut">
              <a:rPr lang="en-IT" smtClean="0"/>
              <a:t>23/04/23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BA764-76F0-0D78-84FB-6D67FBD0C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89DBF-3A5E-FF9B-05E1-BFC54BC53A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0254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Poppi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Poppins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6.png"/><Relationship Id="rId4" Type="http://schemas.openxmlformats.org/officeDocument/2006/relationships/image" Target="../media/image2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995850/contributions/4411851/attachments/2274796/3864124/20210701_IDEATracker_FCCweek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9F059-5B0B-189F-0E7D-950649E42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2744" y="376518"/>
            <a:ext cx="9545256" cy="2004050"/>
          </a:xfrm>
        </p:spPr>
        <p:txBody>
          <a:bodyPr>
            <a:normAutofit/>
          </a:bodyPr>
          <a:lstStyle/>
          <a:p>
            <a:r>
              <a:rPr lang="en-GB" sz="4000" b="1" i="0" dirty="0">
                <a:effectLst/>
                <a:cs typeface="Poppins" pitchFamily="2" charset="77"/>
              </a:rPr>
              <a:t>Mechanical Integration of the IDEA detectors in the FCC-</a:t>
            </a:r>
            <a:r>
              <a:rPr lang="en-GB" sz="4000" b="1" i="0" dirty="0" err="1">
                <a:effectLst/>
                <a:cs typeface="Poppins" pitchFamily="2" charset="77"/>
              </a:rPr>
              <a:t>ee</a:t>
            </a:r>
            <a:r>
              <a:rPr lang="en-GB" sz="4000" b="1" i="0" dirty="0">
                <a:effectLst/>
                <a:cs typeface="Poppins" pitchFamily="2" charset="77"/>
              </a:rPr>
              <a:t> interaction region</a:t>
            </a:r>
            <a:endParaRPr lang="en-IT" sz="4000" dirty="0">
              <a:cs typeface="Poppins" pitchFamily="2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AE5848-2E45-F2B3-B2D5-AB1E16F8E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332" y="2556726"/>
            <a:ext cx="9996668" cy="2532544"/>
          </a:xfrm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</a:pPr>
            <a:r>
              <a:rPr lang="it-IT" sz="20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Fabrizio Palla</a:t>
            </a:r>
            <a:r>
              <a:rPr lang="it-IT" sz="2000" b="1" baseline="300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1</a:t>
            </a:r>
            <a:r>
              <a:rPr lang="it-IT" sz="20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Manuela Boscolo </a:t>
            </a:r>
            <a:r>
              <a:rPr lang="it-IT" sz="1400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2</a:t>
            </a: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, Filippo Bosi </a:t>
            </a:r>
            <a:r>
              <a:rPr lang="it-IT" sz="1400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1</a:t>
            </a: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, Francesco </a:t>
            </a:r>
            <a:r>
              <a:rPr lang="it-IT" sz="1400" dirty="0" err="1">
                <a:effectLst/>
                <a:ea typeface="Times New Roman" panose="02020603050405020304" pitchFamily="18" charset="0"/>
                <a:cs typeface="Poppins" pitchFamily="2" charset="77"/>
              </a:rPr>
              <a:t>Fransesini</a:t>
            </a: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it-IT" sz="1400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2</a:t>
            </a: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, Stefano </a:t>
            </a:r>
            <a:r>
              <a:rPr lang="it-IT" sz="1400" dirty="0" err="1">
                <a:effectLst/>
                <a:ea typeface="Times New Roman" panose="02020603050405020304" pitchFamily="18" charset="0"/>
                <a:cs typeface="Poppins" pitchFamily="2" charset="77"/>
              </a:rPr>
              <a:t>Lauciani</a:t>
            </a:r>
            <a:r>
              <a:rPr lang="it-IT" sz="1400" dirty="0">
                <a:effectLst/>
                <a:ea typeface="Times New Roman" panose="02020603050405020304" pitchFamily="18" charset="0"/>
                <a:cs typeface="Poppins" pitchFamily="2" charset="77"/>
              </a:rPr>
              <a:t> </a:t>
            </a:r>
            <a:r>
              <a:rPr lang="it-IT" sz="1400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2</a:t>
            </a:r>
            <a:endParaRPr lang="en-IT" sz="1400" dirty="0">
              <a:effectLst/>
              <a:ea typeface="Times New Roman" panose="02020603050405020304" pitchFamily="18" charset="0"/>
              <a:cs typeface="Poppins" pitchFamily="2" charset="77"/>
            </a:endParaRPr>
          </a:p>
          <a:p>
            <a:pPr algn="ctr"/>
            <a:r>
              <a:rPr lang="it-IT" sz="1400" i="1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1</a:t>
            </a:r>
            <a:r>
              <a:rPr lang="it-IT" sz="1400" i="1" dirty="0">
                <a:effectLst/>
                <a:ea typeface="Times New Roman" panose="02020603050405020304" pitchFamily="18" charset="0"/>
                <a:cs typeface="Poppins" pitchFamily="2" charset="77"/>
              </a:rPr>
              <a:t>INFN Sezione di Pisa, </a:t>
            </a:r>
            <a:r>
              <a:rPr lang="it-IT" sz="1400" i="1" dirty="0" err="1">
                <a:effectLst/>
                <a:ea typeface="Times New Roman" panose="02020603050405020304" pitchFamily="18" charset="0"/>
                <a:cs typeface="Poppins" pitchFamily="2" charset="77"/>
              </a:rPr>
              <a:t>Italy</a:t>
            </a:r>
            <a:endParaRPr lang="en-IT" sz="1400" dirty="0">
              <a:effectLst/>
              <a:ea typeface="Times New Roman" panose="02020603050405020304" pitchFamily="18" charset="0"/>
              <a:cs typeface="Poppins" pitchFamily="2" charset="77"/>
            </a:endParaRPr>
          </a:p>
          <a:p>
            <a:pPr algn="ctr"/>
            <a:r>
              <a:rPr lang="it-IT" sz="1400" i="1" baseline="30000" dirty="0">
                <a:effectLst/>
                <a:ea typeface="Times New Roman" panose="02020603050405020304" pitchFamily="18" charset="0"/>
                <a:cs typeface="Poppins" pitchFamily="2" charset="77"/>
              </a:rPr>
              <a:t>2</a:t>
            </a:r>
            <a:r>
              <a:rPr lang="it-IT" sz="1400" i="1" dirty="0">
                <a:effectLst/>
                <a:ea typeface="Times New Roman" panose="02020603050405020304" pitchFamily="18" charset="0"/>
                <a:cs typeface="Poppins" pitchFamily="2" charset="77"/>
              </a:rPr>
              <a:t>INFN Laboratori Nazionali di Frascati (RM), </a:t>
            </a:r>
            <a:r>
              <a:rPr lang="it-IT" sz="1400" i="1" dirty="0" err="1">
                <a:effectLst/>
                <a:ea typeface="Times New Roman" panose="02020603050405020304" pitchFamily="18" charset="0"/>
                <a:cs typeface="Poppins" pitchFamily="2" charset="77"/>
              </a:rPr>
              <a:t>Italy</a:t>
            </a:r>
            <a:endParaRPr lang="en-IT" sz="1400" dirty="0">
              <a:effectLst/>
              <a:ea typeface="Times New Roman" panose="02020603050405020304" pitchFamily="18" charset="0"/>
              <a:cs typeface="Poppins" pitchFamily="2" charset="77"/>
            </a:endParaRPr>
          </a:p>
          <a:p>
            <a:pPr>
              <a:spcAft>
                <a:spcPts val="600"/>
              </a:spcAft>
            </a:pPr>
            <a:endParaRPr lang="en-IT" sz="1400" i="1" dirty="0">
              <a:solidFill>
                <a:srgbClr val="00B050"/>
              </a:solidFill>
              <a:cs typeface="Poppins" pitchFamily="2" charset="77"/>
            </a:endParaRPr>
          </a:p>
          <a:p>
            <a:r>
              <a:rPr lang="en-US" sz="2000" b="1" i="0" dirty="0">
                <a:solidFill>
                  <a:srgbClr val="FF0000"/>
                </a:solidFill>
                <a:effectLst/>
                <a:cs typeface="Poppins" pitchFamily="2" charset="77"/>
              </a:rPr>
              <a:t>First Annual U.S. Future Circular Collider Workshop</a:t>
            </a:r>
          </a:p>
          <a:p>
            <a:r>
              <a:rPr lang="en-US" sz="2000" b="1" dirty="0">
                <a:solidFill>
                  <a:srgbClr val="FF0000"/>
                </a:solidFill>
                <a:cs typeface="Poppins" pitchFamily="2" charset="77"/>
              </a:rPr>
              <a:t>BNL, April 24-26, 2023</a:t>
            </a:r>
            <a:endParaRPr lang="en-IT" sz="1800" i="1" dirty="0">
              <a:solidFill>
                <a:srgbClr val="00B050"/>
              </a:solidFill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98047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CB3C6-E8D6-BE63-FDDB-A447A2678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Overall Vertex layout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B6A63-D781-94F3-75FC-8823DD26DAE3}"/>
              </a:ext>
            </a:extLst>
          </p:cNvPr>
          <p:cNvSpPr txBox="1"/>
          <p:nvPr/>
        </p:nvSpPr>
        <p:spPr>
          <a:xfrm>
            <a:off x="8890000" y="3537345"/>
            <a:ext cx="3286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IT" b="1" dirty="0">
                <a:solidFill>
                  <a:srgbClr val="FF0000"/>
                </a:solidFill>
              </a:rPr>
              <a:t>otal power ~120 W – Air cooled</a:t>
            </a:r>
          </a:p>
          <a:p>
            <a:pPr algn="ctr"/>
            <a:endParaRPr lang="en-IT" b="1" dirty="0">
              <a:solidFill>
                <a:srgbClr val="FF0000"/>
              </a:solidFill>
            </a:endParaRPr>
          </a:p>
          <a:p>
            <a:pPr algn="ctr"/>
            <a:r>
              <a:rPr lang="en-IT" b="1" dirty="0">
                <a:solidFill>
                  <a:srgbClr val="FF0000"/>
                </a:solidFill>
              </a:rPr>
              <a:t>Total weight ~230 grams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A4567D-7BC1-7227-4C49-F881D4F4A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70" y="1314741"/>
            <a:ext cx="7674610" cy="536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66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04F036-9EF0-C44E-6783-D0E9E504D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79" y="163135"/>
            <a:ext cx="8740140" cy="59527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E3214F-B6C1-EC72-2D6D-FD755E664D96}"/>
              </a:ext>
            </a:extLst>
          </p:cNvPr>
          <p:cNvSpPr txBox="1"/>
          <p:nvPr/>
        </p:nvSpPr>
        <p:spPr>
          <a:xfrm>
            <a:off x="8971723" y="2177273"/>
            <a:ext cx="2772042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Vertex detector supporting conical structure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Weight ~ 460 grams</a:t>
            </a:r>
            <a:endParaRPr lang="en-IT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7305876-4917-B6EA-EAF3-EBF61FCE52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498" b="-852"/>
          <a:stretch/>
        </p:blipFill>
        <p:spPr>
          <a:xfrm>
            <a:off x="587549" y="2928729"/>
            <a:ext cx="7772400" cy="12893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A52EA9-646B-5A90-D873-332F47074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6" t="54802" r="51983" b="1611"/>
          <a:stretch/>
        </p:blipFill>
        <p:spPr>
          <a:xfrm>
            <a:off x="1033670" y="3990907"/>
            <a:ext cx="3975651" cy="2639696"/>
          </a:xfrm>
          <a:prstGeom prst="rect">
            <a:avLst/>
          </a:prstGeom>
        </p:spPr>
      </p:pic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657A19C3-6568-4BD6-B5AE-3E34E0698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922" t="57403" r="43143"/>
          <a:stretch/>
        </p:blipFill>
        <p:spPr>
          <a:xfrm>
            <a:off x="6096000" y="3938367"/>
            <a:ext cx="4943060" cy="274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775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59870-469E-C36B-9EDB-720BD97AD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rgbClr val="FF0000"/>
                </a:solidFill>
              </a:rPr>
              <a:t>Outer layers modules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D1044-8EE4-903A-8B5E-AD1D8FC9F7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IT" dirty="0">
                    <a:latin typeface="Poppins" pitchFamily="2" charset="77"/>
                    <a:cs typeface="Poppins" pitchFamily="2" charset="77"/>
                  </a:rPr>
                  <a:t>Based on ATLASPIX3 R&amp;D 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DMAPS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50 x 150 µm</a:t>
                </a:r>
                <a:r>
                  <a:rPr lang="en-IT" baseline="30000" dirty="0">
                    <a:latin typeface="Poppins" pitchFamily="2" charset="77"/>
                    <a:cs typeface="Poppins" pitchFamily="2" charset="77"/>
                  </a:rPr>
                  <a:t>2</a:t>
                </a:r>
                <a:r>
                  <a:rPr lang="en-IT" dirty="0">
                    <a:latin typeface="Poppins" pitchFamily="2" charset="77"/>
                    <a:cs typeface="Poppins" pitchFamily="2" charset="77"/>
                  </a:rPr>
                  <a:t> </a:t>
                </a:r>
              </a:p>
              <a:p>
                <a:pPr lvl="1"/>
                <a:r>
                  <a:rPr lang="en-GB" dirty="0">
                    <a:latin typeface="Poppins" pitchFamily="2" charset="77"/>
                    <a:cs typeface="Poppins" pitchFamily="2" charset="77"/>
                  </a:rPr>
                  <a:t>U</a:t>
                </a:r>
                <a:r>
                  <a:rPr lang="en-IT" dirty="0">
                    <a:latin typeface="Poppins" pitchFamily="2" charset="77"/>
                    <a:cs typeface="Poppins" pitchFamily="2" charset="77"/>
                  </a:rPr>
                  <a:t>p to 1.28 Gb/s downlink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TSI 180 nm process</a:t>
                </a: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132 columns of 372 pixels </a:t>
                </a:r>
              </a:p>
              <a:p>
                <a:pPr marL="457200" lvl="1" indent="0">
                  <a:buNone/>
                </a:pPr>
                <a:endParaRPr lang="en-IT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Active (total) length (r-phi x z)</a:t>
                </a:r>
              </a:p>
              <a:p>
                <a:pPr lvl="2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18.6 (21) mm x 19.8 (20.2) mm</a:t>
                </a:r>
              </a:p>
              <a:p>
                <a:pPr lvl="1"/>
                <a:r>
                  <a:rPr lang="en-GB" dirty="0">
                    <a:latin typeface="Poppins" pitchFamily="2" charset="77"/>
                    <a:cs typeface="Poppins" pitchFamily="2" charset="77"/>
                  </a:rPr>
                  <a:t>M</a:t>
                </a:r>
                <a:r>
                  <a:rPr lang="en-IT" dirty="0">
                    <a:latin typeface="Poppins" pitchFamily="2" charset="77"/>
                    <a:cs typeface="Poppins" pitchFamily="2" charset="77"/>
                  </a:rPr>
                  <a:t>odule is made of 2x2 chips – total length:</a:t>
                </a:r>
              </a:p>
              <a:p>
                <a:pPr lvl="2"/>
                <a:r>
                  <a:rPr lang="en-IT" dirty="0">
                    <a:latin typeface="Poppins" pitchFamily="2" charset="77"/>
                    <a:cs typeface="Poppins" pitchFamily="2" charset="77"/>
                  </a:rPr>
                  <a:t>size 42.2 mm x 40.6 mm </a:t>
                </a:r>
              </a:p>
              <a:p>
                <a:pPr lvl="2"/>
                <a:endParaRPr lang="en-IT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Power budget not established yet: </a:t>
                </a:r>
              </a:p>
              <a:p>
                <a:pPr marL="914400" lvl="2" indent="0">
                  <a:buNone/>
                </a:pPr>
                <a:r>
                  <a:rPr lang="en-US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assume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rgbClr val="FF0000"/>
                  </a:solidFill>
                  <a:latin typeface="Poppins" pitchFamily="2" charset="77"/>
                  <a:cs typeface="Poppins" pitchFamily="2" charset="77"/>
                </a:endParaRPr>
              </a:p>
              <a:p>
                <a:pPr lvl="2"/>
                <a:endParaRPr lang="en-GB" dirty="0">
                  <a:latin typeface="Poppins" pitchFamily="2" charset="77"/>
                  <a:cs typeface="Poppins" pitchFamily="2" charset="77"/>
                </a:endParaRPr>
              </a:p>
              <a:p>
                <a:endParaRPr lang="en-IT" dirty="0">
                  <a:latin typeface="Poppins" pitchFamily="2" charset="77"/>
                  <a:cs typeface="Poppins" pitchFamily="2" charset="77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09D1044-8EE4-903A-8B5E-AD1D8FC9F7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319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91523653-7930-721D-1704-9EC88EC29235}"/>
              </a:ext>
            </a:extLst>
          </p:cNvPr>
          <p:cNvGrpSpPr/>
          <p:nvPr/>
        </p:nvGrpSpPr>
        <p:grpSpPr>
          <a:xfrm rot="16200000">
            <a:off x="8666945" y="3483488"/>
            <a:ext cx="2303246" cy="4371205"/>
            <a:chOff x="248676" y="591580"/>
            <a:chExt cx="3518290" cy="553259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A223217-1BE5-6FA2-7CF4-57E1E63D3D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634" y="591580"/>
              <a:ext cx="3368332" cy="5532599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A133764-C073-4EA8-49FE-917E4D5DC5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3681" y="1689833"/>
              <a:ext cx="223460" cy="707927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0C41B32-9CC4-FE4A-2048-10AEE75705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73681" y="2913621"/>
              <a:ext cx="302294" cy="51537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CDEA57-6188-9E89-D420-F92679C9265C}"/>
                </a:ext>
              </a:extLst>
            </p:cNvPr>
            <p:cNvSpPr txBox="1"/>
            <p:nvPr/>
          </p:nvSpPr>
          <p:spPr>
            <a:xfrm rot="5400000">
              <a:off x="2645595" y="1034148"/>
              <a:ext cx="1167829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Power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0AC218-DA48-CFB7-FEF8-7E7FDFB0EC0E}"/>
                </a:ext>
              </a:extLst>
            </p:cNvPr>
            <p:cNvSpPr txBox="1"/>
            <p:nvPr/>
          </p:nvSpPr>
          <p:spPr>
            <a:xfrm rot="5400000">
              <a:off x="2265875" y="3864985"/>
              <a:ext cx="1927272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Data IN/OUT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5C40945-54EA-1238-A366-86D551E51F6E}"/>
                </a:ext>
              </a:extLst>
            </p:cNvPr>
            <p:cNvSpPr txBox="1"/>
            <p:nvPr/>
          </p:nvSpPr>
          <p:spPr>
            <a:xfrm rot="5400000">
              <a:off x="108090" y="3324019"/>
              <a:ext cx="845340" cy="56416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HV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8CF6C8-90CE-ACCA-83F8-CF4909940D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4080" y="2773680"/>
              <a:ext cx="883491" cy="65532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46940A4-E71C-56E8-A437-0EA1FCBC4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3820" y="1330227"/>
            <a:ext cx="4139706" cy="316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94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317DE9-3675-9F83-5B09-871ECF7E6671}"/>
              </a:ext>
            </a:extLst>
          </p:cNvPr>
          <p:cNvSpPr txBox="1"/>
          <p:nvPr/>
        </p:nvSpPr>
        <p:spPr>
          <a:xfrm>
            <a:off x="8810625" y="1726206"/>
            <a:ext cx="3220282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</a:rPr>
              <a:t>Intermediate Tracker Barrel</a:t>
            </a:r>
          </a:p>
          <a:p>
            <a:pPr algn="ctr"/>
            <a:r>
              <a:rPr lang="en-US" sz="2000" b="1" dirty="0"/>
              <a:t>At </a:t>
            </a:r>
            <a:r>
              <a:rPr lang="en-IT" sz="2000" b="1" dirty="0"/>
              <a:t>13 cm radius</a:t>
            </a:r>
          </a:p>
          <a:p>
            <a:pPr algn="ctr"/>
            <a:endParaRPr lang="en-IT" sz="2000" b="1" dirty="0"/>
          </a:p>
          <a:p>
            <a:pPr algn="ctr"/>
            <a:r>
              <a:rPr lang="en-IT" sz="2000" dirty="0"/>
              <a:t>22 staves of 8 modules each.</a:t>
            </a:r>
          </a:p>
          <a:p>
            <a:pPr algn="ctr"/>
            <a:endParaRPr lang="en-IT" sz="2000" dirty="0"/>
          </a:p>
          <a:p>
            <a:pPr algn="ctr"/>
            <a:r>
              <a:rPr lang="en-GB" sz="2000" dirty="0">
                <a:solidFill>
                  <a:srgbClr val="0070C0"/>
                </a:solidFill>
              </a:rPr>
              <a:t>L</a:t>
            </a:r>
            <a:r>
              <a:rPr lang="en-IT" sz="2000" dirty="0">
                <a:solidFill>
                  <a:srgbClr val="0070C0"/>
                </a:solidFill>
              </a:rPr>
              <a:t>ightweight reticular support structure (ALICE/Belle-II like)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Readout chips either side</a:t>
            </a:r>
          </a:p>
          <a:p>
            <a:pPr algn="ctr"/>
            <a:r>
              <a:rPr lang="en-IT" sz="2000" b="1" dirty="0"/>
              <a:t>Power budget</a:t>
            </a:r>
          </a:p>
          <a:p>
            <a:pPr algn="ctr"/>
            <a:r>
              <a:rPr lang="en-IT" sz="2000" b="1" dirty="0"/>
              <a:t>~342 W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Total weight ~1 kg</a:t>
            </a:r>
          </a:p>
          <a:p>
            <a:pPr algn="ctr"/>
            <a:r>
              <a:rPr lang="en-IT" sz="2000" dirty="0"/>
              <a:t>Water cooled (2 pipes of 2 mm diameter)</a:t>
            </a:r>
          </a:p>
          <a:p>
            <a:pPr algn="ctr"/>
            <a:endParaRPr lang="en-IT" sz="2000" dirty="0"/>
          </a:p>
        </p:txBody>
      </p:sp>
      <p:pic>
        <p:nvPicPr>
          <p:cNvPr id="2" name="Immagine 5">
            <a:extLst>
              <a:ext uri="{FF2B5EF4-FFF2-40B4-BE49-F238E27FC236}">
                <a16:creationId xmlns:a16="http://schemas.microsoft.com/office/drawing/2014/main" id="{333F11CC-ADD0-FBAE-A4F4-B3FBFF097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54" t="13889" r="7344" b="9166"/>
          <a:stretch>
            <a:fillRect/>
          </a:stretch>
        </p:blipFill>
        <p:spPr bwMode="auto">
          <a:xfrm>
            <a:off x="161093" y="634431"/>
            <a:ext cx="8229600" cy="580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640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317DE9-3675-9F83-5B09-871ECF7E6671}"/>
              </a:ext>
            </a:extLst>
          </p:cNvPr>
          <p:cNvSpPr txBox="1"/>
          <p:nvPr/>
        </p:nvSpPr>
        <p:spPr>
          <a:xfrm>
            <a:off x="8451690" y="2038722"/>
            <a:ext cx="3625515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sz="2000" b="1" dirty="0">
                <a:solidFill>
                  <a:srgbClr val="FF0000"/>
                </a:solidFill>
              </a:rPr>
              <a:t>Outer Tracker Barrel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</a:rPr>
              <a:t>At 31.5 cm radius</a:t>
            </a:r>
            <a:endParaRPr lang="en-IT" sz="2000" b="1" dirty="0">
              <a:solidFill>
                <a:schemeClr val="tx1"/>
              </a:solidFill>
            </a:endParaRP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51 staves of 16 modules each</a:t>
            </a:r>
          </a:p>
          <a:p>
            <a:pPr algn="ctr"/>
            <a:endParaRPr lang="en-IT" sz="2000" dirty="0"/>
          </a:p>
          <a:p>
            <a:pPr algn="ctr"/>
            <a:r>
              <a:rPr lang="en-GB" sz="2000" dirty="0">
                <a:solidFill>
                  <a:srgbClr val="0070C0"/>
                </a:solidFill>
              </a:rPr>
              <a:t>L</a:t>
            </a:r>
            <a:r>
              <a:rPr lang="en-IT" sz="2000" dirty="0">
                <a:solidFill>
                  <a:srgbClr val="0070C0"/>
                </a:solidFill>
              </a:rPr>
              <a:t>ightweight reticular support structure (ALICE/Belle-II like)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Total weight ~3.7 kg</a:t>
            </a:r>
          </a:p>
          <a:p>
            <a:pPr algn="ctr"/>
            <a:r>
              <a:rPr lang="en-IT" sz="2000" dirty="0"/>
              <a:t>Readout chips either side</a:t>
            </a:r>
          </a:p>
          <a:p>
            <a:pPr algn="ctr"/>
            <a:r>
              <a:rPr lang="en-IT" sz="2000" b="1" dirty="0"/>
              <a:t>Power budget</a:t>
            </a:r>
          </a:p>
          <a:p>
            <a:pPr algn="ctr"/>
            <a:r>
              <a:rPr lang="en-IT" sz="2000" b="1" dirty="0"/>
              <a:t>~1400 W</a:t>
            </a:r>
          </a:p>
          <a:p>
            <a:pPr algn="ctr"/>
            <a:endParaRPr lang="en-IT" sz="2000" dirty="0"/>
          </a:p>
          <a:p>
            <a:pPr algn="ctr"/>
            <a:r>
              <a:rPr lang="en-IT" sz="2000" dirty="0"/>
              <a:t>Water cooled (2 pipes of 2 mm diameter)</a:t>
            </a:r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61694D8A-0B97-68CC-9C4C-5441F0BAF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8" t="17500" r="9453" b="10001"/>
          <a:stretch>
            <a:fillRect/>
          </a:stretch>
        </p:blipFill>
        <p:spPr bwMode="auto">
          <a:xfrm>
            <a:off x="490538" y="1100484"/>
            <a:ext cx="7651589" cy="533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922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500C24-EF75-49C2-EEB7-E3A794A0F03D}"/>
              </a:ext>
            </a:extLst>
          </p:cNvPr>
          <p:cNvSpPr txBox="1"/>
          <p:nvPr/>
        </p:nvSpPr>
        <p:spPr>
          <a:xfrm>
            <a:off x="8337176" y="1890192"/>
            <a:ext cx="3699687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Outer Tracker Disk 1</a:t>
            </a:r>
          </a:p>
          <a:p>
            <a:pPr algn="ctr"/>
            <a:r>
              <a:rPr lang="en-IT" dirty="0"/>
              <a:t>2 sides (front and back) each with 4 petals. 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One petal is made of  different staves of overlapping modules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Total modules per disk: 196</a:t>
            </a:r>
          </a:p>
          <a:p>
            <a:pPr algn="ctr"/>
            <a:r>
              <a:rPr lang="en-IT" dirty="0"/>
              <a:t>Total weight ~850 grams</a:t>
            </a:r>
          </a:p>
          <a:p>
            <a:pPr algn="ctr"/>
            <a:r>
              <a:rPr lang="en-IT" dirty="0"/>
              <a:t>Power budget ~ 336 W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Cooling using 1 water pipe (2 mm diameter)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Similar geometry for the other two disks (only change the inner radius)</a:t>
            </a:r>
          </a:p>
        </p:txBody>
      </p:sp>
      <p:pic>
        <p:nvPicPr>
          <p:cNvPr id="3" name="Immagine 4">
            <a:extLst>
              <a:ext uri="{FF2B5EF4-FFF2-40B4-BE49-F238E27FC236}">
                <a16:creationId xmlns:a16="http://schemas.microsoft.com/office/drawing/2014/main" id="{FC166C75-0D00-D922-4952-C3EF274BB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39" t="14481" r="4347" b="9203"/>
          <a:stretch>
            <a:fillRect/>
          </a:stretch>
        </p:blipFill>
        <p:spPr bwMode="auto">
          <a:xfrm>
            <a:off x="151977" y="839042"/>
            <a:ext cx="7904178" cy="557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389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79F21C8-C4D5-C4AE-2C0F-49A90F4B1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071024"/>
            <a:ext cx="7772400" cy="382731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15F0A-0046-8DBD-B022-E0F054325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T" sz="2400" dirty="0"/>
              <a:t>All elements in the interaction region (Vertex, Tracker and LumiCal) are mounted rigidly on a support cylinder that guarantees mechanical stability and alignment</a:t>
            </a:r>
          </a:p>
          <a:p>
            <a:pPr lvl="1"/>
            <a:r>
              <a:rPr lang="en-IT" sz="2000" dirty="0">
                <a:solidFill>
                  <a:srgbClr val="C00000"/>
                </a:solidFill>
              </a:rPr>
              <a:t>Once the structure is assembled it is slided inside the rest of the detector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80BFC4-C87D-10E8-8B25-9EA28E08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Support cylinder</a:t>
            </a:r>
          </a:p>
        </p:txBody>
      </p:sp>
    </p:spTree>
    <p:extLst>
      <p:ext uri="{BB962C8B-B14F-4D97-AF65-F5344CB8AC3E}">
        <p14:creationId xmlns:p14="http://schemas.microsoft.com/office/powerpoint/2010/main" val="1351550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>
            <a:extLst>
              <a:ext uri="{FF2B5EF4-FFF2-40B4-BE49-F238E27FC236}">
                <a16:creationId xmlns:a16="http://schemas.microsoft.com/office/drawing/2014/main" id="{731DF9AB-1096-7794-D9E4-D52912341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675" y="3244003"/>
            <a:ext cx="5640015" cy="333878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5E0DCD-EA3C-2D43-1F23-F997DA67A2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722106-92AB-7263-1DB6-C3689F913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197" y="611927"/>
            <a:ext cx="11017800" cy="1072088"/>
          </a:xfrm>
        </p:spPr>
        <p:txBody>
          <a:bodyPr/>
          <a:lstStyle/>
          <a:p>
            <a:r>
              <a:rPr lang="en-US" sz="4000" b="1"/>
              <a:t>Support tube – description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9D7C6C-ECD5-38C6-9FCE-BEA22D96C86D}"/>
              </a:ext>
            </a:extLst>
          </p:cNvPr>
          <p:cNvSpPr txBox="1"/>
          <p:nvPr/>
        </p:nvSpPr>
        <p:spPr>
          <a:xfrm>
            <a:off x="289326" y="1526298"/>
            <a:ext cx="733267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The structure is made with a multiple layer structure:</a:t>
            </a:r>
          </a:p>
          <a:p>
            <a:pPr marL="700087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1mm Carbon Fibre  + 4mm Honeycomb + 1mm Carbon Fibre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6 reinforcement ribs to support of the disks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Split in two halves to simplify the assembly procedure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Aluminum endcaps support the </a:t>
            </a:r>
            <a:r>
              <a:rPr lang="en-US" sz="2000" dirty="0" err="1"/>
              <a:t>LumiCal</a:t>
            </a:r>
            <a:r>
              <a:rPr lang="en-US" sz="2000" dirty="0"/>
              <a:t> and the beampipe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Supporting system of the </a:t>
            </a:r>
            <a:r>
              <a:rPr lang="en-US" sz="2000" dirty="0" err="1"/>
              <a:t>LumiCal</a:t>
            </a:r>
            <a:r>
              <a:rPr lang="en-US" sz="2000" dirty="0"/>
              <a:t> under study</a:t>
            </a:r>
          </a:p>
        </p:txBody>
      </p:sp>
      <p:cxnSp>
        <p:nvCxnSpPr>
          <p:cNvPr id="27" name="Straight Arrow Connector 14">
            <a:extLst>
              <a:ext uri="{FF2B5EF4-FFF2-40B4-BE49-F238E27FC236}">
                <a16:creationId xmlns:a16="http://schemas.microsoft.com/office/drawing/2014/main" id="{0396F144-E27C-462F-7674-D062D61745F1}"/>
              </a:ext>
            </a:extLst>
          </p:cNvPr>
          <p:cNvCxnSpPr>
            <a:cxnSpLocks/>
          </p:cNvCxnSpPr>
          <p:nvPr/>
        </p:nvCxnSpPr>
        <p:spPr>
          <a:xfrm flipH="1" flipV="1">
            <a:off x="7927092" y="5961642"/>
            <a:ext cx="852523" cy="2500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14">
            <a:extLst>
              <a:ext uri="{FF2B5EF4-FFF2-40B4-BE49-F238E27FC236}">
                <a16:creationId xmlns:a16="http://schemas.microsoft.com/office/drawing/2014/main" id="{BA5DF1D1-276A-821B-1B89-C444860A2760}"/>
              </a:ext>
            </a:extLst>
          </p:cNvPr>
          <p:cNvCxnSpPr>
            <a:cxnSpLocks/>
          </p:cNvCxnSpPr>
          <p:nvPr/>
        </p:nvCxnSpPr>
        <p:spPr>
          <a:xfrm flipH="1" flipV="1">
            <a:off x="8292622" y="5843821"/>
            <a:ext cx="617426" cy="2428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14">
            <a:extLst>
              <a:ext uri="{FF2B5EF4-FFF2-40B4-BE49-F238E27FC236}">
                <a16:creationId xmlns:a16="http://schemas.microsoft.com/office/drawing/2014/main" id="{B2A808D6-11B1-7ED6-C42B-7CF4ADCB00C1}"/>
              </a:ext>
            </a:extLst>
          </p:cNvPr>
          <p:cNvCxnSpPr>
            <a:cxnSpLocks/>
          </p:cNvCxnSpPr>
          <p:nvPr/>
        </p:nvCxnSpPr>
        <p:spPr>
          <a:xfrm flipH="1">
            <a:off x="7053804" y="3865187"/>
            <a:ext cx="990166" cy="8929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4">
            <a:extLst>
              <a:ext uri="{FF2B5EF4-FFF2-40B4-BE49-F238E27FC236}">
                <a16:creationId xmlns:a16="http://schemas.microsoft.com/office/drawing/2014/main" id="{EF16DAD5-B2B4-0147-2424-8C0C2FFA35AF}"/>
              </a:ext>
            </a:extLst>
          </p:cNvPr>
          <p:cNvCxnSpPr>
            <a:cxnSpLocks/>
          </p:cNvCxnSpPr>
          <p:nvPr/>
        </p:nvCxnSpPr>
        <p:spPr>
          <a:xfrm flipV="1">
            <a:off x="9212319" y="5398860"/>
            <a:ext cx="620345" cy="56278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14">
            <a:extLst>
              <a:ext uri="{FF2B5EF4-FFF2-40B4-BE49-F238E27FC236}">
                <a16:creationId xmlns:a16="http://schemas.microsoft.com/office/drawing/2014/main" id="{FCD70A65-1715-4A73-D425-F277F8C991E9}"/>
              </a:ext>
            </a:extLst>
          </p:cNvPr>
          <p:cNvCxnSpPr>
            <a:cxnSpLocks/>
          </p:cNvCxnSpPr>
          <p:nvPr/>
        </p:nvCxnSpPr>
        <p:spPr>
          <a:xfrm flipV="1">
            <a:off x="9453383" y="5255077"/>
            <a:ext cx="874176" cy="7357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14">
            <a:extLst>
              <a:ext uri="{FF2B5EF4-FFF2-40B4-BE49-F238E27FC236}">
                <a16:creationId xmlns:a16="http://schemas.microsoft.com/office/drawing/2014/main" id="{B220C5CC-69E0-6424-0CA8-D77D38041890}"/>
              </a:ext>
            </a:extLst>
          </p:cNvPr>
          <p:cNvCxnSpPr>
            <a:cxnSpLocks/>
          </p:cNvCxnSpPr>
          <p:nvPr/>
        </p:nvCxnSpPr>
        <p:spPr>
          <a:xfrm flipV="1">
            <a:off x="9643024" y="5106278"/>
            <a:ext cx="1110322" cy="8845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2E7D1FA-F4FD-3A5D-EABA-D2EA0DFEE9A1}"/>
              </a:ext>
            </a:extLst>
          </p:cNvPr>
          <p:cNvSpPr txBox="1"/>
          <p:nvPr/>
        </p:nvSpPr>
        <p:spPr>
          <a:xfrm>
            <a:off x="8540006" y="6213453"/>
            <a:ext cx="20005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/>
              <a:t>Aluminium ribs</a:t>
            </a:r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8DCDFA-C365-CAF4-18ED-CF122D6DEF1C}"/>
              </a:ext>
            </a:extLst>
          </p:cNvPr>
          <p:cNvSpPr txBox="1"/>
          <p:nvPr/>
        </p:nvSpPr>
        <p:spPr>
          <a:xfrm>
            <a:off x="7622005" y="3495855"/>
            <a:ext cx="231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Aluminium endcaps </a:t>
            </a:r>
            <a:endParaRPr lang="en-US"/>
          </a:p>
        </p:txBody>
      </p:sp>
      <p:cxnSp>
        <p:nvCxnSpPr>
          <p:cNvPr id="53" name="Straight Arrow Connector 14">
            <a:extLst>
              <a:ext uri="{FF2B5EF4-FFF2-40B4-BE49-F238E27FC236}">
                <a16:creationId xmlns:a16="http://schemas.microsoft.com/office/drawing/2014/main" id="{B1D46624-6D25-6B26-F0E9-F7B3C094D615}"/>
              </a:ext>
            </a:extLst>
          </p:cNvPr>
          <p:cNvCxnSpPr>
            <a:cxnSpLocks/>
          </p:cNvCxnSpPr>
          <p:nvPr/>
        </p:nvCxnSpPr>
        <p:spPr>
          <a:xfrm>
            <a:off x="9788765" y="3662649"/>
            <a:ext cx="1462232" cy="782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14">
            <a:extLst>
              <a:ext uri="{FF2B5EF4-FFF2-40B4-BE49-F238E27FC236}">
                <a16:creationId xmlns:a16="http://schemas.microsoft.com/office/drawing/2014/main" id="{A9490E02-41CF-27ED-8702-A12A672CE7AF}"/>
              </a:ext>
            </a:extLst>
          </p:cNvPr>
          <p:cNvCxnSpPr>
            <a:cxnSpLocks/>
          </p:cNvCxnSpPr>
          <p:nvPr/>
        </p:nvCxnSpPr>
        <p:spPr>
          <a:xfrm flipH="1" flipV="1">
            <a:off x="8779615" y="5710029"/>
            <a:ext cx="262785" cy="28079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Applsci 10 07262 g001">
            <a:extLst>
              <a:ext uri="{FF2B5EF4-FFF2-40B4-BE49-F238E27FC236}">
                <a16:creationId xmlns:a16="http://schemas.microsoft.com/office/drawing/2014/main" id="{F0AE6C8F-45EF-EAF1-F3AE-C934A276C4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2"/>
          <a:stretch/>
        </p:blipFill>
        <p:spPr bwMode="auto">
          <a:xfrm>
            <a:off x="7427515" y="863514"/>
            <a:ext cx="4810298" cy="24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51CD1E-8FFC-7A20-0313-E44230820F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12762" r="26902" b="21468"/>
          <a:stretch/>
        </p:blipFill>
        <p:spPr>
          <a:xfrm>
            <a:off x="448979" y="3872588"/>
            <a:ext cx="3713319" cy="291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27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D6F9543-3B81-D300-7892-5B1F7AF7FE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25" b="9486"/>
          <a:stretch/>
        </p:blipFill>
        <p:spPr>
          <a:xfrm>
            <a:off x="6312217" y="3347901"/>
            <a:ext cx="2908849" cy="33735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6722106-92AB-7263-1DB6-C3689F913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LumiCal integration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5E0DCD-EA3C-2D43-1F23-F997DA67A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96A186-1F9C-3674-C341-57C0B77CEA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84" b="5089"/>
          <a:stretch/>
        </p:blipFill>
        <p:spPr>
          <a:xfrm>
            <a:off x="9027565" y="1646238"/>
            <a:ext cx="3164435" cy="374697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3A5DF83-7AF0-CC9C-FA16-6ACF5AB186C6}"/>
              </a:ext>
            </a:extLst>
          </p:cNvPr>
          <p:cNvSpPr txBox="1"/>
          <p:nvPr/>
        </p:nvSpPr>
        <p:spPr>
          <a:xfrm>
            <a:off x="323554" y="3320365"/>
            <a:ext cx="4725744" cy="2025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5" name="CasellaDiTesto 7">
            <a:extLst>
              <a:ext uri="{FF2B5EF4-FFF2-40B4-BE49-F238E27FC236}">
                <a16:creationId xmlns:a16="http://schemas.microsoft.com/office/drawing/2014/main" id="{CFA1AC1D-F054-55EF-4A81-E250DDC41040}"/>
              </a:ext>
            </a:extLst>
          </p:cNvPr>
          <p:cNvSpPr txBox="1"/>
          <p:nvPr/>
        </p:nvSpPr>
        <p:spPr>
          <a:xfrm>
            <a:off x="222100" y="2456727"/>
            <a:ext cx="5324670" cy="16185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000" dirty="0"/>
          </a:p>
        </p:txBody>
      </p:sp>
      <p:sp>
        <p:nvSpPr>
          <p:cNvPr id="9" name="CasellaDiTesto 7">
            <a:extLst>
              <a:ext uri="{FF2B5EF4-FFF2-40B4-BE49-F238E27FC236}">
                <a16:creationId xmlns:a16="http://schemas.microsoft.com/office/drawing/2014/main" id="{A174127F-1EEB-4633-8D94-D72A77D8969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77644" y="1484009"/>
            <a:ext cx="5867588" cy="43513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000" dirty="0"/>
              <a:t>Currently under study the possibility to include </a:t>
            </a:r>
            <a:r>
              <a:rPr lang="en-GB" sz="2000" dirty="0" err="1"/>
              <a:t>LumiCal</a:t>
            </a:r>
            <a:r>
              <a:rPr lang="en-GB" sz="2000" dirty="0"/>
              <a:t> as a single object</a:t>
            </a:r>
          </a:p>
          <a:p>
            <a:r>
              <a:rPr lang="en-US" sz="2000" dirty="0"/>
              <a:t>The main modification consists into the creation of an annulus: </a:t>
            </a:r>
          </a:p>
          <a:p>
            <a:pPr lvl="1"/>
            <a:r>
              <a:rPr lang="en-US" sz="1800" dirty="0"/>
              <a:t>18 mm along z (a multiple of </a:t>
            </a:r>
            <a:r>
              <a:rPr lang="nn-NO" sz="1800" dirty="0"/>
              <a:t>3.5 mm W (1X0) + 1.0 mm gap for Si pads)</a:t>
            </a:r>
          </a:p>
          <a:p>
            <a:pPr lvl="1"/>
            <a:r>
              <a:rPr lang="nn-NO" sz="2000" dirty="0"/>
              <a:t>20 mm </a:t>
            </a:r>
            <a:r>
              <a:rPr lang="nn-NO" sz="2000" dirty="0" err="1"/>
              <a:t>along</a:t>
            </a:r>
            <a:r>
              <a:rPr lang="nn-NO" sz="2000" dirty="0"/>
              <a:t> </a:t>
            </a:r>
            <a:r>
              <a:rPr lang="nn-NO" sz="2000" dirty="0" err="1"/>
              <a:t>the</a:t>
            </a:r>
            <a:r>
              <a:rPr lang="nn-NO" sz="2000" dirty="0"/>
              <a:t> radius </a:t>
            </a:r>
            <a:r>
              <a:rPr lang="nn-NO" sz="2000" dirty="0" err="1"/>
              <a:t>of</a:t>
            </a:r>
            <a:r>
              <a:rPr lang="nn-NO" sz="2000" dirty="0"/>
              <a:t> </a:t>
            </a:r>
            <a:r>
              <a:rPr lang="nn-NO" sz="2000" dirty="0" err="1"/>
              <a:t>the</a:t>
            </a:r>
            <a:r>
              <a:rPr lang="nn-NO" sz="2000" dirty="0"/>
              <a:t> </a:t>
            </a:r>
            <a:r>
              <a:rPr lang="nn-NO" sz="2000" dirty="0" err="1"/>
              <a:t>Lumical</a:t>
            </a:r>
            <a:endParaRPr lang="en-GB" sz="2000" dirty="0"/>
          </a:p>
          <a:p>
            <a:r>
              <a:rPr lang="en-GB" sz="2000" dirty="0"/>
              <a:t>A different design is being evaluated as different cut dimension or a conical cut on the </a:t>
            </a:r>
            <a:r>
              <a:rPr lang="en-GB" sz="2000" dirty="0" err="1"/>
              <a:t>LumiCal</a:t>
            </a:r>
            <a:r>
              <a:rPr lang="en-GB" sz="2000" dirty="0"/>
              <a:t> shape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63522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CF7F615-4DD1-B664-BEAF-620276BF8B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ABA5CBF-7ACF-EEC9-2B81-BB3FFEC6B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096" y="359673"/>
            <a:ext cx="11017250" cy="1073150"/>
          </a:xfrm>
        </p:spPr>
        <p:txBody>
          <a:bodyPr/>
          <a:lstStyle/>
          <a:p>
            <a:r>
              <a:rPr lang="en-US" sz="4000" b="1" dirty="0"/>
              <a:t>Support tube – Structural analysis – results  </a:t>
            </a:r>
          </a:p>
        </p:txBody>
      </p:sp>
      <p:pic>
        <p:nvPicPr>
          <p:cNvPr id="6" name="Picture 11" descr="Diagram&#10;&#10;Description automatically generated">
            <a:extLst>
              <a:ext uri="{FF2B5EF4-FFF2-40B4-BE49-F238E27FC236}">
                <a16:creationId xmlns:a16="http://schemas.microsoft.com/office/drawing/2014/main" id="{91327989-FB84-4AE6-9507-134FB7870A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1" r="51756" b="10207"/>
          <a:stretch/>
        </p:blipFill>
        <p:spPr>
          <a:xfrm>
            <a:off x="38528" y="1357761"/>
            <a:ext cx="3337905" cy="2787650"/>
          </a:xfrm>
          <a:prstGeom prst="rect">
            <a:avLst/>
          </a:prstGeom>
        </p:spPr>
      </p:pic>
      <p:pic>
        <p:nvPicPr>
          <p:cNvPr id="7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F01F24C8-349C-A19C-F967-5FA71B911D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77284"/>
            <a:ext cx="4330557" cy="2024343"/>
          </a:xfrm>
          <a:prstGeom prst="rect">
            <a:avLst/>
          </a:prstGeom>
        </p:spPr>
      </p:pic>
      <p:pic>
        <p:nvPicPr>
          <p:cNvPr id="8" name="Picture 13" descr="Graphical user interface, chart, surface chart&#10;&#10;Description automatically generated with medium confidence">
            <a:extLst>
              <a:ext uri="{FF2B5EF4-FFF2-40B4-BE49-F238E27FC236}">
                <a16:creationId xmlns:a16="http://schemas.microsoft.com/office/drawing/2014/main" id="{2075F829-A3AD-8CB6-6983-0E158E094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993" y="1108897"/>
            <a:ext cx="4330557" cy="2024343"/>
          </a:xfrm>
          <a:prstGeom prst="rect">
            <a:avLst/>
          </a:prstGeom>
        </p:spPr>
      </p:pic>
      <p:pic>
        <p:nvPicPr>
          <p:cNvPr id="9" name="Picture 4" descr="Chart, surface chart&#10;&#10;Description automatically generated">
            <a:extLst>
              <a:ext uri="{FF2B5EF4-FFF2-40B4-BE49-F238E27FC236}">
                <a16:creationId xmlns:a16="http://schemas.microsoft.com/office/drawing/2014/main" id="{69675820-EE23-4FB2-B8C4-1EE9D6A2D2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05"/>
          <a:stretch/>
        </p:blipFill>
        <p:spPr>
          <a:xfrm>
            <a:off x="7895785" y="4950782"/>
            <a:ext cx="4184816" cy="1907218"/>
          </a:xfrm>
          <a:prstGeom prst="rect">
            <a:avLst/>
          </a:prstGeom>
        </p:spPr>
      </p:pic>
      <p:pic>
        <p:nvPicPr>
          <p:cNvPr id="10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D01E3683-9F0D-2623-690E-4E7D4CDE3E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915" y="3133240"/>
            <a:ext cx="4330557" cy="2024343"/>
          </a:xfrm>
          <a:prstGeom prst="rect">
            <a:avLst/>
          </a:prstGeom>
        </p:spPr>
      </p:pic>
      <p:graphicFrame>
        <p:nvGraphicFramePr>
          <p:cNvPr id="11" name="Tabella 11">
            <a:extLst>
              <a:ext uri="{FF2B5EF4-FFF2-40B4-BE49-F238E27FC236}">
                <a16:creationId xmlns:a16="http://schemas.microsoft.com/office/drawing/2014/main" id="{E305F984-51FA-B429-843A-38CDD908910F}"/>
              </a:ext>
            </a:extLst>
          </p:cNvPr>
          <p:cNvGraphicFramePr>
            <a:graphicFrameLocks noGrp="1"/>
          </p:cNvGraphicFramePr>
          <p:nvPr/>
        </p:nvGraphicFramePr>
        <p:xfrm>
          <a:off x="3168650" y="1924218"/>
          <a:ext cx="4413250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3300">
                  <a:extLst>
                    <a:ext uri="{9D8B030D-6E8A-4147-A177-3AD203B41FA5}">
                      <a16:colId xmlns:a16="http://schemas.microsoft.com/office/drawing/2014/main" val="3363277689"/>
                    </a:ext>
                  </a:extLst>
                </a:gridCol>
                <a:gridCol w="2139950">
                  <a:extLst>
                    <a:ext uri="{9D8B030D-6E8A-4147-A177-3AD203B41FA5}">
                      <a16:colId xmlns:a16="http://schemas.microsoft.com/office/drawing/2014/main" val="2987708942"/>
                    </a:ext>
                  </a:extLst>
                </a:gridCol>
              </a:tblGrid>
              <a:tr h="36009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Maximum stress [MPa]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346564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Aluminium flanges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562340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Aluminium ribs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85101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Honeycomb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458099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Carbon fiber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139979"/>
                  </a:ext>
                </a:extLst>
              </a:tr>
            </a:tbl>
          </a:graphicData>
        </a:graphic>
      </p:graphicFrame>
      <p:graphicFrame>
        <p:nvGraphicFramePr>
          <p:cNvPr id="13" name="Tabella 11">
            <a:extLst>
              <a:ext uri="{FF2B5EF4-FFF2-40B4-BE49-F238E27FC236}">
                <a16:creationId xmlns:a16="http://schemas.microsoft.com/office/drawing/2014/main" id="{652E71F9-5C79-BD92-ACF2-CCF8F0BADFEB}"/>
              </a:ext>
            </a:extLst>
          </p:cNvPr>
          <p:cNvGraphicFramePr>
            <a:graphicFrameLocks noGrp="1"/>
          </p:cNvGraphicFramePr>
          <p:nvPr/>
        </p:nvGraphicFramePr>
        <p:xfrm>
          <a:off x="3854450" y="4402085"/>
          <a:ext cx="3962543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val="3363277689"/>
                    </a:ext>
                  </a:extLst>
                </a:gridCol>
                <a:gridCol w="2324243">
                  <a:extLst>
                    <a:ext uri="{9D8B030D-6E8A-4147-A177-3AD203B41FA5}">
                      <a16:colId xmlns:a16="http://schemas.microsoft.com/office/drawing/2014/main" val="2987708942"/>
                    </a:ext>
                  </a:extLst>
                </a:gridCol>
              </a:tblGrid>
              <a:tr h="36009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Maximum displacement X [µm]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346564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Aluminium flanges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562340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Aluminium ribs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2485101"/>
                  </a:ext>
                </a:extLst>
              </a:tr>
              <a:tr h="360098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Composite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458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4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1CB5-349B-E8C9-54A9-B57D873FF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 anchor="ctr">
            <a:normAutofit/>
          </a:bodyPr>
          <a:lstStyle/>
          <a:p>
            <a:r>
              <a:rPr lang="en-IT" dirty="0"/>
              <a:t>The IDEA Concept</a:t>
            </a:r>
          </a:p>
        </p:txBody>
      </p:sp>
      <p:pic>
        <p:nvPicPr>
          <p:cNvPr id="10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E281C6D3-E7D1-F26B-74C1-44CADF871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780" y="1384505"/>
            <a:ext cx="9569350" cy="4521518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69ADE1-AF5D-35BE-42FA-26D21063D1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8" r="-12976"/>
          <a:stretch/>
        </p:blipFill>
        <p:spPr>
          <a:xfrm>
            <a:off x="219919" y="659757"/>
            <a:ext cx="6208416" cy="5833118"/>
          </a:xfrm>
          <a:prstGeom prst="rect">
            <a:avLst/>
          </a:prstGeom>
        </p:spPr>
      </p:pic>
      <p:sp>
        <p:nvSpPr>
          <p:cNvPr id="4" name="Doughnut 3">
            <a:extLst>
              <a:ext uri="{FF2B5EF4-FFF2-40B4-BE49-F238E27FC236}">
                <a16:creationId xmlns:a16="http://schemas.microsoft.com/office/drawing/2014/main" id="{197F580D-CC50-0058-D523-A411C2C402DC}"/>
              </a:ext>
            </a:extLst>
          </p:cNvPr>
          <p:cNvSpPr/>
          <p:nvPr/>
        </p:nvSpPr>
        <p:spPr>
          <a:xfrm>
            <a:off x="6800845" y="2643187"/>
            <a:ext cx="2771775" cy="614362"/>
          </a:xfrm>
          <a:prstGeom prst="donut">
            <a:avLst>
              <a:gd name="adj" fmla="val 17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3CF522-0755-4D99-7049-690B06EC48F6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3136739" y="2950368"/>
            <a:ext cx="3664106" cy="490069"/>
          </a:xfrm>
          <a:prstGeom prst="straightConnector1">
            <a:avLst/>
          </a:prstGeom>
          <a:ln w="444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10CD57A-0946-CC3B-2E36-777C4BF56B33}"/>
              </a:ext>
            </a:extLst>
          </p:cNvPr>
          <p:cNvSpPr txBox="1"/>
          <p:nvPr/>
        </p:nvSpPr>
        <p:spPr>
          <a:xfrm>
            <a:off x="6800845" y="6010835"/>
            <a:ext cx="5207869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IT" dirty="0"/>
              <a:t>See talk by P. Azzi and N. De Filippis in the “Detector” </a:t>
            </a:r>
          </a:p>
          <a:p>
            <a:r>
              <a:rPr lang="en-IT" dirty="0"/>
              <a:t>parallel session</a:t>
            </a:r>
          </a:p>
        </p:txBody>
      </p:sp>
    </p:spTree>
    <p:extLst>
      <p:ext uri="{BB962C8B-B14F-4D97-AF65-F5344CB8AC3E}">
        <p14:creationId xmlns:p14="http://schemas.microsoft.com/office/powerpoint/2010/main" val="76700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F3AE368-5CF1-4853-FD60-0E8712D46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20906E-0863-8CE7-48B9-881019279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5D81-E358-F1F3-A85C-2FE081055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341"/>
            <a:ext cx="12192000" cy="64293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B1D8FE-37F0-4522-74E0-507C74389D81}"/>
              </a:ext>
            </a:extLst>
          </p:cNvPr>
          <p:cNvSpPr txBox="1"/>
          <p:nvPr/>
        </p:nvSpPr>
        <p:spPr>
          <a:xfrm>
            <a:off x="2292626" y="609600"/>
            <a:ext cx="3270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b="1" dirty="0">
                <a:latin typeface="Poppins" pitchFamily="2" charset="77"/>
                <a:cs typeface="Poppins" pitchFamily="2" charset="77"/>
              </a:rPr>
              <a:t>Assembly sequence</a:t>
            </a:r>
          </a:p>
        </p:txBody>
      </p:sp>
    </p:spTree>
    <p:extLst>
      <p:ext uri="{BB962C8B-B14F-4D97-AF65-F5344CB8AC3E}">
        <p14:creationId xmlns:p14="http://schemas.microsoft.com/office/powerpoint/2010/main" val="2642859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31B2EB-7A74-E1B7-0A3D-31B851907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187"/>
            <a:ext cx="12192000" cy="642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516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D11288-B801-B1BD-F45C-A0CFC7225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5" y="125443"/>
            <a:ext cx="12101609" cy="66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746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600A79-D500-9804-E7E9-950EF7AA2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09" y="357874"/>
            <a:ext cx="11796782" cy="61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56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5F436A-B834-65B5-9FF9-95B0CADA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895909-51E8-B570-DE5B-6E1F800D5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7BFB5B-DFA0-792F-9C06-DA2F222AD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6588"/>
            <a:ext cx="12192000" cy="612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592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A01EDF-A6DC-0D06-7027-C657FC9B47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8" t="13127" r="4670" b="20409"/>
          <a:stretch/>
        </p:blipFill>
        <p:spPr>
          <a:xfrm>
            <a:off x="214185" y="2433917"/>
            <a:ext cx="11977815" cy="359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53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00B94B-01BB-17D9-3CB2-7D19AA96C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CDE4FE-E9F0-BCBF-075F-8C0EDE842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0116"/>
            <a:ext cx="12192000" cy="608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547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0FF89B4-07C6-4EED-9C4B-01D0933E3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US" dirty="0"/>
              <a:t>General integration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19F2C5-1F51-7070-68B2-76956C2C8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495" b="7309"/>
          <a:stretch/>
        </p:blipFill>
        <p:spPr>
          <a:xfrm>
            <a:off x="838200" y="1825625"/>
            <a:ext cx="10515600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33098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1BF1B-F8B3-FC37-9D2C-280030CE0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Conclusions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D9F2E4A2-E778-47D5-5380-359B5889F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T" sz="2000" dirty="0">
                <a:solidFill>
                  <a:srgbClr val="FF0000"/>
                </a:solidFill>
              </a:rPr>
              <a:t>A first layout of the interaction region with LumiCal, vertex and outer tracker of the IDEA detector is being engineered</a:t>
            </a:r>
            <a:endParaRPr lang="en-IT" sz="2000" dirty="0"/>
          </a:p>
          <a:p>
            <a:pPr lvl="1"/>
            <a:r>
              <a:rPr lang="en-IT" sz="1800" dirty="0"/>
              <a:t>Feasibility studies of integration successfully done including mounting sequence</a:t>
            </a:r>
          </a:p>
          <a:p>
            <a:r>
              <a:rPr lang="en-IT" sz="2000" dirty="0">
                <a:solidFill>
                  <a:srgbClr val="FF0000"/>
                </a:solidFill>
              </a:rPr>
              <a:t>Next steps: </a:t>
            </a:r>
          </a:p>
          <a:p>
            <a:pPr lvl="1"/>
            <a:r>
              <a:rPr lang="en-IT" sz="1800" dirty="0">
                <a:solidFill>
                  <a:srgbClr val="0070C0"/>
                </a:solidFill>
              </a:rPr>
              <a:t>Vertex detector </a:t>
            </a:r>
          </a:p>
          <a:p>
            <a:pPr lvl="2"/>
            <a:r>
              <a:rPr lang="en-IT" sz="1600" dirty="0"/>
              <a:t>Study the routing of the services (readout and power cables)</a:t>
            </a:r>
          </a:p>
          <a:p>
            <a:pPr lvl="2"/>
            <a:r>
              <a:rPr lang="en-IT" sz="1600" dirty="0"/>
              <a:t>Dimensioning the air cooling system</a:t>
            </a:r>
          </a:p>
          <a:p>
            <a:pPr lvl="1"/>
            <a:r>
              <a:rPr lang="en-IT" sz="1800" dirty="0">
                <a:solidFill>
                  <a:srgbClr val="0070C0"/>
                </a:solidFill>
              </a:rPr>
              <a:t>Outer Tracker</a:t>
            </a:r>
          </a:p>
          <a:p>
            <a:pPr lvl="2"/>
            <a:r>
              <a:rPr lang="en-GB" sz="1600" dirty="0"/>
              <a:t>S</a:t>
            </a:r>
            <a:r>
              <a:rPr lang="en-IT" sz="1600" dirty="0"/>
              <a:t>tudy the routing of the services (readout and power cables, cooling manifolds) </a:t>
            </a:r>
          </a:p>
          <a:p>
            <a:pPr lvl="1"/>
            <a:r>
              <a:rPr lang="en-IT" sz="1800" dirty="0">
                <a:solidFill>
                  <a:srgbClr val="0070C0"/>
                </a:solidFill>
              </a:rPr>
              <a:t>Lumical</a:t>
            </a:r>
          </a:p>
          <a:p>
            <a:pPr lvl="2"/>
            <a:r>
              <a:rPr lang="en-IT" sz="1600" dirty="0"/>
              <a:t>Engineering and assembly</a:t>
            </a:r>
          </a:p>
          <a:p>
            <a:pPr lvl="1"/>
            <a:r>
              <a:rPr lang="en-IT" sz="1800" dirty="0">
                <a:solidFill>
                  <a:srgbClr val="0070C0"/>
                </a:solidFill>
              </a:rPr>
              <a:t>Tracker support tube</a:t>
            </a:r>
          </a:p>
          <a:p>
            <a:pPr lvl="2"/>
            <a:r>
              <a:rPr lang="en-IT" sz="1600" dirty="0"/>
              <a:t>Study the anchoring to the detector</a:t>
            </a:r>
          </a:p>
          <a:p>
            <a:pPr lvl="1"/>
            <a:r>
              <a:rPr lang="en-IT" sz="1800" dirty="0">
                <a:solidFill>
                  <a:srgbClr val="0070C0"/>
                </a:solidFill>
              </a:rPr>
              <a:t>Insert the layout in the GEANT simulation ongoing</a:t>
            </a:r>
            <a:endParaRPr lang="en-IT" sz="18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IT" sz="1800" dirty="0"/>
          </a:p>
          <a:p>
            <a:pPr lvl="1"/>
            <a:endParaRPr lang="en-IT" sz="1800" dirty="0">
              <a:solidFill>
                <a:srgbClr val="FF0000"/>
              </a:solidFill>
            </a:endParaRPr>
          </a:p>
          <a:p>
            <a:pPr lvl="1"/>
            <a:endParaRPr lang="en-IT" sz="1800" dirty="0"/>
          </a:p>
          <a:p>
            <a:pPr lvl="1"/>
            <a:endParaRPr lang="en-IT" sz="1800" dirty="0"/>
          </a:p>
        </p:txBody>
      </p:sp>
    </p:spTree>
    <p:extLst>
      <p:ext uri="{BB962C8B-B14F-4D97-AF65-F5344CB8AC3E}">
        <p14:creationId xmlns:p14="http://schemas.microsoft.com/office/powerpoint/2010/main" val="2443498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1380AE-828C-B963-E05B-373B93C2F4F2}"/>
              </a:ext>
            </a:extLst>
          </p:cNvPr>
          <p:cNvSpPr txBox="1"/>
          <p:nvPr/>
        </p:nvSpPr>
        <p:spPr>
          <a:xfrm>
            <a:off x="2160270" y="2782669"/>
            <a:ext cx="5539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18616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2B31-0624-BBC2-FBB7-909722EC4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Requirements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BD2DF4-AC0D-056A-8B9A-05779CDE40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IT" dirty="0"/>
                  <a:t>Interaction region detectors must be integrated with the beam pipe </a:t>
                </a:r>
              </a:p>
              <a:p>
                <a:pPr lvl="1"/>
                <a:r>
                  <a:rPr lang="en-IT" dirty="0">
                    <a:solidFill>
                      <a:srgbClr val="0070C0"/>
                    </a:solidFill>
                  </a:rPr>
                  <a:t>The vertex detector innermost radius should profit of the reduced beam pipe diameter (2 cm) and should cover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endParaRPr lang="en-US" b="0" dirty="0">
                  <a:solidFill>
                    <a:srgbClr val="0070C0"/>
                  </a:solidFill>
                </a:endParaRPr>
              </a:p>
              <a:p>
                <a:pPr lvl="1"/>
                <a:endParaRPr lang="en-IT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IT" dirty="0">
                    <a:solidFill>
                      <a:srgbClr val="FF0000"/>
                    </a:solidFill>
                  </a:rPr>
                  <a:t>Must not interefere with the Luminosity Calorimeter  (clearance of ~120 mrad)</a:t>
                </a:r>
              </a:p>
              <a:p>
                <a:pPr lvl="1"/>
                <a:endParaRPr lang="en-IT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IT" dirty="0">
                    <a:solidFill>
                      <a:srgbClr val="00B050"/>
                    </a:solidFill>
                  </a:rPr>
                  <a:t>The mounting of the vertex and the outer tracker must be done inside the support tube</a:t>
                </a:r>
              </a:p>
              <a:p>
                <a:pPr lvl="1"/>
                <a:endParaRPr lang="en-GB" dirty="0">
                  <a:solidFill>
                    <a:srgbClr val="00B050"/>
                  </a:solidFill>
                </a:endParaRP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inimize the radiation lengths </a:t>
                </a:r>
              </a:p>
              <a:p>
                <a:pPr lvl="1"/>
                <a:endParaRPr lang="en-IT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BD2DF4-AC0D-056A-8B9A-05779CDE40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035" b="-1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9051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A97A0B-5601-FFEA-C63C-E16A3EED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35E3B-8D11-16E8-8EBE-A301E47055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14234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Half-l</a:t>
            </a:r>
            <a:r>
              <a:rPr lang="en-IT" dirty="0"/>
              <a:t>adder layout – layer 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F529744-BC1B-7541-60E0-068176F1CCAD}"/>
              </a:ext>
            </a:extLst>
          </p:cNvPr>
          <p:cNvCxnSpPr>
            <a:cxnSpLocks/>
          </p:cNvCxnSpPr>
          <p:nvPr/>
        </p:nvCxnSpPr>
        <p:spPr>
          <a:xfrm>
            <a:off x="315268" y="2199880"/>
            <a:ext cx="0" cy="2235996"/>
          </a:xfrm>
          <a:prstGeom prst="line">
            <a:avLst/>
          </a:prstGeom>
          <a:ln w="38100" cmpd="sng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603BA02-F58E-6FB2-B246-F6C1CED83421}"/>
              </a:ext>
            </a:extLst>
          </p:cNvPr>
          <p:cNvSpPr txBox="1"/>
          <p:nvPr/>
        </p:nvSpPr>
        <p:spPr>
          <a:xfrm>
            <a:off x="153920" y="4435876"/>
            <a:ext cx="137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AD0271-8C23-6D51-AC16-C5C3180CFBF9}"/>
              </a:ext>
            </a:extLst>
          </p:cNvPr>
          <p:cNvGrpSpPr>
            <a:grpSpLocks noChangeAspect="1"/>
          </p:cNvGrpSpPr>
          <p:nvPr/>
        </p:nvGrpSpPr>
        <p:grpSpPr>
          <a:xfrm>
            <a:off x="376912" y="2347587"/>
            <a:ext cx="8410539" cy="1911867"/>
            <a:chOff x="-2242029" y="1859333"/>
            <a:chExt cx="12538110" cy="285013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D79D9D0-8395-6C96-3E11-D7BA9C41BCF9}"/>
                </a:ext>
              </a:extLst>
            </p:cNvPr>
            <p:cNvGrpSpPr/>
            <p:nvPr/>
          </p:nvGrpSpPr>
          <p:grpSpPr>
            <a:xfrm>
              <a:off x="-2242028" y="1859333"/>
              <a:ext cx="12538109" cy="2850138"/>
              <a:chOff x="-2242028" y="1859333"/>
              <a:chExt cx="12538109" cy="2850138"/>
            </a:xfrm>
          </p:grpSpPr>
          <p:sp>
            <p:nvSpPr>
              <p:cNvPr id="4" name="Rectangle 3" descr="Chip 1 &#10;">
                <a:extLst>
                  <a:ext uri="{FF2B5EF4-FFF2-40B4-BE49-F238E27FC236}">
                    <a16:creationId xmlns:a16="http://schemas.microsoft.com/office/drawing/2014/main" id="{98088AA6-2E88-3114-3E89-799A1C1384E3}"/>
                  </a:ext>
                </a:extLst>
              </p:cNvPr>
              <p:cNvSpPr/>
              <p:nvPr/>
            </p:nvSpPr>
            <p:spPr>
              <a:xfrm>
                <a:off x="1958051" y="2534856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EDAA25C-1D7C-6B7F-E384-264FABC0D18F}"/>
                  </a:ext>
                </a:extLst>
              </p:cNvPr>
              <p:cNvSpPr/>
              <p:nvPr/>
            </p:nvSpPr>
            <p:spPr>
              <a:xfrm>
                <a:off x="4024132" y="2534855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  <p:sp>
            <p:nvSpPr>
              <p:cNvPr id="6" name="Rectangle 5" descr="Chip 1 &#10;">
                <a:extLst>
                  <a:ext uri="{FF2B5EF4-FFF2-40B4-BE49-F238E27FC236}">
                    <a16:creationId xmlns:a16="http://schemas.microsoft.com/office/drawing/2014/main" id="{354CEC12-F0CB-5EF0-7B92-09AC9D5E2B77}"/>
                  </a:ext>
                </a:extLst>
              </p:cNvPr>
              <p:cNvSpPr/>
              <p:nvPr/>
            </p:nvSpPr>
            <p:spPr>
              <a:xfrm>
                <a:off x="6158132" y="2534855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75536F4-E0DE-E6DA-270A-48316057F431}"/>
                  </a:ext>
                </a:extLst>
              </p:cNvPr>
              <p:cNvSpPr/>
              <p:nvPr/>
            </p:nvSpPr>
            <p:spPr>
              <a:xfrm>
                <a:off x="8224213" y="2534854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F9D3CB38-F1B8-C07B-FAF1-178D9C7DB1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2242028" y="2177965"/>
                <a:ext cx="1253810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25D2145-04F9-9D0F-7C59-AF092215CB79}"/>
                  </a:ext>
                </a:extLst>
              </p:cNvPr>
              <p:cNvSpPr txBox="1"/>
              <p:nvPr/>
            </p:nvSpPr>
            <p:spPr>
              <a:xfrm>
                <a:off x="2459417" y="1859333"/>
                <a:ext cx="1741082" cy="550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96.5 mm</a:t>
                </a:r>
                <a:endParaRPr lang="en-IT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FCC369-DB35-FF7D-8863-2B3A928CBA17}"/>
                  </a:ext>
                </a:extLst>
              </p:cNvPr>
              <p:cNvSpPr txBox="1"/>
              <p:nvPr/>
            </p:nvSpPr>
            <p:spPr>
              <a:xfrm>
                <a:off x="5779258" y="4158885"/>
                <a:ext cx="2444949" cy="5505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0.2 mm</a:t>
                </a:r>
                <a:endParaRPr lang="en-IT" dirty="0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1D1C0DE0-CCF7-AA1E-CB39-B942ABF6D8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8132" y="4031794"/>
                <a:ext cx="206092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B01BA274-BE89-6C25-B5EF-14D9F0245A8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89908" y="4031794"/>
                <a:ext cx="206092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2AB958C1-45BF-7027-0622-BA63E0481453}"/>
                  </a:ext>
                </a:extLst>
              </p:cNvPr>
              <p:cNvCxnSpPr/>
              <p:nvPr/>
            </p:nvCxnSpPr>
            <p:spPr>
              <a:xfrm>
                <a:off x="6096000" y="3867791"/>
                <a:ext cx="0" cy="2910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EBB8707-9DD0-2324-F61E-ABA2BB33F5A7}"/>
                  </a:ext>
                </a:extLst>
              </p:cNvPr>
              <p:cNvCxnSpPr/>
              <p:nvPr/>
            </p:nvCxnSpPr>
            <p:spPr>
              <a:xfrm>
                <a:off x="6161180" y="3867791"/>
                <a:ext cx="0" cy="29109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 descr="Chip 1 &#10;">
              <a:extLst>
                <a:ext uri="{FF2B5EF4-FFF2-40B4-BE49-F238E27FC236}">
                  <a16:creationId xmlns:a16="http://schemas.microsoft.com/office/drawing/2014/main" id="{A3833A60-CEA7-5168-373C-1CE9A7033F1A}"/>
                </a:ext>
              </a:extLst>
            </p:cNvPr>
            <p:cNvSpPr/>
            <p:nvPr/>
          </p:nvSpPr>
          <p:spPr>
            <a:xfrm>
              <a:off x="-2242029" y="2534854"/>
              <a:ext cx="2071868" cy="1332937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9A9AD7-2090-823E-A118-61767795D24A}"/>
                </a:ext>
              </a:extLst>
            </p:cNvPr>
            <p:cNvSpPr/>
            <p:nvPr/>
          </p:nvSpPr>
          <p:spPr>
            <a:xfrm>
              <a:off x="-175948" y="2534853"/>
              <a:ext cx="2071868" cy="1332937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5AF17E-FE22-F96F-A5EB-AB2DF595F047}"/>
              </a:ext>
            </a:extLst>
          </p:cNvPr>
          <p:cNvCxnSpPr>
            <a:cxnSpLocks/>
          </p:cNvCxnSpPr>
          <p:nvPr/>
        </p:nvCxnSpPr>
        <p:spPr>
          <a:xfrm>
            <a:off x="8867389" y="2817804"/>
            <a:ext cx="0" cy="8941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DF906C5-1F3F-2B0B-2F77-63061A823693}"/>
              </a:ext>
            </a:extLst>
          </p:cNvPr>
          <p:cNvSpPr txBox="1"/>
          <p:nvPr/>
        </p:nvSpPr>
        <p:spPr>
          <a:xfrm rot="16200000">
            <a:off x="8449873" y="2921036"/>
            <a:ext cx="1281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8.4 mm</a:t>
            </a:r>
            <a:endParaRPr lang="en-IT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6B7EA4-09D1-D15F-C2E9-6F772784EA05}"/>
              </a:ext>
            </a:extLst>
          </p:cNvPr>
          <p:cNvGrpSpPr/>
          <p:nvPr/>
        </p:nvGrpSpPr>
        <p:grpSpPr>
          <a:xfrm>
            <a:off x="122768" y="3855604"/>
            <a:ext cx="1640067" cy="564597"/>
            <a:chOff x="5909975" y="3847257"/>
            <a:chExt cx="1640067" cy="56459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33F4623-8151-4FEF-4990-975B0327802B}"/>
                </a:ext>
              </a:extLst>
            </p:cNvPr>
            <p:cNvSpPr txBox="1"/>
            <p:nvPr/>
          </p:nvSpPr>
          <p:spPr>
            <a:xfrm>
              <a:off x="5909975" y="4042522"/>
              <a:ext cx="16400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0.1 mm</a:t>
              </a:r>
              <a:endParaRPr lang="en-IT" dirty="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940394A8-D52E-E28B-6FA7-AAF5259F35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4123" y="3957270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05EDEC1-75EC-D425-F8FD-A71BC46670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84199" y="3957270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8B2D834-FF1D-B9A5-35F3-4FF0F8BB0F4D}"/>
                </a:ext>
              </a:extLst>
            </p:cNvPr>
            <p:cNvCxnSpPr/>
            <p:nvPr/>
          </p:nvCxnSpPr>
          <p:spPr>
            <a:xfrm>
              <a:off x="6122445" y="3847257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BD1F1B87-482D-CC0C-9C68-E0A7373BED3F}"/>
                </a:ext>
              </a:extLst>
            </p:cNvPr>
            <p:cNvCxnSpPr/>
            <p:nvPr/>
          </p:nvCxnSpPr>
          <p:spPr>
            <a:xfrm>
              <a:off x="6166168" y="3847257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883CC0-C3DD-668C-653D-3F03C6467DE1}"/>
              </a:ext>
            </a:extLst>
          </p:cNvPr>
          <p:cNvSpPr txBox="1"/>
          <p:nvPr/>
        </p:nvSpPr>
        <p:spPr>
          <a:xfrm>
            <a:off x="1962229" y="4856066"/>
            <a:ext cx="75906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1 ladders are </a:t>
            </a:r>
            <a:r>
              <a:rPr lang="en-IT" dirty="0"/>
              <a:t>placed at 13.7 mm radius</a:t>
            </a:r>
          </a:p>
          <a:p>
            <a:endParaRPr lang="en-IT" dirty="0"/>
          </a:p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54899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Half-l</a:t>
            </a:r>
            <a:r>
              <a:rPr lang="en-IT" dirty="0"/>
              <a:t>adder layout – layer 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3BA02-F58E-6FB2-B246-F6C1CED83421}"/>
              </a:ext>
            </a:extLst>
          </p:cNvPr>
          <p:cNvSpPr txBox="1"/>
          <p:nvPr/>
        </p:nvSpPr>
        <p:spPr>
          <a:xfrm>
            <a:off x="795973" y="484831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538151E-D449-F8ED-DFCF-CF882FE2EF6C}"/>
              </a:ext>
            </a:extLst>
          </p:cNvPr>
          <p:cNvGrpSpPr/>
          <p:nvPr/>
        </p:nvGrpSpPr>
        <p:grpSpPr>
          <a:xfrm>
            <a:off x="904460" y="2092768"/>
            <a:ext cx="14192897" cy="2735791"/>
            <a:chOff x="-475453" y="2042892"/>
            <a:chExt cx="14192897" cy="273579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EAD0271-8C23-6D51-AC16-C5C3180CFB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475453" y="2251469"/>
              <a:ext cx="10485538" cy="1557003"/>
              <a:chOff x="-6605363" y="1766117"/>
              <a:chExt cx="21124945" cy="3136855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D79D9D0-8395-6C96-3E11-D7BA9C41BCF9}"/>
                  </a:ext>
                </a:extLst>
              </p:cNvPr>
              <p:cNvGrpSpPr/>
              <p:nvPr/>
            </p:nvGrpSpPr>
            <p:grpSpPr>
              <a:xfrm>
                <a:off x="-6605363" y="1766117"/>
                <a:ext cx="21124945" cy="3136855"/>
                <a:chOff x="-6605363" y="1766117"/>
                <a:chExt cx="21124945" cy="3136855"/>
              </a:xfrm>
            </p:grpSpPr>
            <p:sp>
              <p:nvSpPr>
                <p:cNvPr id="4" name="Rectangle 3" descr="Chip 1 &#10;">
                  <a:extLst>
                    <a:ext uri="{FF2B5EF4-FFF2-40B4-BE49-F238E27FC236}">
                      <a16:creationId xmlns:a16="http://schemas.microsoft.com/office/drawing/2014/main" id="{98088AA6-2E88-3114-3E89-799A1C1384E3}"/>
                    </a:ext>
                  </a:extLst>
                </p:cNvPr>
                <p:cNvSpPr/>
                <p:nvPr/>
              </p:nvSpPr>
              <p:spPr>
                <a:xfrm>
                  <a:off x="1958051" y="2534856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4EDAA25C-1D7C-6B7F-E384-264FABC0D18F}"/>
                    </a:ext>
                  </a:extLst>
                </p:cNvPr>
                <p:cNvSpPr/>
                <p:nvPr/>
              </p:nvSpPr>
              <p:spPr>
                <a:xfrm>
                  <a:off x="4024132" y="2534855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  <p:sp>
              <p:nvSpPr>
                <p:cNvPr id="6" name="Rectangle 5" descr="Chip 1 &#10;">
                  <a:extLst>
                    <a:ext uri="{FF2B5EF4-FFF2-40B4-BE49-F238E27FC236}">
                      <a16:creationId xmlns:a16="http://schemas.microsoft.com/office/drawing/2014/main" id="{354CEC12-F0CB-5EF0-7B92-09AC9D5E2B77}"/>
                    </a:ext>
                  </a:extLst>
                </p:cNvPr>
                <p:cNvSpPr/>
                <p:nvPr/>
              </p:nvSpPr>
              <p:spPr>
                <a:xfrm>
                  <a:off x="6158132" y="2534855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475536F4-E0DE-E6DA-270A-48316057F431}"/>
                    </a:ext>
                  </a:extLst>
                </p:cNvPr>
                <p:cNvSpPr/>
                <p:nvPr/>
              </p:nvSpPr>
              <p:spPr>
                <a:xfrm>
                  <a:off x="8224213" y="2534854"/>
                  <a:ext cx="2071868" cy="1332937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  <p:cxnSp>
              <p:nvCxnSpPr>
                <p:cNvPr id="8" name="Straight Arrow Connector 7">
                  <a:extLst>
                    <a:ext uri="{FF2B5EF4-FFF2-40B4-BE49-F238E27FC236}">
                      <a16:creationId xmlns:a16="http://schemas.microsoft.com/office/drawing/2014/main" id="{F9D3CB38-F1B8-C07B-FAF1-178D9C7DB1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-6605363" y="2177967"/>
                  <a:ext cx="21124945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F25D2145-04F9-9D0F-7C59-AF092215CB79}"/>
                    </a:ext>
                  </a:extLst>
                </p:cNvPr>
                <p:cNvSpPr txBox="1"/>
                <p:nvPr/>
              </p:nvSpPr>
              <p:spPr>
                <a:xfrm>
                  <a:off x="2605579" y="1766117"/>
                  <a:ext cx="2925841" cy="74408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160.9 mm</a:t>
                  </a:r>
                  <a:endParaRPr lang="en-IT" dirty="0"/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4FCC369-DB35-FF7D-8863-2B3A928CBA17}"/>
                    </a:ext>
                  </a:extLst>
                </p:cNvPr>
                <p:cNvSpPr txBox="1"/>
                <p:nvPr/>
              </p:nvSpPr>
              <p:spPr>
                <a:xfrm>
                  <a:off x="5779258" y="4158888"/>
                  <a:ext cx="2071845" cy="74408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0.2 mm</a:t>
                  </a:r>
                  <a:endParaRPr lang="en-IT" dirty="0"/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1D1C0DE0-CCF7-AA1E-CB39-B942ABF6D8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58132" y="4031794"/>
                  <a:ext cx="206092" cy="0"/>
                </a:xfrm>
                <a:prstGeom prst="straightConnector1">
                  <a:avLst/>
                </a:prstGeom>
                <a:ln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B01BA274-BE89-6C25-B5EF-14D9F0245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89908" y="4031794"/>
                  <a:ext cx="206092" cy="0"/>
                </a:xfrm>
                <a:prstGeom prst="straightConnector1">
                  <a:avLst/>
                </a:prstGeom>
                <a:ln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2AB958C1-45BF-7027-0622-BA63E0481453}"/>
                    </a:ext>
                  </a:extLst>
                </p:cNvPr>
                <p:cNvCxnSpPr/>
                <p:nvPr/>
              </p:nvCxnSpPr>
              <p:spPr>
                <a:xfrm>
                  <a:off x="6096000" y="3867791"/>
                  <a:ext cx="0" cy="2910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DEBB8707-9DD0-2324-F61E-ABA2BB33F5A7}"/>
                    </a:ext>
                  </a:extLst>
                </p:cNvPr>
                <p:cNvCxnSpPr/>
                <p:nvPr/>
              </p:nvCxnSpPr>
              <p:spPr>
                <a:xfrm>
                  <a:off x="6161180" y="3867791"/>
                  <a:ext cx="0" cy="2910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Rectangle 23" descr="Chip 1 &#10;">
                <a:extLst>
                  <a:ext uri="{FF2B5EF4-FFF2-40B4-BE49-F238E27FC236}">
                    <a16:creationId xmlns:a16="http://schemas.microsoft.com/office/drawing/2014/main" id="{A3833A60-CEA7-5168-373C-1CE9A7033F1A}"/>
                  </a:ext>
                </a:extLst>
              </p:cNvPr>
              <p:cNvSpPr/>
              <p:nvPr/>
            </p:nvSpPr>
            <p:spPr>
              <a:xfrm>
                <a:off x="-2242029" y="2534854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1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99A9AD7-2090-823E-A118-61767795D24A}"/>
                  </a:ext>
                </a:extLst>
              </p:cNvPr>
              <p:cNvSpPr/>
              <p:nvPr/>
            </p:nvSpPr>
            <p:spPr>
              <a:xfrm>
                <a:off x="-175948" y="2534853"/>
                <a:ext cx="2071868" cy="1332937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Chip 2</a:t>
                </a:r>
              </a:p>
            </p:txBody>
          </p:sp>
        </p:grp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75AF17E-FE22-F96F-A5EB-AB2DF595F047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3307884" y="2411995"/>
              <a:ext cx="0" cy="60797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F906C5-1F3F-2B0B-2F77-63061A823693}"/>
                </a:ext>
              </a:extLst>
            </p:cNvPr>
            <p:cNvSpPr txBox="1">
              <a:spLocks noChangeAspect="1"/>
            </p:cNvSpPr>
            <p:nvPr/>
          </p:nvSpPr>
          <p:spPr>
            <a:xfrm rot="16200000">
              <a:off x="13011479" y="2184110"/>
              <a:ext cx="4886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8.4 mm</a:t>
              </a:r>
              <a:endParaRPr lang="en-IT" dirty="0"/>
            </a:p>
          </p:txBody>
        </p:sp>
        <p:sp>
          <p:nvSpPr>
            <p:cNvPr id="12" name="Rectangle 11" descr="Chip 1 &#10;">
              <a:extLst>
                <a:ext uri="{FF2B5EF4-FFF2-40B4-BE49-F238E27FC236}">
                  <a16:creationId xmlns:a16="http://schemas.microsoft.com/office/drawing/2014/main" id="{C1D1F5DE-3460-FA72-4C12-A23BB69B2A17}"/>
                </a:ext>
              </a:extLst>
            </p:cNvPr>
            <p:cNvSpPr/>
            <p:nvPr/>
          </p:nvSpPr>
          <p:spPr>
            <a:xfrm>
              <a:off x="7956180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5F8762-D72E-4F4A-5E8F-C8288B190D78}"/>
                </a:ext>
              </a:extLst>
            </p:cNvPr>
            <p:cNvSpPr/>
            <p:nvPr/>
          </p:nvSpPr>
          <p:spPr>
            <a:xfrm>
              <a:off x="8981696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  <p:sp>
          <p:nvSpPr>
            <p:cNvPr id="15" name="Rectangle 14" descr="Chip 1 &#10;">
              <a:extLst>
                <a:ext uri="{FF2B5EF4-FFF2-40B4-BE49-F238E27FC236}">
                  <a16:creationId xmlns:a16="http://schemas.microsoft.com/office/drawing/2014/main" id="{C6477409-FBF4-C65D-40A5-BD29440E84C8}"/>
                </a:ext>
              </a:extLst>
            </p:cNvPr>
            <p:cNvSpPr/>
            <p:nvPr/>
          </p:nvSpPr>
          <p:spPr>
            <a:xfrm>
              <a:off x="-401183" y="2633037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5EA6CC4-4E67-C6BD-73AE-152B2D9027BE}"/>
                </a:ext>
              </a:extLst>
            </p:cNvPr>
            <p:cNvSpPr/>
            <p:nvPr/>
          </p:nvSpPr>
          <p:spPr>
            <a:xfrm>
              <a:off x="624333" y="2633036"/>
              <a:ext cx="1028389" cy="661614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T" dirty="0"/>
                <a:t>Chip 2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F529744-BC1B-7541-60E0-068176F1CCA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-475453" y="2042892"/>
              <a:ext cx="0" cy="2735791"/>
            </a:xfrm>
            <a:prstGeom prst="line">
              <a:avLst/>
            </a:prstGeom>
            <a:ln w="38100" cmpd="sng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DDB3E6B-2CAF-3D5B-D087-EBB5B8F33313}"/>
              </a:ext>
            </a:extLst>
          </p:cNvPr>
          <p:cNvCxnSpPr>
            <a:cxnSpLocks/>
          </p:cNvCxnSpPr>
          <p:nvPr/>
        </p:nvCxnSpPr>
        <p:spPr>
          <a:xfrm>
            <a:off x="11549162" y="2736525"/>
            <a:ext cx="0" cy="608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99B9AB2-DF32-031F-3AF6-3A328F61DA52}"/>
              </a:ext>
            </a:extLst>
          </p:cNvPr>
          <p:cNvSpPr txBox="1"/>
          <p:nvPr/>
        </p:nvSpPr>
        <p:spPr>
          <a:xfrm rot="16200000">
            <a:off x="11351945" y="2948384"/>
            <a:ext cx="9371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8.4 mm</a:t>
            </a:r>
            <a:endParaRPr lang="en-IT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3461D3-F88A-3EF8-7B48-ADA691C5A746}"/>
              </a:ext>
            </a:extLst>
          </p:cNvPr>
          <p:cNvSpPr txBox="1"/>
          <p:nvPr/>
        </p:nvSpPr>
        <p:spPr>
          <a:xfrm>
            <a:off x="721749" y="3600709"/>
            <a:ext cx="16400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0.1 mm</a:t>
            </a:r>
            <a:endParaRPr lang="en-IT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2AD7CB-B7EB-C8F7-9D5E-BAE7DC1FFCE5}"/>
              </a:ext>
            </a:extLst>
          </p:cNvPr>
          <p:cNvCxnSpPr>
            <a:cxnSpLocks/>
          </p:cNvCxnSpPr>
          <p:nvPr/>
        </p:nvCxnSpPr>
        <p:spPr>
          <a:xfrm flipH="1">
            <a:off x="975897" y="3515457"/>
            <a:ext cx="138246" cy="0"/>
          </a:xfrm>
          <a:prstGeom prst="straightConnector1">
            <a:avLst/>
          </a:prstGeom>
          <a:ln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4E257D5-FAC1-6D4B-B656-F83EA26935B5}"/>
              </a:ext>
            </a:extLst>
          </p:cNvPr>
          <p:cNvCxnSpPr>
            <a:cxnSpLocks/>
          </p:cNvCxnSpPr>
          <p:nvPr/>
        </p:nvCxnSpPr>
        <p:spPr>
          <a:xfrm flipH="1">
            <a:off x="795973" y="3515457"/>
            <a:ext cx="138246" cy="0"/>
          </a:xfrm>
          <a:prstGeom prst="straightConnector1">
            <a:avLst/>
          </a:prstGeom>
          <a:ln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AC42814-77B4-90F9-10F8-2532A00F6257}"/>
              </a:ext>
            </a:extLst>
          </p:cNvPr>
          <p:cNvCxnSpPr/>
          <p:nvPr/>
        </p:nvCxnSpPr>
        <p:spPr>
          <a:xfrm>
            <a:off x="934219" y="3405444"/>
            <a:ext cx="0" cy="195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CE64A85-14CC-A95D-2B07-20517FEEC714}"/>
              </a:ext>
            </a:extLst>
          </p:cNvPr>
          <p:cNvCxnSpPr/>
          <p:nvPr/>
        </p:nvCxnSpPr>
        <p:spPr>
          <a:xfrm>
            <a:off x="977942" y="3405444"/>
            <a:ext cx="0" cy="195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249C89E-65A0-F63D-29F3-72471A7A5E89}"/>
              </a:ext>
            </a:extLst>
          </p:cNvPr>
          <p:cNvSpPr txBox="1"/>
          <p:nvPr/>
        </p:nvSpPr>
        <p:spPr>
          <a:xfrm>
            <a:off x="485681" y="5971143"/>
            <a:ext cx="7590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2 ladders are </a:t>
            </a:r>
            <a:r>
              <a:rPr lang="en-IT" dirty="0"/>
              <a:t>placed at  22.7 mm radius</a:t>
            </a:r>
          </a:p>
        </p:txBody>
      </p:sp>
    </p:spTree>
    <p:extLst>
      <p:ext uri="{BB962C8B-B14F-4D97-AF65-F5344CB8AC3E}">
        <p14:creationId xmlns:p14="http://schemas.microsoft.com/office/powerpoint/2010/main" val="16715097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FC90-6C9C-3DB0-87F2-7EFDF11AE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 l</a:t>
            </a:r>
            <a:r>
              <a:rPr lang="en-IT" dirty="0"/>
              <a:t>adder layout – layer 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1C10517-69FD-3BC4-0BB9-624695948F61}"/>
              </a:ext>
            </a:extLst>
          </p:cNvPr>
          <p:cNvSpPr txBox="1"/>
          <p:nvPr/>
        </p:nvSpPr>
        <p:spPr>
          <a:xfrm rot="16200000">
            <a:off x="10901627" y="2432587"/>
            <a:ext cx="1082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16.3  mm</a:t>
            </a:r>
            <a:endParaRPr lang="en-IT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A15D036-811B-5337-14D6-02BF2AC5F2D1}"/>
              </a:ext>
            </a:extLst>
          </p:cNvPr>
          <p:cNvSpPr txBox="1"/>
          <p:nvPr/>
        </p:nvSpPr>
        <p:spPr>
          <a:xfrm>
            <a:off x="485681" y="5971143"/>
            <a:ext cx="7590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Layer 3 ladders are </a:t>
            </a:r>
            <a:r>
              <a:rPr lang="en-IT" dirty="0"/>
              <a:t>placed between 30.5 and 35.55 mm radius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851B712-AA97-C798-E258-F7C01704D1C6}"/>
                  </a:ext>
                </a:extLst>
              </p:cNvPr>
              <p:cNvSpPr txBox="1"/>
              <p:nvPr/>
            </p:nvSpPr>
            <p:spPr>
              <a:xfrm>
                <a:off x="2771776" y="4233442"/>
                <a:ext cx="7037694" cy="1323439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O</a:t>
                </a:r>
                <a:r>
                  <a:rPr lang="en-IT" sz="2000" dirty="0"/>
                  <a:t>verlapping in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IT" sz="2000" dirty="0"/>
                  <a:t>2 parallel ladders separated by  500 µm</a:t>
                </a:r>
              </a:p>
              <a:p>
                <a:r>
                  <a:rPr lang="en-IT" sz="2000" dirty="0"/>
                  <a:t>- see engineering drawings later 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Passive parts on the sides</a:t>
                </a:r>
                <a:endParaRPr lang="en-IT" sz="20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851B712-AA97-C798-E258-F7C01704D1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776" y="4233442"/>
                <a:ext cx="7037694" cy="1323439"/>
              </a:xfrm>
              <a:prstGeom prst="rect">
                <a:avLst/>
              </a:prstGeom>
              <a:blipFill>
                <a:blip r:embed="rId2"/>
                <a:stretch>
                  <a:fillRect l="-719" t="-1869" b="-560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7EC33C1B-34B6-F94B-AEB9-8C4CF3427728}"/>
              </a:ext>
            </a:extLst>
          </p:cNvPr>
          <p:cNvGrpSpPr>
            <a:grpSpLocks noChangeAspect="1"/>
          </p:cNvGrpSpPr>
          <p:nvPr/>
        </p:nvGrpSpPr>
        <p:grpSpPr>
          <a:xfrm>
            <a:off x="911469" y="1867981"/>
            <a:ext cx="5143888" cy="1945839"/>
            <a:chOff x="911469" y="1867981"/>
            <a:chExt cx="8587453" cy="32484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03BA02-F58E-6FB2-B246-F6C1CED83421}"/>
                </a:ext>
              </a:extLst>
            </p:cNvPr>
            <p:cNvSpPr txBox="1"/>
            <p:nvPr/>
          </p:nvSpPr>
          <p:spPr>
            <a:xfrm>
              <a:off x="911469" y="4187145"/>
              <a:ext cx="640130" cy="43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z</a:t>
              </a:r>
              <a:r>
                <a:rPr lang="en-IT" sz="1100" dirty="0"/>
                <a:t>=0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32D6845-0027-FBC7-2480-C83B4B28D83C}"/>
                </a:ext>
              </a:extLst>
            </p:cNvPr>
            <p:cNvGrpSpPr/>
            <p:nvPr/>
          </p:nvGrpSpPr>
          <p:grpSpPr>
            <a:xfrm rot="10800000">
              <a:off x="1165310" y="2377728"/>
              <a:ext cx="8333612" cy="937371"/>
              <a:chOff x="1182332" y="2686118"/>
              <a:chExt cx="8305639" cy="806102"/>
            </a:xfrm>
          </p:grpSpPr>
          <p:sp>
            <p:nvSpPr>
              <p:cNvPr id="12" name="Rectangle 11" descr="Chip 1 &#10;">
                <a:extLst>
                  <a:ext uri="{FF2B5EF4-FFF2-40B4-BE49-F238E27FC236}">
                    <a16:creationId xmlns:a16="http://schemas.microsoft.com/office/drawing/2014/main" id="{C1D1F5DE-3460-FA72-4C12-A23BB69B2A17}"/>
                  </a:ext>
                </a:extLst>
              </p:cNvPr>
              <p:cNvSpPr/>
              <p:nvPr/>
            </p:nvSpPr>
            <p:spPr>
              <a:xfrm>
                <a:off x="7434066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D5F8762-D72E-4F4A-5E8F-C8288B190D78}"/>
                  </a:ext>
                </a:extLst>
              </p:cNvPr>
              <p:cNvSpPr/>
              <p:nvPr/>
            </p:nvSpPr>
            <p:spPr>
              <a:xfrm>
                <a:off x="8459582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2</a:t>
                </a: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CDBF498D-2ED1-A97C-F61C-95BEC6FF5405}"/>
                  </a:ext>
                </a:extLst>
              </p:cNvPr>
              <p:cNvGrpSpPr/>
              <p:nvPr/>
            </p:nvGrpSpPr>
            <p:grpSpPr>
              <a:xfrm>
                <a:off x="1182332" y="2686118"/>
                <a:ext cx="6225896" cy="806102"/>
                <a:chOff x="1165706" y="2686118"/>
                <a:chExt cx="6225896" cy="806102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1D79D9D0-8395-6C96-3E11-D7BA9C41BCF9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806101"/>
                  <a:chOff x="1958051" y="2534854"/>
                  <a:chExt cx="8338030" cy="1624032"/>
                </a:xfrm>
              </p:grpSpPr>
              <p:sp>
                <p:nvSpPr>
                  <p:cNvPr id="4" name="Rectangle 3" descr="Chip 1 &#10;">
                    <a:extLst>
                      <a:ext uri="{FF2B5EF4-FFF2-40B4-BE49-F238E27FC236}">
                        <a16:creationId xmlns:a16="http://schemas.microsoft.com/office/drawing/2014/main" id="{98088AA6-2E88-3114-3E89-799A1C1384E3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4EDAA25C-1D7C-6B7F-E384-264FABC0D18F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sp>
                <p:nvSpPr>
                  <p:cNvPr id="6" name="Rectangle 5" descr="Chip 1 &#10;">
                    <a:extLst>
                      <a:ext uri="{FF2B5EF4-FFF2-40B4-BE49-F238E27FC236}">
                        <a16:creationId xmlns:a16="http://schemas.microsoft.com/office/drawing/2014/main" id="{354CEC12-F0CB-5EF0-7B92-09AC9D5E2B77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475536F4-E0DE-E6DA-270A-48316057F431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B01BA274-BE89-6C25-B5EF-14D9F0245A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89908" y="4031794"/>
                    <a:ext cx="206092" cy="0"/>
                  </a:xfrm>
                  <a:prstGeom prst="straightConnector1">
                    <a:avLst/>
                  </a:prstGeom>
                  <a:ln>
                    <a:headEnd type="stealt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2AB958C1-45BF-7027-0622-BA63E0481453}"/>
                      </a:ext>
                    </a:extLst>
                  </p:cNvPr>
                  <p:cNvCxnSpPr/>
                  <p:nvPr/>
                </p:nvCxnSpPr>
                <p:spPr>
                  <a:xfrm>
                    <a:off x="6096000" y="3867791"/>
                    <a:ext cx="0" cy="29109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" name="Rectangle 9" descr="Chip 1 &#10;">
                  <a:extLst>
                    <a:ext uri="{FF2B5EF4-FFF2-40B4-BE49-F238E27FC236}">
                      <a16:creationId xmlns:a16="http://schemas.microsoft.com/office/drawing/2014/main" id="{E3043B60-56A5-CF00-BB0C-0E6544A9F253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1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0E2B9DF7-FD6F-1562-97CD-D0682E90905C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2</a:t>
                  </a:r>
                </a:p>
              </p:txBody>
            </p:sp>
          </p:grp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EC31FBC-9CA4-AA34-45B0-4E8D63379DF1}"/>
                </a:ext>
              </a:extLst>
            </p:cNvPr>
            <p:cNvGrpSpPr/>
            <p:nvPr/>
          </p:nvGrpSpPr>
          <p:grpSpPr>
            <a:xfrm>
              <a:off x="1176472" y="3202033"/>
              <a:ext cx="8322450" cy="661616"/>
              <a:chOff x="1165521" y="4992839"/>
              <a:chExt cx="8322450" cy="661616"/>
            </a:xfrm>
            <a:solidFill>
              <a:srgbClr val="FFC000">
                <a:alpha val="33000"/>
              </a:srgbClr>
            </a:solidFill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C549E645-BD25-A547-5CA4-8B3A9E0F3815}"/>
                  </a:ext>
                </a:extLst>
              </p:cNvPr>
              <p:cNvGrpSpPr/>
              <p:nvPr/>
            </p:nvGrpSpPr>
            <p:grpSpPr>
              <a:xfrm>
                <a:off x="1165521" y="4992839"/>
                <a:ext cx="6225896" cy="661616"/>
                <a:chOff x="1165706" y="2686118"/>
                <a:chExt cx="6225896" cy="661616"/>
              </a:xfrm>
              <a:grpFill/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35AED4BD-B893-6614-683C-18839C1E6472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661615"/>
                  <a:chOff x="1958051" y="2534854"/>
                  <a:chExt cx="8338030" cy="1332939"/>
                </a:xfrm>
                <a:grpFill/>
              </p:grpSpPr>
              <p:sp>
                <p:nvSpPr>
                  <p:cNvPr id="37" name="Rectangle 36" descr="Chip 1 &#10;">
                    <a:extLst>
                      <a:ext uri="{FF2B5EF4-FFF2-40B4-BE49-F238E27FC236}">
                        <a16:creationId xmlns:a16="http://schemas.microsoft.com/office/drawing/2014/main" id="{38E66FCF-5310-A099-9070-6FCDB604169B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9F588BD2-6793-2211-371F-1A9582FD58B6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  <p:sp>
                <p:nvSpPr>
                  <p:cNvPr id="39" name="Rectangle 38" descr="Chip 1 &#10;">
                    <a:extLst>
                      <a:ext uri="{FF2B5EF4-FFF2-40B4-BE49-F238E27FC236}">
                        <a16:creationId xmlns:a16="http://schemas.microsoft.com/office/drawing/2014/main" id="{3F6445C4-6C20-3876-463E-C5A8BB8F0D7C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081E0C9F-FDE6-7CFB-2790-F8A8AD431B31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</p:grpSp>
            <p:sp>
              <p:nvSpPr>
                <p:cNvPr id="35" name="Rectangle 34" descr="Chip 1 &#10;">
                  <a:extLst>
                    <a:ext uri="{FF2B5EF4-FFF2-40B4-BE49-F238E27FC236}">
                      <a16:creationId xmlns:a16="http://schemas.microsoft.com/office/drawing/2014/main" id="{4E95D30C-B980-91AA-7D2E-261E6B658F92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1</a:t>
                  </a:r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7C026F04-21FE-548E-6373-0D60CC79E895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2</a:t>
                  </a:r>
                </a:p>
              </p:txBody>
            </p:sp>
          </p:grpSp>
          <p:sp>
            <p:nvSpPr>
              <p:cNvPr id="48" name="Rectangle 47" descr="Chip 1 &#10;">
                <a:extLst>
                  <a:ext uri="{FF2B5EF4-FFF2-40B4-BE49-F238E27FC236}">
                    <a16:creationId xmlns:a16="http://schemas.microsoft.com/office/drawing/2014/main" id="{BD0558DC-85E7-64C7-7F7E-E60297791B4D}"/>
                  </a:ext>
                </a:extLst>
              </p:cNvPr>
              <p:cNvSpPr/>
              <p:nvPr/>
            </p:nvSpPr>
            <p:spPr>
              <a:xfrm>
                <a:off x="7434066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1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8E1AF81-B43F-520C-6B99-60EB508550C1}"/>
                  </a:ext>
                </a:extLst>
              </p:cNvPr>
              <p:cNvSpPr/>
              <p:nvPr/>
            </p:nvSpPr>
            <p:spPr>
              <a:xfrm>
                <a:off x="8459582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2</a:t>
                </a:r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F529744-BC1B-7541-60E0-068176F1CCAD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1122657" y="1867981"/>
              <a:ext cx="0" cy="3248477"/>
            </a:xfrm>
            <a:prstGeom prst="line">
              <a:avLst/>
            </a:prstGeom>
            <a:ln w="38100" cmpd="sng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093AAE5-B363-AE35-DDBE-7621FC22F103}"/>
                </a:ext>
              </a:extLst>
            </p:cNvPr>
            <p:cNvGrpSpPr/>
            <p:nvPr/>
          </p:nvGrpSpPr>
          <p:grpSpPr>
            <a:xfrm>
              <a:off x="7185188" y="3935890"/>
              <a:ext cx="1640067" cy="632009"/>
              <a:chOff x="5757575" y="3694857"/>
              <a:chExt cx="1640067" cy="632009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6CEC831-A6CD-C12E-A277-639B55353058}"/>
                  </a:ext>
                </a:extLst>
              </p:cNvPr>
              <p:cNvSpPr txBox="1"/>
              <p:nvPr/>
            </p:nvSpPr>
            <p:spPr>
              <a:xfrm>
                <a:off x="5757575" y="3890122"/>
                <a:ext cx="1640067" cy="436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0.2 mm</a:t>
                </a:r>
                <a:endParaRPr lang="en-IT" sz="1100" dirty="0"/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2B139938-0C33-FB60-0515-C24DDFBCF1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11723" y="3804870"/>
                <a:ext cx="138246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5C53EF71-BDC5-2E48-5A7E-5D1CC1EF82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31799" y="3804870"/>
                <a:ext cx="138246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D27F1F8-E689-4D52-48BE-783F446124A1}"/>
                  </a:ext>
                </a:extLst>
              </p:cNvPr>
              <p:cNvCxnSpPr/>
              <p:nvPr/>
            </p:nvCxnSpPr>
            <p:spPr>
              <a:xfrm>
                <a:off x="5970045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DA229D8-F2DB-8040-6AC8-9E87F2DF6797}"/>
                  </a:ext>
                </a:extLst>
              </p:cNvPr>
              <p:cNvCxnSpPr/>
              <p:nvPr/>
            </p:nvCxnSpPr>
            <p:spPr>
              <a:xfrm>
                <a:off x="6013768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3F5126B-EDA8-28AB-B8FA-E0FC76504DE9}"/>
                </a:ext>
              </a:extLst>
            </p:cNvPr>
            <p:cNvSpPr txBox="1"/>
            <p:nvPr/>
          </p:nvSpPr>
          <p:spPr>
            <a:xfrm>
              <a:off x="3015028" y="413115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BCE9E27D-37B9-0DE0-C712-A2BE7F34E0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9176" y="404590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62E5EC49-B26C-B905-E876-24454E6F4A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9252" y="404590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62317D5-FABB-7754-A1C3-29D00BD259F5}"/>
                </a:ext>
              </a:extLst>
            </p:cNvPr>
            <p:cNvCxnSpPr/>
            <p:nvPr/>
          </p:nvCxnSpPr>
          <p:spPr>
            <a:xfrm>
              <a:off x="3227498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9CA97B6-A080-C35B-DC7D-AFA01E3C4F19}"/>
                </a:ext>
              </a:extLst>
            </p:cNvPr>
            <p:cNvCxnSpPr/>
            <p:nvPr/>
          </p:nvCxnSpPr>
          <p:spPr>
            <a:xfrm>
              <a:off x="3271221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B5E04F0-72B1-C09E-C199-651B1A748443}"/>
                </a:ext>
              </a:extLst>
            </p:cNvPr>
            <p:cNvSpPr txBox="1"/>
            <p:nvPr/>
          </p:nvSpPr>
          <p:spPr>
            <a:xfrm>
              <a:off x="5108979" y="409903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C9357C0-F6AF-E32D-2392-C7110DE037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3127" y="401378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A535B596-C772-C240-D5C9-89A03AFE51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3203" y="401378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05B57E3-514E-C405-D4D4-7E21E587A461}"/>
                </a:ext>
              </a:extLst>
            </p:cNvPr>
            <p:cNvCxnSpPr/>
            <p:nvPr/>
          </p:nvCxnSpPr>
          <p:spPr>
            <a:xfrm>
              <a:off x="5321449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D346784-C6B9-A558-4F35-D56CCCF959F0}"/>
                </a:ext>
              </a:extLst>
            </p:cNvPr>
            <p:cNvCxnSpPr/>
            <p:nvPr/>
          </p:nvCxnSpPr>
          <p:spPr>
            <a:xfrm>
              <a:off x="5365172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B961ECD-C433-69B0-5281-D4DC2B9EE170}"/>
                </a:ext>
              </a:extLst>
            </p:cNvPr>
            <p:cNvSpPr txBox="1"/>
            <p:nvPr/>
          </p:nvSpPr>
          <p:spPr>
            <a:xfrm>
              <a:off x="927788" y="4164358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0BA3E09-B221-D218-D18C-0653FCA3F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5310" y="4079107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56B772E6-98E5-9662-E2F4-E888CCD7F9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5386" y="4079107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9D75FB6-1B6C-5786-353A-DC1C487329A3}"/>
                </a:ext>
              </a:extLst>
            </p:cNvPr>
            <p:cNvCxnSpPr/>
            <p:nvPr/>
          </p:nvCxnSpPr>
          <p:spPr>
            <a:xfrm>
              <a:off x="1123632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C1928D47-3066-1274-976D-1092EC1C2C21}"/>
                </a:ext>
              </a:extLst>
            </p:cNvPr>
            <p:cNvCxnSpPr/>
            <p:nvPr/>
          </p:nvCxnSpPr>
          <p:spPr>
            <a:xfrm>
              <a:off x="1167355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42990AD4-3212-243C-75B2-0AB47C95A983}"/>
              </a:ext>
            </a:extLst>
          </p:cNvPr>
          <p:cNvSpPr txBox="1"/>
          <p:nvPr/>
        </p:nvSpPr>
        <p:spPr>
          <a:xfrm>
            <a:off x="868420" y="391168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  <a:r>
              <a:rPr lang="en-IT" dirty="0"/>
              <a:t>=0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7154D65-05AD-6404-98C6-B62EB9B5D157}"/>
              </a:ext>
            </a:extLst>
          </p:cNvPr>
          <p:cNvGrpSpPr/>
          <p:nvPr/>
        </p:nvGrpSpPr>
        <p:grpSpPr>
          <a:xfrm>
            <a:off x="1122657" y="1787052"/>
            <a:ext cx="9945472" cy="369332"/>
            <a:chOff x="1122657" y="1787052"/>
            <a:chExt cx="8365314" cy="369332"/>
          </a:xfrm>
        </p:grpSpPr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5B40B4FB-FCBD-5213-642D-A0BF0085D45F}"/>
                </a:ext>
              </a:extLst>
            </p:cNvPr>
            <p:cNvCxnSpPr>
              <a:cxnSpLocks/>
            </p:cNvCxnSpPr>
            <p:nvPr/>
          </p:nvCxnSpPr>
          <p:spPr>
            <a:xfrm>
              <a:off x="1122657" y="1984081"/>
              <a:ext cx="836531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B3D043A-1908-7D6A-51B0-AFE5EF3F7284}"/>
                </a:ext>
              </a:extLst>
            </p:cNvPr>
            <p:cNvSpPr txBox="1"/>
            <p:nvPr/>
          </p:nvSpPr>
          <p:spPr>
            <a:xfrm>
              <a:off x="4526193" y="1787052"/>
              <a:ext cx="145226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257.5 mm</a:t>
              </a:r>
              <a:endParaRPr lang="en-IT" dirty="0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5AE4992-94E9-02C1-2164-21D1A91E377A}"/>
              </a:ext>
            </a:extLst>
          </p:cNvPr>
          <p:cNvGrpSpPr>
            <a:grpSpLocks noChangeAspect="1"/>
          </p:cNvGrpSpPr>
          <p:nvPr/>
        </p:nvGrpSpPr>
        <p:grpSpPr>
          <a:xfrm>
            <a:off x="5924241" y="2181111"/>
            <a:ext cx="5272600" cy="1345452"/>
            <a:chOff x="911469" y="2377728"/>
            <a:chExt cx="8802331" cy="2246161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88FCCA7-E9AA-37D5-D7D4-323D48C43589}"/>
                </a:ext>
              </a:extLst>
            </p:cNvPr>
            <p:cNvSpPr txBox="1"/>
            <p:nvPr/>
          </p:nvSpPr>
          <p:spPr>
            <a:xfrm>
              <a:off x="911469" y="4187145"/>
              <a:ext cx="640130" cy="43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z</a:t>
              </a:r>
              <a:r>
                <a:rPr lang="en-IT" sz="1100" dirty="0"/>
                <a:t>=0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09E4F455-7BED-04CF-D495-FD0CD9030603}"/>
                </a:ext>
              </a:extLst>
            </p:cNvPr>
            <p:cNvGrpSpPr/>
            <p:nvPr/>
          </p:nvGrpSpPr>
          <p:grpSpPr>
            <a:xfrm rot="10800000">
              <a:off x="1165310" y="2377728"/>
              <a:ext cx="8333612" cy="937371"/>
              <a:chOff x="1182332" y="2686118"/>
              <a:chExt cx="8305639" cy="806102"/>
            </a:xfrm>
          </p:grpSpPr>
          <p:sp>
            <p:nvSpPr>
              <p:cNvPr id="149" name="Rectangle 148" descr="Chip 1 &#10;">
                <a:extLst>
                  <a:ext uri="{FF2B5EF4-FFF2-40B4-BE49-F238E27FC236}">
                    <a16:creationId xmlns:a16="http://schemas.microsoft.com/office/drawing/2014/main" id="{9486AF2A-4E0F-FEFC-3005-52A8B080A426}"/>
                  </a:ext>
                </a:extLst>
              </p:cNvPr>
              <p:cNvSpPr/>
              <p:nvPr/>
            </p:nvSpPr>
            <p:spPr>
              <a:xfrm>
                <a:off x="7434066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1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87942243-68A3-A4DA-455A-0F8A1B5759D8}"/>
                  </a:ext>
                </a:extLst>
              </p:cNvPr>
              <p:cNvSpPr/>
              <p:nvPr/>
            </p:nvSpPr>
            <p:spPr>
              <a:xfrm>
                <a:off x="8459582" y="2686118"/>
                <a:ext cx="1028389" cy="661614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/>
                  <a:t>Chip 2</a:t>
                </a: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09628979-06D9-83A6-916C-EC0311758379}"/>
                  </a:ext>
                </a:extLst>
              </p:cNvPr>
              <p:cNvGrpSpPr/>
              <p:nvPr/>
            </p:nvGrpSpPr>
            <p:grpSpPr>
              <a:xfrm>
                <a:off x="1182332" y="2686118"/>
                <a:ext cx="6225896" cy="806102"/>
                <a:chOff x="1165706" y="2686118"/>
                <a:chExt cx="6225896" cy="806102"/>
              </a:xfrm>
            </p:grpSpPr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874D85E2-9146-5A27-370A-D4727F178106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806101"/>
                  <a:chOff x="1958051" y="2534854"/>
                  <a:chExt cx="8338030" cy="1624032"/>
                </a:xfrm>
              </p:grpSpPr>
              <p:sp>
                <p:nvSpPr>
                  <p:cNvPr id="155" name="Rectangle 154" descr="Chip 1 &#10;">
                    <a:extLst>
                      <a:ext uri="{FF2B5EF4-FFF2-40B4-BE49-F238E27FC236}">
                        <a16:creationId xmlns:a16="http://schemas.microsoft.com/office/drawing/2014/main" id="{4C4FF0E0-689B-E691-9BAD-1B1FBF544CC1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51D6D646-E9DE-BA61-B517-4ECD39FF9289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sp>
                <p:nvSpPr>
                  <p:cNvPr id="157" name="Rectangle 156" descr="Chip 1 &#10;">
                    <a:extLst>
                      <a:ext uri="{FF2B5EF4-FFF2-40B4-BE49-F238E27FC236}">
                        <a16:creationId xmlns:a16="http://schemas.microsoft.com/office/drawing/2014/main" id="{FB52816F-20EE-9F89-1064-FE7ABB802322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1</a:t>
                    </a:r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B213C371-347E-D3AC-4A19-3485E78621C7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solidFill>
                    <a:srgbClr val="0070C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/>
                      <a:t>Chip 2</a:t>
                    </a:r>
                  </a:p>
                </p:txBody>
              </p:sp>
              <p:cxnSp>
                <p:nvCxnSpPr>
                  <p:cNvPr id="159" name="Straight Arrow Connector 158">
                    <a:extLst>
                      <a:ext uri="{FF2B5EF4-FFF2-40B4-BE49-F238E27FC236}">
                        <a16:creationId xmlns:a16="http://schemas.microsoft.com/office/drawing/2014/main" id="{D43E4545-76C4-5E6A-0F26-BDEE043740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889908" y="4031794"/>
                    <a:ext cx="206092" cy="0"/>
                  </a:xfrm>
                  <a:prstGeom prst="straightConnector1">
                    <a:avLst/>
                  </a:prstGeom>
                  <a:ln>
                    <a:headEnd type="stealt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EDC08A0A-1633-160B-5EB0-D86EB6AD7FB6}"/>
                      </a:ext>
                    </a:extLst>
                  </p:cNvPr>
                  <p:cNvCxnSpPr/>
                  <p:nvPr/>
                </p:nvCxnSpPr>
                <p:spPr>
                  <a:xfrm>
                    <a:off x="6096000" y="3867791"/>
                    <a:ext cx="0" cy="29109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3" name="Rectangle 152" descr="Chip 1 &#10;">
                  <a:extLst>
                    <a:ext uri="{FF2B5EF4-FFF2-40B4-BE49-F238E27FC236}">
                      <a16:creationId xmlns:a16="http://schemas.microsoft.com/office/drawing/2014/main" id="{E7C5FAED-2A18-C0DA-174C-F9B49B8BEAB3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1</a:t>
                  </a:r>
                </a:p>
              </p:txBody>
            </p:sp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5E9D742D-6AAF-0EA4-5E80-A53CA7686369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/>
                    <a:t>Chip 2</a:t>
                  </a:r>
                </a:p>
              </p:txBody>
            </p:sp>
          </p:grp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3892C06-2BA4-F18B-25DD-07943CFC734E}"/>
                </a:ext>
              </a:extLst>
            </p:cNvPr>
            <p:cNvGrpSpPr/>
            <p:nvPr/>
          </p:nvGrpSpPr>
          <p:grpSpPr>
            <a:xfrm>
              <a:off x="1176472" y="3202033"/>
              <a:ext cx="8322450" cy="661616"/>
              <a:chOff x="1165521" y="4992839"/>
              <a:chExt cx="8322450" cy="661616"/>
            </a:xfrm>
            <a:solidFill>
              <a:srgbClr val="FFC000">
                <a:alpha val="33000"/>
              </a:srgbClr>
            </a:solidFill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B4F7FFCC-E323-7096-D36D-537D0869E66F}"/>
                  </a:ext>
                </a:extLst>
              </p:cNvPr>
              <p:cNvGrpSpPr/>
              <p:nvPr/>
            </p:nvGrpSpPr>
            <p:grpSpPr>
              <a:xfrm>
                <a:off x="1165521" y="4992839"/>
                <a:ext cx="6225896" cy="661616"/>
                <a:chOff x="1165706" y="2686118"/>
                <a:chExt cx="6225896" cy="661616"/>
              </a:xfrm>
              <a:grpFill/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57E791B9-805A-883C-3AB5-7BC4B19EA28D}"/>
                    </a:ext>
                  </a:extLst>
                </p:cNvPr>
                <p:cNvGrpSpPr/>
                <p:nvPr/>
              </p:nvGrpSpPr>
              <p:grpSpPr>
                <a:xfrm>
                  <a:off x="3252953" y="2686119"/>
                  <a:ext cx="4138649" cy="661615"/>
                  <a:chOff x="1958051" y="2534854"/>
                  <a:chExt cx="8338030" cy="1332939"/>
                </a:xfrm>
                <a:grpFill/>
              </p:grpSpPr>
              <p:sp>
                <p:nvSpPr>
                  <p:cNvPr id="145" name="Rectangle 144" descr="Chip 1 &#10;">
                    <a:extLst>
                      <a:ext uri="{FF2B5EF4-FFF2-40B4-BE49-F238E27FC236}">
                        <a16:creationId xmlns:a16="http://schemas.microsoft.com/office/drawing/2014/main" id="{DA2A9916-7B10-37A0-F026-1F332A3A12EC}"/>
                      </a:ext>
                    </a:extLst>
                  </p:cNvPr>
                  <p:cNvSpPr/>
                  <p:nvPr/>
                </p:nvSpPr>
                <p:spPr>
                  <a:xfrm>
                    <a:off x="1958051" y="2534856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146" name="Rectangle 145">
                    <a:extLst>
                      <a:ext uri="{FF2B5EF4-FFF2-40B4-BE49-F238E27FC236}">
                        <a16:creationId xmlns:a16="http://schemas.microsoft.com/office/drawing/2014/main" id="{54F77953-8821-3762-70DD-1766CECB81F7}"/>
                      </a:ext>
                    </a:extLst>
                  </p:cNvPr>
                  <p:cNvSpPr/>
                  <p:nvPr/>
                </p:nvSpPr>
                <p:spPr>
                  <a:xfrm>
                    <a:off x="4024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  <p:sp>
                <p:nvSpPr>
                  <p:cNvPr id="147" name="Rectangle 146" descr="Chip 1 &#10;">
                    <a:extLst>
                      <a:ext uri="{FF2B5EF4-FFF2-40B4-BE49-F238E27FC236}">
                        <a16:creationId xmlns:a16="http://schemas.microsoft.com/office/drawing/2014/main" id="{922BFF0D-17C1-90B6-2D85-A8DDE2FBD6EC}"/>
                      </a:ext>
                    </a:extLst>
                  </p:cNvPr>
                  <p:cNvSpPr/>
                  <p:nvPr/>
                </p:nvSpPr>
                <p:spPr>
                  <a:xfrm>
                    <a:off x="6158132" y="2534855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1</a:t>
                    </a:r>
                  </a:p>
                </p:txBody>
              </p:sp>
              <p:sp>
                <p:nvSpPr>
                  <p:cNvPr id="148" name="Rectangle 147">
                    <a:extLst>
                      <a:ext uri="{FF2B5EF4-FFF2-40B4-BE49-F238E27FC236}">
                        <a16:creationId xmlns:a16="http://schemas.microsoft.com/office/drawing/2014/main" id="{60145EB6-6CEE-BA77-DACC-7A0572A82402}"/>
                      </a:ext>
                    </a:extLst>
                  </p:cNvPr>
                  <p:cNvSpPr/>
                  <p:nvPr/>
                </p:nvSpPr>
                <p:spPr>
                  <a:xfrm>
                    <a:off x="8224213" y="2534854"/>
                    <a:ext cx="2071868" cy="1332937"/>
                  </a:xfrm>
                  <a:prstGeom prst="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sz="1100" dirty="0">
                        <a:solidFill>
                          <a:schemeClr val="tx1"/>
                        </a:solidFill>
                      </a:rPr>
                      <a:t>Chip 2</a:t>
                    </a:r>
                  </a:p>
                </p:txBody>
              </p:sp>
            </p:grpSp>
            <p:sp>
              <p:nvSpPr>
                <p:cNvPr id="143" name="Rectangle 142" descr="Chip 1 &#10;">
                  <a:extLst>
                    <a:ext uri="{FF2B5EF4-FFF2-40B4-BE49-F238E27FC236}">
                      <a16:creationId xmlns:a16="http://schemas.microsoft.com/office/drawing/2014/main" id="{8A2BE0B1-29BD-A409-A12C-87E9239E5E01}"/>
                    </a:ext>
                  </a:extLst>
                </p:cNvPr>
                <p:cNvSpPr/>
                <p:nvPr/>
              </p:nvSpPr>
              <p:spPr>
                <a:xfrm>
                  <a:off x="1165706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1</a:t>
                  </a:r>
                </a:p>
              </p:txBody>
            </p:sp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479653A1-2EC2-D0FB-3FD6-C9AF23814CB2}"/>
                    </a:ext>
                  </a:extLst>
                </p:cNvPr>
                <p:cNvSpPr/>
                <p:nvPr/>
              </p:nvSpPr>
              <p:spPr>
                <a:xfrm>
                  <a:off x="2191222" y="2686118"/>
                  <a:ext cx="1028389" cy="661614"/>
                </a:xfrm>
                <a:prstGeom prst="rect">
                  <a:avLst/>
                </a:prstGeom>
                <a:grp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sz="1100" dirty="0">
                      <a:solidFill>
                        <a:schemeClr val="tx1"/>
                      </a:solidFill>
                    </a:rPr>
                    <a:t>Chip 2</a:t>
                  </a:r>
                </a:p>
              </p:txBody>
            </p:sp>
          </p:grpSp>
          <p:sp>
            <p:nvSpPr>
              <p:cNvPr id="140" name="Rectangle 139" descr="Chip 1 &#10;">
                <a:extLst>
                  <a:ext uri="{FF2B5EF4-FFF2-40B4-BE49-F238E27FC236}">
                    <a16:creationId xmlns:a16="http://schemas.microsoft.com/office/drawing/2014/main" id="{07D3ACC5-3271-C1CF-8250-630774F4CD80}"/>
                  </a:ext>
                </a:extLst>
              </p:cNvPr>
              <p:cNvSpPr/>
              <p:nvPr/>
            </p:nvSpPr>
            <p:spPr>
              <a:xfrm>
                <a:off x="7434066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1</a:t>
                </a:r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FAA41388-B0B7-9F1D-2BBF-243AE7B637C8}"/>
                  </a:ext>
                </a:extLst>
              </p:cNvPr>
              <p:cNvSpPr/>
              <p:nvPr/>
            </p:nvSpPr>
            <p:spPr>
              <a:xfrm>
                <a:off x="8459582" y="4992839"/>
                <a:ext cx="1028389" cy="661614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100" dirty="0">
                    <a:solidFill>
                      <a:schemeClr val="tx1"/>
                    </a:solidFill>
                  </a:rPr>
                  <a:t>Chip 2</a:t>
                </a:r>
              </a:p>
            </p:txBody>
          </p:sp>
        </p:grp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BD9CF6CA-A9C5-2CDE-432C-138B17ABED27}"/>
                </a:ext>
              </a:extLst>
            </p:cNvPr>
            <p:cNvCxnSpPr>
              <a:cxnSpLocks/>
            </p:cNvCxnSpPr>
            <p:nvPr/>
          </p:nvCxnSpPr>
          <p:spPr>
            <a:xfrm>
              <a:off x="9712236" y="2520576"/>
              <a:ext cx="1564" cy="133006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F7D256E7-A9D1-72F9-CB39-D1F5DFC8178C}"/>
                </a:ext>
              </a:extLst>
            </p:cNvPr>
            <p:cNvGrpSpPr/>
            <p:nvPr/>
          </p:nvGrpSpPr>
          <p:grpSpPr>
            <a:xfrm>
              <a:off x="7185188" y="3935890"/>
              <a:ext cx="1640067" cy="632009"/>
              <a:chOff x="5757575" y="3694857"/>
              <a:chExt cx="1640067" cy="632009"/>
            </a:xfrm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BE637D39-797D-E7A3-56DA-E67A7286CDBA}"/>
                  </a:ext>
                </a:extLst>
              </p:cNvPr>
              <p:cNvSpPr txBox="1"/>
              <p:nvPr/>
            </p:nvSpPr>
            <p:spPr>
              <a:xfrm>
                <a:off x="5757575" y="3890122"/>
                <a:ext cx="1640067" cy="4367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0.2 mm</a:t>
                </a:r>
                <a:endParaRPr lang="en-IT" sz="1100" dirty="0"/>
              </a:p>
            </p:txBody>
          </p: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3B926F10-1384-CC4A-F403-08B4E2240F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11723" y="3804870"/>
                <a:ext cx="138246" cy="0"/>
              </a:xfrm>
              <a:prstGeom prst="straightConnector1">
                <a:avLst/>
              </a:prstGeom>
              <a:ln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Arrow Connector 135">
                <a:extLst>
                  <a:ext uri="{FF2B5EF4-FFF2-40B4-BE49-F238E27FC236}">
                    <a16:creationId xmlns:a16="http://schemas.microsoft.com/office/drawing/2014/main" id="{9D04A4F4-E5F9-7DC1-39DB-22D6FF8903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31799" y="3804870"/>
                <a:ext cx="138246" cy="0"/>
              </a:xfrm>
              <a:prstGeom prst="straightConnector1">
                <a:avLst/>
              </a:prstGeom>
              <a:ln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F2B26B54-2C99-EA3C-8435-25B5A9D5378C}"/>
                  </a:ext>
                </a:extLst>
              </p:cNvPr>
              <p:cNvCxnSpPr/>
              <p:nvPr/>
            </p:nvCxnSpPr>
            <p:spPr>
              <a:xfrm>
                <a:off x="5970045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2D2763B1-D34B-6E11-FC8A-021DF32CD6D5}"/>
                  </a:ext>
                </a:extLst>
              </p:cNvPr>
              <p:cNvCxnSpPr/>
              <p:nvPr/>
            </p:nvCxnSpPr>
            <p:spPr>
              <a:xfrm>
                <a:off x="6013768" y="3694857"/>
                <a:ext cx="0" cy="1952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5C45DE2-FC2B-5599-3F7B-B2FD973A8B25}"/>
                </a:ext>
              </a:extLst>
            </p:cNvPr>
            <p:cNvSpPr txBox="1"/>
            <p:nvPr/>
          </p:nvSpPr>
          <p:spPr>
            <a:xfrm>
              <a:off x="3015028" y="4131155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40B5E5D2-0C0E-FA17-989E-A2AA5EF7D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69176" y="404590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31F42210-6F35-E9AC-894D-80515DBCC0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9252" y="404590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773A0DA-9C3A-7292-36A9-83D71F661A2E}"/>
                </a:ext>
              </a:extLst>
            </p:cNvPr>
            <p:cNvCxnSpPr/>
            <p:nvPr/>
          </p:nvCxnSpPr>
          <p:spPr>
            <a:xfrm>
              <a:off x="3227498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3F0BCB9-00D2-EC31-383A-CDC686C0A685}"/>
                </a:ext>
              </a:extLst>
            </p:cNvPr>
            <p:cNvCxnSpPr/>
            <p:nvPr/>
          </p:nvCxnSpPr>
          <p:spPr>
            <a:xfrm>
              <a:off x="3271221" y="393589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F40DACC-2E13-E190-E0FF-3C549A5AFD4D}"/>
                </a:ext>
              </a:extLst>
            </p:cNvPr>
            <p:cNvSpPr txBox="1"/>
            <p:nvPr/>
          </p:nvSpPr>
          <p:spPr>
            <a:xfrm>
              <a:off x="5108979" y="4099034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C7D54A67-35B5-3F00-F5DD-D7CDD77C50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3127" y="4013783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8D4481A-CBDE-8502-AA71-3E28BEAE3F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3203" y="4013783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E0E18F9-979C-F7CA-76FC-4D5833079942}"/>
                </a:ext>
              </a:extLst>
            </p:cNvPr>
            <p:cNvCxnSpPr/>
            <p:nvPr/>
          </p:nvCxnSpPr>
          <p:spPr>
            <a:xfrm>
              <a:off x="5321449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FF2F2F8-585E-4AEE-F196-EF46DCD59401}"/>
                </a:ext>
              </a:extLst>
            </p:cNvPr>
            <p:cNvCxnSpPr/>
            <p:nvPr/>
          </p:nvCxnSpPr>
          <p:spPr>
            <a:xfrm>
              <a:off x="5365172" y="3903770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86429C6-6F09-DCDD-7F16-DCF16148B922}"/>
                </a:ext>
              </a:extLst>
            </p:cNvPr>
            <p:cNvSpPr txBox="1"/>
            <p:nvPr/>
          </p:nvSpPr>
          <p:spPr>
            <a:xfrm>
              <a:off x="927788" y="4164360"/>
              <a:ext cx="1640067" cy="436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0.2 mm</a:t>
              </a:r>
              <a:endParaRPr lang="en-IT" sz="1100" dirty="0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68E4C21A-11F4-7CA0-358F-31C7B39631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5310" y="4079107"/>
              <a:ext cx="138246" cy="0"/>
            </a:xfrm>
            <a:prstGeom prst="straightConnector1">
              <a:avLst/>
            </a:prstGeom>
            <a:ln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DDDBE152-C548-0652-E351-4D01CCE60A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5386" y="4079107"/>
              <a:ext cx="138246" cy="0"/>
            </a:xfrm>
            <a:prstGeom prst="straightConnector1">
              <a:avLst/>
            </a:prstGeom>
            <a:ln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F27D304F-CE5A-091C-70D5-2B10BFF68B09}"/>
                </a:ext>
              </a:extLst>
            </p:cNvPr>
            <p:cNvCxnSpPr/>
            <p:nvPr/>
          </p:nvCxnSpPr>
          <p:spPr>
            <a:xfrm>
              <a:off x="1123632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8B28F029-8CAC-65DF-A6D4-A8045A0C8E77}"/>
                </a:ext>
              </a:extLst>
            </p:cNvPr>
            <p:cNvCxnSpPr/>
            <p:nvPr/>
          </p:nvCxnSpPr>
          <p:spPr>
            <a:xfrm>
              <a:off x="1167355" y="3969094"/>
              <a:ext cx="0" cy="195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15006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757946-35CA-DC99-C479-FF6B4F4CB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Layer 1 stave detail</a:t>
            </a:r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E338C16E-6E93-07AA-9528-8E17F7B0B2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34" t="14700" r="5574" b="8797"/>
          <a:stretch>
            <a:fillRect/>
          </a:stretch>
        </p:blipFill>
        <p:spPr bwMode="auto">
          <a:xfrm>
            <a:off x="133128" y="1336006"/>
            <a:ext cx="7667467" cy="541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8B5BCD-4B26-8182-AE34-19914009DA5E}"/>
              </a:ext>
            </a:extLst>
          </p:cNvPr>
          <p:cNvSpPr txBox="1"/>
          <p:nvPr/>
        </p:nvSpPr>
        <p:spPr>
          <a:xfrm>
            <a:off x="7978726" y="1795713"/>
            <a:ext cx="3899398" cy="4801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dirty="0"/>
              <a:t>Reticular lightweight support to provide stiffness</a:t>
            </a:r>
          </a:p>
          <a:p>
            <a:r>
              <a:rPr lang="en-IT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IT" dirty="0"/>
              <a:t>hin carbon fiber walls interleaved with Rohacell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2 buses (data and power) 1.8 mm wide and </a:t>
            </a:r>
            <a:r>
              <a:rPr lang="en-IT" sz="1800" dirty="0"/>
              <a:t>250 µm thick (50 µm Al, 200 µm kapton) per side</a:t>
            </a:r>
          </a:p>
          <a:p>
            <a:endParaRPr lang="en-IT" sz="1800" dirty="0"/>
          </a:p>
          <a:p>
            <a:endParaRPr lang="en-IT" dirty="0">
              <a:solidFill>
                <a:srgbClr val="0070C0"/>
              </a:solidFill>
            </a:endParaRPr>
          </a:p>
          <a:p>
            <a:r>
              <a:rPr lang="en-IT" dirty="0">
                <a:solidFill>
                  <a:srgbClr val="0070C0"/>
                </a:solidFill>
              </a:rPr>
              <a:t>Sensors facing interaction point w/o any other material in front</a:t>
            </a:r>
          </a:p>
          <a:p>
            <a:endParaRPr lang="en-IT" dirty="0"/>
          </a:p>
          <a:p>
            <a:r>
              <a:rPr lang="en-IT" dirty="0">
                <a:solidFill>
                  <a:srgbClr val="FF0000"/>
                </a:solidFill>
              </a:rPr>
              <a:t>Readout chips either sides</a:t>
            </a:r>
          </a:p>
          <a:p>
            <a:endParaRPr lang="en-IT" dirty="0"/>
          </a:p>
          <a:p>
            <a:r>
              <a:rPr lang="en-IT" dirty="0">
                <a:solidFill>
                  <a:srgbClr val="00B050"/>
                </a:solidFill>
              </a:rPr>
              <a:t>Air cooled </a:t>
            </a:r>
          </a:p>
        </p:txBody>
      </p:sp>
    </p:spTree>
    <p:extLst>
      <p:ext uri="{BB962C8B-B14F-4D97-AF65-F5344CB8AC3E}">
        <p14:creationId xmlns:p14="http://schemas.microsoft.com/office/powerpoint/2010/main" val="3141235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3C8A0EE-1744-B7E0-7462-2D906EBE26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8" t="-3216" r="59" b="-669"/>
          <a:stretch/>
        </p:blipFill>
        <p:spPr>
          <a:xfrm>
            <a:off x="346842" y="0"/>
            <a:ext cx="9333186" cy="669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651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3CE4B-5C79-00A8-674B-B11B4E92C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Vertex on the beam-pipe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E1AA18B-5913-C756-85AB-6B463F04C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86844"/>
            <a:ext cx="105156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142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2B66E5-5C94-9467-D90A-EB0E19451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/>
              <a:t>Air </a:t>
            </a:r>
            <a:r>
              <a:rPr lang="it-IT" dirty="0" err="1"/>
              <a:t>cooling</a:t>
            </a:r>
            <a:r>
              <a:rPr lang="it-IT" dirty="0"/>
              <a:t> for Belle-II upgrade </a:t>
            </a:r>
          </a:p>
        </p:txBody>
      </p:sp>
      <p:pic>
        <p:nvPicPr>
          <p:cNvPr id="2052" name="Immagine 4">
            <a:extLst>
              <a:ext uri="{FF2B5EF4-FFF2-40B4-BE49-F238E27FC236}">
                <a16:creationId xmlns:a16="http://schemas.microsoft.com/office/drawing/2014/main" id="{829AEA6F-2926-9B55-B964-C4D4C1F6A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4" t="12015" r="10001" b="6123"/>
          <a:stretch>
            <a:fillRect/>
          </a:stretch>
        </p:blipFill>
        <p:spPr bwMode="auto">
          <a:xfrm>
            <a:off x="1085802" y="1341479"/>
            <a:ext cx="7522528" cy="5516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2257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EEA0D-528C-9720-8DC0-85D3DB7F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22" y="92287"/>
            <a:ext cx="10515600" cy="4351338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IT" dirty="0"/>
              <a:t>imilar structure of Belle-II </a:t>
            </a:r>
            <a:r>
              <a:rPr lang="en-US" altLang="it-IT" sz="2800" b="1" dirty="0" err="1">
                <a:solidFill>
                  <a:srgbClr val="171A6C"/>
                </a:solidFill>
                <a:latin typeface="Candara" panose="020E0502030303020204" pitchFamily="34" charset="0"/>
              </a:rPr>
              <a:t>oVTX</a:t>
            </a:r>
            <a:r>
              <a:rPr lang="en-US" altLang="it-IT" sz="2800" b="1" dirty="0">
                <a:solidFill>
                  <a:srgbClr val="171A6C"/>
                </a:solidFill>
                <a:latin typeface="Candara" panose="020E0502030303020204" pitchFamily="34" charset="0"/>
              </a:rPr>
              <a:t> L5</a:t>
            </a:r>
          </a:p>
          <a:p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134443-6439-E51E-3CF3-EDCF833A23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0" y="4114800"/>
            <a:ext cx="9621077" cy="2650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4">
            <a:extLst>
              <a:ext uri="{FF2B5EF4-FFF2-40B4-BE49-F238E27FC236}">
                <a16:creationId xmlns:a16="http://schemas.microsoft.com/office/drawing/2014/main" id="{D91341D3-20C2-E694-3BCB-EBF100DEE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779" y="1825625"/>
            <a:ext cx="2244899" cy="415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8">
            <a:extLst>
              <a:ext uri="{FF2B5EF4-FFF2-40B4-BE49-F238E27FC236}">
                <a16:creationId xmlns:a16="http://schemas.microsoft.com/office/drawing/2014/main" id="{56775BEC-BACA-7D88-705E-C77681EA7F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" r="21115" b="38674"/>
          <a:stretch/>
        </p:blipFill>
        <p:spPr bwMode="auto">
          <a:xfrm>
            <a:off x="815545" y="906338"/>
            <a:ext cx="6993925" cy="303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9401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A3EA0-7C35-7E9E-355D-3DBA39533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453" y="-257727"/>
            <a:ext cx="8740140" cy="1281113"/>
          </a:xfrm>
        </p:spPr>
        <p:txBody>
          <a:bodyPr anchor="b">
            <a:norm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Overall layout</a:t>
            </a:r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DEC3F9BC-63FE-AB19-37C4-02AC4BFD55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84" t="16389" r="9297" b="10277"/>
          <a:stretch>
            <a:fillRect/>
          </a:stretch>
        </p:blipFill>
        <p:spPr bwMode="auto">
          <a:xfrm>
            <a:off x="676311" y="1150162"/>
            <a:ext cx="8086097" cy="570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693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8A8DF2-9271-91F7-47A1-A5019CBB8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Vertex and Outer Trackers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1DE18-92BA-09D6-4C61-D4F5B26F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918" y="4061250"/>
            <a:ext cx="11206163" cy="2541431"/>
          </a:xfrm>
        </p:spPr>
        <p:txBody>
          <a:bodyPr>
            <a:normAutofit fontScale="92500" lnSpcReduction="10000"/>
          </a:bodyPr>
          <a:lstStyle/>
          <a:p>
            <a:r>
              <a:rPr lang="en-IT" dirty="0"/>
              <a:t>Inside the same volume of the support tube that holds also the LumiCal</a:t>
            </a:r>
          </a:p>
          <a:p>
            <a:pPr lvl="1"/>
            <a:r>
              <a:rPr lang="en-IT" dirty="0">
                <a:solidFill>
                  <a:srgbClr val="FF0000"/>
                </a:solidFill>
              </a:rPr>
              <a:t>Vertex detector supported by the beam pipe</a:t>
            </a:r>
          </a:p>
          <a:p>
            <a:pPr lvl="1"/>
            <a:r>
              <a:rPr lang="en-IT" dirty="0">
                <a:solidFill>
                  <a:srgbClr val="00B050"/>
                </a:solidFill>
              </a:rPr>
              <a:t>Outer Tracker (1 barrel and 6 disks) fixed to the support tube</a:t>
            </a:r>
          </a:p>
          <a:p>
            <a:r>
              <a:rPr lang="en-IT" dirty="0"/>
              <a:t>Minimal number of detector module variants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One </a:t>
            </a:r>
            <a:r>
              <a:rPr lang="en-IT" dirty="0">
                <a:solidFill>
                  <a:srgbClr val="FF0000"/>
                </a:solidFill>
              </a:rPr>
              <a:t>module type only for the Vertex </a:t>
            </a:r>
          </a:p>
          <a:p>
            <a:pPr lvl="1"/>
            <a:r>
              <a:rPr lang="en-IT" dirty="0">
                <a:solidFill>
                  <a:srgbClr val="00B050"/>
                </a:solidFill>
              </a:rPr>
              <a:t>One module type only for the Outer barrel and disks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1D1677-5D83-C20A-2AAF-D0FE4F1551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13" b="22543"/>
          <a:stretch/>
        </p:blipFill>
        <p:spPr>
          <a:xfrm>
            <a:off x="1955449" y="1492898"/>
            <a:ext cx="6989497" cy="22977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602907-7569-A85A-0683-ED7673896283}"/>
              </a:ext>
            </a:extLst>
          </p:cNvPr>
          <p:cNvSpPr txBox="1"/>
          <p:nvPr/>
        </p:nvSpPr>
        <p:spPr>
          <a:xfrm>
            <a:off x="9001681" y="2150419"/>
            <a:ext cx="3190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See talk by M. Boscolo for the interaction region layout</a:t>
            </a:r>
          </a:p>
        </p:txBody>
      </p:sp>
    </p:spTree>
    <p:extLst>
      <p:ext uri="{BB962C8B-B14F-4D97-AF65-F5344CB8AC3E}">
        <p14:creationId xmlns:p14="http://schemas.microsoft.com/office/powerpoint/2010/main" val="37590316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Immagine 5">
            <a:extLst>
              <a:ext uri="{FF2B5EF4-FFF2-40B4-BE49-F238E27FC236}">
                <a16:creationId xmlns:a16="http://schemas.microsoft.com/office/drawing/2014/main" id="{6D39895D-437D-2CE6-CA31-BE8C5CD0A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09" t="20557" r="2892" b="18887"/>
          <a:stretch>
            <a:fillRect/>
          </a:stretch>
        </p:blipFill>
        <p:spPr bwMode="auto">
          <a:xfrm>
            <a:off x="0" y="1044575"/>
            <a:ext cx="121999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>
            <a:extLst>
              <a:ext uri="{FF2B5EF4-FFF2-40B4-BE49-F238E27FC236}">
                <a16:creationId xmlns:a16="http://schemas.microsoft.com/office/drawing/2014/main" id="{60905589-0058-1DE1-5BAA-12B81217DDC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90675" y="0"/>
            <a:ext cx="9010650" cy="396875"/>
          </a:xfrm>
        </p:spPr>
        <p:txBody>
          <a:bodyPr>
            <a:normAutofit fontScale="90000"/>
          </a:bodyPr>
          <a:lstStyle/>
          <a:p>
            <a:r>
              <a:rPr lang="en-US" altLang="en-IT" sz="2400"/>
              <a:t>OUTER TRACKER</a:t>
            </a:r>
            <a:endParaRPr lang="it-IT" altLang="en-IT" sz="2400"/>
          </a:p>
        </p:txBody>
      </p:sp>
      <p:pic>
        <p:nvPicPr>
          <p:cNvPr id="5123" name="Immagine 5">
            <a:extLst>
              <a:ext uri="{FF2B5EF4-FFF2-40B4-BE49-F238E27FC236}">
                <a16:creationId xmlns:a16="http://schemas.microsoft.com/office/drawing/2014/main" id="{D22B17FF-0DA6-815A-D4EC-AE271196C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90" t="13611" r="4062" b="8333"/>
          <a:stretch>
            <a:fillRect/>
          </a:stretch>
        </p:blipFill>
        <p:spPr bwMode="auto">
          <a:xfrm>
            <a:off x="334963" y="304800"/>
            <a:ext cx="1135697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>
            <a:extLst>
              <a:ext uri="{FF2B5EF4-FFF2-40B4-BE49-F238E27FC236}">
                <a16:creationId xmlns:a16="http://schemas.microsoft.com/office/drawing/2014/main" id="{6006A887-8D13-CD26-5EB6-1D067FC8751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55763" y="123825"/>
            <a:ext cx="9031287" cy="482600"/>
          </a:xfrm>
        </p:spPr>
        <p:txBody>
          <a:bodyPr>
            <a:normAutofit fontScale="90000"/>
          </a:bodyPr>
          <a:lstStyle/>
          <a:p>
            <a:r>
              <a:rPr lang="en-US" altLang="en-IT" sz="2800"/>
              <a:t>MEDIUM TRACKER</a:t>
            </a:r>
            <a:endParaRPr lang="it-IT" altLang="en-IT" sz="2800"/>
          </a:p>
        </p:txBody>
      </p:sp>
      <p:pic>
        <p:nvPicPr>
          <p:cNvPr id="7171" name="Immagine 5">
            <a:extLst>
              <a:ext uri="{FF2B5EF4-FFF2-40B4-BE49-F238E27FC236}">
                <a16:creationId xmlns:a16="http://schemas.microsoft.com/office/drawing/2014/main" id="{025F385D-ECF2-89C0-3E2C-A9F75368E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5" t="13889" r="5156" b="7777"/>
          <a:stretch>
            <a:fillRect/>
          </a:stretch>
        </p:blipFill>
        <p:spPr bwMode="auto">
          <a:xfrm>
            <a:off x="722313" y="606425"/>
            <a:ext cx="10420350" cy="62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6F18-C923-3D8A-A6ED-FB93E8680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Stave detail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6CA0A4-2029-78CF-014B-B8535BE106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846" y="1823448"/>
            <a:ext cx="7183055" cy="503455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5499771-7369-1D8C-FB78-CAA203AA7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86" t="15736" r="1976" b="8604"/>
          <a:stretch>
            <a:fillRect/>
          </a:stretch>
        </p:blipFill>
        <p:spPr bwMode="auto">
          <a:xfrm>
            <a:off x="7414590" y="1956121"/>
            <a:ext cx="4575797" cy="235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4956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>
            <a:extLst>
              <a:ext uri="{FF2B5EF4-FFF2-40B4-BE49-F238E27FC236}">
                <a16:creationId xmlns:a16="http://schemas.microsoft.com/office/drawing/2014/main" id="{01107F16-FAD4-DF45-DD5C-181DC7876F6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65288" y="0"/>
            <a:ext cx="9144000" cy="434975"/>
          </a:xfrm>
        </p:spPr>
        <p:txBody>
          <a:bodyPr/>
          <a:lstStyle/>
          <a:p>
            <a:r>
              <a:rPr lang="en-US" altLang="en-IT" sz="2400"/>
              <a:t>DISK 2</a:t>
            </a:r>
            <a:endParaRPr lang="it-IT" altLang="en-IT" sz="2400"/>
          </a:p>
        </p:txBody>
      </p:sp>
      <p:pic>
        <p:nvPicPr>
          <p:cNvPr id="12291" name="Immagine 3">
            <a:extLst>
              <a:ext uri="{FF2B5EF4-FFF2-40B4-BE49-F238E27FC236}">
                <a16:creationId xmlns:a16="http://schemas.microsoft.com/office/drawing/2014/main" id="{BCD9FBED-51C2-1E97-E73D-913E9212D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78" t="14723" r="6561" b="9166"/>
          <a:stretch>
            <a:fillRect/>
          </a:stretch>
        </p:blipFill>
        <p:spPr bwMode="auto">
          <a:xfrm>
            <a:off x="1444625" y="361950"/>
            <a:ext cx="9364663" cy="649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>
            <a:extLst>
              <a:ext uri="{FF2B5EF4-FFF2-40B4-BE49-F238E27FC236}">
                <a16:creationId xmlns:a16="http://schemas.microsoft.com/office/drawing/2014/main" id="{ACB32B76-ACB6-9734-5E73-C1B211EC2E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74813" y="0"/>
            <a:ext cx="9126537" cy="415925"/>
          </a:xfrm>
        </p:spPr>
        <p:txBody>
          <a:bodyPr>
            <a:normAutofit fontScale="90000"/>
          </a:bodyPr>
          <a:lstStyle/>
          <a:p>
            <a:r>
              <a:rPr lang="en-US" altLang="en-IT" sz="2400"/>
              <a:t>DISK 3</a:t>
            </a:r>
            <a:endParaRPr lang="it-IT" altLang="en-IT" sz="2400"/>
          </a:p>
        </p:txBody>
      </p:sp>
      <p:pic>
        <p:nvPicPr>
          <p:cNvPr id="14339" name="Immagine 3">
            <a:extLst>
              <a:ext uri="{FF2B5EF4-FFF2-40B4-BE49-F238E27FC236}">
                <a16:creationId xmlns:a16="http://schemas.microsoft.com/office/drawing/2014/main" id="{3970549A-8841-7EF5-B8BC-C2E700189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8" t="15001" r="6876" b="9166"/>
          <a:stretch>
            <a:fillRect/>
          </a:stretch>
        </p:blipFill>
        <p:spPr bwMode="auto">
          <a:xfrm>
            <a:off x="1716088" y="415925"/>
            <a:ext cx="9277350" cy="656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DD284C-37BD-80AF-0B73-20BF7D04EA4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92075"/>
            <a:ext cx="6722003" cy="844550"/>
          </a:xfrm>
        </p:spPr>
        <p:txBody>
          <a:bodyPr>
            <a:normAutofit fontScale="90000"/>
          </a:bodyPr>
          <a:lstStyle/>
          <a:p>
            <a:r>
              <a:rPr lang="it-IT" b="1" dirty="0" err="1"/>
              <a:t>Typical</a:t>
            </a:r>
            <a:r>
              <a:rPr lang="it-IT" b="1" dirty="0"/>
              <a:t> disk </a:t>
            </a:r>
            <a:r>
              <a:rPr lang="it-IT" b="1" dirty="0" err="1"/>
              <a:t>module</a:t>
            </a:r>
            <a:r>
              <a:rPr lang="it-IT" b="1" dirty="0"/>
              <a:t> </a:t>
            </a:r>
            <a:r>
              <a:rPr lang="it-IT" b="1" dirty="0" err="1"/>
              <a:t>stave</a:t>
            </a:r>
            <a:r>
              <a:rPr lang="it-IT" b="1" dirty="0"/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A24523A-0D11-23AF-36D2-8F5F609C82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993" t="13927" r="1370" b="7169"/>
          <a:stretch/>
        </p:blipFill>
        <p:spPr>
          <a:xfrm>
            <a:off x="422651" y="1953374"/>
            <a:ext cx="7420524" cy="386225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4475F44-78D3-7135-2971-900524A31D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844" t="16333" r="907" b="9666"/>
          <a:stretch/>
        </p:blipFill>
        <p:spPr>
          <a:xfrm>
            <a:off x="6798973" y="617586"/>
            <a:ext cx="4852969" cy="244854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8FEF260-18DF-2CC4-9CE4-C92E846A55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067" t="13667" r="1563" b="8334"/>
          <a:stretch/>
        </p:blipFill>
        <p:spPr>
          <a:xfrm>
            <a:off x="6722003" y="4066736"/>
            <a:ext cx="4929939" cy="26141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E94B47-3581-A63F-2745-5A39608CB002}"/>
              </a:ext>
            </a:extLst>
          </p:cNvPr>
          <p:cNvSpPr txBox="1"/>
          <p:nvPr/>
        </p:nvSpPr>
        <p:spPr>
          <a:xfrm>
            <a:off x="577043" y="4296016"/>
            <a:ext cx="144302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Cooling pipes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431CBA-8B4B-CF31-9038-A8D8089D2FC8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020067" y="4480682"/>
            <a:ext cx="925500" cy="2927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B2D9047-18AE-15C5-C6D7-D76B8F3CF90F}"/>
              </a:ext>
            </a:extLst>
          </p:cNvPr>
          <p:cNvSpPr txBox="1"/>
          <p:nvPr/>
        </p:nvSpPr>
        <p:spPr>
          <a:xfrm>
            <a:off x="4826826" y="4520090"/>
            <a:ext cx="19082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dirty="0"/>
              <a:t>Lower modules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FCF49A-3002-5CB9-6141-DCEB93BFC11B}"/>
              </a:ext>
            </a:extLst>
          </p:cNvPr>
          <p:cNvCxnSpPr>
            <a:cxnSpLocks/>
          </p:cNvCxnSpPr>
          <p:nvPr/>
        </p:nvCxnSpPr>
        <p:spPr>
          <a:xfrm flipH="1" flipV="1">
            <a:off x="4313321" y="4136564"/>
            <a:ext cx="513505" cy="568192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0CB901-EC0C-89A5-C728-3BA808E54186}"/>
              </a:ext>
            </a:extLst>
          </p:cNvPr>
          <p:cNvSpPr txBox="1"/>
          <p:nvPr/>
        </p:nvSpPr>
        <p:spPr>
          <a:xfrm>
            <a:off x="4705804" y="1395848"/>
            <a:ext cx="190829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T" dirty="0"/>
              <a:t>Upper modules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198FBD1-9560-1F7C-6DA0-FEA304B083CA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189704" y="1765180"/>
            <a:ext cx="470248" cy="13227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BF45009-56A9-3CE2-2ABE-A5DF9A6F1560}"/>
              </a:ext>
            </a:extLst>
          </p:cNvPr>
          <p:cNvCxnSpPr>
            <a:cxnSpLocks/>
          </p:cNvCxnSpPr>
          <p:nvPr/>
        </p:nvCxnSpPr>
        <p:spPr>
          <a:xfrm>
            <a:off x="6798973" y="4704756"/>
            <a:ext cx="3185405" cy="6864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2D9286E-13D2-13CD-6F90-F4B3E9361F40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614099" y="1580514"/>
            <a:ext cx="967801" cy="2359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1C37AC4-DC34-E0AA-7A9C-178052A02F34}"/>
              </a:ext>
            </a:extLst>
          </p:cNvPr>
          <p:cNvSpPr txBox="1"/>
          <p:nvPr/>
        </p:nvSpPr>
        <p:spPr>
          <a:xfrm>
            <a:off x="7493000" y="812800"/>
            <a:ext cx="685380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Front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503E23-673C-2C44-72D6-BE3E7A29E18D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6614099" y="1480582"/>
            <a:ext cx="2337976" cy="999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266EBA8-93CF-0C73-64EF-245DB5C811C1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659952" y="1060138"/>
            <a:ext cx="4525448" cy="3357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DB2FF76-C2B9-351C-07A4-F72BB4E010F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735121" y="4704756"/>
            <a:ext cx="1733451" cy="74804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5FA1A3E-8403-CD6A-6B97-B74FBDEBFDCD}"/>
              </a:ext>
            </a:extLst>
          </p:cNvPr>
          <p:cNvCxnSpPr>
            <a:cxnSpLocks/>
          </p:cNvCxnSpPr>
          <p:nvPr/>
        </p:nvCxnSpPr>
        <p:spPr>
          <a:xfrm flipH="1" flipV="1">
            <a:off x="4882639" y="3429000"/>
            <a:ext cx="825083" cy="107994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0056F6D-7C20-8F5D-3DB0-108FF1E1DD3C}"/>
              </a:ext>
            </a:extLst>
          </p:cNvPr>
          <p:cNvSpPr txBox="1"/>
          <p:nvPr/>
        </p:nvSpPr>
        <p:spPr>
          <a:xfrm>
            <a:off x="8455265" y="2764667"/>
            <a:ext cx="2047997" cy="369332"/>
          </a:xfrm>
          <a:prstGeom prst="rect">
            <a:avLst/>
          </a:prstGeom>
          <a:pattFill prst="pct5">
            <a:fgClr>
              <a:schemeClr val="dk1"/>
            </a:fgClr>
            <a:bgClr>
              <a:schemeClr val="bg1"/>
            </a:bgClr>
          </a:patt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Carbon fibre spacer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E00C020-DB76-B0FC-58CE-FDEFFE051BDA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9479264" y="1961404"/>
            <a:ext cx="284648" cy="8032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8ECF912-5AB5-DA48-9AEA-1C2AFF7AA878}"/>
              </a:ext>
            </a:extLst>
          </p:cNvPr>
          <p:cNvSpPr txBox="1"/>
          <p:nvPr/>
        </p:nvSpPr>
        <p:spPr>
          <a:xfrm>
            <a:off x="2453435" y="5474411"/>
            <a:ext cx="2429203" cy="369332"/>
          </a:xfrm>
          <a:prstGeom prst="rect">
            <a:avLst/>
          </a:prstGeom>
          <a:pattFill prst="pct5">
            <a:fgClr>
              <a:schemeClr val="dk1"/>
            </a:fgClr>
            <a:bgClr>
              <a:schemeClr val="bg1"/>
            </a:bgClr>
          </a:patt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FF0000"/>
                </a:solidFill>
              </a:rPr>
              <a:t>Carbon fibre pacers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73AD384-ACEA-8D3B-12C4-D4DC95E13754}"/>
              </a:ext>
            </a:extLst>
          </p:cNvPr>
          <p:cNvCxnSpPr>
            <a:cxnSpLocks/>
          </p:cNvCxnSpPr>
          <p:nvPr/>
        </p:nvCxnSpPr>
        <p:spPr>
          <a:xfrm flipH="1" flipV="1">
            <a:off x="3140371" y="4665348"/>
            <a:ext cx="321810" cy="80906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46AA8E8-0FB6-E2DC-F191-8671179C4243}"/>
              </a:ext>
            </a:extLst>
          </p:cNvPr>
          <p:cNvCxnSpPr>
            <a:cxnSpLocks/>
          </p:cNvCxnSpPr>
          <p:nvPr/>
        </p:nvCxnSpPr>
        <p:spPr>
          <a:xfrm flipH="1" flipV="1">
            <a:off x="4054839" y="4704756"/>
            <a:ext cx="94277" cy="76965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0BCC2DD-DD87-4779-5F07-9BB160864041}"/>
              </a:ext>
            </a:extLst>
          </p:cNvPr>
          <p:cNvSpPr txBox="1"/>
          <p:nvPr/>
        </p:nvSpPr>
        <p:spPr>
          <a:xfrm>
            <a:off x="9984378" y="5797862"/>
            <a:ext cx="622286" cy="3693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T" dirty="0"/>
              <a:t>Back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FDB59D-B622-C155-F54C-3B2E6C12DBD0}"/>
              </a:ext>
            </a:extLst>
          </p:cNvPr>
          <p:cNvSpPr txBox="1"/>
          <p:nvPr/>
        </p:nvSpPr>
        <p:spPr>
          <a:xfrm>
            <a:off x="1431508" y="2718581"/>
            <a:ext cx="1418658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Electrical bus</a:t>
            </a:r>
            <a:endParaRPr lang="en-IT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029A04-FF9F-25AA-35DF-AD5B3BFEF035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2850166" y="2903247"/>
            <a:ext cx="1112664" cy="6823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557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5E0DCD-EA3C-2D43-1F23-F997DA67A2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722106-92AB-7263-1DB6-C3689F913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000" y="308633"/>
            <a:ext cx="11856000" cy="1072088"/>
          </a:xfrm>
        </p:spPr>
        <p:txBody>
          <a:bodyPr/>
          <a:lstStyle/>
          <a:p>
            <a:r>
              <a:rPr lang="en-US" sz="4000" b="1" dirty="0"/>
              <a:t>Support tube – Updated structural analysis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9C55BF0-E9B5-11D3-1DA3-4520277BEFB5}"/>
              </a:ext>
            </a:extLst>
          </p:cNvPr>
          <p:cNvSpPr txBox="1"/>
          <p:nvPr/>
        </p:nvSpPr>
        <p:spPr>
          <a:xfrm>
            <a:off x="204228" y="1125891"/>
            <a:ext cx="11363881" cy="9969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/>
              <a:t>The aim of this analysis is to calculate the stress and displacement in each part of the cylinder (Al reinforcement, carbon fiber, honeycomb). </a:t>
            </a:r>
          </a:p>
          <a:p>
            <a:r>
              <a:rPr lang="en-US" sz="2000"/>
              <a:t>It is necessary to set: </a:t>
            </a:r>
          </a:p>
          <a:p>
            <a:endParaRPr lang="en-US" sz="120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5137511-95C9-C37D-BC08-68CC3D2970A4}"/>
              </a:ext>
            </a:extLst>
          </p:cNvPr>
          <p:cNvSpPr txBox="1"/>
          <p:nvPr/>
        </p:nvSpPr>
        <p:spPr>
          <a:xfrm>
            <a:off x="377269" y="2204259"/>
            <a:ext cx="6096000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ts val="1651"/>
              </a:lnSpc>
              <a:buFont typeface="Arial" panose="020B0604020202020204" pitchFamily="34" charset="0"/>
              <a:buChar char="•"/>
            </a:pPr>
            <a:r>
              <a:rPr lang="en-US" sz="1800"/>
              <a:t>Constraint configuration </a:t>
            </a:r>
            <a:r>
              <a:rPr lang="en-US" sz="1800">
                <a:sym typeface="Wingdings" panose="05000000000000000000" pitchFamily="2" charset="2"/>
              </a:rPr>
              <a:t> double fixed ends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6A90FA5-BA9E-2DBE-856E-56C1842D57C6}"/>
              </a:ext>
            </a:extLst>
          </p:cNvPr>
          <p:cNvSpPr txBox="1"/>
          <p:nvPr/>
        </p:nvSpPr>
        <p:spPr>
          <a:xfrm>
            <a:off x="377269" y="2703044"/>
            <a:ext cx="6096000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ts val="1651"/>
              </a:lnSpc>
              <a:buFont typeface="Arial" panose="020B0604020202020204" pitchFamily="34" charset="0"/>
              <a:buChar char="•"/>
            </a:pPr>
            <a:r>
              <a:rPr lang="en-US" sz="1800"/>
              <a:t>Loads configuration </a:t>
            </a:r>
            <a:endParaRPr lang="en-US" sz="1800">
              <a:sym typeface="Wingdings" panose="05000000000000000000" pitchFamily="2" charset="2"/>
            </a:endParaRPr>
          </a:p>
        </p:txBody>
      </p:sp>
      <p:graphicFrame>
        <p:nvGraphicFramePr>
          <p:cNvPr id="11" name="Tabella 12">
            <a:extLst>
              <a:ext uri="{FF2B5EF4-FFF2-40B4-BE49-F238E27FC236}">
                <a16:creationId xmlns:a16="http://schemas.microsoft.com/office/drawing/2014/main" id="{73E10D84-02C7-FC67-D643-159B7B3764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738816"/>
              </p:ext>
            </p:extLst>
          </p:nvPr>
        </p:nvGraphicFramePr>
        <p:xfrm>
          <a:off x="6096000" y="1994350"/>
          <a:ext cx="5494987" cy="248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7793">
                  <a:extLst>
                    <a:ext uri="{9D8B030D-6E8A-4147-A177-3AD203B41FA5}">
                      <a16:colId xmlns:a16="http://schemas.microsoft.com/office/drawing/2014/main" val="1578401007"/>
                    </a:ext>
                  </a:extLst>
                </a:gridCol>
                <a:gridCol w="2657194">
                  <a:extLst>
                    <a:ext uri="{9D8B030D-6E8A-4147-A177-3AD203B41FA5}">
                      <a16:colId xmlns:a16="http://schemas.microsoft.com/office/drawing/2014/main" val="342158829"/>
                    </a:ext>
                  </a:extLst>
                </a:gridCol>
              </a:tblGrid>
              <a:tr h="316977">
                <a:tc>
                  <a:txBody>
                    <a:bodyPr/>
                    <a:lstStyle/>
                    <a:p>
                      <a:r>
                        <a:rPr lang="en-US" sz="1800"/>
                        <a:t>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50 kg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147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/>
                        <a:t>LumiCal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70 kg + 70 kg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27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52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091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Outer tracker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09645"/>
                  </a:ext>
                </a:extLst>
              </a:tr>
              <a:tr h="3422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Medium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658266"/>
                  </a:ext>
                </a:extLst>
              </a:tr>
              <a:tr h="3422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Including estimates of the services running from the detectors to the end of the support tube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124A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1977"/>
                  </a:ext>
                </a:extLst>
              </a:tr>
            </a:tbl>
          </a:graphicData>
        </a:graphic>
      </p:graphicFrame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8DEB1177-814F-1F24-8A50-AAA5955DE035}"/>
              </a:ext>
            </a:extLst>
          </p:cNvPr>
          <p:cNvCxnSpPr>
            <a:cxnSpLocks/>
          </p:cNvCxnSpPr>
          <p:nvPr/>
        </p:nvCxnSpPr>
        <p:spPr>
          <a:xfrm>
            <a:off x="1454149" y="3013385"/>
            <a:ext cx="0" cy="2124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Diagram&#10;&#10;Description automatically generated">
            <a:extLst>
              <a:ext uri="{FF2B5EF4-FFF2-40B4-BE49-F238E27FC236}">
                <a16:creationId xmlns:a16="http://schemas.microsoft.com/office/drawing/2014/main" id="{C5BEFC3A-513D-91AB-2E55-1DA9778B81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14" t="9694" r="21065" b="17212"/>
          <a:stretch/>
        </p:blipFill>
        <p:spPr>
          <a:xfrm>
            <a:off x="204228" y="3323726"/>
            <a:ext cx="2804986" cy="2520780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BBE428F-A0EB-F1F5-B491-15EBF25D036C}"/>
              </a:ext>
            </a:extLst>
          </p:cNvPr>
          <p:cNvSpPr txBox="1"/>
          <p:nvPr/>
        </p:nvSpPr>
        <p:spPr>
          <a:xfrm>
            <a:off x="3299497" y="3819981"/>
            <a:ext cx="1895958" cy="826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/>
              <a:t>Loads applied to remote point to distribute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A0115B9-2502-4C08-A5F9-DD64AA82E8A6}"/>
              </a:ext>
            </a:extLst>
          </p:cNvPr>
          <p:cNvSpPr txBox="1"/>
          <p:nvPr/>
        </p:nvSpPr>
        <p:spPr>
          <a:xfrm>
            <a:off x="377269" y="6160947"/>
            <a:ext cx="6353731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ts val="1651"/>
              </a:lnSpc>
              <a:buFont typeface="Arial" panose="020B0604020202020204" pitchFamily="34" charset="0"/>
              <a:buChar char="•"/>
            </a:pPr>
            <a:r>
              <a:rPr lang="en-US" sz="1800">
                <a:sym typeface="Wingdings" panose="05000000000000000000" pitchFamily="2" charset="2"/>
              </a:rPr>
              <a:t>Carbon fiber/ honeycomb creation  layered section 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9FB80C84-18DB-A1C8-F3CE-1DE930006526}"/>
              </a:ext>
            </a:extLst>
          </p:cNvPr>
          <p:cNvCxnSpPr/>
          <p:nvPr/>
        </p:nvCxnSpPr>
        <p:spPr>
          <a:xfrm>
            <a:off x="2685011" y="2858214"/>
            <a:ext cx="325027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pplsci 10 07262 g001">
            <a:extLst>
              <a:ext uri="{FF2B5EF4-FFF2-40B4-BE49-F238E27FC236}">
                <a16:creationId xmlns:a16="http://schemas.microsoft.com/office/drawing/2014/main" id="{3641723C-4C99-3A8D-95FF-0EBE22B97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2"/>
          <a:stretch/>
        </p:blipFill>
        <p:spPr bwMode="auto">
          <a:xfrm>
            <a:off x="6582434" y="4450287"/>
            <a:ext cx="4810298" cy="24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041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00D9D22-D40E-9AD5-D66D-D2AE38F178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 descr="A picture containing letter&#10;&#10;Description automatically generated">
            <a:extLst>
              <a:ext uri="{FF2B5EF4-FFF2-40B4-BE49-F238E27FC236}">
                <a16:creationId xmlns:a16="http://schemas.microsoft.com/office/drawing/2014/main" id="{F94F30DB-8CDE-300F-E2AC-DCCB677641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5"/>
          <a:stretch/>
        </p:blipFill>
        <p:spPr>
          <a:xfrm>
            <a:off x="2537876" y="543691"/>
            <a:ext cx="9508497" cy="455201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9C7D472-019C-1FB5-AE2F-9B4E7D522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145" y="5227422"/>
            <a:ext cx="6223374" cy="163057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E80D17F-C0EB-E92D-FC49-E1EA096BC681}"/>
              </a:ext>
            </a:extLst>
          </p:cNvPr>
          <p:cNvSpPr txBox="1"/>
          <p:nvPr/>
        </p:nvSpPr>
        <p:spPr>
          <a:xfrm>
            <a:off x="257695" y="1720735"/>
            <a:ext cx="1949334" cy="881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400"/>
              <a:t>Loads configuration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C5BF89-B8FD-57EC-AFA8-304C3314422C}"/>
              </a:ext>
            </a:extLst>
          </p:cNvPr>
          <p:cNvSpPr txBox="1"/>
          <p:nvPr/>
        </p:nvSpPr>
        <p:spPr>
          <a:xfrm>
            <a:off x="185651" y="5368637"/>
            <a:ext cx="1949334" cy="881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400"/>
              <a:t>Layered section</a:t>
            </a:r>
          </a:p>
        </p:txBody>
      </p:sp>
    </p:spTree>
    <p:extLst>
      <p:ext uri="{BB962C8B-B14F-4D97-AF65-F5344CB8AC3E}">
        <p14:creationId xmlns:p14="http://schemas.microsoft.com/office/powerpoint/2010/main" val="28908345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76DB02-C7EC-4651-2337-DA59B2D8D7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22DBE316-E0C0-76E4-983C-32547824B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81" y="645218"/>
            <a:ext cx="11017800" cy="1072088"/>
          </a:xfrm>
        </p:spPr>
        <p:txBody>
          <a:bodyPr/>
          <a:lstStyle/>
          <a:p>
            <a:r>
              <a:rPr lang="en-US" sz="4000" b="1"/>
              <a:t>Support tube – Rail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D11F91-3AB6-818E-40FA-6B1AA9BC28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334"/>
          <a:stretch/>
        </p:blipFill>
        <p:spPr>
          <a:xfrm>
            <a:off x="9020931" y="1005727"/>
            <a:ext cx="2792437" cy="2646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F3AC7F-2AAC-3E62-B488-F044A8416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0931" y="4304340"/>
            <a:ext cx="3074792" cy="240983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1D69C9C-55AC-10FD-8636-5F64ACA85D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0670" y="2678844"/>
            <a:ext cx="5035570" cy="396203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8328D54B-163A-1ADA-C67C-10DD861E0B21}"/>
              </a:ext>
            </a:extLst>
          </p:cNvPr>
          <p:cNvSpPr txBox="1"/>
          <p:nvPr/>
        </p:nvSpPr>
        <p:spPr>
          <a:xfrm>
            <a:off x="152400" y="1250018"/>
            <a:ext cx="6089650" cy="42592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/>
              <a:t>The support tube needs to be inserted into the main detector; the idea is to use a rail, starting from the outside of the detector to allow the sliding of the cylinder. </a:t>
            </a:r>
          </a:p>
          <a:p>
            <a:pPr>
              <a:lnSpc>
                <a:spcPct val="150000"/>
              </a:lnSpc>
            </a:pPr>
            <a:r>
              <a:rPr lang="en-US"/>
              <a:t>To assure a good precision and appropriate support it is necessary to use the linear bearings; different types are available, the choice has to be made considering: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Required positioning precision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Weight of the whole structure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/>
              <a:t>Necessary degrees of freedom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ACBB0036-2A09-276B-69E6-8E93670CFDB2}"/>
              </a:ext>
            </a:extLst>
          </p:cNvPr>
          <p:cNvCxnSpPr>
            <a:cxnSpLocks/>
          </p:cNvCxnSpPr>
          <p:nvPr/>
        </p:nvCxnSpPr>
        <p:spPr>
          <a:xfrm flipH="1" flipV="1">
            <a:off x="5695029" y="5852273"/>
            <a:ext cx="3325902" cy="3074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e 10">
            <a:extLst>
              <a:ext uri="{FF2B5EF4-FFF2-40B4-BE49-F238E27FC236}">
                <a16:creationId xmlns:a16="http://schemas.microsoft.com/office/drawing/2014/main" id="{861B7722-3C32-29CC-6D35-60CE04D5143D}"/>
              </a:ext>
            </a:extLst>
          </p:cNvPr>
          <p:cNvSpPr/>
          <p:nvPr/>
        </p:nvSpPr>
        <p:spPr>
          <a:xfrm>
            <a:off x="5250298" y="5546691"/>
            <a:ext cx="444731" cy="4447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BF058B6-5A3D-E52A-7ED8-9D74C2E0B780}"/>
              </a:ext>
            </a:extLst>
          </p:cNvPr>
          <p:cNvSpPr txBox="1"/>
          <p:nvPr/>
        </p:nvSpPr>
        <p:spPr>
          <a:xfrm>
            <a:off x="9131531" y="836867"/>
            <a:ext cx="2681837" cy="26462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200">
                <a:solidFill>
                  <a:srgbClr val="FF0000"/>
                </a:solidFill>
              </a:rPr>
              <a:t>SECTION</a:t>
            </a:r>
          </a:p>
        </p:txBody>
      </p:sp>
    </p:spTree>
    <p:extLst>
      <p:ext uri="{BB962C8B-B14F-4D97-AF65-F5344CB8AC3E}">
        <p14:creationId xmlns:p14="http://schemas.microsoft.com/office/powerpoint/2010/main" val="354413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41B23F-D370-5336-CFFC-3400665B1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err="1"/>
              <a:t>Conceptual</a:t>
            </a:r>
            <a:r>
              <a:rPr lang="it-IT" dirty="0"/>
              <a:t> Tracker layout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1D0E502-83B9-F4F3-D193-8D4E8C093BE5}"/>
                  </a:ext>
                </a:extLst>
              </p:cNvPr>
              <p:cNvSpPr txBox="1"/>
              <p:nvPr/>
            </p:nvSpPr>
            <p:spPr>
              <a:xfrm>
                <a:off x="8468723" y="4773576"/>
                <a:ext cx="3530651" cy="175432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00FD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IT" b="1" dirty="0">
                    <a:solidFill>
                      <a:schemeClr val="bg1"/>
                    </a:solidFill>
                  </a:rPr>
                  <a:t>Vertex detector:</a:t>
                </a:r>
              </a:p>
              <a:p>
                <a:endParaRPr lang="en-IT" b="1" dirty="0">
                  <a:solidFill>
                    <a:schemeClr val="bg1"/>
                  </a:solidFill>
                </a:endParaRPr>
              </a:p>
              <a:p>
                <a:r>
                  <a:rPr lang="en-US" b="0" dirty="0">
                    <a:solidFill>
                      <a:schemeClr val="bg1"/>
                    </a:solidFill>
                  </a:rPr>
                  <a:t>Modules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25 ×25 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T" dirty="0">
                    <a:solidFill>
                      <a:schemeClr val="bg1"/>
                    </a:solidFill>
                  </a:rPr>
                  <a:t>pixel size</a:t>
                </a:r>
              </a:p>
              <a:p>
                <a:endParaRPr lang="en-IT" dirty="0">
                  <a:solidFill>
                    <a:schemeClr val="bg1"/>
                  </a:solidFill>
                </a:endParaRPr>
              </a:p>
              <a:p>
                <a:r>
                  <a:rPr lang="en-IT" dirty="0">
                    <a:solidFill>
                      <a:schemeClr val="bg1"/>
                    </a:solidFill>
                  </a:rPr>
                  <a:t>3 barrel layers at </a:t>
                </a:r>
              </a:p>
              <a:p>
                <a:pPr marL="285750" indent="-285750">
                  <a:buFontTx/>
                  <a:buChar char="-"/>
                </a:pPr>
                <a:r>
                  <a:rPr lang="en-IT" dirty="0">
                    <a:solidFill>
                      <a:schemeClr val="bg1"/>
                    </a:solidFill>
                  </a:rPr>
                  <a:t>13.7, 22.7 and 33 mm radius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1D0E502-83B9-F4F3-D193-8D4E8C093B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8723" y="4773576"/>
                <a:ext cx="3530651" cy="1754326"/>
              </a:xfrm>
              <a:prstGeom prst="rect">
                <a:avLst/>
              </a:prstGeom>
              <a:blipFill>
                <a:blip r:embed="rId2"/>
                <a:stretch>
                  <a:fillRect l="-1429" t="-1429" b="-4286"/>
                </a:stretch>
              </a:blipFill>
              <a:ln>
                <a:solidFill>
                  <a:srgbClr val="00FDFF"/>
                </a:solidFill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954F79-06EB-240A-6CC1-802B5510FC4E}"/>
                  </a:ext>
                </a:extLst>
              </p:cNvPr>
              <p:cNvSpPr txBox="1"/>
              <p:nvPr/>
            </p:nvSpPr>
            <p:spPr>
              <a:xfrm>
                <a:off x="8468724" y="1887296"/>
                <a:ext cx="3530650" cy="2585323"/>
              </a:xfrm>
              <a:prstGeom prst="rect">
                <a:avLst/>
              </a:prstGeom>
              <a:solidFill>
                <a:srgbClr val="FFFD78"/>
              </a:solidFill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rgbClr val="002060"/>
                    </a:solidFill>
                  </a:rPr>
                  <a:t>Outer tracker: </a:t>
                </a:r>
              </a:p>
              <a:p>
                <a:endParaRPr lang="en-GB" b="1" dirty="0">
                  <a:solidFill>
                    <a:srgbClr val="002060"/>
                  </a:solidFill>
                </a:endParaRPr>
              </a:p>
              <a:p>
                <a:r>
                  <a:rPr lang="en-US" dirty="0">
                    <a:solidFill>
                      <a:srgbClr val="002060"/>
                    </a:solidFill>
                  </a:rPr>
                  <a:t>Modules of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0 ×150 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µ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T" dirty="0">
                    <a:solidFill>
                      <a:srgbClr val="002060"/>
                    </a:solidFill>
                  </a:rPr>
                  <a:t>pixel size</a:t>
                </a:r>
              </a:p>
              <a:p>
                <a:endParaRPr lang="en-GB" b="1" dirty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Intermediate barrel at 13 cm radius (improved reconstruction for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&gt;40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tracks</m:t>
                    </m:r>
                  </m:oMath>
                </a14:m>
                <a:r>
                  <a:rPr lang="en-GB" dirty="0">
                    <a:solidFill>
                      <a:srgbClr val="002060"/>
                    </a:solidFill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Outer barrel at 31.5 cm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2060"/>
                    </a:solidFill>
                  </a:rPr>
                  <a:t>3 disks per side 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954F79-06EB-240A-6CC1-802B5510F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8724" y="1887296"/>
                <a:ext cx="3530650" cy="2585323"/>
              </a:xfrm>
              <a:prstGeom prst="rect">
                <a:avLst/>
              </a:prstGeom>
              <a:blipFill>
                <a:blip r:embed="rId3"/>
                <a:stretch>
                  <a:fillRect l="-1429" t="-976" r="-714" b="-292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4F28509A-818F-CDE2-2813-0C3490463A32}"/>
              </a:ext>
            </a:extLst>
          </p:cNvPr>
          <p:cNvGrpSpPr>
            <a:grpSpLocks noChangeAspect="1"/>
          </p:cNvGrpSpPr>
          <p:nvPr/>
        </p:nvGrpSpPr>
        <p:grpSpPr>
          <a:xfrm>
            <a:off x="192625" y="1744792"/>
            <a:ext cx="8276097" cy="4872489"/>
            <a:chOff x="1820917" y="735013"/>
            <a:chExt cx="10375846" cy="6108700"/>
          </a:xfrm>
        </p:grpSpPr>
        <p:pic>
          <p:nvPicPr>
            <p:cNvPr id="4" name="Immagine 4">
              <a:extLst>
                <a:ext uri="{FF2B5EF4-FFF2-40B4-BE49-F238E27FC236}">
                  <a16:creationId xmlns:a16="http://schemas.microsoft.com/office/drawing/2014/main" id="{D25F4DDC-8009-7D64-171F-E22D827D55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909" t="14055" r="1186" b="8694"/>
            <a:stretch/>
          </p:blipFill>
          <p:spPr>
            <a:xfrm>
              <a:off x="1820917" y="735013"/>
              <a:ext cx="10375846" cy="61087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</p:pic>
        <p:cxnSp>
          <p:nvCxnSpPr>
            <p:cNvPr id="6" name="Connettore diritto 6">
              <a:extLst>
                <a:ext uri="{FF2B5EF4-FFF2-40B4-BE49-F238E27FC236}">
                  <a16:creationId xmlns:a16="http://schemas.microsoft.com/office/drawing/2014/main" id="{87AF7034-7D7E-A05D-99B4-4236A6E70144}"/>
                </a:ext>
              </a:extLst>
            </p:cNvPr>
            <p:cNvCxnSpPr>
              <a:cxnSpLocks/>
            </p:cNvCxnSpPr>
            <p:nvPr/>
          </p:nvCxnSpPr>
          <p:spPr>
            <a:xfrm>
              <a:off x="1820917" y="3698874"/>
              <a:ext cx="1015042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diritto 9">
              <a:extLst>
                <a:ext uri="{FF2B5EF4-FFF2-40B4-BE49-F238E27FC236}">
                  <a16:creationId xmlns:a16="http://schemas.microsoft.com/office/drawing/2014/main" id="{65C612B6-7443-5F20-6027-DEB80E85174B}"/>
                </a:ext>
              </a:extLst>
            </p:cNvPr>
            <p:cNvCxnSpPr>
              <a:cxnSpLocks/>
            </p:cNvCxnSpPr>
            <p:nvPr/>
          </p:nvCxnSpPr>
          <p:spPr>
            <a:xfrm>
              <a:off x="5299075" y="3789363"/>
              <a:ext cx="1762125" cy="1428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diritto 14">
              <a:extLst>
                <a:ext uri="{FF2B5EF4-FFF2-40B4-BE49-F238E27FC236}">
                  <a16:creationId xmlns:a16="http://schemas.microsoft.com/office/drawing/2014/main" id="{2D8FC49D-D44E-73BC-23A3-880E0E95394E}"/>
                </a:ext>
              </a:extLst>
            </p:cNvPr>
            <p:cNvCxnSpPr>
              <a:cxnSpLocks/>
            </p:cNvCxnSpPr>
            <p:nvPr/>
          </p:nvCxnSpPr>
          <p:spPr>
            <a:xfrm>
              <a:off x="5726113" y="4295775"/>
              <a:ext cx="8953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diritto 17">
              <a:extLst>
                <a:ext uri="{FF2B5EF4-FFF2-40B4-BE49-F238E27FC236}">
                  <a16:creationId xmlns:a16="http://schemas.microsoft.com/office/drawing/2014/main" id="{B30B55EB-40BB-A432-9327-B961D29AF6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113" y="4527550"/>
              <a:ext cx="1495425" cy="254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diritto 20">
              <a:extLst>
                <a:ext uri="{FF2B5EF4-FFF2-40B4-BE49-F238E27FC236}">
                  <a16:creationId xmlns:a16="http://schemas.microsoft.com/office/drawing/2014/main" id="{C9C997A5-D277-C7DE-A02F-5243498D9F1A}"/>
                </a:ext>
              </a:extLst>
            </p:cNvPr>
            <p:cNvCxnSpPr>
              <a:cxnSpLocks/>
            </p:cNvCxnSpPr>
            <p:nvPr/>
          </p:nvCxnSpPr>
          <p:spPr>
            <a:xfrm>
              <a:off x="5726113" y="4586288"/>
              <a:ext cx="103981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23">
              <a:extLst>
                <a:ext uri="{FF2B5EF4-FFF2-40B4-BE49-F238E27FC236}">
                  <a16:creationId xmlns:a16="http://schemas.microsoft.com/office/drawing/2014/main" id="{E45ECBF3-2396-6296-EFF2-FE31D0F81ABC}"/>
                </a:ext>
              </a:extLst>
            </p:cNvPr>
            <p:cNvCxnSpPr>
              <a:cxnSpLocks/>
            </p:cNvCxnSpPr>
            <p:nvPr/>
          </p:nvCxnSpPr>
          <p:spPr>
            <a:xfrm>
              <a:off x="5918200" y="4619625"/>
              <a:ext cx="533400" cy="63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diritto 31">
              <a:extLst>
                <a:ext uri="{FF2B5EF4-FFF2-40B4-BE49-F238E27FC236}">
                  <a16:creationId xmlns:a16="http://schemas.microsoft.com/office/drawing/2014/main" id="{BCFC0216-788A-47B4-B6FA-5E93E4E78723}"/>
                </a:ext>
              </a:extLst>
            </p:cNvPr>
            <p:cNvCxnSpPr>
              <a:cxnSpLocks/>
            </p:cNvCxnSpPr>
            <p:nvPr/>
          </p:nvCxnSpPr>
          <p:spPr>
            <a:xfrm>
              <a:off x="3643313" y="3854450"/>
              <a:ext cx="0" cy="496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34">
              <a:extLst>
                <a:ext uri="{FF2B5EF4-FFF2-40B4-BE49-F238E27FC236}">
                  <a16:creationId xmlns:a16="http://schemas.microsoft.com/office/drawing/2014/main" id="{F2B0FE84-EC76-84B2-1CF6-08D8543DE383}"/>
                </a:ext>
              </a:extLst>
            </p:cNvPr>
            <p:cNvCxnSpPr>
              <a:cxnSpLocks/>
            </p:cNvCxnSpPr>
            <p:nvPr/>
          </p:nvCxnSpPr>
          <p:spPr>
            <a:xfrm>
              <a:off x="5340350" y="3854450"/>
              <a:ext cx="0" cy="685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37">
              <a:extLst>
                <a:ext uri="{FF2B5EF4-FFF2-40B4-BE49-F238E27FC236}">
                  <a16:creationId xmlns:a16="http://schemas.microsoft.com/office/drawing/2014/main" id="{5CA09700-D246-6D6F-CBBB-6D417956E17A}"/>
                </a:ext>
              </a:extLst>
            </p:cNvPr>
            <p:cNvCxnSpPr>
              <a:cxnSpLocks/>
            </p:cNvCxnSpPr>
            <p:nvPr/>
          </p:nvCxnSpPr>
          <p:spPr>
            <a:xfrm>
              <a:off x="4478338" y="3854450"/>
              <a:ext cx="0" cy="60483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diritto 40">
              <a:extLst>
                <a:ext uri="{FF2B5EF4-FFF2-40B4-BE49-F238E27FC236}">
                  <a16:creationId xmlns:a16="http://schemas.microsoft.com/office/drawing/2014/main" id="{034008B5-44FD-F522-DB4C-342DCE3CFBA5}"/>
                </a:ext>
              </a:extLst>
            </p:cNvPr>
            <p:cNvCxnSpPr>
              <a:cxnSpLocks/>
            </p:cNvCxnSpPr>
            <p:nvPr/>
          </p:nvCxnSpPr>
          <p:spPr>
            <a:xfrm>
              <a:off x="7005638" y="3949700"/>
              <a:ext cx="4762" cy="59055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44">
              <a:extLst>
                <a:ext uri="{FF2B5EF4-FFF2-40B4-BE49-F238E27FC236}">
                  <a16:creationId xmlns:a16="http://schemas.microsoft.com/office/drawing/2014/main" id="{EF913D5C-ED8E-BE20-648B-E6EF9A1F0BA7}"/>
                </a:ext>
              </a:extLst>
            </p:cNvPr>
            <p:cNvCxnSpPr>
              <a:cxnSpLocks/>
            </p:cNvCxnSpPr>
            <p:nvPr/>
          </p:nvCxnSpPr>
          <p:spPr>
            <a:xfrm>
              <a:off x="7859713" y="3854450"/>
              <a:ext cx="0" cy="60483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47">
              <a:extLst>
                <a:ext uri="{FF2B5EF4-FFF2-40B4-BE49-F238E27FC236}">
                  <a16:creationId xmlns:a16="http://schemas.microsoft.com/office/drawing/2014/main" id="{7288FED9-5DCF-B457-E63F-783148E801DC}"/>
                </a:ext>
              </a:extLst>
            </p:cNvPr>
            <p:cNvCxnSpPr>
              <a:cxnSpLocks/>
            </p:cNvCxnSpPr>
            <p:nvPr/>
          </p:nvCxnSpPr>
          <p:spPr>
            <a:xfrm>
              <a:off x="8707438" y="3854450"/>
              <a:ext cx="4762" cy="496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diritto 63">
              <a:extLst>
                <a:ext uri="{FF2B5EF4-FFF2-40B4-BE49-F238E27FC236}">
                  <a16:creationId xmlns:a16="http://schemas.microsoft.com/office/drawing/2014/main" id="{55B1BB9E-F53D-796B-F367-E9CD4F01D858}"/>
                </a:ext>
              </a:extLst>
            </p:cNvPr>
            <p:cNvCxnSpPr>
              <a:cxnSpLocks/>
            </p:cNvCxnSpPr>
            <p:nvPr/>
          </p:nvCxnSpPr>
          <p:spPr>
            <a:xfrm>
              <a:off x="2357438" y="3744913"/>
              <a:ext cx="762635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65">
              <a:extLst>
                <a:ext uri="{FF2B5EF4-FFF2-40B4-BE49-F238E27FC236}">
                  <a16:creationId xmlns:a16="http://schemas.microsoft.com/office/drawing/2014/main" id="{D42F6411-322D-63E4-E067-7EB5DF9F8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400" y="2662238"/>
              <a:ext cx="976313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DRIFT CHAMBER</a:t>
              </a:r>
              <a:endParaRPr lang="it-IT" altLang="en-IT" sz="900"/>
            </a:p>
          </p:txBody>
        </p:sp>
        <p:cxnSp>
          <p:nvCxnSpPr>
            <p:cNvPr id="30" name="Connettore 2 67">
              <a:extLst>
                <a:ext uri="{FF2B5EF4-FFF2-40B4-BE49-F238E27FC236}">
                  <a16:creationId xmlns:a16="http://schemas.microsoft.com/office/drawing/2014/main" id="{A1D200EF-AA75-28E7-3286-1C4FFD6253E4}"/>
                </a:ext>
              </a:extLst>
            </p:cNvPr>
            <p:cNvCxnSpPr>
              <a:cxnSpLocks/>
            </p:cNvCxnSpPr>
            <p:nvPr/>
          </p:nvCxnSpPr>
          <p:spPr>
            <a:xfrm>
              <a:off x="3240088" y="2892425"/>
              <a:ext cx="174625" cy="80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sellaDiTesto 70">
              <a:extLst>
                <a:ext uri="{FF2B5EF4-FFF2-40B4-BE49-F238E27FC236}">
                  <a16:creationId xmlns:a16="http://schemas.microsoft.com/office/drawing/2014/main" id="{E22ACB87-ADFF-1A4F-AF58-DFD8FE3FD1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7350" y="2401888"/>
              <a:ext cx="12874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800"/>
                <a:t>EXSTERNAL CILINDER</a:t>
              </a:r>
              <a:endParaRPr lang="it-IT" altLang="en-IT" sz="800"/>
            </a:p>
          </p:txBody>
        </p:sp>
        <p:cxnSp>
          <p:nvCxnSpPr>
            <p:cNvPr id="36" name="Connettore 2 72">
              <a:extLst>
                <a:ext uri="{FF2B5EF4-FFF2-40B4-BE49-F238E27FC236}">
                  <a16:creationId xmlns:a16="http://schemas.microsoft.com/office/drawing/2014/main" id="{40F6048C-916E-AEAB-3FBF-6446FF4FFBB0}"/>
                </a:ext>
              </a:extLst>
            </p:cNvPr>
            <p:cNvCxnSpPr>
              <a:cxnSpLocks/>
            </p:cNvCxnSpPr>
            <p:nvPr/>
          </p:nvCxnSpPr>
          <p:spPr>
            <a:xfrm>
              <a:off x="3414713" y="2560638"/>
              <a:ext cx="573087" cy="12033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sellaDiTesto 75">
              <a:extLst>
                <a:ext uri="{FF2B5EF4-FFF2-40B4-BE49-F238E27FC236}">
                  <a16:creationId xmlns:a16="http://schemas.microsoft.com/office/drawing/2014/main" id="{FB755934-5025-3C90-EC4C-A03786FD89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4863" y="2295525"/>
              <a:ext cx="98425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OUTER TRACKER</a:t>
              </a:r>
              <a:endParaRPr lang="it-IT" altLang="en-IT" sz="900"/>
            </a:p>
          </p:txBody>
        </p:sp>
        <p:cxnSp>
          <p:nvCxnSpPr>
            <p:cNvPr id="38" name="Connettore 2 77">
              <a:extLst>
                <a:ext uri="{FF2B5EF4-FFF2-40B4-BE49-F238E27FC236}">
                  <a16:creationId xmlns:a16="http://schemas.microsoft.com/office/drawing/2014/main" id="{3CA9DD07-553B-BC84-2E91-AD0B00E357BE}"/>
                </a:ext>
              </a:extLst>
            </p:cNvPr>
            <p:cNvCxnSpPr/>
            <p:nvPr/>
          </p:nvCxnSpPr>
          <p:spPr>
            <a:xfrm>
              <a:off x="4983163" y="2457450"/>
              <a:ext cx="415925" cy="133191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78">
              <a:extLst>
                <a:ext uri="{FF2B5EF4-FFF2-40B4-BE49-F238E27FC236}">
                  <a16:creationId xmlns:a16="http://schemas.microsoft.com/office/drawing/2014/main" id="{A7407632-ADC8-0F72-3CD5-CA3E01BA7E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51600" y="2401888"/>
              <a:ext cx="1146175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MEDIUM TRACKER</a:t>
              </a:r>
              <a:endParaRPr lang="it-IT" altLang="en-IT" sz="900"/>
            </a:p>
          </p:txBody>
        </p:sp>
        <p:cxnSp>
          <p:nvCxnSpPr>
            <p:cNvPr id="40" name="Connettore 2 80">
              <a:extLst>
                <a:ext uri="{FF2B5EF4-FFF2-40B4-BE49-F238E27FC236}">
                  <a16:creationId xmlns:a16="http://schemas.microsoft.com/office/drawing/2014/main" id="{5E8D7114-1A13-B661-C0DC-06DE80FDBA83}"/>
                </a:ext>
              </a:extLst>
            </p:cNvPr>
            <p:cNvCxnSpPr/>
            <p:nvPr/>
          </p:nvCxnSpPr>
          <p:spPr>
            <a:xfrm flipH="1">
              <a:off x="6451600" y="2560638"/>
              <a:ext cx="314325" cy="17351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asellaDiTesto 81">
              <a:extLst>
                <a:ext uri="{FF2B5EF4-FFF2-40B4-BE49-F238E27FC236}">
                  <a16:creationId xmlns:a16="http://schemas.microsoft.com/office/drawing/2014/main" id="{867B3ADA-04B0-F2FE-52D0-F8C17519C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72338" y="4870450"/>
              <a:ext cx="121285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INNER TRACKER</a:t>
              </a:r>
              <a:endParaRPr lang="it-IT" altLang="en-IT" sz="900"/>
            </a:p>
          </p:txBody>
        </p:sp>
        <p:cxnSp>
          <p:nvCxnSpPr>
            <p:cNvPr id="42" name="Connettore 2 83">
              <a:extLst>
                <a:ext uri="{FF2B5EF4-FFF2-40B4-BE49-F238E27FC236}">
                  <a16:creationId xmlns:a16="http://schemas.microsoft.com/office/drawing/2014/main" id="{6671B9D4-58E8-32C6-42A5-6CF0078C98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48475" y="4610100"/>
              <a:ext cx="525463" cy="3063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asellaDiTesto 86">
              <a:extLst>
                <a:ext uri="{FF2B5EF4-FFF2-40B4-BE49-F238E27FC236}">
                  <a16:creationId xmlns:a16="http://schemas.microsoft.com/office/drawing/2014/main" id="{C8264308-AA45-3CBF-4A30-0751DC9BE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7513" y="4697413"/>
              <a:ext cx="91440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3</a:t>
              </a:r>
              <a:endParaRPr lang="it-IT" altLang="en-IT" sz="900"/>
            </a:p>
          </p:txBody>
        </p:sp>
        <p:sp>
          <p:nvSpPr>
            <p:cNvPr id="44" name="CasellaDiTesto 87">
              <a:extLst>
                <a:ext uri="{FF2B5EF4-FFF2-40B4-BE49-F238E27FC236}">
                  <a16:creationId xmlns:a16="http://schemas.microsoft.com/office/drawing/2014/main" id="{105DF8EC-45C3-8D1D-A9A8-83DC32E8A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1750" y="2819400"/>
              <a:ext cx="9144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3</a:t>
              </a:r>
              <a:endParaRPr lang="it-IT" altLang="en-IT" sz="900"/>
            </a:p>
          </p:txBody>
        </p:sp>
        <p:sp>
          <p:nvSpPr>
            <p:cNvPr id="45" name="CasellaDiTesto 88">
              <a:extLst>
                <a:ext uri="{FF2B5EF4-FFF2-40B4-BE49-F238E27FC236}">
                  <a16:creationId xmlns:a16="http://schemas.microsoft.com/office/drawing/2014/main" id="{078A2623-689E-741E-4748-F7B789BB3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7713" y="2871788"/>
              <a:ext cx="91440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1</a:t>
              </a:r>
              <a:endParaRPr lang="it-IT" altLang="en-IT" sz="900"/>
            </a:p>
          </p:txBody>
        </p:sp>
        <p:sp>
          <p:nvSpPr>
            <p:cNvPr id="46" name="CasellaDiTesto 89">
              <a:extLst>
                <a:ext uri="{FF2B5EF4-FFF2-40B4-BE49-F238E27FC236}">
                  <a16:creationId xmlns:a16="http://schemas.microsoft.com/office/drawing/2014/main" id="{9846B712-44E3-766C-1664-CC7531366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5963" y="4976813"/>
              <a:ext cx="91440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1</a:t>
              </a:r>
              <a:endParaRPr lang="it-IT" altLang="en-IT" sz="900"/>
            </a:p>
          </p:txBody>
        </p:sp>
        <p:sp>
          <p:nvSpPr>
            <p:cNvPr id="47" name="CasellaDiTesto 90">
              <a:extLst>
                <a:ext uri="{FF2B5EF4-FFF2-40B4-BE49-F238E27FC236}">
                  <a16:creationId xmlns:a16="http://schemas.microsoft.com/office/drawing/2014/main" id="{A8D95FEA-00C6-2941-EE06-4E4C4D739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7363" y="4713288"/>
              <a:ext cx="9144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2</a:t>
              </a:r>
              <a:endParaRPr lang="it-IT" altLang="en-IT" sz="900"/>
            </a:p>
          </p:txBody>
        </p:sp>
        <p:sp>
          <p:nvSpPr>
            <p:cNvPr id="48" name="CasellaDiTesto 91">
              <a:extLst>
                <a:ext uri="{FF2B5EF4-FFF2-40B4-BE49-F238E27FC236}">
                  <a16:creationId xmlns:a16="http://schemas.microsoft.com/office/drawing/2014/main" id="{38471E77-7CBB-20DA-AF3A-72313973BC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00475" y="4829175"/>
              <a:ext cx="9144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IT" sz="900"/>
                <a:t>DISK 2</a:t>
              </a:r>
              <a:endParaRPr lang="it-IT" altLang="en-IT" sz="900"/>
            </a:p>
          </p:txBody>
        </p:sp>
        <p:cxnSp>
          <p:nvCxnSpPr>
            <p:cNvPr id="49" name="Connettore 2 94">
              <a:extLst>
                <a:ext uri="{FF2B5EF4-FFF2-40B4-BE49-F238E27FC236}">
                  <a16:creationId xmlns:a16="http://schemas.microsoft.com/office/drawing/2014/main" id="{5A20F10E-1849-10B9-7D41-42A98C3EBE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40088" y="4197350"/>
              <a:ext cx="388937" cy="5159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2 95">
              <a:extLst>
                <a:ext uri="{FF2B5EF4-FFF2-40B4-BE49-F238E27FC236}">
                  <a16:creationId xmlns:a16="http://schemas.microsoft.com/office/drawing/2014/main" id="{9463DEF6-84A4-6CBA-DB6A-8DCDC26DD9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6438" y="3051175"/>
              <a:ext cx="284162" cy="10588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2 96">
              <a:extLst>
                <a:ext uri="{FF2B5EF4-FFF2-40B4-BE49-F238E27FC236}">
                  <a16:creationId xmlns:a16="http://schemas.microsoft.com/office/drawing/2014/main" id="{9D873609-2773-2A7E-A124-FBEBF43151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0038" y="4240213"/>
              <a:ext cx="396875" cy="5222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97">
              <a:extLst>
                <a:ext uri="{FF2B5EF4-FFF2-40B4-BE49-F238E27FC236}">
                  <a16:creationId xmlns:a16="http://schemas.microsoft.com/office/drawing/2014/main" id="{B3FA8F4C-A44F-F511-5A6C-D30E636D23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40775" y="3051175"/>
              <a:ext cx="425450" cy="10080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2 98">
              <a:extLst>
                <a:ext uri="{FF2B5EF4-FFF2-40B4-BE49-F238E27FC236}">
                  <a16:creationId xmlns:a16="http://schemas.microsoft.com/office/drawing/2014/main" id="{C3630C82-9CA9-6F5F-4615-E6A0377E35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9875" y="4268788"/>
              <a:ext cx="368300" cy="59213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2 99">
              <a:extLst>
                <a:ext uri="{FF2B5EF4-FFF2-40B4-BE49-F238E27FC236}">
                  <a16:creationId xmlns:a16="http://schemas.microsoft.com/office/drawing/2014/main" id="{64D21F75-401E-D467-B5B1-E6248F75C4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3138" y="4348163"/>
              <a:ext cx="527050" cy="638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E0E4EA-5E28-283F-213C-2A3DA3339B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Assembly_support_CFtube">
            <a:hlinkClick r:id="" action="ppaction://media"/>
            <a:extLst>
              <a:ext uri="{FF2B5EF4-FFF2-40B4-BE49-F238E27FC236}">
                <a16:creationId xmlns:a16="http://schemas.microsoft.com/office/drawing/2014/main" id="{C668778E-135B-25DA-1B2D-65A5EC222E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1879" t="5298" r="38768" b="9257"/>
          <a:stretch/>
        </p:blipFill>
        <p:spPr>
          <a:xfrm>
            <a:off x="5536968" y="510354"/>
            <a:ext cx="6521873" cy="635180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CB5E2D4-3225-3571-3275-C18D6DB2BC40}"/>
              </a:ext>
            </a:extLst>
          </p:cNvPr>
          <p:cNvSpPr txBox="1"/>
          <p:nvPr/>
        </p:nvSpPr>
        <p:spPr>
          <a:xfrm>
            <a:off x="476250" y="759431"/>
            <a:ext cx="4413250" cy="27817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/>
              <a:t>Under study: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Rail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Rail anchoring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Rails length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Geometry of the rail section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Linear bearing type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Positioning system </a:t>
            </a:r>
          </a:p>
        </p:txBody>
      </p:sp>
      <p:sp>
        <p:nvSpPr>
          <p:cNvPr id="4" name="Parentesi graffa aperta 3">
            <a:extLst>
              <a:ext uri="{FF2B5EF4-FFF2-40B4-BE49-F238E27FC236}">
                <a16:creationId xmlns:a16="http://schemas.microsoft.com/office/drawing/2014/main" id="{7BB4324A-AC73-8B05-3A3F-A50E23D419A1}"/>
              </a:ext>
            </a:extLst>
          </p:cNvPr>
          <p:cNvSpPr/>
          <p:nvPr/>
        </p:nvSpPr>
        <p:spPr>
          <a:xfrm>
            <a:off x="145628" y="1206500"/>
            <a:ext cx="376342" cy="78105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8D4A5A32-4745-F69F-2690-3A8762F0FC3F}"/>
              </a:ext>
            </a:extLst>
          </p:cNvPr>
          <p:cNvCxnSpPr>
            <a:stCxn id="4" idx="1"/>
          </p:cNvCxnSpPr>
          <p:nvPr/>
        </p:nvCxnSpPr>
        <p:spPr>
          <a:xfrm flipH="1">
            <a:off x="145627" y="1597025"/>
            <a:ext cx="1" cy="32099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30B45DA3-07FF-1464-2B75-0E9A10FAC98C}"/>
              </a:ext>
            </a:extLst>
          </p:cNvPr>
          <p:cNvCxnSpPr/>
          <p:nvPr/>
        </p:nvCxnSpPr>
        <p:spPr>
          <a:xfrm>
            <a:off x="145627" y="4806950"/>
            <a:ext cx="51477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604AB31-77B6-A17C-AFE2-318BB2B6A27B}"/>
              </a:ext>
            </a:extLst>
          </p:cNvPr>
          <p:cNvSpPr txBox="1"/>
          <p:nvPr/>
        </p:nvSpPr>
        <p:spPr>
          <a:xfrm>
            <a:off x="780628" y="3841749"/>
            <a:ext cx="4533900" cy="27817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/>
              <a:t>To continue the design, it is necessary to know: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Allowable anchoring point from detector side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/>
              <a:t>Allowable space (internal detector diameter and geometry)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40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414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296835E3-5875-194D-1F4D-0D0178BD04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91" b="2330"/>
          <a:stretch/>
        </p:blipFill>
        <p:spPr>
          <a:xfrm>
            <a:off x="8259158" y="4033069"/>
            <a:ext cx="2770761" cy="26624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5E0DCD-EA3C-2D43-1F23-F997DA67A2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722106-92AB-7263-1DB6-C3689F913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00" y="623462"/>
            <a:ext cx="11004948" cy="488665"/>
          </a:xfrm>
        </p:spPr>
        <p:txBody>
          <a:bodyPr/>
          <a:lstStyle/>
          <a:p>
            <a:r>
              <a:rPr lang="en-US" sz="4000" b="1"/>
              <a:t>LumiCal – Support proposal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3A5DF83-7AF0-CC9C-FA16-6ACF5AB186C6}"/>
              </a:ext>
            </a:extLst>
          </p:cNvPr>
          <p:cNvSpPr txBox="1"/>
          <p:nvPr/>
        </p:nvSpPr>
        <p:spPr>
          <a:xfrm>
            <a:off x="323554" y="3320365"/>
            <a:ext cx="4725744" cy="2025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EEB62-66B7-327C-4B14-468C23F498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12762" r="26902" b="21468"/>
          <a:stretch/>
        </p:blipFill>
        <p:spPr>
          <a:xfrm>
            <a:off x="448979" y="3872588"/>
            <a:ext cx="3713319" cy="2914649"/>
          </a:xfrm>
          <a:prstGeom prst="rect">
            <a:avLst/>
          </a:prstGeom>
        </p:spPr>
      </p:pic>
      <p:sp>
        <p:nvSpPr>
          <p:cNvPr id="7" name="CasellaDiTesto 3">
            <a:extLst>
              <a:ext uri="{FF2B5EF4-FFF2-40B4-BE49-F238E27FC236}">
                <a16:creationId xmlns:a16="http://schemas.microsoft.com/office/drawing/2014/main" id="{E2DD255D-A3F6-F33A-4D64-55BDA248FC5E}"/>
              </a:ext>
            </a:extLst>
          </p:cNvPr>
          <p:cNvSpPr txBox="1"/>
          <p:nvPr/>
        </p:nvSpPr>
        <p:spPr>
          <a:xfrm>
            <a:off x="83891" y="1008036"/>
            <a:ext cx="5866059" cy="2674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LumiCal</a:t>
            </a:r>
            <a:r>
              <a:rPr lang="en-US" sz="2000" dirty="0"/>
              <a:t> are held by the two support tube endcaps.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hexapod structure allows to limit the axial footprint.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Hexapod positioner has 6 DOF and high-precision positioning (</a:t>
            </a:r>
            <a:r>
              <a:rPr lang="en-US" sz="2000" dirty="0">
                <a:sym typeface="Symbol" panose="05050102010706020507" pitchFamily="18" charset="2"/>
              </a:rPr>
              <a:t></a:t>
            </a:r>
            <a:r>
              <a:rPr lang="en-US" i="1" dirty="0">
                <a:sym typeface="Symbol" panose="05050102010706020507" pitchFamily="18" charset="2"/>
              </a:rPr>
              <a:t>m</a:t>
            </a:r>
            <a:r>
              <a:rPr lang="en-US" sz="2000" dirty="0">
                <a:sym typeface="Symbol" panose="05050102010706020507" pitchFamily="18" charset="2"/>
              </a:rPr>
              <a:t>)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Actuators could be manual or automatic for a remote positioning.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026" name="Picture 2" descr="Sensors | Free Full-Text | Testing of a MEMS Dynamic Inclinometer Using the Stewart  Platform">
            <a:extLst>
              <a:ext uri="{FF2B5EF4-FFF2-40B4-BE49-F238E27FC236}">
                <a16:creationId xmlns:a16="http://schemas.microsoft.com/office/drawing/2014/main" id="{88209C57-CC1C-B311-61B1-928332381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014" y="3998738"/>
            <a:ext cx="2696076" cy="27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060AEAAF-969B-F276-3AAA-85C4C1D1CD05}"/>
              </a:ext>
            </a:extLst>
          </p:cNvPr>
          <p:cNvSpPr/>
          <p:nvPr/>
        </p:nvSpPr>
        <p:spPr>
          <a:xfrm>
            <a:off x="5657850" y="1822435"/>
            <a:ext cx="438150" cy="4886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8459FC-B377-5C90-B9EF-6EBCA67DC2D0}"/>
              </a:ext>
            </a:extLst>
          </p:cNvPr>
          <p:cNvSpPr txBox="1"/>
          <p:nvPr/>
        </p:nvSpPr>
        <p:spPr>
          <a:xfrm>
            <a:off x="6161264" y="1018702"/>
            <a:ext cx="5885109" cy="28575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/>
              <a:t>The adoption of this solution depends on many factor: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Active or passive alignment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Detection positioning system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Actuator system (manual, pneumatic, piezoelectric, step-motor, etc.)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Anchoring system </a:t>
            </a:r>
          </a:p>
          <a:p>
            <a:endParaRPr lang="en-US"/>
          </a:p>
          <a:p>
            <a:pPr marL="285750" indent="-285750">
              <a:lnSpc>
                <a:spcPts val="1651"/>
              </a:lnSpc>
              <a:buFont typeface="Arial" panose="020B0604020202020204" pitchFamily="34" charset="0"/>
              <a:buChar char="•"/>
            </a:pPr>
            <a:endParaRPr lang="en-US"/>
          </a:p>
          <a:p>
            <a:pPr algn="ctr">
              <a:lnSpc>
                <a:spcPts val="1651"/>
              </a:lnSpc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213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58E3B3D-3D70-FDFE-D8FD-CF58D470D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03974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C4D59D9-6873-FF96-530E-168B9696F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48719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BDD518D-6E82-15D6-0454-FAE8669502CE}"/>
              </a:ext>
            </a:extLst>
          </p:cNvPr>
          <p:cNvGrpSpPr/>
          <p:nvPr/>
        </p:nvGrpSpPr>
        <p:grpSpPr>
          <a:xfrm>
            <a:off x="383493" y="1412503"/>
            <a:ext cx="4602537" cy="2040512"/>
            <a:chOff x="287619" y="1059377"/>
            <a:chExt cx="3451903" cy="153038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3132DEA-FB79-BC98-3FAD-4190CDA57A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811"/>
            <a:stretch/>
          </p:blipFill>
          <p:spPr>
            <a:xfrm>
              <a:off x="287619" y="1059377"/>
              <a:ext cx="3451903" cy="153038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01F5D9-287D-8D68-3676-B28BB724324C}"/>
                </a:ext>
              </a:extLst>
            </p:cNvPr>
            <p:cNvSpPr txBox="1"/>
            <p:nvPr/>
          </p:nvSpPr>
          <p:spPr>
            <a:xfrm>
              <a:off x="1368754" y="1059582"/>
              <a:ext cx="2135875" cy="7802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2201"/>
                </a:lnSpc>
              </a:pPr>
              <a:r>
                <a:rPr lang="en-US" sz="2000" dirty="0"/>
                <a:t>Inlet/outlet for paraffin cooling (copper) 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600A00B-AE08-105E-7799-2626C30629E0}"/>
                </a:ext>
              </a:extLst>
            </p:cNvPr>
            <p:cNvCxnSpPr>
              <a:cxnSpLocks/>
            </p:cNvCxnSpPr>
            <p:nvPr/>
          </p:nvCxnSpPr>
          <p:spPr>
            <a:xfrm>
              <a:off x="2987824" y="1527325"/>
              <a:ext cx="330072" cy="32322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4D084A5-7EF9-CEA4-F2EB-E989A58DFF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1600" y="1208852"/>
              <a:ext cx="57606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o 6">
            <a:extLst>
              <a:ext uri="{FF2B5EF4-FFF2-40B4-BE49-F238E27FC236}">
                <a16:creationId xmlns:a16="http://schemas.microsoft.com/office/drawing/2014/main" id="{4BA0B850-F2FA-C73F-3D6F-3A1AE4BE40EB}"/>
              </a:ext>
            </a:extLst>
          </p:cNvPr>
          <p:cNvGrpSpPr/>
          <p:nvPr/>
        </p:nvGrpSpPr>
        <p:grpSpPr>
          <a:xfrm rot="753529">
            <a:off x="5172747" y="818991"/>
            <a:ext cx="6821432" cy="3057077"/>
            <a:chOff x="-725439" y="932694"/>
            <a:chExt cx="9444719" cy="4064890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FEABA69-B910-2200-E764-8A2EB0935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1705" y="1210925"/>
              <a:ext cx="7578749" cy="2847800"/>
            </a:xfrm>
            <a:prstGeom prst="rect">
              <a:avLst/>
            </a:prstGeom>
          </p:spPr>
        </p:pic>
        <p:pic>
          <p:nvPicPr>
            <p:cNvPr id="49" name="Picture 48" descr="A close-up of a sword&#10;&#10;Description automatically generated with low confidence">
              <a:extLst>
                <a:ext uri="{FF2B5EF4-FFF2-40B4-BE49-F238E27FC236}">
                  <a16:creationId xmlns:a16="http://schemas.microsoft.com/office/drawing/2014/main" id="{0E05DA78-7CEB-881D-9355-22B74BCA8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301" y="2378286"/>
              <a:ext cx="7572768" cy="261929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FA59B42-ECAD-6BFB-7347-051BC25CC29E}"/>
                </a:ext>
              </a:extLst>
            </p:cNvPr>
            <p:cNvSpPr txBox="1"/>
            <p:nvPr/>
          </p:nvSpPr>
          <p:spPr>
            <a:xfrm rot="20846471">
              <a:off x="-482860" y="2231469"/>
              <a:ext cx="2193242" cy="171617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dirty="0"/>
                <a:t>Two halves </a:t>
              </a:r>
              <a:r>
                <a:rPr lang="en-US" sz="1600" dirty="0" err="1"/>
                <a:t>AlBeMet</a:t>
              </a:r>
              <a:r>
                <a:rPr lang="en-US" sz="1600" dirty="0"/>
                <a:t> pipe 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0751042B-4AA6-C998-D9F7-6627EFC04F3C}"/>
                </a:ext>
              </a:extLst>
            </p:cNvPr>
            <p:cNvCxnSpPr>
              <a:cxnSpLocks/>
            </p:cNvCxnSpPr>
            <p:nvPr/>
          </p:nvCxnSpPr>
          <p:spPr>
            <a:xfrm rot="20846471">
              <a:off x="372158" y="3071624"/>
              <a:ext cx="248991" cy="8335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381EDA7-F785-B168-B662-9CC1F4041EAA}"/>
                </a:ext>
              </a:extLst>
            </p:cNvPr>
            <p:cNvCxnSpPr>
              <a:cxnSpLocks/>
            </p:cNvCxnSpPr>
            <p:nvPr/>
          </p:nvCxnSpPr>
          <p:spPr>
            <a:xfrm rot="20846471">
              <a:off x="871418" y="2928935"/>
              <a:ext cx="79312" cy="43573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77776A4D-488E-F58B-C623-05CC313379A6}"/>
                </a:ext>
              </a:extLst>
            </p:cNvPr>
            <p:cNvCxnSpPr>
              <a:cxnSpLocks/>
            </p:cNvCxnSpPr>
            <p:nvPr/>
          </p:nvCxnSpPr>
          <p:spPr>
            <a:xfrm>
              <a:off x="6393925" y="1515546"/>
              <a:ext cx="419386" cy="14533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F20E69B-E2E4-9EEE-279E-2372B8D36A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73134" y="1448618"/>
              <a:ext cx="294461" cy="14186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21792C1-02CC-799F-709B-D95A8964FCB1}"/>
                </a:ext>
              </a:extLst>
            </p:cNvPr>
            <p:cNvSpPr txBox="1"/>
            <p:nvPr/>
          </p:nvSpPr>
          <p:spPr>
            <a:xfrm rot="20846471">
              <a:off x="4830941" y="1407844"/>
              <a:ext cx="1743270" cy="46903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2201"/>
                </a:lnSpc>
              </a:pPr>
              <a:r>
                <a:rPr lang="en-US" sz="1600" dirty="0"/>
                <a:t>Transition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8A365D7-E02E-2629-879F-3B2A73B55097}"/>
                </a:ext>
              </a:extLst>
            </p:cNvPr>
            <p:cNvSpPr txBox="1"/>
            <p:nvPr/>
          </p:nvSpPr>
          <p:spPr>
            <a:xfrm rot="20846471">
              <a:off x="7412924" y="932694"/>
              <a:ext cx="1306356" cy="22943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2201"/>
                </a:lnSpc>
              </a:pPr>
              <a:r>
                <a:rPr lang="en-US" sz="1600" dirty="0"/>
                <a:t>Bellows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A7D1D475-9997-B2F9-BEA0-F4BD630C857C}"/>
                </a:ext>
              </a:extLst>
            </p:cNvPr>
            <p:cNvSpPr txBox="1"/>
            <p:nvPr/>
          </p:nvSpPr>
          <p:spPr>
            <a:xfrm rot="20846471">
              <a:off x="-725439" y="3886176"/>
              <a:ext cx="3353661" cy="69447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2201"/>
                </a:lnSpc>
              </a:pPr>
              <a:r>
                <a:rPr lang="en-US" sz="1600" dirty="0"/>
                <a:t>Electron Beam Welding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9AD6150-21FF-5190-5D72-938F39DB9B6A}"/>
                </a:ext>
              </a:extLst>
            </p:cNvPr>
            <p:cNvCxnSpPr>
              <a:cxnSpLocks/>
            </p:cNvCxnSpPr>
            <p:nvPr/>
          </p:nvCxnSpPr>
          <p:spPr>
            <a:xfrm rot="20846471">
              <a:off x="520278" y="4402670"/>
              <a:ext cx="259181" cy="3070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82D611D-DA4E-7BD8-B3B5-18850B2EC5F1}"/>
                </a:ext>
              </a:extLst>
            </p:cNvPr>
            <p:cNvCxnSpPr>
              <a:cxnSpLocks/>
            </p:cNvCxnSpPr>
            <p:nvPr/>
          </p:nvCxnSpPr>
          <p:spPr>
            <a:xfrm rot="20846471" flipV="1">
              <a:off x="5867960" y="3770460"/>
              <a:ext cx="187873" cy="3028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81D91A3-AAC9-1BEE-93EE-3693479F4E36}"/>
                </a:ext>
              </a:extLst>
            </p:cNvPr>
            <p:cNvSpPr txBox="1"/>
            <p:nvPr/>
          </p:nvSpPr>
          <p:spPr>
            <a:xfrm rot="20846471">
              <a:off x="4032031" y="3913932"/>
              <a:ext cx="2101769" cy="8903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2201"/>
                </a:lnSpc>
              </a:pPr>
              <a:r>
                <a:rPr lang="en-US" sz="1600" dirty="0"/>
                <a:t>Thick copper deposition</a:t>
              </a: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99DF02-66C0-164E-915E-B822A18218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r" defTabSz="1219139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70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3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0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27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4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1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98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55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E8F486C-4434-554D-85E5-88CD09D87FB7}" type="slidenum">
              <a:rPr lang="en-FR" smtClean="0">
                <a:latin typeface="Calibri" panose="020F0502020204030204" pitchFamily="34" charset="0"/>
              </a:rPr>
              <a:pPr/>
              <a:t>54</a:t>
            </a:fld>
            <a:endParaRPr lang="en-FR" dirty="0">
              <a:latin typeface="Calibri" panose="020F050202020403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7CBE033-E334-B14F-8AAE-4648D6E55D21}"/>
              </a:ext>
            </a:extLst>
          </p:cNvPr>
          <p:cNvSpPr txBox="1">
            <a:spLocks/>
          </p:cNvSpPr>
          <p:nvPr/>
        </p:nvSpPr>
        <p:spPr>
          <a:xfrm>
            <a:off x="734931" y="144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rgbClr val="FF000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FR" dirty="0"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9C7993-6ED3-F44F-AC8F-C2F2AA604930}"/>
              </a:ext>
            </a:extLst>
          </p:cNvPr>
          <p:cNvSpPr/>
          <p:nvPr/>
        </p:nvSpPr>
        <p:spPr>
          <a:xfrm>
            <a:off x="7593607" y="6326909"/>
            <a:ext cx="18473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endParaRPr lang="it-IT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2E4A6B21-F507-B44A-B2A5-7EFBE4EFF8D4}"/>
              </a:ext>
            </a:extLst>
          </p:cNvPr>
          <p:cNvGraphicFramePr>
            <a:graphicFrameLocks noGrp="1"/>
          </p:cNvGraphicFramePr>
          <p:nvPr/>
        </p:nvGraphicFramePr>
        <p:xfrm>
          <a:off x="377158" y="4531004"/>
          <a:ext cx="3894260" cy="180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3984">
                  <a:extLst>
                    <a:ext uri="{9D8B030D-6E8A-4147-A177-3AD203B41FA5}">
                      <a16:colId xmlns:a16="http://schemas.microsoft.com/office/drawing/2014/main" val="458284284"/>
                    </a:ext>
                  </a:extLst>
                </a:gridCol>
                <a:gridCol w="1310276">
                  <a:extLst>
                    <a:ext uri="{9D8B030D-6E8A-4147-A177-3AD203B41FA5}">
                      <a16:colId xmlns:a16="http://schemas.microsoft.com/office/drawing/2014/main" val="2213448749"/>
                    </a:ext>
                  </a:extLst>
                </a:gridCol>
              </a:tblGrid>
              <a:tr h="31242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baseline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thickness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806511"/>
                  </a:ext>
                </a:extLst>
              </a:tr>
              <a:tr h="55626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AlBeMet162</a:t>
                      </a:r>
                    </a:p>
                    <a:p>
                      <a:pPr marL="0" marR="0" lvl="0" indent="0" algn="ctr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600" dirty="0">
                          <a:latin typeface="Calibri" panose="020F0502020204030204" pitchFamily="34" charset="0"/>
                        </a:rPr>
                        <a:t>62% Be  and 38% Al alloy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)</a:t>
                      </a:r>
                      <a:endParaRPr lang="en-US" sz="16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0.35 mm 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16983"/>
                  </a:ext>
                </a:extLst>
              </a:tr>
              <a:tr h="31242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Paraffin (coolant)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 mm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820879"/>
                  </a:ext>
                </a:extLst>
              </a:tr>
              <a:tr h="31242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AlBeMet162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0.35 mm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360952"/>
                  </a:ext>
                </a:extLst>
              </a:tr>
              <a:tr h="312421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Au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</a:txBody>
                  <a:tcPr marL="68580" marR="68580" marT="34291" marB="3429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749694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F14B89B7-418F-B848-855B-53D7D8B24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424" y="548680"/>
            <a:ext cx="6202320" cy="1072088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Low impedance vacuum chamber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C3B75C-5C56-6443-8BE2-EA8D196B8C3F}"/>
              </a:ext>
            </a:extLst>
          </p:cNvPr>
          <p:cNvSpPr/>
          <p:nvPr/>
        </p:nvSpPr>
        <p:spPr>
          <a:xfrm>
            <a:off x="6408644" y="825123"/>
            <a:ext cx="2885632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spcBef>
                <a:spcPts val="200"/>
              </a:spcBef>
              <a:buSzPct val="100000"/>
            </a:pPr>
            <a:r>
              <a:rPr lang="en-US" sz="1867" b="1" dirty="0">
                <a:solidFill>
                  <a:srgbClr val="002060"/>
                </a:solidFill>
                <a:latin typeface="Calibri" panose="020F0502020204030204" pitchFamily="34" charset="0"/>
                <a:cs typeface="Calibri"/>
              </a:rPr>
              <a:t>warm and cooled </a:t>
            </a:r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2486F5FC-D3BD-B042-905D-7BAD11549407}"/>
              </a:ext>
            </a:extLst>
          </p:cNvPr>
          <p:cNvSpPr txBox="1">
            <a:spLocks/>
          </p:cNvSpPr>
          <p:nvPr/>
        </p:nvSpPr>
        <p:spPr>
          <a:xfrm>
            <a:off x="290421" y="2994051"/>
            <a:ext cx="2937575" cy="59247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buNone/>
            </a:pPr>
            <a:r>
              <a:rPr lang="en-US" sz="1600" dirty="0">
                <a:latin typeface="Calibri" panose="020F0502020204030204" pitchFamily="34" charset="0"/>
              </a:rPr>
              <a:t>Inner radius 10 mm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en-US" sz="1600" dirty="0">
                <a:latin typeface="Calibri" panose="020F0502020204030204" pitchFamily="34" charset="0"/>
              </a:rPr>
              <a:t>Outer radius 11.7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4C7D7E7-B8CD-CF89-257D-1476CB5D53AB}"/>
              </a:ext>
            </a:extLst>
          </p:cNvPr>
          <p:cNvSpPr txBox="1"/>
          <p:nvPr/>
        </p:nvSpPr>
        <p:spPr>
          <a:xfrm>
            <a:off x="279822" y="3586527"/>
            <a:ext cx="39167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Geometry studied to integrate the central chamber with the vertex detector</a:t>
            </a:r>
          </a:p>
          <a:p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60C02D3-72FD-8B31-FE2E-C49490E1BCDA}"/>
              </a:ext>
            </a:extLst>
          </p:cNvPr>
          <p:cNvSpPr txBox="1"/>
          <p:nvPr/>
        </p:nvSpPr>
        <p:spPr>
          <a:xfrm>
            <a:off x="4811424" y="5201096"/>
            <a:ext cx="503908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To reduce the cooling material, the design provides </a:t>
            </a:r>
            <a:r>
              <a:rPr lang="en-GB" b="1" dirty="0"/>
              <a:t>five channels </a:t>
            </a:r>
            <a:r>
              <a:rPr lang="en-GB" dirty="0"/>
              <a:t>for each side; in this way is possible to use the needed quantity of coolant and reduce the material, creating a light structure. </a:t>
            </a:r>
          </a:p>
          <a:p>
            <a:endParaRPr lang="en-US" dirty="0"/>
          </a:p>
        </p:txBody>
      </p:sp>
      <p:pic>
        <p:nvPicPr>
          <p:cNvPr id="61" name="Immagine 8">
            <a:extLst>
              <a:ext uri="{FF2B5EF4-FFF2-40B4-BE49-F238E27FC236}">
                <a16:creationId xmlns:a16="http://schemas.microsoft.com/office/drawing/2014/main" id="{8C9A9316-867D-AB1C-1803-903B101883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6317" y="5155958"/>
            <a:ext cx="2399479" cy="11809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5451A0-E350-98FC-6518-EDA139293B8F}"/>
              </a:ext>
            </a:extLst>
          </p:cNvPr>
          <p:cNvSpPr txBox="1"/>
          <p:nvPr/>
        </p:nvSpPr>
        <p:spPr>
          <a:xfrm>
            <a:off x="4811424" y="3933589"/>
            <a:ext cx="698486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Starting from 90 mm to 1190 mm from IP</a:t>
            </a:r>
          </a:p>
          <a:p>
            <a:r>
              <a:rPr lang="en-GB" dirty="0"/>
              <a:t>The cooling is based on an </a:t>
            </a:r>
            <a:r>
              <a:rPr lang="en-GB" b="1" dirty="0"/>
              <a:t>asymmetric solution</a:t>
            </a:r>
            <a:r>
              <a:rPr lang="en-GB" dirty="0"/>
              <a:t>, using the 50 </a:t>
            </a:r>
            <a:r>
              <a:rPr lang="en-GB" dirty="0" err="1"/>
              <a:t>mrad</a:t>
            </a:r>
            <a:r>
              <a:rPr lang="en-GB" dirty="0"/>
              <a:t> cone as the cutting profile, to assure the respect of the spatial constraint due to the </a:t>
            </a:r>
            <a:r>
              <a:rPr lang="en-GB" b="1" dirty="0" err="1"/>
              <a:t>LumiCal</a:t>
            </a:r>
            <a:r>
              <a:rPr lang="en-GB" b="1" dirty="0"/>
              <a:t> requirement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5259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C9D2C01-536F-B7AC-56F4-D1BAAC6A290D}"/>
              </a:ext>
            </a:extLst>
          </p:cNvPr>
          <p:cNvGrpSpPr/>
          <p:nvPr/>
        </p:nvGrpSpPr>
        <p:grpSpPr>
          <a:xfrm>
            <a:off x="5546773" y="4821862"/>
            <a:ext cx="4997762" cy="1791963"/>
            <a:chOff x="5546774" y="4564387"/>
            <a:chExt cx="4997762" cy="179196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9130B08-1299-2133-E248-6623516E1EDC}"/>
                </a:ext>
              </a:extLst>
            </p:cNvPr>
            <p:cNvGrpSpPr/>
            <p:nvPr/>
          </p:nvGrpSpPr>
          <p:grpSpPr>
            <a:xfrm>
              <a:off x="5546774" y="4564387"/>
              <a:ext cx="4997762" cy="1791963"/>
              <a:chOff x="5546774" y="4564387"/>
              <a:chExt cx="4997762" cy="179196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4B3A7D06-DF89-F088-7726-D45822FA8565}"/>
                  </a:ext>
                </a:extLst>
              </p:cNvPr>
              <p:cNvGrpSpPr/>
              <p:nvPr/>
            </p:nvGrpSpPr>
            <p:grpSpPr>
              <a:xfrm>
                <a:off x="5995686" y="5023412"/>
                <a:ext cx="4137949" cy="1332938"/>
                <a:chOff x="5995686" y="5023412"/>
                <a:chExt cx="4137949" cy="1332938"/>
              </a:xfrm>
            </p:grpSpPr>
            <p:sp>
              <p:nvSpPr>
                <p:cNvPr id="11" name="Rectangle 10" descr="Chip 1 &#10;">
                  <a:extLst>
                    <a:ext uri="{FF2B5EF4-FFF2-40B4-BE49-F238E27FC236}">
                      <a16:creationId xmlns:a16="http://schemas.microsoft.com/office/drawing/2014/main" id="{1CCD4D37-836E-AD95-623B-99E7FBB628AB}"/>
                    </a:ext>
                  </a:extLst>
                </p:cNvPr>
                <p:cNvSpPr/>
                <p:nvPr/>
              </p:nvSpPr>
              <p:spPr>
                <a:xfrm>
                  <a:off x="5995686" y="5023413"/>
                  <a:ext cx="2071868" cy="13329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1</a:t>
                  </a: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4589BEE8-543D-51AE-6B89-4E209C15D763}"/>
                    </a:ext>
                  </a:extLst>
                </p:cNvPr>
                <p:cNvSpPr/>
                <p:nvPr/>
              </p:nvSpPr>
              <p:spPr>
                <a:xfrm>
                  <a:off x="8061767" y="5023412"/>
                  <a:ext cx="2071868" cy="133293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IT" dirty="0"/>
                    <a:t>Chip 2</a:t>
                  </a:r>
                </a:p>
              </p:txBody>
            </p:sp>
          </p:grp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71FD3364-4AF1-839A-89BB-22A3C29266E0}"/>
                  </a:ext>
                </a:extLst>
              </p:cNvPr>
              <p:cNvCxnSpPr/>
              <p:nvPr/>
            </p:nvCxnSpPr>
            <p:spPr>
              <a:xfrm flipV="1">
                <a:off x="5995686" y="4749054"/>
                <a:ext cx="4137949" cy="1244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B162E2D-63E1-9E85-5008-1C44BF07A34B}"/>
                  </a:ext>
                </a:extLst>
              </p:cNvPr>
              <p:cNvSpPr txBox="1"/>
              <p:nvPr/>
            </p:nvSpPr>
            <p:spPr>
              <a:xfrm>
                <a:off x="7577805" y="4564387"/>
                <a:ext cx="84029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32 mm</a:t>
                </a:r>
                <a:endParaRPr lang="en-IT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486C470-63D0-1F9B-5993-0CB00E037728}"/>
                  </a:ext>
                </a:extLst>
              </p:cNvPr>
              <p:cNvCxnSpPr/>
              <p:nvPr/>
            </p:nvCxnSpPr>
            <p:spPr>
              <a:xfrm>
                <a:off x="5731439" y="5023412"/>
                <a:ext cx="0" cy="1332937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85289BA-2D8D-71BA-C53B-1C0B05DBCAC8}"/>
                  </a:ext>
                </a:extLst>
              </p:cNvPr>
              <p:cNvSpPr txBox="1"/>
              <p:nvPr/>
            </p:nvSpPr>
            <p:spPr>
              <a:xfrm rot="16200000">
                <a:off x="5282438" y="5520145"/>
                <a:ext cx="8980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8.4 mm</a:t>
                </a:r>
                <a:endParaRPr lang="en-IT" dirty="0"/>
              </a:p>
            </p:txBody>
          </p:sp>
          <p:sp>
            <p:nvSpPr>
              <p:cNvPr id="22" name="Right Arrow 21">
                <a:extLst>
                  <a:ext uri="{FF2B5EF4-FFF2-40B4-BE49-F238E27FC236}">
                    <a16:creationId xmlns:a16="http://schemas.microsoft.com/office/drawing/2014/main" id="{5D074281-2527-A9EF-56CC-B96297C5142A}"/>
                  </a:ext>
                </a:extLst>
              </p:cNvPr>
              <p:cNvSpPr/>
              <p:nvPr/>
            </p:nvSpPr>
            <p:spPr>
              <a:xfrm>
                <a:off x="5995686" y="6153813"/>
                <a:ext cx="4548850" cy="195374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826BCF-B61C-968B-CAFA-0A38FCB0BC3E}"/>
                </a:ext>
              </a:extLst>
            </p:cNvPr>
            <p:cNvSpPr txBox="1"/>
            <p:nvPr/>
          </p:nvSpPr>
          <p:spPr>
            <a:xfrm>
              <a:off x="7548261" y="5883868"/>
              <a:ext cx="1027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R</a:t>
              </a:r>
              <a:r>
                <a:rPr lang="en-IT" dirty="0">
                  <a:solidFill>
                    <a:srgbClr val="FFFF00"/>
                  </a:solidFill>
                </a:rPr>
                <a:t>eadout </a:t>
              </a:r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63A485C2-7545-0BFE-7002-E9245C52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Vertex detector modules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EB6FEAE-B1FD-C291-A45B-0233B509710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8972" y="1566591"/>
                <a:ext cx="11455724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Module concept </a:t>
                </a:r>
                <a:r>
                  <a:rPr lang="en-US" sz="2400" dirty="0">
                    <a:solidFill>
                      <a:srgbClr val="00B050"/>
                    </a:solidFill>
                    <a:latin typeface="Poppins" pitchFamily="2" charset="77"/>
                    <a:cs typeface="Poppins" pitchFamily="2" charset="77"/>
                  </a:rPr>
                  <a:t>inspired 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by 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  <a:hlinkClick r:id="rId2"/>
                  </a:rPr>
                  <a:t>ARCADIA</a:t>
                </a:r>
                <a:r>
                  <a:rPr lang="en-US" sz="2400" dirty="0">
                    <a:latin typeface="Poppins" pitchFamily="2" charset="77"/>
                    <a:cs typeface="Poppins" pitchFamily="2" charset="77"/>
                  </a:rPr>
                  <a:t> INFN R&amp;D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Depleted Monolithic Active Pixel Detectors (DMAPS) </a:t>
                </a:r>
                <a:r>
                  <a:rPr lang="en-GB" sz="1800" dirty="0"/>
                  <a:t>sensor and back-side processing already tested on silicon</a:t>
                </a:r>
                <a:endParaRPr lang="en-US" sz="1800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Pixel size 25x25 µm</a:t>
                </a:r>
                <a:r>
                  <a:rPr lang="en-US" sz="1800" baseline="30000" dirty="0">
                    <a:latin typeface="Poppins" pitchFamily="2" charset="77"/>
                    <a:cs typeface="Poppins" pitchFamily="2" charset="77"/>
                  </a:rPr>
                  <a:t>2</a:t>
                </a:r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, 50 µm thi</a:t>
                </a:r>
                <a:r>
                  <a:rPr lang="en-US" sz="1800" dirty="0">
                    <a:cs typeface="Poppins" pitchFamily="2" charset="77"/>
                  </a:rPr>
                  <a:t>ck</a:t>
                </a:r>
                <a:endParaRPr lang="en-US" sz="1800" dirty="0">
                  <a:latin typeface="Poppins" pitchFamily="2" charset="77"/>
                  <a:cs typeface="Poppins" pitchFamily="2" charset="77"/>
                </a:endParaRP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Active area 640 pixel (16 mm) in z and 256 pixels (6.4 mm)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Chip periphery plus an inactive zone: total of 2 mm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 </a:t>
                </a:r>
              </a:p>
              <a:p>
                <a:pPr lvl="1"/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Chips are side-</a:t>
                </a:r>
                <a:r>
                  <a:rPr lang="en-US" sz="1800" dirty="0" err="1">
                    <a:latin typeface="Poppins" pitchFamily="2" charset="77"/>
                    <a:cs typeface="Poppins" pitchFamily="2" charset="77"/>
                  </a:rPr>
                  <a:t>abuttable</a:t>
                </a:r>
                <a:r>
                  <a:rPr lang="en-US" sz="1800" dirty="0">
                    <a:latin typeface="Poppins" pitchFamily="2" charset="77"/>
                    <a:cs typeface="Poppins" pitchFamily="2" charset="77"/>
                  </a:rPr>
                  <a:t> in z  </a:t>
                </a:r>
              </a:p>
              <a:p>
                <a:r>
                  <a:rPr lang="en-US" sz="2400" dirty="0">
                    <a:solidFill>
                      <a:srgbClr val="002060"/>
                    </a:solidFill>
                    <a:latin typeface="Poppins" pitchFamily="2" charset="77"/>
                    <a:cs typeface="Poppins" pitchFamily="2" charset="77"/>
                  </a:rPr>
                  <a:t>Composed of 2 pixelated parts: total of 8.4 mm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) ×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Poppins" pitchFamily="2" charset="77"/>
                    <a:cs typeface="Poppins" pitchFamily="2" charset="77"/>
                  </a:rPr>
                  <a:t> 32 mm (z)</a:t>
                </a:r>
              </a:p>
              <a:p>
                <a:pPr lvl="1"/>
                <a:r>
                  <a:rPr lang="en-US" sz="1800" dirty="0">
                    <a:solidFill>
                      <a:srgbClr val="FF0000"/>
                    </a:solidFill>
                    <a:latin typeface="Poppins" pitchFamily="2" charset="77"/>
                    <a:cs typeface="Poppins" pitchFamily="2" charset="77"/>
                  </a:rPr>
                  <a:t>Power budget not established yet: assume (reasonably)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mW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800" dirty="0">
                  <a:solidFill>
                    <a:srgbClr val="FF0000"/>
                  </a:solidFill>
                  <a:latin typeface="Poppins" pitchFamily="2" charset="77"/>
                  <a:cs typeface="Poppins" pitchFamily="2" charset="77"/>
                </a:endParaRP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EEB6FEAE-B1FD-C291-A45B-0233B50971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8972" y="1566591"/>
                <a:ext cx="11455724" cy="4351338"/>
              </a:xfrm>
              <a:blipFill>
                <a:blip r:embed="rId3"/>
                <a:stretch>
                  <a:fillRect l="-664" t="-2035" r="-55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969F97C8-BD21-C820-B6B9-0C5BAF919C06}"/>
              </a:ext>
            </a:extLst>
          </p:cNvPr>
          <p:cNvGrpSpPr/>
          <p:nvPr/>
        </p:nvGrpSpPr>
        <p:grpSpPr>
          <a:xfrm>
            <a:off x="1036252" y="4775696"/>
            <a:ext cx="3978267" cy="2045738"/>
            <a:chOff x="4844535" y="2602462"/>
            <a:chExt cx="3978267" cy="20457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4E9036C-CF31-C049-44A2-CA4DAD7CC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9200" y="2814638"/>
              <a:ext cx="3793602" cy="183356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9C16E3-338C-B2CF-84DE-A0FB28022062}"/>
                </a:ext>
              </a:extLst>
            </p:cNvPr>
            <p:cNvSpPr txBox="1"/>
            <p:nvPr/>
          </p:nvSpPr>
          <p:spPr>
            <a:xfrm>
              <a:off x="6477855" y="2602462"/>
              <a:ext cx="11692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z</a:t>
              </a:r>
              <a:r>
                <a:rPr lang="en-IT" dirty="0"/>
                <a:t> 640 pixel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EB3F860-8ABF-2935-815F-0F64042C6216}"/>
                </a:ext>
              </a:extLst>
            </p:cNvPr>
            <p:cNvSpPr txBox="1"/>
            <p:nvPr/>
          </p:nvSpPr>
          <p:spPr>
            <a:xfrm rot="16200000">
              <a:off x="4244210" y="3359944"/>
              <a:ext cx="156998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R</a:t>
              </a:r>
              <a:r>
                <a:rPr lang="en-IT" dirty="0"/>
                <a:t>-phi 256 pixel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F2972F0-F678-5D2B-E623-CFF8541BCFCF}"/>
              </a:ext>
            </a:extLst>
          </p:cNvPr>
          <p:cNvSpPr txBox="1"/>
          <p:nvPr/>
        </p:nvSpPr>
        <p:spPr>
          <a:xfrm>
            <a:off x="7418642" y="457683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186334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762A848-8CEE-938B-2392-70987F8AC8BA}"/>
              </a:ext>
            </a:extLst>
          </p:cNvPr>
          <p:cNvSpPr txBox="1"/>
          <p:nvPr/>
        </p:nvSpPr>
        <p:spPr>
          <a:xfrm>
            <a:off x="8585861" y="1763372"/>
            <a:ext cx="3301340" cy="35394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sz="1600" b="1" dirty="0">
                <a:solidFill>
                  <a:srgbClr val="FF0000"/>
                </a:solidFill>
              </a:rPr>
              <a:t>Layer 1</a:t>
            </a:r>
          </a:p>
          <a:p>
            <a:pPr algn="ctr"/>
            <a:r>
              <a:rPr lang="en-IT" sz="1600" dirty="0"/>
              <a:t>15 overlapping staves of 6 modules each</a:t>
            </a:r>
          </a:p>
          <a:p>
            <a:pPr algn="ctr"/>
            <a:endParaRPr lang="en-IT" sz="1600" dirty="0"/>
          </a:p>
          <a:p>
            <a:pPr algn="ctr"/>
            <a:r>
              <a:rPr lang="en-GB" sz="1600" dirty="0"/>
              <a:t>P</a:t>
            </a:r>
            <a:r>
              <a:rPr lang="en-IT" sz="1600" dirty="0"/>
              <a:t>inwheel geometry: all modules at the same (smallest) radius</a:t>
            </a:r>
          </a:p>
          <a:p>
            <a:pPr algn="ctr"/>
            <a:endParaRPr lang="en-IT" sz="1600" dirty="0"/>
          </a:p>
          <a:p>
            <a:pPr algn="ctr"/>
            <a:r>
              <a:rPr lang="en-IT" sz="1600" dirty="0"/>
              <a:t>Power budget ~12 W </a:t>
            </a:r>
          </a:p>
          <a:p>
            <a:pPr algn="ctr"/>
            <a:endParaRPr lang="en-IT" sz="1600" dirty="0"/>
          </a:p>
          <a:p>
            <a:pPr algn="ctr"/>
            <a:r>
              <a:rPr lang="en-IT" sz="1600" dirty="0"/>
              <a:t>Total weight ~22 grams</a:t>
            </a:r>
          </a:p>
          <a:p>
            <a:pPr algn="ctr"/>
            <a:endParaRPr lang="en-IT" sz="1600" dirty="0"/>
          </a:p>
          <a:p>
            <a:r>
              <a:rPr lang="en-IT" sz="1600" dirty="0"/>
              <a:t>Total thickness 0.25% X</a:t>
            </a:r>
            <a:r>
              <a:rPr lang="en-IT" sz="1600" baseline="-25000" dirty="0"/>
              <a:t>0</a:t>
            </a:r>
            <a:endParaRPr lang="en-IT" sz="1600" dirty="0"/>
          </a:p>
          <a:p>
            <a:r>
              <a:rPr lang="en-IT" sz="1600" i="1" dirty="0">
                <a:solidFill>
                  <a:srgbClr val="0070C0"/>
                </a:solidFill>
              </a:rPr>
              <a:t>Silicon: 0.053% X</a:t>
            </a:r>
            <a:r>
              <a:rPr lang="en-IT" sz="1600" i="1" baseline="-25000" dirty="0">
                <a:solidFill>
                  <a:srgbClr val="0070C0"/>
                </a:solidFill>
              </a:rPr>
              <a:t>0</a:t>
            </a:r>
            <a:endParaRPr lang="en-IT" sz="1600" i="1" dirty="0">
              <a:solidFill>
                <a:srgbClr val="0070C0"/>
              </a:solidFill>
            </a:endParaRPr>
          </a:p>
          <a:p>
            <a:r>
              <a:rPr lang="en-GB" sz="1600" i="1" dirty="0">
                <a:solidFill>
                  <a:srgbClr val="0070C0"/>
                </a:solidFill>
              </a:rPr>
              <a:t>P</a:t>
            </a:r>
            <a:r>
              <a:rPr lang="en-IT" sz="1600" i="1" dirty="0">
                <a:solidFill>
                  <a:srgbClr val="0070C0"/>
                </a:solidFill>
              </a:rPr>
              <a:t>ower and readout bus: 0.056% X</a:t>
            </a:r>
            <a:r>
              <a:rPr lang="en-IT" sz="1600" i="1" baseline="-25000" dirty="0">
                <a:solidFill>
                  <a:srgbClr val="0070C0"/>
                </a:solidFill>
              </a:rPr>
              <a:t>0</a:t>
            </a:r>
            <a:endParaRPr lang="en-IT" sz="1600" i="1" dirty="0">
              <a:solidFill>
                <a:srgbClr val="0070C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F9E184-BFF2-815D-353D-36391FA49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34" y="902825"/>
            <a:ext cx="7772400" cy="549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09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762A848-8CEE-938B-2392-70987F8AC8BA}"/>
              </a:ext>
            </a:extLst>
          </p:cNvPr>
          <p:cNvSpPr txBox="1"/>
          <p:nvPr/>
        </p:nvSpPr>
        <p:spPr>
          <a:xfrm>
            <a:off x="9221620" y="1961976"/>
            <a:ext cx="2821836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Layer 2</a:t>
            </a:r>
          </a:p>
          <a:p>
            <a:pPr algn="ctr"/>
            <a:r>
              <a:rPr lang="en-IT" dirty="0"/>
              <a:t>24 overlapping staves of 10 modules each</a:t>
            </a:r>
          </a:p>
          <a:p>
            <a:pPr algn="ctr"/>
            <a:endParaRPr lang="en-IT" dirty="0"/>
          </a:p>
          <a:p>
            <a:pPr algn="ctr"/>
            <a:r>
              <a:rPr lang="en-GB" dirty="0"/>
              <a:t>P</a:t>
            </a:r>
            <a:r>
              <a:rPr lang="en-IT" dirty="0"/>
              <a:t>inwheel geometry</a:t>
            </a:r>
          </a:p>
          <a:p>
            <a:pPr algn="ctr"/>
            <a:r>
              <a:rPr lang="en-GB" dirty="0"/>
              <a:t>C</a:t>
            </a:r>
            <a:r>
              <a:rPr lang="en-IT" dirty="0"/>
              <a:t>ounter-rotated wrt layer 1 to mitigate charge-asymmetry effects in track reconstruction</a:t>
            </a:r>
          </a:p>
          <a:p>
            <a:pPr algn="ctr"/>
            <a:endParaRPr lang="en-IT" dirty="0"/>
          </a:p>
          <a:p>
            <a:pPr algn="ctr"/>
            <a:r>
              <a:rPr lang="en-IT" dirty="0"/>
              <a:t>Power budget  </a:t>
            </a:r>
          </a:p>
          <a:p>
            <a:pPr algn="ctr"/>
            <a:r>
              <a:rPr lang="en-IT" dirty="0"/>
              <a:t>~32 W</a:t>
            </a:r>
          </a:p>
          <a:p>
            <a:pPr algn="ctr"/>
            <a:endParaRPr lang="en-IT" dirty="0"/>
          </a:p>
          <a:p>
            <a:pPr algn="ctr"/>
            <a:r>
              <a:rPr lang="en-IT" sz="1800" dirty="0"/>
              <a:t>Total weight ~63 grams</a:t>
            </a:r>
          </a:p>
          <a:p>
            <a:pPr algn="ctr"/>
            <a:endParaRPr lang="en-IT" dirty="0"/>
          </a:p>
          <a:p>
            <a:pPr algn="ctr"/>
            <a:r>
              <a:rPr lang="en-IT" sz="1800" dirty="0"/>
              <a:t>Total thickness 0.25% X</a:t>
            </a:r>
            <a:r>
              <a:rPr lang="en-IT" sz="1800" baseline="-25000" dirty="0"/>
              <a:t>0</a:t>
            </a:r>
            <a:endParaRPr lang="en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D0C2DE-9D8B-A25F-5F7A-8A08B2158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09" y="771153"/>
            <a:ext cx="8237682" cy="571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762A848-8CEE-938B-2392-70987F8AC8BA}"/>
              </a:ext>
            </a:extLst>
          </p:cNvPr>
          <p:cNvSpPr txBox="1"/>
          <p:nvPr/>
        </p:nvSpPr>
        <p:spPr>
          <a:xfrm>
            <a:off x="8931349" y="2177273"/>
            <a:ext cx="2940848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T" b="1" dirty="0">
                <a:solidFill>
                  <a:srgbClr val="FF0000"/>
                </a:solidFill>
              </a:rPr>
              <a:t>Layer 3</a:t>
            </a:r>
          </a:p>
          <a:p>
            <a:pPr algn="ctr"/>
            <a:r>
              <a:rPr lang="en-IT" dirty="0"/>
              <a:t>18 overlapping staves of double 16 modules each</a:t>
            </a:r>
          </a:p>
          <a:p>
            <a:pPr algn="ctr"/>
            <a:endParaRPr lang="en-IT" dirty="0"/>
          </a:p>
          <a:p>
            <a:pPr algn="ctr"/>
            <a:r>
              <a:rPr lang="en-GB" dirty="0"/>
              <a:t>L</a:t>
            </a:r>
            <a:r>
              <a:rPr lang="en-IT" dirty="0"/>
              <a:t>ampshade geometry. </a:t>
            </a:r>
          </a:p>
          <a:p>
            <a:pPr algn="ctr"/>
            <a:r>
              <a:rPr lang="en-IT" dirty="0"/>
              <a:t>Charge symmetric track reconstruction </a:t>
            </a:r>
          </a:p>
          <a:p>
            <a:pPr algn="ctr"/>
            <a:endParaRPr lang="en-IT" sz="1800" dirty="0"/>
          </a:p>
          <a:p>
            <a:pPr algn="ctr"/>
            <a:r>
              <a:rPr lang="en-IT" sz="1800" dirty="0"/>
              <a:t>Total weight ~150 grams</a:t>
            </a:r>
          </a:p>
          <a:p>
            <a:pPr algn="ctr"/>
            <a:r>
              <a:rPr lang="en-IT" dirty="0"/>
              <a:t>	</a:t>
            </a:r>
            <a:endParaRPr lang="en-IT" sz="1800" dirty="0"/>
          </a:p>
          <a:p>
            <a:pPr algn="ctr"/>
            <a:r>
              <a:rPr lang="en-IT" sz="1800" dirty="0"/>
              <a:t>Total thickness 0.25% X</a:t>
            </a:r>
            <a:r>
              <a:rPr lang="en-IT" sz="1800" baseline="-25000" dirty="0"/>
              <a:t>0</a:t>
            </a:r>
            <a:endParaRPr lang="en-IT" sz="1800" dirty="0"/>
          </a:p>
          <a:p>
            <a:pPr algn="ctr"/>
            <a:endParaRPr lang="en-IT" dirty="0"/>
          </a:p>
          <a:p>
            <a:pPr algn="ctr"/>
            <a:r>
              <a:rPr lang="en-IT" dirty="0"/>
              <a:t>Power budget </a:t>
            </a:r>
          </a:p>
          <a:p>
            <a:pPr algn="ctr"/>
            <a:r>
              <a:rPr lang="en-IT" dirty="0"/>
              <a:t>~77 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BA63826-0269-5FAC-63F4-A56CC8388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03" y="466536"/>
            <a:ext cx="8457104" cy="58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192599"/>
      </p:ext>
    </p:extLst>
  </p:cSld>
  <p:clrMapOvr>
    <a:masterClrMapping/>
  </p:clrMapOvr>
</p:sld>
</file>

<file path=ppt/theme/theme1.xml><?xml version="1.0" encoding="utf-8"?>
<a:theme xmlns:a="http://schemas.openxmlformats.org/drawingml/2006/main" name="INF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N" id="{F16C98CD-6A50-4A4E-9D27-753F5CD4672D}" vid="{57B5ECC3-BD98-1F4B-B881-5B57B53D1417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FCC-2011110002-BLEED_FCC_PresentationTemplate_16x9_onscreen</Template>
  <TotalTime>89905</TotalTime>
  <Words>1989</Words>
  <Application>Microsoft Macintosh PowerPoint</Application>
  <PresentationFormat>Widescreen</PresentationFormat>
  <Paragraphs>425</Paragraphs>
  <Slides>54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Arial</vt:lpstr>
      <vt:lpstr>Calibri</vt:lpstr>
      <vt:lpstr>Cambria Math</vt:lpstr>
      <vt:lpstr>Candara</vt:lpstr>
      <vt:lpstr>Poppins</vt:lpstr>
      <vt:lpstr>Symbol</vt:lpstr>
      <vt:lpstr>Wingdings</vt:lpstr>
      <vt:lpstr>INFN</vt:lpstr>
      <vt:lpstr>Mechanical Integration of the IDEA detectors in the FCC-ee interaction region</vt:lpstr>
      <vt:lpstr>The IDEA Concept</vt:lpstr>
      <vt:lpstr>Requirements</vt:lpstr>
      <vt:lpstr>Vertex and Outer Trackers </vt:lpstr>
      <vt:lpstr>Conceptual Tracker layout</vt:lpstr>
      <vt:lpstr>Vertex detector modules</vt:lpstr>
      <vt:lpstr>PowerPoint Presentation</vt:lpstr>
      <vt:lpstr>PowerPoint Presentation</vt:lpstr>
      <vt:lpstr>PowerPoint Presentation</vt:lpstr>
      <vt:lpstr>Overall Vertex layout</vt:lpstr>
      <vt:lpstr>PowerPoint Presentation</vt:lpstr>
      <vt:lpstr>Outer layers modules</vt:lpstr>
      <vt:lpstr>PowerPoint Presentation</vt:lpstr>
      <vt:lpstr>PowerPoint Presentation</vt:lpstr>
      <vt:lpstr>PowerPoint Presentation</vt:lpstr>
      <vt:lpstr>Support cylinder</vt:lpstr>
      <vt:lpstr>Support tube – description </vt:lpstr>
      <vt:lpstr>LumiCal integration</vt:lpstr>
      <vt:lpstr>Support tube – Structural analysis – results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 integration</vt:lpstr>
      <vt:lpstr>Conclusions</vt:lpstr>
      <vt:lpstr>PowerPoint Presentation</vt:lpstr>
      <vt:lpstr>Backup</vt:lpstr>
      <vt:lpstr>Half-ladder layout – layer 1</vt:lpstr>
      <vt:lpstr>Half-ladder layout – layer 2</vt:lpstr>
      <vt:lpstr>Half ladder layout – layer 3</vt:lpstr>
      <vt:lpstr>Layer 1 stave detail</vt:lpstr>
      <vt:lpstr>PowerPoint Presentation</vt:lpstr>
      <vt:lpstr>Vertex on the beam-pipe</vt:lpstr>
      <vt:lpstr>Air cooling for Belle-II upgrade </vt:lpstr>
      <vt:lpstr>PowerPoint Presentation</vt:lpstr>
      <vt:lpstr>Overall layout</vt:lpstr>
      <vt:lpstr>PowerPoint Presentation</vt:lpstr>
      <vt:lpstr>OUTER TRACKER</vt:lpstr>
      <vt:lpstr>MEDIUM TRACKER</vt:lpstr>
      <vt:lpstr>Stave detail</vt:lpstr>
      <vt:lpstr>DISK 2</vt:lpstr>
      <vt:lpstr>DISK 3</vt:lpstr>
      <vt:lpstr>Typical disk module stave </vt:lpstr>
      <vt:lpstr>Support tube – Updated structural analysis </vt:lpstr>
      <vt:lpstr>PowerPoint Presentation</vt:lpstr>
      <vt:lpstr>Support tube – Rail </vt:lpstr>
      <vt:lpstr>PowerPoint Presentation</vt:lpstr>
      <vt:lpstr>LumiCal – Support proposal</vt:lpstr>
      <vt:lpstr>PowerPoint Presentation</vt:lpstr>
      <vt:lpstr>PowerPoint Presentation</vt:lpstr>
      <vt:lpstr>Low impedance vacuum chamber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chip and modules</dc:title>
  <dc:creator>Fabrizio Palla</dc:creator>
  <cp:lastModifiedBy>Fabrizio Palla</cp:lastModifiedBy>
  <cp:revision>215</cp:revision>
  <dcterms:created xsi:type="dcterms:W3CDTF">2022-08-28T12:57:18Z</dcterms:created>
  <dcterms:modified xsi:type="dcterms:W3CDTF">2023-04-25T16:31:36Z</dcterms:modified>
</cp:coreProperties>
</file>