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79" r:id="rId3"/>
    <p:sldId id="280" r:id="rId4"/>
    <p:sldId id="278" r:id="rId5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749" autoAdjust="0"/>
    <p:restoredTop sz="97505"/>
  </p:normalViewPr>
  <p:slideViewPr>
    <p:cSldViewPr>
      <p:cViewPr varScale="1">
        <p:scale>
          <a:sx n="114" d="100"/>
          <a:sy n="114" d="100"/>
        </p:scale>
        <p:origin x="120" y="40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2/2/2023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2/2/2023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2/2/2023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2/2/2023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2/2/2023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2/2/2023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2/2/2023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2/2/2023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2/2/2023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647728" y="757891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132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2/2/2023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2/2/2023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2/2/2023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2/2/2023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2/2/2023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2/2/2023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pPr>
                <a:defRPr/>
              </a:pPr>
              <a:t>2/2/2023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F5DECC8-1817-1C40-A787-5BBEA9EC14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1">
            <a:biLevel thresh="25000"/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6258472"/>
            <a:ext cx="681255" cy="68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sz="6000" dirty="0"/>
              <a:t>22-04 Lubricant irradiation for HL-LHC jacks</a:t>
            </a:r>
            <a:endParaRPr sz="6000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en-US" sz="1800" dirty="0"/>
              <a:t>Dominika Senajova, Sonia Allegretti</a:t>
            </a:r>
            <a:endParaRPr dirty="0"/>
          </a:p>
          <a:p>
            <a:pPr algn="l">
              <a:defRPr/>
            </a:pPr>
            <a:r>
              <a:rPr lang="en-US" sz="1800" dirty="0"/>
              <a:t>08/12/2022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24744"/>
            <a:ext cx="11376024" cy="4608512"/>
          </a:xfrm>
        </p:spPr>
        <p:txBody>
          <a:bodyPr/>
          <a:lstStyle/>
          <a:p>
            <a:pPr lvl="1"/>
            <a:r>
              <a:rPr lang="en-US" sz="2400" dirty="0"/>
              <a:t>Gamma-ray irradiation at STERIS in DE: </a:t>
            </a:r>
          </a:p>
          <a:p>
            <a:pPr lvl="2"/>
            <a:r>
              <a:rPr lang="en-US" sz="1800" dirty="0"/>
              <a:t>11 types of lubricants from 4 suppliers : </a:t>
            </a:r>
            <a:r>
              <a:rPr lang="en-US" sz="1800" dirty="0" err="1"/>
              <a:t>Moresco</a:t>
            </a:r>
            <a:r>
              <a:rPr lang="en-US" sz="1800" dirty="0"/>
              <a:t>, </a:t>
            </a:r>
            <a:r>
              <a:rPr lang="en-US" sz="1800" dirty="0" err="1"/>
              <a:t>Lubrilog</a:t>
            </a:r>
            <a:r>
              <a:rPr lang="en-US" sz="1800" dirty="0"/>
              <a:t>, DuPont (</a:t>
            </a:r>
            <a:r>
              <a:rPr lang="en-US" sz="1800" dirty="0" err="1"/>
              <a:t>Molykote</a:t>
            </a:r>
            <a:r>
              <a:rPr lang="en-US" sz="1800" dirty="0"/>
              <a:t>) and Shell</a:t>
            </a:r>
          </a:p>
          <a:p>
            <a:pPr lvl="2"/>
            <a:r>
              <a:rPr lang="en-US" sz="1800" dirty="0"/>
              <a:t>Irradiation up to 10MGy (4 dose points: 1, 2, 5 and 10 </a:t>
            </a:r>
            <a:r>
              <a:rPr lang="en-US" sz="1800" dirty="0" err="1"/>
              <a:t>MGy</a:t>
            </a:r>
            <a:r>
              <a:rPr lang="en-US" sz="1800" dirty="0"/>
              <a:t>). Dose rate 5kG/h</a:t>
            </a:r>
          </a:p>
          <a:p>
            <a:pPr lvl="1"/>
            <a:r>
              <a:rPr lang="en-US" sz="2400" dirty="0"/>
              <a:t>Quote </a:t>
            </a:r>
          </a:p>
          <a:p>
            <a:pPr lvl="2"/>
            <a:r>
              <a:rPr lang="en-US" sz="1800" dirty="0"/>
              <a:t>Budget: 30,290 GBP ( possible shipping fees of 1400 GBP). Duration 3-6 months.</a:t>
            </a:r>
          </a:p>
          <a:p>
            <a:pPr lvl="2"/>
            <a:r>
              <a:rPr lang="en-US" sz="1800" dirty="0"/>
              <a:t>Missing 1 product from </a:t>
            </a:r>
            <a:r>
              <a:rPr lang="en-US" sz="1800" dirty="0" err="1"/>
              <a:t>Lubrilog</a:t>
            </a:r>
            <a:r>
              <a:rPr lang="en-US" sz="1800" dirty="0"/>
              <a:t> (to be delivered by mid-end of February). Shipping containers available.</a:t>
            </a:r>
          </a:p>
          <a:p>
            <a:pPr lvl="2"/>
            <a:r>
              <a:rPr lang="en-US" sz="1800" dirty="0"/>
              <a:t>DAI can be launched already (we’ll ask for a new quote in case the lubricant is late)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Irradiation campaign status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BED8CCD-06BE-1282-89C4-96296BC3239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288" t="39501" r="16334" b="16400"/>
          <a:stretch/>
        </p:blipFill>
        <p:spPr>
          <a:xfrm>
            <a:off x="3143672" y="4077072"/>
            <a:ext cx="5734386" cy="2209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301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384" y="1052736"/>
            <a:ext cx="11376024" cy="4608512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2400" dirty="0"/>
              <a:t>Planned tests</a:t>
            </a:r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b="0" dirty="0"/>
              <a:t>Friction coefficient under high load </a:t>
            </a:r>
            <a:r>
              <a:rPr lang="en-US" sz="1800" b="0" dirty="0"/>
              <a:t> to check whether the grease is still a good lubricant</a:t>
            </a:r>
          </a:p>
          <a:p>
            <a:pPr marL="781200" lvl="1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+ Friction after prolongated static period</a:t>
            </a:r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b="0" dirty="0"/>
              <a:t>Infrared spectroscopy </a:t>
            </a:r>
            <a:r>
              <a:rPr lang="en-US" sz="1800" b="0" dirty="0"/>
              <a:t>to detect potential molecular changes</a:t>
            </a:r>
          </a:p>
          <a:p>
            <a:pPr marL="781200" lvl="1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0" dirty="0"/>
              <a:t>+ Oxidation resistance study </a:t>
            </a:r>
            <a:endParaRPr lang="en-US" sz="900" b="0" dirty="0"/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b="0" dirty="0"/>
              <a:t>Total acid number </a:t>
            </a:r>
            <a:r>
              <a:rPr lang="en-US" sz="1800" b="0" dirty="0"/>
              <a:t>to limit the risk of corrosion</a:t>
            </a:r>
            <a:endParaRPr lang="en-US" sz="2400" b="0" dirty="0"/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b="0" dirty="0"/>
              <a:t>Cone penetration (aka consistency) </a:t>
            </a:r>
            <a:r>
              <a:rPr lang="en-US" sz="1800" b="0" dirty="0"/>
              <a:t>to check whether the grease will stay in place</a:t>
            </a:r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b="0" dirty="0"/>
              <a:t>Rheological measurements </a:t>
            </a:r>
            <a:r>
              <a:rPr lang="en-US" sz="1800" b="0" dirty="0"/>
              <a:t>to assess how grease reacts to stress</a:t>
            </a:r>
          </a:p>
          <a:p>
            <a:pPr>
              <a:spcBef>
                <a:spcPts val="600"/>
              </a:spcBef>
            </a:pPr>
            <a:endParaRPr lang="en-US" sz="2400" dirty="0">
              <a:solidFill>
                <a:srgbClr val="000000"/>
              </a:solidFill>
            </a:endParaRPr>
          </a:p>
          <a:p>
            <a:pPr>
              <a:spcBef>
                <a:spcPts val="600"/>
              </a:spcBef>
            </a:pPr>
            <a:r>
              <a:rPr lang="en-US" sz="2400" dirty="0">
                <a:solidFill>
                  <a:srgbClr val="000000"/>
                </a:solidFill>
              </a:rPr>
              <a:t>Tests integrated in the scope of Dominika’s PhD: </a:t>
            </a:r>
            <a:r>
              <a:rPr lang="en-US" sz="2400" b="0" dirty="0"/>
              <a:t>6-12 months of testing foreseen, depending on the method and access to instruments</a:t>
            </a:r>
          </a:p>
          <a:p>
            <a:pPr>
              <a:spcBef>
                <a:spcPts val="600"/>
              </a:spcBef>
            </a:pPr>
            <a:r>
              <a:rPr lang="en-US" sz="2400" dirty="0"/>
              <a:t>More precise planning in 2-3 weeks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 plan and schedule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731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135</TotalTime>
  <Words>217</Words>
  <Application>Microsoft Office PowerPoint</Application>
  <DocSecurity>0</DocSecurity>
  <PresentationFormat>Widescreen</PresentationFormat>
  <Paragraphs>25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22-04 Lubricant irradiation for HL-LHC jacks</vt:lpstr>
      <vt:lpstr>Irradiation campaign status</vt:lpstr>
      <vt:lpstr>Testing plan and schedule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Marco Calviani</dc:creator>
  <cp:keywords/>
  <dc:description/>
  <cp:lastModifiedBy>Jaime Perez Espinos</cp:lastModifiedBy>
  <cp:revision>16</cp:revision>
  <dcterms:created xsi:type="dcterms:W3CDTF">2021-11-08T12:53:02Z</dcterms:created>
  <dcterms:modified xsi:type="dcterms:W3CDTF">2023-02-02T12:58:12Z</dcterms:modified>
  <cp:category/>
  <dc:identifier/>
  <cp:contentStatus/>
  <dc:language/>
  <cp:version/>
</cp:coreProperties>
</file>