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347" r:id="rId3"/>
    <p:sldId id="338" r:id="rId4"/>
    <p:sldId id="355" r:id="rId5"/>
    <p:sldId id="348" r:id="rId6"/>
    <p:sldId id="349" r:id="rId7"/>
    <p:sldId id="356" r:id="rId8"/>
    <p:sldId id="350" r:id="rId9"/>
    <p:sldId id="351" r:id="rId10"/>
    <p:sldId id="352" r:id="rId11"/>
    <p:sldId id="357" r:id="rId12"/>
    <p:sldId id="354" r:id="rId13"/>
    <p:sldId id="360" r:id="rId14"/>
    <p:sldId id="353" r:id="rId15"/>
    <p:sldId id="359" r:id="rId16"/>
    <p:sldId id="35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Jonas Kampp" initials="JK" lastIdx="3" clrIdx="1">
    <p:extLst>
      <p:ext uri="{19B8F6BF-5375-455C-9EA6-DF929625EA0E}">
        <p15:presenceInfo xmlns:p15="http://schemas.microsoft.com/office/powerpoint/2012/main" userId="S-1-5-21-1526224874-1540688658-1361462980-73373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2" autoAdjust="0"/>
    <p:restoredTop sz="94686"/>
  </p:normalViewPr>
  <p:slideViewPr>
    <p:cSldViewPr snapToGrid="0" snapToObjects="1">
      <p:cViewPr varScale="1">
        <p:scale>
          <a:sx n="118" d="100"/>
          <a:sy n="118" d="100"/>
        </p:scale>
        <p:origin x="216" y="1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Cycling test - Torque evolution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'Cycling sequence'!$B$3</c:f>
              <c:strCache>
                <c:ptCount val="1"/>
                <c:pt idx="0">
                  <c:v>CERN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'Cycling sequence'!$A$4:$A$14</c:f>
              <c:numCache>
                <c:formatCode>General</c:formatCode>
                <c:ptCount val="1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4.5</c:v>
                </c:pt>
                <c:pt idx="4">
                  <c:v>8.5</c:v>
                </c:pt>
                <c:pt idx="5">
                  <c:v>9</c:v>
                </c:pt>
                <c:pt idx="6">
                  <c:v>9.5</c:v>
                </c:pt>
                <c:pt idx="7">
                  <c:v>10</c:v>
                </c:pt>
                <c:pt idx="8">
                  <c:v>20</c:v>
                </c:pt>
                <c:pt idx="9">
                  <c:v>30</c:v>
                </c:pt>
                <c:pt idx="10">
                  <c:v>40</c:v>
                </c:pt>
              </c:numCache>
            </c:numRef>
          </c:xVal>
          <c:yVal>
            <c:numRef>
              <c:f>'Cycling sequence'!$B$4:$B$14</c:f>
              <c:numCache>
                <c:formatCode>General</c:formatCode>
                <c:ptCount val="11"/>
                <c:pt idx="0">
                  <c:v>1.1599999999999999</c:v>
                </c:pt>
                <c:pt idx="1">
                  <c:v>2.21</c:v>
                </c:pt>
                <c:pt idx="2">
                  <c:v>1.3</c:v>
                </c:pt>
                <c:pt idx="3">
                  <c:v>3.42</c:v>
                </c:pt>
                <c:pt idx="4">
                  <c:v>3.22</c:v>
                </c:pt>
                <c:pt idx="5">
                  <c:v>1.33</c:v>
                </c:pt>
                <c:pt idx="6">
                  <c:v>3.14</c:v>
                </c:pt>
                <c:pt idx="7">
                  <c:v>3.06</c:v>
                </c:pt>
                <c:pt idx="8">
                  <c:v>3.73</c:v>
                </c:pt>
                <c:pt idx="9">
                  <c:v>3.62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16E-41E1-A7EC-03BD7B1356AF}"/>
            </c:ext>
          </c:extLst>
        </c:ser>
        <c:ser>
          <c:idx val="1"/>
          <c:order val="1"/>
          <c:tx>
            <c:strRef>
              <c:f>'Cycling sequence'!$C$3</c:f>
              <c:strCache>
                <c:ptCount val="1"/>
                <c:pt idx="0">
                  <c:v>SN1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'Cycling sequence'!$A$4:$A$14</c:f>
              <c:numCache>
                <c:formatCode>General</c:formatCode>
                <c:ptCount val="1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4.5</c:v>
                </c:pt>
                <c:pt idx="4">
                  <c:v>8.5</c:v>
                </c:pt>
                <c:pt idx="5">
                  <c:v>9</c:v>
                </c:pt>
                <c:pt idx="6">
                  <c:v>9.5</c:v>
                </c:pt>
                <c:pt idx="7">
                  <c:v>10</c:v>
                </c:pt>
                <c:pt idx="8">
                  <c:v>20</c:v>
                </c:pt>
                <c:pt idx="9">
                  <c:v>30</c:v>
                </c:pt>
                <c:pt idx="10">
                  <c:v>40</c:v>
                </c:pt>
              </c:numCache>
            </c:numRef>
          </c:xVal>
          <c:yVal>
            <c:numRef>
              <c:f>'Cycling sequence'!$C$4:$C$14</c:f>
              <c:numCache>
                <c:formatCode>General</c:formatCode>
                <c:ptCount val="11"/>
                <c:pt idx="0">
                  <c:v>5.14</c:v>
                </c:pt>
                <c:pt idx="1">
                  <c:v>6.36</c:v>
                </c:pt>
                <c:pt idx="2">
                  <c:v>6.13</c:v>
                </c:pt>
                <c:pt idx="3">
                  <c:v>5.77</c:v>
                </c:pt>
                <c:pt idx="4">
                  <c:v>6.58</c:v>
                </c:pt>
                <c:pt idx="5">
                  <c:v>4.3</c:v>
                </c:pt>
                <c:pt idx="6">
                  <c:v>4.92</c:v>
                </c:pt>
                <c:pt idx="7">
                  <c:v>7.82</c:v>
                </c:pt>
                <c:pt idx="8">
                  <c:v>4.12</c:v>
                </c:pt>
                <c:pt idx="9">
                  <c:v>3.83</c:v>
                </c:pt>
                <c:pt idx="10">
                  <c:v>4.32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16E-41E1-A7EC-03BD7B1356AF}"/>
            </c:ext>
          </c:extLst>
        </c:ser>
        <c:ser>
          <c:idx val="2"/>
          <c:order val="2"/>
          <c:tx>
            <c:strRef>
              <c:f>'Cycling sequence'!$D$3</c:f>
              <c:strCache>
                <c:ptCount val="1"/>
                <c:pt idx="0">
                  <c:v>SN2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'Cycling sequence'!$A$4:$A$14</c:f>
              <c:numCache>
                <c:formatCode>General</c:formatCode>
                <c:ptCount val="1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4.5</c:v>
                </c:pt>
                <c:pt idx="4">
                  <c:v>8.5</c:v>
                </c:pt>
                <c:pt idx="5">
                  <c:v>9</c:v>
                </c:pt>
                <c:pt idx="6">
                  <c:v>9.5</c:v>
                </c:pt>
                <c:pt idx="7">
                  <c:v>10</c:v>
                </c:pt>
                <c:pt idx="8">
                  <c:v>20</c:v>
                </c:pt>
                <c:pt idx="9">
                  <c:v>30</c:v>
                </c:pt>
                <c:pt idx="10">
                  <c:v>40</c:v>
                </c:pt>
              </c:numCache>
            </c:numRef>
          </c:xVal>
          <c:yVal>
            <c:numRef>
              <c:f>'Cycling sequence'!$D$4:$D$14</c:f>
              <c:numCache>
                <c:formatCode>General</c:formatCode>
                <c:ptCount val="11"/>
                <c:pt idx="0">
                  <c:v>3.87</c:v>
                </c:pt>
                <c:pt idx="1">
                  <c:v>3.8</c:v>
                </c:pt>
                <c:pt idx="2">
                  <c:v>7.11</c:v>
                </c:pt>
                <c:pt idx="3">
                  <c:v>5.0999999999999996</c:v>
                </c:pt>
                <c:pt idx="4">
                  <c:v>5.83</c:v>
                </c:pt>
                <c:pt idx="5">
                  <c:v>4.13</c:v>
                </c:pt>
                <c:pt idx="6">
                  <c:v>3.44</c:v>
                </c:pt>
                <c:pt idx="7">
                  <c:v>5.28</c:v>
                </c:pt>
                <c:pt idx="8">
                  <c:v>5.17</c:v>
                </c:pt>
                <c:pt idx="9">
                  <c:v>6.81</c:v>
                </c:pt>
                <c:pt idx="10">
                  <c:v>3.62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16E-41E1-A7EC-03BD7B1356AF}"/>
            </c:ext>
          </c:extLst>
        </c:ser>
        <c:ser>
          <c:idx val="3"/>
          <c:order val="3"/>
          <c:tx>
            <c:strRef>
              <c:f>'Cycling sequence'!$E$3</c:f>
              <c:strCache>
                <c:ptCount val="1"/>
                <c:pt idx="0">
                  <c:v>SN3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'Cycling sequence'!$A$4:$A$14</c:f>
              <c:numCache>
                <c:formatCode>General</c:formatCode>
                <c:ptCount val="1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4.5</c:v>
                </c:pt>
                <c:pt idx="4">
                  <c:v>8.5</c:v>
                </c:pt>
                <c:pt idx="5">
                  <c:v>9</c:v>
                </c:pt>
                <c:pt idx="6">
                  <c:v>9.5</c:v>
                </c:pt>
                <c:pt idx="7">
                  <c:v>10</c:v>
                </c:pt>
                <c:pt idx="8">
                  <c:v>20</c:v>
                </c:pt>
                <c:pt idx="9">
                  <c:v>30</c:v>
                </c:pt>
                <c:pt idx="10">
                  <c:v>40</c:v>
                </c:pt>
              </c:numCache>
            </c:numRef>
          </c:xVal>
          <c:yVal>
            <c:numRef>
              <c:f>'Cycling sequence'!$E$4:$E$14</c:f>
              <c:numCache>
                <c:formatCode>General</c:formatCode>
                <c:ptCount val="11"/>
                <c:pt idx="0">
                  <c:v>4.2300000000000004</c:v>
                </c:pt>
                <c:pt idx="1">
                  <c:v>3.06</c:v>
                </c:pt>
                <c:pt idx="2">
                  <c:v>2.2000000000000002</c:v>
                </c:pt>
                <c:pt idx="3">
                  <c:v>5.65</c:v>
                </c:pt>
                <c:pt idx="4">
                  <c:v>5.83</c:v>
                </c:pt>
                <c:pt idx="5">
                  <c:v>3.48</c:v>
                </c:pt>
                <c:pt idx="6">
                  <c:v>3.48</c:v>
                </c:pt>
                <c:pt idx="7">
                  <c:v>3.08</c:v>
                </c:pt>
                <c:pt idx="8">
                  <c:v>6.53</c:v>
                </c:pt>
                <c:pt idx="9">
                  <c:v>2.1</c:v>
                </c:pt>
                <c:pt idx="10">
                  <c:v>2.37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16E-41E1-A7EC-03BD7B1356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3987007"/>
        <c:axId val="1744009471"/>
      </c:scatterChart>
      <c:valAx>
        <c:axId val="174398700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cycles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4009471"/>
        <c:crosses val="autoZero"/>
        <c:crossBetween val="midCat"/>
      </c:valAx>
      <c:valAx>
        <c:axId val="17440094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Actuation torque [N.m]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398700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RING backlash  - range</a:t>
            </a:r>
            <a:r>
              <a:rPr lang="en-GB" baseline="0"/>
              <a:t> under +/-500N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'Ram backlash'!$C$4:$D$4</c:f>
              <c:strCache>
                <c:ptCount val="1"/>
                <c:pt idx="0">
                  <c:v>SN01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backlash'!$D$6:$D$10</c:f>
              <c:numCache>
                <c:formatCode>General</c:formatCode>
                <c:ptCount val="5"/>
                <c:pt idx="0">
                  <c:v>29</c:v>
                </c:pt>
                <c:pt idx="1">
                  <c:v>26</c:v>
                </c:pt>
                <c:pt idx="2">
                  <c:v>34</c:v>
                </c:pt>
                <c:pt idx="3">
                  <c:v>31</c:v>
                </c:pt>
                <c:pt idx="4">
                  <c:v>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165-45D6-8135-FC400614D30D}"/>
            </c:ext>
          </c:extLst>
        </c:ser>
        <c:ser>
          <c:idx val="1"/>
          <c:order val="1"/>
          <c:tx>
            <c:strRef>
              <c:f>'Ram backlash'!$G$4:$H$4</c:f>
              <c:strCache>
                <c:ptCount val="1"/>
                <c:pt idx="0">
                  <c:v>SN02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backlash'!$H$6:$H$10</c:f>
              <c:numCache>
                <c:formatCode>General</c:formatCode>
                <c:ptCount val="5"/>
                <c:pt idx="0">
                  <c:v>11</c:v>
                </c:pt>
                <c:pt idx="1">
                  <c:v>11</c:v>
                </c:pt>
                <c:pt idx="2">
                  <c:v>11</c:v>
                </c:pt>
                <c:pt idx="3">
                  <c:v>16</c:v>
                </c:pt>
                <c:pt idx="4">
                  <c:v>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165-45D6-8135-FC400614D30D}"/>
            </c:ext>
          </c:extLst>
        </c:ser>
        <c:ser>
          <c:idx val="2"/>
          <c:order val="2"/>
          <c:tx>
            <c:strRef>
              <c:f>'Ram backlash'!$I$4:$J$4</c:f>
              <c:strCache>
                <c:ptCount val="1"/>
                <c:pt idx="0">
                  <c:v>SN03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backlash'!$J$6:$J$10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22</c:v>
                </c:pt>
                <c:pt idx="3">
                  <c:v>21</c:v>
                </c:pt>
                <c:pt idx="4">
                  <c:v>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165-45D6-8135-FC400614D30D}"/>
            </c:ext>
          </c:extLst>
        </c:ser>
        <c:ser>
          <c:idx val="3"/>
          <c:order val="3"/>
          <c:tx>
            <c:strRef>
              <c:f>'Ram backlash'!$E$4:$F$4</c:f>
              <c:strCache>
                <c:ptCount val="1"/>
                <c:pt idx="0">
                  <c:v>SN01-B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backlash'!$F$6:$F$10</c:f>
              <c:numCache>
                <c:formatCode>General</c:formatCode>
                <c:ptCount val="5"/>
                <c:pt idx="0">
                  <c:v>16</c:v>
                </c:pt>
                <c:pt idx="1">
                  <c:v>18</c:v>
                </c:pt>
                <c:pt idx="2">
                  <c:v>18</c:v>
                </c:pt>
                <c:pt idx="3">
                  <c:v>7</c:v>
                </c:pt>
                <c:pt idx="4">
                  <c:v>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165-45D6-8135-FC400614D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42575"/>
        <c:axId val="208141743"/>
      </c:scatterChart>
      <c:valAx>
        <c:axId val="2081425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1743"/>
        <c:crosses val="autoZero"/>
        <c:crossBetween val="midCat"/>
      </c:valAx>
      <c:valAx>
        <c:axId val="208141743"/>
        <c:scaling>
          <c:orientation val="minMax"/>
          <c:max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RAM Backlash value [µm]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257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RAM backlash  - range</a:t>
            </a:r>
            <a:r>
              <a:rPr lang="en-GB" baseline="0"/>
              <a:t> under +/-500N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'Ram backlash'!$C$4:$D$4</c:f>
              <c:strCache>
                <c:ptCount val="1"/>
                <c:pt idx="0">
                  <c:v>SN01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backlash'!$C$6:$C$10</c:f>
              <c:numCache>
                <c:formatCode>General</c:formatCode>
                <c:ptCount val="5"/>
                <c:pt idx="0">
                  <c:v>53</c:v>
                </c:pt>
                <c:pt idx="1">
                  <c:v>43</c:v>
                </c:pt>
                <c:pt idx="2">
                  <c:v>58</c:v>
                </c:pt>
                <c:pt idx="3">
                  <c:v>54</c:v>
                </c:pt>
                <c:pt idx="4">
                  <c:v>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51F-4CDC-8057-3D7FE1AAA393}"/>
            </c:ext>
          </c:extLst>
        </c:ser>
        <c:ser>
          <c:idx val="1"/>
          <c:order val="1"/>
          <c:tx>
            <c:strRef>
              <c:f>'Ram backlash'!$G$4:$H$4</c:f>
              <c:strCache>
                <c:ptCount val="1"/>
                <c:pt idx="0">
                  <c:v>SN02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backlash'!$G$6:$G$10</c:f>
              <c:numCache>
                <c:formatCode>General</c:formatCode>
                <c:ptCount val="5"/>
                <c:pt idx="0">
                  <c:v>24</c:v>
                </c:pt>
                <c:pt idx="1">
                  <c:v>14</c:v>
                </c:pt>
                <c:pt idx="2">
                  <c:v>19</c:v>
                </c:pt>
                <c:pt idx="3">
                  <c:v>14</c:v>
                </c:pt>
                <c:pt idx="4">
                  <c:v>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51F-4CDC-8057-3D7FE1AAA393}"/>
            </c:ext>
          </c:extLst>
        </c:ser>
        <c:ser>
          <c:idx val="2"/>
          <c:order val="2"/>
          <c:tx>
            <c:strRef>
              <c:f>'Ram backlash'!$I$4:$J$4</c:f>
              <c:strCache>
                <c:ptCount val="1"/>
                <c:pt idx="0">
                  <c:v>SN03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backlash'!$I$6:$I$10</c:f>
              <c:numCache>
                <c:formatCode>General</c:formatCode>
                <c:ptCount val="5"/>
                <c:pt idx="0">
                  <c:v>27</c:v>
                </c:pt>
                <c:pt idx="1">
                  <c:v>32</c:v>
                </c:pt>
                <c:pt idx="2">
                  <c:v>21</c:v>
                </c:pt>
                <c:pt idx="3">
                  <c:v>26</c:v>
                </c:pt>
                <c:pt idx="4">
                  <c:v>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51F-4CDC-8057-3D7FE1AAA393}"/>
            </c:ext>
          </c:extLst>
        </c:ser>
        <c:ser>
          <c:idx val="3"/>
          <c:order val="3"/>
          <c:tx>
            <c:strRef>
              <c:f>'Ram backlash'!$E$4:$F$4</c:f>
              <c:strCache>
                <c:ptCount val="1"/>
                <c:pt idx="0">
                  <c:v>SN01-B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backlash'!$E$6:$E$10</c:f>
              <c:numCache>
                <c:formatCode>General</c:formatCode>
                <c:ptCount val="5"/>
                <c:pt idx="0">
                  <c:v>12</c:v>
                </c:pt>
                <c:pt idx="1">
                  <c:v>27</c:v>
                </c:pt>
                <c:pt idx="2">
                  <c:v>35</c:v>
                </c:pt>
                <c:pt idx="3">
                  <c:v>21</c:v>
                </c:pt>
                <c:pt idx="4">
                  <c:v>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51F-4CDC-8057-3D7FE1AAA393}"/>
            </c:ext>
          </c:extLst>
        </c:ser>
        <c:ser>
          <c:idx val="4"/>
          <c:order val="4"/>
          <c:tx>
            <c:strRef>
              <c:f>'Ram backlash'!$K$4</c:f>
              <c:strCache>
                <c:ptCount val="1"/>
                <c:pt idx="0">
                  <c:v>Limit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backlash'!$K$6:$K$10</c:f>
              <c:numCache>
                <c:formatCode>General</c:formatCode>
                <c:ptCount val="5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851F-4CDC-8057-3D7FE1AAA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42575"/>
        <c:axId val="208141743"/>
      </c:scatterChart>
      <c:valAx>
        <c:axId val="2081425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1743"/>
        <c:crosses val="autoZero"/>
        <c:crossBetween val="midCat"/>
      </c:valAx>
      <c:valAx>
        <c:axId val="208141743"/>
        <c:scaling>
          <c:orientation val="minMax"/>
          <c:max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RAM Backlash value [µm]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257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Gear backlash -  -Y direction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'Gear backlash'!$E$5:$F$5</c:f>
              <c:strCache>
                <c:ptCount val="1"/>
                <c:pt idx="0">
                  <c:v>SN01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backlash'!$E$7:$E$11</c:f>
              <c:numCache>
                <c:formatCode>General</c:formatCode>
                <c:ptCount val="5"/>
                <c:pt idx="0">
                  <c:v>36.85</c:v>
                </c:pt>
                <c:pt idx="1">
                  <c:v>44.35</c:v>
                </c:pt>
                <c:pt idx="2">
                  <c:v>63.9</c:v>
                </c:pt>
                <c:pt idx="3">
                  <c:v>59.45</c:v>
                </c:pt>
                <c:pt idx="4">
                  <c:v>85.65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74A-42A1-8C64-E749F4EB6F0E}"/>
            </c:ext>
          </c:extLst>
        </c:ser>
        <c:ser>
          <c:idx val="1"/>
          <c:order val="1"/>
          <c:tx>
            <c:strRef>
              <c:f>'Gear backlash'!$I$5:$J$5</c:f>
              <c:strCache>
                <c:ptCount val="1"/>
                <c:pt idx="0">
                  <c:v>SN02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backlash'!$I$7:$I$11</c:f>
              <c:numCache>
                <c:formatCode>General</c:formatCode>
                <c:ptCount val="5"/>
                <c:pt idx="0">
                  <c:v>56.75</c:v>
                </c:pt>
                <c:pt idx="1">
                  <c:v>61.65</c:v>
                </c:pt>
                <c:pt idx="2">
                  <c:v>60.45</c:v>
                </c:pt>
                <c:pt idx="3">
                  <c:v>53.35</c:v>
                </c:pt>
                <c:pt idx="4">
                  <c:v>80.400000000000006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74A-42A1-8C64-E749F4EB6F0E}"/>
            </c:ext>
          </c:extLst>
        </c:ser>
        <c:ser>
          <c:idx val="2"/>
          <c:order val="2"/>
          <c:tx>
            <c:strRef>
              <c:f>'Gear backlash'!$K$5:$L$5</c:f>
              <c:strCache>
                <c:ptCount val="1"/>
                <c:pt idx="0">
                  <c:v>SN03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backlash'!$K$7:$K$11</c:f>
              <c:numCache>
                <c:formatCode>General</c:formatCode>
                <c:ptCount val="5"/>
                <c:pt idx="0">
                  <c:v>32.299999999999997</c:v>
                </c:pt>
                <c:pt idx="1">
                  <c:v>31.3</c:v>
                </c:pt>
                <c:pt idx="2">
                  <c:v>40.049999999999997</c:v>
                </c:pt>
                <c:pt idx="3">
                  <c:v>32.65</c:v>
                </c:pt>
                <c:pt idx="4">
                  <c:v>38.049999999999997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74A-42A1-8C64-E749F4EB6F0E}"/>
            </c:ext>
          </c:extLst>
        </c:ser>
        <c:ser>
          <c:idx val="3"/>
          <c:order val="3"/>
          <c:tx>
            <c:strRef>
              <c:f>'Gear backlash'!$C$5:$D$5</c:f>
              <c:strCache>
                <c:ptCount val="1"/>
                <c:pt idx="0">
                  <c:v>CERN Prototype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backlash'!$C$7:$C$11</c:f>
              <c:numCache>
                <c:formatCode>General</c:formatCode>
                <c:ptCount val="5"/>
                <c:pt idx="0">
                  <c:v>8</c:v>
                </c:pt>
                <c:pt idx="1">
                  <c:v>11</c:v>
                </c:pt>
                <c:pt idx="2">
                  <c:v>10</c:v>
                </c:pt>
                <c:pt idx="3">
                  <c:v>10</c:v>
                </c:pt>
                <c:pt idx="4">
                  <c:v>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74A-42A1-8C64-E749F4EB6F0E}"/>
            </c:ext>
          </c:extLst>
        </c:ser>
        <c:ser>
          <c:idx val="4"/>
          <c:order val="4"/>
          <c:tx>
            <c:strRef>
              <c:f>'Gear backlash'!$G$5:$H$5</c:f>
              <c:strCache>
                <c:ptCount val="1"/>
                <c:pt idx="0">
                  <c:v>SN01-B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backlash'!$G$7:$G$11</c:f>
              <c:numCache>
                <c:formatCode>General</c:formatCode>
                <c:ptCount val="5"/>
                <c:pt idx="0">
                  <c:v>26.7</c:v>
                </c:pt>
                <c:pt idx="1">
                  <c:v>16.5</c:v>
                </c:pt>
                <c:pt idx="2">
                  <c:v>28.85</c:v>
                </c:pt>
                <c:pt idx="3">
                  <c:v>31.75</c:v>
                </c:pt>
                <c:pt idx="4">
                  <c:v>25.2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574A-42A1-8C64-E749F4EB6F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42575"/>
        <c:axId val="208141743"/>
      </c:scatterChart>
      <c:valAx>
        <c:axId val="2081425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1743"/>
        <c:crosses val="autoZero"/>
        <c:crossBetween val="midCat"/>
      </c:valAx>
      <c:valAx>
        <c:axId val="208141743"/>
        <c:scaling>
          <c:orientation val="minMax"/>
          <c:max val="9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Gear Backlash value [°]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257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Gear Backlash</a:t>
            </a:r>
            <a:r>
              <a:rPr lang="en-GB" baseline="0"/>
              <a:t> - +Y direction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'Gear backlash'!$E$5:$F$5</c:f>
              <c:strCache>
                <c:ptCount val="1"/>
                <c:pt idx="0">
                  <c:v>SN01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backlash'!$F$7:$F$11</c:f>
              <c:numCache>
                <c:formatCode>General</c:formatCode>
                <c:ptCount val="5"/>
                <c:pt idx="0">
                  <c:v>35</c:v>
                </c:pt>
                <c:pt idx="1">
                  <c:v>27.1</c:v>
                </c:pt>
                <c:pt idx="2">
                  <c:v>52.85</c:v>
                </c:pt>
                <c:pt idx="3">
                  <c:v>42.3</c:v>
                </c:pt>
                <c:pt idx="4">
                  <c:v>82.1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B1A-434F-B255-7CBA13CDE9EC}"/>
            </c:ext>
          </c:extLst>
        </c:ser>
        <c:ser>
          <c:idx val="1"/>
          <c:order val="1"/>
          <c:tx>
            <c:strRef>
              <c:f>'Gear backlash'!$I$5:$J$5</c:f>
              <c:strCache>
                <c:ptCount val="1"/>
                <c:pt idx="0">
                  <c:v>SN02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backlash'!$J$7:$J$11</c:f>
              <c:numCache>
                <c:formatCode>General</c:formatCode>
                <c:ptCount val="5"/>
                <c:pt idx="0">
                  <c:v>49.2</c:v>
                </c:pt>
                <c:pt idx="1">
                  <c:v>50.5</c:v>
                </c:pt>
                <c:pt idx="2">
                  <c:v>51.3</c:v>
                </c:pt>
                <c:pt idx="3">
                  <c:v>52.65</c:v>
                </c:pt>
                <c:pt idx="4">
                  <c:v>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B1A-434F-B255-7CBA13CDE9EC}"/>
            </c:ext>
          </c:extLst>
        </c:ser>
        <c:ser>
          <c:idx val="2"/>
          <c:order val="2"/>
          <c:tx>
            <c:strRef>
              <c:f>'Gear backlash'!$K$5:$L$5</c:f>
              <c:strCache>
                <c:ptCount val="1"/>
                <c:pt idx="0">
                  <c:v>SN03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backlash'!$L$7:$L$11</c:f>
              <c:numCache>
                <c:formatCode>General</c:formatCode>
                <c:ptCount val="5"/>
                <c:pt idx="0">
                  <c:v>36.450000000000003</c:v>
                </c:pt>
                <c:pt idx="1">
                  <c:v>35.65</c:v>
                </c:pt>
                <c:pt idx="2">
                  <c:v>32.700000000000003</c:v>
                </c:pt>
                <c:pt idx="3">
                  <c:v>41.55</c:v>
                </c:pt>
                <c:pt idx="4">
                  <c:v>27.5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B1A-434F-B255-7CBA13CDE9EC}"/>
            </c:ext>
          </c:extLst>
        </c:ser>
        <c:ser>
          <c:idx val="3"/>
          <c:order val="3"/>
          <c:tx>
            <c:strRef>
              <c:f>'Gear backlash'!$C$5:$D$5</c:f>
              <c:strCache>
                <c:ptCount val="1"/>
                <c:pt idx="0">
                  <c:v>CERN Prototype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backlash'!$D$7:$D$11</c:f>
              <c:numCache>
                <c:formatCode>General</c:formatCode>
                <c:ptCount val="5"/>
                <c:pt idx="0">
                  <c:v>9</c:v>
                </c:pt>
                <c:pt idx="1">
                  <c:v>11</c:v>
                </c:pt>
                <c:pt idx="2">
                  <c:v>11</c:v>
                </c:pt>
                <c:pt idx="3">
                  <c:v>12</c:v>
                </c:pt>
                <c:pt idx="4">
                  <c:v>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AB1A-434F-B255-7CBA13CDE9EC}"/>
            </c:ext>
          </c:extLst>
        </c:ser>
        <c:ser>
          <c:idx val="4"/>
          <c:order val="4"/>
          <c:tx>
            <c:strRef>
              <c:f>'Gear backlash'!$G$5:$H$5</c:f>
              <c:strCache>
                <c:ptCount val="1"/>
                <c:pt idx="0">
                  <c:v>SN01-B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backlash'!$H$7:$H$11</c:f>
              <c:numCache>
                <c:formatCode>General</c:formatCode>
                <c:ptCount val="5"/>
                <c:pt idx="0">
                  <c:v>35.5</c:v>
                </c:pt>
                <c:pt idx="1">
                  <c:v>40.4</c:v>
                </c:pt>
                <c:pt idx="2">
                  <c:v>31.4</c:v>
                </c:pt>
                <c:pt idx="3">
                  <c:v>29.2</c:v>
                </c:pt>
                <c:pt idx="4">
                  <c:v>40.799999999999997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AB1A-434F-B255-7CBA13CDE9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42575"/>
        <c:axId val="208141743"/>
      </c:scatterChart>
      <c:valAx>
        <c:axId val="2081425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1743"/>
        <c:crosses val="autoZero"/>
        <c:crossBetween val="midCat"/>
      </c:valAx>
      <c:valAx>
        <c:axId val="208141743"/>
        <c:scaling>
          <c:orientation val="minMax"/>
          <c:max val="9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Gear Backlash value [°]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257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Gear backlash -  -Y direction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'Gear backlash'!$E$5:$F$5</c:f>
              <c:strCache>
                <c:ptCount val="1"/>
                <c:pt idx="0">
                  <c:v>SN01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backlash'!$E$14:$E$18</c:f>
              <c:numCache>
                <c:formatCode>General</c:formatCode>
                <c:ptCount val="5"/>
                <c:pt idx="0">
                  <c:v>15.850000000000001</c:v>
                </c:pt>
                <c:pt idx="1">
                  <c:v>23.35</c:v>
                </c:pt>
                <c:pt idx="2">
                  <c:v>42.9</c:v>
                </c:pt>
                <c:pt idx="3">
                  <c:v>38.450000000000003</c:v>
                </c:pt>
                <c:pt idx="4">
                  <c:v>64.650000000000006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964-4A5C-B08C-B3BADEAE7D4D}"/>
            </c:ext>
          </c:extLst>
        </c:ser>
        <c:ser>
          <c:idx val="1"/>
          <c:order val="1"/>
          <c:tx>
            <c:strRef>
              <c:f>'Gear backlash'!$G$5:$H$5</c:f>
              <c:strCache>
                <c:ptCount val="1"/>
                <c:pt idx="0">
                  <c:v>SN02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backlash'!$G$14:$G$18</c:f>
              <c:numCache>
                <c:formatCode>General</c:formatCode>
                <c:ptCount val="5"/>
                <c:pt idx="0">
                  <c:v>39.35</c:v>
                </c:pt>
                <c:pt idx="1">
                  <c:v>44.25</c:v>
                </c:pt>
                <c:pt idx="2">
                  <c:v>43.050000000000004</c:v>
                </c:pt>
                <c:pt idx="3">
                  <c:v>35.950000000000003</c:v>
                </c:pt>
                <c:pt idx="4">
                  <c:v>63.000000000000007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964-4A5C-B08C-B3BADEAE7D4D}"/>
            </c:ext>
          </c:extLst>
        </c:ser>
        <c:ser>
          <c:idx val="2"/>
          <c:order val="2"/>
          <c:tx>
            <c:strRef>
              <c:f>'Gear backlash'!$I$5:$J$5</c:f>
              <c:strCache>
                <c:ptCount val="1"/>
                <c:pt idx="0">
                  <c:v>SN03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backlash'!$I$14:$I$18</c:f>
              <c:numCache>
                <c:formatCode>General</c:formatCode>
                <c:ptCount val="5"/>
                <c:pt idx="0">
                  <c:v>15.2</c:v>
                </c:pt>
                <c:pt idx="1">
                  <c:v>14.200000000000003</c:v>
                </c:pt>
                <c:pt idx="2">
                  <c:v>22.95</c:v>
                </c:pt>
                <c:pt idx="3">
                  <c:v>15.55</c:v>
                </c:pt>
                <c:pt idx="4">
                  <c:v>20.95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964-4A5C-B08C-B3BADEAE7D4D}"/>
            </c:ext>
          </c:extLst>
        </c:ser>
        <c:ser>
          <c:idx val="3"/>
          <c:order val="3"/>
          <c:tx>
            <c:strRef>
              <c:f>'Gear backlash'!$C$5:$D$5</c:f>
              <c:strCache>
                <c:ptCount val="1"/>
                <c:pt idx="0">
                  <c:v>CERN Prototype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backlash'!$C$7:$C$11</c:f>
              <c:numCache>
                <c:formatCode>General</c:formatCode>
                <c:ptCount val="5"/>
                <c:pt idx="0">
                  <c:v>8</c:v>
                </c:pt>
                <c:pt idx="1">
                  <c:v>11</c:v>
                </c:pt>
                <c:pt idx="2">
                  <c:v>10</c:v>
                </c:pt>
                <c:pt idx="3">
                  <c:v>10</c:v>
                </c:pt>
                <c:pt idx="4">
                  <c:v>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A964-4A5C-B08C-B3BADEAE7D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42575"/>
        <c:axId val="208141743"/>
      </c:scatterChart>
      <c:valAx>
        <c:axId val="2081425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1743"/>
        <c:crosses val="autoZero"/>
        <c:crossBetween val="midCat"/>
      </c:valAx>
      <c:valAx>
        <c:axId val="208141743"/>
        <c:scaling>
          <c:orientation val="minMax"/>
          <c:max val="9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Gear Backlash value [°]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257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Gear Backlash</a:t>
            </a:r>
            <a:r>
              <a:rPr lang="en-GB" baseline="0"/>
              <a:t> - +Y direction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'Gear backlash'!$E$5:$F$5</c:f>
              <c:strCache>
                <c:ptCount val="1"/>
                <c:pt idx="0">
                  <c:v>SN01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backlash'!$F$14:$F$18</c:f>
              <c:numCache>
                <c:formatCode>General</c:formatCode>
                <c:ptCount val="5"/>
                <c:pt idx="0">
                  <c:v>14</c:v>
                </c:pt>
                <c:pt idx="1">
                  <c:v>6.1000000000000014</c:v>
                </c:pt>
                <c:pt idx="2">
                  <c:v>31.85</c:v>
                </c:pt>
                <c:pt idx="3">
                  <c:v>21.299999999999997</c:v>
                </c:pt>
                <c:pt idx="4">
                  <c:v>61.099999999999994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1C7-4E0A-99D5-371745AF58D7}"/>
            </c:ext>
          </c:extLst>
        </c:ser>
        <c:ser>
          <c:idx val="1"/>
          <c:order val="1"/>
          <c:tx>
            <c:strRef>
              <c:f>'Gear backlash'!$G$5:$H$5</c:f>
              <c:strCache>
                <c:ptCount val="1"/>
                <c:pt idx="0">
                  <c:v>SN02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backlash'!$H$14:$H$18</c:f>
              <c:numCache>
                <c:formatCode>General</c:formatCode>
                <c:ptCount val="5"/>
                <c:pt idx="0">
                  <c:v>31.800000000000004</c:v>
                </c:pt>
                <c:pt idx="1">
                  <c:v>33.1</c:v>
                </c:pt>
                <c:pt idx="2">
                  <c:v>33.9</c:v>
                </c:pt>
                <c:pt idx="3">
                  <c:v>35.25</c:v>
                </c:pt>
                <c:pt idx="4">
                  <c:v>44.6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1C7-4E0A-99D5-371745AF58D7}"/>
            </c:ext>
          </c:extLst>
        </c:ser>
        <c:ser>
          <c:idx val="2"/>
          <c:order val="2"/>
          <c:tx>
            <c:strRef>
              <c:f>'Gear backlash'!$I$5:$J$5</c:f>
              <c:strCache>
                <c:ptCount val="1"/>
                <c:pt idx="0">
                  <c:v>SN03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backlash'!$J$14:$J$18</c:f>
              <c:numCache>
                <c:formatCode>General</c:formatCode>
                <c:ptCount val="5"/>
                <c:pt idx="0">
                  <c:v>19.350000000000005</c:v>
                </c:pt>
                <c:pt idx="1">
                  <c:v>18.55</c:v>
                </c:pt>
                <c:pt idx="2">
                  <c:v>15.600000000000005</c:v>
                </c:pt>
                <c:pt idx="3">
                  <c:v>24.45</c:v>
                </c:pt>
                <c:pt idx="4">
                  <c:v>10.400000000000002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1C7-4E0A-99D5-371745AF58D7}"/>
            </c:ext>
          </c:extLst>
        </c:ser>
        <c:ser>
          <c:idx val="3"/>
          <c:order val="3"/>
          <c:tx>
            <c:strRef>
              <c:f>'Gear backlash'!$C$5:$D$5</c:f>
              <c:strCache>
                <c:ptCount val="1"/>
                <c:pt idx="0">
                  <c:v>CERN Prototype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'Gear backlash'!$A$7:$A$11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'Gear backlash'!$D$7:$D$11</c:f>
              <c:numCache>
                <c:formatCode>General</c:formatCode>
                <c:ptCount val="5"/>
                <c:pt idx="0">
                  <c:v>9</c:v>
                </c:pt>
                <c:pt idx="1">
                  <c:v>11</c:v>
                </c:pt>
                <c:pt idx="2">
                  <c:v>11</c:v>
                </c:pt>
                <c:pt idx="3">
                  <c:v>12</c:v>
                </c:pt>
                <c:pt idx="4">
                  <c:v>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1C7-4E0A-99D5-371745AF58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42575"/>
        <c:axId val="208141743"/>
      </c:scatterChart>
      <c:valAx>
        <c:axId val="2081425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1743"/>
        <c:crosses val="autoZero"/>
        <c:crossBetween val="midCat"/>
      </c:valAx>
      <c:valAx>
        <c:axId val="208141743"/>
        <c:scaling>
          <c:orientation val="minMax"/>
          <c:max val="9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Gear Backlash value [°]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257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'Torque actuation'!$D$6</c:f>
              <c:strCache>
                <c:ptCount val="1"/>
                <c:pt idx="0">
                  <c:v>CERN-Against-Z+20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actuation'!$D$8:$D$12</c:f>
              <c:numCache>
                <c:formatCode>General</c:formatCode>
                <c:ptCount val="5"/>
                <c:pt idx="0">
                  <c:v>8.6</c:v>
                </c:pt>
                <c:pt idx="1">
                  <c:v>9.26</c:v>
                </c:pt>
                <c:pt idx="2">
                  <c:v>9.0399999999999991</c:v>
                </c:pt>
                <c:pt idx="3">
                  <c:v>9.31</c:v>
                </c:pt>
                <c:pt idx="4">
                  <c:v>9.0500000000000007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46D-457F-A312-E1E0C9DB1D8F}"/>
            </c:ext>
          </c:extLst>
        </c:ser>
        <c:ser>
          <c:idx val="1"/>
          <c:order val="1"/>
          <c:tx>
            <c:strRef>
              <c:f>'Torque actuation'!$D$18</c:f>
              <c:strCache>
                <c:ptCount val="1"/>
                <c:pt idx="0">
                  <c:v>CERN-Against-Z+0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actuation'!$D$13:$D$17</c:f>
              <c:numCache>
                <c:formatCode>General</c:formatCode>
                <c:ptCount val="5"/>
                <c:pt idx="0">
                  <c:v>9.27</c:v>
                </c:pt>
                <c:pt idx="1">
                  <c:v>8.52</c:v>
                </c:pt>
                <c:pt idx="2">
                  <c:v>9.4700000000000006</c:v>
                </c:pt>
                <c:pt idx="3">
                  <c:v>8.66</c:v>
                </c:pt>
                <c:pt idx="4">
                  <c:v>8.2899999999999991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46D-457F-A312-E1E0C9DB1D8F}"/>
            </c:ext>
          </c:extLst>
        </c:ser>
        <c:ser>
          <c:idx val="2"/>
          <c:order val="2"/>
          <c:tx>
            <c:strRef>
              <c:f>'Torque actuation'!$E$6</c:f>
              <c:strCache>
                <c:ptCount val="1"/>
                <c:pt idx="0">
                  <c:v>CERN-Load oriented - Z20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actuation'!$E$8:$E$12</c:f>
              <c:numCache>
                <c:formatCode>General</c:formatCode>
                <c:ptCount val="5"/>
                <c:pt idx="0">
                  <c:v>5.4</c:v>
                </c:pt>
                <c:pt idx="1">
                  <c:v>6.1</c:v>
                </c:pt>
                <c:pt idx="2">
                  <c:v>7.08</c:v>
                </c:pt>
                <c:pt idx="3">
                  <c:v>6.62</c:v>
                </c:pt>
                <c:pt idx="4">
                  <c:v>7.42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46D-457F-A312-E1E0C9DB1D8F}"/>
            </c:ext>
          </c:extLst>
        </c:ser>
        <c:ser>
          <c:idx val="3"/>
          <c:order val="3"/>
          <c:tx>
            <c:strRef>
              <c:f>'Torque actuation'!$E$18</c:f>
              <c:strCache>
                <c:ptCount val="1"/>
                <c:pt idx="0">
                  <c:v>CERN-Load oriented - Z0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actuation'!$E$13:$E$17</c:f>
              <c:numCache>
                <c:formatCode>General</c:formatCode>
                <c:ptCount val="5"/>
                <c:pt idx="0">
                  <c:v>4.4400000000000004</c:v>
                </c:pt>
                <c:pt idx="1">
                  <c:v>6.22</c:v>
                </c:pt>
                <c:pt idx="2">
                  <c:v>6.78</c:v>
                </c:pt>
                <c:pt idx="3">
                  <c:v>6.06</c:v>
                </c:pt>
                <c:pt idx="4">
                  <c:v>5.87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46D-457F-A312-E1E0C9DB1D8F}"/>
            </c:ext>
          </c:extLst>
        </c:ser>
        <c:ser>
          <c:idx val="17"/>
          <c:order val="4"/>
          <c:tx>
            <c:strRef>
              <c:f>'Torque actuation'!$G$18</c:f>
              <c:strCache>
                <c:ptCount val="1"/>
                <c:pt idx="0">
                  <c:v>SN01-Against-Z+0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actuation'!$F$13:$F$17</c:f>
              <c:numCache>
                <c:formatCode>General</c:formatCode>
                <c:ptCount val="5"/>
                <c:pt idx="0">
                  <c:v>4.8499999999999996</c:v>
                </c:pt>
                <c:pt idx="1">
                  <c:v>4.71</c:v>
                </c:pt>
                <c:pt idx="2">
                  <c:v>4.3099999999999996</c:v>
                </c:pt>
                <c:pt idx="3">
                  <c:v>4.78</c:v>
                </c:pt>
                <c:pt idx="4">
                  <c:v>4.7699999999999996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D46D-457F-A312-E1E0C9DB1D8F}"/>
            </c:ext>
          </c:extLst>
        </c:ser>
        <c:ser>
          <c:idx val="22"/>
          <c:order val="5"/>
          <c:tx>
            <c:strRef>
              <c:f>'Torque actuation'!$F$18</c:f>
              <c:strCache>
                <c:ptCount val="1"/>
                <c:pt idx="0">
                  <c:v>SN01-Unloaded-Z0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actuation'!$F$13:$F$17</c:f>
              <c:numCache>
                <c:formatCode>General</c:formatCode>
                <c:ptCount val="5"/>
                <c:pt idx="0">
                  <c:v>4.8499999999999996</c:v>
                </c:pt>
                <c:pt idx="1">
                  <c:v>4.71</c:v>
                </c:pt>
                <c:pt idx="2">
                  <c:v>4.3099999999999996</c:v>
                </c:pt>
                <c:pt idx="3">
                  <c:v>4.78</c:v>
                </c:pt>
                <c:pt idx="4">
                  <c:v>4.7699999999999996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D46D-457F-A312-E1E0C9DB1D8F}"/>
            </c:ext>
          </c:extLst>
        </c:ser>
        <c:ser>
          <c:idx val="16"/>
          <c:order val="6"/>
          <c:tx>
            <c:strRef>
              <c:f>'Torque actuation'!$F$6</c:f>
              <c:strCache>
                <c:ptCount val="1"/>
                <c:pt idx="0">
                  <c:v>SN01-Unloaded-Z20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actuation'!$F$8:$F$12</c:f>
              <c:numCache>
                <c:formatCode>General</c:formatCode>
                <c:ptCount val="5"/>
                <c:pt idx="0">
                  <c:v>5.54</c:v>
                </c:pt>
                <c:pt idx="1">
                  <c:v>5.3</c:v>
                </c:pt>
                <c:pt idx="2">
                  <c:v>4.22</c:v>
                </c:pt>
                <c:pt idx="3">
                  <c:v>5.35</c:v>
                </c:pt>
                <c:pt idx="4">
                  <c:v>4.84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D46D-457F-A312-E1E0C9DB1D8F}"/>
            </c:ext>
          </c:extLst>
        </c:ser>
        <c:ser>
          <c:idx val="4"/>
          <c:order val="7"/>
          <c:tx>
            <c:strRef>
              <c:f>'Torque actuation'!$G$6</c:f>
              <c:strCache>
                <c:ptCount val="1"/>
                <c:pt idx="0">
                  <c:v>SN01-Against-Z+20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actuation'!$G$8:$G$12</c:f>
              <c:numCache>
                <c:formatCode>General</c:formatCode>
                <c:ptCount val="5"/>
                <c:pt idx="0">
                  <c:v>18.579999999999998</c:v>
                </c:pt>
                <c:pt idx="1">
                  <c:v>10.5</c:v>
                </c:pt>
                <c:pt idx="2">
                  <c:v>14.41</c:v>
                </c:pt>
                <c:pt idx="3">
                  <c:v>15.46</c:v>
                </c:pt>
                <c:pt idx="4">
                  <c:v>13.61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D46D-457F-A312-E1E0C9DB1D8F}"/>
            </c:ext>
          </c:extLst>
        </c:ser>
        <c:ser>
          <c:idx val="5"/>
          <c:order val="8"/>
          <c:tx>
            <c:strRef>
              <c:f>'Torque actuation'!$H$6</c:f>
              <c:strCache>
                <c:ptCount val="1"/>
                <c:pt idx="0">
                  <c:v>SN01-Load oriented - Z20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actuation'!$H$8:$H$12</c:f>
              <c:numCache>
                <c:formatCode>General</c:formatCode>
                <c:ptCount val="5"/>
                <c:pt idx="0">
                  <c:v>11.3</c:v>
                </c:pt>
                <c:pt idx="1">
                  <c:v>8.01</c:v>
                </c:pt>
                <c:pt idx="2">
                  <c:v>10.31</c:v>
                </c:pt>
                <c:pt idx="3">
                  <c:v>11.15</c:v>
                </c:pt>
                <c:pt idx="4">
                  <c:v>9.77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D46D-457F-A312-E1E0C9DB1D8F}"/>
            </c:ext>
          </c:extLst>
        </c:ser>
        <c:ser>
          <c:idx val="7"/>
          <c:order val="9"/>
          <c:tx>
            <c:strRef>
              <c:f>'Torque actuation'!$G$18</c:f>
              <c:strCache>
                <c:ptCount val="1"/>
                <c:pt idx="0">
                  <c:v>SN01-Against-Z+0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actuation'!$G$13:$G$17</c:f>
              <c:numCache>
                <c:formatCode>General</c:formatCode>
                <c:ptCount val="5"/>
                <c:pt idx="0">
                  <c:v>19.72</c:v>
                </c:pt>
                <c:pt idx="1">
                  <c:v>10.99</c:v>
                </c:pt>
                <c:pt idx="2">
                  <c:v>10.08</c:v>
                </c:pt>
                <c:pt idx="3">
                  <c:v>10.98</c:v>
                </c:pt>
                <c:pt idx="4">
                  <c:v>12.11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D46D-457F-A312-E1E0C9DB1D8F}"/>
            </c:ext>
          </c:extLst>
        </c:ser>
        <c:ser>
          <c:idx val="8"/>
          <c:order val="10"/>
          <c:tx>
            <c:strRef>
              <c:f>'Torque actuation'!$H$18</c:f>
              <c:strCache>
                <c:ptCount val="1"/>
                <c:pt idx="0">
                  <c:v>SN01-Load oriented - Z0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actuation'!$H$13:$H$17</c:f>
              <c:numCache>
                <c:formatCode>General</c:formatCode>
                <c:ptCount val="5"/>
                <c:pt idx="0">
                  <c:v>13</c:v>
                </c:pt>
                <c:pt idx="1">
                  <c:v>7.81</c:v>
                </c:pt>
                <c:pt idx="2">
                  <c:v>7.76</c:v>
                </c:pt>
                <c:pt idx="3">
                  <c:v>8.25</c:v>
                </c:pt>
                <c:pt idx="4">
                  <c:v>9.66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D46D-457F-A312-E1E0C9DB1D8F}"/>
            </c:ext>
          </c:extLst>
        </c:ser>
        <c:ser>
          <c:idx val="19"/>
          <c:order val="11"/>
          <c:tx>
            <c:strRef>
              <c:f>'Torque actuation'!$L$18</c:f>
              <c:strCache>
                <c:ptCount val="1"/>
                <c:pt idx="0">
                  <c:v>SN02-Unloaded-Z0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actuation'!$L$13:$L$17</c:f>
              <c:numCache>
                <c:formatCode>General</c:formatCode>
                <c:ptCount val="5"/>
                <c:pt idx="0">
                  <c:v>3.37</c:v>
                </c:pt>
                <c:pt idx="1">
                  <c:v>2.29</c:v>
                </c:pt>
                <c:pt idx="2">
                  <c:v>2.27</c:v>
                </c:pt>
                <c:pt idx="3">
                  <c:v>2.13</c:v>
                </c:pt>
                <c:pt idx="4">
                  <c:v>2.1800000000000002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D46D-457F-A312-E1E0C9DB1D8F}"/>
            </c:ext>
          </c:extLst>
        </c:ser>
        <c:ser>
          <c:idx val="18"/>
          <c:order val="12"/>
          <c:tx>
            <c:strRef>
              <c:f>'Torque actuation'!$L$6</c:f>
              <c:strCache>
                <c:ptCount val="1"/>
                <c:pt idx="0">
                  <c:v>SN02-Unloaded-Z20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actuation'!$L$8:$L$12</c:f>
              <c:numCache>
                <c:formatCode>General</c:formatCode>
                <c:ptCount val="5"/>
                <c:pt idx="0">
                  <c:v>3.68</c:v>
                </c:pt>
                <c:pt idx="1">
                  <c:v>2.44</c:v>
                </c:pt>
                <c:pt idx="2">
                  <c:v>2.37</c:v>
                </c:pt>
                <c:pt idx="3">
                  <c:v>2.2400000000000002</c:v>
                </c:pt>
                <c:pt idx="4">
                  <c:v>2.2599999999999998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D46D-457F-A312-E1E0C9DB1D8F}"/>
            </c:ext>
          </c:extLst>
        </c:ser>
        <c:ser>
          <c:idx val="6"/>
          <c:order val="13"/>
          <c:tx>
            <c:strRef>
              <c:f>'Torque actuation'!$M$6</c:f>
              <c:strCache>
                <c:ptCount val="1"/>
                <c:pt idx="0">
                  <c:v>SN02-Against-Z+20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actuation'!$M$8:$M$12</c:f>
              <c:numCache>
                <c:formatCode>General</c:formatCode>
                <c:ptCount val="5"/>
                <c:pt idx="0">
                  <c:v>17.260000000000002</c:v>
                </c:pt>
                <c:pt idx="1">
                  <c:v>12.29</c:v>
                </c:pt>
                <c:pt idx="2">
                  <c:v>13.17</c:v>
                </c:pt>
                <c:pt idx="3">
                  <c:v>14.01</c:v>
                </c:pt>
                <c:pt idx="4">
                  <c:v>12.7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D46D-457F-A312-E1E0C9DB1D8F}"/>
            </c:ext>
          </c:extLst>
        </c:ser>
        <c:ser>
          <c:idx val="9"/>
          <c:order val="14"/>
          <c:tx>
            <c:strRef>
              <c:f>'Torque actuation'!$N$6</c:f>
              <c:strCache>
                <c:ptCount val="1"/>
                <c:pt idx="0">
                  <c:v>SN02-Load oriented - Z20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actuation'!$N$8:$N$12</c:f>
              <c:numCache>
                <c:formatCode>General</c:formatCode>
                <c:ptCount val="5"/>
                <c:pt idx="0">
                  <c:v>10.26</c:v>
                </c:pt>
                <c:pt idx="1">
                  <c:v>7.12</c:v>
                </c:pt>
                <c:pt idx="2">
                  <c:v>7</c:v>
                </c:pt>
                <c:pt idx="3">
                  <c:v>7.24</c:v>
                </c:pt>
                <c:pt idx="4">
                  <c:v>6.38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D46D-457F-A312-E1E0C9DB1D8F}"/>
            </c:ext>
          </c:extLst>
        </c:ser>
        <c:ser>
          <c:idx val="10"/>
          <c:order val="15"/>
          <c:tx>
            <c:strRef>
              <c:f>'Torque actuation'!$M$18</c:f>
              <c:strCache>
                <c:ptCount val="1"/>
                <c:pt idx="0">
                  <c:v>SN02-Against-Z+0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actuation'!$M$13:$M$17</c:f>
              <c:numCache>
                <c:formatCode>General</c:formatCode>
                <c:ptCount val="5"/>
                <c:pt idx="0">
                  <c:v>14.12</c:v>
                </c:pt>
                <c:pt idx="1">
                  <c:v>13.33</c:v>
                </c:pt>
                <c:pt idx="2">
                  <c:v>14.18</c:v>
                </c:pt>
                <c:pt idx="3">
                  <c:v>15.84</c:v>
                </c:pt>
                <c:pt idx="4">
                  <c:v>14.43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D46D-457F-A312-E1E0C9DB1D8F}"/>
            </c:ext>
          </c:extLst>
        </c:ser>
        <c:ser>
          <c:idx val="11"/>
          <c:order val="16"/>
          <c:tx>
            <c:strRef>
              <c:f>'Torque actuation'!$N$18</c:f>
              <c:strCache>
                <c:ptCount val="1"/>
                <c:pt idx="0">
                  <c:v>SN02-Load oriented - Z0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actuation'!$N$13:$N$17</c:f>
              <c:numCache>
                <c:formatCode>General</c:formatCode>
                <c:ptCount val="5"/>
                <c:pt idx="0">
                  <c:v>9.65</c:v>
                </c:pt>
                <c:pt idx="1">
                  <c:v>6.9</c:v>
                </c:pt>
                <c:pt idx="2">
                  <c:v>7.95</c:v>
                </c:pt>
                <c:pt idx="3">
                  <c:v>7.73</c:v>
                </c:pt>
                <c:pt idx="4">
                  <c:v>7.69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D46D-457F-A312-E1E0C9DB1D8F}"/>
            </c:ext>
          </c:extLst>
        </c:ser>
        <c:ser>
          <c:idx val="21"/>
          <c:order val="17"/>
          <c:tx>
            <c:strRef>
              <c:f>'Torque actuation'!$O$18</c:f>
              <c:strCache>
                <c:ptCount val="1"/>
                <c:pt idx="0">
                  <c:v>SN03-Unloaded-Z0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actuation'!$O$13:$O$17</c:f>
              <c:numCache>
                <c:formatCode>General</c:formatCode>
                <c:ptCount val="5"/>
                <c:pt idx="0">
                  <c:v>2.5099999999999998</c:v>
                </c:pt>
                <c:pt idx="1">
                  <c:v>3.09</c:v>
                </c:pt>
                <c:pt idx="2">
                  <c:v>2.91</c:v>
                </c:pt>
                <c:pt idx="3">
                  <c:v>2.83</c:v>
                </c:pt>
                <c:pt idx="4">
                  <c:v>2.8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D46D-457F-A312-E1E0C9DB1D8F}"/>
            </c:ext>
          </c:extLst>
        </c:ser>
        <c:ser>
          <c:idx val="12"/>
          <c:order val="18"/>
          <c:tx>
            <c:strRef>
              <c:f>'Torque actuation'!$P$6</c:f>
              <c:strCache>
                <c:ptCount val="1"/>
                <c:pt idx="0">
                  <c:v>SN03-Against-Z+20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actuation'!$P$8:$P$12</c:f>
              <c:numCache>
                <c:formatCode>General</c:formatCode>
                <c:ptCount val="5"/>
                <c:pt idx="0">
                  <c:v>12.31</c:v>
                </c:pt>
                <c:pt idx="1">
                  <c:v>12.35</c:v>
                </c:pt>
                <c:pt idx="2">
                  <c:v>13.51</c:v>
                </c:pt>
                <c:pt idx="3">
                  <c:v>12.97</c:v>
                </c:pt>
                <c:pt idx="4">
                  <c:v>12.82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2-D46D-457F-A312-E1E0C9DB1D8F}"/>
            </c:ext>
          </c:extLst>
        </c:ser>
        <c:ser>
          <c:idx val="14"/>
          <c:order val="19"/>
          <c:tx>
            <c:strRef>
              <c:f>'Torque actuation'!$P$18</c:f>
              <c:strCache>
                <c:ptCount val="1"/>
                <c:pt idx="0">
                  <c:v>SN03-Against-Z+0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actuation'!$P$13:$P$17</c:f>
              <c:numCache>
                <c:formatCode>General</c:formatCode>
                <c:ptCount val="5"/>
                <c:pt idx="0">
                  <c:v>11.08</c:v>
                </c:pt>
                <c:pt idx="1">
                  <c:v>11.5</c:v>
                </c:pt>
                <c:pt idx="2">
                  <c:v>11.74</c:v>
                </c:pt>
                <c:pt idx="3">
                  <c:v>11.74</c:v>
                </c:pt>
                <c:pt idx="4">
                  <c:v>11.43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3-D46D-457F-A312-E1E0C9DB1D8F}"/>
            </c:ext>
          </c:extLst>
        </c:ser>
        <c:ser>
          <c:idx val="15"/>
          <c:order val="20"/>
          <c:tx>
            <c:strRef>
              <c:f>'Torque actuation'!$Q$18</c:f>
              <c:strCache>
                <c:ptCount val="1"/>
                <c:pt idx="0">
                  <c:v>SN03-Load oriented - Z0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actuation'!$Q$13:$Q$17</c:f>
              <c:numCache>
                <c:formatCode>General</c:formatCode>
                <c:ptCount val="5"/>
                <c:pt idx="0">
                  <c:v>7.72</c:v>
                </c:pt>
                <c:pt idx="1">
                  <c:v>7.95</c:v>
                </c:pt>
                <c:pt idx="2">
                  <c:v>7.92</c:v>
                </c:pt>
                <c:pt idx="3">
                  <c:v>7.79</c:v>
                </c:pt>
                <c:pt idx="4">
                  <c:v>7.84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4-D46D-457F-A312-E1E0C9DB1D8F}"/>
            </c:ext>
          </c:extLst>
        </c:ser>
        <c:ser>
          <c:idx val="20"/>
          <c:order val="21"/>
          <c:tx>
            <c:strRef>
              <c:f>'Torque actuation'!$O$6</c:f>
              <c:strCache>
                <c:ptCount val="1"/>
                <c:pt idx="0">
                  <c:v>SN03-Unloaded-Z20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actuation'!$O$8:$O$12</c:f>
              <c:numCache>
                <c:formatCode>General</c:formatCode>
                <c:ptCount val="5"/>
                <c:pt idx="0">
                  <c:v>3.25</c:v>
                </c:pt>
                <c:pt idx="1">
                  <c:v>2.82</c:v>
                </c:pt>
                <c:pt idx="2">
                  <c:v>2.94</c:v>
                </c:pt>
                <c:pt idx="3">
                  <c:v>3.15</c:v>
                </c:pt>
                <c:pt idx="4">
                  <c:v>3.15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5-D46D-457F-A312-E1E0C9DB1D8F}"/>
            </c:ext>
          </c:extLst>
        </c:ser>
        <c:ser>
          <c:idx val="13"/>
          <c:order val="22"/>
          <c:tx>
            <c:strRef>
              <c:f>'Torque actuation'!$Q$6</c:f>
              <c:strCache>
                <c:ptCount val="1"/>
                <c:pt idx="0">
                  <c:v>SN03-Load oriented - Z20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actuation'!$Q$8:$Q$12</c:f>
              <c:numCache>
                <c:formatCode>General</c:formatCode>
                <c:ptCount val="5"/>
                <c:pt idx="0">
                  <c:v>9.16</c:v>
                </c:pt>
                <c:pt idx="1">
                  <c:v>8.18</c:v>
                </c:pt>
                <c:pt idx="2">
                  <c:v>8.92</c:v>
                </c:pt>
                <c:pt idx="3">
                  <c:v>8.9</c:v>
                </c:pt>
                <c:pt idx="4">
                  <c:v>9.43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6-D46D-457F-A312-E1E0C9DB1D8F}"/>
            </c:ext>
          </c:extLst>
        </c:ser>
        <c:ser>
          <c:idx val="23"/>
          <c:order val="23"/>
          <c:tx>
            <c:strRef>
              <c:f>'Torque actuation'!$I$18</c:f>
              <c:strCache>
                <c:ptCount val="1"/>
                <c:pt idx="0">
                  <c:v>SN01-B-Unloaded-Z0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actuation'!$I$13:$I$17</c:f>
              <c:numCache>
                <c:formatCode>General</c:formatCode>
                <c:ptCount val="5"/>
                <c:pt idx="0">
                  <c:v>4.87</c:v>
                </c:pt>
                <c:pt idx="1">
                  <c:v>4.74</c:v>
                </c:pt>
                <c:pt idx="2">
                  <c:v>3.15</c:v>
                </c:pt>
                <c:pt idx="3">
                  <c:v>3.69</c:v>
                </c:pt>
                <c:pt idx="4">
                  <c:v>3.78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7-D46D-457F-A312-E1E0C9DB1D8F}"/>
            </c:ext>
          </c:extLst>
        </c:ser>
        <c:ser>
          <c:idx val="24"/>
          <c:order val="24"/>
          <c:tx>
            <c:strRef>
              <c:f>'Torque actuation'!$I$6</c:f>
              <c:strCache>
                <c:ptCount val="1"/>
                <c:pt idx="0">
                  <c:v>SN01-B-Unloaded-Z20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actuation'!$I$8:$I$12</c:f>
              <c:numCache>
                <c:formatCode>General</c:formatCode>
                <c:ptCount val="5"/>
                <c:pt idx="0">
                  <c:v>3.85</c:v>
                </c:pt>
                <c:pt idx="1">
                  <c:v>3.7</c:v>
                </c:pt>
                <c:pt idx="2">
                  <c:v>4.3099999999999996</c:v>
                </c:pt>
                <c:pt idx="3">
                  <c:v>3.44</c:v>
                </c:pt>
                <c:pt idx="4">
                  <c:v>3.33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8-D46D-457F-A312-E1E0C9DB1D8F}"/>
            </c:ext>
          </c:extLst>
        </c:ser>
        <c:ser>
          <c:idx val="25"/>
          <c:order val="25"/>
          <c:tx>
            <c:strRef>
              <c:f>'Torque actuation'!$J$18</c:f>
              <c:strCache>
                <c:ptCount val="1"/>
                <c:pt idx="0">
                  <c:v>SN01-B-Against-Z+0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actuation'!$J$13:$J$17</c:f>
              <c:numCache>
                <c:formatCode>General</c:formatCode>
                <c:ptCount val="5"/>
                <c:pt idx="0">
                  <c:v>10.72</c:v>
                </c:pt>
                <c:pt idx="1">
                  <c:v>10.23</c:v>
                </c:pt>
                <c:pt idx="2">
                  <c:v>8.9499999999999993</c:v>
                </c:pt>
                <c:pt idx="3">
                  <c:v>8.01</c:v>
                </c:pt>
                <c:pt idx="4">
                  <c:v>8.8699999999999992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9-D46D-457F-A312-E1E0C9DB1D8F}"/>
            </c:ext>
          </c:extLst>
        </c:ser>
        <c:ser>
          <c:idx val="26"/>
          <c:order val="26"/>
          <c:tx>
            <c:strRef>
              <c:f>'Torque actuation'!$J$6</c:f>
              <c:strCache>
                <c:ptCount val="1"/>
                <c:pt idx="0">
                  <c:v>SN01-B-Against-Z+20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actuation'!$J$8:$J$12</c:f>
              <c:numCache>
                <c:formatCode>General</c:formatCode>
                <c:ptCount val="5"/>
                <c:pt idx="0">
                  <c:v>10.42</c:v>
                </c:pt>
                <c:pt idx="1">
                  <c:v>10.52</c:v>
                </c:pt>
                <c:pt idx="2">
                  <c:v>9.86</c:v>
                </c:pt>
                <c:pt idx="3">
                  <c:v>9.1999999999999993</c:v>
                </c:pt>
                <c:pt idx="4">
                  <c:v>9.59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A-D46D-457F-A312-E1E0C9DB1D8F}"/>
            </c:ext>
          </c:extLst>
        </c:ser>
        <c:ser>
          <c:idx val="27"/>
          <c:order val="27"/>
          <c:tx>
            <c:strRef>
              <c:f>'Torque actuation'!$K$18</c:f>
              <c:strCache>
                <c:ptCount val="1"/>
                <c:pt idx="0">
                  <c:v>SN01-B-Load oriented - Z0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actuation'!$K$13:$K$17</c:f>
              <c:numCache>
                <c:formatCode>General</c:formatCode>
                <c:ptCount val="5"/>
                <c:pt idx="0">
                  <c:v>7.83</c:v>
                </c:pt>
                <c:pt idx="1">
                  <c:v>7.1</c:v>
                </c:pt>
                <c:pt idx="2">
                  <c:v>5.67</c:v>
                </c:pt>
                <c:pt idx="3">
                  <c:v>5.41</c:v>
                </c:pt>
                <c:pt idx="4">
                  <c:v>6.13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B-D46D-457F-A312-E1E0C9DB1D8F}"/>
            </c:ext>
          </c:extLst>
        </c:ser>
        <c:ser>
          <c:idx val="28"/>
          <c:order val="28"/>
          <c:tx>
            <c:strRef>
              <c:f>'Torque actuation'!$K$6</c:f>
              <c:strCache>
                <c:ptCount val="1"/>
                <c:pt idx="0">
                  <c:v>SN01-B-Load oriented - Z20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actuation'!$K$8:$K$12</c:f>
              <c:numCache>
                <c:formatCode>General</c:formatCode>
                <c:ptCount val="5"/>
                <c:pt idx="0">
                  <c:v>6.99</c:v>
                </c:pt>
                <c:pt idx="1">
                  <c:v>7.77</c:v>
                </c:pt>
                <c:pt idx="2">
                  <c:v>7.17</c:v>
                </c:pt>
                <c:pt idx="3">
                  <c:v>5.93</c:v>
                </c:pt>
                <c:pt idx="4">
                  <c:v>5.74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C-D46D-457F-A312-E1E0C9DB1D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1978431"/>
        <c:axId val="1271979679"/>
      </c:scatterChart>
      <c:valAx>
        <c:axId val="12719784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979679"/>
        <c:crosses val="autoZero"/>
        <c:crossBetween val="midCat"/>
      </c:valAx>
      <c:valAx>
        <c:axId val="1271979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Neecded torque [N.m]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97843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'Torque actuation'!$D$6</c:f>
              <c:strCache>
                <c:ptCount val="1"/>
                <c:pt idx="0">
                  <c:v>CERN-Against-Z+20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actuation'!$D$8:$D$12</c:f>
              <c:numCache>
                <c:formatCode>General</c:formatCode>
                <c:ptCount val="5"/>
                <c:pt idx="0">
                  <c:v>8.6</c:v>
                </c:pt>
                <c:pt idx="1">
                  <c:v>9.26</c:v>
                </c:pt>
                <c:pt idx="2">
                  <c:v>9.0399999999999991</c:v>
                </c:pt>
                <c:pt idx="3">
                  <c:v>9.31</c:v>
                </c:pt>
                <c:pt idx="4">
                  <c:v>9.0500000000000007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D6B-4C1E-8C0F-80ABAC1E81D8}"/>
            </c:ext>
          </c:extLst>
        </c:ser>
        <c:ser>
          <c:idx val="1"/>
          <c:order val="1"/>
          <c:tx>
            <c:strRef>
              <c:f>'Torque actuation'!$D$18</c:f>
              <c:strCache>
                <c:ptCount val="1"/>
                <c:pt idx="0">
                  <c:v>CERN-Against-Z+0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actuation'!$D$13:$D$17</c:f>
              <c:numCache>
                <c:formatCode>General</c:formatCode>
                <c:ptCount val="5"/>
                <c:pt idx="0">
                  <c:v>9.27</c:v>
                </c:pt>
                <c:pt idx="1">
                  <c:v>8.52</c:v>
                </c:pt>
                <c:pt idx="2">
                  <c:v>9.4700000000000006</c:v>
                </c:pt>
                <c:pt idx="3">
                  <c:v>8.66</c:v>
                </c:pt>
                <c:pt idx="4">
                  <c:v>8.2899999999999991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D6B-4C1E-8C0F-80ABAC1E81D8}"/>
            </c:ext>
          </c:extLst>
        </c:ser>
        <c:ser>
          <c:idx val="2"/>
          <c:order val="2"/>
          <c:tx>
            <c:strRef>
              <c:f>'Torque actuation'!$E$6</c:f>
              <c:strCache>
                <c:ptCount val="1"/>
                <c:pt idx="0">
                  <c:v>CERN-Load oriented - Z20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actuation'!$E$8:$E$12</c:f>
              <c:numCache>
                <c:formatCode>General</c:formatCode>
                <c:ptCount val="5"/>
                <c:pt idx="0">
                  <c:v>5.4</c:v>
                </c:pt>
                <c:pt idx="1">
                  <c:v>6.1</c:v>
                </c:pt>
                <c:pt idx="2">
                  <c:v>7.08</c:v>
                </c:pt>
                <c:pt idx="3">
                  <c:v>6.62</c:v>
                </c:pt>
                <c:pt idx="4">
                  <c:v>7.42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D6B-4C1E-8C0F-80ABAC1E81D8}"/>
            </c:ext>
          </c:extLst>
        </c:ser>
        <c:ser>
          <c:idx val="3"/>
          <c:order val="3"/>
          <c:tx>
            <c:strRef>
              <c:f>'Torque actuation'!$E$18</c:f>
              <c:strCache>
                <c:ptCount val="1"/>
                <c:pt idx="0">
                  <c:v>CERN-Load oriented - Z0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actuation'!$E$13:$E$17</c:f>
              <c:numCache>
                <c:formatCode>General</c:formatCode>
                <c:ptCount val="5"/>
                <c:pt idx="0">
                  <c:v>4.4400000000000004</c:v>
                </c:pt>
                <c:pt idx="1">
                  <c:v>6.22</c:v>
                </c:pt>
                <c:pt idx="2">
                  <c:v>6.78</c:v>
                </c:pt>
                <c:pt idx="3">
                  <c:v>6.06</c:v>
                </c:pt>
                <c:pt idx="4">
                  <c:v>5.87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D6B-4C1E-8C0F-80ABAC1E81D8}"/>
            </c:ext>
          </c:extLst>
        </c:ser>
        <c:ser>
          <c:idx val="17"/>
          <c:order val="4"/>
          <c:tx>
            <c:strRef>
              <c:f>'Torque actuation'!$G$18</c:f>
              <c:strCache>
                <c:ptCount val="1"/>
                <c:pt idx="0">
                  <c:v>SN01-Against-Z+0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actuation'!$F$13:$F$17</c:f>
              <c:numCache>
                <c:formatCode>General</c:formatCode>
                <c:ptCount val="5"/>
                <c:pt idx="0">
                  <c:v>4.8499999999999996</c:v>
                </c:pt>
                <c:pt idx="1">
                  <c:v>4.71</c:v>
                </c:pt>
                <c:pt idx="2">
                  <c:v>4.3099999999999996</c:v>
                </c:pt>
                <c:pt idx="3">
                  <c:v>4.78</c:v>
                </c:pt>
                <c:pt idx="4">
                  <c:v>4.7699999999999996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D6B-4C1E-8C0F-80ABAC1E81D8}"/>
            </c:ext>
          </c:extLst>
        </c:ser>
        <c:ser>
          <c:idx val="22"/>
          <c:order val="5"/>
          <c:tx>
            <c:strRef>
              <c:f>'Torque actuation'!$F$18</c:f>
              <c:strCache>
                <c:ptCount val="1"/>
                <c:pt idx="0">
                  <c:v>SN01-Unloaded-Z0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actuation'!$F$13:$F$17</c:f>
              <c:numCache>
                <c:formatCode>General</c:formatCode>
                <c:ptCount val="5"/>
                <c:pt idx="0">
                  <c:v>4.8499999999999996</c:v>
                </c:pt>
                <c:pt idx="1">
                  <c:v>4.71</c:v>
                </c:pt>
                <c:pt idx="2">
                  <c:v>4.3099999999999996</c:v>
                </c:pt>
                <c:pt idx="3">
                  <c:v>4.78</c:v>
                </c:pt>
                <c:pt idx="4">
                  <c:v>4.7699999999999996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BD6B-4C1E-8C0F-80ABAC1E81D8}"/>
            </c:ext>
          </c:extLst>
        </c:ser>
        <c:ser>
          <c:idx val="16"/>
          <c:order val="6"/>
          <c:tx>
            <c:strRef>
              <c:f>'Torque actuation'!$F$6</c:f>
              <c:strCache>
                <c:ptCount val="1"/>
                <c:pt idx="0">
                  <c:v>SN01-Unloaded-Z20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actuation'!$F$8:$F$12</c:f>
              <c:numCache>
                <c:formatCode>General</c:formatCode>
                <c:ptCount val="5"/>
                <c:pt idx="0">
                  <c:v>5.54</c:v>
                </c:pt>
                <c:pt idx="1">
                  <c:v>5.3</c:v>
                </c:pt>
                <c:pt idx="2">
                  <c:v>4.22</c:v>
                </c:pt>
                <c:pt idx="3">
                  <c:v>5.35</c:v>
                </c:pt>
                <c:pt idx="4">
                  <c:v>4.84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BD6B-4C1E-8C0F-80ABAC1E81D8}"/>
            </c:ext>
          </c:extLst>
        </c:ser>
        <c:ser>
          <c:idx val="4"/>
          <c:order val="7"/>
          <c:tx>
            <c:strRef>
              <c:f>'Torque actuation'!$G$6</c:f>
              <c:strCache>
                <c:ptCount val="1"/>
                <c:pt idx="0">
                  <c:v>SN01-Against-Z+20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actuation'!$G$8:$G$12</c:f>
              <c:numCache>
                <c:formatCode>General</c:formatCode>
                <c:ptCount val="5"/>
                <c:pt idx="0">
                  <c:v>18.579999999999998</c:v>
                </c:pt>
                <c:pt idx="1">
                  <c:v>10.5</c:v>
                </c:pt>
                <c:pt idx="2">
                  <c:v>14.41</c:v>
                </c:pt>
                <c:pt idx="3">
                  <c:v>15.46</c:v>
                </c:pt>
                <c:pt idx="4">
                  <c:v>13.61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BD6B-4C1E-8C0F-80ABAC1E81D8}"/>
            </c:ext>
          </c:extLst>
        </c:ser>
        <c:ser>
          <c:idx val="5"/>
          <c:order val="8"/>
          <c:tx>
            <c:strRef>
              <c:f>'Torque actuation'!$H$6</c:f>
              <c:strCache>
                <c:ptCount val="1"/>
                <c:pt idx="0">
                  <c:v>SN01-Load oriented - Z20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actuation'!$H$8:$H$12</c:f>
              <c:numCache>
                <c:formatCode>General</c:formatCode>
                <c:ptCount val="5"/>
                <c:pt idx="0">
                  <c:v>11.3</c:v>
                </c:pt>
                <c:pt idx="1">
                  <c:v>8.01</c:v>
                </c:pt>
                <c:pt idx="2">
                  <c:v>10.31</c:v>
                </c:pt>
                <c:pt idx="3">
                  <c:v>11.15</c:v>
                </c:pt>
                <c:pt idx="4">
                  <c:v>9.77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BD6B-4C1E-8C0F-80ABAC1E81D8}"/>
            </c:ext>
          </c:extLst>
        </c:ser>
        <c:ser>
          <c:idx val="7"/>
          <c:order val="9"/>
          <c:tx>
            <c:strRef>
              <c:f>'Torque actuation'!$G$18</c:f>
              <c:strCache>
                <c:ptCount val="1"/>
                <c:pt idx="0">
                  <c:v>SN01-Against-Z+0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actuation'!$G$13:$G$17</c:f>
              <c:numCache>
                <c:formatCode>General</c:formatCode>
                <c:ptCount val="5"/>
                <c:pt idx="0">
                  <c:v>19.72</c:v>
                </c:pt>
                <c:pt idx="1">
                  <c:v>10.99</c:v>
                </c:pt>
                <c:pt idx="2">
                  <c:v>10.08</c:v>
                </c:pt>
                <c:pt idx="3">
                  <c:v>10.98</c:v>
                </c:pt>
                <c:pt idx="4">
                  <c:v>12.11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BD6B-4C1E-8C0F-80ABAC1E81D8}"/>
            </c:ext>
          </c:extLst>
        </c:ser>
        <c:ser>
          <c:idx val="8"/>
          <c:order val="10"/>
          <c:tx>
            <c:strRef>
              <c:f>'Torque actuation'!$H$18</c:f>
              <c:strCache>
                <c:ptCount val="1"/>
                <c:pt idx="0">
                  <c:v>SN01-Load oriented - Z0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actuation'!$H$13:$H$17</c:f>
              <c:numCache>
                <c:formatCode>General</c:formatCode>
                <c:ptCount val="5"/>
                <c:pt idx="0">
                  <c:v>13</c:v>
                </c:pt>
                <c:pt idx="1">
                  <c:v>7.81</c:v>
                </c:pt>
                <c:pt idx="2">
                  <c:v>7.76</c:v>
                </c:pt>
                <c:pt idx="3">
                  <c:v>8.25</c:v>
                </c:pt>
                <c:pt idx="4">
                  <c:v>9.66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BD6B-4C1E-8C0F-80ABAC1E81D8}"/>
            </c:ext>
          </c:extLst>
        </c:ser>
        <c:ser>
          <c:idx val="23"/>
          <c:order val="23"/>
          <c:tx>
            <c:strRef>
              <c:f>'Torque actuation'!$I$18</c:f>
              <c:strCache>
                <c:ptCount val="1"/>
                <c:pt idx="0">
                  <c:v>SN01-B-Unloaded-Z0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actuation'!$I$13:$I$17</c:f>
              <c:numCache>
                <c:formatCode>General</c:formatCode>
                <c:ptCount val="5"/>
                <c:pt idx="0">
                  <c:v>4.87</c:v>
                </c:pt>
                <c:pt idx="1">
                  <c:v>4.74</c:v>
                </c:pt>
                <c:pt idx="2">
                  <c:v>3.15</c:v>
                </c:pt>
                <c:pt idx="3">
                  <c:v>3.69</c:v>
                </c:pt>
                <c:pt idx="4">
                  <c:v>3.78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BD6B-4C1E-8C0F-80ABAC1E81D8}"/>
            </c:ext>
          </c:extLst>
        </c:ser>
        <c:ser>
          <c:idx val="24"/>
          <c:order val="24"/>
          <c:tx>
            <c:strRef>
              <c:f>'Torque actuation'!$I$6</c:f>
              <c:strCache>
                <c:ptCount val="1"/>
                <c:pt idx="0">
                  <c:v>SN01-B-Unloaded-Z20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actuation'!$I$8:$I$12</c:f>
              <c:numCache>
                <c:formatCode>General</c:formatCode>
                <c:ptCount val="5"/>
                <c:pt idx="0">
                  <c:v>3.85</c:v>
                </c:pt>
                <c:pt idx="1">
                  <c:v>3.7</c:v>
                </c:pt>
                <c:pt idx="2">
                  <c:v>4.3099999999999996</c:v>
                </c:pt>
                <c:pt idx="3">
                  <c:v>3.44</c:v>
                </c:pt>
                <c:pt idx="4">
                  <c:v>3.33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BD6B-4C1E-8C0F-80ABAC1E81D8}"/>
            </c:ext>
          </c:extLst>
        </c:ser>
        <c:ser>
          <c:idx val="25"/>
          <c:order val="25"/>
          <c:tx>
            <c:strRef>
              <c:f>'Torque actuation'!$J$18</c:f>
              <c:strCache>
                <c:ptCount val="1"/>
                <c:pt idx="0">
                  <c:v>SN01-B-Against-Z+0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actuation'!$J$13:$J$17</c:f>
              <c:numCache>
                <c:formatCode>General</c:formatCode>
                <c:ptCount val="5"/>
                <c:pt idx="0">
                  <c:v>10.72</c:v>
                </c:pt>
                <c:pt idx="1">
                  <c:v>10.23</c:v>
                </c:pt>
                <c:pt idx="2">
                  <c:v>8.9499999999999993</c:v>
                </c:pt>
                <c:pt idx="3">
                  <c:v>8.01</c:v>
                </c:pt>
                <c:pt idx="4">
                  <c:v>8.8699999999999992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BD6B-4C1E-8C0F-80ABAC1E81D8}"/>
            </c:ext>
          </c:extLst>
        </c:ser>
        <c:ser>
          <c:idx val="26"/>
          <c:order val="26"/>
          <c:tx>
            <c:strRef>
              <c:f>'Torque actuation'!$J$6</c:f>
              <c:strCache>
                <c:ptCount val="1"/>
                <c:pt idx="0">
                  <c:v>SN01-B-Against-Z+20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actuation'!$J$8:$J$12</c:f>
              <c:numCache>
                <c:formatCode>General</c:formatCode>
                <c:ptCount val="5"/>
                <c:pt idx="0">
                  <c:v>10.42</c:v>
                </c:pt>
                <c:pt idx="1">
                  <c:v>10.52</c:v>
                </c:pt>
                <c:pt idx="2">
                  <c:v>9.86</c:v>
                </c:pt>
                <c:pt idx="3">
                  <c:v>9.1999999999999993</c:v>
                </c:pt>
                <c:pt idx="4">
                  <c:v>9.59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BD6B-4C1E-8C0F-80ABAC1E81D8}"/>
            </c:ext>
          </c:extLst>
        </c:ser>
        <c:ser>
          <c:idx val="27"/>
          <c:order val="27"/>
          <c:tx>
            <c:strRef>
              <c:f>'Torque actuation'!$K$18</c:f>
              <c:strCache>
                <c:ptCount val="1"/>
                <c:pt idx="0">
                  <c:v>SN01-B-Load oriented - Z0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actuation'!$A$13:$A$17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actuation'!$K$13:$K$17</c:f>
              <c:numCache>
                <c:formatCode>General</c:formatCode>
                <c:ptCount val="5"/>
                <c:pt idx="0">
                  <c:v>7.83</c:v>
                </c:pt>
                <c:pt idx="1">
                  <c:v>7.1</c:v>
                </c:pt>
                <c:pt idx="2">
                  <c:v>5.67</c:v>
                </c:pt>
                <c:pt idx="3">
                  <c:v>5.41</c:v>
                </c:pt>
                <c:pt idx="4">
                  <c:v>6.13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BD6B-4C1E-8C0F-80ABAC1E81D8}"/>
            </c:ext>
          </c:extLst>
        </c:ser>
        <c:ser>
          <c:idx val="28"/>
          <c:order val="28"/>
          <c:tx>
            <c:strRef>
              <c:f>'Torque actuation'!$K$6</c:f>
              <c:strCache>
                <c:ptCount val="1"/>
                <c:pt idx="0">
                  <c:v>SN01-B-Load oriented - Z20</c:v>
                </c:pt>
              </c:strCache>
            </c:strRef>
          </c:tx>
          <c:spPr>
            <a:ln w="19050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'Torque actuation'!$A$8:$A$12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</c:v>
                </c:pt>
                <c:pt idx="4">
                  <c:v>7.3</c:v>
                </c:pt>
              </c:numCache>
            </c:numRef>
          </c:xVal>
          <c:yVal>
            <c:numRef>
              <c:f>'Torque actuation'!$K$8:$K$12</c:f>
              <c:numCache>
                <c:formatCode>General</c:formatCode>
                <c:ptCount val="5"/>
                <c:pt idx="0">
                  <c:v>6.99</c:v>
                </c:pt>
                <c:pt idx="1">
                  <c:v>7.77</c:v>
                </c:pt>
                <c:pt idx="2">
                  <c:v>7.17</c:v>
                </c:pt>
                <c:pt idx="3">
                  <c:v>5.93</c:v>
                </c:pt>
                <c:pt idx="4">
                  <c:v>5.74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BD6B-4C1E-8C0F-80ABAC1E8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1978431"/>
        <c:axId val="1271979679"/>
        <c:extLst>
          <c:ext xmlns:c15="http://schemas.microsoft.com/office/drawing/2012/chart" uri="{02D57815-91ED-43cb-92C2-25804820EDAC}">
            <c15:filteredScatterSeries>
              <c15:ser>
                <c:idx val="19"/>
                <c:order val="11"/>
                <c:tx>
                  <c:strRef>
                    <c:extLst>
                      <c:ext uri="{02D57815-91ED-43cb-92C2-25804820EDAC}">
                        <c15:formulaRef>
                          <c15:sqref>'Torque actuation'!$L$18</c15:sqref>
                        </c15:formulaRef>
                      </c:ext>
                    </c:extLst>
                    <c:strCache>
                      <c:ptCount val="1"/>
                      <c:pt idx="0">
                        <c:v>SN02-Unloaded-Z0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75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75000"/>
                      </a:schemeClr>
                    </a:solidFill>
                    <a:ln w="9525">
                      <a:solidFill>
                        <a:schemeClr val="accent2">
                          <a:lumMod val="75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'Torque actuation'!$A$13:$A$17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'Torque actuation'!$L$13:$L$17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3.37</c:v>
                      </c:pt>
                      <c:pt idx="1">
                        <c:v>2.29</c:v>
                      </c:pt>
                      <c:pt idx="2">
                        <c:v>2.27</c:v>
                      </c:pt>
                      <c:pt idx="3">
                        <c:v>2.13</c:v>
                      </c:pt>
                      <c:pt idx="4">
                        <c:v>2.1800000000000002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11-BD6B-4C1E-8C0F-80ABAC1E81D8}"/>
                  </c:ext>
                </c:extLst>
              </c15:ser>
            </c15:filteredScatterSeries>
            <c15:filteredScatterSeries>
              <c15:ser>
                <c:idx val="18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actuation'!$L$6</c15:sqref>
                        </c15:formulaRef>
                      </c:ext>
                    </c:extLst>
                    <c:strCache>
                      <c:ptCount val="1"/>
                      <c:pt idx="0">
                        <c:v>SN02-Unloaded-Z20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75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75000"/>
                      </a:schemeClr>
                    </a:solidFill>
                    <a:ln w="9525">
                      <a:solidFill>
                        <a:schemeClr val="accent2">
                          <a:lumMod val="75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actuation'!$A$8:$A$12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actuation'!$L$8:$L$12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3.68</c:v>
                      </c:pt>
                      <c:pt idx="1">
                        <c:v>2.44</c:v>
                      </c:pt>
                      <c:pt idx="2">
                        <c:v>2.37</c:v>
                      </c:pt>
                      <c:pt idx="3">
                        <c:v>2.2400000000000002</c:v>
                      </c:pt>
                      <c:pt idx="4">
                        <c:v>2.2599999999999998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BD6B-4C1E-8C0F-80ABAC1E81D8}"/>
                  </c:ext>
                </c:extLst>
              </c15:ser>
            </c15:filteredScatterSeries>
            <c15:filteredScatterSeries>
              <c15:ser>
                <c:idx val="6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actuation'!$M$6</c15:sqref>
                        </c15:formulaRef>
                      </c:ext>
                    </c:extLst>
                    <c:strCache>
                      <c:ptCount val="1"/>
                      <c:pt idx="0">
                        <c:v>SN02-Against-Z+20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75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75000"/>
                      </a:schemeClr>
                    </a:solidFill>
                    <a:ln w="9525">
                      <a:solidFill>
                        <a:schemeClr val="accent2">
                          <a:lumMod val="75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actuation'!$A$8:$A$12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actuation'!$M$8:$M$12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17.260000000000002</c:v>
                      </c:pt>
                      <c:pt idx="1">
                        <c:v>12.29</c:v>
                      </c:pt>
                      <c:pt idx="2">
                        <c:v>13.17</c:v>
                      </c:pt>
                      <c:pt idx="3">
                        <c:v>14.01</c:v>
                      </c:pt>
                      <c:pt idx="4">
                        <c:v>12.7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BD6B-4C1E-8C0F-80ABAC1E81D8}"/>
                  </c:ext>
                </c:extLst>
              </c15:ser>
            </c15:filteredScatterSeries>
            <c15:filteredScatterSeries>
              <c15:ser>
                <c:idx val="9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actuation'!$N$6</c15:sqref>
                        </c15:formulaRef>
                      </c:ext>
                    </c:extLst>
                    <c:strCache>
                      <c:ptCount val="1"/>
                      <c:pt idx="0">
                        <c:v>SN02-Load oriented - Z20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75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75000"/>
                      </a:schemeClr>
                    </a:solidFill>
                    <a:ln w="9525">
                      <a:solidFill>
                        <a:schemeClr val="accent2">
                          <a:lumMod val="75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actuation'!$A$8:$A$12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actuation'!$N$8:$N$12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10.26</c:v>
                      </c:pt>
                      <c:pt idx="1">
                        <c:v>7.12</c:v>
                      </c:pt>
                      <c:pt idx="2">
                        <c:v>7</c:v>
                      </c:pt>
                      <c:pt idx="3">
                        <c:v>7.24</c:v>
                      </c:pt>
                      <c:pt idx="4">
                        <c:v>6.38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BD6B-4C1E-8C0F-80ABAC1E81D8}"/>
                  </c:ext>
                </c:extLst>
              </c15:ser>
            </c15:filteredScatterSeries>
            <c15:filteredScatterSeries>
              <c15:ser>
                <c:idx val="10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actuation'!$M$18</c15:sqref>
                        </c15:formulaRef>
                      </c:ext>
                    </c:extLst>
                    <c:strCache>
                      <c:ptCount val="1"/>
                      <c:pt idx="0">
                        <c:v>SN02-Against-Z+0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75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75000"/>
                      </a:schemeClr>
                    </a:solidFill>
                    <a:ln w="9525">
                      <a:solidFill>
                        <a:schemeClr val="accent2">
                          <a:lumMod val="75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actuation'!$A$13:$A$17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actuation'!$M$13:$M$17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14.12</c:v>
                      </c:pt>
                      <c:pt idx="1">
                        <c:v>13.33</c:v>
                      </c:pt>
                      <c:pt idx="2">
                        <c:v>14.18</c:v>
                      </c:pt>
                      <c:pt idx="3">
                        <c:v>15.84</c:v>
                      </c:pt>
                      <c:pt idx="4">
                        <c:v>14.43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BD6B-4C1E-8C0F-80ABAC1E81D8}"/>
                  </c:ext>
                </c:extLst>
              </c15:ser>
            </c15:filteredScatterSeries>
            <c15:filteredScatterSeries>
              <c15:ser>
                <c:idx val="11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actuation'!$N$18</c15:sqref>
                        </c15:formulaRef>
                      </c:ext>
                    </c:extLst>
                    <c:strCache>
                      <c:ptCount val="1"/>
                      <c:pt idx="0">
                        <c:v>SN02-Load oriented - Z0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75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75000"/>
                      </a:schemeClr>
                    </a:solidFill>
                    <a:ln w="9525">
                      <a:solidFill>
                        <a:schemeClr val="accent2">
                          <a:lumMod val="75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actuation'!$A$13:$A$17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actuation'!$N$13:$N$17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9.65</c:v>
                      </c:pt>
                      <c:pt idx="1">
                        <c:v>6.9</c:v>
                      </c:pt>
                      <c:pt idx="2">
                        <c:v>7.95</c:v>
                      </c:pt>
                      <c:pt idx="3">
                        <c:v>7.73</c:v>
                      </c:pt>
                      <c:pt idx="4">
                        <c:v>7.69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BD6B-4C1E-8C0F-80ABAC1E81D8}"/>
                  </c:ext>
                </c:extLst>
              </c15:ser>
            </c15:filteredScatterSeries>
            <c15:filteredScatterSeries>
              <c15:ser>
                <c:idx val="21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actuation'!$O$18</c15:sqref>
                        </c15:formulaRef>
                      </c:ext>
                    </c:extLst>
                    <c:strCache>
                      <c:ptCount val="1"/>
                      <c:pt idx="0">
                        <c:v>SN03-Unloaded-Z0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actuation'!$A$13:$A$17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actuation'!$O$13:$O$17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2.5099999999999998</c:v>
                      </c:pt>
                      <c:pt idx="1">
                        <c:v>3.09</c:v>
                      </c:pt>
                      <c:pt idx="2">
                        <c:v>2.91</c:v>
                      </c:pt>
                      <c:pt idx="3">
                        <c:v>2.83</c:v>
                      </c:pt>
                      <c:pt idx="4">
                        <c:v>2.8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BD6B-4C1E-8C0F-80ABAC1E81D8}"/>
                  </c:ext>
                </c:extLst>
              </c15:ser>
            </c15:filteredScatterSeries>
            <c15:filteredScatterSeries>
              <c15:ser>
                <c:idx val="12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actuation'!$P$6</c15:sqref>
                        </c15:formulaRef>
                      </c:ext>
                    </c:extLst>
                    <c:strCache>
                      <c:ptCount val="1"/>
                      <c:pt idx="0">
                        <c:v>SN03-Against-Z+20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actuation'!$A$8:$A$12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actuation'!$P$8:$P$12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12.31</c:v>
                      </c:pt>
                      <c:pt idx="1">
                        <c:v>12.35</c:v>
                      </c:pt>
                      <c:pt idx="2">
                        <c:v>13.51</c:v>
                      </c:pt>
                      <c:pt idx="3">
                        <c:v>12.97</c:v>
                      </c:pt>
                      <c:pt idx="4">
                        <c:v>12.82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BD6B-4C1E-8C0F-80ABAC1E81D8}"/>
                  </c:ext>
                </c:extLst>
              </c15:ser>
            </c15:filteredScatterSeries>
            <c15:filteredScatterSeries>
              <c15:ser>
                <c:idx val="14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actuation'!$P$18</c15:sqref>
                        </c15:formulaRef>
                      </c:ext>
                    </c:extLst>
                    <c:strCache>
                      <c:ptCount val="1"/>
                      <c:pt idx="0">
                        <c:v>SN03-Against-Z+0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actuation'!$A$13:$A$17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actuation'!$P$13:$P$17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11.08</c:v>
                      </c:pt>
                      <c:pt idx="1">
                        <c:v>11.5</c:v>
                      </c:pt>
                      <c:pt idx="2">
                        <c:v>11.74</c:v>
                      </c:pt>
                      <c:pt idx="3">
                        <c:v>11.74</c:v>
                      </c:pt>
                      <c:pt idx="4">
                        <c:v>11.43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BD6B-4C1E-8C0F-80ABAC1E81D8}"/>
                  </c:ext>
                </c:extLst>
              </c15:ser>
            </c15:filteredScatterSeries>
            <c15:filteredScatterSeries>
              <c15:ser>
                <c:idx val="15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actuation'!$Q$18</c15:sqref>
                        </c15:formulaRef>
                      </c:ext>
                    </c:extLst>
                    <c:strCache>
                      <c:ptCount val="1"/>
                      <c:pt idx="0">
                        <c:v>SN03-Load oriented - Z0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actuation'!$A$13:$A$17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actuation'!$Q$13:$Q$17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7.72</c:v>
                      </c:pt>
                      <c:pt idx="1">
                        <c:v>7.95</c:v>
                      </c:pt>
                      <c:pt idx="2">
                        <c:v>7.92</c:v>
                      </c:pt>
                      <c:pt idx="3">
                        <c:v>7.79</c:v>
                      </c:pt>
                      <c:pt idx="4">
                        <c:v>7.84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BD6B-4C1E-8C0F-80ABAC1E81D8}"/>
                  </c:ext>
                </c:extLst>
              </c15:ser>
            </c15:filteredScatterSeries>
            <c15:filteredScatterSeries>
              <c15:ser>
                <c:idx val="20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actuation'!$O$6</c15:sqref>
                        </c15:formulaRef>
                      </c:ext>
                    </c:extLst>
                    <c:strCache>
                      <c:ptCount val="1"/>
                      <c:pt idx="0">
                        <c:v>SN03-Unloaded-Z20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actuation'!$A$8:$A$12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actuation'!$O$8:$O$12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3.25</c:v>
                      </c:pt>
                      <c:pt idx="1">
                        <c:v>2.82</c:v>
                      </c:pt>
                      <c:pt idx="2">
                        <c:v>2.94</c:v>
                      </c:pt>
                      <c:pt idx="3">
                        <c:v>3.15</c:v>
                      </c:pt>
                      <c:pt idx="4">
                        <c:v>3.15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BD6B-4C1E-8C0F-80ABAC1E81D8}"/>
                  </c:ext>
                </c:extLst>
              </c15:ser>
            </c15:filteredScatterSeries>
            <c15:filteredScatterSeries>
              <c15:ser>
                <c:idx val="13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actuation'!$Q$6</c15:sqref>
                        </c15:formulaRef>
                      </c:ext>
                    </c:extLst>
                    <c:strCache>
                      <c:ptCount val="1"/>
                      <c:pt idx="0">
                        <c:v>SN03-Load oriented - Z20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actuation'!$A$8:$A$12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-7.3</c:v>
                      </c:pt>
                      <c:pt idx="1">
                        <c:v>-4</c:v>
                      </c:pt>
                      <c:pt idx="2">
                        <c:v>0</c:v>
                      </c:pt>
                      <c:pt idx="3">
                        <c:v>4</c:v>
                      </c:pt>
                      <c:pt idx="4">
                        <c:v>7.3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'Torque actuation'!$Q$8:$Q$12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9.16</c:v>
                      </c:pt>
                      <c:pt idx="1">
                        <c:v>8.18</c:v>
                      </c:pt>
                      <c:pt idx="2">
                        <c:v>8.92</c:v>
                      </c:pt>
                      <c:pt idx="3">
                        <c:v>8.9</c:v>
                      </c:pt>
                      <c:pt idx="4">
                        <c:v>9.43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BD6B-4C1E-8C0F-80ABAC1E81D8}"/>
                  </c:ext>
                </c:extLst>
              </c15:ser>
            </c15:filteredScatterSeries>
          </c:ext>
        </c:extLst>
      </c:scatterChart>
      <c:valAx>
        <c:axId val="12719784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979679"/>
        <c:crosses val="autoZero"/>
        <c:crossBetween val="midCat"/>
      </c:valAx>
      <c:valAx>
        <c:axId val="1271979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Neecded torque [N.m]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97843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69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HL-LHC Jack</a:t>
            </a:r>
            <a:br>
              <a:rPr lang="en-US" dirty="0"/>
            </a:br>
            <a:r>
              <a:rPr lang="en-US" dirty="0"/>
              <a:t>Batch#1 - Jack tests Results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/>
          <a:lstStyle/>
          <a:p>
            <a:r>
              <a:rPr lang="en-US" sz="1800" dirty="0"/>
              <a:t>Mateusz Sosin / Michel Noir					</a:t>
            </a:r>
            <a:br>
              <a:rPr lang="en-US" sz="1800" dirty="0"/>
            </a:br>
            <a:r>
              <a:rPr lang="en-US" sz="1800" dirty="0"/>
              <a:t>BE-GM-HPA</a:t>
            </a:r>
          </a:p>
          <a:p>
            <a:r>
              <a:rPr lang="en-US" sz="1800" dirty="0"/>
              <a:t>18/01/2023</a:t>
            </a:r>
          </a:p>
          <a:p>
            <a:r>
              <a:rPr lang="en-US" sz="1800" dirty="0"/>
              <a:t>										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Gear Backlash – If ring angular backlash is </a:t>
            </a:r>
            <a:r>
              <a:rPr lang="en-US" dirty="0" err="1">
                <a:highlight>
                  <a:srgbClr val="FFFF00"/>
                </a:highlight>
              </a:rPr>
              <a:t>supressed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C7126D1-5515-4AA1-9350-F678340E67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4449494"/>
              </p:ext>
            </p:extLst>
          </p:nvPr>
        </p:nvGraphicFramePr>
        <p:xfrm>
          <a:off x="685530" y="1439335"/>
          <a:ext cx="5400000" cy="431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EEE1821-4EF0-4437-928D-2C4BEB5DDD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137698"/>
              </p:ext>
            </p:extLst>
          </p:nvPr>
        </p:nvGraphicFramePr>
        <p:xfrm>
          <a:off x="6399758" y="1439335"/>
          <a:ext cx="5400000" cy="431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D9313CC3-6621-5020-B6CD-CB3D02F2C0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96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Gear Backlash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538" y="1248932"/>
            <a:ext cx="11376024" cy="434771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Acceptable value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defined</a:t>
            </a:r>
            <a:r>
              <a:rPr lang="fr-CH" dirty="0"/>
              <a:t>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Basing</a:t>
            </a:r>
            <a:r>
              <a:rPr lang="fr-CH" dirty="0"/>
              <a:t> on the </a:t>
            </a:r>
            <a:r>
              <a:rPr lang="fr-CH" dirty="0" err="1"/>
              <a:t>tolerance</a:t>
            </a:r>
            <a:r>
              <a:rPr lang="fr-CH" dirty="0"/>
              <a:t> of the </a:t>
            </a:r>
            <a:r>
              <a:rPr lang="fr-CH" dirty="0" err="1"/>
              <a:t>worm</a:t>
            </a:r>
            <a:r>
              <a:rPr lang="fr-CH" dirty="0"/>
              <a:t> </a:t>
            </a:r>
            <a:r>
              <a:rPr lang="fr-CH" dirty="0" err="1"/>
              <a:t>gear</a:t>
            </a:r>
            <a:r>
              <a:rPr lang="fr-CH" dirty="0"/>
              <a:t> manufacturer, </a:t>
            </a:r>
            <a:r>
              <a:rPr lang="fr-CH" dirty="0" err="1"/>
              <a:t>backlash</a:t>
            </a:r>
            <a:r>
              <a:rPr lang="fr-CH" dirty="0"/>
              <a:t> </a:t>
            </a:r>
            <a:r>
              <a:rPr lang="fr-CH" dirty="0" err="1"/>
              <a:t>shall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maxi 6°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Measurement</a:t>
            </a:r>
            <a:r>
              <a:rPr lang="fr-CH" dirty="0"/>
              <a:t> maximal  value </a:t>
            </a:r>
            <a:r>
              <a:rPr lang="fr-CH" dirty="0" err="1"/>
              <a:t>is</a:t>
            </a:r>
            <a:r>
              <a:rPr lang="fr-CH" dirty="0"/>
              <a:t> 85° (CERN prototype </a:t>
            </a:r>
            <a:r>
              <a:rPr lang="fr-CH" dirty="0" err="1"/>
              <a:t>was</a:t>
            </a:r>
            <a:r>
              <a:rPr lang="fr-CH" dirty="0"/>
              <a:t> 10° (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detectable</a:t>
            </a:r>
            <a:r>
              <a:rPr lang="fr-CH" dirty="0"/>
              <a:t> motion of 2µm))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SU proposes the </a:t>
            </a:r>
            <a:r>
              <a:rPr lang="fr-CH" dirty="0" err="1"/>
              <a:t>following</a:t>
            </a:r>
            <a:r>
              <a:rPr lang="fr-CH" dirty="0"/>
              <a:t> budget:</a:t>
            </a:r>
          </a:p>
          <a:p>
            <a:pPr marL="990900" lvl="2" indent="-342900"/>
            <a:r>
              <a:rPr lang="fr-CH" dirty="0"/>
              <a:t>Acceptable value corresponds to 5 µm (20°)</a:t>
            </a:r>
          </a:p>
          <a:p>
            <a:pPr marL="990900" lvl="2" indent="-342900"/>
            <a:r>
              <a:rPr lang="fr-CH" dirty="0"/>
              <a:t>An </a:t>
            </a:r>
            <a:r>
              <a:rPr lang="fr-CH" dirty="0" err="1"/>
              <a:t>additional</a:t>
            </a:r>
            <a:r>
              <a:rPr lang="fr-CH" dirty="0"/>
              <a:t> </a:t>
            </a:r>
            <a:r>
              <a:rPr lang="fr-CH" dirty="0" err="1"/>
              <a:t>margin</a:t>
            </a:r>
            <a:r>
              <a:rPr lang="fr-CH" dirty="0"/>
              <a:t> of 2µm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inherent</a:t>
            </a:r>
            <a:r>
              <a:rPr lang="fr-CH" dirty="0"/>
              <a:t> of the test (motion </a:t>
            </a:r>
            <a:r>
              <a:rPr lang="fr-CH" dirty="0" err="1"/>
              <a:t>detection</a:t>
            </a:r>
            <a:r>
              <a:rPr lang="fr-CH" dirty="0"/>
              <a:t> – 8°)</a:t>
            </a:r>
          </a:p>
          <a:p>
            <a:pPr marL="1314900" lvl="3" indent="-342900"/>
            <a:r>
              <a:rPr lang="fr-CH" dirty="0">
                <a:sym typeface="Wingdings" panose="05000000000000000000" pitchFamily="2" charset="2"/>
              </a:rPr>
              <a:t> Maximal acceptable value </a:t>
            </a:r>
            <a:r>
              <a:rPr lang="fr-CH" dirty="0" err="1">
                <a:sym typeface="Wingdings" panose="05000000000000000000" pitchFamily="2" charset="2"/>
              </a:rPr>
              <a:t>shall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28°  </a:t>
            </a:r>
            <a:r>
              <a:rPr lang="fr-CH" dirty="0">
                <a:highlight>
                  <a:srgbClr val="00FFFF"/>
                </a:highlight>
                <a:sym typeface="Wingdings" panose="05000000000000000000" pitchFamily="2" charset="2"/>
              </a:rPr>
              <a:t>Acceptance </a:t>
            </a:r>
            <a:r>
              <a:rPr lang="fr-CH" dirty="0" err="1">
                <a:highlight>
                  <a:srgbClr val="00FFFF"/>
                </a:highlight>
                <a:sym typeface="Wingdings" panose="05000000000000000000" pitchFamily="2" charset="2"/>
              </a:rPr>
              <a:t>criterion</a:t>
            </a:r>
            <a:r>
              <a:rPr lang="fr-CH" dirty="0">
                <a:highlight>
                  <a:srgbClr val="00FFFF"/>
                </a:highlight>
                <a:sym typeface="Wingdings" panose="05000000000000000000" pitchFamily="2" charset="2"/>
              </a:rPr>
              <a:t> : 30°</a:t>
            </a:r>
            <a:endParaRPr lang="fr-CH" dirty="0">
              <a:highlight>
                <a:srgbClr val="00FFFF"/>
              </a:highligh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Discussion about ring </a:t>
            </a:r>
            <a:r>
              <a:rPr lang="fr-CH" dirty="0" err="1"/>
              <a:t>angular</a:t>
            </a:r>
            <a:r>
              <a:rPr lang="fr-CH" dirty="0"/>
              <a:t> </a:t>
            </a:r>
            <a:r>
              <a:rPr lang="fr-CH" dirty="0" err="1"/>
              <a:t>backlash</a:t>
            </a:r>
            <a:r>
              <a:rPr lang="fr-CH" dirty="0"/>
              <a:t> – modification </a:t>
            </a:r>
            <a:r>
              <a:rPr lang="fr-CH" dirty="0" err="1"/>
              <a:t>necessary</a:t>
            </a:r>
            <a:r>
              <a:rPr lang="fr-CH" dirty="0"/>
              <a:t>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Sampling for batch 2 : 100%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21µm (85°) of the </a:t>
            </a:r>
            <a:r>
              <a:rPr lang="fr-CH" dirty="0" err="1"/>
              <a:t>backlash</a:t>
            </a:r>
            <a:r>
              <a:rPr lang="fr-CH" dirty="0"/>
              <a:t> </a:t>
            </a:r>
            <a:r>
              <a:rPr lang="fr-CH" dirty="0" err="1"/>
              <a:t>might</a:t>
            </a:r>
            <a:r>
              <a:rPr lang="fr-CH" dirty="0"/>
              <a:t> </a:t>
            </a:r>
            <a:r>
              <a:rPr lang="fr-CH" dirty="0" err="1"/>
              <a:t>indicate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tolerances</a:t>
            </a:r>
            <a:r>
              <a:rPr lang="fr-CH" dirty="0"/>
              <a:t> are not </a:t>
            </a:r>
            <a:r>
              <a:rPr lang="fr-CH" dirty="0" err="1"/>
              <a:t>fulfilled</a:t>
            </a:r>
            <a:r>
              <a:rPr lang="fr-CH" dirty="0"/>
              <a:t> or issues in </a:t>
            </a:r>
            <a:r>
              <a:rPr lang="fr-CH" dirty="0" err="1"/>
              <a:t>assembly</a:t>
            </a:r>
            <a:r>
              <a:rPr lang="fr-CH" dirty="0"/>
              <a:t> </a:t>
            </a:r>
            <a:r>
              <a:rPr lang="fr-CH" dirty="0" err="1"/>
              <a:t>procedure</a:t>
            </a:r>
            <a:r>
              <a:rPr lang="fr-CH" dirty="0"/>
              <a:t> </a:t>
            </a:r>
            <a:r>
              <a:rPr lang="fr-CH" dirty="0" err="1"/>
              <a:t>exists</a:t>
            </a:r>
            <a:r>
              <a:rPr lang="fr-CH" dirty="0"/>
              <a:t>.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B1E70DE-07CC-8E90-975A-86212DEBCD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130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C0C0C0"/>
                </a:highlight>
              </a:rPr>
              <a:t>Actuation torque under 110% load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224BD33-2B5F-4BAB-3B06-4D17037BDB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F0B8AC1-272B-3087-4E42-31DA27AF96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399499"/>
              </p:ext>
            </p:extLst>
          </p:nvPr>
        </p:nvGraphicFramePr>
        <p:xfrm>
          <a:off x="696000" y="466725"/>
          <a:ext cx="10800000" cy="592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8713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C0C0C0"/>
                </a:highlight>
              </a:rPr>
              <a:t>Actuation torque under 110% load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224BD33-2B5F-4BAB-3B06-4D17037BDB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361D260-B33E-46DD-B3F9-6B7F7D28AD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525352"/>
              </p:ext>
            </p:extLst>
          </p:nvPr>
        </p:nvGraphicFramePr>
        <p:xfrm>
          <a:off x="777406" y="559857"/>
          <a:ext cx="10800000" cy="592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4971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Actuation torque under 110% load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31462"/>
            <a:ext cx="11376024" cy="2066873"/>
          </a:xfrm>
        </p:spPr>
        <p:txBody>
          <a:bodyPr/>
          <a:lstStyle/>
          <a:p>
            <a:r>
              <a:rPr lang="fr-CH" dirty="0"/>
              <a:t>Following tests: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High </a:t>
            </a:r>
            <a:r>
              <a:rPr lang="fr-CH" dirty="0" err="1"/>
              <a:t>disparity</a:t>
            </a:r>
            <a:r>
              <a:rPr lang="fr-CH" dirty="0"/>
              <a:t> of torques - </a:t>
            </a:r>
            <a:r>
              <a:rPr lang="fr-CH" dirty="0" err="1"/>
              <a:t>Expected</a:t>
            </a:r>
            <a:r>
              <a:rPr lang="fr-CH" dirty="0"/>
              <a:t> torque </a:t>
            </a:r>
            <a:r>
              <a:rPr lang="fr-CH" dirty="0" err="1"/>
              <a:t>computed</a:t>
            </a:r>
            <a:r>
              <a:rPr lang="fr-CH" dirty="0"/>
              <a:t> by Tuukka </a:t>
            </a:r>
            <a:r>
              <a:rPr lang="fr-CH" dirty="0" err="1"/>
              <a:t>was</a:t>
            </a:r>
            <a:r>
              <a:rPr lang="fr-CH" dirty="0"/>
              <a:t> 9.3 N.m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Admissible value for input torque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Is structural </a:t>
            </a:r>
            <a:r>
              <a:rPr lang="fr-CH" dirty="0" err="1"/>
              <a:t>gear</a:t>
            </a:r>
            <a:r>
              <a:rPr lang="fr-CH" dirty="0"/>
              <a:t> </a:t>
            </a:r>
            <a:r>
              <a:rPr lang="fr-CH" dirty="0" err="1"/>
              <a:t>integrity</a:t>
            </a:r>
            <a:r>
              <a:rPr lang="fr-CH" dirty="0"/>
              <a:t> </a:t>
            </a:r>
            <a:r>
              <a:rPr lang="fr-CH" dirty="0" err="1"/>
              <a:t>warranted</a:t>
            </a:r>
            <a:r>
              <a:rPr lang="fr-CH" dirty="0"/>
              <a:t> ?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023E2AF-A9B1-B983-0C96-FD60FE6E42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291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 test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31462"/>
            <a:ext cx="11376024" cy="206687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Y direction : 1µm </a:t>
            </a:r>
            <a:r>
              <a:rPr lang="fr-CH" dirty="0" err="1"/>
              <a:t>displacement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possible in all configurations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Z direction: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023E2AF-A9B1-B983-0C96-FD60FE6E42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4459007-DF5F-C94E-F67C-429BEE4821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042850"/>
              </p:ext>
            </p:extLst>
          </p:nvPr>
        </p:nvGraphicFramePr>
        <p:xfrm>
          <a:off x="2475014" y="1997796"/>
          <a:ext cx="6451735" cy="1965960"/>
        </p:xfrm>
        <a:graphic>
          <a:graphicData uri="http://schemas.openxmlformats.org/drawingml/2006/table">
            <a:tbl>
              <a:tblPr/>
              <a:tblGrid>
                <a:gridCol w="881786">
                  <a:extLst>
                    <a:ext uri="{9D8B030D-6E8A-4147-A177-3AD203B41FA5}">
                      <a16:colId xmlns:a16="http://schemas.microsoft.com/office/drawing/2014/main" val="2818833423"/>
                    </a:ext>
                  </a:extLst>
                </a:gridCol>
                <a:gridCol w="1219804">
                  <a:extLst>
                    <a:ext uri="{9D8B030D-6E8A-4147-A177-3AD203B41FA5}">
                      <a16:colId xmlns:a16="http://schemas.microsoft.com/office/drawing/2014/main" val="2932454533"/>
                    </a:ext>
                  </a:extLst>
                </a:gridCol>
                <a:gridCol w="1219804">
                  <a:extLst>
                    <a:ext uri="{9D8B030D-6E8A-4147-A177-3AD203B41FA5}">
                      <a16:colId xmlns:a16="http://schemas.microsoft.com/office/drawing/2014/main" val="882338069"/>
                    </a:ext>
                  </a:extLst>
                </a:gridCol>
                <a:gridCol w="1043447">
                  <a:extLst>
                    <a:ext uri="{9D8B030D-6E8A-4147-A177-3AD203B41FA5}">
                      <a16:colId xmlns:a16="http://schemas.microsoft.com/office/drawing/2014/main" val="2223004860"/>
                    </a:ext>
                  </a:extLst>
                </a:gridCol>
                <a:gridCol w="1043447">
                  <a:extLst>
                    <a:ext uri="{9D8B030D-6E8A-4147-A177-3AD203B41FA5}">
                      <a16:colId xmlns:a16="http://schemas.microsoft.com/office/drawing/2014/main" val="985408946"/>
                    </a:ext>
                  </a:extLst>
                </a:gridCol>
                <a:gridCol w="1043447">
                  <a:extLst>
                    <a:ext uri="{9D8B030D-6E8A-4147-A177-3AD203B41FA5}">
                      <a16:colId xmlns:a16="http://schemas.microsoft.com/office/drawing/2014/main" val="11083787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Resolution for +Z actuation: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350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+Z Actuation Resolution [µm]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646047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 Position [mm]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 Position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[mm]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- Z20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SN01 - Z20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SN02 - Z20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SN03 - Z20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694833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83782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7817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03688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36369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64655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10257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ACC2760-4B64-1E24-37C4-7812A4E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680075"/>
              </p:ext>
            </p:extLst>
          </p:nvPr>
        </p:nvGraphicFramePr>
        <p:xfrm>
          <a:off x="2475013" y="4133902"/>
          <a:ext cx="6451735" cy="1813560"/>
        </p:xfrm>
        <a:graphic>
          <a:graphicData uri="http://schemas.openxmlformats.org/drawingml/2006/table">
            <a:tbl>
              <a:tblPr/>
              <a:tblGrid>
                <a:gridCol w="881786">
                  <a:extLst>
                    <a:ext uri="{9D8B030D-6E8A-4147-A177-3AD203B41FA5}">
                      <a16:colId xmlns:a16="http://schemas.microsoft.com/office/drawing/2014/main" val="3671114996"/>
                    </a:ext>
                  </a:extLst>
                </a:gridCol>
                <a:gridCol w="1219804">
                  <a:extLst>
                    <a:ext uri="{9D8B030D-6E8A-4147-A177-3AD203B41FA5}">
                      <a16:colId xmlns:a16="http://schemas.microsoft.com/office/drawing/2014/main" val="3134534714"/>
                    </a:ext>
                  </a:extLst>
                </a:gridCol>
                <a:gridCol w="1219804">
                  <a:extLst>
                    <a:ext uri="{9D8B030D-6E8A-4147-A177-3AD203B41FA5}">
                      <a16:colId xmlns:a16="http://schemas.microsoft.com/office/drawing/2014/main" val="2284681083"/>
                    </a:ext>
                  </a:extLst>
                </a:gridCol>
                <a:gridCol w="1043447">
                  <a:extLst>
                    <a:ext uri="{9D8B030D-6E8A-4147-A177-3AD203B41FA5}">
                      <a16:colId xmlns:a16="http://schemas.microsoft.com/office/drawing/2014/main" val="3726131876"/>
                    </a:ext>
                  </a:extLst>
                </a:gridCol>
                <a:gridCol w="1043447">
                  <a:extLst>
                    <a:ext uri="{9D8B030D-6E8A-4147-A177-3AD203B41FA5}">
                      <a16:colId xmlns:a16="http://schemas.microsoft.com/office/drawing/2014/main" val="3239866332"/>
                    </a:ext>
                  </a:extLst>
                </a:gridCol>
                <a:gridCol w="1043447">
                  <a:extLst>
                    <a:ext uri="{9D8B030D-6E8A-4147-A177-3AD203B41FA5}">
                      <a16:colId xmlns:a16="http://schemas.microsoft.com/office/drawing/2014/main" val="53117536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Resolution for -Z actuation: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5094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Resolution [µm]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612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 Position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 Position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- Z20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SN01 - Z20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SN02 - Z20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SN03 - Z20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4735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4980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1853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19490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30581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70248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21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9908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AoB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31462"/>
            <a:ext cx="11376024" cy="206687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Remarks</a:t>
            </a:r>
            <a:r>
              <a:rPr lang="fr-CH" dirty="0"/>
              <a:t> of </a:t>
            </a:r>
            <a:r>
              <a:rPr lang="fr-CH" dirty="0" err="1"/>
              <a:t>Unior</a:t>
            </a:r>
            <a:r>
              <a:rPr lang="fr-CH" dirty="0"/>
              <a:t> on all jacks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tightening</a:t>
            </a:r>
            <a:r>
              <a:rPr lang="fr-CH" dirty="0"/>
              <a:t> of POS 30 (7.5N.m) has an important impact on actuation torque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Assembly</a:t>
            </a:r>
            <a:r>
              <a:rPr lang="fr-CH" dirty="0"/>
              <a:t> </a:t>
            </a:r>
            <a:r>
              <a:rPr lang="fr-CH" dirty="0" err="1"/>
              <a:t>procedure</a:t>
            </a:r>
            <a:r>
              <a:rPr lang="fr-CH" dirty="0"/>
              <a:t> for the </a:t>
            </a:r>
            <a:r>
              <a:rPr lang="fr-CH" dirty="0" err="1"/>
              <a:t>pre</a:t>
            </a:r>
            <a:r>
              <a:rPr lang="fr-CH" dirty="0"/>
              <a:t>-stress </a:t>
            </a:r>
            <a:r>
              <a:rPr lang="fr-CH" dirty="0" err="1"/>
              <a:t>nut</a:t>
            </a:r>
            <a:r>
              <a:rPr lang="fr-CH" dirty="0"/>
              <a:t> has been </a:t>
            </a:r>
            <a:r>
              <a:rPr lang="fr-CH" dirty="0" err="1"/>
              <a:t>modified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tests to </a:t>
            </a:r>
            <a:r>
              <a:rPr lang="fr-CH" dirty="0" err="1"/>
              <a:t>try</a:t>
            </a:r>
            <a:r>
              <a:rPr lang="fr-CH" dirty="0"/>
              <a:t> to </a:t>
            </a:r>
            <a:r>
              <a:rPr lang="fr-CH" dirty="0" err="1"/>
              <a:t>decrease</a:t>
            </a:r>
            <a:r>
              <a:rPr lang="fr-CH" dirty="0"/>
              <a:t> </a:t>
            </a:r>
            <a:r>
              <a:rPr lang="fr-CH" dirty="0" err="1"/>
              <a:t>wormgear</a:t>
            </a:r>
            <a:r>
              <a:rPr lang="fr-CH" dirty="0"/>
              <a:t> </a:t>
            </a:r>
            <a:r>
              <a:rPr lang="fr-CH" dirty="0" err="1"/>
              <a:t>backlash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023E2AF-A9B1-B983-0C96-FD60FE6E42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36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Cycling test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33901"/>
            <a:ext cx="11376024" cy="2066873"/>
          </a:xfrm>
        </p:spPr>
        <p:txBody>
          <a:bodyPr/>
          <a:lstStyle/>
          <a:p>
            <a:r>
              <a:rPr lang="fr-CH" dirty="0"/>
              <a:t>Following tests: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Assembly</a:t>
            </a:r>
            <a:r>
              <a:rPr lang="fr-CH" dirty="0"/>
              <a:t> </a:t>
            </a:r>
            <a:r>
              <a:rPr lang="fr-CH" dirty="0" err="1"/>
              <a:t>procedure</a:t>
            </a:r>
            <a:r>
              <a:rPr lang="fr-CH" dirty="0"/>
              <a:t> (</a:t>
            </a:r>
            <a:r>
              <a:rPr lang="fr-CH" dirty="0" err="1"/>
              <a:t>tightening</a:t>
            </a:r>
            <a:r>
              <a:rPr lang="fr-CH" dirty="0"/>
              <a:t>) </a:t>
            </a:r>
            <a:r>
              <a:rPr lang="fr-CH" dirty="0" err="1"/>
              <a:t>adjusted</a:t>
            </a:r>
            <a:r>
              <a:rPr lang="fr-CH" dirty="0"/>
              <a:t> </a:t>
            </a:r>
            <a:r>
              <a:rPr lang="fr-CH" dirty="0" err="1"/>
              <a:t>following</a:t>
            </a:r>
            <a:r>
              <a:rPr lang="fr-CH" dirty="0"/>
              <a:t> CERN jack feedback + tests at </a:t>
            </a:r>
            <a:r>
              <a:rPr lang="fr-CH" dirty="0" err="1"/>
              <a:t>Unior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Is </a:t>
            </a:r>
            <a:r>
              <a:rPr lang="fr-CH" dirty="0" err="1"/>
              <a:t>cycling</a:t>
            </a:r>
            <a:r>
              <a:rPr lang="fr-CH" dirty="0"/>
              <a:t> </a:t>
            </a:r>
            <a:r>
              <a:rPr lang="fr-CH" dirty="0" err="1"/>
              <a:t>necessary</a:t>
            </a:r>
            <a:r>
              <a:rPr lang="fr-CH" dirty="0"/>
              <a:t> for batch #2 ? </a:t>
            </a:r>
            <a:r>
              <a:rPr lang="fr-CH" dirty="0" err="1"/>
              <a:t>Current</a:t>
            </a:r>
            <a:r>
              <a:rPr lang="fr-CH" dirty="0"/>
              <a:t> : 100% sampling / </a:t>
            </a:r>
            <a:r>
              <a:rPr lang="fr-CH" dirty="0" err="1"/>
              <a:t>reduced</a:t>
            </a:r>
            <a:r>
              <a:rPr lang="fr-CH" dirty="0"/>
              <a:t> </a:t>
            </a:r>
            <a:r>
              <a:rPr lang="fr-CH" dirty="0" err="1"/>
              <a:t>load</a:t>
            </a:r>
            <a:r>
              <a:rPr lang="fr-CH" dirty="0"/>
              <a:t> (25kN)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5B6451-2536-821B-FB69-C6D432147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86" y="1385195"/>
            <a:ext cx="4196569" cy="1065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8FE117-1E76-633E-107A-35E74D7DA2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697" t="19149" r="28303" b="9703"/>
          <a:stretch/>
        </p:blipFill>
        <p:spPr>
          <a:xfrm>
            <a:off x="6160850" y="373593"/>
            <a:ext cx="4370962" cy="399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83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Cycling test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B920897A-EB9C-2607-0BD9-BDD1295DADB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8" y="1592263"/>
          <a:ext cx="1137602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C0E1C42C-D5FE-2B34-0613-D4D3198C26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152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Cycling test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33901"/>
            <a:ext cx="11376024" cy="2066873"/>
          </a:xfrm>
        </p:spPr>
        <p:txBody>
          <a:bodyPr/>
          <a:lstStyle/>
          <a:p>
            <a:r>
              <a:rPr lang="fr-CH" dirty="0"/>
              <a:t>Following tests: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SU position </a:t>
            </a:r>
            <a:r>
              <a:rPr lang="fr-CH" dirty="0" err="1"/>
              <a:t>is</a:t>
            </a:r>
            <a:r>
              <a:rPr lang="fr-CH" dirty="0"/>
              <a:t> to do 5 cycles at 25kN for Batch#2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Initial Wear-in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 Good distribution of the </a:t>
            </a:r>
            <a:r>
              <a:rPr lang="fr-CH" dirty="0" err="1"/>
              <a:t>grease</a:t>
            </a:r>
            <a:r>
              <a:rPr lang="fr-CH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Avoid</a:t>
            </a:r>
            <a:r>
              <a:rPr lang="fr-CH" dirty="0"/>
              <a:t> damage of thread.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5B6451-2536-821B-FB69-C6D432147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86" y="1385195"/>
            <a:ext cx="4196569" cy="1065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8FE117-1E76-633E-107A-35E74D7DA2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697" t="19149" r="28303" b="9703"/>
          <a:stretch/>
        </p:blipFill>
        <p:spPr>
          <a:xfrm>
            <a:off x="6160850" y="373593"/>
            <a:ext cx="4370962" cy="3996869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EA0D91C-3BB0-C8F6-BB96-9BE3952E6E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564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 Backlash </a:t>
            </a:r>
            <a:r>
              <a:rPr lang="en-US" dirty="0">
                <a:sym typeface="Wingdings" panose="05000000000000000000" pitchFamily="2" charset="2"/>
              </a:rPr>
              <a:t> Radial Free play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4149760"/>
            <a:ext cx="11376024" cy="2066873"/>
          </a:xfrm>
        </p:spPr>
        <p:txBody>
          <a:bodyPr/>
          <a:lstStyle/>
          <a:p>
            <a:r>
              <a:rPr lang="fr-CH" dirty="0"/>
              <a:t>Following tests: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Measurements</a:t>
            </a:r>
            <a:r>
              <a:rPr lang="fr-CH" dirty="0"/>
              <a:t> </a:t>
            </a:r>
            <a:r>
              <a:rPr lang="fr-CH" dirty="0" err="1"/>
              <a:t>performed</a:t>
            </a:r>
            <a:r>
              <a:rPr lang="fr-CH" dirty="0"/>
              <a:t> on top </a:t>
            </a:r>
            <a:r>
              <a:rPr lang="fr-CH" dirty="0" err="1"/>
              <a:t>nut</a:t>
            </a:r>
            <a:r>
              <a:rPr lang="fr-CH" dirty="0"/>
              <a:t> and push-pull ring </a:t>
            </a:r>
            <a:r>
              <a:rPr lang="fr-CH" dirty="0">
                <a:sym typeface="Wingdings" panose="05000000000000000000" pitchFamily="2" charset="2"/>
              </a:rPr>
              <a:t>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kept</a:t>
            </a:r>
            <a:r>
              <a:rPr lang="fr-CH" dirty="0">
                <a:sym typeface="Wingdings" panose="05000000000000000000" pitchFamily="2" charset="2"/>
              </a:rPr>
              <a:t> ?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Acceptable value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defined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Sampling for batch 2 : 100%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5B6451-2536-821B-FB69-C6D432147F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11286" y="1520210"/>
            <a:ext cx="4196569" cy="795712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5D64143-27AC-CC4C-5371-31349F0EE9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955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 Backlash </a:t>
            </a:r>
            <a:r>
              <a:rPr lang="en-US" dirty="0">
                <a:sym typeface="Wingdings" panose="05000000000000000000" pitchFamily="2" charset="2"/>
              </a:rPr>
              <a:t> Radial Free play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71F5C443-0644-4C92-03A8-53AA290C2F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CCA06AF-F797-4A75-A1C8-26F55EC78F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8051442"/>
              </p:ext>
            </p:extLst>
          </p:nvPr>
        </p:nvGraphicFramePr>
        <p:xfrm>
          <a:off x="6100800" y="1550589"/>
          <a:ext cx="5688000" cy="431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F122F876-EF63-01BC-FF03-C7C1E5E1D9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020869"/>
              </p:ext>
            </p:extLst>
          </p:nvPr>
        </p:nvGraphicFramePr>
        <p:xfrm>
          <a:off x="234682" y="1550589"/>
          <a:ext cx="5688000" cy="431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04749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 Backlash </a:t>
            </a:r>
            <a:r>
              <a:rPr lang="en-US" dirty="0">
                <a:sym typeface="Wingdings" panose="05000000000000000000" pitchFamily="2" charset="2"/>
              </a:rPr>
              <a:t> Radial Free play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2879388"/>
            <a:ext cx="11376024" cy="3337246"/>
          </a:xfrm>
        </p:spPr>
        <p:txBody>
          <a:bodyPr/>
          <a:lstStyle/>
          <a:p>
            <a:r>
              <a:rPr lang="fr-CH" dirty="0"/>
              <a:t>Following tests: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Specification</a:t>
            </a:r>
            <a:r>
              <a:rPr lang="fr-CH" dirty="0"/>
              <a:t> initial value </a:t>
            </a:r>
            <a:r>
              <a:rPr lang="fr-CH" dirty="0" err="1"/>
              <a:t>is</a:t>
            </a:r>
            <a:r>
              <a:rPr lang="fr-CH" dirty="0"/>
              <a:t> 20</a:t>
            </a:r>
            <a:r>
              <a:rPr lang="fr-CH" dirty="0">
                <a:sym typeface="Wingdings" panose="05000000000000000000" pitchFamily="2" charset="2"/>
              </a:rPr>
              <a:t>µ</a:t>
            </a:r>
            <a:r>
              <a:rPr lang="fr-CH" dirty="0"/>
              <a:t>m </a:t>
            </a:r>
            <a:r>
              <a:rPr lang="fr-CH" dirty="0">
                <a:sym typeface="Wingdings" panose="05000000000000000000" pitchFamily="2" charset="2"/>
              </a:rPr>
              <a:t> not </a:t>
            </a:r>
            <a:r>
              <a:rPr lang="fr-CH" dirty="0" err="1">
                <a:sym typeface="Wingdings" panose="05000000000000000000" pitchFamily="2" charset="2"/>
              </a:rPr>
              <a:t>fully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reached</a:t>
            </a:r>
            <a:r>
              <a:rPr lang="fr-CH" dirty="0">
                <a:sym typeface="Wingdings" panose="05000000000000000000" pitchFamily="2" charset="2"/>
              </a:rPr>
              <a:t> by Batch#1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This value </a:t>
            </a:r>
            <a:r>
              <a:rPr lang="fr-CH" dirty="0" err="1"/>
              <a:t>might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revised</a:t>
            </a:r>
            <a:r>
              <a:rPr lang="fr-CH" dirty="0"/>
              <a:t> </a:t>
            </a:r>
            <a:r>
              <a:rPr lang="fr-CH" dirty="0" err="1"/>
              <a:t>regarding</a:t>
            </a:r>
            <a:r>
              <a:rPr lang="fr-CH" dirty="0"/>
              <a:t> to </a:t>
            </a:r>
            <a:r>
              <a:rPr lang="fr-CH" dirty="0" err="1"/>
              <a:t>safety</a:t>
            </a:r>
            <a:r>
              <a:rPr lang="fr-CH" dirty="0"/>
              <a:t> (</a:t>
            </a:r>
            <a:r>
              <a:rPr lang="fr-CH" dirty="0" err="1"/>
              <a:t>uncontrolled</a:t>
            </a:r>
            <a:r>
              <a:rPr lang="fr-CH" dirty="0"/>
              <a:t> magnet position </a:t>
            </a:r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quench</a:t>
            </a:r>
            <a:r>
              <a:rPr lang="fr-CH" dirty="0"/>
              <a:t>)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dirty="0" err="1">
                <a:highlight>
                  <a:srgbClr val="00FFFF"/>
                </a:highlight>
                <a:sym typeface="Wingdings" panose="05000000000000000000" pitchFamily="2" charset="2"/>
              </a:rPr>
              <a:t>Proposal</a:t>
            </a:r>
            <a:r>
              <a:rPr lang="fr-CH" dirty="0">
                <a:highlight>
                  <a:srgbClr val="00FFFF"/>
                </a:highlight>
                <a:sym typeface="Wingdings" panose="05000000000000000000" pitchFamily="2" charset="2"/>
              </a:rPr>
              <a:t> to set </a:t>
            </a:r>
            <a:r>
              <a:rPr lang="fr-CH" dirty="0" err="1">
                <a:highlight>
                  <a:srgbClr val="00FFFF"/>
                </a:highlight>
                <a:sym typeface="Wingdings" panose="05000000000000000000" pitchFamily="2" charset="2"/>
              </a:rPr>
              <a:t>parameter</a:t>
            </a:r>
            <a:r>
              <a:rPr lang="fr-CH" dirty="0">
                <a:highlight>
                  <a:srgbClr val="00FFFF"/>
                </a:highlight>
                <a:sym typeface="Wingdings" panose="05000000000000000000" pitchFamily="2" charset="2"/>
              </a:rPr>
              <a:t> of axial free </a:t>
            </a:r>
            <a:r>
              <a:rPr lang="fr-CH" dirty="0" err="1">
                <a:highlight>
                  <a:srgbClr val="00FFFF"/>
                </a:highlight>
                <a:sym typeface="Wingdings" panose="05000000000000000000" pitchFamily="2" charset="2"/>
              </a:rPr>
              <a:t>play</a:t>
            </a:r>
            <a:r>
              <a:rPr lang="fr-CH" dirty="0">
                <a:highlight>
                  <a:srgbClr val="00FFFF"/>
                </a:highlight>
                <a:sym typeface="Wingdings" panose="05000000000000000000" pitchFamily="2" charset="2"/>
              </a:rPr>
              <a:t> of 50µm at top </a:t>
            </a:r>
            <a:r>
              <a:rPr lang="fr-CH" dirty="0" err="1">
                <a:highlight>
                  <a:srgbClr val="00FFFF"/>
                </a:highlight>
                <a:sym typeface="Wingdings" panose="05000000000000000000" pitchFamily="2" charset="2"/>
              </a:rPr>
              <a:t>ball</a:t>
            </a:r>
            <a:r>
              <a:rPr lang="fr-CH" dirty="0">
                <a:highlight>
                  <a:srgbClr val="00FFFF"/>
                </a:highlight>
                <a:sym typeface="Wingdings" panose="05000000000000000000" pitchFamily="2" charset="2"/>
              </a:rPr>
              <a:t> </a:t>
            </a:r>
            <a:r>
              <a:rPr lang="fr-CH" dirty="0" err="1">
                <a:highlight>
                  <a:srgbClr val="00FFFF"/>
                </a:highlight>
                <a:sym typeface="Wingdings" panose="05000000000000000000" pitchFamily="2" charset="2"/>
              </a:rPr>
              <a:t>bearing</a:t>
            </a:r>
            <a:r>
              <a:rPr lang="fr-CH" dirty="0">
                <a:highlight>
                  <a:srgbClr val="00FFFF"/>
                </a:highlight>
                <a:sym typeface="Wingdings" panose="05000000000000000000" pitchFamily="2" charset="2"/>
              </a:rPr>
              <a:t> interface (in Z+20mm configuration).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dirty="0">
                <a:highlight>
                  <a:srgbClr val="00FFFF"/>
                </a:highlight>
                <a:sym typeface="Wingdings" panose="05000000000000000000" pitchFamily="2" charset="2"/>
              </a:rPr>
              <a:t>CERN prototype version test made at 500KG …</a:t>
            </a:r>
            <a:endParaRPr lang="fr-CH" dirty="0">
              <a:highlight>
                <a:srgbClr val="00FFFF"/>
              </a:highligh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5B6451-2536-821B-FB69-C6D432147F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11286" y="1520210"/>
            <a:ext cx="4196569" cy="795712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BF622B3-1B2B-2969-8F67-5BCA1DF4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585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Gear Backlash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4149760"/>
            <a:ext cx="11376024" cy="2066873"/>
          </a:xfrm>
        </p:spPr>
        <p:txBody>
          <a:bodyPr/>
          <a:lstStyle/>
          <a:p>
            <a:r>
              <a:rPr lang="fr-CH" dirty="0"/>
              <a:t>Following tests: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Acceptable value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defined</a:t>
            </a:r>
            <a:r>
              <a:rPr lang="fr-CH" dirty="0"/>
              <a:t> – maxi </a:t>
            </a:r>
            <a:r>
              <a:rPr lang="fr-CH" dirty="0" err="1"/>
              <a:t>recording</a:t>
            </a:r>
            <a:r>
              <a:rPr lang="fr-CH" dirty="0"/>
              <a:t> 21µm (85°)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Discussion about ring </a:t>
            </a:r>
            <a:r>
              <a:rPr lang="fr-CH" dirty="0" err="1"/>
              <a:t>angular</a:t>
            </a:r>
            <a:r>
              <a:rPr lang="fr-CH" dirty="0"/>
              <a:t> </a:t>
            </a:r>
            <a:r>
              <a:rPr lang="fr-CH" dirty="0" err="1"/>
              <a:t>backlash</a:t>
            </a:r>
            <a:r>
              <a:rPr lang="fr-CH" dirty="0"/>
              <a:t> – modification </a:t>
            </a:r>
            <a:r>
              <a:rPr lang="fr-CH" dirty="0" err="1"/>
              <a:t>necessary</a:t>
            </a:r>
            <a:r>
              <a:rPr lang="fr-CH" dirty="0"/>
              <a:t>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Sampling for batch 2 : 100%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5B6451-2536-821B-FB69-C6D432147F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11286" y="1562765"/>
            <a:ext cx="4196569" cy="710601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F43DE91-366F-6CFA-436C-1DDE876108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447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C0C0C0"/>
                </a:highlight>
              </a:rPr>
              <a:t>Gear Backlash - Nominal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2FDE74DE-0C9F-0A59-D563-E7AC0A0E3E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18/01/2023</a:t>
            </a:r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E3145C2-BC96-4447-91ED-7911E6194F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6324713"/>
              </p:ext>
            </p:extLst>
          </p:nvPr>
        </p:nvGraphicFramePr>
        <p:xfrm>
          <a:off x="360720" y="1661844"/>
          <a:ext cx="5400000" cy="431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3364D0D-D414-4A04-B8BA-5D4909D34B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057108"/>
              </p:ext>
            </p:extLst>
          </p:nvPr>
        </p:nvGraphicFramePr>
        <p:xfrm>
          <a:off x="6180388" y="1550589"/>
          <a:ext cx="5400000" cy="431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52815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Progress presentation 02-04-2020</Template>
  <TotalTime>14213</TotalTime>
  <Words>777</Words>
  <Application>Microsoft Office PowerPoint</Application>
  <PresentationFormat>Widescreen</PresentationFormat>
  <Paragraphs>187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Office Theme</vt:lpstr>
      <vt:lpstr>HL-LHC Jack Batch#1 - Jack tests Results</vt:lpstr>
      <vt:lpstr>Cycling test</vt:lpstr>
      <vt:lpstr>Cycling test</vt:lpstr>
      <vt:lpstr>Cycling test</vt:lpstr>
      <vt:lpstr>RAM Backlash  Radial Free play</vt:lpstr>
      <vt:lpstr>RAM Backlash  Radial Free play</vt:lpstr>
      <vt:lpstr>RAM Backlash  Radial Free play</vt:lpstr>
      <vt:lpstr>Gear Backlash</vt:lpstr>
      <vt:lpstr>Gear Backlash - Nominal</vt:lpstr>
      <vt:lpstr>Gear Backlash – If ring angular backlash is supressed</vt:lpstr>
      <vt:lpstr>Gear Backlash</vt:lpstr>
      <vt:lpstr>Actuation torque under 110% load</vt:lpstr>
      <vt:lpstr>Actuation torque under 110% load</vt:lpstr>
      <vt:lpstr>Actuation torque under 110% load</vt:lpstr>
      <vt:lpstr>Resolution test</vt:lpstr>
      <vt:lpstr>AoB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wire replacing system Progress presentation</dc:title>
  <dc:creator>Jonas Kampp</dc:creator>
  <cp:lastModifiedBy>Michel Noir</cp:lastModifiedBy>
  <cp:revision>139</cp:revision>
  <dcterms:created xsi:type="dcterms:W3CDTF">2020-04-01T10:32:43Z</dcterms:created>
  <dcterms:modified xsi:type="dcterms:W3CDTF">2023-01-18T07:32:05Z</dcterms:modified>
</cp:coreProperties>
</file>