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79" r:id="rId6"/>
    <p:sldId id="397" r:id="rId7"/>
    <p:sldId id="402" r:id="rId8"/>
    <p:sldId id="403" r:id="rId9"/>
    <p:sldId id="404" r:id="rId10"/>
    <p:sldId id="396" r:id="rId11"/>
    <p:sldId id="389" r:id="rId12"/>
    <p:sldId id="378" r:id="rId1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2" autoAdjust="0"/>
    <p:restoredTop sz="94660"/>
  </p:normalViewPr>
  <p:slideViewPr>
    <p:cSldViewPr snapToObjects="1" showGuides="1">
      <p:cViewPr varScale="1">
        <p:scale>
          <a:sx n="128" d="100"/>
          <a:sy n="128" d="100"/>
        </p:scale>
        <p:origin x="810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9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HL-LHC motorized jacks</a:t>
            </a:r>
            <a:br>
              <a:rPr lang="en-US" dirty="0" smtClean="0"/>
            </a:br>
            <a:r>
              <a:rPr lang="en-US" dirty="0" smtClean="0"/>
              <a:t>Progress meeting #</a:t>
            </a:r>
            <a:r>
              <a:rPr lang="en-US" dirty="0" smtClean="0"/>
              <a:t>25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Jaime P</a:t>
            </a:r>
            <a:r>
              <a:rPr lang="es-ES" dirty="0" smtClean="0"/>
              <a:t>é</a:t>
            </a:r>
            <a:r>
              <a:rPr lang="en-GB" dirty="0" err="1" smtClean="0"/>
              <a:t>rez</a:t>
            </a:r>
            <a:r>
              <a:rPr lang="en-GB" dirty="0" smtClean="0"/>
              <a:t> </a:t>
            </a:r>
            <a:r>
              <a:rPr lang="en-GB" dirty="0" err="1" smtClean="0"/>
              <a:t>Espinós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progress meeting – </a:t>
            </a:r>
            <a:r>
              <a:rPr lang="en-GB" dirty="0" smtClean="0"/>
              <a:t>19/01/23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news and sequence of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06/12/22: acceptance </a:t>
            </a:r>
            <a:r>
              <a:rPr lang="en-US" dirty="0" smtClean="0"/>
              <a:t>tests </a:t>
            </a:r>
            <a:r>
              <a:rPr lang="en-US" dirty="0" smtClean="0"/>
              <a:t>of batch #1 finalized </a:t>
            </a:r>
            <a:r>
              <a:rPr lang="en-US" dirty="0" smtClean="0">
                <a:sym typeface="Symbol" panose="05050102010706020507" pitchFamily="18" charset="2"/>
              </a:rPr>
              <a:t> first report delivered by M. Noir;</a:t>
            </a:r>
            <a:endParaRPr lang="en-US" dirty="0" smtClean="0"/>
          </a:p>
          <a:p>
            <a:r>
              <a:rPr lang="en-US" dirty="0" smtClean="0"/>
              <a:t>08/12/22: discussion on acceptance tests </a:t>
            </a:r>
            <a:r>
              <a:rPr lang="en-US" dirty="0" smtClean="0"/>
              <a:t>of batch #1 during the </a:t>
            </a:r>
            <a:r>
              <a:rPr lang="en-US" dirty="0" smtClean="0"/>
              <a:t>HL-LHC jacks </a:t>
            </a:r>
            <a:r>
              <a:rPr lang="en-US" dirty="0" err="1" smtClean="0"/>
              <a:t>progess</a:t>
            </a:r>
            <a:r>
              <a:rPr lang="en-US" dirty="0" smtClean="0"/>
              <a:t> meeting #24 Jacks (see minutes) </a:t>
            </a:r>
            <a:r>
              <a:rPr lang="en-US" dirty="0" smtClean="0">
                <a:sym typeface="Symbol" panose="05050102010706020507" pitchFamily="18" charset="2"/>
              </a:rPr>
              <a:t> some values out </a:t>
            </a:r>
            <a:r>
              <a:rPr lang="en-US" dirty="0" smtClean="0">
                <a:sym typeface="Symbol" panose="05050102010706020507" pitchFamily="18" charset="2"/>
              </a:rPr>
              <a:t>of requirement  </a:t>
            </a:r>
            <a:r>
              <a:rPr lang="en-US" dirty="0" smtClean="0">
                <a:sym typeface="Symbol" panose="05050102010706020507" pitchFamily="18" charset="2"/>
              </a:rPr>
              <a:t>decision to have an ad-hoc meeting to define strategy </a:t>
            </a:r>
            <a:r>
              <a:rPr lang="en-US" dirty="0" err="1" smtClean="0">
                <a:sym typeface="Symbol" panose="05050102010706020507" pitchFamily="18" charset="2"/>
              </a:rPr>
              <a:t>wrt</a:t>
            </a:r>
            <a:r>
              <a:rPr lang="en-US" dirty="0" smtClean="0">
                <a:sym typeface="Symbol" panose="05050102010706020507" pitchFamily="18" charset="2"/>
              </a:rPr>
              <a:t> NCs;</a:t>
            </a:r>
            <a:endParaRPr lang="en-US" dirty="0" smtClean="0"/>
          </a:p>
          <a:p>
            <a:r>
              <a:rPr lang="en-US" dirty="0" smtClean="0"/>
              <a:t>12/12/22: ad-hoc meeting for NCs </a:t>
            </a:r>
            <a:r>
              <a:rPr lang="en-US" dirty="0" smtClean="0">
                <a:sym typeface="Symbol" panose="05050102010706020507" pitchFamily="18" charset="2"/>
              </a:rPr>
              <a:t> following decisions are taken: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NCR will be written with corresponding investigation of root causes and an action plan to solve the corresponding NCs and prevent future ones;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UNIOR will be informed that the OK for the manufacturing of batch #2 is postponed until some investigations are finished (hopefully by end-January ‘23);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The project accepts a delay on the supply of batch #2 according to the time cumulated for the reply to UNIOR;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16/12/22: meeting with UNIOR to inform about decisions, next steps and their agreement to strategy  OK given by UNIOR;</a:t>
            </a:r>
          </a:p>
          <a:p>
            <a:r>
              <a:rPr lang="en-US" dirty="0" smtClean="0"/>
              <a:t>19/12/22:</a:t>
            </a:r>
          </a:p>
          <a:p>
            <a:pPr lvl="1"/>
            <a:r>
              <a:rPr lang="en-US" dirty="0" smtClean="0"/>
              <a:t>submission for approval of NCR </a:t>
            </a:r>
            <a:r>
              <a:rPr lang="en-GB" dirty="0"/>
              <a:t>LHC-HQHL-QN-0001 v.0.1 "NCR - Deviations found during Site Acceptance Test of Batch #</a:t>
            </a:r>
            <a:r>
              <a:rPr lang="en-GB" dirty="0" smtClean="0"/>
              <a:t>1” (EDMS #;</a:t>
            </a:r>
          </a:p>
          <a:p>
            <a:pPr lvl="1"/>
            <a:r>
              <a:rPr lang="en-US" dirty="0" smtClean="0"/>
              <a:t>Start of acceptance tests after re-assembly process of jack #1;</a:t>
            </a:r>
          </a:p>
          <a:p>
            <a:r>
              <a:rPr lang="en-US" dirty="0" smtClean="0"/>
              <a:t>18/01/23: finalization and report of acceptance and semi-functional tests following dismounting and re-assembly of jack #1 delivered by UNIOR </a:t>
            </a:r>
            <a:r>
              <a:rPr lang="en-US" dirty="0" smtClean="0">
                <a:sym typeface="Symbol" panose="05050102010706020507" pitchFamily="18" charset="2"/>
              </a:rPr>
              <a:t> </a:t>
            </a:r>
            <a:r>
              <a:rPr lang="en-US" u="sng" dirty="0" smtClean="0">
                <a:sym typeface="Symbol" panose="05050102010706020507" pitchFamily="18" charset="2"/>
              </a:rPr>
              <a:t>presentation and discussion on them is the main topic for today’s meeting</a:t>
            </a:r>
            <a:endParaRPr lang="en-US" dirty="0">
              <a:sym typeface="Symbol" panose="05050102010706020507" pitchFamily="18" charset="2"/>
            </a:endParaRPr>
          </a:p>
          <a:p>
            <a:pPr lvl="2"/>
            <a:endParaRPr lang="en-US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pPr lvl="2"/>
            <a:endParaRPr lang="en-US" dirty="0">
              <a:sym typeface="Symbol" panose="05050102010706020507" pitchFamily="18" charset="2"/>
            </a:endParaRPr>
          </a:p>
          <a:p>
            <a:pPr lvl="2"/>
            <a:endParaRPr lang="en-GB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pPr lvl="2"/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jack progress meeting – 03/11/22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29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406" t="13601" r="27557" b="5901"/>
          <a:stretch/>
        </p:blipFill>
        <p:spPr>
          <a:xfrm>
            <a:off x="67358" y="44144"/>
            <a:ext cx="6296504" cy="59352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5371" y="804347"/>
            <a:ext cx="52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OK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1806979"/>
            <a:ext cx="52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OK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112" y="299487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Measurement methodology and acceptance criterion are to be confirmed </a:t>
            </a:r>
            <a:r>
              <a:rPr lang="en-US" b="1" dirty="0" smtClean="0">
                <a:solidFill>
                  <a:srgbClr val="FFC000"/>
                </a:solidFill>
                <a:sym typeface="Symbol" panose="05050102010706020507" pitchFamily="18" charset="2"/>
              </a:rPr>
              <a:t> CANNOT BE USED TO REJECT THE JACKS OF BATCH #1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79319" y="4884205"/>
            <a:ext cx="581098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Acceptance criterion is to be confirmed </a:t>
            </a:r>
            <a:r>
              <a:rPr lang="en-US" b="1" dirty="0" smtClean="0">
                <a:solidFill>
                  <a:srgbClr val="FFC000"/>
                </a:solidFill>
                <a:sym typeface="Symbol" panose="05050102010706020507" pitchFamily="18" charset="2"/>
              </a:rPr>
              <a:t> CANNOT BE USED TO REJECT THE JACKS OF BATCH #1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3166389" y="3588901"/>
            <a:ext cx="216024" cy="25715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0742" y="3908101"/>
            <a:ext cx="8413170" cy="7386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CERN: action to clarify measurement methodology and acceptance criterion (compatible with clearance level between ram and guide cylinder) for batch #2; removal of TBC from tech. spec.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UNIOR: written agreement of acceptance criterion for batch #2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6492779" y="5592584"/>
            <a:ext cx="216024" cy="25715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19215" y="5946800"/>
            <a:ext cx="8917226" cy="7386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CERN: action to clarify acceptance criterion for batch #2; removal of TBC from tech. spec.; clarification of assembly procedure or explicit reference to assembly procedure from worm-gear supplier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UNIOR: written agreement of acceptance criterion for batch #2; assembly process definition and pre-test (TBC)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867804"/>
            <a:ext cx="2765578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CERN: action to propose new acceptance criterion for batch #2</a:t>
            </a:r>
          </a:p>
          <a:p>
            <a:r>
              <a:rPr lang="en-US" sz="1400" dirty="0" smtClean="0"/>
              <a:t>UNIOR: written agreement of acceptance criterion for batch #2</a:t>
            </a:r>
            <a:endParaRPr lang="en-GB" sz="1400" dirty="0"/>
          </a:p>
        </p:txBody>
      </p:sp>
      <p:sp>
        <p:nvSpPr>
          <p:cNvPr id="19" name="Right Arrow 18"/>
          <p:cNvSpPr/>
          <p:nvPr/>
        </p:nvSpPr>
        <p:spPr>
          <a:xfrm>
            <a:off x="6012160" y="2176311"/>
            <a:ext cx="216024" cy="172569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211960" y="2150560"/>
            <a:ext cx="576064" cy="388593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93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013" t="15001" r="28344" b="11501"/>
          <a:stretch/>
        </p:blipFill>
        <p:spPr>
          <a:xfrm>
            <a:off x="107504" y="64907"/>
            <a:ext cx="7155123" cy="617635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30935" y="1772816"/>
            <a:ext cx="6889337" cy="19442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69550" y="2151862"/>
            <a:ext cx="1979712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How to clarify better? Inputs to be given by Tuukka (from design point of view), Simon and Patrick (from assembly experience)</a:t>
            </a:r>
          </a:p>
        </p:txBody>
      </p:sp>
    </p:spTree>
    <p:extLst>
      <p:ext uri="{BB962C8B-B14F-4D97-AF65-F5344CB8AC3E}">
        <p14:creationId xmlns:p14="http://schemas.microsoft.com/office/powerpoint/2010/main" val="232105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TBCs must be removed from the tech. spec.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71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jack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73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jack progress meeting – 03/11/22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836712"/>
            <a:ext cx="8309681" cy="5519638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3203848" y="4077072"/>
            <a:ext cx="360040" cy="216024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Arrow 7"/>
          <p:cNvSpPr/>
          <p:nvPr/>
        </p:nvSpPr>
        <p:spPr>
          <a:xfrm>
            <a:off x="3203848" y="6133244"/>
            <a:ext cx="360040" cy="216024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Arrow 8"/>
          <p:cNvSpPr/>
          <p:nvPr/>
        </p:nvSpPr>
        <p:spPr>
          <a:xfrm>
            <a:off x="3214902" y="4504284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>
            <a:off x="3214902" y="5029479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Arrow 10"/>
          <p:cNvSpPr/>
          <p:nvPr/>
        </p:nvSpPr>
        <p:spPr>
          <a:xfrm>
            <a:off x="3218488" y="5204700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Arrow 11"/>
          <p:cNvSpPr/>
          <p:nvPr/>
        </p:nvSpPr>
        <p:spPr>
          <a:xfrm>
            <a:off x="3214902" y="5811970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Arrow 12"/>
          <p:cNvSpPr/>
          <p:nvPr/>
        </p:nvSpPr>
        <p:spPr>
          <a:xfrm>
            <a:off x="3218488" y="5997750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563888" y="6044628"/>
            <a:ext cx="1656184" cy="1259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517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linked to lubrication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dirty="0"/>
              <a:t>Provide you with technical documentation on </a:t>
            </a:r>
            <a:r>
              <a:rPr lang="en-US" dirty="0" err="1"/>
              <a:t>Moresco</a:t>
            </a:r>
            <a:r>
              <a:rPr lang="en-US" dirty="0"/>
              <a:t> grease (</a:t>
            </a:r>
            <a:r>
              <a:rPr lang="en-US" b="1" dirty="0">
                <a:solidFill>
                  <a:srgbClr val="00B0F0"/>
                </a:solidFill>
              </a:rPr>
              <a:t>Dominika</a:t>
            </a:r>
            <a:r>
              <a:rPr lang="en-US" dirty="0" smtClean="0"/>
              <a:t>) </a:t>
            </a:r>
            <a:r>
              <a:rPr lang="en-US" b="1" u="sng" dirty="0" smtClean="0">
                <a:solidFill>
                  <a:srgbClr val="00B050"/>
                </a:solidFill>
              </a:rPr>
              <a:t>DONE</a:t>
            </a:r>
            <a:endParaRPr lang="en-GB" b="1" u="sng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Ask different suppliers about suitability of </a:t>
            </a:r>
            <a:r>
              <a:rPr lang="en-US" dirty="0" err="1"/>
              <a:t>Moresco</a:t>
            </a:r>
            <a:r>
              <a:rPr lang="en-US" dirty="0"/>
              <a:t> solution, and about the most adapted consistency, RG-42R-1 or RG-42R-2 (</a:t>
            </a:r>
            <a:r>
              <a:rPr lang="en-US" b="1" dirty="0">
                <a:solidFill>
                  <a:srgbClr val="00B0F0"/>
                </a:solidFill>
              </a:rPr>
              <a:t>Tuukka</a:t>
            </a:r>
            <a:r>
              <a:rPr lang="en-US" dirty="0" smtClean="0"/>
              <a:t>) </a:t>
            </a:r>
            <a:r>
              <a:rPr lang="en-US" b="1" u="sng" dirty="0">
                <a:solidFill>
                  <a:srgbClr val="00B050"/>
                </a:solidFill>
              </a:rPr>
              <a:t>DONE</a:t>
            </a:r>
            <a:endParaRPr lang="en-GB" dirty="0"/>
          </a:p>
          <a:p>
            <a:r>
              <a:rPr lang="en-US" dirty="0" smtClean="0"/>
              <a:t>Organize </a:t>
            </a:r>
            <a:r>
              <a:rPr lang="en-US" dirty="0"/>
              <a:t>a meeting with </a:t>
            </a:r>
            <a:r>
              <a:rPr lang="en-US" dirty="0" err="1"/>
              <a:t>Tukka</a:t>
            </a:r>
            <a:r>
              <a:rPr lang="en-US" dirty="0"/>
              <a:t>/Simon to decide on the </a:t>
            </a:r>
            <a:r>
              <a:rPr lang="en-US" dirty="0" err="1"/>
              <a:t>Moresco</a:t>
            </a:r>
            <a:r>
              <a:rPr lang="en-US" dirty="0"/>
              <a:t> consistency  (</a:t>
            </a:r>
            <a:r>
              <a:rPr lang="en-US" b="1" dirty="0">
                <a:solidFill>
                  <a:srgbClr val="00B0F0"/>
                </a:solidFill>
              </a:rPr>
              <a:t>Dominika</a:t>
            </a:r>
            <a:r>
              <a:rPr lang="en-US" dirty="0"/>
              <a:t>) -&gt; if no essential difference is observed or doubts remain, then RG-42R-1 is the </a:t>
            </a:r>
            <a:r>
              <a:rPr lang="en-US" dirty="0" smtClean="0"/>
              <a:t>reference </a:t>
            </a:r>
            <a:r>
              <a:rPr lang="en-US" b="1" u="sng" dirty="0">
                <a:solidFill>
                  <a:srgbClr val="00B050"/>
                </a:solidFill>
              </a:rPr>
              <a:t>DONE</a:t>
            </a:r>
            <a:endParaRPr lang="en-GB" b="1" u="sng" dirty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Provide Matteo/Dominika with reference of grease used on closed constructions of jack bearings and components. If available, provide also recommendations from suppliers for open construction (</a:t>
            </a:r>
            <a:r>
              <a:rPr lang="en-US" b="1" dirty="0" smtClean="0">
                <a:solidFill>
                  <a:srgbClr val="00B0F0"/>
                </a:solidFill>
              </a:rPr>
              <a:t>Tuukka</a:t>
            </a:r>
            <a:r>
              <a:rPr lang="en-US" dirty="0" smtClean="0"/>
              <a:t>) </a:t>
            </a:r>
            <a:r>
              <a:rPr lang="en-US" b="1" u="sng" dirty="0" smtClean="0">
                <a:solidFill>
                  <a:srgbClr val="00B050"/>
                </a:solidFill>
              </a:rPr>
              <a:t>DONE</a:t>
            </a:r>
            <a:endParaRPr lang="en-GB" dirty="0" smtClean="0"/>
          </a:p>
          <a:p>
            <a:pPr lvl="0"/>
            <a:r>
              <a:rPr lang="en-US" dirty="0" smtClean="0"/>
              <a:t>Provide </a:t>
            </a:r>
            <a:r>
              <a:rPr lang="en-US" dirty="0"/>
              <a:t>Simon with 100g of either grease (</a:t>
            </a:r>
            <a:r>
              <a:rPr lang="en-US" b="1" dirty="0">
                <a:solidFill>
                  <a:srgbClr val="00B0F0"/>
                </a:solidFill>
              </a:rPr>
              <a:t>Dominika</a:t>
            </a:r>
            <a:r>
              <a:rPr lang="en-US" dirty="0" smtClean="0"/>
              <a:t>) </a:t>
            </a:r>
            <a:r>
              <a:rPr lang="en-US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DONE </a:t>
            </a:r>
            <a:r>
              <a:rPr lang="en-US" b="1" u="sng" dirty="0">
                <a:solidFill>
                  <a:srgbClr val="00B050"/>
                </a:solidFill>
                <a:sym typeface="Symbol" panose="05050102010706020507" pitchFamily="18" charset="2"/>
              </a:rPr>
              <a:t> </a:t>
            </a:r>
            <a:r>
              <a:rPr lang="en-US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TYPE RG-42R-2</a:t>
            </a:r>
            <a:endParaRPr lang="en-GB" b="1" u="sng" dirty="0">
              <a:solidFill>
                <a:srgbClr val="00B050"/>
              </a:solidFill>
            </a:endParaRPr>
          </a:p>
          <a:p>
            <a:r>
              <a:rPr lang="en-US" dirty="0"/>
              <a:t>Ask </a:t>
            </a:r>
            <a:r>
              <a:rPr lang="en-US" dirty="0" err="1"/>
              <a:t>Moresco</a:t>
            </a:r>
            <a:r>
              <a:rPr lang="en-US" dirty="0"/>
              <a:t> for free samples of RG-42R-1, RG-42R-2 and GK-1 or 2. If needed, ask for a quote (</a:t>
            </a:r>
            <a:r>
              <a:rPr lang="en-US" b="1" dirty="0">
                <a:solidFill>
                  <a:srgbClr val="00B0F0"/>
                </a:solidFill>
              </a:rPr>
              <a:t>Matteo</a:t>
            </a:r>
            <a:r>
              <a:rPr lang="en-US" dirty="0" smtClean="0"/>
              <a:t>) </a:t>
            </a:r>
            <a:r>
              <a:rPr lang="en-US" sz="2700" b="1" u="sng" dirty="0">
                <a:solidFill>
                  <a:srgbClr val="00B050"/>
                </a:solidFill>
              </a:rPr>
              <a:t>DONE</a:t>
            </a:r>
            <a:endParaRPr lang="en-GB" sz="2700" b="1" u="sng" dirty="0">
              <a:solidFill>
                <a:srgbClr val="00B050"/>
              </a:solidFill>
            </a:endParaRPr>
          </a:p>
          <a:p>
            <a:pPr lvl="0"/>
            <a:r>
              <a:rPr lang="en-US" dirty="0"/>
              <a:t>Ask </a:t>
            </a:r>
            <a:r>
              <a:rPr lang="en-US" dirty="0" err="1"/>
              <a:t>Lubrilog</a:t>
            </a:r>
            <a:r>
              <a:rPr lang="en-US" dirty="0"/>
              <a:t> for suitable products, ask for free samples, or ask for a quote if needed (</a:t>
            </a:r>
            <a:r>
              <a:rPr lang="en-US" b="1" dirty="0">
                <a:solidFill>
                  <a:srgbClr val="00B0F0"/>
                </a:solidFill>
              </a:rPr>
              <a:t>Dominika</a:t>
            </a:r>
            <a:r>
              <a:rPr lang="en-US" dirty="0" smtClean="0"/>
              <a:t>) </a:t>
            </a:r>
            <a:r>
              <a:rPr lang="en-US" sz="2700" b="1" u="sng" dirty="0" smtClean="0">
                <a:solidFill>
                  <a:srgbClr val="00B050"/>
                </a:solidFill>
              </a:rPr>
              <a:t>DONE</a:t>
            </a:r>
            <a:endParaRPr lang="en-GB" sz="2700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r>
              <a:rPr lang="en-US" dirty="0" smtClean="0"/>
              <a:t>Draft </a:t>
            </a:r>
            <a:r>
              <a:rPr lang="en-US" dirty="0"/>
              <a:t>an irradiation test specification (</a:t>
            </a:r>
            <a:r>
              <a:rPr lang="en-US" b="1" dirty="0" smtClean="0">
                <a:solidFill>
                  <a:srgbClr val="00B0F0"/>
                </a:solidFill>
              </a:rPr>
              <a:t>Matteo</a:t>
            </a:r>
            <a:r>
              <a:rPr lang="en-US" dirty="0" smtClean="0"/>
              <a:t>) </a:t>
            </a:r>
            <a:r>
              <a:rPr lang="en-US" b="1" u="sng" dirty="0" smtClean="0">
                <a:solidFill>
                  <a:srgbClr val="00B050"/>
                </a:solidFill>
              </a:rPr>
              <a:t>MOSTLY </a:t>
            </a:r>
            <a:r>
              <a:rPr lang="en-US" sz="2700" b="1" u="sng" dirty="0" smtClean="0">
                <a:solidFill>
                  <a:srgbClr val="00B050"/>
                </a:solidFill>
              </a:rPr>
              <a:t>DONE</a:t>
            </a:r>
            <a:r>
              <a:rPr lang="en-GB" sz="2700" b="1" u="sng" dirty="0" smtClean="0">
                <a:solidFill>
                  <a:srgbClr val="00B050"/>
                </a:solidFill>
              </a:rPr>
              <a:t> </a:t>
            </a:r>
            <a:r>
              <a:rPr lang="en-GB" sz="2700" b="1" u="sng" dirty="0" smtClean="0">
                <a:solidFill>
                  <a:srgbClr val="FF0000"/>
                </a:solidFill>
              </a:rPr>
              <a:t>BUT details concerning containers and greases not yet </a:t>
            </a:r>
            <a:r>
              <a:rPr lang="en-GB" sz="2700" b="1" u="sng" dirty="0" err="1" smtClean="0">
                <a:solidFill>
                  <a:srgbClr val="FF0000"/>
                </a:solidFill>
              </a:rPr>
              <a:t>receptioned</a:t>
            </a:r>
            <a:r>
              <a:rPr lang="en-GB" sz="2700" b="1" u="sng" dirty="0" smtClean="0">
                <a:solidFill>
                  <a:srgbClr val="FF0000"/>
                </a:solidFill>
              </a:rPr>
              <a:t> are still to be integrated</a:t>
            </a:r>
            <a:endParaRPr lang="en-GB" sz="2700" b="1" u="sng" dirty="0">
              <a:solidFill>
                <a:srgbClr val="00B050"/>
              </a:solidFill>
            </a:endParaRPr>
          </a:p>
          <a:p>
            <a:r>
              <a:rPr lang="en-US" dirty="0" smtClean="0"/>
              <a:t>Buy G Rapid paste, 2</a:t>
            </a:r>
            <a:r>
              <a:rPr lang="en-US" baseline="30000" dirty="0" smtClean="0"/>
              <a:t>nd</a:t>
            </a:r>
            <a:r>
              <a:rPr lang="en-US" dirty="0" smtClean="0"/>
              <a:t> paste + </a:t>
            </a:r>
            <a:r>
              <a:rPr lang="en-US" dirty="0" err="1" smtClean="0"/>
              <a:t>Molykote</a:t>
            </a:r>
            <a:r>
              <a:rPr lang="en-US" dirty="0" smtClean="0"/>
              <a:t> BR2 Plus if Mateusz wants to collaborate (</a:t>
            </a:r>
            <a:r>
              <a:rPr lang="en-US" dirty="0" smtClean="0">
                <a:solidFill>
                  <a:srgbClr val="00B0F0"/>
                </a:solidFill>
              </a:rPr>
              <a:t>Jaime? Mateusz? Dominika? </a:t>
            </a:r>
            <a:r>
              <a:rPr lang="en-US" dirty="0" smtClean="0"/>
              <a:t>– Expected cost &lt; 350 CHF, we can take care of this if you give us a budget code) </a:t>
            </a:r>
            <a:r>
              <a:rPr lang="en-US" b="1" u="sng" dirty="0" smtClean="0">
                <a:solidFill>
                  <a:srgbClr val="00B050"/>
                </a:solidFill>
              </a:rPr>
              <a:t>DONE</a:t>
            </a:r>
            <a:endParaRPr lang="en-GB" b="1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Confirm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paste option (</a:t>
            </a:r>
            <a:r>
              <a:rPr lang="en-US" b="1" dirty="0">
                <a:solidFill>
                  <a:srgbClr val="00B0F0"/>
                </a:solidFill>
              </a:rPr>
              <a:t>Jaime</a:t>
            </a:r>
            <a:r>
              <a:rPr lang="en-US" dirty="0" smtClean="0"/>
              <a:t>) </a:t>
            </a:r>
            <a:r>
              <a:rPr lang="en-US" sz="2300" b="1" u="sng" dirty="0">
                <a:solidFill>
                  <a:srgbClr val="00B050"/>
                </a:solidFill>
              </a:rPr>
              <a:t>DONE</a:t>
            </a:r>
            <a:r>
              <a:rPr lang="en-GB" sz="2300" b="1" u="sng" dirty="0">
                <a:solidFill>
                  <a:srgbClr val="00B050"/>
                </a:solidFill>
              </a:rPr>
              <a:t> (no 2nd paste is finally chosen as chemical </a:t>
            </a:r>
            <a:r>
              <a:rPr lang="en-GB" sz="2300" b="1" u="sng" dirty="0" smtClean="0">
                <a:solidFill>
                  <a:srgbClr val="00B050"/>
                </a:solidFill>
              </a:rPr>
              <a:t>composition of proposals </a:t>
            </a:r>
            <a:r>
              <a:rPr lang="en-GB" sz="2300" b="1" u="sng" dirty="0">
                <a:solidFill>
                  <a:srgbClr val="00B050"/>
                </a:solidFill>
              </a:rPr>
              <a:t>is not well adapted)</a:t>
            </a:r>
          </a:p>
          <a:p>
            <a:pPr lvl="0"/>
            <a:r>
              <a:rPr lang="en-US" dirty="0" err="1"/>
              <a:t>Finalise</a:t>
            </a:r>
            <a:r>
              <a:rPr lang="en-US" dirty="0"/>
              <a:t> the test specification document (</a:t>
            </a:r>
            <a:r>
              <a:rPr lang="en-US" dirty="0">
                <a:solidFill>
                  <a:srgbClr val="00B0F0"/>
                </a:solidFill>
              </a:rPr>
              <a:t>Jaime + R2M + Mateusz</a:t>
            </a:r>
            <a:r>
              <a:rPr lang="en-US" dirty="0" smtClean="0">
                <a:solidFill>
                  <a:srgbClr val="00B0F0"/>
                </a:solidFill>
              </a:rPr>
              <a:t>?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FF0000"/>
                </a:solidFill>
              </a:rPr>
              <a:t>TO BE STARTED ONCE THE DRAFT FOR THE IRRADIATION TEST SPEC. IS COMPLETE</a:t>
            </a:r>
            <a:endParaRPr lang="en-GB" b="1" dirty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Ask for quote for irradiation test (</a:t>
            </a:r>
            <a:r>
              <a:rPr lang="en-US" b="1" dirty="0" smtClean="0">
                <a:solidFill>
                  <a:srgbClr val="00B0F0"/>
                </a:solidFill>
              </a:rPr>
              <a:t>Matteo</a:t>
            </a:r>
            <a:r>
              <a:rPr lang="en-US" dirty="0" smtClean="0"/>
              <a:t>) </a:t>
            </a:r>
            <a:r>
              <a:rPr lang="en-US" b="1" u="sng" dirty="0" smtClean="0">
                <a:solidFill>
                  <a:srgbClr val="00B050"/>
                </a:solidFill>
              </a:rPr>
              <a:t>DONE (one quotation is already received and used as reference for cost estimation)</a:t>
            </a:r>
            <a:endParaRPr lang="en-GB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lvl="0"/>
            <a:r>
              <a:rPr lang="en-US" dirty="0" smtClean="0"/>
              <a:t>Agree on cost split (</a:t>
            </a:r>
            <a:r>
              <a:rPr lang="en-US" dirty="0" smtClean="0">
                <a:solidFill>
                  <a:srgbClr val="00B0F0"/>
                </a:solidFill>
              </a:rPr>
              <a:t>Jaime + STI + Mateusz?</a:t>
            </a:r>
            <a:r>
              <a:rPr lang="en-US" dirty="0" smtClean="0"/>
              <a:t>) </a:t>
            </a:r>
            <a:r>
              <a:rPr lang="en-US" b="1" u="sng" dirty="0">
                <a:solidFill>
                  <a:srgbClr val="00B050"/>
                </a:solidFill>
              </a:rPr>
              <a:t>DONE</a:t>
            </a:r>
            <a:endParaRPr lang="en-GB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Depending on need, type and number of tests on </a:t>
            </a:r>
            <a:r>
              <a:rPr lang="en-US" dirty="0" err="1" smtClean="0"/>
              <a:t>Molykote</a:t>
            </a:r>
            <a:r>
              <a:rPr lang="en-US" dirty="0" smtClean="0"/>
              <a:t> BR2 Plus, PETAMO GHY 133 N, MORESCO RG-42R-1 and/or -2 </a:t>
            </a:r>
            <a:r>
              <a:rPr lang="en-US" b="1" u="sng" dirty="0">
                <a:solidFill>
                  <a:srgbClr val="00B050"/>
                </a:solidFill>
              </a:rPr>
              <a:t>DONE</a:t>
            </a:r>
            <a:endParaRPr lang="en-GB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r>
              <a:rPr lang="en-US" dirty="0" smtClean="0"/>
              <a:t>Prepare </a:t>
            </a:r>
            <a:r>
              <a:rPr lang="en-US" dirty="0"/>
              <a:t>samples (</a:t>
            </a:r>
            <a:r>
              <a:rPr lang="en-US" b="1" dirty="0">
                <a:solidFill>
                  <a:srgbClr val="00B0F0"/>
                </a:solidFill>
              </a:rPr>
              <a:t>R2M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FF0000"/>
                </a:solidFill>
              </a:rPr>
              <a:t>NOT STARTED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jack progress meeting – 03/11/22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 rot="19941879">
            <a:off x="1060896" y="2844773"/>
            <a:ext cx="6840760" cy="144655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-	</a:t>
            </a:r>
            <a:r>
              <a:rPr lang="en-GB" sz="1400" dirty="0"/>
              <a:t>The technical specification for the irradiation of greases </a:t>
            </a:r>
            <a:r>
              <a:rPr lang="en-GB" sz="1400" dirty="0" smtClean="0"/>
              <a:t>for </a:t>
            </a:r>
            <a:r>
              <a:rPr lang="en-GB" sz="1400" dirty="0"/>
              <a:t>the HL-LHC jacks is finished except for the details concerning the containers.</a:t>
            </a:r>
          </a:p>
          <a:p>
            <a:r>
              <a:rPr lang="en-GB" sz="1400" dirty="0"/>
              <a:t>-	The project is “blocked” due to difficulties with the procurement of the sample containers. The resolution of the problem is ongoing</a:t>
            </a:r>
            <a:r>
              <a:rPr lang="en-GB" sz="1400" dirty="0" smtClean="0"/>
              <a:t>. </a:t>
            </a:r>
            <a:r>
              <a:rPr lang="en-GB" sz="1400" dirty="0" smtClean="0">
                <a:sym typeface="Symbol" panose="05050102010706020507" pitchFamily="18" charset="2"/>
              </a:rPr>
              <a:t> </a:t>
            </a:r>
            <a:r>
              <a:rPr lang="en-US" sz="1400" b="1" dirty="0">
                <a:solidFill>
                  <a:srgbClr val="FF0000"/>
                </a:solidFill>
                <a:sym typeface="Symbol" panose="05050102010706020507" pitchFamily="18" charset="2"/>
              </a:rPr>
              <a:t>CONTAINERS AND REMAINING GREASES (ORGANISED THROUGH R2M) TO ARRIVE AT CERN BY MID-NOVEMBER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3626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jack progress meeting – 03/11/22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26415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67413</TotalTime>
  <Words>952</Words>
  <Application>Microsoft Office PowerPoint</Application>
  <PresentationFormat>On-screen Show (4:3)</PresentationFormat>
  <Paragraphs>69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Thème Office</vt:lpstr>
      <vt:lpstr>HL-LHC motorized jacks Progress meeting #25</vt:lpstr>
      <vt:lpstr>Last news and sequence of actions</vt:lpstr>
      <vt:lpstr>PowerPoint Presentation</vt:lpstr>
      <vt:lpstr>PowerPoint Presentation</vt:lpstr>
      <vt:lpstr>PowerPoint Presentation</vt:lpstr>
      <vt:lpstr>PowerPoint Presentation</vt:lpstr>
      <vt:lpstr>Actions</vt:lpstr>
      <vt:lpstr>Actions linked to lubrication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Jaime Perez Espinos</cp:lastModifiedBy>
  <cp:revision>1568</cp:revision>
  <cp:lastPrinted>2021-06-16T06:35:52Z</cp:lastPrinted>
  <dcterms:created xsi:type="dcterms:W3CDTF">2016-02-12T10:02:27Z</dcterms:created>
  <dcterms:modified xsi:type="dcterms:W3CDTF">2023-01-19T08:49:17Z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