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44" r:id="rId1"/>
  </p:sldMasterIdLst>
  <p:notesMasterIdLst>
    <p:notesMasterId r:id="rId27"/>
  </p:notesMasterIdLst>
  <p:sldIdLst>
    <p:sldId id="256" r:id="rId2"/>
    <p:sldId id="257" r:id="rId3"/>
    <p:sldId id="259" r:id="rId4"/>
    <p:sldId id="278" r:id="rId5"/>
    <p:sldId id="279" r:id="rId6"/>
    <p:sldId id="280" r:id="rId7"/>
    <p:sldId id="281" r:id="rId8"/>
    <p:sldId id="260" r:id="rId9"/>
    <p:sldId id="262" r:id="rId10"/>
    <p:sldId id="263" r:id="rId11"/>
    <p:sldId id="266" r:id="rId12"/>
    <p:sldId id="267" r:id="rId13"/>
    <p:sldId id="270" r:id="rId14"/>
    <p:sldId id="269" r:id="rId15"/>
    <p:sldId id="268" r:id="rId16"/>
    <p:sldId id="265" r:id="rId17"/>
    <p:sldId id="261" r:id="rId18"/>
    <p:sldId id="276" r:id="rId19"/>
    <p:sldId id="274" r:id="rId20"/>
    <p:sldId id="275" r:id="rId21"/>
    <p:sldId id="271" r:id="rId22"/>
    <p:sldId id="272" r:id="rId23"/>
    <p:sldId id="273" r:id="rId24"/>
    <p:sldId id="277" r:id="rId25"/>
    <p:sldId id="25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/>
    <p:restoredTop sz="86479"/>
  </p:normalViewPr>
  <p:slideViewPr>
    <p:cSldViewPr snapToGrid="0">
      <p:cViewPr varScale="1">
        <p:scale>
          <a:sx n="105" d="100"/>
          <a:sy n="105" d="100"/>
        </p:scale>
        <p:origin x="200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206" d="100"/>
          <a:sy n="206" d="100"/>
        </p:scale>
        <p:origin x="638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417D0-7ACD-BB42-8D51-0BD806C3C361}" type="datetimeFigureOut">
              <a:rPr lang="en-NL" smtClean="0"/>
              <a:t>15/06/2023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16D0A-5DAE-C04E-B575-32724BD25F2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61991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Reduce the text to 1/2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11678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Mention the limit of circuit depth + coherence time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Stick to the point!!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76138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Say that we have 1 collision 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7719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 main messages</a:t>
            </a:r>
          </a:p>
          <a:p>
            <a:r>
              <a:rPr lang="en-GB" dirty="0"/>
              <a:t>- We cannot test on actual event because too big</a:t>
            </a:r>
          </a:p>
          <a:p>
            <a:pPr marL="171450" indent="-171450">
              <a:buFontTx/>
              <a:buChar char="-"/>
            </a:pPr>
            <a:r>
              <a:rPr lang="en-GB" dirty="0"/>
              <a:t>we tested smaller event on simulators and it works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Hardwere</a:t>
            </a:r>
            <a:r>
              <a:rPr lang="en-GB" dirty="0"/>
              <a:t> testing is not possible because of Hamiltonian simulations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Thicker points and lines</a:t>
            </a:r>
          </a:p>
          <a:p>
            <a:pPr marL="171450" indent="-171450">
              <a:buFontTx/>
              <a:buChar char="-"/>
            </a:pPr>
            <a:r>
              <a:rPr lang="en-GB" dirty="0"/>
              <a:t>Remove first 2 bullets say it in previous slide. Simply say that on hardware is not possible yet.</a:t>
            </a:r>
          </a:p>
          <a:p>
            <a:pPr marL="171450" indent="-171450">
              <a:buFontTx/>
              <a:buChar char="-"/>
            </a:pPr>
            <a:r>
              <a:rPr lang="en-GB" dirty="0"/>
              <a:t>Put a huge circuit in backup</a:t>
            </a:r>
          </a:p>
          <a:p>
            <a:pPr marL="171450" indent="-171450">
              <a:buFontTx/>
              <a:buChar char="-"/>
            </a:pPr>
            <a:r>
              <a:rPr lang="en-GB" dirty="0"/>
              <a:t>Make point 2 very clear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83069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62391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Split the results on classical and the actual quantum implementation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24156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Only as a function of momentum</a:t>
            </a:r>
          </a:p>
          <a:p>
            <a:r>
              <a:rPr lang="en-GB" dirty="0"/>
              <a:t>Make clear that this is not quantum implementation</a:t>
            </a:r>
          </a:p>
          <a:p>
            <a:endParaRPr lang="en-GB" dirty="0"/>
          </a:p>
          <a:p>
            <a:r>
              <a:rPr lang="en-GB" dirty="0"/>
              <a:t> Start the plot form 1gev</a:t>
            </a:r>
          </a:p>
          <a:p>
            <a:r>
              <a:rPr lang="en-GB" dirty="0"/>
              <a:t>Just show efficiency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65520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the scaling</a:t>
            </a:r>
          </a:p>
          <a:p>
            <a:r>
              <a:rPr lang="en-GB" dirty="0"/>
              <a:t>Add picture matrix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Maybe remove matrix and put the same picture of previous slide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6017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Make picture bottom larger</a:t>
            </a:r>
          </a:p>
          <a:p>
            <a:pPr marL="171450" indent="-171450">
              <a:buFontTx/>
              <a:buChar char="-"/>
            </a:pPr>
            <a:r>
              <a:rPr lang="en-GB" dirty="0"/>
              <a:t>Straight tracks only say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88719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Simplify the bunch crossing concept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65711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97522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Make picture bottom larger</a:t>
            </a:r>
          </a:p>
          <a:p>
            <a:pPr marL="171450" indent="-171450">
              <a:buFontTx/>
              <a:buChar char="-"/>
            </a:pPr>
            <a:r>
              <a:rPr lang="en-GB" dirty="0"/>
              <a:t>Straight tracks only say it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Animation larger (full page)</a:t>
            </a:r>
          </a:p>
          <a:p>
            <a:pPr marL="171450" indent="-171450">
              <a:buFontTx/>
              <a:buChar char="-"/>
            </a:pPr>
            <a:r>
              <a:rPr lang="en-GB" dirty="0"/>
              <a:t>Say it quick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94734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34669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Simplify the bunch crossing concept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1.6 run1</a:t>
            </a:r>
          </a:p>
          <a:p>
            <a:pPr marL="171450" indent="-171450">
              <a:buFontTx/>
              <a:buChar char="-"/>
            </a:pPr>
            <a:r>
              <a:rPr lang="en-GB" dirty="0"/>
              <a:t>7 run 3</a:t>
            </a:r>
          </a:p>
          <a:p>
            <a:pPr marL="171450" indent="-171450">
              <a:buFontTx/>
              <a:buChar char="-"/>
            </a:pPr>
            <a:r>
              <a:rPr lang="en-GB" dirty="0"/>
              <a:t>10xrun3 hl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get rid of first 2 </a:t>
            </a:r>
            <a:r>
              <a:rPr lang="en-GB" dirty="0" err="1"/>
              <a:t>bulll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23512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put it to the slides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Skip pros cons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01079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put it to the slides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Skip pros cons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7836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put it to the slides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Skip pros cons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9235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put it to the slides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Skip pros cons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03149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would require 2/3 slides</a:t>
            </a:r>
          </a:p>
          <a:p>
            <a:r>
              <a:rPr lang="en-GB" dirty="0"/>
              <a:t>We want to rewrite tracking in such a way it is “compatible” with quantum computing</a:t>
            </a:r>
          </a:p>
          <a:p>
            <a:r>
              <a:rPr lang="en-GB" dirty="0"/>
              <a:t>Skip intro di QC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Maybe put it to the slides</a:t>
            </a:r>
          </a:p>
          <a:p>
            <a:pPr marL="171450" indent="-171450">
              <a:buFontTx/>
              <a:buChar char="-"/>
            </a:pPr>
            <a:r>
              <a:rPr lang="en-GB" dirty="0"/>
              <a:t>Skip pros cons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15873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larger, less text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Formula bigger</a:t>
            </a:r>
          </a:p>
          <a:p>
            <a:endParaRPr lang="en-GB" dirty="0"/>
          </a:p>
          <a:p>
            <a:r>
              <a:rPr lang="en-GB" dirty="0"/>
              <a:t>- Add the formula for number of </a:t>
            </a:r>
            <a:r>
              <a:rPr lang="en-GB" dirty="0" err="1"/>
              <a:t>doublts</a:t>
            </a:r>
            <a:r>
              <a:rPr lang="en-GB" dirty="0"/>
              <a:t>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9763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Reduce QPE </a:t>
            </a:r>
            <a:r>
              <a:rPr lang="en-GB" dirty="0" err="1"/>
              <a:t>explaination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116D0A-5DAE-C04E-B575-32724BD25F2A}" type="slidenum">
              <a:rPr lang="en-NL" smtClean="0"/>
              <a:t>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2420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208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0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4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701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233"/>
            <a:ext cx="10515600" cy="4351338"/>
          </a:xfrm>
        </p:spPr>
        <p:txBody>
          <a:bodyPr/>
          <a:lstStyle>
            <a:lvl2pPr marL="685800" indent="-228600">
              <a:buFont typeface="Courier New" panose="02070309020205020404" pitchFamily="49" charset="0"/>
              <a:buChar char="o"/>
              <a:defRPr/>
            </a:lvl2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6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7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7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3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6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1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66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202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-83000" contrast="81000"/>
                    </a14:imgEffect>
                  </a14:imgLayer>
                </a14:imgProps>
              </a:ext>
            </a:extLst>
          </a:blip>
          <a:srcRect/>
          <a:tile tx="0" ty="-69850" sx="53000" sy="53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15-16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08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5D71E-5CDF-4C93-8A75-5B916FDC5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18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C000"/>
        </a:buClr>
        <a:buFont typeface="System Font Regular"/>
        <a:buChar char="⦿"/>
        <a:defRPr sz="2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System Font Regular"/>
        <a:buChar char="⦿"/>
        <a:defRPr sz="24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System Font Regular"/>
        <a:buChar char="⦿"/>
        <a:defRPr sz="20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System Font Regular"/>
        <a:buChar char="⦿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System Font Regular"/>
        <a:buChar char="⦿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2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40.png"/><Relationship Id="rId3" Type="http://schemas.openxmlformats.org/officeDocument/2006/relationships/image" Target="../media/image32.png"/><Relationship Id="rId7" Type="http://schemas.openxmlformats.org/officeDocument/2006/relationships/image" Target="../media/image33.png"/><Relationship Id="rId12" Type="http://schemas.openxmlformats.org/officeDocument/2006/relationships/image" Target="../media/image1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40.png"/><Relationship Id="rId5" Type="http://schemas.microsoft.com/office/2007/relationships/hdphoto" Target="../media/hdphoto4.wdp"/><Relationship Id="rId10" Type="http://schemas.openxmlformats.org/officeDocument/2006/relationships/image" Target="../media/image18.png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quantumalgorithmzoo.org/" TargetMode="Externa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7" Type="http://schemas.openxmlformats.org/officeDocument/2006/relationships/hyperlink" Target="https://quantumalgorithmzoo.org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140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microsoft.com/office/2007/relationships/hdphoto" Target="../media/hdphoto3.wdp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-83000" contrast="81000"/>
                    </a14:imgEffect>
                  </a14:imgLayer>
                </a14:imgProps>
              </a:ext>
            </a:extLst>
          </a:blip>
          <a:srcRect/>
          <a:tile tx="0" ty="-69850" sx="53000" sy="53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54C3-0A52-C967-E5F9-488DB96D7A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L" b="1" dirty="0"/>
              <a:t>Track reconstruction with a  quantum algorithm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255CD-7EBA-298A-2810-12C5244E66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L" dirty="0"/>
              <a:t>Davide Nicotra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5D05415-3F69-4D71-4899-8A5C495E2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27" y="378492"/>
            <a:ext cx="2805177" cy="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9478E4FE-405F-6C8E-66E1-99B34C977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1599" y="341688"/>
            <a:ext cx="1832374" cy="1098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urf - Stichting Academisch Erfgoed">
            <a:extLst>
              <a:ext uri="{FF2B5EF4-FFF2-40B4-BE49-F238E27FC236}">
                <a16:creationId xmlns:a16="http://schemas.microsoft.com/office/drawing/2014/main" id="{577EE7D9-5DED-A6B2-2205-A11667059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372" y="414601"/>
            <a:ext cx="1832374" cy="95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eldmateriaal - Nikhef">
            <a:extLst>
              <a:ext uri="{FF2B5EF4-FFF2-40B4-BE49-F238E27FC236}">
                <a16:creationId xmlns:a16="http://schemas.microsoft.com/office/drawing/2014/main" id="{23E3571F-D4C1-D782-8F60-D5EA3BA58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763" y="418332"/>
            <a:ext cx="2277898" cy="102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screenshot, blue, symmetry&#10;&#10;Description automatically generated">
            <a:extLst>
              <a:ext uri="{FF2B5EF4-FFF2-40B4-BE49-F238E27FC236}">
                <a16:creationId xmlns:a16="http://schemas.microsoft.com/office/drawing/2014/main" id="{4633CF4B-B795-03BF-EBA8-733FC37645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38" y="514426"/>
            <a:ext cx="1953154" cy="68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7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24A5-8303-46C5-D0E3-B5DF01127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Pros and Cons of HHL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5D72D-B3B2-B23E-2972-A70ACE345F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232"/>
                <a:ext cx="10924822" cy="4959568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92D050"/>
                  </a:buClr>
                  <a:buFont typeface="System Font Regular"/>
                  <a:buChar char="✓"/>
                </a:pPr>
                <a:r>
                  <a:rPr lang="en-NL" dirty="0"/>
                  <a:t> </a:t>
                </a:r>
                <a:r>
                  <a:rPr lang="en-NL" b="1" dirty="0"/>
                  <a:t>Exponential scaling</a:t>
                </a:r>
                <a:r>
                  <a:rPr lang="en-NL" dirty="0"/>
                  <a:t>. </a:t>
                </a:r>
                <a:r>
                  <a:rPr lang="en-NL" b="1" dirty="0"/>
                  <a:t>100</a:t>
                </a:r>
                <a:r>
                  <a:rPr lang="en-NL" dirty="0"/>
                  <a:t> qubits can accom</a:t>
                </a:r>
                <a:r>
                  <a:rPr lang="en-GB" dirty="0"/>
                  <a:t>m</a:t>
                </a:r>
                <a:r>
                  <a:rPr lang="en-NL" dirty="0"/>
                  <a:t>odate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nl-NL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NL" b="1" dirty="0"/>
                  <a:t> hits</a:t>
                </a:r>
              </a:p>
              <a:p>
                <a:pPr lvl="1"/>
                <a:r>
                  <a:rPr lang="en-NL" dirty="0"/>
                  <a:t> IBM has recently presented a </a:t>
                </a:r>
                <a:r>
                  <a:rPr lang="en-NL" b="1" dirty="0"/>
                  <a:t>433-qubit</a:t>
                </a:r>
                <a:r>
                  <a:rPr lang="en-NL" dirty="0"/>
                  <a:t> machine</a:t>
                </a:r>
              </a:p>
              <a:p>
                <a:r>
                  <a:rPr lang="en-NL" dirty="0"/>
                  <a:t>HHL requires 2 efficient subroutines</a:t>
                </a:r>
              </a:p>
              <a:p>
                <a:pPr lvl="1">
                  <a:buClr>
                    <a:srgbClr val="92D050"/>
                  </a:buClr>
                  <a:buFont typeface="System Font Regular"/>
                  <a:buChar char="✓"/>
                </a:pPr>
                <a:r>
                  <a:rPr lang="en-NL" b="1" dirty="0"/>
                  <a:t>State preparation</a:t>
                </a:r>
                <a:br>
                  <a:rPr lang="en-NL" b="1" dirty="0"/>
                </a:br>
                <a:r>
                  <a:rPr lang="en-NL" dirty="0"/>
                  <a:t>Solved by carefully designing the Hamiltonian</a:t>
                </a:r>
                <a:endParaRPr lang="en-NL" b="1" dirty="0"/>
              </a:p>
              <a:p>
                <a:pPr lvl="1">
                  <a:buClr>
                    <a:srgbClr val="FF0000"/>
                  </a:buClr>
                  <a:buFont typeface="System Font Regular"/>
                  <a:buChar char="✗"/>
                </a:pPr>
                <a:r>
                  <a:rPr lang="en-NL" b="1" dirty="0"/>
                  <a:t>Hamiltonian simulation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NL" b="1" dirty="0"/>
                  <a:t> </a:t>
                </a:r>
                <a:r>
                  <a:rPr lang="en-NL" dirty="0"/>
                  <a:t>Theoretical works suggest that </a:t>
                </a:r>
                <a:r>
                  <a:rPr lang="en-NL" b="1" dirty="0"/>
                  <a:t>can be simulated efficiently</a:t>
                </a:r>
                <a:endParaRPr lang="en-NL" dirty="0"/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NL" dirty="0"/>
                  <a:t> An explicit implementation is </a:t>
                </a:r>
                <a:r>
                  <a:rPr lang="en-NL" b="1" dirty="0"/>
                  <a:t>not available yet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NL" b="1" dirty="0"/>
                  <a:t> </a:t>
                </a:r>
                <a:r>
                  <a:rPr lang="en-NL" dirty="0"/>
                  <a:t>Very deep quantum circuits </a:t>
                </a:r>
                <a:r>
                  <a:rPr lang="en-NL" b="1" dirty="0"/>
                  <a:t>hard to simulate</a:t>
                </a:r>
                <a:r>
                  <a:rPr lang="en-NL" dirty="0"/>
                  <a:t>, </a:t>
                </a:r>
                <a:r>
                  <a:rPr lang="en-NL" b="1" dirty="0"/>
                  <a:t>impossible to run</a:t>
                </a:r>
                <a:r>
                  <a:rPr lang="en-NL" dirty="0"/>
                  <a:t> (noise)</a:t>
                </a:r>
                <a:endParaRPr lang="en-NL" b="1" dirty="0"/>
              </a:p>
              <a:p>
                <a:pPr>
                  <a:buClr>
                    <a:srgbClr val="FF0000"/>
                  </a:buClr>
                  <a:buFont typeface="System Font Regular"/>
                  <a:buChar char="✗"/>
                </a:pPr>
                <a:r>
                  <a:rPr lang="en-NL" b="1" dirty="0"/>
                  <a:t>The read-out issue</a:t>
                </a:r>
              </a:p>
              <a:p>
                <a:pPr lvl="1"/>
                <a:r>
                  <a:rPr lang="en-NL" dirty="0"/>
                  <a:t> Reading out the solution vector will </a:t>
                </a:r>
                <a:r>
                  <a:rPr lang="en-NL" b="1" dirty="0"/>
                  <a:t>void the advantage</a:t>
                </a:r>
              </a:p>
              <a:p>
                <a:pPr lvl="1"/>
                <a:r>
                  <a:rPr lang="en-NL" dirty="0"/>
                  <a:t> </a:t>
                </a:r>
                <a:r>
                  <a:rPr lang="en-NL" b="1" dirty="0"/>
                  <a:t>Quantum post-processing </a:t>
                </a:r>
                <a:r>
                  <a:rPr lang="en-NL" dirty="0"/>
                  <a:t>of the final state is required</a:t>
                </a:r>
              </a:p>
              <a:p>
                <a:pPr>
                  <a:buClr>
                    <a:srgbClr val="FF0000"/>
                  </a:buClr>
                  <a:buFont typeface="System Font Regular"/>
                  <a:buChar char="◉"/>
                </a:pPr>
                <a:endParaRPr lang="en-NL" dirty="0"/>
              </a:p>
              <a:p>
                <a:pPr>
                  <a:buClr>
                    <a:srgbClr val="FF0000"/>
                  </a:buClr>
                  <a:buFont typeface="System Font Regular"/>
                  <a:buChar char="✗"/>
                </a:pPr>
                <a:endParaRPr lang="en-NL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15D72D-B3B2-B23E-2972-A70ACE345F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232"/>
                <a:ext cx="10924822" cy="4959568"/>
              </a:xfrm>
              <a:blipFill>
                <a:blip r:embed="rId3"/>
                <a:stretch>
                  <a:fillRect l="-1394" t="-280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6E336-475A-90CF-2501-86C2502AC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F2C22-3544-718D-ED4D-F9D9EF95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92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263A550-E57C-81DF-B965-F80392E662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L" b="1" dirty="0"/>
              <a:t>Does it work?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C1113728-DEBD-067E-3852-21C70B8E1C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95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49CCC-18A4-268F-442D-8DE518A1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Animation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8C2EC3-7D60-1B8C-42D7-88EE28F6C6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2355" y="-1"/>
            <a:ext cx="13204581" cy="689529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D377D-7064-4E50-8B27-8C990C64E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D4EC2-FDAF-278A-4D22-FADE5E7AB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A191B0-5D43-F372-268E-14544CC8659E}"/>
              </a:ext>
            </a:extLst>
          </p:cNvPr>
          <p:cNvSpPr txBox="1"/>
          <p:nvPr/>
        </p:nvSpPr>
        <p:spPr>
          <a:xfrm>
            <a:off x="248947" y="92075"/>
            <a:ext cx="27895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LHCb Simulated Event</a:t>
            </a:r>
            <a:br>
              <a:rPr lang="en-NL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NL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 collision event</a:t>
            </a:r>
          </a:p>
          <a:p>
            <a:r>
              <a:rPr lang="en-NL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Half of the VELO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6D9A17-F307-7861-CEAF-7D013AC6A532}"/>
                  </a:ext>
                </a:extLst>
              </p:cNvPr>
              <p:cNvSpPr txBox="1"/>
              <p:nvPr/>
            </p:nvSpPr>
            <p:spPr>
              <a:xfrm>
                <a:off x="2908227" y="105582"/>
                <a:ext cx="11303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  <m:t>𝐵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Helvetica Neue" panose="02000503000000020004" pitchFamily="2" charset="0"/>
                              <a:cs typeface="Helvetica Neue" panose="02000503000000020004" pitchFamily="2" charset="0"/>
                            </a:rPr>
                            <m:t>𝑠</m:t>
                          </m:r>
                        </m:sub>
                      </m:sSub>
                      <m:r>
                        <a:rPr lang="nl-N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m:t>→</m:t>
                      </m:r>
                      <m:r>
                        <a:rPr lang="nl-N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m:t>𝜙𝜙</m:t>
                      </m:r>
                    </m:oMath>
                  </m:oMathPara>
                </a14:m>
                <a:endParaRPr lang="en-NL" i="1" dirty="0"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6D9A17-F307-7861-CEAF-7D013AC6A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227" y="105582"/>
                <a:ext cx="1130373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ED0CDD7-6B53-9E61-1101-7F870996D839}"/>
              </a:ext>
            </a:extLst>
          </p:cNvPr>
          <p:cNvSpPr txBox="1"/>
          <p:nvPr/>
        </p:nvSpPr>
        <p:spPr>
          <a:xfrm>
            <a:off x="6824834" y="92075"/>
            <a:ext cx="51581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 validate our new Hamiltonian approach, HHL has been replaced with a </a:t>
            </a:r>
            <a:r>
              <a:rPr lang="en-NL" sz="20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classical linear solver</a:t>
            </a:r>
          </a:p>
          <a:p>
            <a:endParaRPr lang="en-NL" sz="20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LHCb events on quantum simulator/hardware </a:t>
            </a:r>
            <a:r>
              <a:rPr lang="en-GB" sz="2000" b="1" dirty="0">
                <a:solidFill>
                  <a:srgbClr val="FFFFFF"/>
                </a:solidFill>
              </a:rPr>
              <a:t>is not possible yet</a:t>
            </a:r>
            <a:r>
              <a:rPr lang="en-GB" sz="2000" dirty="0">
                <a:solidFill>
                  <a:srgbClr val="FFFFFF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Circuit </a:t>
            </a:r>
            <a:r>
              <a:rPr lang="en-GB" sz="2000" b="1" dirty="0">
                <a:solidFill>
                  <a:srgbClr val="FFFFFF"/>
                </a:solidFill>
              </a:rPr>
              <a:t>too deep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Hardware </a:t>
            </a:r>
            <a:r>
              <a:rPr lang="en-GB" sz="2000" b="1" dirty="0">
                <a:solidFill>
                  <a:srgbClr val="FFFFFF"/>
                </a:solidFill>
              </a:rPr>
              <a:t>too noisy</a:t>
            </a:r>
            <a:endParaRPr lang="en-NL" sz="2000" b="1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29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C7248-D733-32EF-F01D-3265E3228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Tracking performances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2EF59-74F7-270C-EE24-08DED1E49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233"/>
            <a:ext cx="5086464" cy="48749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Test the HHL algorithm</a:t>
            </a:r>
            <a:br>
              <a:rPr lang="en-GB" dirty="0"/>
            </a:br>
            <a:r>
              <a:rPr lang="en-GB" dirty="0"/>
              <a:t>Smaller events with quantum simulator 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b="1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Validate</a:t>
            </a:r>
            <a:r>
              <a:rPr lang="en-GB" dirty="0"/>
              <a:t> </a:t>
            </a:r>
            <a:r>
              <a:rPr lang="en-GB" b="1" dirty="0"/>
              <a:t>the Hamiltonian</a:t>
            </a:r>
            <a:br>
              <a:rPr lang="en-GB" dirty="0"/>
            </a:br>
            <a:r>
              <a:rPr lang="en-GB" dirty="0"/>
              <a:t>LHCb simulated events with a classical solver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5E954-002D-7A75-61DE-B75DC3695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E8D5-5D9C-4D49-CAEE-EE8F0020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8CF78-CC62-9C74-67EE-D6378365B593}"/>
              </a:ext>
            </a:extLst>
          </p:cNvPr>
          <p:cNvSpPr txBox="1"/>
          <p:nvPr/>
        </p:nvSpPr>
        <p:spPr>
          <a:xfrm>
            <a:off x="6692751" y="1250031"/>
            <a:ext cx="486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 particles </a:t>
            </a:r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– </a:t>
            </a:r>
            <a:r>
              <a:rPr lang="en-GB" b="1" dirty="0">
                <a:solidFill>
                  <a:srgbClr val="92D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 layers </a:t>
            </a:r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detector</a:t>
            </a:r>
          </a:p>
          <a:p>
            <a:pPr algn="ctr"/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         quantum simulation </a:t>
            </a:r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14A968-1A37-5F04-28E0-5C1D37907888}"/>
              </a:ext>
            </a:extLst>
          </p:cNvPr>
          <p:cNvSpPr txBox="1"/>
          <p:nvPr/>
        </p:nvSpPr>
        <p:spPr>
          <a:xfrm>
            <a:off x="8991896" y="2137703"/>
            <a:ext cx="1980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Took 2 days to complete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8A382C-BB58-1704-7B62-E0E3D6AAE1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4664" y="1881335"/>
            <a:ext cx="5637447" cy="5090381"/>
          </a:xfrm>
          <a:prstGeom prst="rect">
            <a:avLst/>
          </a:prstGeom>
        </p:spPr>
      </p:pic>
      <p:pic>
        <p:nvPicPr>
          <p:cNvPr id="1026" name="Picture 2" descr="Brand Book Needs · Issue #328 · Qiskit/qiskit.org · GitHub">
            <a:extLst>
              <a:ext uri="{FF2B5EF4-FFF2-40B4-BE49-F238E27FC236}">
                <a16:creationId xmlns:a16="http://schemas.microsoft.com/office/drawing/2014/main" id="{927D4B96-D81F-5360-D597-88B780D67F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7" t="20465" r="12814" b="22619"/>
          <a:stretch/>
        </p:blipFill>
        <p:spPr bwMode="auto">
          <a:xfrm>
            <a:off x="7307764" y="1562107"/>
            <a:ext cx="1005928" cy="31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893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86BEF4CA-22CB-5776-730C-B03251842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2355" y="-1"/>
            <a:ext cx="13204581" cy="6895293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AB5FFE-0481-9508-A21C-4B3F7DB76E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8FFFBCD-594F-A22E-C0ED-758AA6A1E6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L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2482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A592E-94BE-3031-8E2F-4E0483C80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50DA1-DF39-22EB-88F8-7EC1A4FF5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233"/>
            <a:ext cx="10832574" cy="4874900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dirty="0"/>
              <a:t> </a:t>
            </a:r>
            <a:r>
              <a:rPr lang="en-NL" b="1" dirty="0"/>
              <a:t>New</a:t>
            </a:r>
            <a:r>
              <a:rPr lang="en-NL" dirty="0"/>
              <a:t> track reco algorithm based on Ising-like Hamiltonian</a:t>
            </a:r>
          </a:p>
          <a:p>
            <a:pPr lvl="1"/>
            <a:r>
              <a:rPr lang="en-NL" dirty="0"/>
              <a:t>Tested and validated classically on LHCb simulated events</a:t>
            </a:r>
          </a:p>
          <a:p>
            <a:pPr lvl="1"/>
            <a:r>
              <a:rPr lang="en-NL" dirty="0"/>
              <a:t>Good performance!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dirty="0"/>
              <a:t> </a:t>
            </a:r>
            <a:r>
              <a:rPr lang="en-NL" b="1" dirty="0"/>
              <a:t>First </a:t>
            </a:r>
            <a:r>
              <a:rPr lang="en-NL" dirty="0"/>
              <a:t>track reco algorithm based on the HHL quantum algorithm</a:t>
            </a:r>
          </a:p>
          <a:p>
            <a:pPr lvl="1"/>
            <a:r>
              <a:rPr lang="en-NL" dirty="0"/>
              <a:t>Tested on smaller events</a:t>
            </a:r>
          </a:p>
          <a:p>
            <a:pPr>
              <a:buFont typeface="System Font Regular"/>
              <a:buChar char="🚧"/>
            </a:pPr>
            <a:r>
              <a:rPr lang="en-NL" dirty="0"/>
              <a:t> Still many </a:t>
            </a:r>
            <a:r>
              <a:rPr lang="en-NL" b="1" dirty="0"/>
              <a:t>open challenges </a:t>
            </a:r>
          </a:p>
          <a:p>
            <a:pPr lvl="1"/>
            <a:r>
              <a:rPr lang="en-NL" dirty="0"/>
              <a:t> Efficient </a:t>
            </a:r>
            <a:r>
              <a:rPr lang="en-NL" b="1" dirty="0"/>
              <a:t>Hamiltonian simulation</a:t>
            </a:r>
          </a:p>
          <a:p>
            <a:pPr lvl="1"/>
            <a:r>
              <a:rPr lang="en-NL" dirty="0"/>
              <a:t> Quantum </a:t>
            </a:r>
            <a:r>
              <a:rPr lang="en-NL" b="1" dirty="0"/>
              <a:t>Post-processing</a:t>
            </a:r>
          </a:p>
          <a:p>
            <a:pPr lvl="1"/>
            <a:r>
              <a:rPr lang="en-NL" dirty="0"/>
              <a:t> </a:t>
            </a:r>
            <a:r>
              <a:rPr lang="en-NL" b="1" dirty="0"/>
              <a:t>Hardware</a:t>
            </a:r>
            <a:r>
              <a:rPr lang="en-NL" dirty="0"/>
              <a:t> implementation</a:t>
            </a:r>
            <a:br>
              <a:rPr lang="en-NL" dirty="0"/>
            </a:br>
            <a:endParaRPr lang="en-NL" dirty="0"/>
          </a:p>
          <a:p>
            <a:r>
              <a:rPr lang="en-NL" dirty="0"/>
              <a:t> A </a:t>
            </a:r>
            <a:r>
              <a:rPr lang="en-NL" b="1" dirty="0"/>
              <a:t>paper</a:t>
            </a:r>
            <a:r>
              <a:rPr lang="en-NL" dirty="0"/>
              <a:t> draft on these results will be ready soon… stay tuned!</a:t>
            </a:r>
          </a:p>
          <a:p>
            <a:pPr lvl="1"/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CD716-E653-BDB1-ABF6-C20D2F9E8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EAEDE-F597-7499-CF25-0E7F8FA61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F8B2-78D1-31B7-8C62-2D8F2A82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Tracking performances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3544-120D-D710-4F2E-F93E46B0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D8CD-5D63-693D-A7B1-DA6C305A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1945B1-4146-30AB-7BE2-298AD8755A43}"/>
              </a:ext>
            </a:extLst>
          </p:cNvPr>
          <p:cNvGrpSpPr/>
          <p:nvPr/>
        </p:nvGrpSpPr>
        <p:grpSpPr>
          <a:xfrm>
            <a:off x="263319" y="2089412"/>
            <a:ext cx="11665362" cy="4301712"/>
            <a:chOff x="-1453095" y="2914457"/>
            <a:chExt cx="12368240" cy="45203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FDCF55A-EDCA-9C20-D24B-0B33C6CB57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41" t="50265" r="49281" b="1253"/>
            <a:stretch/>
          </p:blipFill>
          <p:spPr>
            <a:xfrm>
              <a:off x="4935458" y="2974661"/>
              <a:ext cx="5979687" cy="446016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CB64D3E-C3DA-1999-FA11-A32CEC82C3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669" b="51002"/>
            <a:stretch/>
          </p:blipFill>
          <p:spPr>
            <a:xfrm>
              <a:off x="-1453095" y="2914457"/>
              <a:ext cx="5761971" cy="4458003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E98B0A8-43AB-46F4-1862-409477D59915}"/>
              </a:ext>
            </a:extLst>
          </p:cNvPr>
          <p:cNvSpPr txBox="1"/>
          <p:nvPr/>
        </p:nvSpPr>
        <p:spPr>
          <a:xfrm>
            <a:off x="4766603" y="1986464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Integrated fake rate: 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4.3%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8206D8-7CF2-9F96-48E3-22C86AAB9BDC}"/>
              </a:ext>
            </a:extLst>
          </p:cNvPr>
          <p:cNvSpPr txBox="1">
            <a:spLocks/>
          </p:cNvSpPr>
          <p:nvPr/>
        </p:nvSpPr>
        <p:spPr>
          <a:xfrm>
            <a:off x="826736" y="1411788"/>
            <a:ext cx="4656193" cy="1149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b="1" dirty="0"/>
              <a:t> Very good performance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0928403-9EFC-A7B8-F814-50E2D0470A3A}"/>
              </a:ext>
            </a:extLst>
          </p:cNvPr>
          <p:cNvSpPr txBox="1">
            <a:spLocks/>
          </p:cNvSpPr>
          <p:nvPr/>
        </p:nvSpPr>
        <p:spPr>
          <a:xfrm>
            <a:off x="6697607" y="1411788"/>
            <a:ext cx="4656193" cy="830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 </a:t>
            </a:r>
            <a:r>
              <a:rPr lang="en-NL" b="1" dirty="0"/>
              <a:t>Close to state of the art</a:t>
            </a:r>
          </a:p>
        </p:txBody>
      </p:sp>
    </p:spTree>
    <p:extLst>
      <p:ext uri="{BB962C8B-B14F-4D97-AF65-F5344CB8AC3E}">
        <p14:creationId xmlns:p14="http://schemas.microsoft.com/office/powerpoint/2010/main" val="2931079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59FA9C-15C2-54D7-07F1-235AE6D840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423001"/>
                <a:ext cx="7429852" cy="5113065"/>
              </a:xfrm>
            </p:spPr>
            <p:txBody>
              <a:bodyPr>
                <a:normAutofit/>
              </a:bodyPr>
              <a:lstStyle/>
              <a:p>
                <a:r>
                  <a:rPr lang="en-NL" dirty="0"/>
                  <a:t>Spins take discrete values: </a:t>
                </a:r>
                <a:r>
                  <a:rPr lang="en-NL" b="1" dirty="0"/>
                  <a:t>on</a:t>
                </a:r>
                <a:r>
                  <a:rPr lang="en-NL" dirty="0"/>
                  <a:t> or </a:t>
                </a:r>
                <a:r>
                  <a:rPr lang="en-NL" b="1" dirty="0"/>
                  <a:t>off</a:t>
                </a:r>
                <a:br>
                  <a:rPr lang="en-NL" b="1" dirty="0"/>
                </a:br>
                <a:endParaRPr lang="en-NL" b="1" dirty="0"/>
              </a:p>
              <a:p>
                <a:r>
                  <a:rPr lang="en-NL" b="1" dirty="0"/>
                  <a:t>Relaxation</a:t>
                </a:r>
                <a:r>
                  <a:rPr lang="en-NL" dirty="0"/>
                  <a:t> of the problem promoting</a:t>
                </a:r>
              </a:p>
              <a:p>
                <a:r>
                  <a:rPr lang="en-NL" dirty="0"/>
                  <a:t>Hamiltonian is a differentiable</a:t>
                </a:r>
                <a:br>
                  <a:rPr lang="en-NL" dirty="0"/>
                </a:br>
                <a:endParaRPr lang="en-NL" dirty="0"/>
              </a:p>
              <a:p>
                <a:r>
                  <a:rPr lang="en-NL" dirty="0"/>
                  <a:t>Solve this </a:t>
                </a:r>
                <a:r>
                  <a:rPr lang="en-NL" b="1" dirty="0"/>
                  <a:t>huge</a:t>
                </a:r>
                <a:r>
                  <a:rPr lang="en-NL" dirty="0"/>
                  <a:t>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nl-NL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nl-NL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NL" dirty="0"/>
                  <a:t> system</a:t>
                </a:r>
                <a:br>
                  <a:rPr lang="nl-NL" b="0" dirty="0"/>
                </a:br>
                <a:endParaRPr lang="en-NL" dirty="0"/>
              </a:p>
              <a:p>
                <a:r>
                  <a:rPr lang="en-NL" b="1" dirty="0"/>
                  <a:t>Discretize</a:t>
                </a:r>
                <a:r>
                  <a:rPr lang="en-NL" dirty="0"/>
                  <a:t> back the solution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59FA9C-15C2-54D7-07F1-235AE6D840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423001"/>
                <a:ext cx="7429852" cy="5113065"/>
              </a:xfrm>
              <a:blipFill>
                <a:blip r:embed="rId3"/>
                <a:stretch>
                  <a:fillRect l="-1024" t="-1980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E399A-878B-4F57-925B-0F77057B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48993-DC09-2C0A-97F5-62C2D14EB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F1CEE99-2430-DAF6-CCB3-ED02C263EE25}"/>
              </a:ext>
            </a:extLst>
          </p:cNvPr>
          <p:cNvSpPr txBox="1">
            <a:spLocks/>
          </p:cNvSpPr>
          <p:nvPr/>
        </p:nvSpPr>
        <p:spPr>
          <a:xfrm>
            <a:off x="838200" y="213702"/>
            <a:ext cx="9377454" cy="892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nl-NL" dirty="0"/>
              <a:t>A </a:t>
            </a:r>
            <a:r>
              <a:rPr lang="nl-NL" dirty="0" err="1"/>
              <a:t>quantum</a:t>
            </a:r>
            <a:r>
              <a:rPr lang="nl-NL" dirty="0"/>
              <a:t> </a:t>
            </a:r>
            <a:r>
              <a:rPr lang="nl-NL" dirty="0" err="1"/>
              <a:t>algorithm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tracking</a:t>
            </a:r>
            <a:endParaRPr lang="en-N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E12BD5-C3E4-E945-5CFD-847306880E6C}"/>
              </a:ext>
            </a:extLst>
          </p:cNvPr>
          <p:cNvSpPr txBox="1">
            <a:spLocks/>
          </p:cNvSpPr>
          <p:nvPr/>
        </p:nvSpPr>
        <p:spPr>
          <a:xfrm>
            <a:off x="838200" y="741689"/>
            <a:ext cx="11353799" cy="892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NL" sz="2400" dirty="0">
                <a:solidFill>
                  <a:srgbClr val="C00000"/>
                </a:solidFill>
              </a:rPr>
              <a:t>From Ising to an Linear Algebra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CA7BD4-B79C-D63E-CB4E-0917FF3624D4}"/>
              </a:ext>
            </a:extLst>
          </p:cNvPr>
          <p:cNvGrpSpPr/>
          <p:nvPr/>
        </p:nvGrpSpPr>
        <p:grpSpPr>
          <a:xfrm>
            <a:off x="2425089" y="1746995"/>
            <a:ext cx="4013942" cy="670109"/>
            <a:chOff x="3599758" y="1744395"/>
            <a:chExt cx="4013942" cy="670109"/>
          </a:xfrm>
        </p:grpSpPr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940A6913-0359-682C-BA52-CD086D0DCA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8000"/>
                      </a14:imgEffect>
                      <a14:imgEffect>
                        <a14:brightnessContrast contrast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781"/>
            <a:stretch/>
          </p:blipFill>
          <p:spPr bwMode="auto">
            <a:xfrm>
              <a:off x="3599758" y="1744395"/>
              <a:ext cx="2915341" cy="670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6">
              <a:extLst>
                <a:ext uri="{FF2B5EF4-FFF2-40B4-BE49-F238E27FC236}">
                  <a16:creationId xmlns:a16="http://schemas.microsoft.com/office/drawing/2014/main" id="{9FD2646C-5C9B-4B0B-4CC8-47463B6953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4379" y="1991979"/>
              <a:ext cx="969321" cy="221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0" name="Picture 2">
            <a:extLst>
              <a:ext uri="{FF2B5EF4-FFF2-40B4-BE49-F238E27FC236}">
                <a16:creationId xmlns:a16="http://schemas.microsoft.com/office/drawing/2014/main" id="{F59904C4-016E-7276-B96E-D1C09E300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741" y="2460462"/>
            <a:ext cx="867145" cy="26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4949CA7E-59D4-40A4-2091-2C04D7BC3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421" y="3385353"/>
            <a:ext cx="2845795" cy="26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82975B6-DCD2-7D63-D914-51024E301F9D}"/>
              </a:ext>
            </a:extLst>
          </p:cNvPr>
          <p:cNvGrpSpPr/>
          <p:nvPr/>
        </p:nvGrpSpPr>
        <p:grpSpPr>
          <a:xfrm>
            <a:off x="2180492" y="5150696"/>
            <a:ext cx="2597817" cy="1385369"/>
            <a:chOff x="7892053" y="4938753"/>
            <a:chExt cx="1996867" cy="1065049"/>
          </a:xfrm>
        </p:grpSpPr>
        <p:pic>
          <p:nvPicPr>
            <p:cNvPr id="7177" name="Picture 9">
              <a:extLst>
                <a:ext uri="{FF2B5EF4-FFF2-40B4-BE49-F238E27FC236}">
                  <a16:creationId xmlns:a16="http://schemas.microsoft.com/office/drawing/2014/main" id="{C6276482-8135-DD1E-9370-2A7C921CB2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4075" y="4938753"/>
              <a:ext cx="1295417" cy="295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9" name="Picture 11">
              <a:extLst>
                <a:ext uri="{FF2B5EF4-FFF2-40B4-BE49-F238E27FC236}">
                  <a16:creationId xmlns:a16="http://schemas.microsoft.com/office/drawing/2014/main" id="{4B44DB80-FCDA-519A-4997-E9CF8A24A4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9434" y="5734902"/>
              <a:ext cx="864700" cy="268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2EA5743A-307D-263A-1914-F372250D7B16}"/>
                </a:ext>
              </a:extLst>
            </p:cNvPr>
            <p:cNvSpPr/>
            <p:nvPr/>
          </p:nvSpPr>
          <p:spPr>
            <a:xfrm rot="3142472">
              <a:off x="9084650" y="5072113"/>
              <a:ext cx="756020" cy="852521"/>
            </a:xfrm>
            <a:prstGeom prst="arc">
              <a:avLst>
                <a:gd name="adj1" fmla="val 14501004"/>
                <a:gd name="adj2" fmla="val 1807460"/>
              </a:avLst>
            </a:prstGeom>
            <a:ln w="38100">
              <a:solidFill>
                <a:srgbClr val="C0000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2DBA6BFE-2EC5-DC33-7AB7-09926FF0B6CE}"/>
                </a:ext>
              </a:extLst>
            </p:cNvPr>
            <p:cNvSpPr/>
            <p:nvPr/>
          </p:nvSpPr>
          <p:spPr>
            <a:xfrm rot="11188441">
              <a:off x="7892053" y="5031737"/>
              <a:ext cx="823732" cy="821394"/>
            </a:xfrm>
            <a:prstGeom prst="arc">
              <a:avLst>
                <a:gd name="adj1" fmla="val 15145731"/>
                <a:gd name="adj2" fmla="val 3894871"/>
              </a:avLst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F3F1FE4-CFF6-A7BC-DCCE-61F32B2950CC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7445" y="3404345"/>
            <a:ext cx="3719777" cy="325013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1D8C834-231E-7C63-19A5-7EDC96B018C2}"/>
              </a:ext>
            </a:extLst>
          </p:cNvPr>
          <p:cNvGrpSpPr/>
          <p:nvPr/>
        </p:nvGrpSpPr>
        <p:grpSpPr>
          <a:xfrm>
            <a:off x="8178111" y="855157"/>
            <a:ext cx="3993484" cy="2577869"/>
            <a:chOff x="8153400" y="1065429"/>
            <a:chExt cx="3836319" cy="2475687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DE8686EA-4F10-84BE-295D-5727AB41CF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1065429"/>
              <a:ext cx="3836319" cy="2475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ED66DBE-2D09-7F49-65D2-A283D3864F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1559" y="1672683"/>
              <a:ext cx="912392" cy="43118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9B11F09-3635-CBB1-B49D-DB18BAD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951" y="1675714"/>
              <a:ext cx="910683" cy="4529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84D4C35-0DD2-1C76-CDBB-4A66FCF3DF70}"/>
                    </a:ext>
                  </a:extLst>
                </p:cNvPr>
                <p:cNvSpPr txBox="1"/>
                <p:nvPr/>
              </p:nvSpPr>
              <p:spPr>
                <a:xfrm>
                  <a:off x="10348032" y="1559859"/>
                  <a:ext cx="2456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EFA7484-40C5-A4B8-62B9-7FA1ED59CB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48032" y="1559859"/>
                  <a:ext cx="245644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2500" r="-7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39A9515-6A3E-B0D3-D0CD-86AD836F5128}"/>
                    </a:ext>
                  </a:extLst>
                </p:cNvPr>
                <p:cNvSpPr txBox="1"/>
                <p:nvPr/>
              </p:nvSpPr>
              <p:spPr>
                <a:xfrm>
                  <a:off x="11385911" y="1374885"/>
                  <a:ext cx="244362" cy="2993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93F25F0-79D8-B2C4-9619-69685CDA96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5911" y="1374885"/>
                  <a:ext cx="244362" cy="299313"/>
                </a:xfrm>
                <a:prstGeom prst="rect">
                  <a:avLst/>
                </a:prstGeom>
                <a:blipFill>
                  <a:blip r:embed="rId12"/>
                  <a:stretch>
                    <a:fillRect l="-22500" r="-15000" b="-26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0999B5A-2076-1D5A-220A-355021C3B51D}"/>
                  </a:ext>
                </a:extLst>
              </p:cNvPr>
              <p:cNvSpPr txBox="1"/>
              <p:nvPr/>
            </p:nvSpPr>
            <p:spPr>
              <a:xfrm>
                <a:off x="1073120" y="4151502"/>
                <a:ext cx="609780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=#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𝐿𝑎𝑦𝑒𝑟𝑠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 × #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𝑃𝑎𝑟𝑡𝑖𝑐𝑙𝑒</m:t>
                      </m:r>
                      <m:sSup>
                        <m:sSup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0999B5A-2076-1D5A-220A-355021C3B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120" y="4151502"/>
                <a:ext cx="6097802" cy="523220"/>
              </a:xfrm>
              <a:prstGeom prst="rect">
                <a:avLst/>
              </a:prstGeom>
              <a:blipFill>
                <a:blip r:embed="rId13"/>
                <a:stretch>
                  <a:fillRect b="-1860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792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953D1-895A-A426-3641-EB5F82E97A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8F97857-70A9-DF5D-9C8E-DE13F7C192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1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A8E76-1A61-53C2-B412-4BE6E92F4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QC example  - swap test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72E03-DBDC-16BC-E375-8B77F22C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C0E46-D422-2B34-7716-C8A38E9E0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4" descr="A picture containing clock&#10;&#10;Description automatically generated">
            <a:extLst>
              <a:ext uri="{FF2B5EF4-FFF2-40B4-BE49-F238E27FC236}">
                <a16:creationId xmlns:a16="http://schemas.microsoft.com/office/drawing/2014/main" id="{2C4D7A79-3F23-B426-3805-010FD171304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78" y="1370895"/>
            <a:ext cx="6917644" cy="217080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FAD0B9-F17B-7E15-4A72-48D7BB31D3B6}"/>
              </a:ext>
            </a:extLst>
          </p:cNvPr>
          <p:cNvSpPr txBox="1">
            <a:spLocks/>
          </p:cNvSpPr>
          <p:nvPr/>
        </p:nvSpPr>
        <p:spPr>
          <a:xfrm>
            <a:off x="2109703" y="3766184"/>
            <a:ext cx="3857794" cy="214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92D050"/>
              </a:buClr>
              <a:buNone/>
            </a:pPr>
            <a:r>
              <a:rPr lang="en-NL" sz="1600" b="1" dirty="0">
                <a:solidFill>
                  <a:srgbClr val="92D050"/>
                </a:solidFill>
              </a:rPr>
              <a:t>Pros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600" dirty="0"/>
              <a:t> Complexity </a:t>
            </a:r>
            <a:r>
              <a:rPr lang="en-NL" sz="1600" b="1" dirty="0"/>
              <a:t>scales exponentially</a:t>
            </a:r>
            <a:r>
              <a:rPr lang="en-NL" sz="1600" dirty="0"/>
              <a:t> better for some problems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600" b="1" dirty="0"/>
              <a:t>Active field of research </a:t>
            </a:r>
            <a:r>
              <a:rPr lang="en-NL" sz="1600" dirty="0"/>
              <a:t>(theory and hardware)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600" dirty="0"/>
              <a:t> Potentially powerful for </a:t>
            </a:r>
            <a:r>
              <a:rPr lang="en-NL" sz="1600" b="1" dirty="0"/>
              <a:t>optimization</a:t>
            </a:r>
            <a:r>
              <a:rPr lang="en-NL" sz="1600" dirty="0"/>
              <a:t> and </a:t>
            </a:r>
            <a:r>
              <a:rPr lang="en-NL" sz="1600" b="1" dirty="0"/>
              <a:t>simulation</a:t>
            </a:r>
            <a:endParaRPr lang="en-NL" sz="1600" dirty="0"/>
          </a:p>
          <a:p>
            <a:endParaRPr lang="en-NL" sz="16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DB4921-D24E-D4F6-2C75-BEB7BEB56C7C}"/>
              </a:ext>
            </a:extLst>
          </p:cNvPr>
          <p:cNvSpPr txBox="1">
            <a:spLocks/>
          </p:cNvSpPr>
          <p:nvPr/>
        </p:nvSpPr>
        <p:spPr>
          <a:xfrm>
            <a:off x="6052267" y="3766183"/>
            <a:ext cx="3857794" cy="2147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00000"/>
              </a:buClr>
              <a:buNone/>
            </a:pPr>
            <a:r>
              <a:rPr lang="en-NL" sz="1900" b="1" dirty="0">
                <a:solidFill>
                  <a:srgbClr val="C00000"/>
                </a:solidFill>
              </a:rPr>
              <a:t>Cons</a:t>
            </a:r>
            <a:r>
              <a:rPr lang="en-NL" sz="1900" dirty="0"/>
              <a:t> </a:t>
            </a:r>
          </a:p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900" dirty="0"/>
              <a:t>A concrete </a:t>
            </a:r>
            <a:r>
              <a:rPr lang="en-NL" sz="1900" b="1" dirty="0"/>
              <a:t>useful</a:t>
            </a:r>
            <a:r>
              <a:rPr lang="en-NL" sz="1900" dirty="0"/>
              <a:t> application is yet </a:t>
            </a:r>
            <a:r>
              <a:rPr lang="en-NL" sz="1900" b="1" dirty="0"/>
              <a:t>to be found</a:t>
            </a:r>
            <a:br>
              <a:rPr lang="en-NL" sz="1900" b="1" dirty="0"/>
            </a:br>
            <a:endParaRPr lang="en-NL" sz="1900" b="1" dirty="0"/>
          </a:p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900" dirty="0"/>
              <a:t> Developing </a:t>
            </a:r>
            <a:r>
              <a:rPr lang="en-NL" sz="1900" b="1" dirty="0"/>
              <a:t>algorithms</a:t>
            </a:r>
            <a:r>
              <a:rPr lang="en-NL" sz="1900" dirty="0"/>
              <a:t> is extremelly </a:t>
            </a:r>
            <a:r>
              <a:rPr lang="en-NL" sz="1900" b="1" dirty="0"/>
              <a:t>hard</a:t>
            </a:r>
            <a:br>
              <a:rPr lang="en-NL" sz="1900" b="1" dirty="0"/>
            </a:br>
            <a:r>
              <a:rPr lang="en-GB" sz="1200" dirty="0">
                <a:hlinkClick r:id="rId3"/>
              </a:rPr>
              <a:t>https://quantumalgorithmzoo.org/</a:t>
            </a:r>
            <a:endParaRPr lang="en-NL" sz="1200" dirty="0"/>
          </a:p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800" dirty="0"/>
              <a:t> </a:t>
            </a:r>
            <a:r>
              <a:rPr lang="en-NL" sz="1900" dirty="0"/>
              <a:t>Current </a:t>
            </a:r>
            <a:r>
              <a:rPr lang="en-NL" sz="1900" b="1" dirty="0"/>
              <a:t>quantum hardware </a:t>
            </a:r>
            <a:r>
              <a:rPr lang="en-NL" sz="1900" dirty="0"/>
              <a:t>is not mature enough:</a:t>
            </a:r>
            <a:br>
              <a:rPr lang="en-NL" sz="1900" dirty="0"/>
            </a:br>
            <a:r>
              <a:rPr lang="en-NL" sz="1900" dirty="0"/>
              <a:t> Limited access to </a:t>
            </a:r>
            <a:r>
              <a:rPr lang="en-NL" sz="1900" b="1" dirty="0"/>
              <a:t>noisy</a:t>
            </a:r>
            <a:r>
              <a:rPr lang="en-NL" sz="1900" dirty="0"/>
              <a:t> qubits ~100</a:t>
            </a:r>
          </a:p>
        </p:txBody>
      </p:sp>
    </p:spTree>
    <p:extLst>
      <p:ext uri="{BB962C8B-B14F-4D97-AF65-F5344CB8AC3E}">
        <p14:creationId xmlns:p14="http://schemas.microsoft.com/office/powerpoint/2010/main" val="522711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8244CC9-2FC1-20AA-D297-F5BABE3445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3" t="17213" r="-353" b="89"/>
          <a:stretch/>
        </p:blipFill>
        <p:spPr>
          <a:xfrm>
            <a:off x="0" y="-313818"/>
            <a:ext cx="12199216" cy="65198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4B4F78-ED72-DD60-9B79-7ACA3DB40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bg1"/>
                </a:solidFill>
              </a:rPr>
              <a:t>Connecting dots in the LHCb VELO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94489-14D0-60D0-E96C-94ABDD7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88" y="3560209"/>
            <a:ext cx="5600023" cy="2948804"/>
          </a:xfrm>
        </p:spPr>
        <p:txBody>
          <a:bodyPr>
            <a:normAutofit fontScale="92500"/>
          </a:bodyPr>
          <a:lstStyle/>
          <a:p>
            <a:r>
              <a:rPr lang="en-NL" dirty="0">
                <a:solidFill>
                  <a:schemeClr val="bg1"/>
                </a:solidFill>
              </a:rPr>
              <a:t> Charged </a:t>
            </a:r>
            <a:r>
              <a:rPr lang="en-GB" dirty="0">
                <a:solidFill>
                  <a:schemeClr val="bg1"/>
                </a:solidFill>
              </a:rPr>
              <a:t>particles leave </a:t>
            </a:r>
            <a:r>
              <a:rPr lang="en-GB" b="1" dirty="0">
                <a:solidFill>
                  <a:schemeClr val="bg1"/>
                </a:solidFill>
              </a:rPr>
              <a:t>hits</a:t>
            </a:r>
            <a:r>
              <a:rPr lang="en-GB" dirty="0">
                <a:solidFill>
                  <a:schemeClr val="bg1"/>
                </a:solidFill>
              </a:rPr>
              <a:t> in the VELO.</a:t>
            </a:r>
          </a:p>
          <a:p>
            <a:r>
              <a:rPr lang="en-GB" dirty="0">
                <a:solidFill>
                  <a:schemeClr val="bg1"/>
                </a:solidFill>
              </a:rPr>
              <a:t> Reconstruction of the </a:t>
            </a:r>
            <a:r>
              <a:rPr lang="en-GB" b="1" dirty="0">
                <a:solidFill>
                  <a:schemeClr val="bg1"/>
                </a:solidFill>
              </a:rPr>
              <a:t>tracks</a:t>
            </a:r>
            <a:r>
              <a:rPr lang="en-GB" dirty="0">
                <a:solidFill>
                  <a:schemeClr val="bg1"/>
                </a:solidFill>
              </a:rPr>
              <a:t> crucial step of the LHCb pipeline.</a:t>
            </a:r>
          </a:p>
          <a:p>
            <a:r>
              <a:rPr lang="en-GB" dirty="0">
                <a:solidFill>
                  <a:schemeClr val="bg1"/>
                </a:solidFill>
              </a:rPr>
              <a:t> The </a:t>
            </a:r>
            <a:r>
              <a:rPr lang="en-GB" b="1" dirty="0">
                <a:solidFill>
                  <a:schemeClr val="bg1"/>
                </a:solidFill>
              </a:rPr>
              <a:t>most computationally expensive</a:t>
            </a:r>
            <a:r>
              <a:rPr lang="en-GB" dirty="0">
                <a:solidFill>
                  <a:schemeClr val="bg1"/>
                </a:solidFill>
              </a:rPr>
              <a:t> algorithm at trigger level.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CAA5A-F4C6-4A99-B3E3-06260F5FA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D76850A-ABCA-B143-1441-FB61FCAB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FC33CA-4EB4-B1FC-C806-097297EB27AB}"/>
              </a:ext>
            </a:extLst>
          </p:cNvPr>
          <p:cNvGrpSpPr/>
          <p:nvPr/>
        </p:nvGrpSpPr>
        <p:grpSpPr>
          <a:xfrm>
            <a:off x="5843503" y="3560209"/>
            <a:ext cx="6355713" cy="3292732"/>
            <a:chOff x="1890923" y="4600920"/>
            <a:chExt cx="3828135" cy="1826708"/>
          </a:xfrm>
        </p:grpSpPr>
        <p:pic>
          <p:nvPicPr>
            <p:cNvPr id="4098" name="Picture 2" descr="LHCb's momentous metamorphosis – CERN Courier">
              <a:extLst>
                <a:ext uri="{FF2B5EF4-FFF2-40B4-BE49-F238E27FC236}">
                  <a16:creationId xmlns:a16="http://schemas.microsoft.com/office/drawing/2014/main" id="{5D66A78F-BA8D-CE3B-F39C-6719C62023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90923" y="4600920"/>
              <a:ext cx="3828135" cy="18267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7F8E52-651B-2016-AF8C-43282771910C}"/>
                </a:ext>
              </a:extLst>
            </p:cNvPr>
            <p:cNvSpPr/>
            <p:nvPr/>
          </p:nvSpPr>
          <p:spPr>
            <a:xfrm>
              <a:off x="2315515" y="5335834"/>
              <a:ext cx="430991" cy="43099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DA45D1-AD95-6BEF-65DE-B0DDC1930387}"/>
                </a:ext>
              </a:extLst>
            </p:cNvPr>
            <p:cNvSpPr txBox="1"/>
            <p:nvPr/>
          </p:nvSpPr>
          <p:spPr>
            <a:xfrm>
              <a:off x="2320926" y="5704044"/>
              <a:ext cx="733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Here</a:t>
              </a:r>
            </a:p>
          </p:txBody>
        </p:sp>
      </p:grpSp>
      <p:pic>
        <p:nvPicPr>
          <p:cNvPr id="1026" name="Picture 2" descr="Finger PNG, Finger Transparent Background - FreeIconsPNG">
            <a:extLst>
              <a:ext uri="{FF2B5EF4-FFF2-40B4-BE49-F238E27FC236}">
                <a16:creationId xmlns:a16="http://schemas.microsoft.com/office/drawing/2014/main" id="{09B81AC4-23CD-3D0E-F6F2-D3E65131E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42797" y="5865349"/>
            <a:ext cx="2375235" cy="187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618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05869-E98D-76D7-2998-27FA05CA3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E88CE-0B0F-B510-AE82-CF5A76F1D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17929-06A9-A848-94E7-CF1822F20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3F3FA-A593-8EBF-B06E-9162922D3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C5C19B-083F-7F65-4672-C9A7A1A521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" t="-1" r="-1" b="1085"/>
          <a:stretch/>
        </p:blipFill>
        <p:spPr>
          <a:xfrm>
            <a:off x="1201165" y="92075"/>
            <a:ext cx="9004285" cy="672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49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B4F78-ED72-DD60-9B79-7ACA3DB40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Connecting dots in the LHCb VELO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94489-14D0-60D0-E96C-94ABDD7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8825"/>
            <a:ext cx="10827163" cy="4351338"/>
          </a:xfrm>
        </p:spPr>
        <p:txBody>
          <a:bodyPr/>
          <a:lstStyle/>
          <a:p>
            <a:r>
              <a:rPr lang="en-NL" dirty="0"/>
              <a:t> Charged </a:t>
            </a:r>
            <a:r>
              <a:rPr lang="en-GB" dirty="0"/>
              <a:t>particles produced in the proton-proton collisions leave </a:t>
            </a:r>
            <a:r>
              <a:rPr lang="en-GB" b="1" dirty="0"/>
              <a:t>hits</a:t>
            </a:r>
            <a:r>
              <a:rPr lang="en-GB" dirty="0"/>
              <a:t> crossing the layers of the LHCb Vertex Locator.</a:t>
            </a:r>
          </a:p>
          <a:p>
            <a:r>
              <a:rPr lang="en-GB" dirty="0"/>
              <a:t> The reconstruction of the </a:t>
            </a:r>
            <a:r>
              <a:rPr lang="en-GB" b="1" dirty="0"/>
              <a:t>tracks</a:t>
            </a:r>
            <a:r>
              <a:rPr lang="en-GB" dirty="0"/>
              <a:t> of the particles is a crucial step of the LHCb pipeline.</a:t>
            </a:r>
          </a:p>
          <a:p>
            <a:r>
              <a:rPr lang="en-GB" dirty="0"/>
              <a:t>The </a:t>
            </a:r>
            <a:r>
              <a:rPr lang="en-GB" b="1" dirty="0"/>
              <a:t>most computationally expensive</a:t>
            </a:r>
            <a:r>
              <a:rPr lang="en-GB" dirty="0"/>
              <a:t> algorithm at trigger level.</a:t>
            </a:r>
          </a:p>
          <a:p>
            <a:r>
              <a:rPr lang="en-GB" dirty="0"/>
              <a:t> In the VELO the effect of the magnetic</a:t>
            </a:r>
            <a:br>
              <a:rPr lang="en-GB" dirty="0"/>
            </a:br>
            <a:r>
              <a:rPr lang="en-GB" dirty="0"/>
              <a:t>field is negligible: </a:t>
            </a:r>
            <a:r>
              <a:rPr lang="en-GB" b="1" dirty="0"/>
              <a:t>straight tracks</a:t>
            </a:r>
            <a:r>
              <a:rPr lang="en-GB" dirty="0"/>
              <a:t>.</a:t>
            </a:r>
            <a:endParaRPr lang="en-GB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2CAA5A-F4C6-4A99-B3E3-06260F5FA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D76850A-ABCA-B143-1441-FB61FCAB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244CC9-2FC1-20AA-D297-F5BABE344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757" y="3729576"/>
            <a:ext cx="4174880" cy="2698052"/>
          </a:xfrm>
          <a:prstGeom prst="rect">
            <a:avLst/>
          </a:prstGeom>
        </p:spPr>
      </p:pic>
      <p:pic>
        <p:nvPicPr>
          <p:cNvPr id="4098" name="Picture 2" descr="LHCb's momentous metamorphosis – CERN Courier">
            <a:extLst>
              <a:ext uri="{FF2B5EF4-FFF2-40B4-BE49-F238E27FC236}">
                <a16:creationId xmlns:a16="http://schemas.microsoft.com/office/drawing/2014/main" id="{5D66A78F-BA8D-CE3B-F39C-6719C62023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0923" y="4600920"/>
            <a:ext cx="3828135" cy="182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587F8E52-651B-2016-AF8C-43282771910C}"/>
              </a:ext>
            </a:extLst>
          </p:cNvPr>
          <p:cNvSpPr/>
          <p:nvPr/>
        </p:nvSpPr>
        <p:spPr>
          <a:xfrm>
            <a:off x="2315515" y="5335834"/>
            <a:ext cx="430991" cy="4309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DA45D1-AD95-6BEF-65DE-B0DDC1930387}"/>
              </a:ext>
            </a:extLst>
          </p:cNvPr>
          <p:cNvSpPr txBox="1"/>
          <p:nvPr/>
        </p:nvSpPr>
        <p:spPr>
          <a:xfrm>
            <a:off x="2320926" y="5704044"/>
            <a:ext cx="733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407645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13C9-5B27-FC26-7536-2500E4E4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Tracking challenges in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C34D9-7F50-5CA2-990C-0C0AF12D3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 Current number of interactions per bunch crossing: </a:t>
            </a:r>
            <a:r>
              <a:rPr lang="en-NL" b="1" dirty="0"/>
              <a:t>~1.6</a:t>
            </a:r>
          </a:p>
          <a:p>
            <a:r>
              <a:rPr lang="en-NL" dirty="0"/>
              <a:t> The LHCb detector is going to face a substantial </a:t>
            </a:r>
            <a:r>
              <a:rPr lang="en-NL" b="1" dirty="0"/>
              <a:t>boost</a:t>
            </a:r>
            <a:r>
              <a:rPr lang="en-NL" dirty="0"/>
              <a:t> </a:t>
            </a:r>
            <a:r>
              <a:rPr lang="en-NL" b="1" dirty="0"/>
              <a:t>in</a:t>
            </a:r>
            <a:r>
              <a:rPr lang="en-NL" dirty="0"/>
              <a:t> </a:t>
            </a:r>
            <a:r>
              <a:rPr lang="en-NL" b="1" dirty="0"/>
              <a:t>luminosity</a:t>
            </a:r>
            <a:r>
              <a:rPr lang="en-NL" dirty="0"/>
              <a:t> that will increase the complexity of tracking</a:t>
            </a:r>
          </a:p>
          <a:p>
            <a:pPr lvl="1"/>
            <a:r>
              <a:rPr lang="en-NL" b="1" dirty="0"/>
              <a:t>10x</a:t>
            </a:r>
            <a:r>
              <a:rPr lang="en-NL" dirty="0"/>
              <a:t> more </a:t>
            </a:r>
            <a:r>
              <a:rPr lang="en-NL" b="1" dirty="0"/>
              <a:t>vertices</a:t>
            </a:r>
            <a:r>
              <a:rPr lang="en-NL" dirty="0"/>
              <a:t> multiplicity</a:t>
            </a:r>
          </a:p>
          <a:p>
            <a:pPr lvl="1"/>
            <a:r>
              <a:rPr lang="en-GB" b="1" dirty="0"/>
              <a:t>10x</a:t>
            </a:r>
            <a:r>
              <a:rPr lang="en-NL" dirty="0"/>
              <a:t> more </a:t>
            </a:r>
            <a:r>
              <a:rPr lang="en-NL" b="1" dirty="0"/>
              <a:t>particles</a:t>
            </a:r>
            <a:r>
              <a:rPr lang="en-NL" dirty="0"/>
              <a:t> multiplicity</a:t>
            </a:r>
          </a:p>
          <a:p>
            <a:r>
              <a:rPr lang="en-NL" dirty="0"/>
              <a:t> New </a:t>
            </a:r>
            <a:r>
              <a:rPr lang="en-NL" b="1" dirty="0"/>
              <a:t>algorithms</a:t>
            </a:r>
            <a:r>
              <a:rPr lang="en-NL" dirty="0"/>
              <a:t> will be required </a:t>
            </a:r>
            <a:br>
              <a:rPr lang="en-NL" dirty="0"/>
            </a:br>
            <a:r>
              <a:rPr lang="en-NL" dirty="0"/>
              <a:t>to deal with the new operating </a:t>
            </a:r>
            <a:br>
              <a:rPr lang="en-NL" dirty="0"/>
            </a:br>
            <a:r>
              <a:rPr lang="en-NL" dirty="0"/>
              <a:t>conditions</a:t>
            </a:r>
            <a:br>
              <a:rPr lang="en-NL" dirty="0"/>
            </a:br>
            <a:endParaRPr lang="en-NL" dirty="0"/>
          </a:p>
          <a:p>
            <a:r>
              <a:rPr lang="en-NL" dirty="0"/>
              <a:t> Can </a:t>
            </a:r>
            <a:r>
              <a:rPr lang="en-NL" b="1" dirty="0"/>
              <a:t>quantum computing</a:t>
            </a:r>
            <a:r>
              <a:rPr lang="en-NL" dirty="0"/>
              <a:t> play a role?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4E4DA-2095-39A0-1D30-0CD73D34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9B47-8266-2BE1-61FF-781DF2F0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9408" y="6461736"/>
            <a:ext cx="2743200" cy="365125"/>
          </a:xfrm>
        </p:spPr>
        <p:txBody>
          <a:bodyPr/>
          <a:lstStyle/>
          <a:p>
            <a:fld id="{DFA5D71E-5CDF-4C93-8A75-5B916FDC5BE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4F9D68-2314-4478-AC2C-277D8E0858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6918" y="2975220"/>
            <a:ext cx="5247536" cy="25460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FEE9E-3AA8-0C86-3514-0AA656D62B87}"/>
              </a:ext>
            </a:extLst>
          </p:cNvPr>
          <p:cNvSpPr txBox="1"/>
          <p:nvPr/>
        </p:nvSpPr>
        <p:spPr>
          <a:xfrm>
            <a:off x="9361169" y="2907473"/>
            <a:ext cx="21739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Courtesy of </a:t>
            </a:r>
            <a:r>
              <a:rPr lang="en-GB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Robbert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Geertsema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098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41233"/>
            <a:ext cx="10750511" cy="4351338"/>
          </a:xfrm>
        </p:spPr>
        <p:txBody>
          <a:bodyPr/>
          <a:lstStyle/>
          <a:p>
            <a:r>
              <a:rPr lang="en-NL" dirty="0"/>
              <a:t> Using a </a:t>
            </a:r>
            <a:r>
              <a:rPr lang="en-NL" b="1" dirty="0"/>
              <a:t>quantum system</a:t>
            </a:r>
            <a:r>
              <a:rPr lang="en-NL" dirty="0"/>
              <a:t> as a fancy calculator</a:t>
            </a:r>
          </a:p>
          <a:p>
            <a:r>
              <a:rPr lang="en-NL" dirty="0"/>
              <a:t> </a:t>
            </a:r>
            <a:r>
              <a:rPr lang="en-NL" b="1" dirty="0"/>
              <a:t>Example</a:t>
            </a:r>
            <a:r>
              <a:rPr lang="en-NL" dirty="0"/>
              <a:t>: computing </a:t>
            </a:r>
            <a:r>
              <a:rPr lang="en-GB" dirty="0" err="1"/>
              <a:t>th</a:t>
            </a:r>
            <a:r>
              <a:rPr lang="en-NL" dirty="0"/>
              <a:t>e overlap betwe</a:t>
            </a:r>
            <a:r>
              <a:rPr lang="en-GB" dirty="0"/>
              <a:t>e</a:t>
            </a:r>
            <a:r>
              <a:rPr lang="en-NL" dirty="0"/>
              <a:t>n two quantum states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Content Placeholder 4" descr="A picture containing clock&#10;&#10;Description automatically generated">
            <a:extLst>
              <a:ext uri="{FF2B5EF4-FFF2-40B4-BE49-F238E27FC236}">
                <a16:creationId xmlns:a16="http://schemas.microsoft.com/office/drawing/2014/main" id="{684E91D7-36C0-8C22-D76A-6B1C827186C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3" y="2504357"/>
            <a:ext cx="5346057" cy="1677633"/>
          </a:xfrm>
          <a:prstGeom prst="rect">
            <a:avLst/>
          </a:prstGeom>
        </p:spPr>
      </p:pic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4B14BB7A-5885-6409-8918-11086B9E2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594" y="15165"/>
            <a:ext cx="1800151" cy="19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078982-C474-AAA9-A9BE-7B11C65E200F}"/>
                  </a:ext>
                </a:extLst>
              </p:cNvPr>
              <p:cNvSpPr txBox="1"/>
              <p:nvPr/>
            </p:nvSpPr>
            <p:spPr>
              <a:xfrm>
                <a:off x="7997025" y="3974585"/>
                <a:ext cx="246285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(1−</m:t>
                      </m:r>
                      <m:sSup>
                        <m:sSup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078982-C474-AAA9-A9BE-7B11C65E2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7025" y="3974585"/>
                <a:ext cx="2462854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4B3E7C-8264-C3C5-C6FB-2797C757AF67}"/>
                  </a:ext>
                </a:extLst>
              </p:cNvPr>
              <p:cNvSpPr txBox="1"/>
              <p:nvPr/>
            </p:nvSpPr>
            <p:spPr>
              <a:xfrm>
                <a:off x="6330911" y="2320042"/>
                <a:ext cx="579508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SWAP test algorithm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Prepare state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|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𝜓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⟩</m:t>
                    </m:r>
                  </m:oMath>
                </a14:m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|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𝜙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⟩</m:t>
                    </m:r>
                  </m:oMath>
                </a14:m>
                <a:endParaRPr lang="en-GB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Apply an H gate to the ancilla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Apply the CSWAP gate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Reapply an H gate to the ancilla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Measure the probability distribution on the ancilla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04B3E7C-8264-C3C5-C6FB-2797C757A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0911" y="2320042"/>
                <a:ext cx="5795082" cy="1754326"/>
              </a:xfrm>
              <a:prstGeom prst="rect">
                <a:avLst/>
              </a:prstGeom>
              <a:blipFill>
                <a:blip r:embed="rId6"/>
                <a:stretch>
                  <a:fillRect l="-737" t="-2091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82B57B1-9D79-138D-416A-B58519155898}"/>
              </a:ext>
            </a:extLst>
          </p:cNvPr>
          <p:cNvSpPr txBox="1">
            <a:spLocks/>
          </p:cNvSpPr>
          <p:nvPr/>
        </p:nvSpPr>
        <p:spPr>
          <a:xfrm>
            <a:off x="611541" y="4445562"/>
            <a:ext cx="5396203" cy="214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800" dirty="0"/>
              <a:t> Complexity </a:t>
            </a:r>
            <a:r>
              <a:rPr lang="en-NL" sz="1800" b="1" dirty="0"/>
              <a:t>scales exponentially</a:t>
            </a:r>
            <a:r>
              <a:rPr lang="en-NL" sz="1800" dirty="0"/>
              <a:t> better than classical for some problems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800" dirty="0"/>
              <a:t> Extremelly </a:t>
            </a:r>
            <a:r>
              <a:rPr lang="en-NL" sz="1800" b="1" dirty="0"/>
              <a:t>active field of research </a:t>
            </a:r>
            <a:r>
              <a:rPr lang="en-NL" sz="1800" dirty="0"/>
              <a:t>in the last few years (theory and hardware)</a:t>
            </a:r>
          </a:p>
          <a:p>
            <a:pPr>
              <a:buClr>
                <a:srgbClr val="92D050"/>
              </a:buClr>
              <a:buFont typeface="System Font Regular"/>
              <a:buChar char="✓"/>
            </a:pPr>
            <a:r>
              <a:rPr lang="en-NL" sz="1800" dirty="0"/>
              <a:t> Potentially a very powerful tool for </a:t>
            </a:r>
            <a:r>
              <a:rPr lang="en-NL" sz="1800" b="1" dirty="0"/>
              <a:t>optimization</a:t>
            </a:r>
            <a:r>
              <a:rPr lang="en-NL" sz="1800" dirty="0"/>
              <a:t> and </a:t>
            </a:r>
            <a:r>
              <a:rPr lang="en-NL" sz="1800" b="1" dirty="0"/>
              <a:t>simulation</a:t>
            </a:r>
            <a:r>
              <a:rPr lang="en-NL" sz="1800" dirty="0"/>
              <a:t> tasks</a:t>
            </a:r>
          </a:p>
          <a:p>
            <a:endParaRPr lang="en-NL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F629D8B-C9E4-9D19-F53C-E1D3E857D480}"/>
              </a:ext>
            </a:extLst>
          </p:cNvPr>
          <p:cNvSpPr txBox="1">
            <a:spLocks/>
          </p:cNvSpPr>
          <p:nvPr/>
        </p:nvSpPr>
        <p:spPr>
          <a:xfrm>
            <a:off x="6096000" y="4425912"/>
            <a:ext cx="5795082" cy="214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C000"/>
              </a:buClr>
              <a:buFont typeface="System Font Regular"/>
              <a:buChar char="⦿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C000"/>
              </a:buClr>
              <a:buFont typeface="System Font Regular"/>
              <a:buChar char="⦿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800" dirty="0"/>
              <a:t> A concrete </a:t>
            </a:r>
            <a:r>
              <a:rPr lang="en-NL" sz="1800" b="1" dirty="0"/>
              <a:t>useful</a:t>
            </a:r>
            <a:r>
              <a:rPr lang="en-NL" sz="1800" dirty="0"/>
              <a:t> application is yet </a:t>
            </a:r>
            <a:r>
              <a:rPr lang="en-NL" sz="1800" b="1" dirty="0"/>
              <a:t>to be found</a:t>
            </a:r>
            <a:br>
              <a:rPr lang="en-NL" sz="1800" b="1" dirty="0"/>
            </a:br>
            <a:endParaRPr lang="en-NL" sz="1800" b="1" dirty="0"/>
          </a:p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800" dirty="0"/>
              <a:t> Developing </a:t>
            </a:r>
            <a:r>
              <a:rPr lang="en-NL" sz="1800" b="1" dirty="0"/>
              <a:t>algorithms</a:t>
            </a:r>
            <a:r>
              <a:rPr lang="en-NL" sz="1800" dirty="0"/>
              <a:t> is extremelly </a:t>
            </a:r>
            <a:r>
              <a:rPr lang="en-NL" sz="1800" b="1" dirty="0"/>
              <a:t>hard</a:t>
            </a:r>
            <a:br>
              <a:rPr lang="en-NL" sz="1800" b="1" dirty="0"/>
            </a:br>
            <a:r>
              <a:rPr lang="en-NL" sz="1800" dirty="0"/>
              <a:t>Only a few of them are know</a:t>
            </a:r>
            <a:r>
              <a:rPr lang="en-NL" sz="1800" b="1" dirty="0"/>
              <a:t> </a:t>
            </a:r>
            <a:r>
              <a:rPr lang="en-GB" sz="1200" dirty="0">
                <a:hlinkClick r:id="rId7"/>
              </a:rPr>
              <a:t>https://quantumalgorithmzoo.org/</a:t>
            </a:r>
            <a:endParaRPr lang="en-NL" sz="1200" dirty="0"/>
          </a:p>
          <a:p>
            <a:pPr>
              <a:buClr>
                <a:srgbClr val="C00000"/>
              </a:buClr>
              <a:buFont typeface="System Font Regular"/>
              <a:buChar char="✗"/>
            </a:pPr>
            <a:r>
              <a:rPr lang="en-NL" sz="1800" dirty="0"/>
              <a:t> Current </a:t>
            </a:r>
            <a:r>
              <a:rPr lang="en-NL" sz="1800" b="1" dirty="0"/>
              <a:t>quantum hardware </a:t>
            </a:r>
            <a:r>
              <a:rPr lang="en-NL" sz="1800" dirty="0"/>
              <a:t>is not mature enough:</a:t>
            </a:r>
            <a:br>
              <a:rPr lang="en-NL" sz="1800" dirty="0"/>
            </a:br>
            <a:r>
              <a:rPr lang="en-NL" sz="1800" dirty="0"/>
              <a:t> Limited access to (a few) </a:t>
            </a:r>
            <a:r>
              <a:rPr lang="en-NL" sz="1800" b="1" dirty="0"/>
              <a:t>noisy</a:t>
            </a:r>
            <a:r>
              <a:rPr lang="en-NL" sz="1800" dirty="0"/>
              <a:t> qubits</a:t>
            </a:r>
          </a:p>
        </p:txBody>
      </p:sp>
    </p:spTree>
    <p:extLst>
      <p:ext uri="{BB962C8B-B14F-4D97-AF65-F5344CB8AC3E}">
        <p14:creationId xmlns:p14="http://schemas.microsoft.com/office/powerpoint/2010/main" val="1567758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08637-C9F9-725A-5CCB-C65E98FB4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N. hits and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F591A-C3A0-A527-906B-961016A12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C5869-AC9B-A31B-3230-9BEAAB5A8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D4673-42F2-523F-834C-B321EBECC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6D0618-34B0-A1DE-3BA3-1C1C001417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821" y="1539264"/>
            <a:ext cx="11692357" cy="467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02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13C9-5B27-FC26-7536-2500E4E4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Tracking challenges in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C34D9-7F50-5CA2-990C-0C0AF12D3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233"/>
            <a:ext cx="10515600" cy="4770194"/>
          </a:xfrm>
        </p:spPr>
        <p:txBody>
          <a:bodyPr>
            <a:normAutofit/>
          </a:bodyPr>
          <a:lstStyle/>
          <a:p>
            <a:r>
              <a:rPr lang="en-NL" dirty="0"/>
              <a:t>Number of collisions per crossing: </a:t>
            </a:r>
            <a:r>
              <a:rPr lang="en-NL" b="1" dirty="0"/>
              <a:t>~7</a:t>
            </a:r>
          </a:p>
          <a:p>
            <a:r>
              <a:rPr lang="en-NL" dirty="0"/>
              <a:t>Substantial </a:t>
            </a:r>
            <a:r>
              <a:rPr lang="en-NL" b="1" dirty="0"/>
              <a:t>boost</a:t>
            </a:r>
            <a:r>
              <a:rPr lang="en-NL" dirty="0"/>
              <a:t> </a:t>
            </a:r>
            <a:r>
              <a:rPr lang="en-NL" b="1" dirty="0"/>
              <a:t>in</a:t>
            </a:r>
            <a:r>
              <a:rPr lang="en-NL" dirty="0"/>
              <a:t> </a:t>
            </a:r>
            <a:r>
              <a:rPr lang="en-NL" b="1" dirty="0"/>
              <a:t>luminosity</a:t>
            </a:r>
            <a:r>
              <a:rPr lang="en-NL" dirty="0"/>
              <a:t> in the future</a:t>
            </a:r>
          </a:p>
          <a:p>
            <a:pPr lvl="1"/>
            <a:r>
              <a:rPr lang="en-NL" b="1" dirty="0"/>
              <a:t>10x</a:t>
            </a:r>
            <a:r>
              <a:rPr lang="en-NL" dirty="0"/>
              <a:t> more </a:t>
            </a:r>
            <a:r>
              <a:rPr lang="en-NL" b="1" dirty="0"/>
              <a:t>collisions</a:t>
            </a:r>
            <a:endParaRPr lang="en-NL" dirty="0"/>
          </a:p>
          <a:p>
            <a:pPr lvl="1"/>
            <a:r>
              <a:rPr lang="en-GB" b="1" dirty="0"/>
              <a:t>10x</a:t>
            </a:r>
            <a:r>
              <a:rPr lang="en-NL" dirty="0"/>
              <a:t> more </a:t>
            </a:r>
            <a:r>
              <a:rPr lang="en-NL" b="1" dirty="0"/>
              <a:t>particles</a:t>
            </a:r>
            <a:br>
              <a:rPr lang="en-NL" dirty="0"/>
            </a:br>
            <a:endParaRPr lang="en-NL" dirty="0"/>
          </a:p>
          <a:p>
            <a:r>
              <a:rPr lang="en-NL" dirty="0"/>
              <a:t>New </a:t>
            </a:r>
            <a:r>
              <a:rPr lang="en-NL" b="1" dirty="0"/>
              <a:t>algorithms</a:t>
            </a:r>
            <a:r>
              <a:rPr lang="en-NL" dirty="0"/>
              <a:t> will be required </a:t>
            </a:r>
            <a:br>
              <a:rPr lang="en-NL" dirty="0"/>
            </a:br>
            <a:r>
              <a:rPr lang="en-NL" dirty="0"/>
              <a:t>to deal with the new operating </a:t>
            </a:r>
            <a:br>
              <a:rPr lang="en-NL" dirty="0"/>
            </a:br>
            <a:r>
              <a:rPr lang="en-NL" dirty="0"/>
              <a:t>conditions</a:t>
            </a: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dirty="0"/>
              <a:t>Can </a:t>
            </a:r>
            <a:r>
              <a:rPr lang="en-NL" b="1" dirty="0"/>
              <a:t>quantum computing</a:t>
            </a:r>
            <a:r>
              <a:rPr lang="en-NL" dirty="0"/>
              <a:t> play a role?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4E4DA-2095-39A0-1D30-0CD73D34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9B47-8266-2BE1-61FF-781DF2F0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9408" y="6461736"/>
            <a:ext cx="2743200" cy="365125"/>
          </a:xfrm>
        </p:spPr>
        <p:txBody>
          <a:bodyPr/>
          <a:lstStyle/>
          <a:p>
            <a:fld id="{DFA5D71E-5CDF-4C93-8A75-5B916FDC5BE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4F9D68-2314-4478-AC2C-277D8E0858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737" y="2503004"/>
            <a:ext cx="5677109" cy="27544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FEE9E-3AA8-0C86-3514-0AA656D62B87}"/>
              </a:ext>
            </a:extLst>
          </p:cNvPr>
          <p:cNvSpPr txBox="1"/>
          <p:nvPr/>
        </p:nvSpPr>
        <p:spPr>
          <a:xfrm>
            <a:off x="9436918" y="2398792"/>
            <a:ext cx="21739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Courtesy of </a:t>
            </a:r>
            <a:r>
              <a:rPr lang="en-GB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Robbert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Geertsema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65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06" y="1301502"/>
            <a:ext cx="9699494" cy="5004800"/>
          </a:xfrm>
        </p:spPr>
        <p:txBody>
          <a:bodyPr>
            <a:normAutofit/>
          </a:bodyPr>
          <a:lstStyle/>
          <a:p>
            <a:r>
              <a:rPr lang="en-NL" dirty="0"/>
              <a:t>Using a system of </a:t>
            </a:r>
            <a:r>
              <a:rPr lang="en-NL" b="1" dirty="0"/>
              <a:t>qubits</a:t>
            </a:r>
            <a:r>
              <a:rPr lang="en-NL" dirty="0"/>
              <a:t> to perform calculations</a:t>
            </a: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dirty="0"/>
              <a:t> A replacement for CPUs and GPUs</a:t>
            </a:r>
          </a:p>
          <a:p>
            <a:r>
              <a:rPr lang="en-NL" dirty="0"/>
              <a:t> The ultimate parallel computing tool (entanglement)</a:t>
            </a:r>
          </a:p>
          <a:p>
            <a:r>
              <a:rPr lang="en-NL" dirty="0"/>
              <a:t> Speed-up for any algorithm</a:t>
            </a:r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/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blipFill>
                <a:blip r:embed="rId4"/>
                <a:stretch>
                  <a:fillRect r="-2643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464CBB5-FFE3-59A6-4C43-F70A19560864}"/>
                  </a:ext>
                </a:extLst>
              </p:cNvPr>
              <p:cNvSpPr txBox="1"/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i="1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it-IT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464CBB5-FFE3-59A6-4C43-F70A19560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blipFill>
                <a:blip r:embed="rId5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618B4F-B4D0-30B3-B076-3300E858E4CB}"/>
                  </a:ext>
                </a:extLst>
              </p:cNvPr>
              <p:cNvSpPr txBox="1"/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𝑞𝑢𝑏𝑖𝑡𝑠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618B4F-B4D0-30B3-B076-3300E858E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52B3AF-8EAB-CAEC-645D-8FC10CB8FEB1}"/>
                  </a:ext>
                </a:extLst>
              </p:cNvPr>
              <p:cNvSpPr txBox="1"/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52B3AF-8EAB-CAEC-645D-8FC10CB8F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Visualizing a Hadamard gate. If we want to understand the… | by José Rigol  | Medium">
            <a:extLst>
              <a:ext uri="{FF2B5EF4-FFF2-40B4-BE49-F238E27FC236}">
                <a16:creationId xmlns:a16="http://schemas.microsoft.com/office/drawing/2014/main" id="{D4ED8753-974C-351D-118E-43DAED6C1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23" y="180965"/>
            <a:ext cx="3322471" cy="33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54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06" y="1301502"/>
            <a:ext cx="9699494" cy="5004800"/>
          </a:xfrm>
        </p:spPr>
        <p:txBody>
          <a:bodyPr>
            <a:normAutofit/>
          </a:bodyPr>
          <a:lstStyle/>
          <a:p>
            <a:r>
              <a:rPr lang="en-NL" dirty="0"/>
              <a:t>Using a system of </a:t>
            </a:r>
            <a:r>
              <a:rPr lang="en-NL" b="1" dirty="0"/>
              <a:t>qubits</a:t>
            </a:r>
            <a:r>
              <a:rPr lang="en-NL" dirty="0"/>
              <a:t> to perform calculations</a:t>
            </a: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dirty="0"/>
              <a:t> A replacement for CPUs and GPUs</a:t>
            </a:r>
          </a:p>
          <a:p>
            <a:r>
              <a:rPr lang="en-NL" dirty="0"/>
              <a:t> The ultimate parallel computing tool (entanglement)</a:t>
            </a:r>
          </a:p>
          <a:p>
            <a:r>
              <a:rPr lang="en-NL" dirty="0"/>
              <a:t> Speed-up for any algorithm</a:t>
            </a:r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/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blipFill>
                <a:blip r:embed="rId4"/>
                <a:stretch>
                  <a:fillRect r="-2643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CAC9017-C70A-3147-E3FF-97A6687B8024}"/>
              </a:ext>
            </a:extLst>
          </p:cNvPr>
          <p:cNvCxnSpPr/>
          <p:nvPr/>
        </p:nvCxnSpPr>
        <p:spPr>
          <a:xfrm flipH="1">
            <a:off x="433137" y="3934326"/>
            <a:ext cx="6256421" cy="842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0830D5-0C43-18E1-33D2-2092FAD01B20}"/>
                  </a:ext>
                </a:extLst>
              </p:cNvPr>
              <p:cNvSpPr txBox="1"/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i="1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it-IT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0830D5-0C43-18E1-33D2-2092FAD01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blipFill>
                <a:blip r:embed="rId5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E43AD7-786C-91A6-71C7-E04E00313BAA}"/>
                  </a:ext>
                </a:extLst>
              </p:cNvPr>
              <p:cNvSpPr txBox="1"/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𝑞𝑢𝑏𝑖𝑡𝑠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E43AD7-786C-91A6-71C7-E04E00313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70719CD-D78D-AF20-AF86-BDC188895CAB}"/>
                  </a:ext>
                </a:extLst>
              </p:cNvPr>
              <p:cNvSpPr txBox="1"/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70719CD-D78D-AF20-AF86-BDC188895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 descr="Visualizing a Hadamard gate. If we want to understand the… | by José Rigol  | Medium">
            <a:extLst>
              <a:ext uri="{FF2B5EF4-FFF2-40B4-BE49-F238E27FC236}">
                <a16:creationId xmlns:a16="http://schemas.microsoft.com/office/drawing/2014/main" id="{315FFD12-B72C-F89D-A75D-EE47D1FEB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23" y="180965"/>
            <a:ext cx="3322471" cy="33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31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06" y="1301502"/>
            <a:ext cx="9699494" cy="5004800"/>
          </a:xfrm>
        </p:spPr>
        <p:txBody>
          <a:bodyPr>
            <a:normAutofit/>
          </a:bodyPr>
          <a:lstStyle/>
          <a:p>
            <a:r>
              <a:rPr lang="en-NL" dirty="0"/>
              <a:t>Using a system of </a:t>
            </a:r>
            <a:r>
              <a:rPr lang="en-NL" b="1" dirty="0"/>
              <a:t>qubits</a:t>
            </a:r>
            <a:r>
              <a:rPr lang="en-NL" dirty="0"/>
              <a:t> to perform calculations</a:t>
            </a: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dirty="0"/>
              <a:t> A replacement for CPUs and GPUs</a:t>
            </a:r>
          </a:p>
          <a:p>
            <a:r>
              <a:rPr lang="en-NL" dirty="0"/>
              <a:t> The ultimate parallel computing tool (entanglement)</a:t>
            </a:r>
          </a:p>
          <a:p>
            <a:r>
              <a:rPr lang="en-NL" dirty="0"/>
              <a:t> Speed-up for any algorithm</a:t>
            </a:r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/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blipFill>
                <a:blip r:embed="rId4"/>
                <a:stretch>
                  <a:fillRect r="-2643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CAC9017-C70A-3147-E3FF-97A6687B8024}"/>
              </a:ext>
            </a:extLst>
          </p:cNvPr>
          <p:cNvCxnSpPr/>
          <p:nvPr/>
        </p:nvCxnSpPr>
        <p:spPr>
          <a:xfrm flipH="1">
            <a:off x="433137" y="3934326"/>
            <a:ext cx="6256421" cy="842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CE6938-51AA-B377-92FF-0A08CB903640}"/>
              </a:ext>
            </a:extLst>
          </p:cNvPr>
          <p:cNvCxnSpPr>
            <a:cxnSpLocks/>
          </p:cNvCxnSpPr>
          <p:nvPr/>
        </p:nvCxnSpPr>
        <p:spPr>
          <a:xfrm flipH="1">
            <a:off x="585537" y="4495799"/>
            <a:ext cx="829376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9FEF6-9C64-6DDE-C041-E892C63A16A8}"/>
                  </a:ext>
                </a:extLst>
              </p:cNvPr>
              <p:cNvSpPr txBox="1"/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i="1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it-IT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9FEF6-9C64-6DDE-C041-E892C63A1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blipFill>
                <a:blip r:embed="rId5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FABFEC-61A4-E4C4-3B24-0179D603C2BB}"/>
                  </a:ext>
                </a:extLst>
              </p:cNvPr>
              <p:cNvSpPr txBox="1"/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𝑞𝑢𝑏𝑖𝑡𝑠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FABFEC-61A4-E4C4-3B24-0179D603C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F2F7E9-7850-193F-DCBA-7C18EE098012}"/>
                  </a:ext>
                </a:extLst>
              </p:cNvPr>
              <p:cNvSpPr txBox="1"/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F2F7E9-7850-193F-DCBA-7C18EE0980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Visualizing a Hadamard gate. If we want to understand the… | by José Rigol  | Medium">
            <a:extLst>
              <a:ext uri="{FF2B5EF4-FFF2-40B4-BE49-F238E27FC236}">
                <a16:creationId xmlns:a16="http://schemas.microsoft.com/office/drawing/2014/main" id="{AA8E8B93-BBEA-9628-AEE9-ECDA82046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23" y="180965"/>
            <a:ext cx="3322471" cy="33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624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06" y="1301502"/>
            <a:ext cx="9699494" cy="5004800"/>
          </a:xfrm>
        </p:spPr>
        <p:txBody>
          <a:bodyPr>
            <a:normAutofit/>
          </a:bodyPr>
          <a:lstStyle/>
          <a:p>
            <a:r>
              <a:rPr lang="en-NL" dirty="0"/>
              <a:t>Using a system of </a:t>
            </a:r>
            <a:r>
              <a:rPr lang="en-NL" b="1" dirty="0"/>
              <a:t>qubits</a:t>
            </a:r>
            <a:r>
              <a:rPr lang="en-NL" dirty="0"/>
              <a:t> to perform calculations</a:t>
            </a: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dirty="0"/>
              <a:t> A replacement for CPUs and GPUs</a:t>
            </a:r>
          </a:p>
          <a:p>
            <a:r>
              <a:rPr lang="en-NL" dirty="0"/>
              <a:t> The ultimate parallel computing tool (entanglement)</a:t>
            </a:r>
          </a:p>
          <a:p>
            <a:r>
              <a:rPr lang="en-NL" dirty="0"/>
              <a:t> Speed-up for any algorithm</a:t>
            </a:r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/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blipFill>
                <a:blip r:embed="rId4"/>
                <a:stretch>
                  <a:fillRect r="-2643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CAC9017-C70A-3147-E3FF-97A6687B8024}"/>
              </a:ext>
            </a:extLst>
          </p:cNvPr>
          <p:cNvCxnSpPr>
            <a:cxnSpLocks/>
          </p:cNvCxnSpPr>
          <p:nvPr/>
        </p:nvCxnSpPr>
        <p:spPr>
          <a:xfrm flipH="1">
            <a:off x="585537" y="3981977"/>
            <a:ext cx="582729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CE6938-51AA-B377-92FF-0A08CB903640}"/>
              </a:ext>
            </a:extLst>
          </p:cNvPr>
          <p:cNvCxnSpPr>
            <a:cxnSpLocks/>
          </p:cNvCxnSpPr>
          <p:nvPr/>
        </p:nvCxnSpPr>
        <p:spPr>
          <a:xfrm flipH="1">
            <a:off x="585537" y="4495799"/>
            <a:ext cx="829376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2EFB208-F886-BCCB-00FC-4761752AA550}"/>
              </a:ext>
            </a:extLst>
          </p:cNvPr>
          <p:cNvCxnSpPr>
            <a:cxnSpLocks/>
          </p:cNvCxnSpPr>
          <p:nvPr/>
        </p:nvCxnSpPr>
        <p:spPr>
          <a:xfrm flipH="1">
            <a:off x="585537" y="4973052"/>
            <a:ext cx="45278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839AFE-8CA3-2ACE-000D-4DCB63B48BC7}"/>
                  </a:ext>
                </a:extLst>
              </p:cNvPr>
              <p:cNvSpPr txBox="1"/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i="1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it-IT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839AFE-8CA3-2ACE-000D-4DCB63B48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blipFill>
                <a:blip r:embed="rId5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2B0FE8D-E26E-30EE-DAA6-697E0F356C52}"/>
                  </a:ext>
                </a:extLst>
              </p:cNvPr>
              <p:cNvSpPr txBox="1"/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𝑞𝑢𝑏𝑖𝑡𝑠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2B0FE8D-E26E-30EE-DAA6-697E0F356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BE5491-3C5B-55C6-2019-3A3CA94126C4}"/>
                  </a:ext>
                </a:extLst>
              </p:cNvPr>
              <p:cNvSpPr txBox="1"/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BE5491-3C5B-55C6-2019-3A3CA9412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Visualizing a Hadamard gate. If we want to understand the… | by José Rigol  | Medium">
            <a:extLst>
              <a:ext uri="{FF2B5EF4-FFF2-40B4-BE49-F238E27FC236}">
                <a16:creationId xmlns:a16="http://schemas.microsoft.com/office/drawing/2014/main" id="{B153DA80-D84B-47C0-4B0F-FE14B936A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23" y="180965"/>
            <a:ext cx="3322471" cy="33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600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66A2F-F3B1-2F56-8128-AC803284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/>
              <a:t>Quantum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C5359-D32D-06B7-6D6A-DF4CBC32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06" y="1301502"/>
            <a:ext cx="9699494" cy="5004800"/>
          </a:xfrm>
        </p:spPr>
        <p:txBody>
          <a:bodyPr>
            <a:normAutofit/>
          </a:bodyPr>
          <a:lstStyle/>
          <a:p>
            <a:r>
              <a:rPr lang="en-NL" dirty="0"/>
              <a:t>Using a system of </a:t>
            </a:r>
            <a:r>
              <a:rPr lang="en-NL" b="1" dirty="0"/>
              <a:t>qubits</a:t>
            </a:r>
            <a:r>
              <a:rPr lang="en-NL" dirty="0"/>
              <a:t> to perform calculations</a:t>
            </a: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br>
              <a:rPr lang="en-NL" dirty="0"/>
            </a:br>
            <a:endParaRPr lang="en-NL" dirty="0"/>
          </a:p>
          <a:p>
            <a:r>
              <a:rPr lang="en-NL" sz="3200" b="1" dirty="0"/>
              <a:t> A highly specific tool to solve certain kind of problems (hopefully) with a speed-up</a:t>
            </a:r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9F35-2984-8A6C-852C-7D6FF6193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7EB3E-1AE7-5DB3-05B4-15DB11CB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/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EF3157-390C-53B5-417E-9C058582E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007" y="1842201"/>
                <a:ext cx="2867645" cy="455830"/>
              </a:xfrm>
              <a:prstGeom prst="rect">
                <a:avLst/>
              </a:prstGeom>
              <a:blipFill>
                <a:blip r:embed="rId4"/>
                <a:stretch>
                  <a:fillRect r="-2643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9845AE-1324-AA4C-584F-F1E3072C021B}"/>
                  </a:ext>
                </a:extLst>
              </p:cNvPr>
              <p:cNvSpPr txBox="1"/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i="1">
                              <a:latin typeface="Cambria Math" panose="02040503050406030204" pitchFamily="18" charset="0"/>
                            </a:rPr>
                            <m:t>01</m:t>
                          </m:r>
                        </m:e>
                      </m:d>
                      <m:r>
                        <a:rPr lang="it-IT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begChr m:val="|"/>
                          <m:endChr m:val="⟩"/>
                          <m:ctrlPr>
                            <a:rPr lang="nl-NL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nl-NL" sz="2800" i="1">
                          <a:latin typeface="Cambria Math" panose="02040503050406030204" pitchFamily="18" charset="0"/>
                        </a:rPr>
                        <m:t>1⟩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9845AE-1324-AA4C-584F-F1E3072C0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2314119"/>
                <a:ext cx="6067926" cy="430887"/>
              </a:xfrm>
              <a:prstGeom prst="rect">
                <a:avLst/>
              </a:prstGeom>
              <a:blipFill>
                <a:blip r:embed="rId5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2E6363-FFF6-5C31-BD27-C1B980C71B0E}"/>
                  </a:ext>
                </a:extLst>
              </p:cNvPr>
              <p:cNvSpPr txBox="1"/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𝑞𝑢𝑏𝑖𝑡𝑠</m:t>
                      </m:r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2E6363-FFF6-5C31-BD27-C1B980C71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00" y="3196187"/>
                <a:ext cx="6067926" cy="430887"/>
              </a:xfrm>
              <a:prstGeom prst="rect">
                <a:avLst/>
              </a:prstGeom>
              <a:blipFill>
                <a:blip r:embed="rId6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930135-D688-3DD5-A93A-26C735F5749C}"/>
                  </a:ext>
                </a:extLst>
              </p:cNvPr>
              <p:cNvSpPr txBox="1"/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930135-D688-3DD5-A93A-26C735F57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37" y="2761094"/>
                <a:ext cx="606792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Visualizing a Hadamard gate. If we want to understand the… | by José Rigol  | Medium">
            <a:extLst>
              <a:ext uri="{FF2B5EF4-FFF2-40B4-BE49-F238E27FC236}">
                <a16:creationId xmlns:a16="http://schemas.microsoft.com/office/drawing/2014/main" id="{CFE659E6-A938-5755-594D-41580D48D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23" y="180965"/>
            <a:ext cx="3322471" cy="33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242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F2088-A035-19CE-B235-0134EB058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702"/>
            <a:ext cx="9377454" cy="892897"/>
          </a:xfrm>
        </p:spPr>
        <p:txBody>
          <a:bodyPr>
            <a:normAutofit/>
          </a:bodyPr>
          <a:lstStyle/>
          <a:p>
            <a:r>
              <a:rPr lang="nl-NL" b="1" dirty="0"/>
              <a:t>A </a:t>
            </a:r>
            <a:r>
              <a:rPr lang="nl-NL" b="1" dirty="0" err="1"/>
              <a:t>quantum</a:t>
            </a:r>
            <a:r>
              <a:rPr lang="nl-NL" b="1" dirty="0"/>
              <a:t> </a:t>
            </a:r>
            <a:r>
              <a:rPr lang="nl-NL" b="1" dirty="0" err="1"/>
              <a:t>algorithm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tracking</a:t>
            </a:r>
            <a:endParaRPr lang="en-N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D4EB4B-E2B5-45CB-25DB-21E520FA84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232"/>
                <a:ext cx="7174974" cy="5032945"/>
              </a:xfrm>
            </p:spPr>
            <p:txBody>
              <a:bodyPr>
                <a:normAutofit/>
              </a:bodyPr>
              <a:lstStyle/>
              <a:p>
                <a:r>
                  <a:rPr lang="en-NL" i="1" dirty="0"/>
                  <a:t>Inspired by </a:t>
                </a:r>
                <a:r>
                  <a:rPr lang="en-NL" dirty="0"/>
                  <a:t>Denby-Peterson</a:t>
                </a:r>
                <a:r>
                  <a:rPr lang="en-NL" baseline="30000" dirty="0"/>
                  <a:t>[1]</a:t>
                </a:r>
                <a:r>
                  <a:rPr lang="en-NL" dirty="0"/>
                  <a:t> model</a:t>
                </a:r>
              </a:p>
              <a:p>
                <a:r>
                  <a:rPr lang="en-NL" b="1" dirty="0"/>
                  <a:t>Candidate</a:t>
                </a:r>
                <a:r>
                  <a:rPr lang="en-NL" dirty="0"/>
                  <a:t> </a:t>
                </a:r>
                <a:r>
                  <a:rPr lang="en-NL" b="1" dirty="0"/>
                  <a:t>doublets</a:t>
                </a:r>
                <a:r>
                  <a:rPr lang="en-NL" dirty="0"/>
                  <a:t> constructed</a:t>
                </a:r>
                <a:br>
                  <a:rPr lang="en-NL" dirty="0"/>
                </a:b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#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𝐿𝑎𝑦𝑒𝑟𝑠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−1)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× #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𝑃𝑎𝑟𝑡𝑖𝑐𝑙𝑒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NL" dirty="0"/>
                </a:br>
                <a:br>
                  <a:rPr lang="en-NL" dirty="0"/>
                </a:br>
                <a:endParaRPr lang="en-NL" dirty="0"/>
              </a:p>
              <a:p>
                <a:endParaRPr lang="en-NL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D4EB4B-E2B5-45CB-25DB-21E520FA84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232"/>
                <a:ext cx="7174974" cy="5032945"/>
              </a:xfrm>
              <a:blipFill>
                <a:blip r:embed="rId3"/>
                <a:stretch>
                  <a:fillRect l="-1239" t="-20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545C1-9CCF-8086-2028-648056D68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A1F32-6A48-33F5-E107-8C353288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FC9F889-0CF3-D6D6-596F-5EB71F17882B}"/>
              </a:ext>
            </a:extLst>
          </p:cNvPr>
          <p:cNvSpPr txBox="1">
            <a:spLocks/>
          </p:cNvSpPr>
          <p:nvPr/>
        </p:nvSpPr>
        <p:spPr>
          <a:xfrm>
            <a:off x="838200" y="741689"/>
            <a:ext cx="11353799" cy="892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NL" sz="2400" dirty="0">
                <a:solidFill>
                  <a:srgbClr val="C00000"/>
                </a:solidFill>
              </a:rPr>
              <a:t>From Hits to an Ising-like Hamiltonian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8CB75775-C115-43FC-D189-D0C006E24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8063" y="-4541838"/>
            <a:ext cx="635000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C678466F-EC07-230A-397E-C51F4366D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463" y="-4541838"/>
            <a:ext cx="5842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>
            <a:extLst>
              <a:ext uri="{FF2B5EF4-FFF2-40B4-BE49-F238E27FC236}">
                <a16:creationId xmlns:a16="http://schemas.microsoft.com/office/drawing/2014/main" id="{35915C41-5972-9448-2F84-6D199321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0463" y="-4389438"/>
            <a:ext cx="635000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E43980AF-16E2-15B2-A6F9-1BF8A34EF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7863" y="-4389438"/>
            <a:ext cx="5842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9BE6909-8E4D-5B29-D1A3-81B759FAD5C2}"/>
              </a:ext>
            </a:extLst>
          </p:cNvPr>
          <p:cNvGrpSpPr/>
          <p:nvPr/>
        </p:nvGrpSpPr>
        <p:grpSpPr>
          <a:xfrm>
            <a:off x="7437450" y="921508"/>
            <a:ext cx="4765881" cy="3043141"/>
            <a:chOff x="8153400" y="1065429"/>
            <a:chExt cx="3836319" cy="2475687"/>
          </a:xfrm>
        </p:grpSpPr>
        <p:pic>
          <p:nvPicPr>
            <p:cNvPr id="6146" name="Picture 2">
              <a:extLst>
                <a:ext uri="{FF2B5EF4-FFF2-40B4-BE49-F238E27FC236}">
                  <a16:creationId xmlns:a16="http://schemas.microsoft.com/office/drawing/2014/main" id="{B46A0D24-80E7-C8F2-4D0E-7C52DB7C5C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1065429"/>
              <a:ext cx="3836319" cy="2475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21E05C3-E5B9-54B5-7B60-22A47640C7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1559" y="1672683"/>
              <a:ext cx="912392" cy="43118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807532F-BCB1-8577-A3F6-5A39BF06A90D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951" y="1675714"/>
              <a:ext cx="910683" cy="4529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EFA7484-40C5-A4B8-62B9-7FA1ED59CB10}"/>
                    </a:ext>
                  </a:extLst>
                </p:cNvPr>
                <p:cNvSpPr txBox="1"/>
                <p:nvPr/>
              </p:nvSpPr>
              <p:spPr>
                <a:xfrm>
                  <a:off x="10348032" y="1559859"/>
                  <a:ext cx="2456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EFA7484-40C5-A4B8-62B9-7FA1ED59CB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48032" y="1559859"/>
                  <a:ext cx="24564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2500" r="-7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93F25F0-79D8-B2C4-9619-69685CDA96EA}"/>
                    </a:ext>
                  </a:extLst>
                </p:cNvPr>
                <p:cNvSpPr txBox="1"/>
                <p:nvPr/>
              </p:nvSpPr>
              <p:spPr>
                <a:xfrm>
                  <a:off x="11385911" y="1374885"/>
                  <a:ext cx="244362" cy="2993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nl-NL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93F25F0-79D8-B2C4-9619-69685CDA96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5911" y="1374885"/>
                  <a:ext cx="244362" cy="299313"/>
                </a:xfrm>
                <a:prstGeom prst="rect">
                  <a:avLst/>
                </a:prstGeom>
                <a:blipFill>
                  <a:blip r:embed="rId8"/>
                  <a:stretch>
                    <a:fillRect l="-22500" r="-15000" b="-26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156" name="Picture 12">
            <a:extLst>
              <a:ext uri="{FF2B5EF4-FFF2-40B4-BE49-F238E27FC236}">
                <a16:creationId xmlns:a16="http://schemas.microsoft.com/office/drawing/2014/main" id="{87EA5543-CABE-1DCD-97B0-804084EEB9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" t="2748" r="1035" b="1978"/>
          <a:stretch/>
        </p:blipFill>
        <p:spPr bwMode="auto">
          <a:xfrm>
            <a:off x="7350255" y="4024481"/>
            <a:ext cx="4765881" cy="25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8DB6011-31B1-9D1D-9024-C76377E048FE}"/>
              </a:ext>
            </a:extLst>
          </p:cNvPr>
          <p:cNvGrpSpPr/>
          <p:nvPr/>
        </p:nvGrpSpPr>
        <p:grpSpPr>
          <a:xfrm>
            <a:off x="140226" y="2822006"/>
            <a:ext cx="7297224" cy="1238603"/>
            <a:chOff x="2345281" y="5446202"/>
            <a:chExt cx="4032300" cy="670109"/>
          </a:xfrm>
        </p:grpSpPr>
        <p:pic>
          <p:nvPicPr>
            <p:cNvPr id="6158" name="Picture 14">
              <a:extLst>
                <a:ext uri="{FF2B5EF4-FFF2-40B4-BE49-F238E27FC236}">
                  <a16:creationId xmlns:a16="http://schemas.microsoft.com/office/drawing/2014/main" id="{99B212B4-AE4A-1E91-6AD8-9543593B19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8000"/>
                      </a14:imgEffect>
                      <a14:imgEffect>
                        <a14:brightnessContrast contrast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781"/>
            <a:stretch/>
          </p:blipFill>
          <p:spPr bwMode="auto">
            <a:xfrm>
              <a:off x="2345281" y="5446202"/>
              <a:ext cx="2915341" cy="670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0" name="Picture 16">
              <a:extLst>
                <a:ext uri="{FF2B5EF4-FFF2-40B4-BE49-F238E27FC236}">
                  <a16:creationId xmlns:a16="http://schemas.microsoft.com/office/drawing/2014/main" id="{F7169CED-8C88-ED71-A161-AA1F0C07A6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260" y="5683445"/>
              <a:ext cx="969321" cy="221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4">
            <a:extLst>
              <a:ext uri="{FF2B5EF4-FFF2-40B4-BE49-F238E27FC236}">
                <a16:creationId xmlns:a16="http://schemas.microsoft.com/office/drawing/2014/main" id="{B9D66E3D-0520-4A15-D117-F7020A4C7C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5" t="-19340" r="-212" b="-18324"/>
          <a:stretch/>
        </p:blipFill>
        <p:spPr bwMode="auto">
          <a:xfrm>
            <a:off x="2334646" y="5786039"/>
            <a:ext cx="2150362" cy="66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2C9BBEFA-9237-C329-3CA3-A48D18A1375C}"/>
              </a:ext>
            </a:extLst>
          </p:cNvPr>
          <p:cNvSpPr/>
          <p:nvPr/>
        </p:nvSpPr>
        <p:spPr>
          <a:xfrm>
            <a:off x="3060192" y="3972895"/>
            <a:ext cx="978408" cy="168240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</a:t>
            </a:r>
          </a:p>
          <a:p>
            <a:pPr algn="ctr"/>
            <a:r>
              <a:rPr lang="en-GB" b="1" dirty="0"/>
              <a:t>A</a:t>
            </a:r>
          </a:p>
          <a:p>
            <a:pPr algn="ctr"/>
            <a:r>
              <a:rPr lang="en-GB" b="1" dirty="0"/>
              <a:t>T</a:t>
            </a:r>
          </a:p>
          <a:p>
            <a:pPr algn="ctr"/>
            <a:r>
              <a:rPr lang="en-GB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647312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7FBB0D-E125-52D3-4827-37FFCB28AB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233"/>
                <a:ext cx="10515600" cy="4874900"/>
              </a:xfrm>
            </p:spPr>
            <p:txBody>
              <a:bodyPr/>
              <a:lstStyle/>
              <a:p>
                <a:r>
                  <a:rPr lang="en-NL" dirty="0"/>
                  <a:t>Also called Harrow-Hassadim-Lloyd (HHL) algorithm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L" dirty="0"/>
                  <a:t>State preparation (loading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NL" dirty="0"/>
                  <a:t>)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L" dirty="0"/>
                  <a:t>Quantum Phase Estimation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L" dirty="0"/>
                  <a:t>Inversion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L" dirty="0"/>
                  <a:t>Quantum Phase Estimation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nl-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endParaRPr lang="en-NL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NL" dirty="0"/>
                  <a:t>Measurement</a:t>
                </a:r>
              </a:p>
              <a:p>
                <a:r>
                  <a:rPr lang="en-NL" dirty="0"/>
                  <a:t>Under certain conditions</a:t>
                </a:r>
              </a:p>
              <a:p>
                <a:pPr lvl="1"/>
                <a:r>
                  <a:rPr lang="en-NL" dirty="0"/>
                  <a:t> </a:t>
                </a:r>
                <a:r>
                  <a:rPr lang="en-NL" b="1" dirty="0"/>
                  <a:t>Classical</a:t>
                </a:r>
                <a:r>
                  <a:rPr lang="en-NL" dirty="0"/>
                  <a:t>	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nl-NL" b="0" dirty="0"/>
              </a:p>
              <a:p>
                <a:pPr lvl="1"/>
                <a:r>
                  <a:rPr lang="en-NL" dirty="0"/>
                  <a:t> </a:t>
                </a:r>
                <a:r>
                  <a:rPr lang="en-NL" b="1" dirty="0"/>
                  <a:t>Quantum</a:t>
                </a:r>
                <a:r>
                  <a:rPr lang="en-NL" dirty="0"/>
                  <a:t>	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NL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nl-NL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func>
                      </m:e>
                    </m:d>
                  </m:oMath>
                </a14:m>
                <a:endParaRPr lang="nl-NL" b="0" dirty="0"/>
              </a:p>
              <a:p>
                <a:r>
                  <a:rPr lang="en-NL" b="1" dirty="0"/>
                  <a:t>Exponential speed-up!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7FBB0D-E125-52D3-4827-37FFCB28AB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233"/>
                <a:ext cx="10515600" cy="4874900"/>
              </a:xfrm>
              <a:blipFill>
                <a:blip r:embed="rId3"/>
                <a:stretch>
                  <a:fillRect l="-844" t="-207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33954-50BC-0798-C94C-42D03229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2023 - Split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EFC83-8847-FB0A-EC7F-4A70C472D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D71E-5CDF-4C93-8A75-5B916FDC5B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6B70454-5CA4-634E-B962-6782645173C8}"/>
              </a:ext>
            </a:extLst>
          </p:cNvPr>
          <p:cNvSpPr txBox="1">
            <a:spLocks/>
          </p:cNvSpPr>
          <p:nvPr/>
        </p:nvSpPr>
        <p:spPr>
          <a:xfrm>
            <a:off x="838200" y="213702"/>
            <a:ext cx="9377454" cy="892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nl-NL" dirty="0"/>
              <a:t>A </a:t>
            </a:r>
            <a:r>
              <a:rPr lang="nl-NL" dirty="0" err="1"/>
              <a:t>quantum</a:t>
            </a:r>
            <a:r>
              <a:rPr lang="nl-NL" dirty="0"/>
              <a:t> </a:t>
            </a:r>
            <a:r>
              <a:rPr lang="nl-NL" dirty="0" err="1"/>
              <a:t>algorithm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tracking</a:t>
            </a:r>
            <a:endParaRPr lang="en-N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55CDF40-2126-CD36-FD40-457918D2258D}"/>
              </a:ext>
            </a:extLst>
          </p:cNvPr>
          <p:cNvSpPr txBox="1">
            <a:spLocks/>
          </p:cNvSpPr>
          <p:nvPr/>
        </p:nvSpPr>
        <p:spPr>
          <a:xfrm>
            <a:off x="838200" y="741689"/>
            <a:ext cx="11353799" cy="892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NL" sz="2400" dirty="0">
                <a:solidFill>
                  <a:srgbClr val="C00000"/>
                </a:solidFill>
              </a:rPr>
              <a:t>Quantum Algorithm for Systems of Linear Equations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5B0159D-D312-59D7-F6CF-9167914721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t="10890" r="6905" b="17567"/>
          <a:stretch/>
        </p:blipFill>
        <p:spPr bwMode="auto">
          <a:xfrm>
            <a:off x="6098812" y="2029815"/>
            <a:ext cx="5815441" cy="263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35AC9B-0E71-7389-E3B1-E57EA9357A34}"/>
                  </a:ext>
                </a:extLst>
              </p:cNvPr>
              <p:cNvSpPr txBox="1"/>
              <p:nvPr/>
            </p:nvSpPr>
            <p:spPr>
              <a:xfrm>
                <a:off x="5871309" y="4872140"/>
                <a:ext cx="6042944" cy="1323762"/>
              </a:xfrm>
              <a:custGeom>
                <a:avLst/>
                <a:gdLst>
                  <a:gd name="connsiteX0" fmla="*/ 0 w 6042944"/>
                  <a:gd name="connsiteY0" fmla="*/ 0 h 1323762"/>
                  <a:gd name="connsiteX1" fmla="*/ 611009 w 6042944"/>
                  <a:gd name="connsiteY1" fmla="*/ 0 h 1323762"/>
                  <a:gd name="connsiteX2" fmla="*/ 1101159 w 6042944"/>
                  <a:gd name="connsiteY2" fmla="*/ 0 h 1323762"/>
                  <a:gd name="connsiteX3" fmla="*/ 1893456 w 6042944"/>
                  <a:gd name="connsiteY3" fmla="*/ 0 h 1323762"/>
                  <a:gd name="connsiteX4" fmla="*/ 2504465 w 6042944"/>
                  <a:gd name="connsiteY4" fmla="*/ 0 h 1323762"/>
                  <a:gd name="connsiteX5" fmla="*/ 3115473 w 6042944"/>
                  <a:gd name="connsiteY5" fmla="*/ 0 h 1323762"/>
                  <a:gd name="connsiteX6" fmla="*/ 3907770 w 6042944"/>
                  <a:gd name="connsiteY6" fmla="*/ 0 h 1323762"/>
                  <a:gd name="connsiteX7" fmla="*/ 4458350 w 6042944"/>
                  <a:gd name="connsiteY7" fmla="*/ 0 h 1323762"/>
                  <a:gd name="connsiteX8" fmla="*/ 5250647 w 6042944"/>
                  <a:gd name="connsiteY8" fmla="*/ 0 h 1323762"/>
                  <a:gd name="connsiteX9" fmla="*/ 6042944 w 6042944"/>
                  <a:gd name="connsiteY9" fmla="*/ 0 h 1323762"/>
                  <a:gd name="connsiteX10" fmla="*/ 6042944 w 6042944"/>
                  <a:gd name="connsiteY10" fmla="*/ 661881 h 1323762"/>
                  <a:gd name="connsiteX11" fmla="*/ 6042944 w 6042944"/>
                  <a:gd name="connsiteY11" fmla="*/ 1323762 h 1323762"/>
                  <a:gd name="connsiteX12" fmla="*/ 5311076 w 6042944"/>
                  <a:gd name="connsiteY12" fmla="*/ 1323762 h 1323762"/>
                  <a:gd name="connsiteX13" fmla="*/ 4518779 w 6042944"/>
                  <a:gd name="connsiteY13" fmla="*/ 1323762 h 1323762"/>
                  <a:gd name="connsiteX14" fmla="*/ 3726482 w 6042944"/>
                  <a:gd name="connsiteY14" fmla="*/ 1323762 h 1323762"/>
                  <a:gd name="connsiteX15" fmla="*/ 3175903 w 6042944"/>
                  <a:gd name="connsiteY15" fmla="*/ 1323762 h 1323762"/>
                  <a:gd name="connsiteX16" fmla="*/ 2504465 w 6042944"/>
                  <a:gd name="connsiteY16" fmla="*/ 1323762 h 1323762"/>
                  <a:gd name="connsiteX17" fmla="*/ 1712167 w 6042944"/>
                  <a:gd name="connsiteY17" fmla="*/ 1323762 h 1323762"/>
                  <a:gd name="connsiteX18" fmla="*/ 1040729 w 6042944"/>
                  <a:gd name="connsiteY18" fmla="*/ 1323762 h 1323762"/>
                  <a:gd name="connsiteX19" fmla="*/ 0 w 6042944"/>
                  <a:gd name="connsiteY19" fmla="*/ 1323762 h 1323762"/>
                  <a:gd name="connsiteX20" fmla="*/ 0 w 6042944"/>
                  <a:gd name="connsiteY20" fmla="*/ 688356 h 1323762"/>
                  <a:gd name="connsiteX21" fmla="*/ 0 w 6042944"/>
                  <a:gd name="connsiteY21" fmla="*/ 0 h 1323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042944" h="1323762" extrusionOk="0">
                    <a:moveTo>
                      <a:pt x="0" y="0"/>
                    </a:moveTo>
                    <a:cubicBezTo>
                      <a:pt x="122561" y="13554"/>
                      <a:pt x="446453" y="-28026"/>
                      <a:pt x="611009" y="0"/>
                    </a:cubicBezTo>
                    <a:cubicBezTo>
                      <a:pt x="775565" y="28026"/>
                      <a:pt x="969345" y="-9794"/>
                      <a:pt x="1101159" y="0"/>
                    </a:cubicBezTo>
                    <a:cubicBezTo>
                      <a:pt x="1232973" y="9794"/>
                      <a:pt x="1726154" y="7391"/>
                      <a:pt x="1893456" y="0"/>
                    </a:cubicBezTo>
                    <a:cubicBezTo>
                      <a:pt x="2060758" y="-7391"/>
                      <a:pt x="2247383" y="27706"/>
                      <a:pt x="2504465" y="0"/>
                    </a:cubicBezTo>
                    <a:cubicBezTo>
                      <a:pt x="2761547" y="-27706"/>
                      <a:pt x="2820944" y="343"/>
                      <a:pt x="3115473" y="0"/>
                    </a:cubicBezTo>
                    <a:cubicBezTo>
                      <a:pt x="3410002" y="-343"/>
                      <a:pt x="3566307" y="-21839"/>
                      <a:pt x="3907770" y="0"/>
                    </a:cubicBezTo>
                    <a:cubicBezTo>
                      <a:pt x="4249233" y="21839"/>
                      <a:pt x="4276746" y="22266"/>
                      <a:pt x="4458350" y="0"/>
                    </a:cubicBezTo>
                    <a:cubicBezTo>
                      <a:pt x="4639954" y="-22266"/>
                      <a:pt x="5013315" y="657"/>
                      <a:pt x="5250647" y="0"/>
                    </a:cubicBezTo>
                    <a:cubicBezTo>
                      <a:pt x="5487979" y="-657"/>
                      <a:pt x="5815327" y="2785"/>
                      <a:pt x="6042944" y="0"/>
                    </a:cubicBezTo>
                    <a:cubicBezTo>
                      <a:pt x="6043168" y="310894"/>
                      <a:pt x="6071267" y="389804"/>
                      <a:pt x="6042944" y="661881"/>
                    </a:cubicBezTo>
                    <a:cubicBezTo>
                      <a:pt x="6014621" y="933958"/>
                      <a:pt x="6015305" y="1090559"/>
                      <a:pt x="6042944" y="1323762"/>
                    </a:cubicBezTo>
                    <a:cubicBezTo>
                      <a:pt x="5686209" y="1297411"/>
                      <a:pt x="5478042" y="1291066"/>
                      <a:pt x="5311076" y="1323762"/>
                    </a:cubicBezTo>
                    <a:cubicBezTo>
                      <a:pt x="5144110" y="1356458"/>
                      <a:pt x="4868686" y="1309939"/>
                      <a:pt x="4518779" y="1323762"/>
                    </a:cubicBezTo>
                    <a:cubicBezTo>
                      <a:pt x="4168872" y="1337585"/>
                      <a:pt x="3925406" y="1302971"/>
                      <a:pt x="3726482" y="1323762"/>
                    </a:cubicBezTo>
                    <a:cubicBezTo>
                      <a:pt x="3527558" y="1344553"/>
                      <a:pt x="3416899" y="1303132"/>
                      <a:pt x="3175903" y="1323762"/>
                    </a:cubicBezTo>
                    <a:cubicBezTo>
                      <a:pt x="2934907" y="1344392"/>
                      <a:pt x="2786157" y="1314369"/>
                      <a:pt x="2504465" y="1323762"/>
                    </a:cubicBezTo>
                    <a:cubicBezTo>
                      <a:pt x="2222773" y="1333155"/>
                      <a:pt x="2097268" y="1337234"/>
                      <a:pt x="1712167" y="1323762"/>
                    </a:cubicBezTo>
                    <a:cubicBezTo>
                      <a:pt x="1327066" y="1310290"/>
                      <a:pt x="1318252" y="1332808"/>
                      <a:pt x="1040729" y="1323762"/>
                    </a:cubicBezTo>
                    <a:cubicBezTo>
                      <a:pt x="763206" y="1314716"/>
                      <a:pt x="269810" y="1282571"/>
                      <a:pt x="0" y="1323762"/>
                    </a:cubicBezTo>
                    <a:cubicBezTo>
                      <a:pt x="16461" y="1188399"/>
                      <a:pt x="-965" y="905548"/>
                      <a:pt x="0" y="688356"/>
                    </a:cubicBezTo>
                    <a:cubicBezTo>
                      <a:pt x="965" y="471164"/>
                      <a:pt x="-10969" y="274887"/>
                      <a:pt x="0" y="0"/>
                    </a:cubicBez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GB" b="1" dirty="0">
                    <a:solidFill>
                      <a:srgbClr val="C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Quantum Phase Estimation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 core of many exponentially faster algorithms, like </a:t>
                </a:r>
                <a:r>
                  <a:rPr lang="en-GB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Shor’s algorithm</a:t>
                </a: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that breaks RSA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QPE is applied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  <a:ea typeface="Helvetica Neue" panose="02000503000000020004" pitchFamily="2" charset="0"/>
                            <a:cs typeface="Helvetica Neue" panose="02000503000000020004" pitchFamily="2" charset="0"/>
                          </a:rPr>
                          <m:t>𝑖𝐴</m:t>
                        </m:r>
                      </m:sup>
                    </m:sSup>
                  </m:oMath>
                </a14:m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(</a:t>
                </a:r>
                <a:r>
                  <a:rPr lang="en-GB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Hamiltonian simulation</a:t>
                </a:r>
                <a:r>
                  <a:rPr lang="en-GB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35AC9B-0E71-7389-E3B1-E57EA9357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309" y="4872140"/>
                <a:ext cx="6042944" cy="1323762"/>
              </a:xfrm>
              <a:prstGeom prst="rect">
                <a:avLst/>
              </a:prstGeom>
              <a:blipFill>
                <a:blip r:embed="rId5"/>
                <a:stretch>
                  <a:fillRect l="-208"/>
                </a:stretch>
              </a:blipFill>
              <a:ln w="28575">
                <a:solidFill>
                  <a:srgbClr val="C0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042944"/>
                          <a:gd name="connsiteY0" fmla="*/ 0 h 1323762"/>
                          <a:gd name="connsiteX1" fmla="*/ 611009 w 6042944"/>
                          <a:gd name="connsiteY1" fmla="*/ 0 h 1323762"/>
                          <a:gd name="connsiteX2" fmla="*/ 1101159 w 6042944"/>
                          <a:gd name="connsiteY2" fmla="*/ 0 h 1323762"/>
                          <a:gd name="connsiteX3" fmla="*/ 1893456 w 6042944"/>
                          <a:gd name="connsiteY3" fmla="*/ 0 h 1323762"/>
                          <a:gd name="connsiteX4" fmla="*/ 2504465 w 6042944"/>
                          <a:gd name="connsiteY4" fmla="*/ 0 h 1323762"/>
                          <a:gd name="connsiteX5" fmla="*/ 3115473 w 6042944"/>
                          <a:gd name="connsiteY5" fmla="*/ 0 h 1323762"/>
                          <a:gd name="connsiteX6" fmla="*/ 3907770 w 6042944"/>
                          <a:gd name="connsiteY6" fmla="*/ 0 h 1323762"/>
                          <a:gd name="connsiteX7" fmla="*/ 4458350 w 6042944"/>
                          <a:gd name="connsiteY7" fmla="*/ 0 h 1323762"/>
                          <a:gd name="connsiteX8" fmla="*/ 5250647 w 6042944"/>
                          <a:gd name="connsiteY8" fmla="*/ 0 h 1323762"/>
                          <a:gd name="connsiteX9" fmla="*/ 6042944 w 6042944"/>
                          <a:gd name="connsiteY9" fmla="*/ 0 h 1323762"/>
                          <a:gd name="connsiteX10" fmla="*/ 6042944 w 6042944"/>
                          <a:gd name="connsiteY10" fmla="*/ 661881 h 1323762"/>
                          <a:gd name="connsiteX11" fmla="*/ 6042944 w 6042944"/>
                          <a:gd name="connsiteY11" fmla="*/ 1323762 h 1323762"/>
                          <a:gd name="connsiteX12" fmla="*/ 5311076 w 6042944"/>
                          <a:gd name="connsiteY12" fmla="*/ 1323762 h 1323762"/>
                          <a:gd name="connsiteX13" fmla="*/ 4518779 w 6042944"/>
                          <a:gd name="connsiteY13" fmla="*/ 1323762 h 1323762"/>
                          <a:gd name="connsiteX14" fmla="*/ 3726482 w 6042944"/>
                          <a:gd name="connsiteY14" fmla="*/ 1323762 h 1323762"/>
                          <a:gd name="connsiteX15" fmla="*/ 3175903 w 6042944"/>
                          <a:gd name="connsiteY15" fmla="*/ 1323762 h 1323762"/>
                          <a:gd name="connsiteX16" fmla="*/ 2504465 w 6042944"/>
                          <a:gd name="connsiteY16" fmla="*/ 1323762 h 1323762"/>
                          <a:gd name="connsiteX17" fmla="*/ 1712167 w 6042944"/>
                          <a:gd name="connsiteY17" fmla="*/ 1323762 h 1323762"/>
                          <a:gd name="connsiteX18" fmla="*/ 1040729 w 6042944"/>
                          <a:gd name="connsiteY18" fmla="*/ 1323762 h 1323762"/>
                          <a:gd name="connsiteX19" fmla="*/ 0 w 6042944"/>
                          <a:gd name="connsiteY19" fmla="*/ 1323762 h 1323762"/>
                          <a:gd name="connsiteX20" fmla="*/ 0 w 6042944"/>
                          <a:gd name="connsiteY20" fmla="*/ 688356 h 1323762"/>
                          <a:gd name="connsiteX21" fmla="*/ 0 w 6042944"/>
                          <a:gd name="connsiteY21" fmla="*/ 0 h 13237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</a:cxnLst>
                        <a:rect l="l" t="t" r="r" b="b"/>
                        <a:pathLst>
                          <a:path w="6042944" h="1323762" extrusionOk="0">
                            <a:moveTo>
                              <a:pt x="0" y="0"/>
                            </a:moveTo>
                            <a:cubicBezTo>
                              <a:pt x="122561" y="13554"/>
                              <a:pt x="446453" y="-28026"/>
                              <a:pt x="611009" y="0"/>
                            </a:cubicBezTo>
                            <a:cubicBezTo>
                              <a:pt x="775565" y="28026"/>
                              <a:pt x="969345" y="-9794"/>
                              <a:pt x="1101159" y="0"/>
                            </a:cubicBezTo>
                            <a:cubicBezTo>
                              <a:pt x="1232973" y="9794"/>
                              <a:pt x="1726154" y="7391"/>
                              <a:pt x="1893456" y="0"/>
                            </a:cubicBezTo>
                            <a:cubicBezTo>
                              <a:pt x="2060758" y="-7391"/>
                              <a:pt x="2247383" y="27706"/>
                              <a:pt x="2504465" y="0"/>
                            </a:cubicBezTo>
                            <a:cubicBezTo>
                              <a:pt x="2761547" y="-27706"/>
                              <a:pt x="2820944" y="343"/>
                              <a:pt x="3115473" y="0"/>
                            </a:cubicBezTo>
                            <a:cubicBezTo>
                              <a:pt x="3410002" y="-343"/>
                              <a:pt x="3566307" y="-21839"/>
                              <a:pt x="3907770" y="0"/>
                            </a:cubicBezTo>
                            <a:cubicBezTo>
                              <a:pt x="4249233" y="21839"/>
                              <a:pt x="4276746" y="22266"/>
                              <a:pt x="4458350" y="0"/>
                            </a:cubicBezTo>
                            <a:cubicBezTo>
                              <a:pt x="4639954" y="-22266"/>
                              <a:pt x="5013315" y="657"/>
                              <a:pt x="5250647" y="0"/>
                            </a:cubicBezTo>
                            <a:cubicBezTo>
                              <a:pt x="5487979" y="-657"/>
                              <a:pt x="5815327" y="2785"/>
                              <a:pt x="6042944" y="0"/>
                            </a:cubicBezTo>
                            <a:cubicBezTo>
                              <a:pt x="6043168" y="310894"/>
                              <a:pt x="6071267" y="389804"/>
                              <a:pt x="6042944" y="661881"/>
                            </a:cubicBezTo>
                            <a:cubicBezTo>
                              <a:pt x="6014621" y="933958"/>
                              <a:pt x="6015305" y="1090559"/>
                              <a:pt x="6042944" y="1323762"/>
                            </a:cubicBezTo>
                            <a:cubicBezTo>
                              <a:pt x="5686209" y="1297411"/>
                              <a:pt x="5478042" y="1291066"/>
                              <a:pt x="5311076" y="1323762"/>
                            </a:cubicBezTo>
                            <a:cubicBezTo>
                              <a:pt x="5144110" y="1356458"/>
                              <a:pt x="4868686" y="1309939"/>
                              <a:pt x="4518779" y="1323762"/>
                            </a:cubicBezTo>
                            <a:cubicBezTo>
                              <a:pt x="4168872" y="1337585"/>
                              <a:pt x="3925406" y="1302971"/>
                              <a:pt x="3726482" y="1323762"/>
                            </a:cubicBezTo>
                            <a:cubicBezTo>
                              <a:pt x="3527558" y="1344553"/>
                              <a:pt x="3416899" y="1303132"/>
                              <a:pt x="3175903" y="1323762"/>
                            </a:cubicBezTo>
                            <a:cubicBezTo>
                              <a:pt x="2934907" y="1344392"/>
                              <a:pt x="2786157" y="1314369"/>
                              <a:pt x="2504465" y="1323762"/>
                            </a:cubicBezTo>
                            <a:cubicBezTo>
                              <a:pt x="2222773" y="1333155"/>
                              <a:pt x="2097268" y="1337234"/>
                              <a:pt x="1712167" y="1323762"/>
                            </a:cubicBezTo>
                            <a:cubicBezTo>
                              <a:pt x="1327066" y="1310290"/>
                              <a:pt x="1318252" y="1332808"/>
                              <a:pt x="1040729" y="1323762"/>
                            </a:cubicBezTo>
                            <a:cubicBezTo>
                              <a:pt x="763206" y="1314716"/>
                              <a:pt x="269810" y="1282571"/>
                              <a:pt x="0" y="1323762"/>
                            </a:cubicBezTo>
                            <a:cubicBezTo>
                              <a:pt x="16461" y="1188399"/>
                              <a:pt x="-965" y="905548"/>
                              <a:pt x="0" y="688356"/>
                            </a:cubicBezTo>
                            <a:cubicBezTo>
                              <a:pt x="965" y="471164"/>
                              <a:pt x="-10969" y="27488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>
            <a:extLst>
              <a:ext uri="{FF2B5EF4-FFF2-40B4-BE49-F238E27FC236}">
                <a16:creationId xmlns:a16="http://schemas.microsoft.com/office/drawing/2014/main" id="{762CD45A-94BF-CF65-4F2D-5ACC4D5047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63" t="-1" r="-1" b="-1"/>
          <a:stretch/>
        </p:blipFill>
        <p:spPr bwMode="auto">
          <a:xfrm>
            <a:off x="9796974" y="1064266"/>
            <a:ext cx="1406852" cy="33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21394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XOVTI">
  <a:themeElements>
    <a:clrScheme name="3D">
      <a:dk1>
        <a:sysClr val="windowText" lastClr="000000"/>
      </a:dk1>
      <a:lt1>
        <a:sysClr val="window" lastClr="FFFFFF"/>
      </a:lt1>
      <a:dk2>
        <a:srgbClr val="201449"/>
      </a:dk2>
      <a:lt2>
        <a:srgbClr val="F3F0E9"/>
      </a:lt2>
      <a:accent1>
        <a:srgbClr val="F900A0"/>
      </a:accent1>
      <a:accent2>
        <a:srgbClr val="4D4EE6"/>
      </a:accent2>
      <a:accent3>
        <a:srgbClr val="454B78"/>
      </a:accent3>
      <a:accent4>
        <a:srgbClr val="A3A3C1"/>
      </a:accent4>
      <a:accent5>
        <a:srgbClr val="7162FE"/>
      </a:accent5>
      <a:accent6>
        <a:srgbClr val="1EBE9B"/>
      </a:accent6>
      <a:hlink>
        <a:srgbClr val="F900A0"/>
      </a:hlink>
      <a:folHlink>
        <a:srgbClr val="954F72"/>
      </a:folHlink>
    </a:clrScheme>
    <a:fontScheme name="Custom 4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XOVTI" id="{DC540DBD-7FF5-4942-921A-CFF95ECB90AA}" vid="{E72E4198-D957-48FD-B88D-6DAFC89EAF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MinimalXOVTI</Template>
  <TotalTime>14926</TotalTime>
  <Words>1798</Words>
  <Application>Microsoft Macintosh PowerPoint</Application>
  <PresentationFormat>Widescreen</PresentationFormat>
  <Paragraphs>343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Courier New</vt:lpstr>
      <vt:lpstr>Helvetica Neue</vt:lpstr>
      <vt:lpstr>Open sans</vt:lpstr>
      <vt:lpstr>System Font Regular</vt:lpstr>
      <vt:lpstr>MinimalXOVTI</vt:lpstr>
      <vt:lpstr>Track reconstruction with a  quantum algorithm</vt:lpstr>
      <vt:lpstr>Connecting dots in the LHCb VELO</vt:lpstr>
      <vt:lpstr>Quantum Computing</vt:lpstr>
      <vt:lpstr>Quantum Computing</vt:lpstr>
      <vt:lpstr>Quantum Computing</vt:lpstr>
      <vt:lpstr>Quantum Computing</vt:lpstr>
      <vt:lpstr>Quantum Computing</vt:lpstr>
      <vt:lpstr>A quantum algorithm for tracking</vt:lpstr>
      <vt:lpstr>PowerPoint Presentation</vt:lpstr>
      <vt:lpstr>Pros and Cons of HHL</vt:lpstr>
      <vt:lpstr>Does it work?</vt:lpstr>
      <vt:lpstr>Animation</vt:lpstr>
      <vt:lpstr>Tracking performances</vt:lpstr>
      <vt:lpstr>Thank you</vt:lpstr>
      <vt:lpstr>Conclusions</vt:lpstr>
      <vt:lpstr>Tracking performances</vt:lpstr>
      <vt:lpstr>PowerPoint Presentation</vt:lpstr>
      <vt:lpstr>Backup</vt:lpstr>
      <vt:lpstr>QC example  - swap test</vt:lpstr>
      <vt:lpstr>PowerPoint Presentation</vt:lpstr>
      <vt:lpstr>Connecting dots in the LHCb VELO</vt:lpstr>
      <vt:lpstr>Tracking challenges in HL-LHC</vt:lpstr>
      <vt:lpstr>Quantum Computing</vt:lpstr>
      <vt:lpstr>N. hits and particles</vt:lpstr>
      <vt:lpstr>Tracking challenges in HL-LHC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Nicotra, Davide (GWFP)</dc:creator>
  <cp:keywords/>
  <dc:description/>
  <cp:lastModifiedBy>Nicotra, Davide (GWFP)</cp:lastModifiedBy>
  <cp:revision>52</cp:revision>
  <dcterms:created xsi:type="dcterms:W3CDTF">2023-05-09T08:49:54Z</dcterms:created>
  <dcterms:modified xsi:type="dcterms:W3CDTF">2023-06-15T16:55:09Z</dcterms:modified>
  <cp:category/>
</cp:coreProperties>
</file>