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7" r:id="rId12"/>
    <p:sldId id="266" r:id="rId13"/>
    <p:sldId id="265" r:id="rId14"/>
    <p:sldId id="268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B3D23-E69E-4DC1-9506-EFBDF35D10F8}" type="datetimeFigureOut">
              <a:rPr lang="zh-CN" altLang="en-US" smtClean="0"/>
              <a:t>2023/2/18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72744-505B-4704-916F-694B9F99FB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9029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32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0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0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6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69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8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01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00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56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5090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419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27000">
              <a:schemeClr val="bg1"/>
            </a:gs>
            <a:gs pos="92000">
              <a:schemeClr val="bg1">
                <a:lumMod val="95000"/>
              </a:schemeClr>
            </a:gs>
            <a:gs pos="93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9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8.sv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572B7-6375-4E15-867F-08EF7418DA7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BDA9F0-4633-4D22-A94F-6909B4241889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57CBF2-3134-4754-848D-6942E22A1287}"/>
              </a:ext>
            </a:extLst>
          </p:cNvPr>
          <p:cNvSpPr txBox="1">
            <a:spLocks/>
          </p:cNvSpPr>
          <p:nvPr/>
        </p:nvSpPr>
        <p:spPr>
          <a:xfrm>
            <a:off x="-1" y="1614678"/>
            <a:ext cx="9144001" cy="2990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j-ea"/>
                <a:cs typeface="+mj-cs"/>
              </a:rPr>
              <a:t>Theory of Conventional Superconductivity at the surface of a Type-I Weyl Semimetal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8456B1D-2097-41C1-8DA3-79D13E2BCD97}"/>
              </a:ext>
            </a:extLst>
          </p:cNvPr>
          <p:cNvSpPr txBox="1">
            <a:spLocks/>
          </p:cNvSpPr>
          <p:nvPr/>
        </p:nvSpPr>
        <p:spPr>
          <a:xfrm>
            <a:off x="125556" y="4349047"/>
            <a:ext cx="3933306" cy="1208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Aymen</a:t>
            </a:r>
          </a:p>
        </p:txBody>
      </p:sp>
    </p:spTree>
    <p:extLst>
      <p:ext uri="{BB962C8B-B14F-4D97-AF65-F5344CB8AC3E}">
        <p14:creationId xmlns:p14="http://schemas.microsoft.com/office/powerpoint/2010/main" val="701413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0494A08-8D0E-4E5A-BE29-A4B22F176680}"/>
              </a:ext>
            </a:extLst>
          </p:cNvPr>
          <p:cNvGrpSpPr/>
          <p:nvPr/>
        </p:nvGrpSpPr>
        <p:grpSpPr>
          <a:xfrm>
            <a:off x="453009" y="2162174"/>
            <a:ext cx="8234434" cy="3147027"/>
            <a:chOff x="557784" y="1823292"/>
            <a:chExt cx="11164824" cy="4266960"/>
          </a:xfrm>
        </p:grpSpPr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8C5049C7-B814-45D0-A055-4E55A69E361A}"/>
                </a:ext>
              </a:extLst>
            </p:cNvPr>
            <p:cNvSpPr txBox="1">
              <a:spLocks/>
            </p:cNvSpPr>
            <p:nvPr/>
          </p:nvSpPr>
          <p:spPr>
            <a:xfrm>
              <a:off x="1051560" y="4444332"/>
              <a:ext cx="3538728" cy="16459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2500" lnSpcReduction="1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Surface Green’s Function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927C534-E98C-4538-A49B-46CC71CDBDDE}"/>
                </a:ext>
              </a:extLst>
            </p:cNvPr>
            <p:cNvGrpSpPr/>
            <p:nvPr/>
          </p:nvGrpSpPr>
          <p:grpSpPr>
            <a:xfrm>
              <a:off x="557784" y="1823292"/>
              <a:ext cx="11164824" cy="4263230"/>
              <a:chOff x="557784" y="1823292"/>
              <a:chExt cx="11164824" cy="4263230"/>
            </a:xfrm>
          </p:grpSpPr>
          <p:pic>
            <p:nvPicPr>
              <p:cNvPr id="8" name="Content Placeholder 5" descr="Shape&#10;&#10;Description automatically generated with medium confidence">
                <a:extLst>
                  <a:ext uri="{FF2B5EF4-FFF2-40B4-BE49-F238E27FC236}">
                    <a16:creationId xmlns:a16="http://schemas.microsoft.com/office/drawing/2014/main" id="{AE830FF0-77C1-4B23-8E13-B7BCB4BDD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7784" y="1823292"/>
                <a:ext cx="11164824" cy="712887"/>
              </a:xfrm>
              <a:prstGeom prst="rect">
                <a:avLst/>
              </a:prstGeom>
            </p:spPr>
          </p:pic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587A22D4-3A86-4822-927D-47F0265668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9240" y="4440602"/>
                <a:ext cx="6007608" cy="164592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rPr>
                  <a:t>Branch cuts -&gt; Effects due to the bulk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rPr>
                  <a:t>Poles -&gt; Effects due to Fermi arcs on surface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0397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B727D5E-91CC-434B-B544-A76ABA9C4413}"/>
              </a:ext>
            </a:extLst>
          </p:cNvPr>
          <p:cNvGrpSpPr/>
          <p:nvPr/>
        </p:nvGrpSpPr>
        <p:grpSpPr>
          <a:xfrm>
            <a:off x="220664" y="2706461"/>
            <a:ext cx="8437562" cy="815368"/>
            <a:chOff x="1116013" y="4196595"/>
            <a:chExt cx="10167937" cy="982584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CF3DB785-2C20-4A2D-B636-4A95B29836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013" y="4196595"/>
              <a:ext cx="4937125" cy="98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6A8382-4975-49D2-9749-B90E68E64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5238" y="4358114"/>
              <a:ext cx="4938712" cy="6595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3638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3352F61-7A46-45C8-A5E1-001A1FD1F836}"/>
              </a:ext>
            </a:extLst>
          </p:cNvPr>
          <p:cNvGrpSpPr/>
          <p:nvPr/>
        </p:nvGrpSpPr>
        <p:grpSpPr>
          <a:xfrm>
            <a:off x="222123" y="1562099"/>
            <a:ext cx="8598216" cy="3250477"/>
            <a:chOff x="316836" y="1745600"/>
            <a:chExt cx="11271151" cy="4260958"/>
          </a:xfrm>
        </p:grpSpPr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298C2396-22AF-4522-8F45-B3B52A7FDEB5}"/>
                </a:ext>
              </a:extLst>
            </p:cNvPr>
            <p:cNvSpPr txBox="1">
              <a:spLocks/>
            </p:cNvSpPr>
            <p:nvPr/>
          </p:nvSpPr>
          <p:spPr>
            <a:xfrm>
              <a:off x="316836" y="1745600"/>
              <a:ext cx="5340032" cy="414858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Experiments</a:t>
              </a:r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AF2916CE-4AF6-42A9-9361-3A5A305325EB}"/>
                </a:ext>
              </a:extLst>
            </p:cNvPr>
            <p:cNvSpPr txBox="1">
              <a:spLocks/>
            </p:cNvSpPr>
            <p:nvPr/>
          </p:nvSpPr>
          <p:spPr>
            <a:xfrm>
              <a:off x="5769739" y="1857972"/>
              <a:ext cx="5818248" cy="41485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NbP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: Type – I Weyl semimetal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Superconductivity found in 6.2% of powdered sample between 6-9K (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Baenitz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et al.)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Superconductivity found in powdered sample at 7.5 K (Kumar et. al.)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Possible explanations for low superconducting sample :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- Surface superconductivity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- Conversion to Type-II Weyl semimetal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5270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F1E6730-8E20-4140-AEE7-7F57DBDA3C28}"/>
              </a:ext>
            </a:extLst>
          </p:cNvPr>
          <p:cNvGrpSpPr/>
          <p:nvPr/>
        </p:nvGrpSpPr>
        <p:grpSpPr>
          <a:xfrm>
            <a:off x="136398" y="1590673"/>
            <a:ext cx="8989981" cy="3679109"/>
            <a:chOff x="841248" y="1487306"/>
            <a:chExt cx="10270116" cy="4202995"/>
          </a:xfrm>
        </p:grpSpPr>
        <p:sp>
          <p:nvSpPr>
            <p:cNvPr id="6" name="Title 1">
              <a:extLst>
                <a:ext uri="{FF2B5EF4-FFF2-40B4-BE49-F238E27FC236}">
                  <a16:creationId xmlns:a16="http://schemas.microsoft.com/office/drawing/2014/main" id="{57D7DCD3-C8E9-43CE-83B7-ADBD098270D7}"/>
                </a:ext>
              </a:extLst>
            </p:cNvPr>
            <p:cNvSpPr txBox="1">
              <a:spLocks/>
            </p:cNvSpPr>
            <p:nvPr/>
          </p:nvSpPr>
          <p:spPr>
            <a:xfrm>
              <a:off x="841248" y="1541715"/>
              <a:ext cx="4068849" cy="4148586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Conclusion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ontent Placeholder 2">
                  <a:extLst>
                    <a:ext uri="{FF2B5EF4-FFF2-40B4-BE49-F238E27FC236}">
                      <a16:creationId xmlns:a16="http://schemas.microsoft.com/office/drawing/2014/main" id="{88951D0C-EF70-4D1A-ABE7-66DD0BFC86E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293114" y="1487306"/>
                  <a:ext cx="5818250" cy="414858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1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4572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Superconductivity at the surface of a Weyl semimetal is dominated by surface effects even though the bulk has a higher dimensionality.</a:t>
                  </a:r>
                </a:p>
                <a:p>
                  <a:pPr marL="4572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This qualitative result does not change even in the presence of doping ( small </a:t>
                  </a:r>
                  <a14:m>
                    <m:oMath xmlns:m="http://schemas.openxmlformats.org/officeDocument/2006/math">
                      <m:r>
                        <a:rPr kumimoji="0" lang="en-US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𝜇</m:t>
                      </m:r>
                      <m:r>
                        <a: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a14:m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.</a:t>
                  </a:r>
                </a:p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" name="Content Placeholder 2">
                  <a:extLst>
                    <a:ext uri="{FF2B5EF4-FFF2-40B4-BE49-F238E27FC236}">
                      <a16:creationId xmlns:a16="http://schemas.microsoft.com/office/drawing/2014/main" id="{88951D0C-EF70-4D1A-ABE7-66DD0BFC86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3114" y="1487306"/>
                  <a:ext cx="5818250" cy="4148585"/>
                </a:xfrm>
                <a:prstGeom prst="rect">
                  <a:avLst/>
                </a:prstGeom>
                <a:blipFill>
                  <a:blip r:embed="rId2"/>
                  <a:stretch>
                    <a:fillRect t="-839" r="-7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3118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B5D40C9-1003-495A-A389-12970A6DEAC3}"/>
              </a:ext>
            </a:extLst>
          </p:cNvPr>
          <p:cNvGrpSpPr/>
          <p:nvPr/>
        </p:nvGrpSpPr>
        <p:grpSpPr>
          <a:xfrm>
            <a:off x="144780" y="1000125"/>
            <a:ext cx="8876065" cy="4838694"/>
            <a:chOff x="30480" y="698261"/>
            <a:chExt cx="10482418" cy="5714384"/>
          </a:xfrm>
        </p:grpSpPr>
        <p:sp>
          <p:nvSpPr>
            <p:cNvPr id="5" name="Title 1">
              <a:extLst>
                <a:ext uri="{FF2B5EF4-FFF2-40B4-BE49-F238E27FC236}">
                  <a16:creationId xmlns:a16="http://schemas.microsoft.com/office/drawing/2014/main" id="{AE867B06-FCC7-4C57-AB5C-4D475CCD09C9}"/>
                </a:ext>
              </a:extLst>
            </p:cNvPr>
            <p:cNvSpPr txBox="1">
              <a:spLocks/>
            </p:cNvSpPr>
            <p:nvPr/>
          </p:nvSpPr>
          <p:spPr>
            <a:xfrm>
              <a:off x="30480" y="839043"/>
              <a:ext cx="4443154" cy="108781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2500" lnSpcReduction="20000"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Weyl Semimetal</a:t>
              </a:r>
            </a:p>
          </p:txBody>
        </p:sp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DE7C63D9-13B1-4EFA-819F-31030BFD0CBE}"/>
                </a:ext>
              </a:extLst>
            </p:cNvPr>
            <p:cNvSpPr txBox="1">
              <a:spLocks/>
            </p:cNvSpPr>
            <p:nvPr/>
          </p:nvSpPr>
          <p:spPr>
            <a:xfrm>
              <a:off x="30480" y="2059248"/>
              <a:ext cx="4935697" cy="43533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Discrete band </a:t>
              </a:r>
              <a:r>
                <a:rPr kumimoji="0" lang="en-US" sz="17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touchings</a:t>
              </a: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in the bulk : Weyl points (Topologically protected)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Require inversion symmetry or time-reversal symmetry to be broken. 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Low energy dispersion around Weyl points resemble a quasi-Weyl fermion.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Zero energy states on the surface: Fermi arcs.</a:t>
              </a:r>
            </a:p>
          </p:txBody>
        </p:sp>
        <p:pic>
          <p:nvPicPr>
            <p:cNvPr id="7" name="Content Placeholder 5" descr="A picture containing device&#10;&#10;Description automatically generated">
              <a:extLst>
                <a:ext uri="{FF2B5EF4-FFF2-40B4-BE49-F238E27FC236}">
                  <a16:creationId xmlns:a16="http://schemas.microsoft.com/office/drawing/2014/main" id="{26892D15-5D6B-4AAD-BB16-D228D86953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2" r="5227"/>
            <a:stretch/>
          </p:blipFill>
          <p:spPr>
            <a:xfrm>
              <a:off x="5577200" y="698261"/>
              <a:ext cx="4935698" cy="55512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601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ADE3FC5-4ED3-4096-A0D3-E129BA656CB2}"/>
              </a:ext>
            </a:extLst>
          </p:cNvPr>
          <p:cNvGrpSpPr/>
          <p:nvPr/>
        </p:nvGrpSpPr>
        <p:grpSpPr>
          <a:xfrm>
            <a:off x="411025" y="1666874"/>
            <a:ext cx="8310793" cy="3576977"/>
            <a:chOff x="1045029" y="1092857"/>
            <a:chExt cx="10197737" cy="4389120"/>
          </a:xfrm>
        </p:grpSpPr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BBC042DE-0FF4-4987-9C3B-F1DE44FCD28A}"/>
                </a:ext>
              </a:extLst>
            </p:cNvPr>
            <p:cNvSpPr txBox="1">
              <a:spLocks/>
            </p:cNvSpPr>
            <p:nvPr/>
          </p:nvSpPr>
          <p:spPr>
            <a:xfrm>
              <a:off x="1045029" y="1092857"/>
              <a:ext cx="3669704" cy="4389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Big Picture</a:t>
              </a:r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CBF219FF-8EB4-4CD6-AFBA-F7F2F886F377}"/>
                </a:ext>
              </a:extLst>
            </p:cNvPr>
            <p:cNvSpPr txBox="1">
              <a:spLocks/>
            </p:cNvSpPr>
            <p:nvPr/>
          </p:nvSpPr>
          <p:spPr>
            <a:xfrm>
              <a:off x="5572679" y="1092857"/>
              <a:ext cx="5670087" cy="43891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Bulk physics: Well understood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Surface physics: Doesn’t have a well-defined Hamiltonian so more intractable. 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Fermi arcs bleed into the bulk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Workaround: Use Green’s functions.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906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118DF78-E858-4646-A033-F47EF778E6EE}"/>
              </a:ext>
            </a:extLst>
          </p:cNvPr>
          <p:cNvGrpSpPr/>
          <p:nvPr/>
        </p:nvGrpSpPr>
        <p:grpSpPr>
          <a:xfrm>
            <a:off x="316032" y="1704975"/>
            <a:ext cx="8502190" cy="3462676"/>
            <a:chOff x="35379" y="1524000"/>
            <a:chExt cx="9554631" cy="3891302"/>
          </a:xfrm>
        </p:grpSpPr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4AEA12D0-23A1-4412-B088-E01FBCA67C71}"/>
                </a:ext>
              </a:extLst>
            </p:cNvPr>
            <p:cNvSpPr txBox="1">
              <a:spLocks/>
            </p:cNvSpPr>
            <p:nvPr/>
          </p:nvSpPr>
          <p:spPr>
            <a:xfrm>
              <a:off x="35379" y="1524000"/>
              <a:ext cx="3253483" cy="389130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Motivation</a:t>
              </a:r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9E07CEF3-0CEC-41E5-9C77-AD038E25E845}"/>
                </a:ext>
              </a:extLst>
            </p:cNvPr>
            <p:cNvSpPr txBox="1">
              <a:spLocks/>
            </p:cNvSpPr>
            <p:nvPr/>
          </p:nvSpPr>
          <p:spPr>
            <a:xfrm>
              <a:off x="4563029" y="1524000"/>
              <a:ext cx="5026981" cy="389130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Superconductivity depends on the density of states and number of dimensions.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For Weyl semimetal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Bulk 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dimensionality(3D)    -&gt; high 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density of states        -&gt; low.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Surface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dimensionality(2D)    -&gt; low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density of states        -&gt; high</a:t>
              </a:r>
              <a:b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</a:b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                         (Because Fermi Arcs)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Goal: determine whether the surface or bulk effects dominate 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Recent experiments have shown presence of superconductivity on the surface  </a:t>
              </a:r>
            </a:p>
            <a:p>
              <a:pPr marL="228600" marR="0" lvl="0" indent="-22860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372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4C40E9F0-3B85-4D86-AA11-BE27C4B1CF1F}"/>
              </a:ext>
            </a:extLst>
          </p:cNvPr>
          <p:cNvSpPr txBox="1">
            <a:spLocks/>
          </p:cNvSpPr>
          <p:nvPr/>
        </p:nvSpPr>
        <p:spPr>
          <a:xfrm>
            <a:off x="791719" y="847725"/>
            <a:ext cx="7784543" cy="903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j-ea"/>
                <a:cs typeface="+mj-cs"/>
              </a:rPr>
              <a:t>Setup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24132C7A-CF06-460B-A84D-F16C4BD4AE1D}"/>
              </a:ext>
            </a:extLst>
          </p:cNvPr>
          <p:cNvSpPr txBox="1">
            <a:spLocks/>
          </p:cNvSpPr>
          <p:nvPr/>
        </p:nvSpPr>
        <p:spPr>
          <a:xfrm>
            <a:off x="525019" y="1496153"/>
            <a:ext cx="3780264" cy="282819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Assume attractive Hubbard interaction and pair hopping at each site.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The large-N approximation will give us the mean field result.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1D33C2-10C6-43DD-830E-2C4C2C743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5159891"/>
            <a:ext cx="7600950" cy="6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373C17A-58E3-47FB-B48C-555FCD27255B}"/>
              </a:ext>
            </a:extLst>
          </p:cNvPr>
          <p:cNvGrpSpPr/>
          <p:nvPr/>
        </p:nvGrpSpPr>
        <p:grpSpPr>
          <a:xfrm>
            <a:off x="4400280" y="1609725"/>
            <a:ext cx="4468521" cy="2700508"/>
            <a:chOff x="6048105" y="2370725"/>
            <a:chExt cx="5684456" cy="343534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A28B8B3-6E9A-4703-B0B9-4A3DEDA689A7}"/>
                </a:ext>
              </a:extLst>
            </p:cNvPr>
            <p:cNvGrpSpPr/>
            <p:nvPr/>
          </p:nvGrpSpPr>
          <p:grpSpPr>
            <a:xfrm>
              <a:off x="6776720" y="2370725"/>
              <a:ext cx="4114299" cy="2536164"/>
              <a:chOff x="6420089" y="2071775"/>
              <a:chExt cx="4795019" cy="2955778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BEDC9CB9-8E3D-46BD-A2DD-4A5EABAF66BF}"/>
                  </a:ext>
                </a:extLst>
              </p:cNvPr>
              <p:cNvGrpSpPr/>
              <p:nvPr/>
            </p:nvGrpSpPr>
            <p:grpSpPr>
              <a:xfrm>
                <a:off x="6420089" y="2071775"/>
                <a:ext cx="4795019" cy="2955778"/>
                <a:chOff x="2646447" y="1754198"/>
                <a:chExt cx="5425439" cy="3344386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AAABCE61-398D-4253-BE5B-9890DA590D02}"/>
                    </a:ext>
                  </a:extLst>
                </p:cNvPr>
                <p:cNvGrpSpPr/>
                <p:nvPr/>
              </p:nvGrpSpPr>
              <p:grpSpPr>
                <a:xfrm>
                  <a:off x="2646447" y="1754198"/>
                  <a:ext cx="5425439" cy="3344386"/>
                  <a:chOff x="2637572" y="1584417"/>
                  <a:chExt cx="5394960" cy="3413760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E457AD2E-473A-43C1-A07A-2F3993176623}"/>
                      </a:ext>
                    </a:extLst>
                  </p:cNvPr>
                  <p:cNvSpPr/>
                  <p:nvPr/>
                </p:nvSpPr>
                <p:spPr>
                  <a:xfrm>
                    <a:off x="2637572" y="1584417"/>
                    <a:ext cx="5394960" cy="3413760"/>
                  </a:xfrm>
                  <a:prstGeom prst="rect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2D7CC3B8-D91A-49E1-B972-65A5D10F22CF}"/>
                      </a:ext>
                    </a:extLst>
                  </p:cNvPr>
                  <p:cNvSpPr/>
                  <p:nvPr/>
                </p:nvSpPr>
                <p:spPr>
                  <a:xfrm>
                    <a:off x="3569424" y="2341880"/>
                    <a:ext cx="449062" cy="1920240"/>
                  </a:xfrm>
                  <a:custGeom>
                    <a:avLst/>
                    <a:gdLst>
                      <a:gd name="connsiteX0" fmla="*/ 210096 w 449062"/>
                      <a:gd name="connsiteY0" fmla="*/ 0 h 1920240"/>
                      <a:gd name="connsiteX1" fmla="*/ 6896 w 449062"/>
                      <a:gd name="connsiteY1" fmla="*/ 386080 h 1920240"/>
                      <a:gd name="connsiteX2" fmla="*/ 433616 w 449062"/>
                      <a:gd name="connsiteY2" fmla="*/ 1290320 h 1920240"/>
                      <a:gd name="connsiteX3" fmla="*/ 362496 w 449062"/>
                      <a:gd name="connsiteY3" fmla="*/ 1920240 h 1920240"/>
                      <a:gd name="connsiteX4" fmla="*/ 362496 w 449062"/>
                      <a:gd name="connsiteY4" fmla="*/ 1920240 h 1920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9062" h="1920240">
                        <a:moveTo>
                          <a:pt x="210096" y="0"/>
                        </a:moveTo>
                        <a:cubicBezTo>
                          <a:pt x="89869" y="85513"/>
                          <a:pt x="-30357" y="171027"/>
                          <a:pt x="6896" y="386080"/>
                        </a:cubicBezTo>
                        <a:cubicBezTo>
                          <a:pt x="44149" y="601133"/>
                          <a:pt x="374349" y="1034627"/>
                          <a:pt x="433616" y="1290320"/>
                        </a:cubicBezTo>
                        <a:cubicBezTo>
                          <a:pt x="492883" y="1546013"/>
                          <a:pt x="362496" y="1920240"/>
                          <a:pt x="362496" y="1920240"/>
                        </a:cubicBezTo>
                        <a:lnTo>
                          <a:pt x="362496" y="1920240"/>
                        </a:lnTo>
                      </a:path>
                    </a:pathLst>
                  </a:custGeom>
                  <a:noFill/>
                  <a:ln w="5715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D6B76ACD-6962-4E3E-ADA9-6D98FE4BCBB2}"/>
                      </a:ext>
                    </a:extLst>
                  </p:cNvPr>
                  <p:cNvSpPr/>
                  <p:nvPr/>
                </p:nvSpPr>
                <p:spPr>
                  <a:xfrm>
                    <a:off x="3649072" y="2153920"/>
                    <a:ext cx="272688" cy="256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BA8DE9C9-83AE-48B3-965A-404F2A62BAA8}"/>
                      </a:ext>
                    </a:extLst>
                  </p:cNvPr>
                  <p:cNvSpPr/>
                  <p:nvPr/>
                </p:nvSpPr>
                <p:spPr>
                  <a:xfrm>
                    <a:off x="3746656" y="4250141"/>
                    <a:ext cx="272688" cy="256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rgbClr val="0000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28F12AD3-5053-4095-8FA8-068A272A35B8}"/>
                      </a:ext>
                    </a:extLst>
                  </p:cNvPr>
                  <p:cNvSpPr/>
                  <p:nvPr/>
                </p:nvSpPr>
                <p:spPr>
                  <a:xfrm>
                    <a:off x="6603200" y="2043490"/>
                    <a:ext cx="272688" cy="256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rgbClr val="0000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:a16="http://schemas.microsoft.com/office/drawing/2014/main" id="{976515AA-277F-4B37-B621-2B445B3B5DBD}"/>
                      </a:ext>
                    </a:extLst>
                  </p:cNvPr>
                  <p:cNvSpPr/>
                  <p:nvPr/>
                </p:nvSpPr>
                <p:spPr>
                  <a:xfrm>
                    <a:off x="6582054" y="4175486"/>
                    <a:ext cx="272688" cy="25654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rgbClr val="0000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F7A6F9E1-07A4-472F-BE17-84D64EA9C6FF}"/>
                      </a:ext>
                    </a:extLst>
                  </p:cNvPr>
                  <p:cNvSpPr/>
                  <p:nvPr/>
                </p:nvSpPr>
                <p:spPr>
                  <a:xfrm>
                    <a:off x="3910902" y="2976145"/>
                    <a:ext cx="87775" cy="82577"/>
                  </a:xfrm>
                  <a:prstGeom prst="ellipse">
                    <a:avLst/>
                  </a:prstGeom>
                  <a:solidFill>
                    <a:srgbClr val="F5A700"/>
                  </a:solidFill>
                  <a:ln w="1270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541C57B0-9B42-4B45-A00F-E0715B321A1D}"/>
                      </a:ext>
                    </a:extLst>
                  </p:cNvPr>
                  <p:cNvSpPr/>
                  <p:nvPr/>
                </p:nvSpPr>
                <p:spPr>
                  <a:xfrm>
                    <a:off x="6562263" y="3666117"/>
                    <a:ext cx="87775" cy="82577"/>
                  </a:xfrm>
                  <a:prstGeom prst="ellipse">
                    <a:avLst/>
                  </a:prstGeom>
                  <a:solidFill>
                    <a:srgbClr val="F5A700"/>
                  </a:solidFill>
                  <a:ln w="1270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54598741-E345-4F7B-BFAC-F3002D322C17}"/>
                      </a:ext>
                    </a:extLst>
                  </p:cNvPr>
                  <p:cNvSpPr/>
                  <p:nvPr/>
                </p:nvSpPr>
                <p:spPr>
                  <a:xfrm>
                    <a:off x="6832001" y="2966195"/>
                    <a:ext cx="87775" cy="82577"/>
                  </a:xfrm>
                  <a:prstGeom prst="ellipse">
                    <a:avLst/>
                  </a:prstGeom>
                  <a:solidFill>
                    <a:srgbClr val="F5A700"/>
                  </a:solidFill>
                  <a:ln w="1270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6D6EAD73-617A-4019-A84E-665CBACFCBC4}"/>
                      </a:ext>
                    </a:extLst>
                  </p:cNvPr>
                  <p:cNvSpPr/>
                  <p:nvPr/>
                </p:nvSpPr>
                <p:spPr>
                  <a:xfrm>
                    <a:off x="4163781" y="3655568"/>
                    <a:ext cx="87775" cy="82577"/>
                  </a:xfrm>
                  <a:prstGeom prst="ellipse">
                    <a:avLst/>
                  </a:prstGeom>
                  <a:solidFill>
                    <a:srgbClr val="F5A700"/>
                  </a:solidFill>
                  <a:ln w="12700" cap="flat" cmpd="sng" algn="ctr">
                    <a:solidFill>
                      <a:srgbClr val="F5A700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endParaRP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7DB6A240-E45B-48D2-B3CC-1ED847EDFFE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55842" y="1982282"/>
                      <a:ext cx="1758640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normAutofit fontScale="55000" lnSpcReduction="20000"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↑</m:t>
                            </m:r>
                          </m:oMath>
                        </m:oMathPara>
                      </a14:m>
                      <a:endParaRPr kumimoji="0" lang="en-US" sz="2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7DB6A240-E45B-48D2-B3CC-1ED847EDFFE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155842" y="1982282"/>
                      <a:ext cx="1758640" cy="58477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E569F40B-9B46-4B4C-A448-9B6A994DA3E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19296" y="1982282"/>
                      <a:ext cx="1758640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normAutofit fontScale="55000" lnSpcReduction="20000"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0" lang="en-US" sz="20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oMath>
                        </m:oMathPara>
                      </a14:m>
                      <a:endParaRPr kumimoji="0" lang="en-US" sz="20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E569F40B-9B46-4B4C-A448-9B6A994DA3E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619296" y="1982282"/>
                      <a:ext cx="1758640" cy="58477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9F9F7B4-A63D-434B-B72C-18F5C3E3F994}"/>
                  </a:ext>
                </a:extLst>
              </p:cNvPr>
              <p:cNvSpPr/>
              <p:nvPr/>
            </p:nvSpPr>
            <p:spPr>
              <a:xfrm rot="10800000" flipH="1">
                <a:off x="9748571" y="2718352"/>
                <a:ext cx="399125" cy="1662625"/>
              </a:xfrm>
              <a:custGeom>
                <a:avLst/>
                <a:gdLst>
                  <a:gd name="connsiteX0" fmla="*/ 210096 w 449062"/>
                  <a:gd name="connsiteY0" fmla="*/ 0 h 1920240"/>
                  <a:gd name="connsiteX1" fmla="*/ 6896 w 449062"/>
                  <a:gd name="connsiteY1" fmla="*/ 386080 h 1920240"/>
                  <a:gd name="connsiteX2" fmla="*/ 433616 w 449062"/>
                  <a:gd name="connsiteY2" fmla="*/ 1290320 h 1920240"/>
                  <a:gd name="connsiteX3" fmla="*/ 362496 w 449062"/>
                  <a:gd name="connsiteY3" fmla="*/ 1920240 h 1920240"/>
                  <a:gd name="connsiteX4" fmla="*/ 362496 w 449062"/>
                  <a:gd name="connsiteY4" fmla="*/ 1920240 h 192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9062" h="1920240">
                    <a:moveTo>
                      <a:pt x="210096" y="0"/>
                    </a:moveTo>
                    <a:cubicBezTo>
                      <a:pt x="89869" y="85513"/>
                      <a:pt x="-30357" y="171027"/>
                      <a:pt x="6896" y="386080"/>
                    </a:cubicBezTo>
                    <a:cubicBezTo>
                      <a:pt x="44149" y="601133"/>
                      <a:pt x="374349" y="1034627"/>
                      <a:pt x="433616" y="1290320"/>
                    </a:cubicBezTo>
                    <a:cubicBezTo>
                      <a:pt x="492883" y="1546013"/>
                      <a:pt x="362496" y="1920240"/>
                      <a:pt x="362496" y="1920240"/>
                    </a:cubicBezTo>
                    <a:lnTo>
                      <a:pt x="362496" y="1920240"/>
                    </a:lnTo>
                  </a:path>
                </a:pathLst>
              </a:custGeom>
              <a:noFill/>
              <a:ln w="57150" cap="flat" cmpd="sng" algn="ctr">
                <a:solidFill>
                  <a:srgbClr val="F5A700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A56413D3-3518-485F-B647-C9960ABAE5B7}"/>
                  </a:ext>
                </a:extLst>
              </p:cNvPr>
              <p:cNvSpPr/>
              <p:nvPr/>
            </p:nvSpPr>
            <p:spPr>
              <a:xfrm>
                <a:off x="7385891" y="3296570"/>
                <a:ext cx="425700" cy="1124805"/>
              </a:xfrm>
              <a:prstGeom prst="arc">
                <a:avLst>
                  <a:gd name="adj1" fmla="val 16553682"/>
                  <a:gd name="adj2" fmla="val 21347244"/>
                </a:avLst>
              </a:prstGeom>
              <a:noFill/>
              <a:ln w="12700" cap="flat" cmpd="sng" algn="ctr">
                <a:solidFill>
                  <a:srgbClr val="F5A700"/>
                </a:solidFill>
                <a:prstDash val="dashDot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760094A2-F07E-4D0B-BD20-5C178A20CAA8}"/>
                  </a:ext>
                </a:extLst>
              </p:cNvPr>
              <p:cNvSpPr/>
              <p:nvPr/>
            </p:nvSpPr>
            <p:spPr>
              <a:xfrm rot="10800000" flipH="1">
                <a:off x="9752086" y="2783354"/>
                <a:ext cx="425700" cy="1124805"/>
              </a:xfrm>
              <a:prstGeom prst="arc">
                <a:avLst>
                  <a:gd name="adj1" fmla="val 16553682"/>
                  <a:gd name="adj2" fmla="val 21347244"/>
                </a:avLst>
              </a:prstGeom>
              <a:noFill/>
              <a:ln w="12700" cap="flat" cmpd="sng" algn="ctr">
                <a:solidFill>
                  <a:srgbClr val="F5A700"/>
                </a:solidFill>
                <a:prstDash val="dashDot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sp>
          <p:nvSpPr>
            <p:cNvPr id="44" name="Content Placeholder 22">
              <a:extLst>
                <a:ext uri="{FF2B5EF4-FFF2-40B4-BE49-F238E27FC236}">
                  <a16:creationId xmlns:a16="http://schemas.microsoft.com/office/drawing/2014/main" id="{8C35787F-9A72-4122-9357-289DC56CC363}"/>
                </a:ext>
              </a:extLst>
            </p:cNvPr>
            <p:cNvSpPr txBox="1">
              <a:spLocks/>
            </p:cNvSpPr>
            <p:nvPr/>
          </p:nvSpPr>
          <p:spPr>
            <a:xfrm>
              <a:off x="6048105" y="5125052"/>
              <a:ext cx="5684456" cy="68102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rPr>
                <a:t>Surface of a Weyl Semimetal with electrons near the spin reversed Fermi arcs forming Cooper pairs.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743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>
            <a:extLst>
              <a:ext uri="{FF2B5EF4-FFF2-40B4-BE49-F238E27FC236}">
                <a16:creationId xmlns:a16="http://schemas.microsoft.com/office/drawing/2014/main" id="{96CED8E2-7B71-4DA2-B5E2-9E2FFA558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4" y="1868430"/>
            <a:ext cx="2894011" cy="32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itle 1">
            <a:extLst>
              <a:ext uri="{FF2B5EF4-FFF2-40B4-BE49-F238E27FC236}">
                <a16:creationId xmlns:a16="http://schemas.microsoft.com/office/drawing/2014/main" id="{BB500443-A557-4703-A9B1-82C771E8C03B}"/>
              </a:ext>
            </a:extLst>
          </p:cNvPr>
          <p:cNvSpPr txBox="1">
            <a:spLocks/>
          </p:cNvSpPr>
          <p:nvPr/>
        </p:nvSpPr>
        <p:spPr>
          <a:xfrm>
            <a:off x="791719" y="838200"/>
            <a:ext cx="7784543" cy="903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j-ea"/>
                <a:cs typeface="+mj-cs"/>
              </a:rPr>
              <a:t>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BB72263E-00A6-4240-8BCA-A4A321543E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8777" y="2039523"/>
                <a:ext cx="3780264" cy="28281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11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1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𝑘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=0, 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𝑖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rPr>
                  <a:t> gives the long-range, equilibrium correlation.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𝐶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0,0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rPr>
                  <a:t> must diverge for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rPr>
                  <a:t> superconductivity phase transition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11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8" name="Content Placeholder 2">
                <a:extLst>
                  <a:ext uri="{FF2B5EF4-FFF2-40B4-BE49-F238E27FC236}">
                    <a16:creationId xmlns:a16="http://schemas.microsoft.com/office/drawing/2014/main" id="{BB72263E-00A6-4240-8BCA-A4A321543E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777" y="2039523"/>
                <a:ext cx="3780264" cy="2828197"/>
              </a:xfrm>
              <a:prstGeom prst="rect">
                <a:avLst/>
              </a:prstGeom>
              <a:blipFill>
                <a:blip r:embed="rId3"/>
                <a:stretch>
                  <a:fillRect l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378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67200FA-6AB2-4A57-8E97-F66317401477}"/>
              </a:ext>
            </a:extLst>
          </p:cNvPr>
          <p:cNvGrpSpPr/>
          <p:nvPr/>
        </p:nvGrpSpPr>
        <p:grpSpPr>
          <a:xfrm>
            <a:off x="67767" y="669334"/>
            <a:ext cx="8942883" cy="564850"/>
            <a:chOff x="67767" y="3166165"/>
            <a:chExt cx="9978219" cy="63024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E0CF33-F547-4BBC-B9DF-C4BDD17190AA}"/>
                </a:ext>
              </a:extLst>
            </p:cNvPr>
            <p:cNvGrpSpPr/>
            <p:nvPr/>
          </p:nvGrpSpPr>
          <p:grpSpPr>
            <a:xfrm>
              <a:off x="67767" y="3166165"/>
              <a:ext cx="8953578" cy="630244"/>
              <a:chOff x="2675814" y="3175790"/>
              <a:chExt cx="8953578" cy="63024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41D5E3D-C589-4CFC-AADF-A7BBB777B3B2}"/>
                  </a:ext>
                </a:extLst>
              </p:cNvPr>
              <p:cNvGrpSpPr/>
              <p:nvPr/>
            </p:nvGrpSpPr>
            <p:grpSpPr>
              <a:xfrm>
                <a:off x="4962524" y="3175790"/>
                <a:ext cx="2275843" cy="620719"/>
                <a:chOff x="4211320" y="2943860"/>
                <a:chExt cx="3846198" cy="1049021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E5C971D0-708C-4CBB-889C-2DE18DDB50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1320" y="3467100"/>
                  <a:ext cx="1051560" cy="0"/>
                </a:xfrm>
                <a:prstGeom prst="line">
                  <a:avLst/>
                </a:prstGeom>
                <a:ln w="38100"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B19F983-6061-46DA-990F-E740AF2AEC1F}"/>
                    </a:ext>
                  </a:extLst>
                </p:cNvPr>
                <p:cNvGrpSpPr/>
                <p:nvPr/>
              </p:nvGrpSpPr>
              <p:grpSpPr>
                <a:xfrm>
                  <a:off x="5186046" y="2943860"/>
                  <a:ext cx="1819912" cy="1049021"/>
                  <a:chOff x="5186046" y="2943860"/>
                  <a:chExt cx="1819912" cy="1049021"/>
                </a:xfrm>
              </p:grpSpPr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0D31B4B4-8D11-48C4-948F-45E7714472EF}"/>
                      </a:ext>
                    </a:extLst>
                  </p:cNvPr>
                  <p:cNvSpPr/>
                  <p:nvPr/>
                </p:nvSpPr>
                <p:spPr>
                  <a:xfrm>
                    <a:off x="5186046" y="3009900"/>
                    <a:ext cx="1819912" cy="914400"/>
                  </a:xfrm>
                  <a:prstGeom prst="ellips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9D8693CC-5BA9-47FF-A60F-F2AFA5B0B5FD}"/>
                      </a:ext>
                    </a:extLst>
                  </p:cNvPr>
                  <p:cNvGrpSpPr/>
                  <p:nvPr/>
                </p:nvGrpSpPr>
                <p:grpSpPr>
                  <a:xfrm>
                    <a:off x="6029960" y="2943860"/>
                    <a:ext cx="223520" cy="1049021"/>
                    <a:chOff x="6029960" y="2943860"/>
                    <a:chExt cx="223520" cy="1049021"/>
                  </a:xfrm>
                </p:grpSpPr>
                <p:sp>
                  <p:nvSpPr>
                    <p:cNvPr id="34" name="Flowchart: Merge 33">
                      <a:extLst>
                        <a:ext uri="{FF2B5EF4-FFF2-40B4-BE49-F238E27FC236}">
                          <a16:creationId xmlns:a16="http://schemas.microsoft.com/office/drawing/2014/main" id="{528074D2-CA48-43BF-8FA5-EBCB119226C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070600" y="2903220"/>
                      <a:ext cx="132080" cy="213360"/>
                    </a:xfrm>
                    <a:prstGeom prst="flowChartMerg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5" name="Flowchart: Merge 34">
                      <a:extLst>
                        <a:ext uri="{FF2B5EF4-FFF2-40B4-BE49-F238E27FC236}">
                          <a16:creationId xmlns:a16="http://schemas.microsoft.com/office/drawing/2014/main" id="{8E832638-2ACD-4569-A315-197EA4C940D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080760" y="3820161"/>
                      <a:ext cx="132080" cy="213360"/>
                    </a:xfrm>
                    <a:prstGeom prst="flowChartMerg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</p:grp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336D053-BF22-437B-8253-7A9145E429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05958" y="3467100"/>
                  <a:ext cx="1051560" cy="0"/>
                </a:xfrm>
                <a:prstGeom prst="line">
                  <a:avLst/>
                </a:prstGeom>
                <a:ln w="38100"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CB345813-9CF5-4AE1-A389-C0B933882A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3877" y="3476625"/>
                <a:ext cx="1051560" cy="0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FAA50EF-56FF-44E7-B183-A1DF0086D8E5}"/>
                  </a:ext>
                </a:extLst>
              </p:cNvPr>
              <p:cNvGrpSpPr/>
              <p:nvPr/>
            </p:nvGrpSpPr>
            <p:grpSpPr>
              <a:xfrm>
                <a:off x="7673596" y="3185315"/>
                <a:ext cx="3955796" cy="620719"/>
                <a:chOff x="7911721" y="3185315"/>
                <a:chExt cx="3955796" cy="620719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31AA19B5-B5BD-4EE4-9B28-AC8719A8304E}"/>
                    </a:ext>
                  </a:extLst>
                </p:cNvPr>
                <p:cNvGrpSpPr/>
                <p:nvPr/>
              </p:nvGrpSpPr>
              <p:grpSpPr>
                <a:xfrm>
                  <a:off x="7911721" y="3185315"/>
                  <a:ext cx="2275843" cy="620719"/>
                  <a:chOff x="4211320" y="2943860"/>
                  <a:chExt cx="3846198" cy="1049021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C20D8C3A-49B5-457B-91D1-A71EF72153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211320" y="3467100"/>
                    <a:ext cx="1051560" cy="0"/>
                  </a:xfrm>
                  <a:prstGeom prst="line">
                    <a:avLst/>
                  </a:prstGeom>
                  <a:ln w="3810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695FF331-F2A0-4E03-8319-076B32D75D75}"/>
                      </a:ext>
                    </a:extLst>
                  </p:cNvPr>
                  <p:cNvGrpSpPr/>
                  <p:nvPr/>
                </p:nvGrpSpPr>
                <p:grpSpPr>
                  <a:xfrm>
                    <a:off x="5186046" y="2943860"/>
                    <a:ext cx="1819912" cy="1049021"/>
                    <a:chOff x="5186046" y="2943860"/>
                    <a:chExt cx="1819912" cy="1049021"/>
                  </a:xfrm>
                </p:grpSpPr>
                <p:sp>
                  <p:nvSpPr>
                    <p:cNvPr id="25" name="Oval 24">
                      <a:extLst>
                        <a:ext uri="{FF2B5EF4-FFF2-40B4-BE49-F238E27FC236}">
                          <a16:creationId xmlns:a16="http://schemas.microsoft.com/office/drawing/2014/main" id="{BCF35D6A-CD01-46BD-9914-F801457D1D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6046" y="3009900"/>
                      <a:ext cx="1819912" cy="914400"/>
                    </a:xfrm>
                    <a:prstGeom prst="ellips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394CD86-0DAC-431D-8418-5BCC8DCA26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029960" y="2943860"/>
                      <a:ext cx="223520" cy="1049021"/>
                      <a:chOff x="6029960" y="2943860"/>
                      <a:chExt cx="223520" cy="1049021"/>
                    </a:xfrm>
                  </p:grpSpPr>
                  <p:sp>
                    <p:nvSpPr>
                      <p:cNvPr id="27" name="Flowchart: Merge 26">
                        <a:extLst>
                          <a:ext uri="{FF2B5EF4-FFF2-40B4-BE49-F238E27FC236}">
                            <a16:creationId xmlns:a16="http://schemas.microsoft.com/office/drawing/2014/main" id="{CD649B6E-C09B-4CF5-86C1-65F448A7AF6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070600" y="2903220"/>
                        <a:ext cx="132080" cy="213360"/>
                      </a:xfrm>
                      <a:prstGeom prst="flowChartMerge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8" name="Flowchart: Merge 27">
                        <a:extLst>
                          <a:ext uri="{FF2B5EF4-FFF2-40B4-BE49-F238E27FC236}">
                            <a16:creationId xmlns:a16="http://schemas.microsoft.com/office/drawing/2014/main" id="{7AA2D306-31ED-4EE0-8E3F-1EB6DA6B4A7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080760" y="3820161"/>
                        <a:ext cx="132080" cy="213360"/>
                      </a:xfrm>
                      <a:prstGeom prst="flowChartMerge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0067C5EE-F51A-4412-8E52-C62B60A6C7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05958" y="3467100"/>
                    <a:ext cx="1051560" cy="0"/>
                  </a:xfrm>
                  <a:prstGeom prst="line">
                    <a:avLst/>
                  </a:prstGeom>
                  <a:ln w="3810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AD98E9A0-4C21-4C7D-BC55-1DA24E98AA69}"/>
                    </a:ext>
                  </a:extLst>
                </p:cNvPr>
                <p:cNvGrpSpPr/>
                <p:nvPr/>
              </p:nvGrpSpPr>
              <p:grpSpPr>
                <a:xfrm>
                  <a:off x="9591674" y="3185315"/>
                  <a:ext cx="2275843" cy="620719"/>
                  <a:chOff x="4211320" y="2943860"/>
                  <a:chExt cx="3846198" cy="1049021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4A424DA0-140F-44CC-BB9A-79A92B77B7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211320" y="3467100"/>
                    <a:ext cx="1051560" cy="0"/>
                  </a:xfrm>
                  <a:prstGeom prst="line">
                    <a:avLst/>
                  </a:prstGeom>
                  <a:ln w="3810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6" name="Group 15">
                    <a:extLst>
                      <a:ext uri="{FF2B5EF4-FFF2-40B4-BE49-F238E27FC236}">
                        <a16:creationId xmlns:a16="http://schemas.microsoft.com/office/drawing/2014/main" id="{2A8F3241-7228-40F9-8F97-D37DC107514B}"/>
                      </a:ext>
                    </a:extLst>
                  </p:cNvPr>
                  <p:cNvGrpSpPr/>
                  <p:nvPr/>
                </p:nvGrpSpPr>
                <p:grpSpPr>
                  <a:xfrm>
                    <a:off x="5186045" y="2943860"/>
                    <a:ext cx="1819912" cy="1049021"/>
                    <a:chOff x="5186045" y="2943860"/>
                    <a:chExt cx="1819912" cy="1049021"/>
                  </a:xfrm>
                </p:grpSpPr>
                <p:sp>
                  <p:nvSpPr>
                    <p:cNvPr id="18" name="Oval 17">
                      <a:extLst>
                        <a:ext uri="{FF2B5EF4-FFF2-40B4-BE49-F238E27FC236}">
                          <a16:creationId xmlns:a16="http://schemas.microsoft.com/office/drawing/2014/main" id="{3C35EFD1-87F1-4FB7-BEA3-2B03062372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6045" y="3009901"/>
                      <a:ext cx="1819912" cy="914400"/>
                    </a:xfrm>
                    <a:prstGeom prst="ellips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19" name="Group 18">
                      <a:extLst>
                        <a:ext uri="{FF2B5EF4-FFF2-40B4-BE49-F238E27FC236}">
                          <a16:creationId xmlns:a16="http://schemas.microsoft.com/office/drawing/2014/main" id="{2D89427E-F4E6-4C53-9888-A0044C7A71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029960" y="2943860"/>
                      <a:ext cx="223520" cy="1049021"/>
                      <a:chOff x="6029960" y="2943860"/>
                      <a:chExt cx="223520" cy="1049021"/>
                    </a:xfrm>
                  </p:grpSpPr>
                  <p:sp>
                    <p:nvSpPr>
                      <p:cNvPr id="20" name="Flowchart: Merge 19">
                        <a:extLst>
                          <a:ext uri="{FF2B5EF4-FFF2-40B4-BE49-F238E27FC236}">
                            <a16:creationId xmlns:a16="http://schemas.microsoft.com/office/drawing/2014/main" id="{5691AF97-0CE8-419B-BFA4-750D16FD2F1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070600" y="2903220"/>
                        <a:ext cx="132080" cy="213360"/>
                      </a:xfrm>
                      <a:prstGeom prst="flowChartMerge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1" name="Flowchart: Merge 20">
                        <a:extLst>
                          <a:ext uri="{FF2B5EF4-FFF2-40B4-BE49-F238E27FC236}">
                            <a16:creationId xmlns:a16="http://schemas.microsoft.com/office/drawing/2014/main" id="{41848C8C-2BD7-4280-8155-71BF4EE1D0C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6080760" y="3820161"/>
                        <a:ext cx="132080" cy="213360"/>
                      </a:xfrm>
                      <a:prstGeom prst="flowChartMerge">
                        <a:avLst/>
                      </a:prstGeom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</p:grpSp>
              </p:grp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C6E3A9D2-03B5-4C77-9D7B-96590D060C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05958" y="3467100"/>
                    <a:ext cx="1051560" cy="0"/>
                  </a:xfrm>
                  <a:prstGeom prst="line">
                    <a:avLst/>
                  </a:prstGeom>
                  <a:ln w="38100"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A8CAC8ED-5FE7-4D67-A6F6-4F408E6D66FE}"/>
                      </a:ext>
                    </a:extLst>
                  </p:cNvPr>
                  <p:cNvSpPr txBox="1"/>
                  <p:nvPr/>
                </p:nvSpPr>
                <p:spPr>
                  <a:xfrm>
                    <a:off x="2675814" y="3224466"/>
                    <a:ext cx="651204" cy="43088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2800" i="1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</m:oMath>
                      </m:oMathPara>
                    </a14:m>
                    <a:endParaRPr lang="en-US" sz="2800" dirty="0"/>
                  </a:p>
                </p:txBody>
              </p:sp>
            </mc:Choice>
            <mc:Fallback xmlns=""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900A4BD2-A88F-412D-A7AB-B26DF2B4DB8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75814" y="3224466"/>
                    <a:ext cx="651204" cy="430887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141865B-2365-428A-A32F-3BEB8425B9E0}"/>
                </a:ext>
              </a:extLst>
            </p:cNvPr>
            <p:cNvSpPr txBox="1"/>
            <p:nvPr/>
          </p:nvSpPr>
          <p:spPr>
            <a:xfrm>
              <a:off x="1906203" y="3176340"/>
              <a:ext cx="924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+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8511A3D-A3EA-4D31-B444-DE8D3B914EFC}"/>
                </a:ext>
              </a:extLst>
            </p:cNvPr>
            <p:cNvSpPr txBox="1"/>
            <p:nvPr/>
          </p:nvSpPr>
          <p:spPr>
            <a:xfrm>
              <a:off x="4686306" y="3174736"/>
              <a:ext cx="924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+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50C6E0-C1CC-4DE9-99BF-BAAB2C41EC55}"/>
                </a:ext>
              </a:extLst>
            </p:cNvPr>
            <p:cNvSpPr txBox="1"/>
            <p:nvPr/>
          </p:nvSpPr>
          <p:spPr>
            <a:xfrm>
              <a:off x="9121961" y="3192381"/>
              <a:ext cx="9240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+…</a:t>
              </a:r>
            </a:p>
          </p:txBody>
        </p:sp>
      </p:grp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F1F3902C-1BD0-4F39-B484-B76B03D7B340}"/>
              </a:ext>
            </a:extLst>
          </p:cNvPr>
          <p:cNvSpPr txBox="1">
            <a:spLocks/>
          </p:cNvSpPr>
          <p:nvPr/>
        </p:nvSpPr>
        <p:spPr>
          <a:xfrm>
            <a:off x="97817" y="664559"/>
            <a:ext cx="3780264" cy="308828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 Math" panose="02040503050406030204" pitchFamily="18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>
                <a:solidFill>
                  <a:srgbClr val="000000"/>
                </a:solidFill>
                <a:latin typeface="Neue Haas Grotesk Text Pro"/>
              </a:rPr>
              <a:t>Sum over bubble diagrams, which is equivalent to mean-field approximation due to large-N approximation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rPr>
              <a:t> has to diverge for the instability.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FBC0678-8E46-4D3B-BB45-EF406AD2A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4300657"/>
            <a:ext cx="4914900" cy="74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211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11CA63C-8CDE-4607-9F77-7F9CE2980221}"/>
              </a:ext>
            </a:extLst>
          </p:cNvPr>
          <p:cNvSpPr txBox="1">
            <a:spLocks/>
          </p:cNvSpPr>
          <p:nvPr/>
        </p:nvSpPr>
        <p:spPr>
          <a:xfrm>
            <a:off x="508283" y="1787064"/>
            <a:ext cx="3620189" cy="216528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j-ea"/>
                <a:cs typeface="+mj-cs"/>
              </a:rPr>
              <a:t>Second Order Diagram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4D25AD2-481D-41E6-A19C-630A1970F3A7}"/>
              </a:ext>
            </a:extLst>
          </p:cNvPr>
          <p:cNvGrpSpPr/>
          <p:nvPr/>
        </p:nvGrpSpPr>
        <p:grpSpPr>
          <a:xfrm>
            <a:off x="4346941" y="1642903"/>
            <a:ext cx="5666437" cy="2309444"/>
            <a:chOff x="3870691" y="2343787"/>
            <a:chExt cx="5666437" cy="230944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C855468-160A-4D6A-BA0B-83695134F616}"/>
                </a:ext>
              </a:extLst>
            </p:cNvPr>
            <p:cNvGrpSpPr/>
            <p:nvPr/>
          </p:nvGrpSpPr>
          <p:grpSpPr>
            <a:xfrm>
              <a:off x="3870691" y="2343787"/>
              <a:ext cx="4186827" cy="2309444"/>
              <a:chOff x="3870691" y="2343787"/>
              <a:chExt cx="4186827" cy="230944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7E78101-3A56-498F-8C99-47DC21A6F1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11320" y="3467100"/>
                <a:ext cx="1051560" cy="0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EDB6FBC-0817-47AD-9575-6E17744702DF}"/>
                  </a:ext>
                </a:extLst>
              </p:cNvPr>
              <p:cNvGrpSpPr/>
              <p:nvPr/>
            </p:nvGrpSpPr>
            <p:grpSpPr>
              <a:xfrm>
                <a:off x="5186046" y="2943860"/>
                <a:ext cx="1819912" cy="1049021"/>
                <a:chOff x="5186046" y="2943860"/>
                <a:chExt cx="1819912" cy="1049021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9AAD7CFF-7E74-45B5-A7D8-A656A8A2E596}"/>
                    </a:ext>
                  </a:extLst>
                </p:cNvPr>
                <p:cNvSpPr/>
                <p:nvPr/>
              </p:nvSpPr>
              <p:spPr>
                <a:xfrm>
                  <a:off x="5186046" y="3009900"/>
                  <a:ext cx="1819912" cy="914400"/>
                </a:xfrm>
                <a:prstGeom prst="ellips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27A0F769-95C7-4762-A0A2-B6EF77478B0C}"/>
                    </a:ext>
                  </a:extLst>
                </p:cNvPr>
                <p:cNvGrpSpPr/>
                <p:nvPr/>
              </p:nvGrpSpPr>
              <p:grpSpPr>
                <a:xfrm>
                  <a:off x="6029960" y="2943860"/>
                  <a:ext cx="223520" cy="1049021"/>
                  <a:chOff x="6029960" y="2943860"/>
                  <a:chExt cx="223520" cy="1049021"/>
                </a:xfrm>
              </p:grpSpPr>
              <p:sp>
                <p:nvSpPr>
                  <p:cNvPr id="28" name="Flowchart: Merge 27">
                    <a:extLst>
                      <a:ext uri="{FF2B5EF4-FFF2-40B4-BE49-F238E27FC236}">
                        <a16:creationId xmlns:a16="http://schemas.microsoft.com/office/drawing/2014/main" id="{46F718FF-C8C3-4771-A59F-4399AA77080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70600" y="2903220"/>
                    <a:ext cx="132080" cy="213360"/>
                  </a:xfrm>
                  <a:prstGeom prst="flowChartMerg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Flowchart: Merge 28">
                    <a:extLst>
                      <a:ext uri="{FF2B5EF4-FFF2-40B4-BE49-F238E27FC236}">
                        <a16:creationId xmlns:a16="http://schemas.microsoft.com/office/drawing/2014/main" id="{1E515D03-2BCE-4871-854E-FFE45B769E1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080760" y="3820161"/>
                    <a:ext cx="132080" cy="213360"/>
                  </a:xfrm>
                  <a:prstGeom prst="flowChartMerg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A8BD008-5072-46FA-870F-461063B05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5958" y="3467100"/>
                <a:ext cx="1051560" cy="0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FBF709F-5A5E-4ADA-9752-9C878B335086}"/>
                      </a:ext>
                    </a:extLst>
                  </p:cNvPr>
                  <p:cNvSpPr txBox="1"/>
                  <p:nvPr/>
                </p:nvSpPr>
                <p:spPr>
                  <a:xfrm>
                    <a:off x="4431668" y="3067288"/>
                    <a:ext cx="66484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EFBF709F-5A5E-4ADA-9752-9C878B3350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31668" y="3067288"/>
                    <a:ext cx="664842" cy="369332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84D2D58-CFD8-4977-8019-B6F49477CAE5}"/>
                      </a:ext>
                    </a:extLst>
                  </p:cNvPr>
                  <p:cNvSpPr txBox="1"/>
                  <p:nvPr/>
                </p:nvSpPr>
                <p:spPr>
                  <a:xfrm>
                    <a:off x="4680316" y="2343787"/>
                    <a:ext cx="2885137" cy="5688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884D2D58-CFD8-4977-8019-B6F49477CAE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80316" y="2343787"/>
                    <a:ext cx="2885137" cy="568874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CE7B96C0-F0E2-48B0-B6ED-7AAAAEE81556}"/>
                      </a:ext>
                    </a:extLst>
                  </p:cNvPr>
                  <p:cNvSpPr txBox="1"/>
                  <p:nvPr/>
                </p:nvSpPr>
                <p:spPr>
                  <a:xfrm>
                    <a:off x="4688337" y="4084357"/>
                    <a:ext cx="2885137" cy="5688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CE7B96C0-F0E2-48B0-B6ED-7AAAAEE8155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88337" y="4084357"/>
                    <a:ext cx="2885137" cy="56887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B397C458-B6B9-4862-B5AC-7BF866821CDB}"/>
                      </a:ext>
                    </a:extLst>
                  </p:cNvPr>
                  <p:cNvSpPr txBox="1"/>
                  <p:nvPr/>
                </p:nvSpPr>
                <p:spPr>
                  <a:xfrm>
                    <a:off x="7202146" y="3017557"/>
                    <a:ext cx="66484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B397C458-B6B9-4862-B5AC-7BF866821CD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02146" y="3017557"/>
                    <a:ext cx="66484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03E78423-F83E-418A-96B3-C9C385126993}"/>
                      </a:ext>
                    </a:extLst>
                  </p:cNvPr>
                  <p:cNvSpPr txBox="1"/>
                  <p:nvPr/>
                </p:nvSpPr>
                <p:spPr>
                  <a:xfrm>
                    <a:off x="3965941" y="2772412"/>
                    <a:ext cx="28851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03E78423-F83E-418A-96B3-C9C38512699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65941" y="2772412"/>
                    <a:ext cx="2885137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4097FBC0-625D-4FAE-84D3-359E47E1A590}"/>
                      </a:ext>
                    </a:extLst>
                  </p:cNvPr>
                  <p:cNvSpPr txBox="1"/>
                  <p:nvPr/>
                </p:nvSpPr>
                <p:spPr>
                  <a:xfrm>
                    <a:off x="3870691" y="3772537"/>
                    <a:ext cx="28851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4097FBC0-625D-4FAE-84D3-359E47E1A5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70691" y="3772537"/>
                    <a:ext cx="2885137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03EC60F-9FC1-4A90-B37B-822A19B27B8E}"/>
                </a:ext>
              </a:extLst>
            </p:cNvPr>
            <p:cNvGrpSpPr/>
            <p:nvPr/>
          </p:nvGrpSpPr>
          <p:grpSpPr>
            <a:xfrm>
              <a:off x="6509116" y="2791462"/>
              <a:ext cx="3028012" cy="1340882"/>
              <a:chOff x="6509116" y="2791462"/>
              <a:chExt cx="3028012" cy="134088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6EB358DD-62FF-432A-9C16-82EDD7A89596}"/>
                      </a:ext>
                    </a:extLst>
                  </p:cNvPr>
                  <p:cNvSpPr txBox="1"/>
                  <p:nvPr/>
                </p:nvSpPr>
                <p:spPr>
                  <a:xfrm>
                    <a:off x="6651991" y="2791462"/>
                    <a:ext cx="28851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oMath>
                    </a14:m>
                    <a:r>
                      <a:rPr lang="en-US" dirty="0"/>
                      <a:t>’</a:t>
                    </a:r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6EB358DD-62FF-432A-9C16-82EDD7A8959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51991" y="2791462"/>
                    <a:ext cx="2885137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9836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B536749-9D30-43BE-AA04-F6B3517D9634}"/>
                      </a:ext>
                    </a:extLst>
                  </p:cNvPr>
                  <p:cNvSpPr txBox="1"/>
                  <p:nvPr/>
                </p:nvSpPr>
                <p:spPr>
                  <a:xfrm>
                    <a:off x="6509116" y="3763012"/>
                    <a:ext cx="288513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oMath>
                    </a14:m>
                    <a:r>
                      <a:rPr lang="en-US" dirty="0"/>
                      <a:t>’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B536749-9D30-43BE-AA04-F6B3517D963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09116" y="3763012"/>
                    <a:ext cx="2885137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128562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FBCE32F-602E-4941-BBF0-69C9A663DF07}"/>
              </a:ext>
            </a:extLst>
          </p:cNvPr>
          <p:cNvGrpSpPr/>
          <p:nvPr/>
        </p:nvGrpSpPr>
        <p:grpSpPr>
          <a:xfrm>
            <a:off x="580440" y="495300"/>
            <a:ext cx="8345783" cy="5619750"/>
            <a:chOff x="856665" y="544194"/>
            <a:chExt cx="11101329" cy="7475236"/>
          </a:xfrm>
        </p:grpSpPr>
        <p:sp>
          <p:nvSpPr>
            <p:cNvPr id="55" name="Title 1">
              <a:extLst>
                <a:ext uri="{FF2B5EF4-FFF2-40B4-BE49-F238E27FC236}">
                  <a16:creationId xmlns:a16="http://schemas.microsoft.com/office/drawing/2014/main" id="{A02AFF27-C51A-4FC1-B155-173182B8AD3E}"/>
                </a:ext>
              </a:extLst>
            </p:cNvPr>
            <p:cNvSpPr txBox="1">
              <a:spLocks/>
            </p:cNvSpPr>
            <p:nvPr/>
          </p:nvSpPr>
          <p:spPr>
            <a:xfrm>
              <a:off x="1115568" y="548640"/>
              <a:ext cx="10168128" cy="11795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Neue Haas Grotesk Text Pro"/>
                  <a:ea typeface="+mj-ea"/>
                  <a:cs typeface="+mj-cs"/>
                </a:rPr>
                <a:t>Model</a:t>
              </a:r>
              <a:endPara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j-ea"/>
                <a:cs typeface="+mj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Content Placeholder 2">
                  <a:extLst>
                    <a:ext uri="{FF2B5EF4-FFF2-40B4-BE49-F238E27FC236}">
                      <a16:creationId xmlns:a16="http://schemas.microsoft.com/office/drawing/2014/main" id="{6C335C88-AB94-4D81-922E-A32DCE5F8CB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56665" y="2687488"/>
                  <a:ext cx="4937760" cy="533194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 fontScale="40000" lnSpcReduction="20000"/>
                </a:bodyPr>
                <a:lstStyle>
                  <a:lvl1pPr marL="228600" indent="-228600" algn="l" defTabSz="914400" rtl="0" eaLnBrk="1" latinLnBrk="0" hangingPunct="1">
                    <a:lnSpc>
                      <a:spcPct val="11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1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Layered model with discrete layers in z-direction. </a:t>
                  </a:r>
                </a:p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The model is time reversal symmetric as BCS requires the states at k and –k to be at the same energy on the same surface. </a:t>
                  </a:r>
                </a:p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Weyl points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</m:t>
                      </m:r>
                    </m:oMath>
                  </a14:m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 </m:t>
                      </m:r>
                    </m:oMath>
                  </a14:m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in the bulk</a:t>
                  </a:r>
                </a:p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Fermi arcs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𝜀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 </m:t>
                      </m:r>
                    </m:oMath>
                  </a14:m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,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45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45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</m:oMath>
                  </a14:m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&gt;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sz="45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t</m:t>
                          </m:r>
                        </m:e>
                        <m:sub>
                          <m:r>
                            <a:rPr kumimoji="0" lang="en-US" sz="45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𝜎</m:t>
                          </m:r>
                        </m:sub>
                      </m:sSub>
                      <m:r>
                        <a:rPr kumimoji="0" lang="en-US" sz="45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</m:t>
                      </m:r>
                    </m:oMath>
                  </a14:m>
                  <a:r>
                    <a:rPr kumimoji="0" lang="en-US" sz="45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Neue Haas Grotesk Text Pro"/>
                      <a:ea typeface="+mn-ea"/>
                      <a:cs typeface="+mn-cs"/>
                    </a:rPr>
                    <a:t>on the surface</a:t>
                  </a:r>
                </a:p>
                <a:p>
                  <a:pPr marL="228600" marR="0" lvl="0" indent="-228600" algn="l" defTabSz="914400" rtl="0" eaLnBrk="1" fontAlgn="auto" latinLnBrk="0" hangingPunct="1">
                    <a:lnSpc>
                      <a:spcPct val="110000"/>
                    </a:lnSpc>
                    <a:spcBef>
                      <a:spcPts val="100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Neue Haas Grotesk Text Pro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6" name="Content Placeholder 2">
                  <a:extLst>
                    <a:ext uri="{FF2B5EF4-FFF2-40B4-BE49-F238E27FC236}">
                      <a16:creationId xmlns:a16="http://schemas.microsoft.com/office/drawing/2014/main" id="{6C335C88-AB94-4D81-922E-A32DCE5F8C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6665" y="2687488"/>
                  <a:ext cx="4937760" cy="5331942"/>
                </a:xfrm>
                <a:prstGeom prst="rect">
                  <a:avLst/>
                </a:prstGeom>
                <a:blipFill>
                  <a:blip r:embed="rId2"/>
                  <a:stretch>
                    <a:fillRect l="-985" t="-1674" r="-29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57" name="Content Placeholder 18">
              <a:extLst>
                <a:ext uri="{FF2B5EF4-FFF2-40B4-BE49-F238E27FC236}">
                  <a16:creationId xmlns:a16="http://schemas.microsoft.com/office/drawing/2014/main" id="{0BD49FA5-F2CE-45BF-96C2-F6F9719DB4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5994"/>
            <a:stretch/>
          </p:blipFill>
          <p:spPr>
            <a:xfrm>
              <a:off x="6739186" y="544194"/>
              <a:ext cx="4795020" cy="1605565"/>
            </a:xfrm>
            <a:prstGeom prst="rect">
              <a:avLst/>
            </a:prstGeom>
          </p:spPr>
        </p:pic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D573E0F9-B711-42D1-A475-00988D91965C}"/>
                </a:ext>
              </a:extLst>
            </p:cNvPr>
            <p:cNvGrpSpPr/>
            <p:nvPr/>
          </p:nvGrpSpPr>
          <p:grpSpPr>
            <a:xfrm>
              <a:off x="6199632" y="2719153"/>
              <a:ext cx="5758362" cy="3691086"/>
              <a:chOff x="6283115" y="2758778"/>
              <a:chExt cx="5758362" cy="3691086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D6A26B7B-69FC-4A97-9D59-C77783EC1F69}"/>
                  </a:ext>
                </a:extLst>
              </p:cNvPr>
              <p:cNvGrpSpPr/>
              <p:nvPr/>
            </p:nvGrpSpPr>
            <p:grpSpPr>
              <a:xfrm>
                <a:off x="6283115" y="2758778"/>
                <a:ext cx="5758362" cy="3691086"/>
                <a:chOff x="1754255" y="496957"/>
                <a:chExt cx="7016557" cy="4497575"/>
              </a:xfrm>
            </p:grpSpPr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3783A51C-D648-49B2-BF18-4F6733A11C4A}"/>
                    </a:ext>
                  </a:extLst>
                </p:cNvPr>
                <p:cNvGrpSpPr/>
                <p:nvPr/>
              </p:nvGrpSpPr>
              <p:grpSpPr>
                <a:xfrm>
                  <a:off x="1754255" y="558371"/>
                  <a:ext cx="7016557" cy="4436161"/>
                  <a:chOff x="1763716" y="233583"/>
                  <a:chExt cx="7016558" cy="4436167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C1510E1B-B9F9-4E92-9A99-16E449A630F9}"/>
                      </a:ext>
                    </a:extLst>
                  </p:cNvPr>
                  <p:cNvGrpSpPr/>
                  <p:nvPr/>
                </p:nvGrpSpPr>
                <p:grpSpPr>
                  <a:xfrm>
                    <a:off x="1763716" y="233583"/>
                    <a:ext cx="1829371" cy="1255639"/>
                    <a:chOff x="2559919" y="4836543"/>
                    <a:chExt cx="1829372" cy="1255639"/>
                  </a:xfrm>
                </p:grpSpPr>
                <p:sp>
                  <p:nvSpPr>
                    <p:cNvPr id="94" name="TextBox 93">
                      <a:extLst>
                        <a:ext uri="{FF2B5EF4-FFF2-40B4-BE49-F238E27FC236}">
                          <a16:creationId xmlns:a16="http://schemas.microsoft.com/office/drawing/2014/main" id="{BF24CC45-CAF6-447D-B8ED-976E31379B2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22800" y="4836543"/>
                      <a:ext cx="466491" cy="46870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1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kumimoji="0" lang="en-US" sz="1600" b="0" i="1" u="none" strike="noStrike" kern="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kumimoji="0" lang="en-US" sz="1600" b="0" i="1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95" name="Group 94">
                      <a:extLst>
                        <a:ext uri="{FF2B5EF4-FFF2-40B4-BE49-F238E27FC236}">
                          <a16:creationId xmlns:a16="http://schemas.microsoft.com/office/drawing/2014/main" id="{3C6179B4-22B1-45DA-AA57-6BD4EE2F0D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59919" y="4927782"/>
                      <a:ext cx="1430071" cy="1164400"/>
                      <a:chOff x="2559919" y="4927782"/>
                      <a:chExt cx="1430071" cy="1164400"/>
                    </a:xfrm>
                  </p:grpSpPr>
                  <p:cxnSp>
                    <p:nvCxnSpPr>
                      <p:cNvPr id="96" name="Straight Arrow Connector 95">
                        <a:extLst>
                          <a:ext uri="{FF2B5EF4-FFF2-40B4-BE49-F238E27FC236}">
                            <a16:creationId xmlns:a16="http://schemas.microsoft.com/office/drawing/2014/main" id="{CB55658B-BE08-4C3B-8FAA-C064D72BB0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272735" y="5014882"/>
                        <a:ext cx="717255" cy="0"/>
                      </a:xfrm>
                      <a:prstGeom prst="straightConnector1">
                        <a:avLst/>
                      </a:prstGeom>
                      <a:noFill/>
                      <a:ln w="635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97" name="Straight Arrow Connector 96">
                        <a:extLst>
                          <a:ext uri="{FF2B5EF4-FFF2-40B4-BE49-F238E27FC236}">
                            <a16:creationId xmlns:a16="http://schemas.microsoft.com/office/drawing/2014/main" id="{5C7A09B9-7CEA-430D-AF34-2651EAA2073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10800000" flipV="1">
                        <a:off x="2767002" y="5014882"/>
                        <a:ext cx="506266" cy="536026"/>
                      </a:xfrm>
                      <a:prstGeom prst="straightConnector1">
                        <a:avLst/>
                      </a:prstGeom>
                      <a:noFill/>
                      <a:ln w="635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tailEnd type="triangle"/>
                      </a:ln>
                      <a:effectLst/>
                    </p:spPr>
                  </p:cxnSp>
                  <p:cxnSp>
                    <p:nvCxnSpPr>
                      <p:cNvPr id="98" name="Straight Arrow Connector 97">
                        <a:extLst>
                          <a:ext uri="{FF2B5EF4-FFF2-40B4-BE49-F238E27FC236}">
                            <a16:creationId xmlns:a16="http://schemas.microsoft.com/office/drawing/2014/main" id="{B75347B4-EBF4-41D4-95ED-DDD5AE575C0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rot="5400000">
                        <a:off x="2914641" y="5370790"/>
                        <a:ext cx="717255" cy="0"/>
                      </a:xfrm>
                      <a:prstGeom prst="straightConnector1">
                        <a:avLst/>
                      </a:prstGeom>
                      <a:noFill/>
                      <a:ln w="635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tailEnd type="triangle"/>
                      </a:ln>
                      <a:effectLst/>
                    </p:spPr>
                  </p:cxnSp>
                  <p:sp>
                    <p:nvSpPr>
                      <p:cNvPr id="99" name="TextBox 98">
                        <a:extLst>
                          <a:ext uri="{FF2B5EF4-FFF2-40B4-BE49-F238E27FC236}">
                            <a16:creationId xmlns:a16="http://schemas.microsoft.com/office/drawing/2014/main" id="{68D03A03-3D3F-46BC-BBCF-2DFCB8FC967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559919" y="4927782"/>
                        <a:ext cx="466491" cy="46870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1" u="none" strike="noStrike" kern="0" cap="none" spc="0" normalizeH="0" baseline="0" noProof="0" dirty="0" err="1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k</a:t>
                        </a:r>
                        <a:r>
                          <a:rPr kumimoji="0" lang="en-US" sz="1600" b="0" i="1" u="none" strike="noStrike" kern="0" cap="none" spc="0" normalizeH="0" baseline="-25000" noProof="0" dirty="0" err="1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y</a:t>
                        </a:r>
                        <a:endParaRPr kumimoji="0" lang="en-US" sz="1600" b="0" i="1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00" name="TextBox 99">
                        <a:extLst>
                          <a:ext uri="{FF2B5EF4-FFF2-40B4-BE49-F238E27FC236}">
                            <a16:creationId xmlns:a16="http://schemas.microsoft.com/office/drawing/2014/main" id="{15948413-287D-4F3C-B481-EA5977F3539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01656" y="5623473"/>
                        <a:ext cx="366623" cy="46870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600" b="0" i="1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z</a:t>
                        </a:r>
                      </a:p>
                    </p:txBody>
                  </p:sp>
                </p:grp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CAA6D6C9-D367-4C2B-AEB5-49246026C992}"/>
                      </a:ext>
                    </a:extLst>
                  </p:cNvPr>
                  <p:cNvGrpSpPr/>
                  <p:nvPr/>
                </p:nvGrpSpPr>
                <p:grpSpPr>
                  <a:xfrm>
                    <a:off x="2353510" y="286017"/>
                    <a:ext cx="6426764" cy="4383733"/>
                    <a:chOff x="2353510" y="286017"/>
                    <a:chExt cx="6426764" cy="4383733"/>
                  </a:xfrm>
                </p:grpSpPr>
                <p:grpSp>
                  <p:nvGrpSpPr>
                    <p:cNvPr id="70" name="Group 69">
                      <a:extLst>
                        <a:ext uri="{FF2B5EF4-FFF2-40B4-BE49-F238E27FC236}">
                          <a16:creationId xmlns:a16="http://schemas.microsoft.com/office/drawing/2014/main" id="{7F783E28-9E21-46F4-BA5A-1B232AAFFD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92476" y="286017"/>
                      <a:ext cx="5387798" cy="1015419"/>
                      <a:chOff x="3392476" y="286017"/>
                      <a:chExt cx="5387798" cy="1015419"/>
                    </a:xfrm>
                  </p:grpSpPr>
                  <p:sp>
                    <p:nvSpPr>
                      <p:cNvPr id="88" name="Parallelogram 87">
                        <a:extLst>
                          <a:ext uri="{FF2B5EF4-FFF2-40B4-BE49-F238E27FC236}">
                            <a16:creationId xmlns:a16="http://schemas.microsoft.com/office/drawing/2014/main" id="{438F8DE5-74C6-43FA-BCFD-F28CEA44FC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92476" y="286017"/>
                        <a:ext cx="5387798" cy="1015419"/>
                      </a:xfrm>
                      <a:prstGeom prst="parallelogram">
                        <a:avLst>
                          <a:gd name="adj" fmla="val 99425"/>
                        </a:avLst>
                      </a:prstGeom>
                      <a:solidFill>
                        <a:srgbClr val="E64823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Neue Haas Grotesk Text Pro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9" name="Oval 88">
                        <a:extLst>
                          <a:ext uri="{FF2B5EF4-FFF2-40B4-BE49-F238E27FC236}">
                            <a16:creationId xmlns:a16="http://schemas.microsoft.com/office/drawing/2014/main" id="{675FFDBC-7E51-4C79-8E63-FF8DDFDBF0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19950" y="656803"/>
                        <a:ext cx="151911" cy="151911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Neue Haas Grotesk Text Pro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0" name="Oval 89">
                        <a:extLst>
                          <a:ext uri="{FF2B5EF4-FFF2-40B4-BE49-F238E27FC236}">
                            <a16:creationId xmlns:a16="http://schemas.microsoft.com/office/drawing/2014/main" id="{3D0D485C-E2A1-4E0C-9370-D5D7318DDC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3155" y="656305"/>
                        <a:ext cx="151911" cy="151911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Neue Haas Grotesk Text Pro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1" name="TextBox 90">
                        <a:extLst>
                          <a:ext uri="{FF2B5EF4-FFF2-40B4-BE49-F238E27FC236}">
                            <a16:creationId xmlns:a16="http://schemas.microsoft.com/office/drawing/2014/main" id="{C42C4148-A629-4E93-825F-F38388A1925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59707" y="926471"/>
                        <a:ext cx="184731" cy="33855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6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92" name="Oval 91">
                        <a:extLst>
                          <a:ext uri="{FF2B5EF4-FFF2-40B4-BE49-F238E27FC236}">
                            <a16:creationId xmlns:a16="http://schemas.microsoft.com/office/drawing/2014/main" id="{080BFF84-8625-47D3-B08E-DC40CE6781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36837" y="661346"/>
                        <a:ext cx="151911" cy="151911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Neue Haas Grotesk Text Pro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3" name="Oval 92">
                        <a:extLst>
                          <a:ext uri="{FF2B5EF4-FFF2-40B4-BE49-F238E27FC236}">
                            <a16:creationId xmlns:a16="http://schemas.microsoft.com/office/drawing/2014/main" id="{DD3A65D0-BAE9-4648-9802-9C8B0E8F6D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05763" y="642279"/>
                        <a:ext cx="151911" cy="151911"/>
                      </a:xfrm>
                      <a:prstGeom prst="ellipse">
                        <a:avLst/>
                      </a:prstGeom>
                      <a:solidFill>
                        <a:srgbClr val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Neue Haas Grotesk Text Pro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1" name="Group 70">
                      <a:extLst>
                        <a:ext uri="{FF2B5EF4-FFF2-40B4-BE49-F238E27FC236}">
                          <a16:creationId xmlns:a16="http://schemas.microsoft.com/office/drawing/2014/main" id="{10B5E448-9B3A-4AE4-B165-2433E417B6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3510" y="320229"/>
                      <a:ext cx="6341426" cy="4349521"/>
                      <a:chOff x="2353510" y="320229"/>
                      <a:chExt cx="6341426" cy="4349521"/>
                    </a:xfrm>
                  </p:grpSpPr>
                  <p:sp>
                    <p:nvSpPr>
                      <p:cNvPr id="72" name="TextBox 71">
                        <a:extLst>
                          <a:ext uri="{FF2B5EF4-FFF2-40B4-BE49-F238E27FC236}">
                            <a16:creationId xmlns:a16="http://schemas.microsoft.com/office/drawing/2014/main" id="{74D39A67-EFD9-4DB7-BD3C-CE25C297A9B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468684" y="320229"/>
                        <a:ext cx="184731" cy="27700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1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3" name="TextBox 72">
                        <a:extLst>
                          <a:ext uri="{FF2B5EF4-FFF2-40B4-BE49-F238E27FC236}">
                            <a16:creationId xmlns:a16="http://schemas.microsoft.com/office/drawing/2014/main" id="{D3FA7DE2-9D88-4A08-A7E2-300C432BDE9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457280" y="822043"/>
                        <a:ext cx="184731" cy="27700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1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C11C8D03-C8C9-4024-84CA-7EE56BB71D2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001037" y="4116813"/>
                        <a:ext cx="0" cy="552937"/>
                      </a:xfrm>
                      <a:prstGeom prst="line">
                        <a:avLst/>
                      </a:prstGeom>
                      <a:noFill/>
                      <a:ln w="38100" cap="flat" cmpd="sng" algn="ctr">
                        <a:solidFill>
                          <a:srgbClr val="000000"/>
                        </a:solidFill>
                        <a:prstDash val="sysDot"/>
                        <a:miter lim="800000"/>
                      </a:ln>
                      <a:effectLst/>
                    </p:spPr>
                  </p:cxnSp>
                  <p:sp>
                    <p:nvSpPr>
                      <p:cNvPr id="75" name="TextBox 74">
                        <a:extLst>
                          <a:ext uri="{FF2B5EF4-FFF2-40B4-BE49-F238E27FC236}">
                            <a16:creationId xmlns:a16="http://schemas.microsoft.com/office/drawing/2014/main" id="{62AB5B1F-B7B2-4277-8F60-DCB66EF1125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64914" y="1560456"/>
                        <a:ext cx="184731" cy="27700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1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6" name="TextBox 75">
                        <a:extLst>
                          <a:ext uri="{FF2B5EF4-FFF2-40B4-BE49-F238E27FC236}">
                            <a16:creationId xmlns:a16="http://schemas.microsoft.com/office/drawing/2014/main" id="{103FC921-1DDC-4CD6-A954-EBF859C4EA0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53510" y="2062270"/>
                        <a:ext cx="184731" cy="27700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1" i="1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77" name="Group 76">
                        <a:extLst>
                          <a:ext uri="{FF2B5EF4-FFF2-40B4-BE49-F238E27FC236}">
                            <a16:creationId xmlns:a16="http://schemas.microsoft.com/office/drawing/2014/main" id="{B5F2341E-8DC5-4275-8039-FCC611934A5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288706" y="1332313"/>
                        <a:ext cx="5387798" cy="1209352"/>
                        <a:chOff x="3288706" y="1332313"/>
                        <a:chExt cx="5387798" cy="1209352"/>
                      </a:xfrm>
                    </p:grpSpPr>
                    <p:grpSp>
                      <p:nvGrpSpPr>
                        <p:cNvPr id="83" name="Group 82">
                          <a:extLst>
                            <a:ext uri="{FF2B5EF4-FFF2-40B4-BE49-F238E27FC236}">
                              <a16:creationId xmlns:a16="http://schemas.microsoft.com/office/drawing/2014/main" id="{E3BC5375-7CE3-46AD-91AA-245E4C19B4F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288706" y="1526246"/>
                          <a:ext cx="5387798" cy="1015419"/>
                          <a:chOff x="3288706" y="1526246"/>
                          <a:chExt cx="5387798" cy="1015419"/>
                        </a:xfrm>
                      </p:grpSpPr>
                      <p:sp>
                        <p:nvSpPr>
                          <p:cNvPr id="85" name="Parallelogram 84">
                            <a:extLst>
                              <a:ext uri="{FF2B5EF4-FFF2-40B4-BE49-F238E27FC236}">
                                <a16:creationId xmlns:a16="http://schemas.microsoft.com/office/drawing/2014/main" id="{B4208328-F1A9-4B38-8ED1-5F630D86838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288706" y="1526246"/>
                            <a:ext cx="5387798" cy="1015419"/>
                          </a:xfrm>
                          <a:prstGeom prst="parallelogram">
                            <a:avLst>
                              <a:gd name="adj" fmla="val 99425"/>
                            </a:avLst>
                          </a:prstGeom>
                          <a:solidFill>
                            <a:srgbClr val="FFD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18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Neue Haas Grotesk Text Pro"/>
                              <a:ea typeface="+mn-ea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6" name="TextBox 85">
                            <a:extLst>
                              <a:ext uri="{FF2B5EF4-FFF2-40B4-BE49-F238E27FC236}">
                                <a16:creationId xmlns:a16="http://schemas.microsoft.com/office/drawing/2014/main" id="{C131BB99-9CC7-4AB1-8168-C81782136F1F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355937" y="2166698"/>
                            <a:ext cx="184731" cy="33855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pPr marL="0" marR="0" lvl="0" indent="0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1600" b="0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7" name="TextBox 86">
                                <a:extLst>
                                  <a:ext uri="{FF2B5EF4-FFF2-40B4-BE49-F238E27FC236}">
                                    <a16:creationId xmlns:a16="http://schemas.microsoft.com/office/drawing/2014/main" id="{B2A6BB6C-1E3C-4E92-82EA-578C194DB0B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7434001" y="1605987"/>
                                <a:ext cx="832142" cy="369333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marL="0" marR="0" lvl="0" indent="0" defTabSz="91440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sSub>
                                        <m:sSubPr>
                                          <m:ctrlPr>
                                            <a:rPr kumimoji="0" lang="en-US" sz="18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18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18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sub>
                                      </m:sSub>
                                    </m:oMath>
                                  </m:oMathPara>
                                </a14:m>
                                <a:endParaRPr kumimoji="0" lang="en-US" sz="1800" b="0" i="0" u="none" strike="noStrike" kern="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Neue Haas Grotesk Text Pro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7" name="TextBox 86">
                                <a:extLst>
                                  <a:ext uri="{FF2B5EF4-FFF2-40B4-BE49-F238E27FC236}">
                                    <a16:creationId xmlns:a16="http://schemas.microsoft.com/office/drawing/2014/main" id="{B2A6BB6C-1E3C-4E92-82EA-578C194DB0B0}"/>
                                  </a:ext>
                                </a:extLst>
                              </p:cNvPr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7434001" y="1605987"/>
                                <a:ext cx="832142" cy="369333"/>
                              </a:xfrm>
                              <a:prstGeom prst="rect">
                                <a:avLst/>
                              </a:prstGeom>
                              <a:blipFill>
                                <a:blip r:embed="rId5"/>
                                <a:stretch>
                                  <a:fillRect b="-59459"/>
                                </a:stretch>
                              </a:blipFill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en-US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</p:grpSp>
                    <p:cxnSp>
                      <p:nvCxnSpPr>
                        <p:cNvPr id="84" name="Straight Arrow Connector 83">
                          <a:extLst>
                            <a:ext uri="{FF2B5EF4-FFF2-40B4-BE49-F238E27FC236}">
                              <a16:creationId xmlns:a16="http://schemas.microsoft.com/office/drawing/2014/main" id="{ECB15CF8-5717-4D4F-AE32-A6383DBFAD56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7524994" y="1332313"/>
                          <a:ext cx="0" cy="886155"/>
                        </a:xfrm>
                        <a:prstGeom prst="straightConnector1">
                          <a:avLst/>
                        </a:prstGeom>
                        <a:noFill/>
                        <a:ln w="12700" cap="flat" cmpd="sng" algn="ctr">
                          <a:solidFill>
                            <a:srgbClr val="000000"/>
                          </a:solidFill>
                          <a:prstDash val="solid"/>
                          <a:miter lim="800000"/>
                          <a:headEnd type="triangle" w="lg" len="lg"/>
                          <a:tailEnd type="triangle" w="lg" len="lg"/>
                        </a:ln>
                        <a:effectLst/>
                      </p:spPr>
                    </p:cxnSp>
                  </p:grpSp>
                  <p:grpSp>
                    <p:nvGrpSpPr>
                      <p:cNvPr id="78" name="Group 77">
                        <a:extLst>
                          <a:ext uri="{FF2B5EF4-FFF2-40B4-BE49-F238E27FC236}">
                            <a16:creationId xmlns:a16="http://schemas.microsoft.com/office/drawing/2014/main" id="{329E9422-519A-4694-9580-63909F65DE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307138" y="2743931"/>
                        <a:ext cx="5387798" cy="1028308"/>
                        <a:chOff x="3288707" y="1513356"/>
                        <a:chExt cx="5387798" cy="1028308"/>
                      </a:xfrm>
                    </p:grpSpPr>
                    <p:sp>
                      <p:nvSpPr>
                        <p:cNvPr id="80" name="Parallelogram 79">
                          <a:extLst>
                            <a:ext uri="{FF2B5EF4-FFF2-40B4-BE49-F238E27FC236}">
                              <a16:creationId xmlns:a16="http://schemas.microsoft.com/office/drawing/2014/main" id="{8E3C9682-B1D6-4DF8-8EAC-01B6F40FF5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88707" y="1526245"/>
                          <a:ext cx="5387798" cy="1015419"/>
                        </a:xfrm>
                        <a:prstGeom prst="parallelogram">
                          <a:avLst>
                            <a:gd name="adj" fmla="val 99425"/>
                          </a:avLst>
                        </a:prstGeom>
                        <a:solidFill>
                          <a:srgbClr val="FFE699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Neue Haas Grotesk Text Pro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1" name="TextBox 80">
                          <a:extLst>
                            <a:ext uri="{FF2B5EF4-FFF2-40B4-BE49-F238E27FC236}">
                              <a16:creationId xmlns:a16="http://schemas.microsoft.com/office/drawing/2014/main" id="{60E5CF8C-DE4E-42A1-AACE-5CB72CDFAB1C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3355937" y="2166698"/>
                          <a:ext cx="184731" cy="338553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marL="0" marR="0" lvl="0" indent="0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600" b="0" i="0" u="none" strike="noStrike" kern="0" cap="none" spc="0" normalizeH="0" baseline="0" noProof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82" name="TextBox 81">
                              <a:extLst>
                                <a:ext uri="{FF2B5EF4-FFF2-40B4-BE49-F238E27FC236}">
                                  <a16:creationId xmlns:a16="http://schemas.microsoft.com/office/drawing/2014/main" id="{E80D2BB9-DB93-4FC8-AD20-916148361BE7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7464879" y="1513356"/>
                              <a:ext cx="832142" cy="369333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marL="0" marR="0" lvl="0" indent="0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kumimoji="0" lang="en-US" sz="1800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1800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kumimoji="0" lang="en-US" sz="1800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e>
                                      <m:sub>
                                        <m:r>
                                          <a:rPr kumimoji="0" lang="en-US" sz="1800" b="0" i="1" u="none" strike="noStrike" kern="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kumimoji="0" lang="en-US" sz="1800" b="0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Neue Haas Grotesk Text Pro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82" name="TextBox 81">
                              <a:extLst>
                                <a:ext uri="{FF2B5EF4-FFF2-40B4-BE49-F238E27FC236}">
                                  <a16:creationId xmlns:a16="http://schemas.microsoft.com/office/drawing/2014/main" id="{E80D2BB9-DB93-4FC8-AD20-916148361BE7}"/>
                                </a:ext>
                              </a:extLst>
                            </p:cNvPr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464879" y="1513356"/>
                              <a:ext cx="832142" cy="369333"/>
                            </a:xfrm>
                            <a:prstGeom prst="rect">
                              <a:avLst/>
                            </a:prstGeom>
                            <a:blipFill>
                              <a:blip r:embed="rId6"/>
                              <a:stretch>
                                <a:fillRect b="-59459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en-US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cxnSp>
                    <p:nvCxnSpPr>
                      <p:cNvPr id="79" name="Straight Arrow Connector 78">
                        <a:extLst>
                          <a:ext uri="{FF2B5EF4-FFF2-40B4-BE49-F238E27FC236}">
                            <a16:creationId xmlns:a16="http://schemas.microsoft.com/office/drawing/2014/main" id="{737D86C4-6D69-4309-8404-B3AD7DEE838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7512549" y="2532012"/>
                        <a:ext cx="0" cy="886155"/>
                      </a:xfrm>
                      <a:prstGeom prst="straightConnector1">
                        <a:avLst/>
                      </a:prstGeom>
                      <a:noFill/>
                      <a:ln w="127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triangle" w="lg" len="lg"/>
                        <a:tailEnd type="triangle" w="lg" len="lg"/>
                      </a:ln>
                      <a:effectLst/>
                    </p:spPr>
                  </p:cxnSp>
                </p:grp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A52A3C9B-1FDB-44A6-A67C-FB70BD5171E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99847" y="1030068"/>
                      <a:ext cx="832142" cy="3693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A52A3C9B-1FDB-44A6-A67C-FB70BD5171E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999847" y="1030068"/>
                      <a:ext cx="832142" cy="369333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b="-6052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58BEBCA2-512B-4ADD-BCCA-A74CA9C5EF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67333" y="1065456"/>
                      <a:ext cx="832142" cy="3693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58BEBCA2-512B-4ADD-BCCA-A74CA9C5EF3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67333" y="1065456"/>
                      <a:ext cx="832142" cy="369333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b="-648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6A656BEF-0C6B-4A1D-8D2F-21B8276D16E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809434" y="503892"/>
                      <a:ext cx="83214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6A656BEF-0C6B-4A1D-8D2F-21B8276D16E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809434" y="503892"/>
                      <a:ext cx="832142" cy="369332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6052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3D5918F3-8E31-4B59-AA91-73946293FB0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13824" y="496957"/>
                      <a:ext cx="83214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3D5918F3-8E31-4B59-AA91-73946293FB0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313824" y="496957"/>
                      <a:ext cx="832142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b="-6052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6" name="TextBox 65">
                      <a:extLst>
                        <a:ext uri="{FF2B5EF4-FFF2-40B4-BE49-F238E27FC236}">
                          <a16:creationId xmlns:a16="http://schemas.microsoft.com/office/drawing/2014/main" id="{C1DCB03A-6ED4-49F7-8C7B-17650DF5DD1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686595" y="885258"/>
                      <a:ext cx="832142" cy="3693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𝐹𝐴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↑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6" name="TextBox 65">
                      <a:extLst>
                        <a:ext uri="{FF2B5EF4-FFF2-40B4-BE49-F238E27FC236}">
                          <a16:creationId xmlns:a16="http://schemas.microsoft.com/office/drawing/2014/main" id="{C1DCB03A-6ED4-49F7-8C7B-17650DF5DD1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686595" y="885258"/>
                      <a:ext cx="832142" cy="369333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r="-1190" b="-6756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0B170482-A8F4-463B-A59B-34F3041A8F6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04645" y="631142"/>
                      <a:ext cx="83214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𝐹𝐴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↓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Neue Haas Grotesk Text Pro"/>
                      </a:endParaRPr>
                    </a:p>
                  </p:txBody>
                </p:sp>
              </mc:Choice>
              <mc:Fallback xmlns=""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0B170482-A8F4-463B-A59B-34F3041A8F6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04645" y="631142"/>
                      <a:ext cx="832142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r="-2381" b="-6756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727B71F3-68C2-4C95-A719-00E69619DBE5}"/>
                  </a:ext>
                </a:extLst>
              </p:cNvPr>
              <p:cNvSpPr/>
              <p:nvPr/>
            </p:nvSpPr>
            <p:spPr>
              <a:xfrm>
                <a:off x="8630513" y="4108871"/>
                <a:ext cx="812238" cy="347769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eue Haas Grotesk Text Pro"/>
                  <a:ea typeface="+mn-ea"/>
                  <a:cs typeface="+mn-cs"/>
                </a:endParaRPr>
              </a:p>
            </p:txBody>
          </p:sp>
        </p:grp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B7599F57-D0FB-4AC2-A72E-7C500D6E946C}"/>
                </a:ext>
              </a:extLst>
            </p:cNvPr>
            <p:cNvSpPr/>
            <p:nvPr/>
          </p:nvSpPr>
          <p:spPr>
            <a:xfrm>
              <a:off x="9997357" y="4063658"/>
              <a:ext cx="812238" cy="347769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1534D079-7645-499E-A723-9C1589FD471E}"/>
                </a:ext>
              </a:extLst>
            </p:cNvPr>
            <p:cNvSpPr/>
            <p:nvPr/>
          </p:nvSpPr>
          <p:spPr>
            <a:xfrm>
              <a:off x="8553380" y="5085246"/>
              <a:ext cx="812238" cy="347769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67E874F0-4D04-4785-882E-9335BC207DF5}"/>
                </a:ext>
              </a:extLst>
            </p:cNvPr>
            <p:cNvSpPr/>
            <p:nvPr/>
          </p:nvSpPr>
          <p:spPr>
            <a:xfrm>
              <a:off x="9955460" y="5125886"/>
              <a:ext cx="812238" cy="347769"/>
            </a:xfrm>
            <a:prstGeom prst="ellipse">
              <a:avLst/>
            </a:prstGeom>
            <a:noFill/>
            <a:ln w="28575" cap="flat" cmpd="sng" algn="ctr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4AF24B33-C961-4C4E-B82C-FCFB9D88812C}"/>
                </a:ext>
              </a:extLst>
            </p:cNvPr>
            <p:cNvSpPr/>
            <p:nvPr/>
          </p:nvSpPr>
          <p:spPr>
            <a:xfrm>
              <a:off x="8566785" y="2961297"/>
              <a:ext cx="771987" cy="357847"/>
            </a:xfrm>
            <a:prstGeom prst="arc">
              <a:avLst>
                <a:gd name="adj1" fmla="val 10740265"/>
                <a:gd name="adj2" fmla="val 40358"/>
              </a:avLst>
            </a:prstGeom>
            <a:noFill/>
            <a:ln w="28575" cap="flat" cmpd="sng" algn="ctr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105" name="Arc 104">
              <a:extLst>
                <a:ext uri="{FF2B5EF4-FFF2-40B4-BE49-F238E27FC236}">
                  <a16:creationId xmlns:a16="http://schemas.microsoft.com/office/drawing/2014/main" id="{6FAD015F-8926-40F8-95F7-8AD8B1839DFB}"/>
                </a:ext>
              </a:extLst>
            </p:cNvPr>
            <p:cNvSpPr/>
            <p:nvPr/>
          </p:nvSpPr>
          <p:spPr>
            <a:xfrm rot="10800000">
              <a:off x="10106025" y="3022257"/>
              <a:ext cx="771987" cy="357847"/>
            </a:xfrm>
            <a:prstGeom prst="arc">
              <a:avLst>
                <a:gd name="adj1" fmla="val 10740265"/>
                <a:gd name="adj2" fmla="val 40358"/>
              </a:avLst>
            </a:prstGeom>
            <a:noFill/>
            <a:ln w="28575" cap="flat" cmpd="sng" algn="ctr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497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8713F91F5BBE4E86BCF2AEA33609DE" ma:contentTypeVersion="2" ma:contentTypeDescription="Create a new document." ma:contentTypeScope="" ma:versionID="951d7d25093753fba40130659e21efef">
  <xsd:schema xmlns:xsd="http://www.w3.org/2001/XMLSchema" xmlns:xs="http://www.w3.org/2001/XMLSchema" xmlns:p="http://schemas.microsoft.com/office/2006/metadata/properties" xmlns:ns2="da2bfa51-89d5-441e-a369-88071c23ae10" targetNamespace="http://schemas.microsoft.com/office/2006/metadata/properties" ma:root="true" ma:fieldsID="6b5dfdcab3a05cdbbec2e41bed2ea692" ns2:_="">
    <xsd:import namespace="da2bfa51-89d5-441e-a369-88071c23ae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2bfa51-89d5-441e-a369-88071c23ae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6DC104-77AF-4B08-AF22-21D577FA79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2bfa51-89d5-441e-a369-88071c23ae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BAB59F-4C82-4A4B-83EF-A4C7E7B825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AABECD-06C6-410B-B9F1-9E637EC9E76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1883</TotalTime>
  <Words>487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等线</vt:lpstr>
      <vt:lpstr>Arial</vt:lpstr>
      <vt:lpstr>Calibri</vt:lpstr>
      <vt:lpstr>Calibri Light</vt:lpstr>
      <vt:lpstr>Cambria Math</vt:lpstr>
      <vt:lpstr>Neue Haas Grotesk Text Pro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 Siwei</dc:creator>
  <cp:lastModifiedBy>Aymen Shamoon</cp:lastModifiedBy>
  <cp:revision>9</cp:revision>
  <dcterms:created xsi:type="dcterms:W3CDTF">2022-03-09T20:46:47Z</dcterms:created>
  <dcterms:modified xsi:type="dcterms:W3CDTF">2023-02-18T15:41:44Z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0x0101003C8713F91F5BBE4E86BCF2AEA33609DE</vt:lpwstr>
  </property>
</Properties>
</file>