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76" r:id="rId1"/>
  </p:sldMasterIdLst>
  <p:notesMasterIdLst>
    <p:notesMasterId r:id="rId23"/>
  </p:notesMasterIdLst>
  <p:sldIdLst>
    <p:sldId id="256" r:id="rId2"/>
    <p:sldId id="272" r:id="rId3"/>
    <p:sldId id="273" r:id="rId4"/>
    <p:sldId id="276" r:id="rId5"/>
    <p:sldId id="261" r:id="rId6"/>
    <p:sldId id="266" r:id="rId7"/>
    <p:sldId id="269" r:id="rId8"/>
    <p:sldId id="264" r:id="rId9"/>
    <p:sldId id="267" r:id="rId10"/>
    <p:sldId id="257" r:id="rId11"/>
    <p:sldId id="259" r:id="rId12"/>
    <p:sldId id="277" r:id="rId13"/>
    <p:sldId id="270" r:id="rId14"/>
    <p:sldId id="271" r:id="rId15"/>
    <p:sldId id="274" r:id="rId16"/>
    <p:sldId id="258" r:id="rId17"/>
    <p:sldId id="278" r:id="rId18"/>
    <p:sldId id="279" r:id="rId19"/>
    <p:sldId id="263" r:id="rId20"/>
    <p:sldId id="265" r:id="rId21"/>
    <p:sldId id="260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21"/>
    <p:restoredTop sz="95679"/>
  </p:normalViewPr>
  <p:slideViewPr>
    <p:cSldViewPr snapToGrid="0" snapToObjects="1">
      <p:cViewPr varScale="1">
        <p:scale>
          <a:sx n="121" d="100"/>
          <a:sy n="121" d="100"/>
        </p:scale>
        <p:origin x="27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F64398-77D6-8C4C-88EC-ADF1332D4A1A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F36C1-8415-C14C-A9A7-E00373F2A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37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F36C1-8415-C14C-A9A7-E00373F2AB9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73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AF36C1-8415-C14C-A9A7-E00373F2AB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47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E929C-62CB-5343-8D07-525D0F228DB6}" type="datetime1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43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338EB-3CD2-4C44-82D9-2F3357D4D89B}" type="datetime1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502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38C85-7D92-6F44-987E-C14F4862FFCF}" type="datetime1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65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DAB5-5A08-AA4B-8ED9-EA8755B092C5}" type="datetime1">
              <a:rPr lang="en-US" smtClean="0"/>
              <a:t>2/17/23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24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398A-AF6F-2F4F-AC41-D5D14BE9EBDF}" type="datetime1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612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8B3C-8A93-DF48-B955-AEBA6D87714A}" type="datetime1">
              <a:rPr lang="en-US" smtClean="0"/>
              <a:t>2/17/23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53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8FD3-C9A3-BD4B-B244-2EBB982FD8E6}" type="datetime1">
              <a:rPr lang="en-US" smtClean="0"/>
              <a:t>2/17/23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163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01521-43F4-0F46-9A68-3DC5FAE75375}" type="datetime1">
              <a:rPr lang="en-US" smtClean="0"/>
              <a:t>2/17/23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9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F06C9-43C8-684F-AA9A-6B8DDAD925B0}" type="datetime1">
              <a:rPr lang="en-US" smtClean="0"/>
              <a:t>2/17/23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39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A5053-92B9-C24E-8A87-74AE904E5B4B}" type="datetime1">
              <a:rPr lang="en-US" smtClean="0"/>
              <a:t>2/17/23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92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EE4A8604-4E89-1B40-B60C-4C8D31804FE9}" type="datetime1">
              <a:rPr lang="en-US" smtClean="0"/>
              <a:t>2/17/23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113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9984936E-8056-4B44-B8B8-202E67527B37}" type="datetime1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6303BB09-B7E7-A843-A2BA-23AA4F4E0D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64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hyperlink" Target="https://www.cc.gatech.edu/dimacs10/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c.gatech.edu/dimacs10/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hyperlink" Target="https://www.cc.gatech.edu/dimacs10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c.gatech.edu/dimacs10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4167985-D6E9-40FF-97C0-4B6D373E85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68" y="640080"/>
            <a:ext cx="10911865" cy="462686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801362-349C-44BE-BEF6-8E926E1D3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6196" y="804672"/>
            <a:ext cx="10579608" cy="4297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20D4F0-04F4-8FD0-5000-E1D8A67B8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3940" y="318052"/>
            <a:ext cx="11077992" cy="6255026"/>
          </a:xfrm>
          <a:ln>
            <a:noFill/>
          </a:ln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24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4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b="1" cap="none" spc="0" dirty="0">
                <a:ln/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Extreme value statistics of community detection in complex networks with Reduced network extremal ensemble learning (RenEEL)</a:t>
            </a:r>
            <a:br>
              <a:rPr lang="en-US" sz="2400" b="1" cap="none" spc="0" dirty="0">
                <a:ln/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400" b="1" cap="none" spc="0" dirty="0">
                <a:ln/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br>
              <a:rPr lang="en-US" sz="2400" b="1" cap="none" spc="0" dirty="0">
                <a:ln/>
                <a:solidFill>
                  <a:schemeClr val="accent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2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Tania Ghosh</a:t>
            </a:r>
            <a:r>
              <a:rPr lang="en-US" sz="2200" b="1" cap="none" spc="0" baseline="3000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</a:t>
            </a:r>
            <a:br>
              <a:rPr lang="en-US" sz="22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R. K. P Zia</a:t>
            </a:r>
            <a:r>
              <a:rPr lang="en-US" sz="2200" b="1" cap="none" spc="0" baseline="3000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1,3</a:t>
            </a:r>
            <a:br>
              <a:rPr lang="en-US" sz="22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Kevin E. Bassler</a:t>
            </a:r>
            <a:r>
              <a:rPr lang="en-US" sz="2200" b="1" cap="none" spc="0" baseline="3000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1,2</a:t>
            </a:r>
            <a:br>
              <a:rPr lang="en-US" sz="22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2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cap="none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physics, University of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ouston,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ouston,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exas</a:t>
            </a:r>
            <a:b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cap="none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Texas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enter for Superconductivity, University of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ouston,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ouston,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exas</a:t>
            </a:r>
            <a:b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600" cap="none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Physics,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irginia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ech, </a:t>
            </a:r>
            <a:r>
              <a:rPr lang="en-US" sz="1600" cap="none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6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lacksburg, VA</a:t>
            </a:r>
            <a:b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600" b="1" cap="none" spc="0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Welcome to the Texas Center for Superconductivity at ...">
            <a:extLst>
              <a:ext uri="{FF2B5EF4-FFF2-40B4-BE49-F238E27FC236}">
                <a16:creationId xmlns:a16="http://schemas.microsoft.com/office/drawing/2014/main" id="{A7EE618C-683E-E60A-276A-93C84D427F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8"/>
          <a:stretch/>
        </p:blipFill>
        <p:spPr bwMode="auto">
          <a:xfrm>
            <a:off x="8513916" y="815804"/>
            <a:ext cx="2894712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iversity of Houston – Logos Download">
            <a:extLst>
              <a:ext uri="{FF2B5EF4-FFF2-40B4-BE49-F238E27FC236}">
                <a16:creationId xmlns:a16="http://schemas.microsoft.com/office/drawing/2014/main" id="{B211B3BF-2E30-0564-9341-7438AF4B2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21" y="813529"/>
            <a:ext cx="4132826" cy="138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2EA6CC-C2E1-202B-3BF3-ECE8308C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0ECA9-32AD-8225-FB02-A3FDF111B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4790" y="734935"/>
            <a:ext cx="9337722" cy="746624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b="1" u="none" strike="noStrike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Extreme Value statistics</a:t>
            </a:r>
            <a:endParaRPr lang="en-US" b="1" cap="none" spc="0" dirty="0">
              <a:ln/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65C799-6AB4-A9FF-1A11-67B0B4C4B23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284790" y="1701479"/>
                <a:ext cx="9337722" cy="4501894"/>
              </a:xfrm>
            </p:spPr>
            <p:txBody>
              <a:bodyPr>
                <a:normAutofit lnSpcReduction="10000"/>
              </a:bodyPr>
              <a:lstStyle/>
              <a:p>
                <a:pPr rtl="0" fontAlgn="base">
                  <a:lnSpc>
                    <a:spcPct val="90000"/>
                  </a:lnSpc>
                  <a:buFont typeface="Arial" panose="020B0604020202020204" pitchFamily="34" charset="0"/>
                  <a:buChar char="•"/>
                </a:pPr>
                <a:r>
                  <a:rPr lang="en-US" sz="20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How long do records typically survive before they are broken?</a:t>
                </a:r>
                <a:r>
                  <a:rPr lang="en-US" sz="2000" b="0" i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​</a:t>
                </a:r>
              </a:p>
              <a:p>
                <a:pPr marL="0" indent="0" rtl="0" fontAlgn="base">
                  <a:lnSpc>
                    <a:spcPct val="90000"/>
                  </a:lnSpc>
                  <a:buNone/>
                </a:pPr>
                <a:endParaRPr lang="en-US" sz="2000" b="0" i="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fontAlgn="base">
                  <a:lnSpc>
                    <a:spcPct val="90000"/>
                  </a:lnSpc>
                </a:pPr>
                <a:r>
                  <a:rPr lang="en-US" sz="20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Objective : to find Record probability distribution </a:t>
                </a:r>
                <a14:m>
                  <m:oMath xmlns:m="http://schemas.openxmlformats.org/officeDocument/2006/math">
                    <m:r>
                      <a:rPr lang="en-US" sz="2000" b="0" i="1" u="none" strike="noStrike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𝑃</m:t>
                    </m:r>
                    <m:r>
                      <a:rPr lang="en-US" sz="2000" b="0" i="1" u="none" strike="noStrike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sSub>
                      <m:sSubPr>
                        <m:ctrlPr>
                          <a:rPr lang="en-US" sz="20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u="none" strike="noStrike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𝑚𝑎𝑥</m:t>
                        </m:r>
                      </m:sub>
                    </m:sSub>
                    <m:r>
                      <a:rPr lang="en-US" sz="2000" b="0" i="1" u="none" strike="noStrike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r>
                      <a:rPr lang="en-US" sz="2000" b="0" i="1" u="none" strike="noStrike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𝑘</m:t>
                    </m:r>
                    <m:r>
                      <a:rPr lang="en-US" sz="2000" b="0" i="1" u="none" strike="noStrike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0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,                       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0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is the maximum modularity value, for a given                               model distribution </a:t>
                </a:r>
                <a14:m>
                  <m:oMath xmlns:m="http://schemas.openxmlformats.org/officeDocument/2006/math">
                    <m:r>
                      <a:rPr lang="en-US" sz="2000" b="0" i="1" u="none" strike="noStrike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  <m:r>
                      <a:rPr lang="en-US" sz="2000" b="0" i="1" u="none" strike="noStrike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2000" b="0" i="1" u="none" strike="noStrike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𝑞</m:t>
                    </m:r>
                    <m:r>
                      <a:rPr lang="en-US" sz="2000" b="0" i="1" u="none" strike="noStrike" smtClean="0">
                        <a:effectLst/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0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where q is the modularity value.</a:t>
                </a:r>
                <a:endParaRPr lang="en-US" sz="2000" b="0" i="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rtl="0" fontAlgn="base">
                  <a:lnSpc>
                    <a:spcPct val="90000"/>
                  </a:lnSpc>
                  <a:buNone/>
                </a:pPr>
                <a:r>
                  <a:rPr lang="en-US" sz="2000" b="0" i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​</a:t>
                </a:r>
              </a:p>
              <a:p>
                <a:pPr fontAlgn="base">
                  <a:lnSpc>
                    <a:spcPct val="90000"/>
                  </a:lnSpc>
                </a:pPr>
                <a:r>
                  <a:rPr lang="en-US" sz="20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Results:    </a:t>
                </a:r>
                <a:r>
                  <a:rPr lang="en-US" sz="2000" b="0" i="0" u="none" strike="noStrike" dirty="0" err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sz="2000" b="0" i="0" u="none" strike="noStrike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US" sz="2000" b="0" i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​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𝑚𝑎𝑥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 −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𝑞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000" b="0" i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𝑚𝑎𝑥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US" sz="2000" b="0" i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rPr>
                      <m:t>​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dictates the asymptotic, 		         c is a constant</a:t>
                </a:r>
              </a:p>
              <a:p>
                <a:pPr fontAlgn="base">
                  <a:lnSpc>
                    <a:spcPct val="90000"/>
                  </a:lnSpc>
                </a:pPr>
                <a:endParaRPr lang="en-US" sz="2000" b="0" i="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fontAlgn="base">
                  <a:lnSpc>
                    <a:spcPct val="90000"/>
                  </a:lnSpc>
                  <a:buNone/>
                </a:pPr>
                <a:r>
                  <a:rPr lang="en-US" sz="2000" b="0" i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	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ii)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 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𝑚𝑎𝑥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 </m:t>
                    </m:r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</m:d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 </m:t>
                    </m:r>
                  </m:oMath>
                </a14:m>
                <a:r>
                  <a:rPr lang="en-US" sz="2000" b="0" i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2000" b="0" i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can be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b="0" i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𝑘</m:t>
                        </m:r>
                      </m:e>
                      <m:sup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000" b="0" i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 fontAlgn="base">
                  <a:lnSpc>
                    <a:spcPct val="90000"/>
                  </a:lnSpc>
                  <a:buNone/>
                </a:pPr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lnSpc>
                    <a:spcPct val="90000"/>
                  </a:lnSpc>
                  <a:buFont typeface="Wingdings" pitchFamily="2" charset="2"/>
                  <a:buChar char="v"/>
                </a:pPr>
                <a:r>
                  <a:rPr lang="en-US" i="1" dirty="0"/>
                  <a:t>B. </a:t>
                </a:r>
                <a:r>
                  <a:rPr lang="en-US" i="1" dirty="0" err="1"/>
                  <a:t>Schmittmann</a:t>
                </a:r>
                <a:r>
                  <a:rPr lang="en-US" i="1" dirty="0"/>
                  <a:t> and R. K. P. Zia, Am. J. Phys., Vol 67, Issue 12(1999).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065C799-6AB4-A9FF-1A11-67B0B4C4B23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84790" y="1701479"/>
                <a:ext cx="9337722" cy="4501894"/>
              </a:xfrm>
              <a:blipFill>
                <a:blip r:embed="rId2"/>
                <a:stretch>
                  <a:fillRect l="-679" t="-16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phic 7" descr="Upward trend">
            <a:extLst>
              <a:ext uri="{FF2B5EF4-FFF2-40B4-BE49-F238E27FC236}">
                <a16:creationId xmlns:a16="http://schemas.microsoft.com/office/drawing/2014/main" id="{1185CF3D-DC81-FD6F-9EDA-48DC8E31F77E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58770" y="1701479"/>
            <a:ext cx="1849441" cy="1516283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B981A2-2C4A-3810-F989-891297D0A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591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FE7E2DF-4240-B7F2-BE9D-5CE10A12CE9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32792" y="368055"/>
                <a:ext cx="9747726" cy="612616"/>
              </a:xfrm>
            </p:spPr>
            <p:txBody>
              <a:bodyPr>
                <a:normAutofit fontScale="90000"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Probability distribution : </a:t>
                </a:r>
                <a14:m>
                  <m:oMath xmlns:m="http://schemas.openxmlformats.org/officeDocument/2006/math">
                    <m:r>
                      <a:rPr lang="en-US" b="1" i="1" cap="none" spc="0" smtClean="0">
                        <a:ln/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1" i="1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d>
                  </m:oMath>
                </a14:m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FE7E2DF-4240-B7F2-BE9D-5CE10A12CE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32792" y="368055"/>
                <a:ext cx="9747726" cy="612616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946EB-4A57-9662-2F15-AAEC51D29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1A69F0D-BFB3-2A41-9F27-66953991313E}"/>
                  </a:ext>
                </a:extLst>
              </p:cNvPr>
              <p:cNvSpPr txBox="1"/>
              <p:nvPr/>
            </p:nvSpPr>
            <p:spPr>
              <a:xfrm>
                <a:off x="534325" y="4790241"/>
                <a:ext cx="6930886" cy="651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Fig :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d>
                      <m:d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  <m:r>
                              <a:rPr lang="en-US" sz="2000" b="0" i="1" baseline="-2500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𝑚𝑎𝑥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den>
                        </m:f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for different values of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1A69F0D-BFB3-2A41-9F27-6695399131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325" y="4790241"/>
                <a:ext cx="6930886" cy="651076"/>
              </a:xfrm>
              <a:prstGeom prst="rect">
                <a:avLst/>
              </a:prstGeom>
              <a:blipFill>
                <a:blip r:embed="rId3"/>
                <a:stretch>
                  <a:fillRect l="-1099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3761BC1-52D0-40FF-AEBF-1E65A39C52B0}"/>
                  </a:ext>
                </a:extLst>
              </p:cNvPr>
              <p:cNvSpPr txBox="1"/>
              <p:nvPr/>
            </p:nvSpPr>
            <p:spPr>
              <a:xfrm>
                <a:off x="5506655" y="1362160"/>
                <a:ext cx="56372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000" dirty="0"/>
                  <a:t> is varied,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peaked near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000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/>
                  <a:t>!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3761BC1-52D0-40FF-AEBF-1E65A39C52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655" y="1362160"/>
                <a:ext cx="5637249" cy="400110"/>
              </a:xfrm>
              <a:prstGeom prst="rect">
                <a:avLst/>
              </a:prstGeom>
              <a:blipFill>
                <a:blip r:embed="rId4"/>
                <a:stretch>
                  <a:fillRect l="-899" t="-9375" r="-22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596338-27C0-3FFE-EE65-B34113BEE538}"/>
                  </a:ext>
                </a:extLst>
              </p:cNvPr>
              <p:cNvSpPr txBox="1"/>
              <p:nvPr/>
            </p:nvSpPr>
            <p:spPr>
              <a:xfrm>
                <a:off x="5506655" y="1941955"/>
                <a:ext cx="51914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When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/>
                  <a:t> is varied,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has a minimum near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8596338-27C0-3FFE-EE65-B34113BEE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655" y="1941955"/>
                <a:ext cx="5191428" cy="369332"/>
              </a:xfrm>
              <a:prstGeom prst="rect">
                <a:avLst/>
              </a:prstGeom>
              <a:blipFill>
                <a:blip r:embed="rId5"/>
                <a:stretch>
                  <a:fillRect l="-732" t="-10345" b="-2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8BC845E-04DC-B220-FF0B-2F5A40EE8BC2}"/>
                  </a:ext>
                </a:extLst>
              </p:cNvPr>
              <p:cNvSpPr txBox="1"/>
              <p:nvPr/>
            </p:nvSpPr>
            <p:spPr>
              <a:xfrm>
                <a:off x="5506655" y="2627970"/>
                <a:ext cx="56372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1800" dirty="0"/>
                  <a:t> </a:t>
                </a:r>
                <a:r>
                  <a:rPr lang="en-US" dirty="0"/>
                  <a:t>is more likely to find high values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8BC845E-04DC-B220-FF0B-2F5A40EE8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6655" y="2627970"/>
                <a:ext cx="5637249" cy="369332"/>
              </a:xfrm>
              <a:prstGeom prst="rect">
                <a:avLst/>
              </a:prstGeom>
              <a:blipFill>
                <a:blip r:embed="rId6"/>
                <a:stretch>
                  <a:fillRect l="-674" t="-6452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64EEC9-8556-B0B3-3360-C1581EB1D6E1}"/>
                  </a:ext>
                </a:extLst>
              </p:cNvPr>
              <p:cNvSpPr txBox="1"/>
              <p:nvPr/>
            </p:nvSpPr>
            <p:spPr>
              <a:xfrm>
                <a:off x="5509173" y="3633672"/>
                <a:ext cx="52090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Spend computing resources to increase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1800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not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!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C64EEC9-8556-B0B3-3360-C1581EB1D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9173" y="3633672"/>
                <a:ext cx="5209055" cy="369332"/>
              </a:xfrm>
              <a:prstGeom prst="rect">
                <a:avLst/>
              </a:prstGeom>
              <a:blipFill>
                <a:blip r:embed="rId7"/>
                <a:stretch>
                  <a:fillRect l="-973"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728C3A1A-B651-2006-96EB-515F25AF63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792" y="1360414"/>
            <a:ext cx="4610100" cy="33401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97BC1-A5D2-1434-DFD1-4663C7F0A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69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1D9A8-42DF-A551-DF5B-CEBCD6FED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0365" y="964692"/>
            <a:ext cx="8291944" cy="794660"/>
          </a:xfr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b="1" cap="none" spc="0" dirty="0">
                <a:ln/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D44128-2E46-185A-8905-8A2A0DC87A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70365" y="1759352"/>
                <a:ext cx="8697190" cy="3980675"/>
              </a:xfrm>
            </p:spPr>
            <p:txBody>
              <a:bodyPr>
                <a:normAutofit/>
              </a:bodyPr>
              <a:lstStyle/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Varying the values of</a:t>
                </a:r>
                <a:r>
                  <a:rPr lang="en-US" sz="2000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000" dirty="0"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we find that the results obey different classes of extreme value statistics</a:t>
                </a:r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sz="2000" dirty="0">
                  <a:latin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000" b="0" i="1" smtClean="0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is generally much more effective than increasing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000" b="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000" dirty="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for finding the best partition.</a:t>
                </a: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utilize the computer time efficiently, increase the parameter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D44128-2E46-185A-8905-8A2A0DC87A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70365" y="1759352"/>
                <a:ext cx="8697190" cy="3980675"/>
              </a:xfrm>
              <a:blipFill>
                <a:blip r:embed="rId2"/>
                <a:stretch>
                  <a:fillRect l="-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435FF2-66FA-8F86-E509-9744DBEB3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466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F8321-BA2C-7E8D-5E06-49545FA4F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2568205"/>
            <a:ext cx="7729728" cy="1188720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4400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437DAB-8D33-F9CE-DA6D-495572537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34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76F09-3497-C2AE-49F0-0991CC8B1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6B409-39B2-9433-01ED-FF1FA50E2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C4BBD3-2050-99D2-E49C-84E502D20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30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4A4D6-8D00-57A9-4880-58B67CCB5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653" y="0"/>
            <a:ext cx="492747" cy="6858000"/>
          </a:xfrm>
        </p:spPr>
        <p:txBody>
          <a:bodyPr vert="horz" wrap="square" lIns="182880" tIns="182880" rIns="182880" bIns="182880" rtlCol="0" anchor="ctr">
            <a:normAutofit/>
          </a:bodyPr>
          <a:lstStyle/>
          <a:p>
            <a:r>
              <a:rPr lang="en-US" sz="2000" dirty="0"/>
              <a:t>R</a:t>
            </a:r>
            <a:r>
              <a:rPr lang="en-US" sz="2000" cap="none" dirty="0"/>
              <a:t>en</a:t>
            </a:r>
            <a:r>
              <a:rPr lang="en-US" sz="2000" dirty="0"/>
              <a:t>EEL</a:t>
            </a:r>
            <a:br>
              <a:rPr lang="en-US" sz="2000" dirty="0"/>
            </a:br>
            <a:br>
              <a:rPr lang="en-US" sz="2000" dirty="0"/>
            </a:br>
            <a:r>
              <a:rPr lang="en-US" sz="2000" cap="none" dirty="0"/>
              <a:t>scheme</a:t>
            </a:r>
            <a:endParaRPr lang="en-US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E6B972-EE43-4D22-A7F7-8586540774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640080"/>
            <a:ext cx="6897625" cy="5263134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A99233C-7D84-40F9-912C-BA61A0218F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20412" y="802767"/>
            <a:ext cx="6565392" cy="4937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405F9F6D-E65C-18C3-0B57-06A00AE6EE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6196" y="147576"/>
            <a:ext cx="10895809" cy="63342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3D2C91-261F-64E4-2DE7-619B9AAEEE6B}"/>
              </a:ext>
            </a:extLst>
          </p:cNvPr>
          <p:cNvSpPr txBox="1"/>
          <p:nvPr/>
        </p:nvSpPr>
        <p:spPr>
          <a:xfrm>
            <a:off x="806196" y="6488668"/>
            <a:ext cx="5063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Guo, Singh, and Bassler, Sci. Rep. 9, 14234 (2019)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AEA4A8-2296-6703-96E4-7F1EA658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832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0BA2C7-95ED-DF30-9C3A-3B0B43428B0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25551" y="964692"/>
                <a:ext cx="10428249" cy="1188720"/>
              </a:xfrm>
            </p:spPr>
            <p:txBody>
              <a:bodyPr>
                <a:normAutofit/>
              </a:bodyPr>
              <a:lstStyle/>
              <a:p>
                <a:r>
                  <a:rPr lang="en-US" b="1" i="0" u="none" strike="noStrike" dirty="0">
                    <a:solidFill>
                      <a:srgbClr val="000000"/>
                    </a:solidFill>
                    <a:effectLst/>
                    <a:latin typeface="Calibri Light" panose="020F0302020204030204" pitchFamily="34" charset="0"/>
                  </a:rPr>
                  <a:t>Study of </a:t>
                </a:r>
                <a14:m>
                  <m:oMath xmlns:m="http://schemas.openxmlformats.org/officeDocument/2006/math">
                    <m:r>
                      <a:rPr lang="en-US" b="1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b="1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𝑹</m:t>
                    </m:r>
                    <m:d>
                      <m:dPr>
                        <m:ctrlPr>
                          <a:rPr lang="en-US" b="1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1" u="none" strike="noStrike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  <m:r>
                      <a:rPr lang="en-US" b="1" i="1" u="none" strike="noStrike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b="1" i="0" u="none" strike="noStrike" dirty="0">
                    <a:solidFill>
                      <a:srgbClr val="000000"/>
                    </a:solidFill>
                    <a:effectLst/>
                    <a:latin typeface="Calibri Light" panose="020F0302020204030204" pitchFamily="34" charset="0"/>
                  </a:rPr>
                  <a:t>  for an exactly solvable Example</a:t>
                </a:r>
                <a:r>
                  <a:rPr lang="en-US" b="1" i="0" dirty="0">
                    <a:solidFill>
                      <a:srgbClr val="000000"/>
                    </a:solidFill>
                    <a:effectLst/>
                    <a:latin typeface="Calibri Light" panose="020F0302020204030204" pitchFamily="34" charset="0"/>
                  </a:rPr>
                  <a:t>​</a:t>
                </a:r>
                <a:endParaRPr lang="en-US" b="1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D0BA2C7-95ED-DF30-9C3A-3B0B43428B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25551" y="964692"/>
                <a:ext cx="10428249" cy="1188720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80072D-4793-8A27-C525-E6446F93BF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25551" y="2263698"/>
                <a:ext cx="9035313" cy="3476329"/>
              </a:xfrm>
            </p:spPr>
            <p:txBody>
              <a:bodyPr>
                <a:normAutofit fontScale="92500" lnSpcReduction="20000"/>
              </a:bodyPr>
              <a:lstStyle/>
              <a:p>
                <a:pPr algn="l" rtl="0" fontAlgn="base">
                  <a:buFont typeface="Arial" panose="020B0604020202020204" pitchFamily="34" charset="0"/>
                  <a:buChar char="•"/>
                </a:pPr>
                <a:r>
                  <a:rPr lang="en-US" sz="19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Flat distribution :</a:t>
                </a:r>
                <a:r>
                  <a:rPr lang="en-US" sz="1900" b="0" i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​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sz="19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sz="1900" b="0" i="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 for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endParaRPr lang="en-US" sz="190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algn="l" rtl="0" fontAlgn="base">
                  <a:buFont typeface="Arial" panose="020B0604020202020204" pitchFamily="34" charset="0"/>
                  <a:buChar char="•"/>
                </a:pPr>
                <a:r>
                  <a:rPr lang="en-US" sz="19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Obtained e</a:t>
                </a:r>
                <a:r>
                  <a:rPr lang="en-US" sz="1900" b="0" i="0" u="none" strike="noStrike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xpressions: </a:t>
                </a:r>
                <a:r>
                  <a:rPr lang="en-US" sz="1900" b="0" i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​</a:t>
                </a:r>
                <a:r>
                  <a:rPr lang="en-US" sz="1900" b="0" i="0" dirty="0" err="1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i</a:t>
                </a:r>
                <a:r>
                  <a:rPr lang="en-US" sz="1900" b="0" i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19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𝑡</m:t>
                    </m:r>
                    <m:sSup>
                      <m:sSupPr>
                        <m:ctrlPr>
                          <a:rPr lang="en-US" sz="19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19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endParaRPr lang="en-US" sz="190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marL="457200" lvl="1" indent="0" fontAlgn="base">
                  <a:buNone/>
                </a:pPr>
                <a:r>
                  <a:rPr lang="en-US" sz="1900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			         ii)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9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sz="19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&gt; =</m:t>
                    </m:r>
                    <m:f>
                      <m:fPr>
                        <m:ctrlPr>
                          <a:rPr lang="en-US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num>
                      <m:den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</m:oMath>
                </a14:m>
                <a:endParaRPr lang="en-US" sz="190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marL="3657600" lvl="8" indent="0" fontAlgn="base">
                  <a:buNone/>
                </a:pPr>
                <a:endParaRPr lang="en-US" sz="190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algn="l" rtl="0" fontAlgn="base">
                  <a:buFont typeface="Arial" panose="020B0604020202020204" pitchFamily="34" charset="0"/>
                  <a:buChar char="•"/>
                </a:pPr>
                <a:r>
                  <a:rPr lang="en-US" sz="1900" b="0" i="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​Average record vs time </a:t>
                </a:r>
              </a:p>
              <a:p>
                <a:pPr algn="l" rtl="0" fontAlgn="base">
                  <a:buFont typeface="Arial" panose="020B0604020202020204" pitchFamily="34" charset="0"/>
                  <a:buChar char="•"/>
                </a:pPr>
                <a:r>
                  <a:rPr lang="en-US" sz="1900" dirty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Upper bound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9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sz="19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sz="1900" i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en-US" sz="19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9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sz="19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9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US" sz="19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&gt; =1</m:t>
                        </m:r>
                      </m:e>
                    </m:func>
                  </m:oMath>
                </a14:m>
                <a:endParaRPr lang="en-US" sz="190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pPr marL="0" indent="0" algn="l" rtl="0" fontAlgn="base">
                  <a:buNone/>
                </a:pPr>
                <a:endParaRPr lang="en-US" sz="1900" b="0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endParaRPr>
              </a:p>
              <a:p>
                <a:r>
                  <a:rPr lang="en-US" sz="1900" dirty="0"/>
                  <a:t>Behavior of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900" dirty="0"/>
                  <a:t> near upper bound will </a:t>
                </a:r>
              </a:p>
              <a:p>
                <a:pPr marL="0" indent="0">
                  <a:buNone/>
                </a:pPr>
                <a:r>
                  <a:rPr lang="en-US" sz="1900" dirty="0"/>
                  <a:t>   dictate the asymptotic.</a:t>
                </a:r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80072D-4793-8A27-C525-E6446F93BF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25551" y="2263698"/>
                <a:ext cx="9035313" cy="3476329"/>
              </a:xfrm>
              <a:blipFill>
                <a:blip r:embed="rId3"/>
                <a:stretch>
                  <a:fillRect l="-421" t="-2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B1D878E7-7C16-8DE6-B203-10B4FEFD0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9169" y="2513770"/>
            <a:ext cx="4374631" cy="297618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D3ED1B-CA5E-ED4D-A5D3-8C5DEF2E3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84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1FA582-6D1B-CFAD-9CB6-FFB6D6297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E1E8B55C-63A6-9E8D-B312-B7394ED7A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808" y="0"/>
            <a:ext cx="8489373" cy="655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29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D52D53-CEE0-BE4A-1058-9B88F6B16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0B8A5BB4-8921-3709-560B-D368A5D42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631" y="273532"/>
            <a:ext cx="7692737" cy="594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225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D6C1C7F-704D-4881-EB79-371B9C0ECD3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43467" y="321734"/>
                <a:ext cx="10905066" cy="1135737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600"/>
                  <a:t>Study of Modularity value varying </a:t>
                </a:r>
                <a14:m>
                  <m:oMath xmlns:m="http://schemas.openxmlformats.org/officeDocument/2006/math">
                    <m:r>
                      <a:rPr lang="en-US" sz="3600" b="0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3600"/>
                  <a:t> (contd.)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D6C1C7F-704D-4881-EB79-371B9C0ECD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43467" y="321734"/>
                <a:ext cx="10905066" cy="1135737"/>
              </a:xfrm>
              <a:blipFill>
                <a:blip r:embed="rId2"/>
                <a:stretch>
                  <a:fillRect t="-3226" b="-7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5F7420-DCFF-55A9-E47D-A973337945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3469" y="1782981"/>
                <a:ext cx="4008384" cy="439398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000"/>
                  <a:t>For a network : nodes - 10680, edges - 24316 </a:t>
                </a:r>
              </a:p>
              <a:p>
                <a:endParaRPr lang="en-US" sz="2000"/>
              </a:p>
              <a:p>
                <a:pPr marL="0" indent="0">
                  <a:buNone/>
                </a:pPr>
                <a:r>
                  <a:rPr lang="en-US" sz="200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>
                        <a:latin typeface="Cambria Math" panose="02040503050406030204" pitchFamily="18" charset="0"/>
                      </a:rPr>
                      <m:t>=0.886832,</m:t>
                    </m:r>
                  </m:oMath>
                </a14:m>
                <a:endParaRPr lang="en-US" sz="2000" b="0"/>
              </a:p>
              <a:p>
                <a:pPr marL="0" indent="0">
                  <a:buNone/>
                </a:pPr>
                <a:r>
                  <a:rPr lang="en-US" sz="200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>
                        <a:latin typeface="Cambria Math" panose="02040503050406030204" pitchFamily="18" charset="0"/>
                      </a:rPr>
                      <m:t>=0.93786</m:t>
                    </m:r>
                  </m:oMath>
                </a14:m>
                <a:r>
                  <a:rPr lang="en-US" sz="2000"/>
                  <a:t>,</a:t>
                </a:r>
              </a:p>
              <a:p>
                <a:pPr marL="0" indent="0">
                  <a:buNone/>
                </a:pPr>
                <a:r>
                  <a:rPr lang="en-US" sz="2000"/>
                  <a:t>						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=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3.89874</m:t>
                    </m:r>
                  </m:oMath>
                </a14:m>
                <a:endParaRPr lang="en-US" sz="2000"/>
              </a:p>
              <a:p>
                <a:pPr marL="0" indent="0">
                  <a:buNone/>
                </a:pPr>
                <a:endParaRPr lang="en-US" sz="2000"/>
              </a:p>
              <a:p>
                <a:pPr marL="0" indent="0">
                  <a:buNone/>
                </a:pPr>
                <a:endParaRPr lang="en-US" sz="2000"/>
              </a:p>
              <a:p>
                <a:r>
                  <a:rPr lang="en-US" sz="2000"/>
                  <a:t>	Results : same!!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5F7420-DCFF-55A9-E47D-A973337945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3469" y="1782981"/>
                <a:ext cx="4008384" cy="4393982"/>
              </a:xfrm>
              <a:blipFill>
                <a:blip r:embed="rId3"/>
                <a:stretch>
                  <a:fillRect l="-946" t="-14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A4BF12C5-E2EC-41F5-6AED-CD3E1F4970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695" y="1782981"/>
            <a:ext cx="5646462" cy="436189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03D30-9D37-6950-76DC-FB0D6952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780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An example of Hairball problem. When the number of nodes goes above... |  Download Scientific Diagram">
            <a:extLst>
              <a:ext uri="{FF2B5EF4-FFF2-40B4-BE49-F238E27FC236}">
                <a16:creationId xmlns:a16="http://schemas.microsoft.com/office/drawing/2014/main" id="{D24DCD98-4C77-94E8-6F06-34A01A708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5364" y="977029"/>
            <a:ext cx="4907619" cy="478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5" name="Rectangle 1034">
            <a:extLst>
              <a:ext uri="{FF2B5EF4-FFF2-40B4-BE49-F238E27FC236}">
                <a16:creationId xmlns:a16="http://schemas.microsoft.com/office/drawing/2014/main" id="{42A9B402-66F6-477C-803C-FC8508A97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15061" y="-2"/>
            <a:ext cx="6876939" cy="685800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57B5E9-E0C0-9BCB-F256-3C2FB97A3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5061" y="977029"/>
            <a:ext cx="6598643" cy="5755075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800" dirty="0"/>
              <a:t>       How do we begin to analyze this?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/>
              <a:t>       Is there any structure?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/>
              <a:t>       How does one define structure?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800" dirty="0"/>
          </a:p>
          <a:p>
            <a:endParaRPr lang="en-US" dirty="0"/>
          </a:p>
        </p:txBody>
      </p:sp>
      <p:pic>
        <p:nvPicPr>
          <p:cNvPr id="1032" name="Picture 8" descr="What Is Wrong Emoticon Stock Illustration - Download Image Now - Emoticon,  Sadness, Human Face - iStock">
            <a:extLst>
              <a:ext uri="{FF2B5EF4-FFF2-40B4-BE49-F238E27FC236}">
                <a16:creationId xmlns:a16="http://schemas.microsoft.com/office/drawing/2014/main" id="{F6D7EBB6-2B9D-6294-121A-26E85E956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737" y="1966587"/>
            <a:ext cx="2490516" cy="231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80BE62-BC42-E90B-A839-6A92AB7C6C90}"/>
              </a:ext>
            </a:extLst>
          </p:cNvPr>
          <p:cNvSpPr txBox="1"/>
          <p:nvPr/>
        </p:nvSpPr>
        <p:spPr>
          <a:xfrm>
            <a:off x="175364" y="6151418"/>
            <a:ext cx="4907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Panahi, Aliakbar. (2017). Big Data Visualization Platform for Mixed Reality. 10.13140/RG.2.2.30707.27686.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8D4B8E-53D7-B237-7518-8C255A4E7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179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5E786F-844D-0620-A320-CA7053E7E4D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43467" y="321734"/>
                <a:ext cx="10905066" cy="1135737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3600"/>
                  <a:t>Study of Modularity value varying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3600" b="0" i="1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3600"/>
                  <a:t> (contd.)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25E786F-844D-0620-A320-CA7053E7E4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43467" y="321734"/>
                <a:ext cx="10905066" cy="1135737"/>
              </a:xfrm>
              <a:blipFill>
                <a:blip r:embed="rId2"/>
                <a:stretch>
                  <a:fillRect t="-3226" b="-75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3A9109-43CA-B24F-F075-904724F016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3469" y="1782981"/>
                <a:ext cx="4008384" cy="4393982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1900"/>
                  <a:t>For the second network</a:t>
                </a:r>
              </a:p>
              <a:p>
                <a:pPr marL="0" indent="0">
                  <a:buNone/>
                </a:pPr>
                <a:endParaRPr lang="en-US" sz="1900"/>
              </a:p>
              <a:p>
                <a:pPr marL="0" indent="0">
                  <a:buNone/>
                </a:pPr>
                <a:r>
                  <a:rPr lang="en-US" sz="190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900" b="0" i="1">
                        <a:latin typeface="Cambria Math" panose="02040503050406030204" pitchFamily="18" charset="0"/>
                      </a:rPr>
                      <m:t>=0.886896,  </m:t>
                    </m:r>
                  </m:oMath>
                </a14:m>
                <a:endParaRPr lang="en-US" sz="1900" b="0" i="1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1900" b="0"/>
                  <a:t>	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900" b="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900" b="0" i="1">
                        <a:latin typeface="Cambria Math" panose="02040503050406030204" pitchFamily="18" charset="0"/>
                      </a:rPr>
                      <m:t>=0.00012469</m:t>
                    </m:r>
                  </m:oMath>
                </a14:m>
                <a:r>
                  <a:rPr lang="en-US" sz="1900"/>
                  <a:t>,</a:t>
                </a:r>
              </a:p>
              <a:p>
                <a:pPr marL="0" indent="0">
                  <a:buNone/>
                </a:pPr>
                <a:r>
                  <a:rPr lang="en-US" sz="1900"/>
                  <a:t>						</a:t>
                </a:r>
                <a14:m>
                  <m:oMath xmlns:m="http://schemas.openxmlformats.org/officeDocument/2006/math">
                    <m:r>
                      <a:rPr lang="en-US" sz="19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9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=</m:t>
                    </m:r>
                    <m:r>
                      <a:rPr lang="en-US" sz="1900" b="0" i="1">
                        <a:latin typeface="Cambria Math" panose="02040503050406030204" pitchFamily="18" charset="0"/>
                      </a:rPr>
                      <m:t>0.24286</m:t>
                    </m:r>
                  </m:oMath>
                </a14:m>
                <a:endParaRPr lang="en-US" sz="1900"/>
              </a:p>
              <a:p>
                <a:pPr marL="0" indent="0">
                  <a:buNone/>
                </a:pPr>
                <a:endParaRPr lang="en-US" sz="1900"/>
              </a:p>
              <a:p>
                <a:pPr marL="0" indent="0">
                  <a:buNone/>
                </a:pPr>
                <a:endParaRPr lang="en-US" sz="1900"/>
              </a:p>
              <a:p>
                <a:pPr marL="0" indent="0">
                  <a:buNone/>
                </a:pPr>
                <a:endParaRPr lang="en-US" sz="1900"/>
              </a:p>
              <a:p>
                <a:r>
                  <a:rPr lang="en-US" sz="1900"/>
                  <a:t>Result : same!!</a:t>
                </a:r>
              </a:p>
              <a:p>
                <a:endParaRPr lang="en-US" sz="190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E3A9109-43CA-B24F-F075-904724F016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3469" y="1782981"/>
                <a:ext cx="4008384" cy="4393982"/>
              </a:xfrm>
              <a:blipFill>
                <a:blip r:embed="rId3"/>
                <a:stretch>
                  <a:fillRect l="-946" t="-1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63F3FB33-A1FA-C446-B34B-2CB25F1690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8695" y="1782981"/>
            <a:ext cx="5646462" cy="436189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0052ED-5FC8-6E84-A026-F2053A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603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787DA-57E3-8FA2-327C-056BFCAB1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C4CDB-7A9F-C199-70EC-19F2AE484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1236FC-E320-234B-24A5-A610F9782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81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31282-FF0E-D898-BBDE-2DBF7B119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670" y="556705"/>
            <a:ext cx="10084904" cy="773013"/>
          </a:xfrm>
        </p:spPr>
        <p:txBody>
          <a:bodyPr>
            <a:norm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Finding Community structure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F88E4F-A5C9-669F-40FB-9194A0A7D6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033670" y="1413163"/>
                <a:ext cx="10084904" cy="5153892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Modularity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𝑞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a measure that quantifies the amount of modular structure there is in a given partition of a network</a:t>
                </a:r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>
                    <a:effectLst/>
                    <a:latin typeface="Helvetica" pitchFamily="2" charset="0"/>
                  </a:rPr>
                  <a:t>Given a partition c of the nodes into modules, the modularity</a:t>
                </a:r>
                <a:r>
                  <a:rPr lang="en-US" sz="2000" dirty="0">
                    <a:latin typeface="Helvetica" pitchFamily="2" charset="0"/>
                  </a:rPr>
                  <a:t> </a:t>
                </a:r>
                <a:r>
                  <a:rPr lang="en-US" sz="2000" dirty="0">
                    <a:effectLst/>
                    <a:latin typeface="Helvetica" pitchFamily="2" charset="0"/>
                  </a:rPr>
                  <a:t>measures the difference between its intra-community connection density and that of a</a:t>
                </a:r>
                <a:r>
                  <a:rPr lang="en-US" sz="2000" dirty="0">
                    <a:latin typeface="Helvetica" pitchFamily="2" charset="0"/>
                  </a:rPr>
                  <a:t> </a:t>
                </a:r>
                <a:r>
                  <a:rPr lang="en-US" sz="2000" dirty="0">
                    <a:effectLst/>
                    <a:latin typeface="Helvetica" pitchFamily="2" charset="0"/>
                  </a:rPr>
                  <a:t>random graph null model</a:t>
                </a:r>
              </a:p>
              <a:p>
                <a:endParaRPr lang="en-US" sz="2000" dirty="0">
                  <a:effectLst/>
                  <a:latin typeface="Helvetica" pitchFamily="2" charset="0"/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d>
                          <m:dPr>
                            <m:begChr m:val="{"/>
                            <m:endChr m:val="}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d>
                      </m:sub>
                    </m:sSub>
                  </m:oMath>
                </a14:m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US" sz="240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pPr marL="0" indent="0">
                  <a:buNone/>
                </a:pPr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Find the particular partition {C} that maximizes this measure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But it is a NP complete problem</a:t>
                </a:r>
                <a:r>
                  <a:rPr lang="en-US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!!</a:t>
                </a: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itchFamily="2" charset="2"/>
                  <a:buChar char="v"/>
                </a:pPr>
                <a:r>
                  <a:rPr lang="en-US" sz="1400" i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1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Newman</a:t>
                </a:r>
                <a:r>
                  <a:rPr lang="en-US" sz="1400" i="1" dirty="0"/>
                  <a:t> M E J 2003 SIAM Rev. 45 167–256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itchFamily="2" charset="2"/>
                  <a:buChar char="v"/>
                </a:pPr>
                <a:r>
                  <a:rPr lang="en-US" sz="1400" i="1" baseline="30000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i="1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400" i="1">
                    <a:latin typeface="Arial" panose="020B0604020202020204" pitchFamily="34" charset="0"/>
                    <a:cs typeface="Arial" panose="020B0604020202020204" pitchFamily="34" charset="0"/>
                  </a:rPr>
                  <a:t>Brandes</a:t>
                </a:r>
                <a:r>
                  <a:rPr lang="en-US" sz="1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U et al 2008 IEEE Trans. </a:t>
                </a:r>
                <a:r>
                  <a:rPr lang="en-US" sz="14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Knowl</a:t>
                </a:r>
                <a:r>
                  <a:rPr lang="en-US" sz="14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. Data Eng. 20 172–88</a:t>
                </a:r>
                <a:r>
                  <a:rPr lang="en-US" sz="1400" i="1" dirty="0">
                    <a:solidFill>
                      <a:srgbClr val="333333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1F88E4F-A5C9-669F-40FB-9194A0A7D6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33670" y="1413163"/>
                <a:ext cx="10084904" cy="5153892"/>
              </a:xfrm>
              <a:blipFill>
                <a:blip r:embed="rId2"/>
                <a:stretch>
                  <a:fillRect l="-503" t="-739" b="-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0C69BDFC-3A41-11AA-9F9C-11845514B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874" y="3970752"/>
            <a:ext cx="3497700" cy="1621968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773206-B6EE-D884-1024-902C84BA945D}"/>
              </a:ext>
            </a:extLst>
          </p:cNvPr>
          <p:cNvSpPr txBox="1"/>
          <p:nvPr/>
        </p:nvSpPr>
        <p:spPr>
          <a:xfrm>
            <a:off x="6576646" y="23915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02F663-0DFB-24A6-F4A8-4275C274D130}"/>
              </a:ext>
            </a:extLst>
          </p:cNvPr>
          <p:cNvSpPr txBox="1"/>
          <p:nvPr/>
        </p:nvSpPr>
        <p:spPr>
          <a:xfrm>
            <a:off x="1993022" y="3441980"/>
            <a:ext cx="21750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fraction of links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inside</a:t>
            </a:r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 Light" panose="020F0302020204030204" pitchFamily="34" charset="0"/>
                <a:ea typeface="Calibri" panose="020F0502020204030204" pitchFamily="34" charset="0"/>
              </a:rPr>
              <a:t>communities</a:t>
            </a:r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7F3640-C39F-7D4C-B127-B75DD9B4D29D}"/>
              </a:ext>
            </a:extLst>
          </p:cNvPr>
          <p:cNvSpPr txBox="1"/>
          <p:nvPr/>
        </p:nvSpPr>
        <p:spPr>
          <a:xfrm>
            <a:off x="4356351" y="3441980"/>
            <a:ext cx="41553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 Light" panose="020F0302020204030204" pitchFamily="34" charset="0"/>
                <a:ea typeface="Calibri" panose="020F0502020204030204" pitchFamily="34" charset="0"/>
              </a:rPr>
              <a:t>the expected fraction if all links </a:t>
            </a:r>
          </a:p>
          <a:p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 Light" panose="020F0302020204030204" pitchFamily="34" charset="0"/>
                <a:ea typeface="Calibri" panose="020F0502020204030204" pitchFamily="34" charset="0"/>
              </a:rPr>
              <a:t>of the network were randomly </a:t>
            </a:r>
          </a:p>
          <a:p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 Light" panose="020F0302020204030204" pitchFamily="34" charset="0"/>
                <a:ea typeface="Calibri" panose="020F0502020204030204" pitchFamily="34" charset="0"/>
              </a:rPr>
              <a:t>placed</a:t>
            </a:r>
            <a:r>
              <a:rPr lang="en-US" sz="20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42CC4C-7296-48AB-5206-92D36F164419}"/>
              </a:ext>
            </a:extLst>
          </p:cNvPr>
          <p:cNvSpPr txBox="1"/>
          <p:nvPr/>
        </p:nvSpPr>
        <p:spPr>
          <a:xfrm>
            <a:off x="4120182" y="3565090"/>
            <a:ext cx="284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-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9AA46F-D80D-0C65-B15F-58A150766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53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65503-EB5E-8CCC-5AFB-4F27898DB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675" y="465428"/>
            <a:ext cx="10108974" cy="541737"/>
          </a:xfrm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b="1" cap="none" spc="0" dirty="0">
                <a:ln/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RenEEL Algorithm for Community Detection in a Network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5A185A-05BA-E505-1F7B-9A2220CB74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79675" y="1232452"/>
                <a:ext cx="10490690" cy="5287617"/>
              </a:xfrm>
            </p:spPr>
            <p:txBody>
              <a:bodyPr>
                <a:noAutofit/>
              </a:bodyPr>
              <a:lstStyle/>
              <a:p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xtremal 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nsemble 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earning (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EEL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):</a:t>
                </a:r>
              </a:p>
              <a:p>
                <a:pPr lvl="1"/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tart with an ensemble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𝒌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𝒎𝒂𝒙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network partition “guesses”.</a:t>
                </a:r>
              </a:p>
              <a:p>
                <a:pPr lvl="1"/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Then, </a:t>
                </a:r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iteratively update the ensemble by replacing the worst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“guess” with a new “guess”</a:t>
                </a:r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until consensus is reached within the ensemble about what the best partition is.</a:t>
                </a:r>
              </a:p>
              <a:p>
                <a:pPr lvl="1"/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Ensemble size reduces if new guess is worse or is already in the ensemble.</a:t>
                </a:r>
              </a:p>
              <a:p>
                <a:pPr lvl="1"/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Consensus is reached when ensemble size is 1.</a:t>
                </a:r>
                <a:endParaRPr lang="en-US" sz="200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Each new partition guess is obtained by 					   choosing the best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𝒌</m:t>
                        </m:r>
                      </m:e>
                      <m:sup>
                        <m:r>
                          <a:rPr lang="en-US" sz="2000" b="1" i="1" smtClean="0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guesses found by 					  analyzing a 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Re</a:t>
                </a:r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duced network.</a:t>
                </a:r>
              </a:p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duced 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etwork (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Ren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) is</a:t>
                </a:r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formed by 					 collapsing the parts of the network that the			 		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ensemble agrees upon.</a:t>
                </a:r>
              </a:p>
              <a:p>
                <a:pPr marL="0" indent="0">
                  <a:buNone/>
                </a:pPr>
                <a:endParaRPr lang="en-US" sz="200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600" i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Guo, Singh, and Bassler, Sci. Rep. 9, 14234 (2019)</a:t>
                </a:r>
                <a:r>
                  <a:rPr lang="en-US" sz="1600" i="1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endParaRPr lang="en-US" sz="2000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D5A185A-05BA-E505-1F7B-9A2220CB74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79675" y="1232452"/>
                <a:ext cx="10490690" cy="5287617"/>
              </a:xfrm>
              <a:blipFill>
                <a:blip r:embed="rId2"/>
                <a:stretch>
                  <a:fillRect l="-484" t="-478" r="-121" b="-2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4A7371-240F-3594-E8F5-5E0CF67E22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1059" y="3694043"/>
            <a:ext cx="4437590" cy="229593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426A3F-4463-3E8F-26BD-CE4732D1F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359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AD99EDC-6476-B02A-52D9-6283DDAD886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43467" y="258160"/>
                <a:ext cx="10905066" cy="909934"/>
              </a:xfrm>
            </p:spPr>
            <p:txBody>
              <a:bodyPr>
                <a:norm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Study of Modularity value 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cap="none" spc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1" i="1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AD99EDC-6476-B02A-52D9-6283DDAD88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43467" y="258160"/>
                <a:ext cx="10905066" cy="90993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AC4538-EDA0-9E03-7E36-241FC42C94C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3469" y="1782981"/>
                <a:ext cx="5160983" cy="4361892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Network</a:t>
                </a:r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- </a:t>
                </a:r>
                <a:r>
                  <a:rPr lang="en-US" sz="2000" b="0" i="0" dirty="0">
                    <a:solidFill>
                      <a:srgbClr val="464032"/>
                    </a:solidFill>
                    <a:effectLst/>
                    <a:latin typeface="Arial" panose="020B0604020202020204" pitchFamily="34" charset="0"/>
                  </a:rPr>
                  <a:t>snapshot of the structure of the Internet at the level of autonomous systems</a:t>
                </a:r>
                <a:endParaRPr lang="en-US" sz="20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fixed at 40</a:t>
                </a:r>
              </a:p>
              <a:p>
                <a:pPr marL="0" indent="0">
                  <a:buNone/>
                </a:pPr>
                <a:r>
                  <a:rPr lang="en-US" sz="2000" b="0" dirty="0"/>
                  <a:t>		</a:t>
                </a:r>
                <a:r>
                  <a:rPr lang="en-US" sz="20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0.679342</m:t>
                    </m:r>
                  </m:oMath>
                </a14:m>
                <a:r>
                  <a:rPr lang="en-US" sz="20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>
                        <a:latin typeface="Cambria Math" panose="02040503050406030204" pitchFamily="18" charset="0"/>
                      </a:rPr>
                      <m:t>=0.0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3307</m:t>
                    </m:r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,                              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>
                        <a:latin typeface="Arial" panose="020B0604020202020204" pitchFamily="34" charset="0"/>
                        <a:cs typeface="Arial" panose="020B0604020202020204" pitchFamily="34" charset="0"/>
                      </a:rPr>
                      <m:t>1.32 (0.017)</m:t>
                    </m:r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This graph shows a good fit with equation </a:t>
                </a:r>
              </a:p>
              <a:p>
                <a:pPr marL="0" indent="0">
                  <a:buNone/>
                </a:pPr>
                <a:r>
                  <a:rPr lang="en-US" sz="2000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q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000" b="0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sz="2000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&gt;1</m:t>
                    </m:r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600" dirty="0"/>
              </a:p>
              <a:p>
                <a:endParaRPr lang="en-US" sz="16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AC4538-EDA0-9E03-7E36-241FC42C94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3469" y="1782981"/>
                <a:ext cx="5160983" cy="4361892"/>
              </a:xfrm>
              <a:blipFill>
                <a:blip r:embed="rId4"/>
                <a:stretch>
                  <a:fillRect l="-983" t="-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F17CB2D-A33C-F8C7-CE91-12FA27210DD3}"/>
              </a:ext>
            </a:extLst>
          </p:cNvPr>
          <p:cNvSpPr txBox="1"/>
          <p:nvPr/>
        </p:nvSpPr>
        <p:spPr>
          <a:xfrm>
            <a:off x="643467" y="5884708"/>
            <a:ext cx="3926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https://www.cc.gatech.edu/dimacs10</a:t>
            </a:r>
            <a:r>
              <a:rPr lang="en-US" sz="1800" dirty="0">
                <a:solidFill>
                  <a:srgbClr val="00B0F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CEB92F-A28C-84B1-D783-5C99986DF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8" descr="Chart, diagram&#10;&#10;Description automatically generated">
            <a:extLst>
              <a:ext uri="{FF2B5EF4-FFF2-40B4-BE49-F238E27FC236}">
                <a16:creationId xmlns:a16="http://schemas.microsoft.com/office/drawing/2014/main" id="{BB9D7971-0ADF-F238-EBC5-7166928742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4337" y="1396815"/>
            <a:ext cx="5931680" cy="474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064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A13943-5C9D-AEF4-B773-BAB8B4EC1B6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97741" y="381438"/>
                <a:ext cx="10226574" cy="511102"/>
              </a:xfrm>
            </p:spPr>
            <p:txBody>
              <a:bodyPr>
                <a:no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Results varying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1" i="1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endParaRPr lang="en-US" b="1" cap="none" spc="0" dirty="0">
                  <a:ln/>
                  <a:solidFill>
                    <a:schemeClr val="accent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A13943-5C9D-AEF4-B773-BAB8B4EC1B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97741" y="381438"/>
                <a:ext cx="10226574" cy="51110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3917BB1-28BC-157B-E8B0-EF6333F5DF4B}"/>
              </a:ext>
            </a:extLst>
          </p:cNvPr>
          <p:cNvSpPr txBox="1"/>
          <p:nvPr/>
        </p:nvSpPr>
        <p:spPr>
          <a:xfrm>
            <a:off x="711602" y="1553979"/>
            <a:ext cx="205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no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21FBAA-9D2B-E203-4CF2-E7370F73AC00}"/>
              </a:ext>
            </a:extLst>
          </p:cNvPr>
          <p:cNvSpPr txBox="1"/>
          <p:nvPr/>
        </p:nvSpPr>
        <p:spPr>
          <a:xfrm>
            <a:off x="711602" y="1000200"/>
            <a:ext cx="3906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Network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/>
              <a:t> Internet Autonomous System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649629-03C4-E605-7F34-B938F98B5907}"/>
              </a:ext>
            </a:extLst>
          </p:cNvPr>
          <p:cNvSpPr txBox="1"/>
          <p:nvPr/>
        </p:nvSpPr>
        <p:spPr>
          <a:xfrm>
            <a:off x="6667333" y="5937349"/>
            <a:ext cx="4003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https://www.cc.gatech.edu/dimacs10/</a:t>
            </a:r>
            <a:endParaRPr lang="en-US" sz="1800" dirty="0"/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CDC9A7-0626-BC80-79E8-E07A6209D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6</a:t>
            </a:fld>
            <a:endParaRPr lang="en-US"/>
          </a:p>
        </p:txBody>
      </p:sp>
      <p:pic>
        <p:nvPicPr>
          <p:cNvPr id="9" name="Content Placeholder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74B413D-BD5F-F19E-A4E5-EB7B468CF5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97741" y="2107758"/>
            <a:ext cx="10226573" cy="3442168"/>
          </a:xfrm>
        </p:spPr>
      </p:pic>
    </p:spTree>
    <p:extLst>
      <p:ext uri="{BB962C8B-B14F-4D97-AF65-F5344CB8AC3E}">
        <p14:creationId xmlns:p14="http://schemas.microsoft.com/office/powerpoint/2010/main" val="2446503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CE887F4-E828-5F65-DF46-4121067528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79069" y="536865"/>
                <a:ext cx="10591296" cy="828109"/>
              </a:xfrm>
            </p:spPr>
            <p:txBody>
              <a:bodyPr>
                <a:no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Study of Modularity value varying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cap="none" spc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cap="none" spc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b="1" i="1" cap="none" spc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CE887F4-E828-5F65-DF46-4121067528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79069" y="536865"/>
                <a:ext cx="10591296" cy="82810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444062-96BB-933C-9E3E-CC2F4C01352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79069" y="1890170"/>
                <a:ext cx="7729728" cy="3101983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2400" dirty="0"/>
                  <a:t>Network</a:t>
                </a:r>
                <a:r>
                  <a:rPr lang="en-US" sz="1600" dirty="0"/>
                  <a:t> - </a:t>
                </a:r>
                <a:r>
                  <a:rPr lang="en-US" sz="2400" b="1" i="1" u="sng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As-22july06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400" dirty="0"/>
                  <a:t>nodes- 22963, edges - 48436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6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26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600" dirty="0"/>
                  <a:t>is fixed at 20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sz="1900" dirty="0"/>
                  <a:t>Non fitting!!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444062-96BB-933C-9E3E-CC2F4C0135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79069" y="1890170"/>
                <a:ext cx="7729728" cy="3101983"/>
              </a:xfrm>
              <a:blipFill>
                <a:blip r:embed="rId3"/>
                <a:stretch>
                  <a:fillRect l="-1148" t="-2439" b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6C45981-F04E-7305-025B-84C2E7E75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3004" y="1890170"/>
            <a:ext cx="5511586" cy="425895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309966-3050-C709-5A56-99BDF56D4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51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BAFD67B-1000-26AC-737C-1A03D6142C8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43466" y="321735"/>
                <a:ext cx="10647385" cy="800422"/>
              </a:xfrm>
            </p:spPr>
            <p:txBody>
              <a:bodyPr>
                <a:norm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Study of Modularity value varying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cap="none" spc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 cap="none" spc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</m:e>
                      <m:sup>
                        <m:r>
                          <a:rPr lang="en-US" b="1" i="0" cap="none" spc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BAFD67B-1000-26AC-737C-1A03D6142C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43466" y="321735"/>
                <a:ext cx="10647385" cy="80042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A5B877-7D81-7BAD-818A-6F0A5CF34AF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3468" y="1782981"/>
                <a:ext cx="5452532" cy="4393982"/>
              </a:xfrm>
            </p:spPr>
            <p:txBody>
              <a:bodyPr>
                <a:norm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Network - </a:t>
                </a:r>
                <a:r>
                  <a:rPr lang="en-US" b="0" i="0" dirty="0">
                    <a:solidFill>
                      <a:srgbClr val="464032"/>
                    </a:solidFill>
                    <a:effectLst/>
                    <a:latin typeface="Arial" panose="020B0604020202020204" pitchFamily="34" charset="0"/>
                  </a:rPr>
                  <a:t>snapshot of the structure of the Internet at the level of autonomous systems </a:t>
                </a:r>
                <a:endParaRPr lang="en-US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is fixed at 80</a:t>
                </a:r>
                <a:r>
                  <a:rPr lang="en-US" dirty="0"/>
                  <a:t>			 </a:t>
                </a:r>
                <a:r>
                  <a:rPr lang="en-US" b="0" dirty="0"/>
                  <a:t>	</a:t>
                </a:r>
              </a:p>
              <a:p>
                <a:endParaRPr lang="en-US" b="0" dirty="0"/>
              </a:p>
              <a:p>
                <a:r>
                  <a:rPr lang="en-US" dirty="0"/>
                  <a:t>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/>
                      <m:t>0.67927</m:t>
                    </m:r>
                  </m:oMath>
                </a14:m>
                <a:r>
                  <a:rPr lang="en-US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0003229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,                              	         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0.76548 (0.057596) </a:t>
                </a:r>
              </a:p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These graphs show a good fit with equation </a:t>
                </a:r>
              </a:p>
              <a:p>
                <a:pPr marL="0" indent="0">
                  <a:buNone/>
                </a:pPr>
                <a:r>
                  <a:rPr lang="en-US" b="0" dirty="0">
                    <a:latin typeface="Arial" panose="020B0604020202020204" pitchFamily="34" charset="0"/>
                    <a:cs typeface="Arial" panose="020B0604020202020204" pitchFamily="34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q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  <m:r>
                      <a:rPr lang="en-US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</m:t>
                    </m:r>
                  </m:oMath>
                </a14:m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A5B877-7D81-7BAD-818A-6F0A5CF34AF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3468" y="1782981"/>
                <a:ext cx="5452532" cy="4393982"/>
              </a:xfrm>
              <a:blipFill>
                <a:blip r:embed="rId3"/>
                <a:stretch>
                  <a:fillRect l="-696" t="-576" r="-18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0B6D4716-0624-4429-187A-E4D8375680E8}"/>
              </a:ext>
            </a:extLst>
          </p:cNvPr>
          <p:cNvSpPr txBox="1"/>
          <p:nvPr/>
        </p:nvSpPr>
        <p:spPr>
          <a:xfrm>
            <a:off x="643466" y="5889934"/>
            <a:ext cx="3926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https://www.cc.gatech.edu/dimacs10/</a:t>
            </a: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D3BAB3-548E-693E-9C33-EC316EB98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EAD3ED13-8A03-4161-CAA1-C345D3F916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342551"/>
            <a:ext cx="5822731" cy="4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774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361300E-0D12-E3FA-2F2E-BF45C037A4A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76099" y="365126"/>
                <a:ext cx="10515600" cy="471819"/>
              </a:xfrm>
            </p:spPr>
            <p:txBody>
              <a:bodyPr>
                <a:no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r>
                  <a:rPr lang="en-US" b="1" cap="none" spc="0" dirty="0">
                    <a:ln/>
                    <a:solidFill>
                      <a:schemeClr val="accent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Results varying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0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</m:e>
                      <m:sup>
                        <m:r>
                          <a:rPr lang="en-US" b="1" i="0" cap="none" spc="0" smtClean="0">
                            <a:ln/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en-US" b="1" cap="none" spc="0" dirty="0">
                  <a:ln/>
                  <a:solidFill>
                    <a:schemeClr val="accent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361300E-0D12-E3FA-2F2E-BF45C037A4A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76099" y="365126"/>
                <a:ext cx="10515600" cy="471819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A9C4EB4-F518-89A8-AE03-53C15051CD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6FBCD0-4A09-6F99-6541-BD9D20206A50}"/>
              </a:ext>
            </a:extLst>
          </p:cNvPr>
          <p:cNvSpPr txBox="1"/>
          <p:nvPr/>
        </p:nvSpPr>
        <p:spPr>
          <a:xfrm>
            <a:off x="685545" y="1256688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Table –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30BA38-1BBF-5FA3-2EFB-97BE1C02BB21}"/>
              </a:ext>
            </a:extLst>
          </p:cNvPr>
          <p:cNvSpPr txBox="1"/>
          <p:nvPr/>
        </p:nvSpPr>
        <p:spPr>
          <a:xfrm>
            <a:off x="685545" y="862225"/>
            <a:ext cx="3923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Network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/>
              <a:t> Internet Autonomous System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CBBD6C-DD06-DB56-5DF8-E373A7EB9475}"/>
              </a:ext>
            </a:extLst>
          </p:cNvPr>
          <p:cNvSpPr txBox="1"/>
          <p:nvPr/>
        </p:nvSpPr>
        <p:spPr>
          <a:xfrm>
            <a:off x="6755518" y="6017026"/>
            <a:ext cx="4003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US" sz="1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https://www.cc.gatech.edu/dimacs10/</a:t>
            </a:r>
            <a:endParaRPr lang="en-US" sz="18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3C2FB-F55C-71A0-373A-EFBCF1989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BB09-B7E7-A843-A2BA-23AA4F4E0DC3}" type="slidenum">
              <a:rPr lang="en-US" smtClean="0"/>
              <a:t>9</a:t>
            </a:fld>
            <a:endParaRPr lang="en-US"/>
          </a:p>
        </p:txBody>
      </p:sp>
      <p:pic>
        <p:nvPicPr>
          <p:cNvPr id="13" name="Picture 1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2C1D183-BDA0-E3EC-FFB2-7859EBA6F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545" y="1947366"/>
            <a:ext cx="10760221" cy="3101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117283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{93449DF5-BFA7-0C41-99ED-AC43C1462269}tf10001120</Template>
  <TotalTime>20851</TotalTime>
  <Words>1099</Words>
  <Application>Microsoft Macintosh PowerPoint</Application>
  <PresentationFormat>Widescreen</PresentationFormat>
  <Paragraphs>162</Paragraphs>
  <Slides>21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Courier New</vt:lpstr>
      <vt:lpstr>Gill Sans MT</vt:lpstr>
      <vt:lpstr>Helvetica</vt:lpstr>
      <vt:lpstr>Times New Roman</vt:lpstr>
      <vt:lpstr>Wingdings</vt:lpstr>
      <vt:lpstr>Parcel</vt:lpstr>
      <vt:lpstr>     Extreme value statistics of community detection in complex networks with Reduced network extremal ensemble learning (RenEEL)   Tania Ghosh1,2  R. K. P Zia1,3 Kevin E. Bassler1,2  1Department of physics, University of Houston, Houston, Texas 2Texas Center for Superconductivity, University of Houston, Houston, Texas 3Department of Physics, Virginia Tech, Blacksburg, VA </vt:lpstr>
      <vt:lpstr>PowerPoint Presentation</vt:lpstr>
      <vt:lpstr>Finding Community structure </vt:lpstr>
      <vt:lpstr>RenEEL Algorithm for Community Detection in a Network</vt:lpstr>
      <vt:lpstr>Study of Modularity value varying k_max </vt:lpstr>
      <vt:lpstr>Results varying k_max</vt:lpstr>
      <vt:lpstr>Study of Modularity value varying k^′ </vt:lpstr>
      <vt:lpstr>Study of Modularity value varying k^′ </vt:lpstr>
      <vt:lpstr>Results varying k^′</vt:lpstr>
      <vt:lpstr>Extreme Value statistics</vt:lpstr>
      <vt:lpstr>Probability distribution : p(q) </vt:lpstr>
      <vt:lpstr>Conclusion</vt:lpstr>
      <vt:lpstr>Thank You!</vt:lpstr>
      <vt:lpstr>PowerPoint Presentation</vt:lpstr>
      <vt:lpstr>RenEEL  scheme</vt:lpstr>
      <vt:lpstr>Study of &lt;R(t)&gt;  for an exactly solvable Example​</vt:lpstr>
      <vt:lpstr>PowerPoint Presentation</vt:lpstr>
      <vt:lpstr>PowerPoint Presentation</vt:lpstr>
      <vt:lpstr>Study of Modularity value varying k (contd.)</vt:lpstr>
      <vt:lpstr>Study of Modularity value varying k^′ (contd.)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Ghosh, Tania</dc:creator>
  <cp:lastModifiedBy>Ghosh, Tania</cp:lastModifiedBy>
  <cp:revision>223</cp:revision>
  <dcterms:created xsi:type="dcterms:W3CDTF">2022-09-25T05:35:13Z</dcterms:created>
  <dcterms:modified xsi:type="dcterms:W3CDTF">2023-02-18T04:09:05Z</dcterms:modified>
</cp:coreProperties>
</file>