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2.xml" ContentType="application/vnd.openxmlformats-officedocument.presentationml.tags+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328" r:id="rId3"/>
    <p:sldId id="336" r:id="rId4"/>
    <p:sldId id="269" r:id="rId5"/>
    <p:sldId id="271" r:id="rId6"/>
    <p:sldId id="272" r:id="rId7"/>
    <p:sldId id="276" r:id="rId8"/>
    <p:sldId id="288" r:id="rId9"/>
    <p:sldId id="289" r:id="rId10"/>
    <p:sldId id="332" r:id="rId11"/>
    <p:sldId id="286" r:id="rId12"/>
    <p:sldId id="334" r:id="rId13"/>
    <p:sldId id="292" r:id="rId14"/>
    <p:sldId id="330" r:id="rId15"/>
    <p:sldId id="331" r:id="rId16"/>
    <p:sldId id="333" r:id="rId17"/>
    <p:sldId id="314" r:id="rId18"/>
    <p:sldId id="318" r:id="rId19"/>
    <p:sldId id="32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99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249" autoAdjust="0"/>
  </p:normalViewPr>
  <p:slideViewPr>
    <p:cSldViewPr snapToGrid="0">
      <p:cViewPr varScale="1">
        <p:scale>
          <a:sx n="64" d="100"/>
          <a:sy n="64" d="100"/>
        </p:scale>
        <p:origin x="900"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2662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EC87EE-F870-4720-A1A8-DE68C58F4D75}" type="doc">
      <dgm:prSet loTypeId="urn:microsoft.com/office/officeart/2005/8/layout/gear1" loCatId="relationship" qsTypeId="urn:microsoft.com/office/officeart/2005/8/quickstyle/3d1" qsCatId="3D" csTypeId="urn:microsoft.com/office/officeart/2005/8/colors/accent1_2" csCatId="accent1" phldr="1"/>
      <dgm:spPr/>
      <dgm:t>
        <a:bodyPr/>
        <a:lstStyle/>
        <a:p>
          <a:endParaRPr lang="en-US"/>
        </a:p>
      </dgm:t>
    </dgm:pt>
    <dgm:pt modelId="{681521AC-F03D-41E1-949D-860CCADBB204}">
      <dgm:prSet phldrT="[Text]" custT="1"/>
      <dgm:spPr/>
      <dgm:t>
        <a:bodyPr/>
        <a:lstStyle/>
        <a:p>
          <a:r>
            <a:rPr lang="en-US" sz="2000" b="1" dirty="0"/>
            <a:t>Energy/Hydrocarbon</a:t>
          </a:r>
        </a:p>
        <a:p>
          <a:r>
            <a:rPr lang="en-US" sz="2000" b="1" dirty="0"/>
            <a:t>Exploration</a:t>
          </a:r>
        </a:p>
      </dgm:t>
    </dgm:pt>
    <dgm:pt modelId="{A153F0D3-F274-4078-83F6-9FECB1D06FAB}" type="parTrans" cxnId="{7697359A-2CC8-4C89-87C7-B6887887F771}">
      <dgm:prSet/>
      <dgm:spPr/>
      <dgm:t>
        <a:bodyPr/>
        <a:lstStyle/>
        <a:p>
          <a:endParaRPr lang="en-US" sz="1800"/>
        </a:p>
      </dgm:t>
    </dgm:pt>
    <dgm:pt modelId="{9425A6C6-C619-4893-BB6B-1D8854037E59}" type="sibTrans" cxnId="{7697359A-2CC8-4C89-87C7-B6887887F771}">
      <dgm:prSet/>
      <dgm:spPr/>
      <dgm:t>
        <a:bodyPr/>
        <a:lstStyle/>
        <a:p>
          <a:endParaRPr lang="en-US" sz="1800"/>
        </a:p>
      </dgm:t>
    </dgm:pt>
    <dgm:pt modelId="{EB674028-CBE8-4749-B3A2-35AB4490FBC0}">
      <dgm:prSet phldrT="[Text]" custT="1"/>
      <dgm:spPr/>
      <dgm:t>
        <a:bodyPr/>
        <a:lstStyle/>
        <a:p>
          <a:r>
            <a:rPr lang="en-US" sz="1600" dirty="0"/>
            <a:t>55 % Energy world consumption comes from oil/gas production</a:t>
          </a:r>
        </a:p>
      </dgm:t>
    </dgm:pt>
    <dgm:pt modelId="{13D22B21-482A-4B3E-A086-ECEB21DE8BD8}" type="parTrans" cxnId="{EDE56FF8-5EA5-4867-BDB3-0055EE4AF02F}">
      <dgm:prSet/>
      <dgm:spPr/>
      <dgm:t>
        <a:bodyPr/>
        <a:lstStyle/>
        <a:p>
          <a:endParaRPr lang="en-US" sz="1800"/>
        </a:p>
      </dgm:t>
    </dgm:pt>
    <dgm:pt modelId="{3F5116C1-6FAF-45A1-8F3D-1D539E8649C3}" type="sibTrans" cxnId="{EDE56FF8-5EA5-4867-BDB3-0055EE4AF02F}">
      <dgm:prSet/>
      <dgm:spPr/>
      <dgm:t>
        <a:bodyPr/>
        <a:lstStyle/>
        <a:p>
          <a:endParaRPr lang="en-US" sz="1800"/>
        </a:p>
      </dgm:t>
    </dgm:pt>
    <dgm:pt modelId="{4C763139-AC7A-4C39-A155-62B270BCA830}">
      <dgm:prSet phldrT="[Text]" custT="1"/>
      <dgm:spPr/>
      <dgm:t>
        <a:bodyPr/>
        <a:lstStyle/>
        <a:p>
          <a:r>
            <a:rPr lang="en-US" sz="1800" b="1" dirty="0"/>
            <a:t>Seismic surveys</a:t>
          </a:r>
        </a:p>
      </dgm:t>
    </dgm:pt>
    <dgm:pt modelId="{8B161594-CFE8-4F59-BE5A-828BBCAFCB72}" type="parTrans" cxnId="{3FD45084-BFF2-4629-A60D-5719031E42CD}">
      <dgm:prSet/>
      <dgm:spPr/>
      <dgm:t>
        <a:bodyPr/>
        <a:lstStyle/>
        <a:p>
          <a:endParaRPr lang="en-US" sz="1800"/>
        </a:p>
      </dgm:t>
    </dgm:pt>
    <dgm:pt modelId="{93558E89-6F7C-4FFA-8D1E-36825A1EBBEC}" type="sibTrans" cxnId="{3FD45084-BFF2-4629-A60D-5719031E42CD}">
      <dgm:prSet/>
      <dgm:spPr/>
      <dgm:t>
        <a:bodyPr/>
        <a:lstStyle/>
        <a:p>
          <a:endParaRPr lang="en-US" sz="1800"/>
        </a:p>
      </dgm:t>
    </dgm:pt>
    <dgm:pt modelId="{C69F529C-5857-484E-A6D1-294138317684}">
      <dgm:prSet phldrT="[Text]" custT="1"/>
      <dgm:spPr/>
      <dgm:t>
        <a:bodyPr/>
        <a:lstStyle/>
        <a:p>
          <a:r>
            <a:rPr lang="en-US" sz="1600" dirty="0"/>
            <a:t>Primary tool for geologist to get a picture of the subsurface and locate hydrocarbons</a:t>
          </a:r>
        </a:p>
      </dgm:t>
    </dgm:pt>
    <dgm:pt modelId="{4B6C67B5-D9A5-4A83-A828-07CCFE7A4F56}" type="parTrans" cxnId="{0E4232D5-F9A6-483C-A6EA-B897C5E268A6}">
      <dgm:prSet/>
      <dgm:spPr/>
      <dgm:t>
        <a:bodyPr/>
        <a:lstStyle/>
        <a:p>
          <a:endParaRPr lang="en-US" sz="1800"/>
        </a:p>
      </dgm:t>
    </dgm:pt>
    <dgm:pt modelId="{DDB8147A-CBAF-40A6-9632-EFDB5DD8E14A}" type="sibTrans" cxnId="{0E4232D5-F9A6-483C-A6EA-B897C5E268A6}">
      <dgm:prSet/>
      <dgm:spPr/>
      <dgm:t>
        <a:bodyPr/>
        <a:lstStyle/>
        <a:p>
          <a:endParaRPr lang="en-US" sz="1800"/>
        </a:p>
      </dgm:t>
    </dgm:pt>
    <dgm:pt modelId="{422BE240-D18E-4ADB-B839-6BE2401F0B26}">
      <dgm:prSet phldrT="[Text]" custT="1"/>
      <dgm:spPr/>
      <dgm:t>
        <a:bodyPr/>
        <a:lstStyle/>
        <a:p>
          <a:r>
            <a:rPr lang="en-US" sz="1600" dirty="0"/>
            <a:t>Increases probability of hydrocarbon findings and revenues </a:t>
          </a:r>
        </a:p>
      </dgm:t>
    </dgm:pt>
    <dgm:pt modelId="{D5F2FFCD-5A59-4567-9D72-684A398788D7}" type="parTrans" cxnId="{CE0ADD61-E803-4C20-AD92-77C333B47082}">
      <dgm:prSet/>
      <dgm:spPr/>
      <dgm:t>
        <a:bodyPr/>
        <a:lstStyle/>
        <a:p>
          <a:endParaRPr lang="en-US" sz="1800"/>
        </a:p>
      </dgm:t>
    </dgm:pt>
    <dgm:pt modelId="{A641FCF4-BB2E-4E75-A78F-674E1F593072}" type="sibTrans" cxnId="{CE0ADD61-E803-4C20-AD92-77C333B47082}">
      <dgm:prSet/>
      <dgm:spPr/>
      <dgm:t>
        <a:bodyPr/>
        <a:lstStyle/>
        <a:p>
          <a:endParaRPr lang="en-US" sz="1800"/>
        </a:p>
      </dgm:t>
    </dgm:pt>
    <dgm:pt modelId="{7431162A-37BC-4048-BE16-BC847F0BA237}">
      <dgm:prSet phldrT="[Text]"/>
      <dgm:spPr/>
      <dgm:t>
        <a:bodyPr/>
        <a:lstStyle/>
        <a:p>
          <a:endParaRPr lang="en-US" sz="1800" dirty="0"/>
        </a:p>
      </dgm:t>
    </dgm:pt>
    <dgm:pt modelId="{27797DA6-9DCA-4104-A71D-B235D7C28117}" type="parTrans" cxnId="{9CC93B1E-20DA-401C-A5C8-D0B59209B67B}">
      <dgm:prSet/>
      <dgm:spPr/>
      <dgm:t>
        <a:bodyPr/>
        <a:lstStyle/>
        <a:p>
          <a:endParaRPr lang="en-US" sz="1800"/>
        </a:p>
      </dgm:t>
    </dgm:pt>
    <dgm:pt modelId="{12E5C80F-AEF8-4B59-924D-940ECB0F0295}" type="sibTrans" cxnId="{9CC93B1E-20DA-401C-A5C8-D0B59209B67B}">
      <dgm:prSet/>
      <dgm:spPr/>
      <dgm:t>
        <a:bodyPr/>
        <a:lstStyle/>
        <a:p>
          <a:endParaRPr lang="en-US" sz="1800"/>
        </a:p>
      </dgm:t>
    </dgm:pt>
    <dgm:pt modelId="{5C4FEFD6-8C26-449E-9978-619FB9E79F67}">
      <dgm:prSet phldrT="[Text]"/>
      <dgm:spPr/>
      <dgm:t>
        <a:bodyPr/>
        <a:lstStyle/>
        <a:p>
          <a:endParaRPr lang="en-US" sz="1800" dirty="0"/>
        </a:p>
      </dgm:t>
    </dgm:pt>
    <dgm:pt modelId="{1EE1A3C3-398D-4264-9004-4E7D8658453F}" type="parTrans" cxnId="{90E9B55D-9B4D-4C5E-8E8A-B4A3F6C1D837}">
      <dgm:prSet/>
      <dgm:spPr/>
      <dgm:t>
        <a:bodyPr/>
        <a:lstStyle/>
        <a:p>
          <a:endParaRPr lang="en-US" sz="1800"/>
        </a:p>
      </dgm:t>
    </dgm:pt>
    <dgm:pt modelId="{650B41A1-DCDF-425F-AE56-2148ED7683F8}" type="sibTrans" cxnId="{90E9B55D-9B4D-4C5E-8E8A-B4A3F6C1D837}">
      <dgm:prSet/>
      <dgm:spPr/>
      <dgm:t>
        <a:bodyPr/>
        <a:lstStyle/>
        <a:p>
          <a:endParaRPr lang="en-US" sz="1800"/>
        </a:p>
      </dgm:t>
    </dgm:pt>
    <dgm:pt modelId="{8611ADDC-F0F0-4E8E-8B69-63D687B59618}">
      <dgm:prSet phldrT="[Text]"/>
      <dgm:spPr/>
      <dgm:t>
        <a:bodyPr/>
        <a:lstStyle/>
        <a:p>
          <a:endParaRPr lang="en-US" sz="1800" dirty="0"/>
        </a:p>
      </dgm:t>
    </dgm:pt>
    <dgm:pt modelId="{87B7E599-68DA-4F54-ABBD-31969E4E82AB}" type="parTrans" cxnId="{ABE11158-7185-4469-B4FD-A76D3A0F3CEB}">
      <dgm:prSet/>
      <dgm:spPr/>
      <dgm:t>
        <a:bodyPr/>
        <a:lstStyle/>
        <a:p>
          <a:endParaRPr lang="en-US" sz="1800"/>
        </a:p>
      </dgm:t>
    </dgm:pt>
    <dgm:pt modelId="{A3F53101-45FE-42CA-A9A5-5BA1A065826E}" type="sibTrans" cxnId="{ABE11158-7185-4469-B4FD-A76D3A0F3CEB}">
      <dgm:prSet/>
      <dgm:spPr/>
      <dgm:t>
        <a:bodyPr/>
        <a:lstStyle/>
        <a:p>
          <a:endParaRPr lang="en-US" sz="1800"/>
        </a:p>
      </dgm:t>
    </dgm:pt>
    <dgm:pt modelId="{2470812A-13C9-41D8-ADD0-41472BBF4993}">
      <dgm:prSet phldrT="[Text]" custT="1"/>
      <dgm:spPr/>
      <dgm:t>
        <a:bodyPr/>
        <a:lstStyle/>
        <a:p>
          <a:r>
            <a:rPr lang="en-US" sz="1800" b="1" dirty="0"/>
            <a:t>Accurate Seismic data processing</a:t>
          </a:r>
        </a:p>
      </dgm:t>
    </dgm:pt>
    <dgm:pt modelId="{16F39186-4C7A-472A-B7EA-15D03F270AF9}" type="parTrans" cxnId="{768B5C36-EE59-4CD7-B19A-7EC19758BFFF}">
      <dgm:prSet/>
      <dgm:spPr/>
      <dgm:t>
        <a:bodyPr/>
        <a:lstStyle/>
        <a:p>
          <a:endParaRPr lang="en-US" sz="1800"/>
        </a:p>
      </dgm:t>
    </dgm:pt>
    <dgm:pt modelId="{45A5956A-DE31-4B06-B604-FF84E3B41245}" type="sibTrans" cxnId="{768B5C36-EE59-4CD7-B19A-7EC19758BFFF}">
      <dgm:prSet/>
      <dgm:spPr/>
      <dgm:t>
        <a:bodyPr/>
        <a:lstStyle/>
        <a:p>
          <a:endParaRPr lang="en-US" sz="1800"/>
        </a:p>
      </dgm:t>
    </dgm:pt>
    <dgm:pt modelId="{AACC2B5A-5A69-4AC1-8DD4-3B5B04868795}">
      <dgm:prSet phldrT="[Text]" custT="1"/>
      <dgm:spPr/>
      <dgm:t>
        <a:bodyPr/>
        <a:lstStyle/>
        <a:p>
          <a:r>
            <a:rPr lang="en-US" sz="1600" dirty="0"/>
            <a:t>Decreases losses of hundreds of millions of Dollar per dry hole</a:t>
          </a:r>
        </a:p>
      </dgm:t>
    </dgm:pt>
    <dgm:pt modelId="{C1930225-EC65-41F2-A16D-ED0200F1595F}" type="parTrans" cxnId="{2B37DCAD-93F3-405A-B8A4-3F4BDF08F2A6}">
      <dgm:prSet/>
      <dgm:spPr/>
      <dgm:t>
        <a:bodyPr/>
        <a:lstStyle/>
        <a:p>
          <a:endParaRPr lang="en-US" sz="1800"/>
        </a:p>
      </dgm:t>
    </dgm:pt>
    <dgm:pt modelId="{22CED226-68F6-4B07-B43D-82FA9F0A032A}" type="sibTrans" cxnId="{2B37DCAD-93F3-405A-B8A4-3F4BDF08F2A6}">
      <dgm:prSet/>
      <dgm:spPr/>
      <dgm:t>
        <a:bodyPr/>
        <a:lstStyle/>
        <a:p>
          <a:endParaRPr lang="en-US" sz="1800"/>
        </a:p>
      </dgm:t>
    </dgm:pt>
    <dgm:pt modelId="{54B061F7-CC33-4E99-9D53-D6CB7B3B4E8D}" type="pres">
      <dgm:prSet presAssocID="{41EC87EE-F870-4720-A1A8-DE68C58F4D75}" presName="composite" presStyleCnt="0">
        <dgm:presLayoutVars>
          <dgm:chMax val="3"/>
          <dgm:animLvl val="lvl"/>
          <dgm:resizeHandles val="exact"/>
        </dgm:presLayoutVars>
      </dgm:prSet>
      <dgm:spPr/>
    </dgm:pt>
    <dgm:pt modelId="{F7D70688-9BCD-4A1C-B4D1-43D172ACB2FE}" type="pres">
      <dgm:prSet presAssocID="{681521AC-F03D-41E1-949D-860CCADBB204}" presName="gear1" presStyleLbl="node1" presStyleIdx="0" presStyleCnt="3" custScaleX="126866" custScaleY="110674">
        <dgm:presLayoutVars>
          <dgm:chMax val="1"/>
          <dgm:bulletEnabled val="1"/>
        </dgm:presLayoutVars>
      </dgm:prSet>
      <dgm:spPr/>
    </dgm:pt>
    <dgm:pt modelId="{90B2510B-C842-43AB-9246-DB9DB2DAF5AE}" type="pres">
      <dgm:prSet presAssocID="{681521AC-F03D-41E1-949D-860CCADBB204}" presName="gear1srcNode" presStyleLbl="node1" presStyleIdx="0" presStyleCnt="3"/>
      <dgm:spPr/>
    </dgm:pt>
    <dgm:pt modelId="{B50E2575-97ED-4B0F-B84D-971323A1BD8D}" type="pres">
      <dgm:prSet presAssocID="{681521AC-F03D-41E1-949D-860CCADBB204}" presName="gear1dstNode" presStyleLbl="node1" presStyleIdx="0" presStyleCnt="3"/>
      <dgm:spPr/>
    </dgm:pt>
    <dgm:pt modelId="{C6CF648C-5A56-497A-8261-067B020AE7DE}" type="pres">
      <dgm:prSet presAssocID="{681521AC-F03D-41E1-949D-860CCADBB204}" presName="gear1ch" presStyleLbl="fgAcc1" presStyleIdx="0" presStyleCnt="3" custScaleX="187751" custScaleY="60751" custLinFactNeighborX="24478" custLinFactNeighborY="6802">
        <dgm:presLayoutVars>
          <dgm:chMax val="0"/>
          <dgm:bulletEnabled val="1"/>
        </dgm:presLayoutVars>
      </dgm:prSet>
      <dgm:spPr/>
    </dgm:pt>
    <dgm:pt modelId="{32231BFA-8220-41FC-A997-DB754AFA992E}" type="pres">
      <dgm:prSet presAssocID="{4C763139-AC7A-4C39-A155-62B270BCA830}" presName="gear2" presStyleLbl="node1" presStyleIdx="1" presStyleCnt="3">
        <dgm:presLayoutVars>
          <dgm:chMax val="1"/>
          <dgm:bulletEnabled val="1"/>
        </dgm:presLayoutVars>
      </dgm:prSet>
      <dgm:spPr/>
    </dgm:pt>
    <dgm:pt modelId="{671B41B6-96D7-4CAD-8823-CD9E76F79953}" type="pres">
      <dgm:prSet presAssocID="{4C763139-AC7A-4C39-A155-62B270BCA830}" presName="gear2srcNode" presStyleLbl="node1" presStyleIdx="1" presStyleCnt="3"/>
      <dgm:spPr/>
    </dgm:pt>
    <dgm:pt modelId="{6456D417-7362-4B74-9349-1801842EEF25}" type="pres">
      <dgm:prSet presAssocID="{4C763139-AC7A-4C39-A155-62B270BCA830}" presName="gear2dstNode" presStyleLbl="node1" presStyleIdx="1" presStyleCnt="3"/>
      <dgm:spPr/>
    </dgm:pt>
    <dgm:pt modelId="{51E9CEC7-8513-43AA-9B57-C60EEF304868}" type="pres">
      <dgm:prSet presAssocID="{4C763139-AC7A-4C39-A155-62B270BCA830}" presName="gear2ch" presStyleLbl="fgAcc1" presStyleIdx="1" presStyleCnt="3" custScaleX="184197" custScaleY="80816" custLinFactNeighborX="-81938" custLinFactNeighborY="7855">
        <dgm:presLayoutVars>
          <dgm:chMax val="0"/>
          <dgm:bulletEnabled val="1"/>
        </dgm:presLayoutVars>
      </dgm:prSet>
      <dgm:spPr/>
    </dgm:pt>
    <dgm:pt modelId="{F9282F27-463D-4952-80F1-D2A2BC18071F}" type="pres">
      <dgm:prSet presAssocID="{2470812A-13C9-41D8-ADD0-41472BBF4993}" presName="gear3" presStyleLbl="node1" presStyleIdx="2" presStyleCnt="3"/>
      <dgm:spPr/>
    </dgm:pt>
    <dgm:pt modelId="{D7928440-70EA-42D0-A2C3-5417A8599632}" type="pres">
      <dgm:prSet presAssocID="{2470812A-13C9-41D8-ADD0-41472BBF4993}" presName="gear3tx" presStyleLbl="node1" presStyleIdx="2" presStyleCnt="3">
        <dgm:presLayoutVars>
          <dgm:chMax val="1"/>
          <dgm:bulletEnabled val="1"/>
        </dgm:presLayoutVars>
      </dgm:prSet>
      <dgm:spPr/>
    </dgm:pt>
    <dgm:pt modelId="{7F57EF65-B434-4B69-AEF1-9CE329F8CD1E}" type="pres">
      <dgm:prSet presAssocID="{2470812A-13C9-41D8-ADD0-41472BBF4993}" presName="gear3srcNode" presStyleLbl="node1" presStyleIdx="2" presStyleCnt="3"/>
      <dgm:spPr/>
    </dgm:pt>
    <dgm:pt modelId="{BE01BB58-EEB3-4C72-9642-493E98B7A2BA}" type="pres">
      <dgm:prSet presAssocID="{2470812A-13C9-41D8-ADD0-41472BBF4993}" presName="gear3dstNode" presStyleLbl="node1" presStyleIdx="2" presStyleCnt="3"/>
      <dgm:spPr/>
    </dgm:pt>
    <dgm:pt modelId="{99E00D4F-1B9A-4965-B139-CA2153D61661}" type="pres">
      <dgm:prSet presAssocID="{2470812A-13C9-41D8-ADD0-41472BBF4993}" presName="gear3ch" presStyleLbl="fgAcc1" presStyleIdx="2" presStyleCnt="3" custScaleX="233050" custLinFactNeighborX="72692" custLinFactNeighborY="-12158">
        <dgm:presLayoutVars>
          <dgm:chMax val="0"/>
          <dgm:bulletEnabled val="1"/>
        </dgm:presLayoutVars>
      </dgm:prSet>
      <dgm:spPr/>
    </dgm:pt>
    <dgm:pt modelId="{FEC41B7A-687A-4139-8D4E-FB6A6C8E2014}" type="pres">
      <dgm:prSet presAssocID="{9425A6C6-C619-4893-BB6B-1D8854037E59}" presName="connector1" presStyleLbl="sibTrans2D1" presStyleIdx="0" presStyleCnt="3"/>
      <dgm:spPr/>
    </dgm:pt>
    <dgm:pt modelId="{92BCFC0B-5078-49D7-B616-6E9C33D8F3F3}" type="pres">
      <dgm:prSet presAssocID="{93558E89-6F7C-4FFA-8D1E-36825A1EBBEC}" presName="connector2" presStyleLbl="sibTrans2D1" presStyleIdx="1" presStyleCnt="3"/>
      <dgm:spPr/>
    </dgm:pt>
    <dgm:pt modelId="{44580E61-D374-45C1-A4E3-5384EFD861D7}" type="pres">
      <dgm:prSet presAssocID="{45A5956A-DE31-4B06-B604-FF84E3B41245}" presName="connector3" presStyleLbl="sibTrans2D1" presStyleIdx="2" presStyleCnt="3"/>
      <dgm:spPr/>
    </dgm:pt>
  </dgm:ptLst>
  <dgm:cxnLst>
    <dgm:cxn modelId="{78B92B17-F3AD-49E3-8A89-AF9C681747B5}" type="presOf" srcId="{4C763139-AC7A-4C39-A155-62B270BCA830}" destId="{32231BFA-8220-41FC-A997-DB754AFA992E}" srcOrd="0" destOrd="0" presId="urn:microsoft.com/office/officeart/2005/8/layout/gear1"/>
    <dgm:cxn modelId="{9CC93B1E-20DA-401C-A5C8-D0B59209B67B}" srcId="{41EC87EE-F870-4720-A1A8-DE68C58F4D75}" destId="{7431162A-37BC-4048-BE16-BC847F0BA237}" srcOrd="5" destOrd="0" parTransId="{27797DA6-9DCA-4104-A71D-B235D7C28117}" sibTransId="{12E5C80F-AEF8-4B59-924D-940ECB0F0295}"/>
    <dgm:cxn modelId="{7D699E21-2D8E-4E77-B90A-D1F7931E8052}" type="presOf" srcId="{45A5956A-DE31-4B06-B604-FF84E3B41245}" destId="{44580E61-D374-45C1-A4E3-5384EFD861D7}" srcOrd="0" destOrd="0" presId="urn:microsoft.com/office/officeart/2005/8/layout/gear1"/>
    <dgm:cxn modelId="{F1499B25-0CE4-4D5D-8F3E-38CC634972C7}" type="presOf" srcId="{4C763139-AC7A-4C39-A155-62B270BCA830}" destId="{671B41B6-96D7-4CAD-8823-CD9E76F79953}" srcOrd="1" destOrd="0" presId="urn:microsoft.com/office/officeart/2005/8/layout/gear1"/>
    <dgm:cxn modelId="{768B5C36-EE59-4CD7-B19A-7EC19758BFFF}" srcId="{41EC87EE-F870-4720-A1A8-DE68C58F4D75}" destId="{2470812A-13C9-41D8-ADD0-41472BBF4993}" srcOrd="2" destOrd="0" parTransId="{16F39186-4C7A-472A-B7EA-15D03F270AF9}" sibTransId="{45A5956A-DE31-4B06-B604-FF84E3B41245}"/>
    <dgm:cxn modelId="{2369275D-BBAA-4376-B9C1-84741CE7C365}" type="presOf" srcId="{C69F529C-5857-484E-A6D1-294138317684}" destId="{51E9CEC7-8513-43AA-9B57-C60EEF304868}" srcOrd="0" destOrd="0" presId="urn:microsoft.com/office/officeart/2005/8/layout/gear1"/>
    <dgm:cxn modelId="{90E9B55D-9B4D-4C5E-8E8A-B4A3F6C1D837}" srcId="{41EC87EE-F870-4720-A1A8-DE68C58F4D75}" destId="{5C4FEFD6-8C26-449E-9978-619FB9E79F67}" srcOrd="4" destOrd="0" parTransId="{1EE1A3C3-398D-4264-9004-4E7D8658453F}" sibTransId="{650B41A1-DCDF-425F-AE56-2148ED7683F8}"/>
    <dgm:cxn modelId="{CE0ADD61-E803-4C20-AD92-77C333B47082}" srcId="{2470812A-13C9-41D8-ADD0-41472BBF4993}" destId="{422BE240-D18E-4ADB-B839-6BE2401F0B26}" srcOrd="0" destOrd="0" parTransId="{D5F2FFCD-5A59-4567-9D72-684A398788D7}" sibTransId="{A641FCF4-BB2E-4E75-A78F-674E1F593072}"/>
    <dgm:cxn modelId="{AD95704A-E0AC-4EDB-891A-60FC9DD1D064}" type="presOf" srcId="{681521AC-F03D-41E1-949D-860CCADBB204}" destId="{F7D70688-9BCD-4A1C-B4D1-43D172ACB2FE}" srcOrd="0" destOrd="0" presId="urn:microsoft.com/office/officeart/2005/8/layout/gear1"/>
    <dgm:cxn modelId="{8CBC4E54-AA6A-49A6-BCA6-62ED5320CFCB}" type="presOf" srcId="{2470812A-13C9-41D8-ADD0-41472BBF4993}" destId="{F9282F27-463D-4952-80F1-D2A2BC18071F}" srcOrd="0" destOrd="0" presId="urn:microsoft.com/office/officeart/2005/8/layout/gear1"/>
    <dgm:cxn modelId="{ABE11158-7185-4469-B4FD-A76D3A0F3CEB}" srcId="{41EC87EE-F870-4720-A1A8-DE68C58F4D75}" destId="{8611ADDC-F0F0-4E8E-8B69-63D687B59618}" srcOrd="3" destOrd="0" parTransId="{87B7E599-68DA-4F54-ABBD-31969E4E82AB}" sibTransId="{A3F53101-45FE-42CA-A9A5-5BA1A065826E}"/>
    <dgm:cxn modelId="{3FD45084-BFF2-4629-A60D-5719031E42CD}" srcId="{41EC87EE-F870-4720-A1A8-DE68C58F4D75}" destId="{4C763139-AC7A-4C39-A155-62B270BCA830}" srcOrd="1" destOrd="0" parTransId="{8B161594-CFE8-4F59-BE5A-828BBCAFCB72}" sibTransId="{93558E89-6F7C-4FFA-8D1E-36825A1EBBEC}"/>
    <dgm:cxn modelId="{D5C2AB87-5F4F-450C-BE86-3B247CD128C7}" type="presOf" srcId="{2470812A-13C9-41D8-ADD0-41472BBF4993}" destId="{BE01BB58-EEB3-4C72-9642-493E98B7A2BA}" srcOrd="3" destOrd="0" presId="urn:microsoft.com/office/officeart/2005/8/layout/gear1"/>
    <dgm:cxn modelId="{68216F8E-22A0-4F88-91CC-0BF0058FA25C}" type="presOf" srcId="{AACC2B5A-5A69-4AC1-8DD4-3B5B04868795}" destId="{99E00D4F-1B9A-4965-B139-CA2153D61661}" srcOrd="0" destOrd="1" presId="urn:microsoft.com/office/officeart/2005/8/layout/gear1"/>
    <dgm:cxn modelId="{51746A97-4A51-4B46-A790-9D1C0C243B6D}" type="presOf" srcId="{2470812A-13C9-41D8-ADD0-41472BBF4993}" destId="{D7928440-70EA-42D0-A2C3-5417A8599632}" srcOrd="1" destOrd="0" presId="urn:microsoft.com/office/officeart/2005/8/layout/gear1"/>
    <dgm:cxn modelId="{7697359A-2CC8-4C89-87C7-B6887887F771}" srcId="{41EC87EE-F870-4720-A1A8-DE68C58F4D75}" destId="{681521AC-F03D-41E1-949D-860CCADBB204}" srcOrd="0" destOrd="0" parTransId="{A153F0D3-F274-4078-83F6-9FECB1D06FAB}" sibTransId="{9425A6C6-C619-4893-BB6B-1D8854037E59}"/>
    <dgm:cxn modelId="{A42A5AA5-A110-4389-936C-759426C3FA8D}" type="presOf" srcId="{41EC87EE-F870-4720-A1A8-DE68C58F4D75}" destId="{54B061F7-CC33-4E99-9D53-D6CB7B3B4E8D}" srcOrd="0" destOrd="0" presId="urn:microsoft.com/office/officeart/2005/8/layout/gear1"/>
    <dgm:cxn modelId="{463657AB-FD4F-45F9-B82B-4651E02CF126}" type="presOf" srcId="{9425A6C6-C619-4893-BB6B-1D8854037E59}" destId="{FEC41B7A-687A-4139-8D4E-FB6A6C8E2014}" srcOrd="0" destOrd="0" presId="urn:microsoft.com/office/officeart/2005/8/layout/gear1"/>
    <dgm:cxn modelId="{1B37D1AD-ED9E-483A-AC5E-23394ED2B72B}" type="presOf" srcId="{422BE240-D18E-4ADB-B839-6BE2401F0B26}" destId="{99E00D4F-1B9A-4965-B139-CA2153D61661}" srcOrd="0" destOrd="0" presId="urn:microsoft.com/office/officeart/2005/8/layout/gear1"/>
    <dgm:cxn modelId="{2B37DCAD-93F3-405A-B8A4-3F4BDF08F2A6}" srcId="{2470812A-13C9-41D8-ADD0-41472BBF4993}" destId="{AACC2B5A-5A69-4AC1-8DD4-3B5B04868795}" srcOrd="1" destOrd="0" parTransId="{C1930225-EC65-41F2-A16D-ED0200F1595F}" sibTransId="{22CED226-68F6-4B07-B43D-82FA9F0A032A}"/>
    <dgm:cxn modelId="{1529BEB0-A9EA-4D72-9FD6-818DC758BB60}" type="presOf" srcId="{2470812A-13C9-41D8-ADD0-41472BBF4993}" destId="{7F57EF65-B434-4B69-AEF1-9CE329F8CD1E}" srcOrd="2" destOrd="0" presId="urn:microsoft.com/office/officeart/2005/8/layout/gear1"/>
    <dgm:cxn modelId="{5AAB2BB1-1388-4E90-BE0D-FB350066850F}" type="presOf" srcId="{681521AC-F03D-41E1-949D-860CCADBB204}" destId="{90B2510B-C842-43AB-9246-DB9DB2DAF5AE}" srcOrd="1" destOrd="0" presId="urn:microsoft.com/office/officeart/2005/8/layout/gear1"/>
    <dgm:cxn modelId="{6519AAC5-C407-4D84-8F32-0A2C1DE88709}" type="presOf" srcId="{EB674028-CBE8-4749-B3A2-35AB4490FBC0}" destId="{C6CF648C-5A56-497A-8261-067B020AE7DE}" srcOrd="0" destOrd="0" presId="urn:microsoft.com/office/officeart/2005/8/layout/gear1"/>
    <dgm:cxn modelId="{651061D0-83B0-4074-87CF-D9A471D341ED}" type="presOf" srcId="{681521AC-F03D-41E1-949D-860CCADBB204}" destId="{B50E2575-97ED-4B0F-B84D-971323A1BD8D}" srcOrd="2" destOrd="0" presId="urn:microsoft.com/office/officeart/2005/8/layout/gear1"/>
    <dgm:cxn modelId="{0E4232D5-F9A6-483C-A6EA-B897C5E268A6}" srcId="{4C763139-AC7A-4C39-A155-62B270BCA830}" destId="{C69F529C-5857-484E-A6D1-294138317684}" srcOrd="0" destOrd="0" parTransId="{4B6C67B5-D9A5-4A83-A828-07CCFE7A4F56}" sibTransId="{DDB8147A-CBAF-40A6-9632-EFDB5DD8E14A}"/>
    <dgm:cxn modelId="{FB88B2F3-C693-493C-86F9-F77D8CDE2FE2}" type="presOf" srcId="{4C763139-AC7A-4C39-A155-62B270BCA830}" destId="{6456D417-7362-4B74-9349-1801842EEF25}" srcOrd="2" destOrd="0" presId="urn:microsoft.com/office/officeart/2005/8/layout/gear1"/>
    <dgm:cxn modelId="{EDE56FF8-5EA5-4867-BDB3-0055EE4AF02F}" srcId="{681521AC-F03D-41E1-949D-860CCADBB204}" destId="{EB674028-CBE8-4749-B3A2-35AB4490FBC0}" srcOrd="0" destOrd="0" parTransId="{13D22B21-482A-4B3E-A086-ECEB21DE8BD8}" sibTransId="{3F5116C1-6FAF-45A1-8F3D-1D539E8649C3}"/>
    <dgm:cxn modelId="{0F4431FD-543D-44D7-9D51-5936C91E3DB2}" type="presOf" srcId="{93558E89-6F7C-4FFA-8D1E-36825A1EBBEC}" destId="{92BCFC0B-5078-49D7-B616-6E9C33D8F3F3}" srcOrd="0" destOrd="0" presId="urn:microsoft.com/office/officeart/2005/8/layout/gear1"/>
    <dgm:cxn modelId="{368A85C6-CB56-4BFC-8DDD-57553565C5BE}" type="presParOf" srcId="{54B061F7-CC33-4E99-9D53-D6CB7B3B4E8D}" destId="{F7D70688-9BCD-4A1C-B4D1-43D172ACB2FE}" srcOrd="0" destOrd="0" presId="urn:microsoft.com/office/officeart/2005/8/layout/gear1"/>
    <dgm:cxn modelId="{34B9E8DA-45D2-464E-A9A1-475065FEF8C8}" type="presParOf" srcId="{54B061F7-CC33-4E99-9D53-D6CB7B3B4E8D}" destId="{90B2510B-C842-43AB-9246-DB9DB2DAF5AE}" srcOrd="1" destOrd="0" presId="urn:microsoft.com/office/officeart/2005/8/layout/gear1"/>
    <dgm:cxn modelId="{9F414E6A-1524-4D82-9680-2BCB5703A873}" type="presParOf" srcId="{54B061F7-CC33-4E99-9D53-D6CB7B3B4E8D}" destId="{B50E2575-97ED-4B0F-B84D-971323A1BD8D}" srcOrd="2" destOrd="0" presId="urn:microsoft.com/office/officeart/2005/8/layout/gear1"/>
    <dgm:cxn modelId="{54FBC616-F309-498D-9D4F-B9D0E6755B7D}" type="presParOf" srcId="{54B061F7-CC33-4E99-9D53-D6CB7B3B4E8D}" destId="{C6CF648C-5A56-497A-8261-067B020AE7DE}" srcOrd="3" destOrd="0" presId="urn:microsoft.com/office/officeart/2005/8/layout/gear1"/>
    <dgm:cxn modelId="{37E3036A-4FEF-4408-94AB-6A44224C10F5}" type="presParOf" srcId="{54B061F7-CC33-4E99-9D53-D6CB7B3B4E8D}" destId="{32231BFA-8220-41FC-A997-DB754AFA992E}" srcOrd="4" destOrd="0" presId="urn:microsoft.com/office/officeart/2005/8/layout/gear1"/>
    <dgm:cxn modelId="{134152D4-E9C8-4E35-9FEF-F5716E166723}" type="presParOf" srcId="{54B061F7-CC33-4E99-9D53-D6CB7B3B4E8D}" destId="{671B41B6-96D7-4CAD-8823-CD9E76F79953}" srcOrd="5" destOrd="0" presId="urn:microsoft.com/office/officeart/2005/8/layout/gear1"/>
    <dgm:cxn modelId="{0258705E-103C-4965-97D2-4B7F4E0F2170}" type="presParOf" srcId="{54B061F7-CC33-4E99-9D53-D6CB7B3B4E8D}" destId="{6456D417-7362-4B74-9349-1801842EEF25}" srcOrd="6" destOrd="0" presId="urn:microsoft.com/office/officeart/2005/8/layout/gear1"/>
    <dgm:cxn modelId="{35C6DB24-3C81-46D3-83D6-99E8CBDB3845}" type="presParOf" srcId="{54B061F7-CC33-4E99-9D53-D6CB7B3B4E8D}" destId="{51E9CEC7-8513-43AA-9B57-C60EEF304868}" srcOrd="7" destOrd="0" presId="urn:microsoft.com/office/officeart/2005/8/layout/gear1"/>
    <dgm:cxn modelId="{9C1A2D86-C47B-4156-B763-B695EB7C8A00}" type="presParOf" srcId="{54B061F7-CC33-4E99-9D53-D6CB7B3B4E8D}" destId="{F9282F27-463D-4952-80F1-D2A2BC18071F}" srcOrd="8" destOrd="0" presId="urn:microsoft.com/office/officeart/2005/8/layout/gear1"/>
    <dgm:cxn modelId="{65DB3111-CB79-419C-A1AF-EE8E20F8F6D5}" type="presParOf" srcId="{54B061F7-CC33-4E99-9D53-D6CB7B3B4E8D}" destId="{D7928440-70EA-42D0-A2C3-5417A8599632}" srcOrd="9" destOrd="0" presId="urn:microsoft.com/office/officeart/2005/8/layout/gear1"/>
    <dgm:cxn modelId="{38CCB6F3-B6B7-489F-8238-6691F3CA770E}" type="presParOf" srcId="{54B061F7-CC33-4E99-9D53-D6CB7B3B4E8D}" destId="{7F57EF65-B434-4B69-AEF1-9CE329F8CD1E}" srcOrd="10" destOrd="0" presId="urn:microsoft.com/office/officeart/2005/8/layout/gear1"/>
    <dgm:cxn modelId="{7D49A6ED-6E62-42FB-A6AA-122C1AFD7A16}" type="presParOf" srcId="{54B061F7-CC33-4E99-9D53-D6CB7B3B4E8D}" destId="{BE01BB58-EEB3-4C72-9642-493E98B7A2BA}" srcOrd="11" destOrd="0" presId="urn:microsoft.com/office/officeart/2005/8/layout/gear1"/>
    <dgm:cxn modelId="{632543FF-3AC6-4878-A542-654878ED0268}" type="presParOf" srcId="{54B061F7-CC33-4E99-9D53-D6CB7B3B4E8D}" destId="{99E00D4F-1B9A-4965-B139-CA2153D61661}" srcOrd="12" destOrd="0" presId="urn:microsoft.com/office/officeart/2005/8/layout/gear1"/>
    <dgm:cxn modelId="{973C7F66-DD15-44E2-A5E4-4C0C851CCFF5}" type="presParOf" srcId="{54B061F7-CC33-4E99-9D53-D6CB7B3B4E8D}" destId="{FEC41B7A-687A-4139-8D4E-FB6A6C8E2014}" srcOrd="13" destOrd="0" presId="urn:microsoft.com/office/officeart/2005/8/layout/gear1"/>
    <dgm:cxn modelId="{81F1074D-028E-4365-BA8E-AFEC51B2CBAD}" type="presParOf" srcId="{54B061F7-CC33-4E99-9D53-D6CB7B3B4E8D}" destId="{92BCFC0B-5078-49D7-B616-6E9C33D8F3F3}" srcOrd="14" destOrd="0" presId="urn:microsoft.com/office/officeart/2005/8/layout/gear1"/>
    <dgm:cxn modelId="{C470F8B9-6F60-4097-96C0-61237090A916}" type="presParOf" srcId="{54B061F7-CC33-4E99-9D53-D6CB7B3B4E8D}" destId="{44580E61-D374-45C1-A4E3-5384EFD861D7}" srcOrd="15"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15FAE7-EAB9-4644-A798-044A0CAB7998}" type="doc">
      <dgm:prSet loTypeId="urn:microsoft.com/office/officeart/2005/8/layout/gear1" loCatId="relationship" qsTypeId="urn:microsoft.com/office/officeart/2005/8/quickstyle/3d1" qsCatId="3D" csTypeId="urn:microsoft.com/office/officeart/2005/8/colors/accent1_2" csCatId="accent1" phldr="1"/>
      <dgm:spPr/>
    </dgm:pt>
    <dgm:pt modelId="{FBA80BC3-277C-4CA8-A283-F62A194BFA17}">
      <dgm:prSet phldrT="[Text]" custT="1"/>
      <dgm:spPr/>
      <dgm:t>
        <a:bodyPr/>
        <a:lstStyle/>
        <a:p>
          <a:r>
            <a:rPr lang="en-US" sz="1600" b="1" dirty="0">
              <a:solidFill>
                <a:schemeClr val="bg1"/>
              </a:solidFill>
              <a:effectLst/>
            </a:rPr>
            <a:t>Interface/Reflector location and medium properties</a:t>
          </a:r>
          <a:endParaRPr lang="en-US" sz="1600" dirty="0">
            <a:solidFill>
              <a:schemeClr val="bg1"/>
            </a:solidFill>
            <a:effectLst/>
          </a:endParaRPr>
        </a:p>
      </dgm:t>
    </dgm:pt>
    <dgm:pt modelId="{2BA9D94B-955B-4E4A-A3C3-3D402CD27343}" type="parTrans" cxnId="{6DA9C908-5799-49CE-9AD5-8EF37B52C78C}">
      <dgm:prSet/>
      <dgm:spPr/>
      <dgm:t>
        <a:bodyPr/>
        <a:lstStyle/>
        <a:p>
          <a:endParaRPr lang="en-US"/>
        </a:p>
      </dgm:t>
    </dgm:pt>
    <dgm:pt modelId="{E42FC9BF-1878-4D65-A252-BE1CB39910F1}" type="sibTrans" cxnId="{6DA9C908-5799-49CE-9AD5-8EF37B52C78C}">
      <dgm:prSet/>
      <dgm:spPr/>
      <dgm:t>
        <a:bodyPr/>
        <a:lstStyle/>
        <a:p>
          <a:endParaRPr lang="en-US"/>
        </a:p>
      </dgm:t>
    </dgm:pt>
    <dgm:pt modelId="{04FFCCA6-0CDD-4862-AA55-F92C39ABF3BC}" type="pres">
      <dgm:prSet presAssocID="{0D15FAE7-EAB9-4644-A798-044A0CAB7998}" presName="composite" presStyleCnt="0">
        <dgm:presLayoutVars>
          <dgm:chMax val="3"/>
          <dgm:animLvl val="lvl"/>
          <dgm:resizeHandles val="exact"/>
        </dgm:presLayoutVars>
      </dgm:prSet>
      <dgm:spPr/>
    </dgm:pt>
    <dgm:pt modelId="{6C7DA88A-A38E-4AE8-A5A9-B3DC5274DCD1}" type="pres">
      <dgm:prSet presAssocID="{FBA80BC3-277C-4CA8-A283-F62A194BFA17}" presName="gear1" presStyleLbl="node1" presStyleIdx="0" presStyleCnt="1" custScaleX="176603" custScaleY="159740">
        <dgm:presLayoutVars>
          <dgm:chMax val="1"/>
          <dgm:bulletEnabled val="1"/>
        </dgm:presLayoutVars>
      </dgm:prSet>
      <dgm:spPr/>
    </dgm:pt>
    <dgm:pt modelId="{C45DD5D9-7089-4221-9786-A3A5CED568F6}" type="pres">
      <dgm:prSet presAssocID="{FBA80BC3-277C-4CA8-A283-F62A194BFA17}" presName="gear1srcNode" presStyleLbl="node1" presStyleIdx="0" presStyleCnt="1"/>
      <dgm:spPr/>
    </dgm:pt>
    <dgm:pt modelId="{99C19CC6-27EE-459A-8919-88969BBDF4EC}" type="pres">
      <dgm:prSet presAssocID="{FBA80BC3-277C-4CA8-A283-F62A194BFA17}" presName="gear1dstNode" presStyleLbl="node1" presStyleIdx="0" presStyleCnt="1"/>
      <dgm:spPr/>
    </dgm:pt>
    <dgm:pt modelId="{F60C1C1E-6769-458F-A3B5-6726A7F453C1}" type="pres">
      <dgm:prSet presAssocID="{E42FC9BF-1878-4D65-A252-BE1CB39910F1}" presName="connector1" presStyleLbl="sibTrans2D1" presStyleIdx="0" presStyleCnt="1"/>
      <dgm:spPr/>
    </dgm:pt>
  </dgm:ptLst>
  <dgm:cxnLst>
    <dgm:cxn modelId="{6DA9C908-5799-49CE-9AD5-8EF37B52C78C}" srcId="{0D15FAE7-EAB9-4644-A798-044A0CAB7998}" destId="{FBA80BC3-277C-4CA8-A283-F62A194BFA17}" srcOrd="0" destOrd="0" parTransId="{2BA9D94B-955B-4E4A-A3C3-3D402CD27343}" sibTransId="{E42FC9BF-1878-4D65-A252-BE1CB39910F1}"/>
    <dgm:cxn modelId="{4DC5922D-3EE3-4499-899A-ECF3A8D17EAD}" type="presOf" srcId="{FBA80BC3-277C-4CA8-A283-F62A194BFA17}" destId="{99C19CC6-27EE-459A-8919-88969BBDF4EC}" srcOrd="2" destOrd="0" presId="urn:microsoft.com/office/officeart/2005/8/layout/gear1"/>
    <dgm:cxn modelId="{32D98135-FD22-4FE6-833F-0C75A268DB26}" type="presOf" srcId="{FBA80BC3-277C-4CA8-A283-F62A194BFA17}" destId="{6C7DA88A-A38E-4AE8-A5A9-B3DC5274DCD1}" srcOrd="0" destOrd="0" presId="urn:microsoft.com/office/officeart/2005/8/layout/gear1"/>
    <dgm:cxn modelId="{38E6FC66-25F8-4828-959D-19790B5648E3}" type="presOf" srcId="{FBA80BC3-277C-4CA8-A283-F62A194BFA17}" destId="{C45DD5D9-7089-4221-9786-A3A5CED568F6}" srcOrd="1" destOrd="0" presId="urn:microsoft.com/office/officeart/2005/8/layout/gear1"/>
    <dgm:cxn modelId="{93540D7B-6521-4FF8-8156-90CD6FF28EDF}" type="presOf" srcId="{E42FC9BF-1878-4D65-A252-BE1CB39910F1}" destId="{F60C1C1E-6769-458F-A3B5-6726A7F453C1}" srcOrd="0" destOrd="0" presId="urn:microsoft.com/office/officeart/2005/8/layout/gear1"/>
    <dgm:cxn modelId="{2CF14095-9C8C-482C-8669-0FF144246738}" type="presOf" srcId="{0D15FAE7-EAB9-4644-A798-044A0CAB7998}" destId="{04FFCCA6-0CDD-4862-AA55-F92C39ABF3BC}" srcOrd="0" destOrd="0" presId="urn:microsoft.com/office/officeart/2005/8/layout/gear1"/>
    <dgm:cxn modelId="{1C63CABE-D878-4EB5-A38B-A480D1D14C51}" type="presParOf" srcId="{04FFCCA6-0CDD-4862-AA55-F92C39ABF3BC}" destId="{6C7DA88A-A38E-4AE8-A5A9-B3DC5274DCD1}" srcOrd="0" destOrd="0" presId="urn:microsoft.com/office/officeart/2005/8/layout/gear1"/>
    <dgm:cxn modelId="{E89843EC-8245-4C35-A679-FD625E984C98}" type="presParOf" srcId="{04FFCCA6-0CDD-4862-AA55-F92C39ABF3BC}" destId="{C45DD5D9-7089-4221-9786-A3A5CED568F6}" srcOrd="1" destOrd="0" presId="urn:microsoft.com/office/officeart/2005/8/layout/gear1"/>
    <dgm:cxn modelId="{7B9B164A-6355-4CCA-A2BF-25D13A41D231}" type="presParOf" srcId="{04FFCCA6-0CDD-4862-AA55-F92C39ABF3BC}" destId="{99C19CC6-27EE-459A-8919-88969BBDF4EC}" srcOrd="2" destOrd="0" presId="urn:microsoft.com/office/officeart/2005/8/layout/gear1"/>
    <dgm:cxn modelId="{2DA47A1A-9FA3-44C8-8D93-E56CD70C56C2}" type="presParOf" srcId="{04FFCCA6-0CDD-4862-AA55-F92C39ABF3BC}" destId="{F60C1C1E-6769-458F-A3B5-6726A7F453C1}" srcOrd="3" destOrd="0" presId="urn:microsoft.com/office/officeart/2005/8/layout/gear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875E8A-736D-4004-8C92-0545EE5DFEA3}" type="doc">
      <dgm:prSet loTypeId="urn:microsoft.com/office/officeart/2005/8/layout/pyramid2" loCatId="list" qsTypeId="urn:microsoft.com/office/officeart/2005/8/quickstyle/3d3" qsCatId="3D" csTypeId="urn:microsoft.com/office/officeart/2005/8/colors/accent1_2" csCatId="accent1" phldr="1"/>
      <dgm:spPr/>
    </dgm:pt>
    <dgm:pt modelId="{05795461-9688-47EF-8430-C1B3883643CE}">
      <dgm:prSet phldrT="[Text]" custT="1"/>
      <dgm:spPr/>
      <dgm:t>
        <a:bodyPr/>
        <a:lstStyle/>
        <a:p>
          <a:r>
            <a:rPr lang="en-US" sz="2000" b="1" dirty="0"/>
            <a:t>Seismic Data Processing</a:t>
          </a:r>
        </a:p>
      </dgm:t>
    </dgm:pt>
    <dgm:pt modelId="{E2B50776-4817-415A-88AA-025AF351515B}" type="parTrans" cxnId="{CD074222-0958-4049-A502-BA9DEDCA72F3}">
      <dgm:prSet/>
      <dgm:spPr/>
      <dgm:t>
        <a:bodyPr/>
        <a:lstStyle/>
        <a:p>
          <a:endParaRPr lang="en-US" sz="2000" b="1"/>
        </a:p>
      </dgm:t>
    </dgm:pt>
    <dgm:pt modelId="{8D6771E7-2635-42EB-AAC5-DA050B827770}" type="sibTrans" cxnId="{CD074222-0958-4049-A502-BA9DEDCA72F3}">
      <dgm:prSet/>
      <dgm:spPr/>
      <dgm:t>
        <a:bodyPr/>
        <a:lstStyle/>
        <a:p>
          <a:endParaRPr lang="en-US" sz="2000" b="1"/>
        </a:p>
      </dgm:t>
    </dgm:pt>
    <dgm:pt modelId="{6B8447FA-5920-49D7-82D7-BDEE3BD7D002}">
      <dgm:prSet phldrT="[Text]" custT="1"/>
      <dgm:spPr/>
      <dgm:t>
        <a:bodyPr/>
        <a:lstStyle/>
        <a:p>
          <a:r>
            <a:rPr lang="en-US" sz="2000" b="1" dirty="0">
              <a:latin typeface="Symbol" panose="05050102010706020507" pitchFamily="18" charset="2"/>
            </a:rPr>
            <a:t>a</a:t>
          </a:r>
          <a:r>
            <a:rPr lang="en-US" sz="2000" b="1" dirty="0"/>
            <a:t>: perturbation parameter</a:t>
          </a:r>
        </a:p>
      </dgm:t>
    </dgm:pt>
    <dgm:pt modelId="{EFC21C1E-64E1-4640-8BB0-6B77CC1D6BD1}" type="parTrans" cxnId="{C92A9A22-0967-4F3A-888E-6B6BF42F9B05}">
      <dgm:prSet/>
      <dgm:spPr/>
      <dgm:t>
        <a:bodyPr/>
        <a:lstStyle/>
        <a:p>
          <a:endParaRPr lang="en-US" sz="2000" b="1"/>
        </a:p>
      </dgm:t>
    </dgm:pt>
    <dgm:pt modelId="{DC267375-C386-4CD5-8F4C-2622C771A71A}" type="sibTrans" cxnId="{C92A9A22-0967-4F3A-888E-6B6BF42F9B05}">
      <dgm:prSet/>
      <dgm:spPr/>
      <dgm:t>
        <a:bodyPr/>
        <a:lstStyle/>
        <a:p>
          <a:endParaRPr lang="en-US" sz="2000" b="1"/>
        </a:p>
      </dgm:t>
    </dgm:pt>
    <dgm:pt modelId="{7EA3E43F-6C4C-4DC1-A519-BB9012133836}">
      <dgm:prSet phldrT="[Text]" custT="1"/>
      <dgm:spPr/>
      <dgm:t>
        <a:bodyPr/>
        <a:lstStyle/>
        <a:p>
          <a:r>
            <a:rPr lang="en-US" sz="2000" b="1" dirty="0"/>
            <a:t>Inverse Scattering Theory</a:t>
          </a:r>
        </a:p>
      </dgm:t>
    </dgm:pt>
    <dgm:pt modelId="{D60FC169-3DB6-44B8-BAC1-AAFA0541171A}" type="parTrans" cxnId="{46CA9E8E-A36B-492D-976C-A8477682C7D1}">
      <dgm:prSet/>
      <dgm:spPr/>
      <dgm:t>
        <a:bodyPr/>
        <a:lstStyle/>
        <a:p>
          <a:endParaRPr lang="en-US" sz="2000" b="1"/>
        </a:p>
      </dgm:t>
    </dgm:pt>
    <dgm:pt modelId="{6155BB6E-DB0F-415B-A0B3-E2BA5A5D3838}" type="sibTrans" cxnId="{46CA9E8E-A36B-492D-976C-A8477682C7D1}">
      <dgm:prSet/>
      <dgm:spPr/>
      <dgm:t>
        <a:bodyPr/>
        <a:lstStyle/>
        <a:p>
          <a:endParaRPr lang="en-US" sz="2000" b="1"/>
        </a:p>
      </dgm:t>
    </dgm:pt>
    <dgm:pt modelId="{511608B5-0E1E-4118-B6F4-1D1724E8D2F4}">
      <dgm:prSet phldrT="[Text]" custT="1"/>
      <dgm:spPr/>
      <dgm:t>
        <a:bodyPr/>
        <a:lstStyle/>
        <a:p>
          <a:r>
            <a:rPr lang="en-US" sz="2000" b="1" dirty="0"/>
            <a:t>Locate Hydrocarbons</a:t>
          </a:r>
        </a:p>
      </dgm:t>
    </dgm:pt>
    <dgm:pt modelId="{81DBABC7-5C7C-4C03-A3E8-3016D8D371C4}" type="parTrans" cxnId="{9703E936-08D3-4090-A384-9ACFACE8964E}">
      <dgm:prSet/>
      <dgm:spPr/>
      <dgm:t>
        <a:bodyPr/>
        <a:lstStyle/>
        <a:p>
          <a:endParaRPr lang="en-US" sz="2000" b="1"/>
        </a:p>
      </dgm:t>
    </dgm:pt>
    <dgm:pt modelId="{A396FF74-4750-49ED-AAE7-5EE42ED1BBAB}" type="sibTrans" cxnId="{9703E936-08D3-4090-A384-9ACFACE8964E}">
      <dgm:prSet/>
      <dgm:spPr/>
      <dgm:t>
        <a:bodyPr/>
        <a:lstStyle/>
        <a:p>
          <a:endParaRPr lang="en-US" sz="2000" b="1"/>
        </a:p>
      </dgm:t>
    </dgm:pt>
    <dgm:pt modelId="{6D569762-CC8B-4C97-AFEF-599901918BD6}" type="pres">
      <dgm:prSet presAssocID="{81875E8A-736D-4004-8C92-0545EE5DFEA3}" presName="compositeShape" presStyleCnt="0">
        <dgm:presLayoutVars>
          <dgm:dir/>
          <dgm:resizeHandles/>
        </dgm:presLayoutVars>
      </dgm:prSet>
      <dgm:spPr/>
    </dgm:pt>
    <dgm:pt modelId="{7135D736-6612-41D2-9F6D-B60D3DE7A881}" type="pres">
      <dgm:prSet presAssocID="{81875E8A-736D-4004-8C92-0545EE5DFEA3}" presName="pyramid" presStyleLbl="node1" presStyleIdx="0" presStyleCnt="1"/>
      <dgm:spPr/>
    </dgm:pt>
    <dgm:pt modelId="{C1F6B7D5-7EA9-4F24-9192-BC9493C09F13}" type="pres">
      <dgm:prSet presAssocID="{81875E8A-736D-4004-8C92-0545EE5DFEA3}" presName="theList" presStyleCnt="0"/>
      <dgm:spPr/>
    </dgm:pt>
    <dgm:pt modelId="{1B7ADB9B-C4F1-449A-A97F-2C8B0EFF626A}" type="pres">
      <dgm:prSet presAssocID="{511608B5-0E1E-4118-B6F4-1D1724E8D2F4}" presName="aNode" presStyleLbl="fgAcc1" presStyleIdx="0" presStyleCnt="4">
        <dgm:presLayoutVars>
          <dgm:bulletEnabled val="1"/>
        </dgm:presLayoutVars>
      </dgm:prSet>
      <dgm:spPr/>
    </dgm:pt>
    <dgm:pt modelId="{0FAD73A1-CDA0-4B2C-B31F-C54B9E44D658}" type="pres">
      <dgm:prSet presAssocID="{511608B5-0E1E-4118-B6F4-1D1724E8D2F4}" presName="aSpace" presStyleCnt="0"/>
      <dgm:spPr/>
    </dgm:pt>
    <dgm:pt modelId="{7101E2CB-D99C-415A-B3AA-EAB2FC919CA8}" type="pres">
      <dgm:prSet presAssocID="{05795461-9688-47EF-8430-C1B3883643CE}" presName="aNode" presStyleLbl="fgAcc1" presStyleIdx="1" presStyleCnt="4">
        <dgm:presLayoutVars>
          <dgm:bulletEnabled val="1"/>
        </dgm:presLayoutVars>
      </dgm:prSet>
      <dgm:spPr/>
    </dgm:pt>
    <dgm:pt modelId="{66465D09-2FCA-43F3-A233-C90E94129893}" type="pres">
      <dgm:prSet presAssocID="{05795461-9688-47EF-8430-C1B3883643CE}" presName="aSpace" presStyleCnt="0"/>
      <dgm:spPr/>
    </dgm:pt>
    <dgm:pt modelId="{7CE06226-80C5-4E1B-BE5C-858BFEB0F426}" type="pres">
      <dgm:prSet presAssocID="{6B8447FA-5920-49D7-82D7-BDEE3BD7D002}" presName="aNode" presStyleLbl="fgAcc1" presStyleIdx="2" presStyleCnt="4">
        <dgm:presLayoutVars>
          <dgm:bulletEnabled val="1"/>
        </dgm:presLayoutVars>
      </dgm:prSet>
      <dgm:spPr/>
    </dgm:pt>
    <dgm:pt modelId="{CF1F3445-AF8F-461D-A353-1D2E8354C186}" type="pres">
      <dgm:prSet presAssocID="{6B8447FA-5920-49D7-82D7-BDEE3BD7D002}" presName="aSpace" presStyleCnt="0"/>
      <dgm:spPr/>
    </dgm:pt>
    <dgm:pt modelId="{0199DA9C-C0F3-4EC0-99CB-20C2C780C888}" type="pres">
      <dgm:prSet presAssocID="{7EA3E43F-6C4C-4DC1-A519-BB9012133836}" presName="aNode" presStyleLbl="fgAcc1" presStyleIdx="3" presStyleCnt="4">
        <dgm:presLayoutVars>
          <dgm:bulletEnabled val="1"/>
        </dgm:presLayoutVars>
      </dgm:prSet>
      <dgm:spPr/>
    </dgm:pt>
    <dgm:pt modelId="{422DE3B4-EBC8-43D1-8107-7BE4820A2B09}" type="pres">
      <dgm:prSet presAssocID="{7EA3E43F-6C4C-4DC1-A519-BB9012133836}" presName="aSpace" presStyleCnt="0"/>
      <dgm:spPr/>
    </dgm:pt>
  </dgm:ptLst>
  <dgm:cxnLst>
    <dgm:cxn modelId="{CD074222-0958-4049-A502-BA9DEDCA72F3}" srcId="{81875E8A-736D-4004-8C92-0545EE5DFEA3}" destId="{05795461-9688-47EF-8430-C1B3883643CE}" srcOrd="1" destOrd="0" parTransId="{E2B50776-4817-415A-88AA-025AF351515B}" sibTransId="{8D6771E7-2635-42EB-AAC5-DA050B827770}"/>
    <dgm:cxn modelId="{C92A9A22-0967-4F3A-888E-6B6BF42F9B05}" srcId="{81875E8A-736D-4004-8C92-0545EE5DFEA3}" destId="{6B8447FA-5920-49D7-82D7-BDEE3BD7D002}" srcOrd="2" destOrd="0" parTransId="{EFC21C1E-64E1-4640-8BB0-6B77CC1D6BD1}" sibTransId="{DC267375-C386-4CD5-8F4C-2622C771A71A}"/>
    <dgm:cxn modelId="{9703E936-08D3-4090-A384-9ACFACE8964E}" srcId="{81875E8A-736D-4004-8C92-0545EE5DFEA3}" destId="{511608B5-0E1E-4118-B6F4-1D1724E8D2F4}" srcOrd="0" destOrd="0" parTransId="{81DBABC7-5C7C-4C03-A3E8-3016D8D371C4}" sibTransId="{A396FF74-4750-49ED-AAE7-5EE42ED1BBAB}"/>
    <dgm:cxn modelId="{2E68D339-7E8E-4F55-977C-50FDFB9CAFEC}" type="presOf" srcId="{05795461-9688-47EF-8430-C1B3883643CE}" destId="{7101E2CB-D99C-415A-B3AA-EAB2FC919CA8}" srcOrd="0" destOrd="0" presId="urn:microsoft.com/office/officeart/2005/8/layout/pyramid2"/>
    <dgm:cxn modelId="{AC107576-2692-4DE9-99FC-A98EB6C221AE}" type="presOf" srcId="{6B8447FA-5920-49D7-82D7-BDEE3BD7D002}" destId="{7CE06226-80C5-4E1B-BE5C-858BFEB0F426}" srcOrd="0" destOrd="0" presId="urn:microsoft.com/office/officeart/2005/8/layout/pyramid2"/>
    <dgm:cxn modelId="{46CA9E8E-A36B-492D-976C-A8477682C7D1}" srcId="{81875E8A-736D-4004-8C92-0545EE5DFEA3}" destId="{7EA3E43F-6C4C-4DC1-A519-BB9012133836}" srcOrd="3" destOrd="0" parTransId="{D60FC169-3DB6-44B8-BAC1-AAFA0541171A}" sibTransId="{6155BB6E-DB0F-415B-A0B3-E2BA5A5D3838}"/>
    <dgm:cxn modelId="{45C118CC-C40C-4F95-8281-7116557093B7}" type="presOf" srcId="{511608B5-0E1E-4118-B6F4-1D1724E8D2F4}" destId="{1B7ADB9B-C4F1-449A-A97F-2C8B0EFF626A}" srcOrd="0" destOrd="0" presId="urn:microsoft.com/office/officeart/2005/8/layout/pyramid2"/>
    <dgm:cxn modelId="{0A4287D8-6FF8-42CB-97AE-757E7A202288}" type="presOf" srcId="{7EA3E43F-6C4C-4DC1-A519-BB9012133836}" destId="{0199DA9C-C0F3-4EC0-99CB-20C2C780C888}" srcOrd="0" destOrd="0" presId="urn:microsoft.com/office/officeart/2005/8/layout/pyramid2"/>
    <dgm:cxn modelId="{75E7EEFA-1B5E-4046-A0FF-E8C9285CDAF8}" type="presOf" srcId="{81875E8A-736D-4004-8C92-0545EE5DFEA3}" destId="{6D569762-CC8B-4C97-AFEF-599901918BD6}" srcOrd="0" destOrd="0" presId="urn:microsoft.com/office/officeart/2005/8/layout/pyramid2"/>
    <dgm:cxn modelId="{996615AA-6B8F-44EF-9F86-0791F4420FD9}" type="presParOf" srcId="{6D569762-CC8B-4C97-AFEF-599901918BD6}" destId="{7135D736-6612-41D2-9F6D-B60D3DE7A881}" srcOrd="0" destOrd="0" presId="urn:microsoft.com/office/officeart/2005/8/layout/pyramid2"/>
    <dgm:cxn modelId="{2CD0FB1D-B2F3-4F17-8DFF-B89C548B0A14}" type="presParOf" srcId="{6D569762-CC8B-4C97-AFEF-599901918BD6}" destId="{C1F6B7D5-7EA9-4F24-9192-BC9493C09F13}" srcOrd="1" destOrd="0" presId="urn:microsoft.com/office/officeart/2005/8/layout/pyramid2"/>
    <dgm:cxn modelId="{14E23D02-60CB-42F3-9C46-EAD7471F0454}" type="presParOf" srcId="{C1F6B7D5-7EA9-4F24-9192-BC9493C09F13}" destId="{1B7ADB9B-C4F1-449A-A97F-2C8B0EFF626A}" srcOrd="0" destOrd="0" presId="urn:microsoft.com/office/officeart/2005/8/layout/pyramid2"/>
    <dgm:cxn modelId="{4707CADF-05EC-43D6-B5A7-1EE07E6DDA70}" type="presParOf" srcId="{C1F6B7D5-7EA9-4F24-9192-BC9493C09F13}" destId="{0FAD73A1-CDA0-4B2C-B31F-C54B9E44D658}" srcOrd="1" destOrd="0" presId="urn:microsoft.com/office/officeart/2005/8/layout/pyramid2"/>
    <dgm:cxn modelId="{55FEF8E1-2B05-49F5-9499-AFACA8AA484A}" type="presParOf" srcId="{C1F6B7D5-7EA9-4F24-9192-BC9493C09F13}" destId="{7101E2CB-D99C-415A-B3AA-EAB2FC919CA8}" srcOrd="2" destOrd="0" presId="urn:microsoft.com/office/officeart/2005/8/layout/pyramid2"/>
    <dgm:cxn modelId="{81D82309-6A97-4C84-A479-65A81B9DE84D}" type="presParOf" srcId="{C1F6B7D5-7EA9-4F24-9192-BC9493C09F13}" destId="{66465D09-2FCA-43F3-A233-C90E94129893}" srcOrd="3" destOrd="0" presId="urn:microsoft.com/office/officeart/2005/8/layout/pyramid2"/>
    <dgm:cxn modelId="{EC359285-9505-4F3F-B028-AFDF208BD85B}" type="presParOf" srcId="{C1F6B7D5-7EA9-4F24-9192-BC9493C09F13}" destId="{7CE06226-80C5-4E1B-BE5C-858BFEB0F426}" srcOrd="4" destOrd="0" presId="urn:microsoft.com/office/officeart/2005/8/layout/pyramid2"/>
    <dgm:cxn modelId="{BCA7DB7D-D456-4F74-B585-5A05178A8264}" type="presParOf" srcId="{C1F6B7D5-7EA9-4F24-9192-BC9493C09F13}" destId="{CF1F3445-AF8F-461D-A353-1D2E8354C186}" srcOrd="5" destOrd="0" presId="urn:microsoft.com/office/officeart/2005/8/layout/pyramid2"/>
    <dgm:cxn modelId="{72CC9382-DE4B-47CF-84BD-D1E10686428D}" type="presParOf" srcId="{C1F6B7D5-7EA9-4F24-9192-BC9493C09F13}" destId="{0199DA9C-C0F3-4EC0-99CB-20C2C780C888}" srcOrd="6" destOrd="0" presId="urn:microsoft.com/office/officeart/2005/8/layout/pyramid2"/>
    <dgm:cxn modelId="{DB9D12EE-6BAD-4D01-B9E3-3F682874F757}" type="presParOf" srcId="{C1F6B7D5-7EA9-4F24-9192-BC9493C09F13}" destId="{422DE3B4-EBC8-43D1-8107-7BE4820A2B09}" srcOrd="7" destOrd="0" presId="urn:microsoft.com/office/officeart/2005/8/layout/pyramid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B5D7D5-2911-4ED8-8057-A20D9DD3CA77}"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en-US"/>
        </a:p>
      </dgm:t>
    </dgm:pt>
    <dgm:pt modelId="{6423112A-B218-4EAC-9523-8599DD7713C2}">
      <dgm:prSet phldrT="[Text]" custT="1"/>
      <dgm:spPr/>
      <dgm:t>
        <a:bodyPr/>
        <a:lstStyle/>
        <a:p>
          <a:pPr algn="l">
            <a:buFont typeface="Wingdings" panose="05000000000000000000" pitchFamily="2" charset="2"/>
            <a:buChar char="q"/>
          </a:pP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a:t>
          </a:r>
          <a:r>
            <a:rPr lang="en-US"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ssumption: </a:t>
          </a:r>
          <a:r>
            <a:rPr lang="en-US"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Homogeneous, acoustic medium (no absorption or dispersion) with constant density, </a:t>
          </a:r>
          <a:r>
            <a:rPr lang="en-US" sz="1800" dirty="0">
              <a:solidFill>
                <a:schemeClr val="bg1"/>
              </a:solidFill>
              <a:latin typeface="Calibri" panose="020F0502020204030204" pitchFamily="34" charset="0"/>
              <a:cs typeface="Times New Roman" panose="02020603050405020304" pitchFamily="18" charset="0"/>
            </a:rPr>
            <a:t>varying velocity.</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l">
            <a:buFont typeface="Wingdings" panose="05000000000000000000" pitchFamily="2" charset="2"/>
            <a:buChar char="q"/>
          </a:pP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Analytical method /numerical evaluation (Python)</a:t>
          </a:r>
        </a:p>
        <a:p>
          <a:pPr algn="l">
            <a:buFont typeface="Wingdings" panose="05000000000000000000" pitchFamily="2" charset="2"/>
            <a:buChar char="q"/>
          </a:pP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One interface</a:t>
          </a:r>
        </a:p>
        <a:p>
          <a:pPr algn="l">
            <a:buFont typeface="Wingdings" panose="05000000000000000000" pitchFamily="2" charset="2"/>
            <a:buChar char="q"/>
          </a:pPr>
          <a:r>
            <a:rPr lang="en-US"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 Assuming p</a:t>
          </a: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lane waves propagating in one-dimension, normal incidence </a:t>
          </a:r>
        </a:p>
        <a:p>
          <a:pPr algn="l">
            <a:buFont typeface="Wingdings" panose="05000000000000000000" pitchFamily="2" charset="2"/>
            <a:buChar char="q"/>
          </a:pPr>
          <a:r>
            <a:rPr lang="en-US"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 Reference medium with defined velocity Co.</a:t>
          </a:r>
          <a:endParaRPr lang="en-US" sz="1800" dirty="0">
            <a:solidFill>
              <a:schemeClr val="bg1"/>
            </a:solidFill>
          </a:endParaRPr>
        </a:p>
      </dgm:t>
    </dgm:pt>
    <dgm:pt modelId="{C8146DA3-156D-4247-A4DA-80A1DDE6658B}" type="parTrans" cxnId="{EC6EE478-045F-4D50-8B31-7CA13B1DD68D}">
      <dgm:prSet/>
      <dgm:spPr/>
      <dgm:t>
        <a:bodyPr/>
        <a:lstStyle/>
        <a:p>
          <a:endParaRPr lang="en-US" sz="1800"/>
        </a:p>
      </dgm:t>
    </dgm:pt>
    <dgm:pt modelId="{DA7C7A5D-6136-46D5-8A68-6C8A3F0392FA}" type="sibTrans" cxnId="{EC6EE478-045F-4D50-8B31-7CA13B1DD68D}">
      <dgm:prSet/>
      <dgm:spPr/>
      <dgm:t>
        <a:bodyPr/>
        <a:lstStyle/>
        <a:p>
          <a:endParaRPr lang="en-US" sz="1800"/>
        </a:p>
      </dgm:t>
    </dgm:pt>
    <dgm:pt modelId="{06FF336C-FBA2-4034-9F98-1485A658A3DF}">
      <dgm:prSet phldrT="[Text]" custT="1"/>
      <dgm:spPr/>
      <dgm:t>
        <a:bodyPr/>
        <a:lstStyle/>
        <a:p>
          <a:r>
            <a:rPr lang="en-US" sz="1800" dirty="0"/>
            <a:t>All frequencies available</a:t>
          </a:r>
        </a:p>
      </dgm:t>
    </dgm:pt>
    <dgm:pt modelId="{60428BDA-AF7F-4E00-9814-69540F666F45}" type="parTrans" cxnId="{960B7EE1-C648-4B2E-8991-54EBFF396BAE}">
      <dgm:prSet/>
      <dgm:spPr/>
      <dgm:t>
        <a:bodyPr/>
        <a:lstStyle/>
        <a:p>
          <a:endParaRPr lang="en-US" sz="1800"/>
        </a:p>
      </dgm:t>
    </dgm:pt>
    <dgm:pt modelId="{B1EA64E0-B342-4741-93C6-3C19D39B6468}" type="sibTrans" cxnId="{960B7EE1-C648-4B2E-8991-54EBFF396BAE}">
      <dgm:prSet/>
      <dgm:spPr/>
      <dgm:t>
        <a:bodyPr/>
        <a:lstStyle/>
        <a:p>
          <a:endParaRPr lang="en-US" sz="1800"/>
        </a:p>
      </dgm:t>
    </dgm:pt>
    <dgm:pt modelId="{374E7E4B-9F9D-4105-A702-8C06335A2238}">
      <dgm:prSet phldrT="[Text]" custT="1"/>
      <dgm:spPr/>
      <dgm:t>
        <a:bodyPr/>
        <a:lstStyle/>
        <a:p>
          <a:r>
            <a:rPr lang="en-US" sz="1800" dirty="0"/>
            <a:t>Low frequencies missing (LFM)</a:t>
          </a:r>
        </a:p>
      </dgm:t>
    </dgm:pt>
    <dgm:pt modelId="{9041909F-6686-4B08-87C2-CF296C2990FC}" type="parTrans" cxnId="{0731C787-8DF4-4AAB-B067-5702B04B6B58}">
      <dgm:prSet/>
      <dgm:spPr/>
      <dgm:t>
        <a:bodyPr/>
        <a:lstStyle/>
        <a:p>
          <a:endParaRPr lang="en-US" sz="1800"/>
        </a:p>
      </dgm:t>
    </dgm:pt>
    <dgm:pt modelId="{82AEBF6D-9720-41CC-8CC7-12F87CF539CC}" type="sibTrans" cxnId="{0731C787-8DF4-4AAB-B067-5702B04B6B58}">
      <dgm:prSet/>
      <dgm:spPr/>
      <dgm:t>
        <a:bodyPr/>
        <a:lstStyle/>
        <a:p>
          <a:endParaRPr lang="en-US" sz="1800"/>
        </a:p>
      </dgm:t>
    </dgm:pt>
    <dgm:pt modelId="{396819C9-B71C-4498-8DEF-AB31DAF64D0D}">
      <dgm:prSet phldrT="[Text]" custT="1"/>
      <dgm:spPr/>
      <dgm:t>
        <a:bodyPr/>
        <a:lstStyle/>
        <a:p>
          <a:r>
            <a:rPr lang="en-US" sz="1800" dirty="0"/>
            <a:t>High frequencies missing (HFM)</a:t>
          </a:r>
        </a:p>
      </dgm:t>
    </dgm:pt>
    <dgm:pt modelId="{77104E8F-AC5F-4A82-881E-51941B5B861A}" type="parTrans" cxnId="{02693BCB-3600-4040-84DA-60F1BC9AE8C0}">
      <dgm:prSet/>
      <dgm:spPr/>
      <dgm:t>
        <a:bodyPr/>
        <a:lstStyle/>
        <a:p>
          <a:endParaRPr lang="en-US" sz="1800"/>
        </a:p>
      </dgm:t>
    </dgm:pt>
    <dgm:pt modelId="{696BB3C5-65B2-4FBB-B272-6922F3BC8D44}" type="sibTrans" cxnId="{02693BCB-3600-4040-84DA-60F1BC9AE8C0}">
      <dgm:prSet/>
      <dgm:spPr/>
      <dgm:t>
        <a:bodyPr/>
        <a:lstStyle/>
        <a:p>
          <a:endParaRPr lang="en-US" sz="1800"/>
        </a:p>
      </dgm:t>
    </dgm:pt>
    <dgm:pt modelId="{7223D273-D7A0-4BA7-B543-6B0DDC5E5B88}">
      <dgm:prSet phldrT="[Text]" custT="1"/>
      <dgm:spPr/>
      <dgm:t>
        <a:bodyPr/>
        <a:lstStyle/>
        <a:p>
          <a:r>
            <a:rPr lang="en-US" sz="1800" dirty="0"/>
            <a:t>Limited bandwidth frequency (</a:t>
          </a:r>
          <a:r>
            <a:rPr lang="en-US" sz="1800"/>
            <a:t>w</a:t>
          </a:r>
          <a:r>
            <a:rPr lang="en-US" sz="1800" baseline="-25000"/>
            <a:t>1</a:t>
          </a:r>
          <a:r>
            <a:rPr lang="en-US" sz="1800"/>
            <a:t> → </a:t>
          </a:r>
          <a:r>
            <a:rPr lang="en-US" sz="1800" dirty="0"/>
            <a:t>w</a:t>
          </a:r>
          <a:r>
            <a:rPr lang="en-US" sz="1800" baseline="-25000" dirty="0"/>
            <a:t>2</a:t>
          </a:r>
          <a:r>
            <a:rPr lang="en-US" sz="1800" dirty="0"/>
            <a:t>)</a:t>
          </a:r>
        </a:p>
      </dgm:t>
    </dgm:pt>
    <dgm:pt modelId="{F0DA6F5B-5FD5-4A9A-99DD-A44EEAEE8924}" type="parTrans" cxnId="{F66F302D-89D6-4D20-A624-23D28DCE48AC}">
      <dgm:prSet/>
      <dgm:spPr/>
      <dgm:t>
        <a:bodyPr/>
        <a:lstStyle/>
        <a:p>
          <a:endParaRPr lang="en-US" sz="1800"/>
        </a:p>
      </dgm:t>
    </dgm:pt>
    <dgm:pt modelId="{F7AE48C8-2CC4-40CE-BAC2-7B9DD86A4D0A}" type="sibTrans" cxnId="{F66F302D-89D6-4D20-A624-23D28DCE48AC}">
      <dgm:prSet/>
      <dgm:spPr/>
      <dgm:t>
        <a:bodyPr/>
        <a:lstStyle/>
        <a:p>
          <a:endParaRPr lang="en-US" sz="1800"/>
        </a:p>
      </dgm:t>
    </dgm:pt>
    <dgm:pt modelId="{6B491E8F-E6AA-45D2-BEFA-39219E6056CC}" type="pres">
      <dgm:prSet presAssocID="{01B5D7D5-2911-4ED8-8057-A20D9DD3CA77}" presName="hierChild1" presStyleCnt="0">
        <dgm:presLayoutVars>
          <dgm:orgChart val="1"/>
          <dgm:chPref val="1"/>
          <dgm:dir/>
          <dgm:animOne val="branch"/>
          <dgm:animLvl val="lvl"/>
          <dgm:resizeHandles/>
        </dgm:presLayoutVars>
      </dgm:prSet>
      <dgm:spPr/>
    </dgm:pt>
    <dgm:pt modelId="{EB8C0280-0C54-423C-ABB9-40C9FCAF1ABF}" type="pres">
      <dgm:prSet presAssocID="{6423112A-B218-4EAC-9523-8599DD7713C2}" presName="hierRoot1" presStyleCnt="0">
        <dgm:presLayoutVars>
          <dgm:hierBranch val="init"/>
        </dgm:presLayoutVars>
      </dgm:prSet>
      <dgm:spPr/>
    </dgm:pt>
    <dgm:pt modelId="{0E0713F9-D452-4073-9FC6-E897FFCA1458}" type="pres">
      <dgm:prSet presAssocID="{6423112A-B218-4EAC-9523-8599DD7713C2}" presName="rootComposite1" presStyleCnt="0"/>
      <dgm:spPr/>
    </dgm:pt>
    <dgm:pt modelId="{B0FE486F-FD48-4213-86E8-2D89D323DA7E}" type="pres">
      <dgm:prSet presAssocID="{6423112A-B218-4EAC-9523-8599DD7713C2}" presName="rootText1" presStyleLbl="node0" presStyleIdx="0" presStyleCnt="1" custScaleX="166996" custScaleY="383183">
        <dgm:presLayoutVars>
          <dgm:chPref val="3"/>
        </dgm:presLayoutVars>
      </dgm:prSet>
      <dgm:spPr/>
    </dgm:pt>
    <dgm:pt modelId="{CD108614-8D1C-4D23-BD89-258C816D74B5}" type="pres">
      <dgm:prSet presAssocID="{6423112A-B218-4EAC-9523-8599DD7713C2}" presName="rootConnector1" presStyleLbl="node1" presStyleIdx="0" presStyleCnt="0"/>
      <dgm:spPr/>
    </dgm:pt>
    <dgm:pt modelId="{1BE97C8D-21A6-452A-9DCC-346F18F1E854}" type="pres">
      <dgm:prSet presAssocID="{6423112A-B218-4EAC-9523-8599DD7713C2}" presName="hierChild2" presStyleCnt="0"/>
      <dgm:spPr/>
    </dgm:pt>
    <dgm:pt modelId="{9F6A0866-D0E3-4198-BBC5-9C38E960CB46}" type="pres">
      <dgm:prSet presAssocID="{60428BDA-AF7F-4E00-9814-69540F666F45}" presName="Name64" presStyleLbl="parChTrans1D2" presStyleIdx="0" presStyleCnt="4"/>
      <dgm:spPr/>
    </dgm:pt>
    <dgm:pt modelId="{9D145E9E-E526-4CBA-90B5-278461B00665}" type="pres">
      <dgm:prSet presAssocID="{06FF336C-FBA2-4034-9F98-1485A658A3DF}" presName="hierRoot2" presStyleCnt="0">
        <dgm:presLayoutVars>
          <dgm:hierBranch val="init"/>
        </dgm:presLayoutVars>
      </dgm:prSet>
      <dgm:spPr/>
    </dgm:pt>
    <dgm:pt modelId="{3A4F1C55-7718-42DD-A52F-234BD61D9245}" type="pres">
      <dgm:prSet presAssocID="{06FF336C-FBA2-4034-9F98-1485A658A3DF}" presName="rootComposite" presStyleCnt="0"/>
      <dgm:spPr/>
    </dgm:pt>
    <dgm:pt modelId="{F8953F80-1178-4FB5-8B4E-9E3CA2FB0BF6}" type="pres">
      <dgm:prSet presAssocID="{06FF336C-FBA2-4034-9F98-1485A658A3DF}" presName="rootText" presStyleLbl="node2" presStyleIdx="0" presStyleCnt="4">
        <dgm:presLayoutVars>
          <dgm:chPref val="3"/>
        </dgm:presLayoutVars>
      </dgm:prSet>
      <dgm:spPr/>
    </dgm:pt>
    <dgm:pt modelId="{DCE1BDA2-48DF-44D5-8FFB-63FAE828DA0B}" type="pres">
      <dgm:prSet presAssocID="{06FF336C-FBA2-4034-9F98-1485A658A3DF}" presName="rootConnector" presStyleLbl="node2" presStyleIdx="0" presStyleCnt="4"/>
      <dgm:spPr/>
    </dgm:pt>
    <dgm:pt modelId="{F443EF76-E64F-4D33-B626-448B305432E7}" type="pres">
      <dgm:prSet presAssocID="{06FF336C-FBA2-4034-9F98-1485A658A3DF}" presName="hierChild4" presStyleCnt="0"/>
      <dgm:spPr/>
    </dgm:pt>
    <dgm:pt modelId="{BEEEB9AC-CC6D-4409-8DBB-8B2CF1169813}" type="pres">
      <dgm:prSet presAssocID="{06FF336C-FBA2-4034-9F98-1485A658A3DF}" presName="hierChild5" presStyleCnt="0"/>
      <dgm:spPr/>
    </dgm:pt>
    <dgm:pt modelId="{D91C16BE-1153-48C6-8D72-AE734C4D0210}" type="pres">
      <dgm:prSet presAssocID="{9041909F-6686-4B08-87C2-CF296C2990FC}" presName="Name64" presStyleLbl="parChTrans1D2" presStyleIdx="1" presStyleCnt="4"/>
      <dgm:spPr/>
    </dgm:pt>
    <dgm:pt modelId="{53FCEA50-8466-430B-84E8-522004979AD7}" type="pres">
      <dgm:prSet presAssocID="{374E7E4B-9F9D-4105-A702-8C06335A2238}" presName="hierRoot2" presStyleCnt="0">
        <dgm:presLayoutVars>
          <dgm:hierBranch val="init"/>
        </dgm:presLayoutVars>
      </dgm:prSet>
      <dgm:spPr/>
    </dgm:pt>
    <dgm:pt modelId="{FBE620E0-23E0-4A2B-BD5E-D82DE09A9477}" type="pres">
      <dgm:prSet presAssocID="{374E7E4B-9F9D-4105-A702-8C06335A2238}" presName="rootComposite" presStyleCnt="0"/>
      <dgm:spPr/>
    </dgm:pt>
    <dgm:pt modelId="{0AFB1E5E-499B-4308-9FD3-52CF090023D4}" type="pres">
      <dgm:prSet presAssocID="{374E7E4B-9F9D-4105-A702-8C06335A2238}" presName="rootText" presStyleLbl="node2" presStyleIdx="1" presStyleCnt="4">
        <dgm:presLayoutVars>
          <dgm:chPref val="3"/>
        </dgm:presLayoutVars>
      </dgm:prSet>
      <dgm:spPr/>
    </dgm:pt>
    <dgm:pt modelId="{153DE561-5187-40C2-B1D1-7FCAD8F8CF89}" type="pres">
      <dgm:prSet presAssocID="{374E7E4B-9F9D-4105-A702-8C06335A2238}" presName="rootConnector" presStyleLbl="node2" presStyleIdx="1" presStyleCnt="4"/>
      <dgm:spPr/>
    </dgm:pt>
    <dgm:pt modelId="{496B4B0F-AB0B-43CE-AD53-70DA9DA62859}" type="pres">
      <dgm:prSet presAssocID="{374E7E4B-9F9D-4105-A702-8C06335A2238}" presName="hierChild4" presStyleCnt="0"/>
      <dgm:spPr/>
    </dgm:pt>
    <dgm:pt modelId="{8766B769-0722-4A85-8144-F6BBE54BAD7D}" type="pres">
      <dgm:prSet presAssocID="{374E7E4B-9F9D-4105-A702-8C06335A2238}" presName="hierChild5" presStyleCnt="0"/>
      <dgm:spPr/>
    </dgm:pt>
    <dgm:pt modelId="{719D7598-C2D7-4F62-BCA6-FDAC21D452D5}" type="pres">
      <dgm:prSet presAssocID="{77104E8F-AC5F-4A82-881E-51941B5B861A}" presName="Name64" presStyleLbl="parChTrans1D2" presStyleIdx="2" presStyleCnt="4"/>
      <dgm:spPr/>
    </dgm:pt>
    <dgm:pt modelId="{B5FA62DB-1CAD-422D-8BA2-DC7CE9AD5FD5}" type="pres">
      <dgm:prSet presAssocID="{396819C9-B71C-4498-8DEF-AB31DAF64D0D}" presName="hierRoot2" presStyleCnt="0">
        <dgm:presLayoutVars>
          <dgm:hierBranch val="init"/>
        </dgm:presLayoutVars>
      </dgm:prSet>
      <dgm:spPr/>
    </dgm:pt>
    <dgm:pt modelId="{F809BA6E-0789-48CD-A457-A29B744EF2EC}" type="pres">
      <dgm:prSet presAssocID="{396819C9-B71C-4498-8DEF-AB31DAF64D0D}" presName="rootComposite" presStyleCnt="0"/>
      <dgm:spPr/>
    </dgm:pt>
    <dgm:pt modelId="{B798B860-B76D-42F2-ADAE-EDE38A7F478E}" type="pres">
      <dgm:prSet presAssocID="{396819C9-B71C-4498-8DEF-AB31DAF64D0D}" presName="rootText" presStyleLbl="node2" presStyleIdx="2" presStyleCnt="4">
        <dgm:presLayoutVars>
          <dgm:chPref val="3"/>
        </dgm:presLayoutVars>
      </dgm:prSet>
      <dgm:spPr/>
    </dgm:pt>
    <dgm:pt modelId="{B5AAD31D-C41B-4216-B229-4B2322D1D503}" type="pres">
      <dgm:prSet presAssocID="{396819C9-B71C-4498-8DEF-AB31DAF64D0D}" presName="rootConnector" presStyleLbl="node2" presStyleIdx="2" presStyleCnt="4"/>
      <dgm:spPr/>
    </dgm:pt>
    <dgm:pt modelId="{642E2F9D-1736-4ADD-8FFC-C9D264F99A05}" type="pres">
      <dgm:prSet presAssocID="{396819C9-B71C-4498-8DEF-AB31DAF64D0D}" presName="hierChild4" presStyleCnt="0"/>
      <dgm:spPr/>
    </dgm:pt>
    <dgm:pt modelId="{CEB5A818-4F36-4A1B-9203-3BEFD11EC0C1}" type="pres">
      <dgm:prSet presAssocID="{396819C9-B71C-4498-8DEF-AB31DAF64D0D}" presName="hierChild5" presStyleCnt="0"/>
      <dgm:spPr/>
    </dgm:pt>
    <dgm:pt modelId="{8DCACE45-1C58-4D12-8150-8AF3EDD3BBF9}" type="pres">
      <dgm:prSet presAssocID="{F0DA6F5B-5FD5-4A9A-99DD-A44EEAEE8924}" presName="Name64" presStyleLbl="parChTrans1D2" presStyleIdx="3" presStyleCnt="4"/>
      <dgm:spPr/>
    </dgm:pt>
    <dgm:pt modelId="{033DB98E-E223-4588-8E90-5CDEF75BA96E}" type="pres">
      <dgm:prSet presAssocID="{7223D273-D7A0-4BA7-B543-6B0DDC5E5B88}" presName="hierRoot2" presStyleCnt="0">
        <dgm:presLayoutVars>
          <dgm:hierBranch val="init"/>
        </dgm:presLayoutVars>
      </dgm:prSet>
      <dgm:spPr/>
    </dgm:pt>
    <dgm:pt modelId="{0185D289-CB19-4791-BC7B-0B768DC99DED}" type="pres">
      <dgm:prSet presAssocID="{7223D273-D7A0-4BA7-B543-6B0DDC5E5B88}" presName="rootComposite" presStyleCnt="0"/>
      <dgm:spPr/>
    </dgm:pt>
    <dgm:pt modelId="{4A48F12A-7F0F-4166-AADA-B8468FEB3261}" type="pres">
      <dgm:prSet presAssocID="{7223D273-D7A0-4BA7-B543-6B0DDC5E5B88}" presName="rootText" presStyleLbl="node2" presStyleIdx="3" presStyleCnt="4">
        <dgm:presLayoutVars>
          <dgm:chPref val="3"/>
        </dgm:presLayoutVars>
      </dgm:prSet>
      <dgm:spPr/>
    </dgm:pt>
    <dgm:pt modelId="{0FEC919F-130C-4766-8DA1-A97502C1B196}" type="pres">
      <dgm:prSet presAssocID="{7223D273-D7A0-4BA7-B543-6B0DDC5E5B88}" presName="rootConnector" presStyleLbl="node2" presStyleIdx="3" presStyleCnt="4"/>
      <dgm:spPr/>
    </dgm:pt>
    <dgm:pt modelId="{001249A9-321C-4E61-990E-ECA32A40BFDE}" type="pres">
      <dgm:prSet presAssocID="{7223D273-D7A0-4BA7-B543-6B0DDC5E5B88}" presName="hierChild4" presStyleCnt="0"/>
      <dgm:spPr/>
    </dgm:pt>
    <dgm:pt modelId="{3E041D0E-467F-4AE1-AED7-D2E42079582A}" type="pres">
      <dgm:prSet presAssocID="{7223D273-D7A0-4BA7-B543-6B0DDC5E5B88}" presName="hierChild5" presStyleCnt="0"/>
      <dgm:spPr/>
    </dgm:pt>
    <dgm:pt modelId="{EA21D65E-0577-4AFB-A5CF-E30713ADEE4C}" type="pres">
      <dgm:prSet presAssocID="{6423112A-B218-4EAC-9523-8599DD7713C2}" presName="hierChild3" presStyleCnt="0"/>
      <dgm:spPr/>
    </dgm:pt>
  </dgm:ptLst>
  <dgm:cxnLst>
    <dgm:cxn modelId="{BECE2112-AAA9-43C7-AE72-100512DBCA49}" type="presOf" srcId="{01B5D7D5-2911-4ED8-8057-A20D9DD3CA77}" destId="{6B491E8F-E6AA-45D2-BEFA-39219E6056CC}" srcOrd="0" destOrd="0" presId="urn:microsoft.com/office/officeart/2009/3/layout/HorizontalOrganizationChart"/>
    <dgm:cxn modelId="{24B99313-A237-43CE-BC6A-9EDF77EA7107}" type="presOf" srcId="{60428BDA-AF7F-4E00-9814-69540F666F45}" destId="{9F6A0866-D0E3-4198-BBC5-9C38E960CB46}" srcOrd="0" destOrd="0" presId="urn:microsoft.com/office/officeart/2009/3/layout/HorizontalOrganizationChart"/>
    <dgm:cxn modelId="{23D27B1B-E6AE-457B-93BC-DB41AC39315E}" type="presOf" srcId="{F0DA6F5B-5FD5-4A9A-99DD-A44EEAEE8924}" destId="{8DCACE45-1C58-4D12-8150-8AF3EDD3BBF9}" srcOrd="0" destOrd="0" presId="urn:microsoft.com/office/officeart/2009/3/layout/HorizontalOrganizationChart"/>
    <dgm:cxn modelId="{F66F302D-89D6-4D20-A624-23D28DCE48AC}" srcId="{6423112A-B218-4EAC-9523-8599DD7713C2}" destId="{7223D273-D7A0-4BA7-B543-6B0DDC5E5B88}" srcOrd="3" destOrd="0" parTransId="{F0DA6F5B-5FD5-4A9A-99DD-A44EEAEE8924}" sibTransId="{F7AE48C8-2CC4-40CE-BAC2-7B9DD86A4D0A}"/>
    <dgm:cxn modelId="{FCD88A36-A0ED-4F86-8A87-24A376994726}" type="presOf" srcId="{374E7E4B-9F9D-4105-A702-8C06335A2238}" destId="{0AFB1E5E-499B-4308-9FD3-52CF090023D4}" srcOrd="0" destOrd="0" presId="urn:microsoft.com/office/officeart/2009/3/layout/HorizontalOrganizationChart"/>
    <dgm:cxn modelId="{93655545-94BA-4DEC-A794-602ABB144F5F}" type="presOf" srcId="{06FF336C-FBA2-4034-9F98-1485A658A3DF}" destId="{F8953F80-1178-4FB5-8B4E-9E3CA2FB0BF6}" srcOrd="0" destOrd="0" presId="urn:microsoft.com/office/officeart/2009/3/layout/HorizontalOrganizationChart"/>
    <dgm:cxn modelId="{6E681A67-C440-4913-8448-6D86C1362D77}" type="presOf" srcId="{77104E8F-AC5F-4A82-881E-51941B5B861A}" destId="{719D7598-C2D7-4F62-BCA6-FDAC21D452D5}" srcOrd="0" destOrd="0" presId="urn:microsoft.com/office/officeart/2009/3/layout/HorizontalOrganizationChart"/>
    <dgm:cxn modelId="{EC6EE478-045F-4D50-8B31-7CA13B1DD68D}" srcId="{01B5D7D5-2911-4ED8-8057-A20D9DD3CA77}" destId="{6423112A-B218-4EAC-9523-8599DD7713C2}" srcOrd="0" destOrd="0" parTransId="{C8146DA3-156D-4247-A4DA-80A1DDE6658B}" sibTransId="{DA7C7A5D-6136-46D5-8A68-6C8A3F0392FA}"/>
    <dgm:cxn modelId="{8012237F-4585-428C-9D30-8400FBFF0F5C}" type="presOf" srcId="{396819C9-B71C-4498-8DEF-AB31DAF64D0D}" destId="{B5AAD31D-C41B-4216-B229-4B2322D1D503}" srcOrd="1" destOrd="0" presId="urn:microsoft.com/office/officeart/2009/3/layout/HorizontalOrganizationChart"/>
    <dgm:cxn modelId="{0731C787-8DF4-4AAB-B067-5702B04B6B58}" srcId="{6423112A-B218-4EAC-9523-8599DD7713C2}" destId="{374E7E4B-9F9D-4105-A702-8C06335A2238}" srcOrd="1" destOrd="0" parTransId="{9041909F-6686-4B08-87C2-CF296C2990FC}" sibTransId="{82AEBF6D-9720-41CC-8CC7-12F87CF539CC}"/>
    <dgm:cxn modelId="{6F56A28D-9DB2-4CCC-8F96-9B36B291F10C}" type="presOf" srcId="{9041909F-6686-4B08-87C2-CF296C2990FC}" destId="{D91C16BE-1153-48C6-8D72-AE734C4D0210}" srcOrd="0" destOrd="0" presId="urn:microsoft.com/office/officeart/2009/3/layout/HorizontalOrganizationChart"/>
    <dgm:cxn modelId="{71F41F99-AB75-4D69-945B-8B8E7E19A622}" type="presOf" srcId="{7223D273-D7A0-4BA7-B543-6B0DDC5E5B88}" destId="{0FEC919F-130C-4766-8DA1-A97502C1B196}" srcOrd="1" destOrd="0" presId="urn:microsoft.com/office/officeart/2009/3/layout/HorizontalOrganizationChart"/>
    <dgm:cxn modelId="{86B6CE9B-602A-44C8-BDE8-55E5A4655040}" type="presOf" srcId="{06FF336C-FBA2-4034-9F98-1485A658A3DF}" destId="{DCE1BDA2-48DF-44D5-8FFB-63FAE828DA0B}" srcOrd="1" destOrd="0" presId="urn:microsoft.com/office/officeart/2009/3/layout/HorizontalOrganizationChart"/>
    <dgm:cxn modelId="{07841AA0-49B3-4AFF-8766-B20F22FB1EA2}" type="presOf" srcId="{7223D273-D7A0-4BA7-B543-6B0DDC5E5B88}" destId="{4A48F12A-7F0F-4166-AADA-B8468FEB3261}" srcOrd="0" destOrd="0" presId="urn:microsoft.com/office/officeart/2009/3/layout/HorizontalOrganizationChart"/>
    <dgm:cxn modelId="{C53475A6-7EB4-4F1F-8BD2-01F722C2B904}" type="presOf" srcId="{6423112A-B218-4EAC-9523-8599DD7713C2}" destId="{B0FE486F-FD48-4213-86E8-2D89D323DA7E}" srcOrd="0" destOrd="0" presId="urn:microsoft.com/office/officeart/2009/3/layout/HorizontalOrganizationChart"/>
    <dgm:cxn modelId="{590B58A6-1376-45A6-A98A-D50D8A0E3208}" type="presOf" srcId="{374E7E4B-9F9D-4105-A702-8C06335A2238}" destId="{153DE561-5187-40C2-B1D1-7FCAD8F8CF89}" srcOrd="1" destOrd="0" presId="urn:microsoft.com/office/officeart/2009/3/layout/HorizontalOrganizationChart"/>
    <dgm:cxn modelId="{02693BCB-3600-4040-84DA-60F1BC9AE8C0}" srcId="{6423112A-B218-4EAC-9523-8599DD7713C2}" destId="{396819C9-B71C-4498-8DEF-AB31DAF64D0D}" srcOrd="2" destOrd="0" parTransId="{77104E8F-AC5F-4A82-881E-51941B5B861A}" sibTransId="{696BB3C5-65B2-4FBB-B272-6922F3BC8D44}"/>
    <dgm:cxn modelId="{C8D96AD8-E893-4216-AD41-A3D42971E7BC}" type="presOf" srcId="{6423112A-B218-4EAC-9523-8599DD7713C2}" destId="{CD108614-8D1C-4D23-BD89-258C816D74B5}" srcOrd="1" destOrd="0" presId="urn:microsoft.com/office/officeart/2009/3/layout/HorizontalOrganizationChart"/>
    <dgm:cxn modelId="{960B7EE1-C648-4B2E-8991-54EBFF396BAE}" srcId="{6423112A-B218-4EAC-9523-8599DD7713C2}" destId="{06FF336C-FBA2-4034-9F98-1485A658A3DF}" srcOrd="0" destOrd="0" parTransId="{60428BDA-AF7F-4E00-9814-69540F666F45}" sibTransId="{B1EA64E0-B342-4741-93C6-3C19D39B6468}"/>
    <dgm:cxn modelId="{C60DB5F3-5883-4520-8C45-81037286C319}" type="presOf" srcId="{396819C9-B71C-4498-8DEF-AB31DAF64D0D}" destId="{B798B860-B76D-42F2-ADAE-EDE38A7F478E}" srcOrd="0" destOrd="0" presId="urn:microsoft.com/office/officeart/2009/3/layout/HorizontalOrganizationChart"/>
    <dgm:cxn modelId="{A0CBC58E-CC6B-4281-9758-69C75DDB9093}" type="presParOf" srcId="{6B491E8F-E6AA-45D2-BEFA-39219E6056CC}" destId="{EB8C0280-0C54-423C-ABB9-40C9FCAF1ABF}" srcOrd="0" destOrd="0" presId="urn:microsoft.com/office/officeart/2009/3/layout/HorizontalOrganizationChart"/>
    <dgm:cxn modelId="{CCDC4370-4389-4A69-8FEC-775F6AE4A8CC}" type="presParOf" srcId="{EB8C0280-0C54-423C-ABB9-40C9FCAF1ABF}" destId="{0E0713F9-D452-4073-9FC6-E897FFCA1458}" srcOrd="0" destOrd="0" presId="urn:microsoft.com/office/officeart/2009/3/layout/HorizontalOrganizationChart"/>
    <dgm:cxn modelId="{4EBFC4B1-CACF-41F4-A0A1-2AB857185570}" type="presParOf" srcId="{0E0713F9-D452-4073-9FC6-E897FFCA1458}" destId="{B0FE486F-FD48-4213-86E8-2D89D323DA7E}" srcOrd="0" destOrd="0" presId="urn:microsoft.com/office/officeart/2009/3/layout/HorizontalOrganizationChart"/>
    <dgm:cxn modelId="{7A229C83-114F-4C8B-92F7-D8F382499182}" type="presParOf" srcId="{0E0713F9-D452-4073-9FC6-E897FFCA1458}" destId="{CD108614-8D1C-4D23-BD89-258C816D74B5}" srcOrd="1" destOrd="0" presId="urn:microsoft.com/office/officeart/2009/3/layout/HorizontalOrganizationChart"/>
    <dgm:cxn modelId="{08683AFD-3463-45F7-84A2-8E6BA7B8DAB3}" type="presParOf" srcId="{EB8C0280-0C54-423C-ABB9-40C9FCAF1ABF}" destId="{1BE97C8D-21A6-452A-9DCC-346F18F1E854}" srcOrd="1" destOrd="0" presId="urn:microsoft.com/office/officeart/2009/3/layout/HorizontalOrganizationChart"/>
    <dgm:cxn modelId="{6FCE5022-8522-4F62-B4AA-7762C341814E}" type="presParOf" srcId="{1BE97C8D-21A6-452A-9DCC-346F18F1E854}" destId="{9F6A0866-D0E3-4198-BBC5-9C38E960CB46}" srcOrd="0" destOrd="0" presId="urn:microsoft.com/office/officeart/2009/3/layout/HorizontalOrganizationChart"/>
    <dgm:cxn modelId="{CBE578EE-F8FA-4292-A209-90D07E338612}" type="presParOf" srcId="{1BE97C8D-21A6-452A-9DCC-346F18F1E854}" destId="{9D145E9E-E526-4CBA-90B5-278461B00665}" srcOrd="1" destOrd="0" presId="urn:microsoft.com/office/officeart/2009/3/layout/HorizontalOrganizationChart"/>
    <dgm:cxn modelId="{99536A0C-D77A-4260-B779-F4A8C51DE27F}" type="presParOf" srcId="{9D145E9E-E526-4CBA-90B5-278461B00665}" destId="{3A4F1C55-7718-42DD-A52F-234BD61D9245}" srcOrd="0" destOrd="0" presId="urn:microsoft.com/office/officeart/2009/3/layout/HorizontalOrganizationChart"/>
    <dgm:cxn modelId="{B8828EEF-46DF-46E4-9217-99F079761E34}" type="presParOf" srcId="{3A4F1C55-7718-42DD-A52F-234BD61D9245}" destId="{F8953F80-1178-4FB5-8B4E-9E3CA2FB0BF6}" srcOrd="0" destOrd="0" presId="urn:microsoft.com/office/officeart/2009/3/layout/HorizontalOrganizationChart"/>
    <dgm:cxn modelId="{9169C4EA-F02E-494A-8A38-254F4BF4A0D2}" type="presParOf" srcId="{3A4F1C55-7718-42DD-A52F-234BD61D9245}" destId="{DCE1BDA2-48DF-44D5-8FFB-63FAE828DA0B}" srcOrd="1" destOrd="0" presId="urn:microsoft.com/office/officeart/2009/3/layout/HorizontalOrganizationChart"/>
    <dgm:cxn modelId="{B13814D3-0E55-4F95-BCBC-DFD223145369}" type="presParOf" srcId="{9D145E9E-E526-4CBA-90B5-278461B00665}" destId="{F443EF76-E64F-4D33-B626-448B305432E7}" srcOrd="1" destOrd="0" presId="urn:microsoft.com/office/officeart/2009/3/layout/HorizontalOrganizationChart"/>
    <dgm:cxn modelId="{E2A0202C-4EAF-4AE6-9EEE-A74489608948}" type="presParOf" srcId="{9D145E9E-E526-4CBA-90B5-278461B00665}" destId="{BEEEB9AC-CC6D-4409-8DBB-8B2CF1169813}" srcOrd="2" destOrd="0" presId="urn:microsoft.com/office/officeart/2009/3/layout/HorizontalOrganizationChart"/>
    <dgm:cxn modelId="{06DCD843-B552-4403-9660-2AD8F1BD758A}" type="presParOf" srcId="{1BE97C8D-21A6-452A-9DCC-346F18F1E854}" destId="{D91C16BE-1153-48C6-8D72-AE734C4D0210}" srcOrd="2" destOrd="0" presId="urn:microsoft.com/office/officeart/2009/3/layout/HorizontalOrganizationChart"/>
    <dgm:cxn modelId="{74C9365B-B2C1-430D-8771-9F8BDF326AAB}" type="presParOf" srcId="{1BE97C8D-21A6-452A-9DCC-346F18F1E854}" destId="{53FCEA50-8466-430B-84E8-522004979AD7}" srcOrd="3" destOrd="0" presId="urn:microsoft.com/office/officeart/2009/3/layout/HorizontalOrganizationChart"/>
    <dgm:cxn modelId="{84BF6DF5-2B9A-42E8-85F7-8706641E800E}" type="presParOf" srcId="{53FCEA50-8466-430B-84E8-522004979AD7}" destId="{FBE620E0-23E0-4A2B-BD5E-D82DE09A9477}" srcOrd="0" destOrd="0" presId="urn:microsoft.com/office/officeart/2009/3/layout/HorizontalOrganizationChart"/>
    <dgm:cxn modelId="{52E4D0DD-C8C3-457E-80F7-084D98D2CFD5}" type="presParOf" srcId="{FBE620E0-23E0-4A2B-BD5E-D82DE09A9477}" destId="{0AFB1E5E-499B-4308-9FD3-52CF090023D4}" srcOrd="0" destOrd="0" presId="urn:microsoft.com/office/officeart/2009/3/layout/HorizontalOrganizationChart"/>
    <dgm:cxn modelId="{8455A6A0-1107-4707-9755-46ECE13FF630}" type="presParOf" srcId="{FBE620E0-23E0-4A2B-BD5E-D82DE09A9477}" destId="{153DE561-5187-40C2-B1D1-7FCAD8F8CF89}" srcOrd="1" destOrd="0" presId="urn:microsoft.com/office/officeart/2009/3/layout/HorizontalOrganizationChart"/>
    <dgm:cxn modelId="{6208B5D1-C9EC-45F4-ADB4-E8898C986C13}" type="presParOf" srcId="{53FCEA50-8466-430B-84E8-522004979AD7}" destId="{496B4B0F-AB0B-43CE-AD53-70DA9DA62859}" srcOrd="1" destOrd="0" presId="urn:microsoft.com/office/officeart/2009/3/layout/HorizontalOrganizationChart"/>
    <dgm:cxn modelId="{C5844591-0B6F-4F82-8AE0-62EA8DFCDB10}" type="presParOf" srcId="{53FCEA50-8466-430B-84E8-522004979AD7}" destId="{8766B769-0722-4A85-8144-F6BBE54BAD7D}" srcOrd="2" destOrd="0" presId="urn:microsoft.com/office/officeart/2009/3/layout/HorizontalOrganizationChart"/>
    <dgm:cxn modelId="{D314FF33-4381-41DF-A713-8DA13C531F99}" type="presParOf" srcId="{1BE97C8D-21A6-452A-9DCC-346F18F1E854}" destId="{719D7598-C2D7-4F62-BCA6-FDAC21D452D5}" srcOrd="4" destOrd="0" presId="urn:microsoft.com/office/officeart/2009/3/layout/HorizontalOrganizationChart"/>
    <dgm:cxn modelId="{D2A629CB-4A44-40A9-812D-0F4CBDAE2680}" type="presParOf" srcId="{1BE97C8D-21A6-452A-9DCC-346F18F1E854}" destId="{B5FA62DB-1CAD-422D-8BA2-DC7CE9AD5FD5}" srcOrd="5" destOrd="0" presId="urn:microsoft.com/office/officeart/2009/3/layout/HorizontalOrganizationChart"/>
    <dgm:cxn modelId="{E91CFC58-4171-45FF-B79E-88A580EAF318}" type="presParOf" srcId="{B5FA62DB-1CAD-422D-8BA2-DC7CE9AD5FD5}" destId="{F809BA6E-0789-48CD-A457-A29B744EF2EC}" srcOrd="0" destOrd="0" presId="urn:microsoft.com/office/officeart/2009/3/layout/HorizontalOrganizationChart"/>
    <dgm:cxn modelId="{68E29A91-64B1-4070-B08D-A375A03E7CEF}" type="presParOf" srcId="{F809BA6E-0789-48CD-A457-A29B744EF2EC}" destId="{B798B860-B76D-42F2-ADAE-EDE38A7F478E}" srcOrd="0" destOrd="0" presId="urn:microsoft.com/office/officeart/2009/3/layout/HorizontalOrganizationChart"/>
    <dgm:cxn modelId="{C95FC83E-374B-4619-831A-C8F03B3A51B8}" type="presParOf" srcId="{F809BA6E-0789-48CD-A457-A29B744EF2EC}" destId="{B5AAD31D-C41B-4216-B229-4B2322D1D503}" srcOrd="1" destOrd="0" presId="urn:microsoft.com/office/officeart/2009/3/layout/HorizontalOrganizationChart"/>
    <dgm:cxn modelId="{7B019D34-A6C8-4E24-9628-68DA501BBBAA}" type="presParOf" srcId="{B5FA62DB-1CAD-422D-8BA2-DC7CE9AD5FD5}" destId="{642E2F9D-1736-4ADD-8FFC-C9D264F99A05}" srcOrd="1" destOrd="0" presId="urn:microsoft.com/office/officeart/2009/3/layout/HorizontalOrganizationChart"/>
    <dgm:cxn modelId="{05C647F4-591A-463A-ADB1-1D8E341DCFB3}" type="presParOf" srcId="{B5FA62DB-1CAD-422D-8BA2-DC7CE9AD5FD5}" destId="{CEB5A818-4F36-4A1B-9203-3BEFD11EC0C1}" srcOrd="2" destOrd="0" presId="urn:microsoft.com/office/officeart/2009/3/layout/HorizontalOrganizationChart"/>
    <dgm:cxn modelId="{1BE0EF73-4693-45DA-90A5-CA552599E7C0}" type="presParOf" srcId="{1BE97C8D-21A6-452A-9DCC-346F18F1E854}" destId="{8DCACE45-1C58-4D12-8150-8AF3EDD3BBF9}" srcOrd="6" destOrd="0" presId="urn:microsoft.com/office/officeart/2009/3/layout/HorizontalOrganizationChart"/>
    <dgm:cxn modelId="{6DD091DC-49FB-4F41-A703-D611FC51CFC6}" type="presParOf" srcId="{1BE97C8D-21A6-452A-9DCC-346F18F1E854}" destId="{033DB98E-E223-4588-8E90-5CDEF75BA96E}" srcOrd="7" destOrd="0" presId="urn:microsoft.com/office/officeart/2009/3/layout/HorizontalOrganizationChart"/>
    <dgm:cxn modelId="{A972F49E-D559-4241-8A58-E6D278CDA482}" type="presParOf" srcId="{033DB98E-E223-4588-8E90-5CDEF75BA96E}" destId="{0185D289-CB19-4791-BC7B-0B768DC99DED}" srcOrd="0" destOrd="0" presId="urn:microsoft.com/office/officeart/2009/3/layout/HorizontalOrganizationChart"/>
    <dgm:cxn modelId="{74C7F213-7E14-4D36-AA06-17F20E0F42AE}" type="presParOf" srcId="{0185D289-CB19-4791-BC7B-0B768DC99DED}" destId="{4A48F12A-7F0F-4166-AADA-B8468FEB3261}" srcOrd="0" destOrd="0" presId="urn:microsoft.com/office/officeart/2009/3/layout/HorizontalOrganizationChart"/>
    <dgm:cxn modelId="{8210107F-F9EE-4028-B035-ED1B8BFA3D6F}" type="presParOf" srcId="{0185D289-CB19-4791-BC7B-0B768DC99DED}" destId="{0FEC919F-130C-4766-8DA1-A97502C1B196}" srcOrd="1" destOrd="0" presId="urn:microsoft.com/office/officeart/2009/3/layout/HorizontalOrganizationChart"/>
    <dgm:cxn modelId="{83C84F44-DDD6-4003-903C-BAF1337E5E33}" type="presParOf" srcId="{033DB98E-E223-4588-8E90-5CDEF75BA96E}" destId="{001249A9-321C-4E61-990E-ECA32A40BFDE}" srcOrd="1" destOrd="0" presId="urn:microsoft.com/office/officeart/2009/3/layout/HorizontalOrganizationChart"/>
    <dgm:cxn modelId="{099E6CB7-B2EC-45F6-A954-028309163732}" type="presParOf" srcId="{033DB98E-E223-4588-8E90-5CDEF75BA96E}" destId="{3E041D0E-467F-4AE1-AED7-D2E42079582A}" srcOrd="2" destOrd="0" presId="urn:microsoft.com/office/officeart/2009/3/layout/HorizontalOrganizationChart"/>
    <dgm:cxn modelId="{D0A3487F-6D7D-4F19-A4A4-55AD0F03BEE0}" type="presParOf" srcId="{EB8C0280-0C54-423C-ABB9-40C9FCAF1ABF}" destId="{EA21D65E-0577-4AFB-A5CF-E30713ADEE4C}" srcOrd="2" destOrd="0" presId="urn:microsoft.com/office/officeart/2009/3/layout/HorizontalOrganizationChar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D70688-9BCD-4A1C-B4D1-43D172ACB2FE}">
      <dsp:nvSpPr>
        <dsp:cNvPr id="0" name=""/>
        <dsp:cNvSpPr/>
      </dsp:nvSpPr>
      <dsp:spPr>
        <a:xfrm>
          <a:off x="4390459" y="2199814"/>
          <a:ext cx="3780945" cy="3298380"/>
        </a:xfrm>
        <a:prstGeom prst="gear9">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t>Energy/Hydrocarbon</a:t>
          </a:r>
        </a:p>
        <a:p>
          <a:pPr marL="0" lvl="0" indent="0" algn="ctr" defTabSz="889000">
            <a:lnSpc>
              <a:spcPct val="90000"/>
            </a:lnSpc>
            <a:spcBef>
              <a:spcPct val="0"/>
            </a:spcBef>
            <a:spcAft>
              <a:spcPct val="35000"/>
            </a:spcAft>
            <a:buNone/>
          </a:pPr>
          <a:r>
            <a:rPr lang="en-US" sz="2000" b="1" kern="1200" dirty="0"/>
            <a:t>Exploration</a:t>
          </a:r>
        </a:p>
      </dsp:txBody>
      <dsp:txXfrm>
        <a:off x="5114531" y="2972444"/>
        <a:ext cx="2332801" cy="1695435"/>
      </dsp:txXfrm>
    </dsp:sp>
    <dsp:sp modelId="{C6CF648C-5A56-497A-8261-067B020AE7DE}">
      <dsp:nvSpPr>
        <dsp:cNvPr id="0" name=""/>
        <dsp:cNvSpPr/>
      </dsp:nvSpPr>
      <dsp:spPr>
        <a:xfrm>
          <a:off x="4043612" y="4501930"/>
          <a:ext cx="3560760" cy="691297"/>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a:t>55 % Energy world consumption comes from oil/gas production</a:t>
          </a:r>
        </a:p>
      </dsp:txBody>
      <dsp:txXfrm>
        <a:off x="4063859" y="4522177"/>
        <a:ext cx="3520266" cy="650803"/>
      </dsp:txXfrm>
    </dsp:sp>
    <dsp:sp modelId="{32231BFA-8220-41FC-A997-DB754AFA992E}">
      <dsp:nvSpPr>
        <dsp:cNvPr id="0" name=""/>
        <dsp:cNvSpPr/>
      </dsp:nvSpPr>
      <dsp:spPr>
        <a:xfrm>
          <a:off x="3056825" y="1654445"/>
          <a:ext cx="2167466" cy="2167466"/>
        </a:xfrm>
        <a:prstGeom prst="gear6">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t>Seismic surveys</a:t>
          </a:r>
        </a:p>
      </dsp:txBody>
      <dsp:txXfrm>
        <a:off x="3602491" y="2203409"/>
        <a:ext cx="1076134" cy="1069538"/>
      </dsp:txXfrm>
    </dsp:sp>
    <dsp:sp modelId="{51E9CEC7-8513-43AA-9B57-C60EEF304868}">
      <dsp:nvSpPr>
        <dsp:cNvPr id="0" name=""/>
        <dsp:cNvSpPr/>
      </dsp:nvSpPr>
      <dsp:spPr>
        <a:xfrm>
          <a:off x="4" y="3261831"/>
          <a:ext cx="3493357" cy="919621"/>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a:t>Primary tool for geologist to get a picture of the subsurface and locate hydrocarbons</a:t>
          </a:r>
        </a:p>
      </dsp:txBody>
      <dsp:txXfrm>
        <a:off x="26939" y="3288766"/>
        <a:ext cx="3439487" cy="865751"/>
      </dsp:txXfrm>
    </dsp:sp>
    <dsp:sp modelId="{F9282F27-463D-4952-80F1-D2A2BC18071F}">
      <dsp:nvSpPr>
        <dsp:cNvPr id="0" name=""/>
        <dsp:cNvSpPr/>
      </dsp:nvSpPr>
      <dsp:spPr>
        <a:xfrm rot="20700000">
          <a:off x="4270827" y="159114"/>
          <a:ext cx="2123675" cy="2123675"/>
        </a:xfrm>
        <a:prstGeom prst="gear6">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t>Accurate Seismic data processing</a:t>
          </a:r>
        </a:p>
      </dsp:txBody>
      <dsp:txXfrm rot="-20700000">
        <a:off x="4736612" y="624898"/>
        <a:ext cx="1192106" cy="1192106"/>
      </dsp:txXfrm>
    </dsp:sp>
    <dsp:sp modelId="{99E00D4F-1B9A-4965-B139-CA2153D61661}">
      <dsp:nvSpPr>
        <dsp:cNvPr id="0" name=""/>
        <dsp:cNvSpPr/>
      </dsp:nvSpPr>
      <dsp:spPr>
        <a:xfrm>
          <a:off x="5991491" y="486549"/>
          <a:ext cx="4419871" cy="1137920"/>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a:t>Increases probability of hydrocarbon findings and revenues </a:t>
          </a:r>
        </a:p>
        <a:p>
          <a:pPr marL="171450" lvl="1" indent="-171450" algn="l" defTabSz="711200">
            <a:lnSpc>
              <a:spcPct val="90000"/>
            </a:lnSpc>
            <a:spcBef>
              <a:spcPct val="0"/>
            </a:spcBef>
            <a:spcAft>
              <a:spcPct val="15000"/>
            </a:spcAft>
            <a:buChar char="•"/>
          </a:pPr>
          <a:r>
            <a:rPr lang="en-US" sz="1600" kern="1200" dirty="0"/>
            <a:t>Decreases losses of hundreds of millions of Dollar per dry hole</a:t>
          </a:r>
        </a:p>
      </dsp:txBody>
      <dsp:txXfrm>
        <a:off x="6024820" y="519878"/>
        <a:ext cx="4353213" cy="1071262"/>
      </dsp:txXfrm>
    </dsp:sp>
    <dsp:sp modelId="{FEC41B7A-687A-4139-8D4E-FB6A6C8E2014}">
      <dsp:nvSpPr>
        <dsp:cNvPr id="0" name=""/>
        <dsp:cNvSpPr/>
      </dsp:nvSpPr>
      <dsp:spPr>
        <a:xfrm>
          <a:off x="4575309" y="1901336"/>
          <a:ext cx="3814741" cy="3814741"/>
        </a:xfrm>
        <a:prstGeom prst="circularArrow">
          <a:avLst>
            <a:gd name="adj1" fmla="val 4688"/>
            <a:gd name="adj2" fmla="val 299029"/>
            <a:gd name="adj3" fmla="val 2539295"/>
            <a:gd name="adj4" fmla="val 15812321"/>
            <a:gd name="adj5" fmla="val 5469"/>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2BCFC0B-5078-49D7-B616-6E9C33D8F3F3}">
      <dsp:nvSpPr>
        <dsp:cNvPr id="0" name=""/>
        <dsp:cNvSpPr/>
      </dsp:nvSpPr>
      <dsp:spPr>
        <a:xfrm>
          <a:off x="2672971" y="1169612"/>
          <a:ext cx="2771648" cy="2771648"/>
        </a:xfrm>
        <a:prstGeom prst="leftCircularArrow">
          <a:avLst>
            <a:gd name="adj1" fmla="val 6452"/>
            <a:gd name="adj2" fmla="val 429999"/>
            <a:gd name="adj3" fmla="val 10489124"/>
            <a:gd name="adj4" fmla="val 14837806"/>
            <a:gd name="adj5" fmla="val 7527"/>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44580E61-D374-45C1-A4E3-5384EFD861D7}">
      <dsp:nvSpPr>
        <dsp:cNvPr id="0" name=""/>
        <dsp:cNvSpPr/>
      </dsp:nvSpPr>
      <dsp:spPr>
        <a:xfrm>
          <a:off x="3779600" y="-311304"/>
          <a:ext cx="2988394" cy="2988394"/>
        </a:xfrm>
        <a:prstGeom prst="circularArrow">
          <a:avLst>
            <a:gd name="adj1" fmla="val 5984"/>
            <a:gd name="adj2" fmla="val 394124"/>
            <a:gd name="adj3" fmla="val 13313824"/>
            <a:gd name="adj4" fmla="val 10508221"/>
            <a:gd name="adj5" fmla="val 6981"/>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7DA88A-A38E-4AE8-A5A9-B3DC5274DCD1}">
      <dsp:nvSpPr>
        <dsp:cNvPr id="0" name=""/>
        <dsp:cNvSpPr/>
      </dsp:nvSpPr>
      <dsp:spPr>
        <a:xfrm>
          <a:off x="611944" y="181767"/>
          <a:ext cx="2907915" cy="2630252"/>
        </a:xfrm>
        <a:prstGeom prst="gear9">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effectLst/>
            </a:rPr>
            <a:t>Interface/Reflector location and medium properties</a:t>
          </a:r>
          <a:endParaRPr lang="en-US" sz="1600" kern="1200" dirty="0">
            <a:solidFill>
              <a:schemeClr val="bg1"/>
            </a:solidFill>
            <a:effectLst/>
          </a:endParaRPr>
        </a:p>
      </dsp:txBody>
      <dsp:txXfrm>
        <a:off x="1175812" y="797891"/>
        <a:ext cx="1780179" cy="1352004"/>
      </dsp:txXfrm>
    </dsp:sp>
    <dsp:sp modelId="{F60C1C1E-6769-458F-A3B5-6726A7F453C1}">
      <dsp:nvSpPr>
        <dsp:cNvPr id="0" name=""/>
        <dsp:cNvSpPr/>
      </dsp:nvSpPr>
      <dsp:spPr>
        <a:xfrm>
          <a:off x="1289446" y="408954"/>
          <a:ext cx="2025297" cy="2025297"/>
        </a:xfrm>
        <a:prstGeom prst="circularArrow">
          <a:avLst>
            <a:gd name="adj1" fmla="val 4878"/>
            <a:gd name="adj2" fmla="val 312630"/>
            <a:gd name="adj3" fmla="val 3034506"/>
            <a:gd name="adj4" fmla="val 15375356"/>
            <a:gd name="adj5" fmla="val 5691"/>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35D736-6612-41D2-9F6D-B60D3DE7A881}">
      <dsp:nvSpPr>
        <dsp:cNvPr id="0" name=""/>
        <dsp:cNvSpPr/>
      </dsp:nvSpPr>
      <dsp:spPr>
        <a:xfrm>
          <a:off x="832950" y="0"/>
          <a:ext cx="4168856" cy="4168856"/>
        </a:xfrm>
        <a:prstGeom prst="triangl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B7ADB9B-C4F1-449A-A97F-2C8B0EFF626A}">
      <dsp:nvSpPr>
        <dsp:cNvPr id="0" name=""/>
        <dsp:cNvSpPr/>
      </dsp:nvSpPr>
      <dsp:spPr>
        <a:xfrm>
          <a:off x="2917378" y="417292"/>
          <a:ext cx="2709756" cy="740949"/>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Locate Hydrocarbons</a:t>
          </a:r>
        </a:p>
      </dsp:txBody>
      <dsp:txXfrm>
        <a:off x="2953548" y="453462"/>
        <a:ext cx="2637416" cy="668609"/>
      </dsp:txXfrm>
    </dsp:sp>
    <dsp:sp modelId="{7101E2CB-D99C-415A-B3AA-EAB2FC919CA8}">
      <dsp:nvSpPr>
        <dsp:cNvPr id="0" name=""/>
        <dsp:cNvSpPr/>
      </dsp:nvSpPr>
      <dsp:spPr>
        <a:xfrm>
          <a:off x="2917378" y="1250860"/>
          <a:ext cx="2709756" cy="740949"/>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Seismic Data Processing</a:t>
          </a:r>
        </a:p>
      </dsp:txBody>
      <dsp:txXfrm>
        <a:off x="2953548" y="1287030"/>
        <a:ext cx="2637416" cy="668609"/>
      </dsp:txXfrm>
    </dsp:sp>
    <dsp:sp modelId="{7CE06226-80C5-4E1B-BE5C-858BFEB0F426}">
      <dsp:nvSpPr>
        <dsp:cNvPr id="0" name=""/>
        <dsp:cNvSpPr/>
      </dsp:nvSpPr>
      <dsp:spPr>
        <a:xfrm>
          <a:off x="2917378" y="2084428"/>
          <a:ext cx="2709756" cy="740949"/>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Symbol" panose="05050102010706020507" pitchFamily="18" charset="2"/>
            </a:rPr>
            <a:t>a</a:t>
          </a:r>
          <a:r>
            <a:rPr lang="en-US" sz="2000" b="1" kern="1200" dirty="0"/>
            <a:t>: perturbation parameter</a:t>
          </a:r>
        </a:p>
      </dsp:txBody>
      <dsp:txXfrm>
        <a:off x="2953548" y="2120598"/>
        <a:ext cx="2637416" cy="668609"/>
      </dsp:txXfrm>
    </dsp:sp>
    <dsp:sp modelId="{0199DA9C-C0F3-4EC0-99CB-20C2C780C888}">
      <dsp:nvSpPr>
        <dsp:cNvPr id="0" name=""/>
        <dsp:cNvSpPr/>
      </dsp:nvSpPr>
      <dsp:spPr>
        <a:xfrm>
          <a:off x="2917378" y="2917995"/>
          <a:ext cx="2709756" cy="740949"/>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Inverse Scattering Theory</a:t>
          </a:r>
        </a:p>
      </dsp:txBody>
      <dsp:txXfrm>
        <a:off x="2953548" y="2954165"/>
        <a:ext cx="2637416" cy="6686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CACE45-1C58-4D12-8150-8AF3EDD3BBF9}">
      <dsp:nvSpPr>
        <dsp:cNvPr id="0" name=""/>
        <dsp:cNvSpPr/>
      </dsp:nvSpPr>
      <dsp:spPr>
        <a:xfrm>
          <a:off x="4670174" y="2060821"/>
          <a:ext cx="515937" cy="1663898"/>
        </a:xfrm>
        <a:custGeom>
          <a:avLst/>
          <a:gdLst/>
          <a:ahLst/>
          <a:cxnLst/>
          <a:rect l="0" t="0" r="0" b="0"/>
          <a:pathLst>
            <a:path>
              <a:moveTo>
                <a:pt x="0" y="0"/>
              </a:moveTo>
              <a:lnTo>
                <a:pt x="257968" y="0"/>
              </a:lnTo>
              <a:lnTo>
                <a:pt x="257968" y="1663898"/>
              </a:lnTo>
              <a:lnTo>
                <a:pt x="515937" y="166389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19D7598-C2D7-4F62-BCA6-FDAC21D452D5}">
      <dsp:nvSpPr>
        <dsp:cNvPr id="0" name=""/>
        <dsp:cNvSpPr/>
      </dsp:nvSpPr>
      <dsp:spPr>
        <a:xfrm>
          <a:off x="4670174" y="2060821"/>
          <a:ext cx="515937" cy="554632"/>
        </a:xfrm>
        <a:custGeom>
          <a:avLst/>
          <a:gdLst/>
          <a:ahLst/>
          <a:cxnLst/>
          <a:rect l="0" t="0" r="0" b="0"/>
          <a:pathLst>
            <a:path>
              <a:moveTo>
                <a:pt x="0" y="0"/>
              </a:moveTo>
              <a:lnTo>
                <a:pt x="257968" y="0"/>
              </a:lnTo>
              <a:lnTo>
                <a:pt x="257968" y="554632"/>
              </a:lnTo>
              <a:lnTo>
                <a:pt x="515937" y="5546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91C16BE-1153-48C6-8D72-AE734C4D0210}">
      <dsp:nvSpPr>
        <dsp:cNvPr id="0" name=""/>
        <dsp:cNvSpPr/>
      </dsp:nvSpPr>
      <dsp:spPr>
        <a:xfrm>
          <a:off x="4670174" y="1506188"/>
          <a:ext cx="515937" cy="554632"/>
        </a:xfrm>
        <a:custGeom>
          <a:avLst/>
          <a:gdLst/>
          <a:ahLst/>
          <a:cxnLst/>
          <a:rect l="0" t="0" r="0" b="0"/>
          <a:pathLst>
            <a:path>
              <a:moveTo>
                <a:pt x="0" y="554632"/>
              </a:moveTo>
              <a:lnTo>
                <a:pt x="257968" y="554632"/>
              </a:lnTo>
              <a:lnTo>
                <a:pt x="257968" y="0"/>
              </a:lnTo>
              <a:lnTo>
                <a:pt x="515937"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F6A0866-D0E3-4198-BBC5-9C38E960CB46}">
      <dsp:nvSpPr>
        <dsp:cNvPr id="0" name=""/>
        <dsp:cNvSpPr/>
      </dsp:nvSpPr>
      <dsp:spPr>
        <a:xfrm>
          <a:off x="4670174" y="396923"/>
          <a:ext cx="515937" cy="1663898"/>
        </a:xfrm>
        <a:custGeom>
          <a:avLst/>
          <a:gdLst/>
          <a:ahLst/>
          <a:cxnLst/>
          <a:rect l="0" t="0" r="0" b="0"/>
          <a:pathLst>
            <a:path>
              <a:moveTo>
                <a:pt x="0" y="1663898"/>
              </a:moveTo>
              <a:lnTo>
                <a:pt x="257968" y="1663898"/>
              </a:lnTo>
              <a:lnTo>
                <a:pt x="257968" y="0"/>
              </a:lnTo>
              <a:lnTo>
                <a:pt x="515937"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0FE486F-FD48-4213-86E8-2D89D323DA7E}">
      <dsp:nvSpPr>
        <dsp:cNvPr id="0" name=""/>
        <dsp:cNvSpPr/>
      </dsp:nvSpPr>
      <dsp:spPr>
        <a:xfrm>
          <a:off x="362200" y="553370"/>
          <a:ext cx="4307974" cy="301490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l" defTabSz="800100">
            <a:lnSpc>
              <a:spcPct val="90000"/>
            </a:lnSpc>
            <a:spcBef>
              <a:spcPct val="0"/>
            </a:spcBef>
            <a:spcAft>
              <a:spcPct val="35000"/>
            </a:spcAft>
            <a:buFont typeface="Wingdings" panose="05000000000000000000" pitchFamily="2" charset="2"/>
            <a:buNone/>
          </a:pPr>
          <a:r>
            <a:rPr lang="en-US" sz="1800" kern="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a:t>
          </a:r>
          <a:r>
            <a:rPr lang="en-US" sz="1800" b="1" kern="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ssumption: </a:t>
          </a:r>
          <a:r>
            <a:rPr lang="en-US" sz="1800" kern="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Homogeneous, acoustic medium (no absorption or dispersion) with constant density, </a:t>
          </a:r>
          <a:r>
            <a:rPr lang="en-US" sz="1800" kern="1200" dirty="0">
              <a:solidFill>
                <a:schemeClr val="bg1"/>
              </a:solidFill>
              <a:latin typeface="Calibri" panose="020F0502020204030204" pitchFamily="34" charset="0"/>
              <a:cs typeface="Times New Roman" panose="02020603050405020304" pitchFamily="18" charset="0"/>
            </a:rPr>
            <a:t>varying velocity.</a:t>
          </a:r>
          <a:endParaRPr lang="en-US" sz="1800" kern="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defTabSz="800100">
            <a:lnSpc>
              <a:spcPct val="90000"/>
            </a:lnSpc>
            <a:spcBef>
              <a:spcPct val="0"/>
            </a:spcBef>
            <a:spcAft>
              <a:spcPct val="35000"/>
            </a:spcAft>
            <a:buFont typeface="Wingdings" panose="05000000000000000000" pitchFamily="2" charset="2"/>
            <a:buNone/>
          </a:pPr>
          <a:r>
            <a:rPr lang="en-US" sz="1800" kern="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Analytical method /numerical evaluation (Python)</a:t>
          </a:r>
        </a:p>
        <a:p>
          <a:pPr marL="0" lvl="0" indent="0" algn="l" defTabSz="800100">
            <a:lnSpc>
              <a:spcPct val="90000"/>
            </a:lnSpc>
            <a:spcBef>
              <a:spcPct val="0"/>
            </a:spcBef>
            <a:spcAft>
              <a:spcPct val="35000"/>
            </a:spcAft>
            <a:buFont typeface="Wingdings" panose="05000000000000000000" pitchFamily="2" charset="2"/>
            <a:buNone/>
          </a:pPr>
          <a:r>
            <a:rPr lang="en-US" sz="1800" kern="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One interface</a:t>
          </a:r>
        </a:p>
        <a:p>
          <a:pPr marL="0" lvl="0" indent="0" algn="l" defTabSz="800100">
            <a:lnSpc>
              <a:spcPct val="90000"/>
            </a:lnSpc>
            <a:spcBef>
              <a:spcPct val="0"/>
            </a:spcBef>
            <a:spcAft>
              <a:spcPct val="35000"/>
            </a:spcAft>
            <a:buFont typeface="Wingdings" panose="05000000000000000000" pitchFamily="2" charset="2"/>
            <a:buNone/>
          </a:pPr>
          <a:r>
            <a:rPr lang="en-US" sz="1800" kern="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 Assuming p</a:t>
          </a:r>
          <a:r>
            <a:rPr lang="en-US" sz="1800" kern="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lane waves propagating in one-dimension, normal incidence </a:t>
          </a:r>
        </a:p>
        <a:p>
          <a:pPr marL="0" lvl="0" indent="0" algn="l" defTabSz="800100">
            <a:lnSpc>
              <a:spcPct val="90000"/>
            </a:lnSpc>
            <a:spcBef>
              <a:spcPct val="0"/>
            </a:spcBef>
            <a:spcAft>
              <a:spcPct val="35000"/>
            </a:spcAft>
            <a:buFont typeface="Wingdings" panose="05000000000000000000" pitchFamily="2" charset="2"/>
            <a:buNone/>
          </a:pPr>
          <a:r>
            <a:rPr lang="en-US" sz="1800" kern="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 Reference medium with defined velocity Co.</a:t>
          </a:r>
          <a:endParaRPr lang="en-US" sz="1800" kern="1200" dirty="0">
            <a:solidFill>
              <a:schemeClr val="bg1"/>
            </a:solidFill>
          </a:endParaRPr>
        </a:p>
      </dsp:txBody>
      <dsp:txXfrm>
        <a:off x="362200" y="553370"/>
        <a:ext cx="4307974" cy="3014901"/>
      </dsp:txXfrm>
    </dsp:sp>
    <dsp:sp modelId="{F8953F80-1178-4FB5-8B4E-9E3CA2FB0BF6}">
      <dsp:nvSpPr>
        <dsp:cNvPr id="0" name=""/>
        <dsp:cNvSpPr/>
      </dsp:nvSpPr>
      <dsp:spPr>
        <a:xfrm>
          <a:off x="5186112" y="3520"/>
          <a:ext cx="2579687" cy="78680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All frequencies available</a:t>
          </a:r>
        </a:p>
      </dsp:txBody>
      <dsp:txXfrm>
        <a:off x="5186112" y="3520"/>
        <a:ext cx="2579687" cy="786804"/>
      </dsp:txXfrm>
    </dsp:sp>
    <dsp:sp modelId="{0AFB1E5E-499B-4308-9FD3-52CF090023D4}">
      <dsp:nvSpPr>
        <dsp:cNvPr id="0" name=""/>
        <dsp:cNvSpPr/>
      </dsp:nvSpPr>
      <dsp:spPr>
        <a:xfrm>
          <a:off x="5186112" y="1112786"/>
          <a:ext cx="2579687" cy="78680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Low frequencies missing (LFM)</a:t>
          </a:r>
        </a:p>
      </dsp:txBody>
      <dsp:txXfrm>
        <a:off x="5186112" y="1112786"/>
        <a:ext cx="2579687" cy="786804"/>
      </dsp:txXfrm>
    </dsp:sp>
    <dsp:sp modelId="{B798B860-B76D-42F2-ADAE-EDE38A7F478E}">
      <dsp:nvSpPr>
        <dsp:cNvPr id="0" name=""/>
        <dsp:cNvSpPr/>
      </dsp:nvSpPr>
      <dsp:spPr>
        <a:xfrm>
          <a:off x="5186112" y="2222051"/>
          <a:ext cx="2579687" cy="78680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High frequencies missing (HFM)</a:t>
          </a:r>
        </a:p>
      </dsp:txBody>
      <dsp:txXfrm>
        <a:off x="5186112" y="2222051"/>
        <a:ext cx="2579687" cy="786804"/>
      </dsp:txXfrm>
    </dsp:sp>
    <dsp:sp modelId="{4A48F12A-7F0F-4166-AADA-B8468FEB3261}">
      <dsp:nvSpPr>
        <dsp:cNvPr id="0" name=""/>
        <dsp:cNvSpPr/>
      </dsp:nvSpPr>
      <dsp:spPr>
        <a:xfrm>
          <a:off x="5186112" y="3331317"/>
          <a:ext cx="2579687" cy="78680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Limited bandwidth frequency (</a:t>
          </a:r>
          <a:r>
            <a:rPr lang="en-US" sz="1800" kern="1200"/>
            <a:t>w</a:t>
          </a:r>
          <a:r>
            <a:rPr lang="en-US" sz="1800" kern="1200" baseline="-25000"/>
            <a:t>1</a:t>
          </a:r>
          <a:r>
            <a:rPr lang="en-US" sz="1800" kern="1200"/>
            <a:t> → </a:t>
          </a:r>
          <a:r>
            <a:rPr lang="en-US" sz="1800" kern="1200" dirty="0"/>
            <a:t>w</a:t>
          </a:r>
          <a:r>
            <a:rPr lang="en-US" sz="1800" kern="1200" baseline="-25000" dirty="0"/>
            <a:t>2</a:t>
          </a:r>
          <a:r>
            <a:rPr lang="en-US" sz="1800" kern="1200" dirty="0"/>
            <a:t>)</a:t>
          </a:r>
        </a:p>
      </dsp:txBody>
      <dsp:txXfrm>
        <a:off x="5186112" y="3331317"/>
        <a:ext cx="2579687" cy="786804"/>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E6403A-5195-4671-BCBE-685883AFB208}" type="datetimeFigureOut">
              <a:rPr lang="en-US" smtClean="0"/>
              <a:t>2/17/2023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BD2881-314F-4EE8-8279-596E2FA05F6F}" type="slidenum">
              <a:rPr lang="en-US" smtClean="0"/>
              <a:t>‹#›</a:t>
            </a:fld>
            <a:endParaRPr lang="en-US"/>
          </a:p>
        </p:txBody>
      </p:sp>
    </p:spTree>
    <p:extLst>
      <p:ext uri="{BB962C8B-B14F-4D97-AF65-F5344CB8AC3E}">
        <p14:creationId xmlns:p14="http://schemas.microsoft.com/office/powerpoint/2010/main" val="3455191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53936C-BCB5-4294-922A-C59409EDAD8D}" type="slidenum">
              <a:rPr lang="en-US" smtClean="0"/>
              <a:t>2</a:t>
            </a:fld>
            <a:endParaRPr lang="en-US"/>
          </a:p>
        </p:txBody>
      </p:sp>
    </p:spTree>
    <p:extLst>
      <p:ext uri="{BB962C8B-B14F-4D97-AF65-F5344CB8AC3E}">
        <p14:creationId xmlns:p14="http://schemas.microsoft.com/office/powerpoint/2010/main" val="1352094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53936C-BCB5-4294-922A-C59409EDAD8D}" type="slidenum">
              <a:rPr lang="en-US" smtClean="0"/>
              <a:t>3</a:t>
            </a:fld>
            <a:endParaRPr lang="en-US"/>
          </a:p>
        </p:txBody>
      </p:sp>
    </p:spTree>
    <p:extLst>
      <p:ext uri="{BB962C8B-B14F-4D97-AF65-F5344CB8AC3E}">
        <p14:creationId xmlns:p14="http://schemas.microsoft.com/office/powerpoint/2010/main" val="4291880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53936C-BCB5-4294-922A-C59409EDAD8D}" type="slidenum">
              <a:rPr lang="en-US" smtClean="0"/>
              <a:t>4</a:t>
            </a:fld>
            <a:endParaRPr lang="en-US"/>
          </a:p>
        </p:txBody>
      </p:sp>
    </p:spTree>
    <p:extLst>
      <p:ext uri="{BB962C8B-B14F-4D97-AF65-F5344CB8AC3E}">
        <p14:creationId xmlns:p14="http://schemas.microsoft.com/office/powerpoint/2010/main" val="2477496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53936C-BCB5-4294-922A-C59409EDAD8D}" type="slidenum">
              <a:rPr lang="en-US" smtClean="0"/>
              <a:t>5</a:t>
            </a:fld>
            <a:endParaRPr lang="en-US"/>
          </a:p>
        </p:txBody>
      </p:sp>
    </p:spTree>
    <p:extLst>
      <p:ext uri="{BB962C8B-B14F-4D97-AF65-F5344CB8AC3E}">
        <p14:creationId xmlns:p14="http://schemas.microsoft.com/office/powerpoint/2010/main" val="3848545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53936C-BCB5-4294-922A-C59409EDAD8D}" type="slidenum">
              <a:rPr lang="en-US" smtClean="0"/>
              <a:t>8</a:t>
            </a:fld>
            <a:endParaRPr lang="en-US"/>
          </a:p>
        </p:txBody>
      </p:sp>
    </p:spTree>
    <p:extLst>
      <p:ext uri="{BB962C8B-B14F-4D97-AF65-F5344CB8AC3E}">
        <p14:creationId xmlns:p14="http://schemas.microsoft.com/office/powerpoint/2010/main" val="3229996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53936C-BCB5-4294-922A-C59409EDAD8D}" type="slidenum">
              <a:rPr lang="en-US" smtClean="0"/>
              <a:t>10</a:t>
            </a:fld>
            <a:endParaRPr lang="en-US"/>
          </a:p>
        </p:txBody>
      </p:sp>
    </p:spTree>
    <p:extLst>
      <p:ext uri="{BB962C8B-B14F-4D97-AF65-F5344CB8AC3E}">
        <p14:creationId xmlns:p14="http://schemas.microsoft.com/office/powerpoint/2010/main" val="2802922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53936C-BCB5-4294-922A-C59409EDAD8D}" type="slidenum">
              <a:rPr lang="en-US" smtClean="0"/>
              <a:t>11</a:t>
            </a:fld>
            <a:endParaRPr lang="en-US"/>
          </a:p>
        </p:txBody>
      </p:sp>
    </p:spTree>
    <p:extLst>
      <p:ext uri="{BB962C8B-B14F-4D97-AF65-F5344CB8AC3E}">
        <p14:creationId xmlns:p14="http://schemas.microsoft.com/office/powerpoint/2010/main" val="3055527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53936C-BCB5-4294-922A-C59409EDAD8D}" type="slidenum">
              <a:rPr lang="en-US" smtClean="0"/>
              <a:t>16</a:t>
            </a:fld>
            <a:endParaRPr lang="en-US"/>
          </a:p>
        </p:txBody>
      </p:sp>
    </p:spTree>
    <p:extLst>
      <p:ext uri="{BB962C8B-B14F-4D97-AF65-F5344CB8AC3E}">
        <p14:creationId xmlns:p14="http://schemas.microsoft.com/office/powerpoint/2010/main" val="1994370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53936C-BCB5-4294-922A-C59409EDAD8D}" type="slidenum">
              <a:rPr lang="en-US" smtClean="0"/>
              <a:t>19</a:t>
            </a:fld>
            <a:endParaRPr lang="en-US"/>
          </a:p>
        </p:txBody>
      </p:sp>
    </p:spTree>
    <p:extLst>
      <p:ext uri="{BB962C8B-B14F-4D97-AF65-F5344CB8AC3E}">
        <p14:creationId xmlns:p14="http://schemas.microsoft.com/office/powerpoint/2010/main" val="3928264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84FC6-2B78-C382-96D5-2EEC6E50C26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CC6E9C5-96A3-BA03-2326-5C66246B21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BAEB4F-13D2-ECF7-C78F-B0701BFBB406}"/>
              </a:ext>
            </a:extLst>
          </p:cNvPr>
          <p:cNvSpPr>
            <a:spLocks noGrp="1"/>
          </p:cNvSpPr>
          <p:nvPr>
            <p:ph type="dt" sz="half" idx="10"/>
          </p:nvPr>
        </p:nvSpPr>
        <p:spPr/>
        <p:txBody>
          <a:bodyPr/>
          <a:lstStyle/>
          <a:p>
            <a:fld id="{F078EA31-3C46-4CA6-863D-FD8DC1E76E3C}" type="datetimeFigureOut">
              <a:rPr lang="en-US" smtClean="0"/>
              <a:t>2/17/2023</a:t>
            </a:fld>
            <a:endParaRPr lang="en-US"/>
          </a:p>
        </p:txBody>
      </p:sp>
      <p:sp>
        <p:nvSpPr>
          <p:cNvPr id="5" name="Footer Placeholder 4">
            <a:extLst>
              <a:ext uri="{FF2B5EF4-FFF2-40B4-BE49-F238E27FC236}">
                <a16:creationId xmlns:a16="http://schemas.microsoft.com/office/drawing/2014/main" id="{56431615-27AA-DF79-AC42-0BA6016A99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230E5A-E722-C70A-0066-926CD0995404}"/>
              </a:ext>
            </a:extLst>
          </p:cNvPr>
          <p:cNvSpPr>
            <a:spLocks noGrp="1"/>
          </p:cNvSpPr>
          <p:nvPr>
            <p:ph type="sldNum" sz="quarter" idx="12"/>
          </p:nvPr>
        </p:nvSpPr>
        <p:spPr/>
        <p:txBody>
          <a:bodyPr/>
          <a:lstStyle/>
          <a:p>
            <a:fld id="{FE926FC1-2493-4D49-A76C-538EF248A96A}" type="slidenum">
              <a:rPr lang="en-US" smtClean="0"/>
              <a:t>‹#›</a:t>
            </a:fld>
            <a:endParaRPr lang="en-US"/>
          </a:p>
        </p:txBody>
      </p:sp>
    </p:spTree>
    <p:extLst>
      <p:ext uri="{BB962C8B-B14F-4D97-AF65-F5344CB8AC3E}">
        <p14:creationId xmlns:p14="http://schemas.microsoft.com/office/powerpoint/2010/main" val="3095149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49577-6F8A-37DC-18FE-3F36F81248D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31034BF-02FA-1D66-8E0A-D4CD5ECE41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63FD03-9146-B8FA-C050-105893E3CF13}"/>
              </a:ext>
            </a:extLst>
          </p:cNvPr>
          <p:cNvSpPr>
            <a:spLocks noGrp="1"/>
          </p:cNvSpPr>
          <p:nvPr>
            <p:ph type="dt" sz="half" idx="10"/>
          </p:nvPr>
        </p:nvSpPr>
        <p:spPr/>
        <p:txBody>
          <a:bodyPr/>
          <a:lstStyle/>
          <a:p>
            <a:fld id="{F078EA31-3C46-4CA6-863D-FD8DC1E76E3C}" type="datetimeFigureOut">
              <a:rPr lang="en-US" smtClean="0"/>
              <a:t>2/17/2023</a:t>
            </a:fld>
            <a:endParaRPr lang="en-US"/>
          </a:p>
        </p:txBody>
      </p:sp>
      <p:sp>
        <p:nvSpPr>
          <p:cNvPr id="5" name="Footer Placeholder 4">
            <a:extLst>
              <a:ext uri="{FF2B5EF4-FFF2-40B4-BE49-F238E27FC236}">
                <a16:creationId xmlns:a16="http://schemas.microsoft.com/office/drawing/2014/main" id="{572C3C39-06E9-5E05-5EFD-07153C0809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CA4FA4-3E98-408E-FAAC-C7FE4F3C1882}"/>
              </a:ext>
            </a:extLst>
          </p:cNvPr>
          <p:cNvSpPr>
            <a:spLocks noGrp="1"/>
          </p:cNvSpPr>
          <p:nvPr>
            <p:ph type="sldNum" sz="quarter" idx="12"/>
          </p:nvPr>
        </p:nvSpPr>
        <p:spPr/>
        <p:txBody>
          <a:bodyPr/>
          <a:lstStyle/>
          <a:p>
            <a:fld id="{FE926FC1-2493-4D49-A76C-538EF248A96A}" type="slidenum">
              <a:rPr lang="en-US" smtClean="0"/>
              <a:t>‹#›</a:t>
            </a:fld>
            <a:endParaRPr lang="en-US"/>
          </a:p>
        </p:txBody>
      </p:sp>
    </p:spTree>
    <p:extLst>
      <p:ext uri="{BB962C8B-B14F-4D97-AF65-F5344CB8AC3E}">
        <p14:creationId xmlns:p14="http://schemas.microsoft.com/office/powerpoint/2010/main" val="1938737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F9E27A-1988-822A-EC79-4A207DC6380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9E91FEE-A157-1556-AC70-EDE2D5E7FB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61D9AC-560C-DA86-ACCA-9A696D1EC034}"/>
              </a:ext>
            </a:extLst>
          </p:cNvPr>
          <p:cNvSpPr>
            <a:spLocks noGrp="1"/>
          </p:cNvSpPr>
          <p:nvPr>
            <p:ph type="dt" sz="half" idx="10"/>
          </p:nvPr>
        </p:nvSpPr>
        <p:spPr/>
        <p:txBody>
          <a:bodyPr/>
          <a:lstStyle/>
          <a:p>
            <a:fld id="{F078EA31-3C46-4CA6-863D-FD8DC1E76E3C}" type="datetimeFigureOut">
              <a:rPr lang="en-US" smtClean="0"/>
              <a:t>2/17/2023</a:t>
            </a:fld>
            <a:endParaRPr lang="en-US"/>
          </a:p>
        </p:txBody>
      </p:sp>
      <p:sp>
        <p:nvSpPr>
          <p:cNvPr id="5" name="Footer Placeholder 4">
            <a:extLst>
              <a:ext uri="{FF2B5EF4-FFF2-40B4-BE49-F238E27FC236}">
                <a16:creationId xmlns:a16="http://schemas.microsoft.com/office/drawing/2014/main" id="{94EC69D2-C648-08F3-1605-6320B93FFC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8A3D44-5AE6-ED7C-A835-6E5889715CAF}"/>
              </a:ext>
            </a:extLst>
          </p:cNvPr>
          <p:cNvSpPr>
            <a:spLocks noGrp="1"/>
          </p:cNvSpPr>
          <p:nvPr>
            <p:ph type="sldNum" sz="quarter" idx="12"/>
          </p:nvPr>
        </p:nvSpPr>
        <p:spPr/>
        <p:txBody>
          <a:bodyPr/>
          <a:lstStyle/>
          <a:p>
            <a:fld id="{FE926FC1-2493-4D49-A76C-538EF248A96A}" type="slidenum">
              <a:rPr lang="en-US" smtClean="0"/>
              <a:t>‹#›</a:t>
            </a:fld>
            <a:endParaRPr lang="en-US"/>
          </a:p>
        </p:txBody>
      </p:sp>
    </p:spTree>
    <p:extLst>
      <p:ext uri="{BB962C8B-B14F-4D97-AF65-F5344CB8AC3E}">
        <p14:creationId xmlns:p14="http://schemas.microsoft.com/office/powerpoint/2010/main" val="1434428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9C0ED-23AA-4D68-A82F-6D2987B5FFB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13DB4F-56C2-5E69-9B98-7F68CF3DB4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BC5751-E9B3-620D-DF4A-BC9162C1123E}"/>
              </a:ext>
            </a:extLst>
          </p:cNvPr>
          <p:cNvSpPr>
            <a:spLocks noGrp="1"/>
          </p:cNvSpPr>
          <p:nvPr>
            <p:ph type="dt" sz="half" idx="10"/>
          </p:nvPr>
        </p:nvSpPr>
        <p:spPr/>
        <p:txBody>
          <a:bodyPr/>
          <a:lstStyle/>
          <a:p>
            <a:fld id="{F078EA31-3C46-4CA6-863D-FD8DC1E76E3C}" type="datetimeFigureOut">
              <a:rPr lang="en-US" smtClean="0"/>
              <a:t>2/17/2023</a:t>
            </a:fld>
            <a:endParaRPr lang="en-US"/>
          </a:p>
        </p:txBody>
      </p:sp>
      <p:sp>
        <p:nvSpPr>
          <p:cNvPr id="5" name="Footer Placeholder 4">
            <a:extLst>
              <a:ext uri="{FF2B5EF4-FFF2-40B4-BE49-F238E27FC236}">
                <a16:creationId xmlns:a16="http://schemas.microsoft.com/office/drawing/2014/main" id="{91F393EC-6CBB-8391-138D-E7E3E90349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36DFD0-751D-E3BE-36A2-182E8D5A28F9}"/>
              </a:ext>
            </a:extLst>
          </p:cNvPr>
          <p:cNvSpPr>
            <a:spLocks noGrp="1"/>
          </p:cNvSpPr>
          <p:nvPr>
            <p:ph type="sldNum" sz="quarter" idx="12"/>
          </p:nvPr>
        </p:nvSpPr>
        <p:spPr/>
        <p:txBody>
          <a:bodyPr/>
          <a:lstStyle/>
          <a:p>
            <a:fld id="{FE926FC1-2493-4D49-A76C-538EF248A96A}" type="slidenum">
              <a:rPr lang="en-US" smtClean="0"/>
              <a:t>‹#›</a:t>
            </a:fld>
            <a:endParaRPr lang="en-US"/>
          </a:p>
        </p:txBody>
      </p:sp>
    </p:spTree>
    <p:extLst>
      <p:ext uri="{BB962C8B-B14F-4D97-AF65-F5344CB8AC3E}">
        <p14:creationId xmlns:p14="http://schemas.microsoft.com/office/powerpoint/2010/main" val="3279383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8D333-A646-11F0-885D-208D886F56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6B75BE0-9A13-9AC8-F2E2-36E53650479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A6A7EB-32C6-94DD-D130-044C559A10C8}"/>
              </a:ext>
            </a:extLst>
          </p:cNvPr>
          <p:cNvSpPr>
            <a:spLocks noGrp="1"/>
          </p:cNvSpPr>
          <p:nvPr>
            <p:ph type="dt" sz="half" idx="10"/>
          </p:nvPr>
        </p:nvSpPr>
        <p:spPr/>
        <p:txBody>
          <a:bodyPr/>
          <a:lstStyle/>
          <a:p>
            <a:fld id="{F078EA31-3C46-4CA6-863D-FD8DC1E76E3C}" type="datetimeFigureOut">
              <a:rPr lang="en-US" smtClean="0"/>
              <a:t>2/17/2023</a:t>
            </a:fld>
            <a:endParaRPr lang="en-US"/>
          </a:p>
        </p:txBody>
      </p:sp>
      <p:sp>
        <p:nvSpPr>
          <p:cNvPr id="5" name="Footer Placeholder 4">
            <a:extLst>
              <a:ext uri="{FF2B5EF4-FFF2-40B4-BE49-F238E27FC236}">
                <a16:creationId xmlns:a16="http://schemas.microsoft.com/office/drawing/2014/main" id="{4B05C61A-8D4C-38FA-8E0D-3BBFD4B487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FA4E08-CE92-A8C3-8751-7B06E89CDAC0}"/>
              </a:ext>
            </a:extLst>
          </p:cNvPr>
          <p:cNvSpPr>
            <a:spLocks noGrp="1"/>
          </p:cNvSpPr>
          <p:nvPr>
            <p:ph type="sldNum" sz="quarter" idx="12"/>
          </p:nvPr>
        </p:nvSpPr>
        <p:spPr/>
        <p:txBody>
          <a:bodyPr/>
          <a:lstStyle/>
          <a:p>
            <a:fld id="{FE926FC1-2493-4D49-A76C-538EF248A96A}" type="slidenum">
              <a:rPr lang="en-US" smtClean="0"/>
              <a:t>‹#›</a:t>
            </a:fld>
            <a:endParaRPr lang="en-US"/>
          </a:p>
        </p:txBody>
      </p:sp>
    </p:spTree>
    <p:extLst>
      <p:ext uri="{BB962C8B-B14F-4D97-AF65-F5344CB8AC3E}">
        <p14:creationId xmlns:p14="http://schemas.microsoft.com/office/powerpoint/2010/main" val="1915612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D43DA-24DD-5A67-826E-6E547756F4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AF3540-129A-10C8-E10C-0A8E571630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AF50805-CC4F-39A1-4D3D-9A3102A6D2C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A0BC835-C79D-965D-4D73-2B77EEB07D0C}"/>
              </a:ext>
            </a:extLst>
          </p:cNvPr>
          <p:cNvSpPr>
            <a:spLocks noGrp="1"/>
          </p:cNvSpPr>
          <p:nvPr>
            <p:ph type="dt" sz="half" idx="10"/>
          </p:nvPr>
        </p:nvSpPr>
        <p:spPr/>
        <p:txBody>
          <a:bodyPr/>
          <a:lstStyle/>
          <a:p>
            <a:fld id="{F078EA31-3C46-4CA6-863D-FD8DC1E76E3C}" type="datetimeFigureOut">
              <a:rPr lang="en-US" smtClean="0"/>
              <a:t>2/17/2023</a:t>
            </a:fld>
            <a:endParaRPr lang="en-US"/>
          </a:p>
        </p:txBody>
      </p:sp>
      <p:sp>
        <p:nvSpPr>
          <p:cNvPr id="6" name="Footer Placeholder 5">
            <a:extLst>
              <a:ext uri="{FF2B5EF4-FFF2-40B4-BE49-F238E27FC236}">
                <a16:creationId xmlns:a16="http://schemas.microsoft.com/office/drawing/2014/main" id="{72A75FC4-5837-5ED4-D776-1D57530E33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E247DC-CC28-CCB7-2167-7067A0C0AE1A}"/>
              </a:ext>
            </a:extLst>
          </p:cNvPr>
          <p:cNvSpPr>
            <a:spLocks noGrp="1"/>
          </p:cNvSpPr>
          <p:nvPr>
            <p:ph type="sldNum" sz="quarter" idx="12"/>
          </p:nvPr>
        </p:nvSpPr>
        <p:spPr/>
        <p:txBody>
          <a:bodyPr/>
          <a:lstStyle/>
          <a:p>
            <a:fld id="{FE926FC1-2493-4D49-A76C-538EF248A96A}" type="slidenum">
              <a:rPr lang="en-US" smtClean="0"/>
              <a:t>‹#›</a:t>
            </a:fld>
            <a:endParaRPr lang="en-US"/>
          </a:p>
        </p:txBody>
      </p:sp>
    </p:spTree>
    <p:extLst>
      <p:ext uri="{BB962C8B-B14F-4D97-AF65-F5344CB8AC3E}">
        <p14:creationId xmlns:p14="http://schemas.microsoft.com/office/powerpoint/2010/main" val="497472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B63C0-E5D4-8734-9F47-55DB3BDA275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EF62CE9-E83E-AC0A-74F8-AD66157630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C759ED-3D9D-BBD5-2193-B24087A3ABA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64E7B3-21D3-0651-7865-82E07BAD53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B6B33F1-CBF3-408A-7F43-6FF03DAACC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31E7B2F-56C7-A851-01E8-8A90BAF0F0DC}"/>
              </a:ext>
            </a:extLst>
          </p:cNvPr>
          <p:cNvSpPr>
            <a:spLocks noGrp="1"/>
          </p:cNvSpPr>
          <p:nvPr>
            <p:ph type="dt" sz="half" idx="10"/>
          </p:nvPr>
        </p:nvSpPr>
        <p:spPr/>
        <p:txBody>
          <a:bodyPr/>
          <a:lstStyle/>
          <a:p>
            <a:fld id="{F078EA31-3C46-4CA6-863D-FD8DC1E76E3C}" type="datetimeFigureOut">
              <a:rPr lang="en-US" smtClean="0"/>
              <a:t>2/17/2023</a:t>
            </a:fld>
            <a:endParaRPr lang="en-US"/>
          </a:p>
        </p:txBody>
      </p:sp>
      <p:sp>
        <p:nvSpPr>
          <p:cNvPr id="8" name="Footer Placeholder 7">
            <a:extLst>
              <a:ext uri="{FF2B5EF4-FFF2-40B4-BE49-F238E27FC236}">
                <a16:creationId xmlns:a16="http://schemas.microsoft.com/office/drawing/2014/main" id="{3B77C8CA-9302-09D5-D29A-17A393519CE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04FABA-E5BD-C879-F52F-7A40D9563167}"/>
              </a:ext>
            </a:extLst>
          </p:cNvPr>
          <p:cNvSpPr>
            <a:spLocks noGrp="1"/>
          </p:cNvSpPr>
          <p:nvPr>
            <p:ph type="sldNum" sz="quarter" idx="12"/>
          </p:nvPr>
        </p:nvSpPr>
        <p:spPr/>
        <p:txBody>
          <a:bodyPr/>
          <a:lstStyle/>
          <a:p>
            <a:fld id="{FE926FC1-2493-4D49-A76C-538EF248A96A}" type="slidenum">
              <a:rPr lang="en-US" smtClean="0"/>
              <a:t>‹#›</a:t>
            </a:fld>
            <a:endParaRPr lang="en-US"/>
          </a:p>
        </p:txBody>
      </p:sp>
    </p:spTree>
    <p:extLst>
      <p:ext uri="{BB962C8B-B14F-4D97-AF65-F5344CB8AC3E}">
        <p14:creationId xmlns:p14="http://schemas.microsoft.com/office/powerpoint/2010/main" val="3440725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9C8E8-90FA-A791-7846-D1FCD513D11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21FB3B-833D-AE13-42B9-769F2D5E5BDF}"/>
              </a:ext>
            </a:extLst>
          </p:cNvPr>
          <p:cNvSpPr>
            <a:spLocks noGrp="1"/>
          </p:cNvSpPr>
          <p:nvPr>
            <p:ph type="dt" sz="half" idx="10"/>
          </p:nvPr>
        </p:nvSpPr>
        <p:spPr/>
        <p:txBody>
          <a:bodyPr/>
          <a:lstStyle/>
          <a:p>
            <a:fld id="{F078EA31-3C46-4CA6-863D-FD8DC1E76E3C}" type="datetimeFigureOut">
              <a:rPr lang="en-US" smtClean="0"/>
              <a:t>2/17/2023</a:t>
            </a:fld>
            <a:endParaRPr lang="en-US"/>
          </a:p>
        </p:txBody>
      </p:sp>
      <p:sp>
        <p:nvSpPr>
          <p:cNvPr id="4" name="Footer Placeholder 3">
            <a:extLst>
              <a:ext uri="{FF2B5EF4-FFF2-40B4-BE49-F238E27FC236}">
                <a16:creationId xmlns:a16="http://schemas.microsoft.com/office/drawing/2014/main" id="{AC7E629D-0FD5-8EA0-F4C1-C99E708B65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35E852-87FD-0A36-E5D4-E1899F30960F}"/>
              </a:ext>
            </a:extLst>
          </p:cNvPr>
          <p:cNvSpPr>
            <a:spLocks noGrp="1"/>
          </p:cNvSpPr>
          <p:nvPr>
            <p:ph type="sldNum" sz="quarter" idx="12"/>
          </p:nvPr>
        </p:nvSpPr>
        <p:spPr/>
        <p:txBody>
          <a:bodyPr/>
          <a:lstStyle/>
          <a:p>
            <a:fld id="{FE926FC1-2493-4D49-A76C-538EF248A96A}" type="slidenum">
              <a:rPr lang="en-US" smtClean="0"/>
              <a:t>‹#›</a:t>
            </a:fld>
            <a:endParaRPr lang="en-US"/>
          </a:p>
        </p:txBody>
      </p:sp>
    </p:spTree>
    <p:extLst>
      <p:ext uri="{BB962C8B-B14F-4D97-AF65-F5344CB8AC3E}">
        <p14:creationId xmlns:p14="http://schemas.microsoft.com/office/powerpoint/2010/main" val="3688552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1BF526-EE9F-43A7-7326-CD2E953B67F8}"/>
              </a:ext>
            </a:extLst>
          </p:cNvPr>
          <p:cNvSpPr>
            <a:spLocks noGrp="1"/>
          </p:cNvSpPr>
          <p:nvPr>
            <p:ph type="dt" sz="half" idx="10"/>
          </p:nvPr>
        </p:nvSpPr>
        <p:spPr/>
        <p:txBody>
          <a:bodyPr/>
          <a:lstStyle/>
          <a:p>
            <a:fld id="{F078EA31-3C46-4CA6-863D-FD8DC1E76E3C}" type="datetimeFigureOut">
              <a:rPr lang="en-US" smtClean="0"/>
              <a:t>2/17/2023</a:t>
            </a:fld>
            <a:endParaRPr lang="en-US"/>
          </a:p>
        </p:txBody>
      </p:sp>
      <p:sp>
        <p:nvSpPr>
          <p:cNvPr id="3" name="Footer Placeholder 2">
            <a:extLst>
              <a:ext uri="{FF2B5EF4-FFF2-40B4-BE49-F238E27FC236}">
                <a16:creationId xmlns:a16="http://schemas.microsoft.com/office/drawing/2014/main" id="{6009B0BB-2549-3C1D-D70B-91CB2F8A00C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FBF5E6-BC3A-360A-C2AF-8D6C7E4B6408}"/>
              </a:ext>
            </a:extLst>
          </p:cNvPr>
          <p:cNvSpPr>
            <a:spLocks noGrp="1"/>
          </p:cNvSpPr>
          <p:nvPr>
            <p:ph type="sldNum" sz="quarter" idx="12"/>
          </p:nvPr>
        </p:nvSpPr>
        <p:spPr/>
        <p:txBody>
          <a:bodyPr/>
          <a:lstStyle/>
          <a:p>
            <a:fld id="{FE926FC1-2493-4D49-A76C-538EF248A96A}" type="slidenum">
              <a:rPr lang="en-US" smtClean="0"/>
              <a:t>‹#›</a:t>
            </a:fld>
            <a:endParaRPr lang="en-US"/>
          </a:p>
        </p:txBody>
      </p:sp>
    </p:spTree>
    <p:extLst>
      <p:ext uri="{BB962C8B-B14F-4D97-AF65-F5344CB8AC3E}">
        <p14:creationId xmlns:p14="http://schemas.microsoft.com/office/powerpoint/2010/main" val="1646425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4954F-C067-386A-F0BB-E81F47D568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2953764-7CC1-1FC8-1372-41316D96D4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5A278D2-21AA-181C-C4E8-C8EE32005A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27ADE5-CE64-21CD-DBC6-10AB6B95482F}"/>
              </a:ext>
            </a:extLst>
          </p:cNvPr>
          <p:cNvSpPr>
            <a:spLocks noGrp="1"/>
          </p:cNvSpPr>
          <p:nvPr>
            <p:ph type="dt" sz="half" idx="10"/>
          </p:nvPr>
        </p:nvSpPr>
        <p:spPr/>
        <p:txBody>
          <a:bodyPr/>
          <a:lstStyle/>
          <a:p>
            <a:fld id="{F078EA31-3C46-4CA6-863D-FD8DC1E76E3C}" type="datetimeFigureOut">
              <a:rPr lang="en-US" smtClean="0"/>
              <a:t>2/17/2023</a:t>
            </a:fld>
            <a:endParaRPr lang="en-US"/>
          </a:p>
        </p:txBody>
      </p:sp>
      <p:sp>
        <p:nvSpPr>
          <p:cNvPr id="6" name="Footer Placeholder 5">
            <a:extLst>
              <a:ext uri="{FF2B5EF4-FFF2-40B4-BE49-F238E27FC236}">
                <a16:creationId xmlns:a16="http://schemas.microsoft.com/office/drawing/2014/main" id="{34FA043D-154F-A071-7892-08D2ECD9D2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36E18A-2683-018F-C7C8-FC4291FF2BCD}"/>
              </a:ext>
            </a:extLst>
          </p:cNvPr>
          <p:cNvSpPr>
            <a:spLocks noGrp="1"/>
          </p:cNvSpPr>
          <p:nvPr>
            <p:ph type="sldNum" sz="quarter" idx="12"/>
          </p:nvPr>
        </p:nvSpPr>
        <p:spPr/>
        <p:txBody>
          <a:bodyPr/>
          <a:lstStyle/>
          <a:p>
            <a:fld id="{FE926FC1-2493-4D49-A76C-538EF248A96A}" type="slidenum">
              <a:rPr lang="en-US" smtClean="0"/>
              <a:t>‹#›</a:t>
            </a:fld>
            <a:endParaRPr lang="en-US"/>
          </a:p>
        </p:txBody>
      </p:sp>
    </p:spTree>
    <p:extLst>
      <p:ext uri="{BB962C8B-B14F-4D97-AF65-F5344CB8AC3E}">
        <p14:creationId xmlns:p14="http://schemas.microsoft.com/office/powerpoint/2010/main" val="2795917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68FDA-4C74-CFBF-0058-2DB79E5F1F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CC810C2-AF8B-B854-7FA9-41F4AEEDFE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C03F0BF-D478-DA07-3ED7-DECA620A95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863159-13D7-F2F0-0D0C-AB615D595E81}"/>
              </a:ext>
            </a:extLst>
          </p:cNvPr>
          <p:cNvSpPr>
            <a:spLocks noGrp="1"/>
          </p:cNvSpPr>
          <p:nvPr>
            <p:ph type="dt" sz="half" idx="10"/>
          </p:nvPr>
        </p:nvSpPr>
        <p:spPr/>
        <p:txBody>
          <a:bodyPr/>
          <a:lstStyle/>
          <a:p>
            <a:fld id="{F078EA31-3C46-4CA6-863D-FD8DC1E76E3C}" type="datetimeFigureOut">
              <a:rPr lang="en-US" smtClean="0"/>
              <a:t>2/17/2023</a:t>
            </a:fld>
            <a:endParaRPr lang="en-US"/>
          </a:p>
        </p:txBody>
      </p:sp>
      <p:sp>
        <p:nvSpPr>
          <p:cNvPr id="6" name="Footer Placeholder 5">
            <a:extLst>
              <a:ext uri="{FF2B5EF4-FFF2-40B4-BE49-F238E27FC236}">
                <a16:creationId xmlns:a16="http://schemas.microsoft.com/office/drawing/2014/main" id="{E4C47714-79CC-E6C1-0482-8DA7ED10E3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29A0CF-62AA-D87B-0A4D-C9713145DCD7}"/>
              </a:ext>
            </a:extLst>
          </p:cNvPr>
          <p:cNvSpPr>
            <a:spLocks noGrp="1"/>
          </p:cNvSpPr>
          <p:nvPr>
            <p:ph type="sldNum" sz="quarter" idx="12"/>
          </p:nvPr>
        </p:nvSpPr>
        <p:spPr/>
        <p:txBody>
          <a:bodyPr/>
          <a:lstStyle/>
          <a:p>
            <a:fld id="{FE926FC1-2493-4D49-A76C-538EF248A96A}" type="slidenum">
              <a:rPr lang="en-US" smtClean="0"/>
              <a:t>‹#›</a:t>
            </a:fld>
            <a:endParaRPr lang="en-US"/>
          </a:p>
        </p:txBody>
      </p:sp>
    </p:spTree>
    <p:extLst>
      <p:ext uri="{BB962C8B-B14F-4D97-AF65-F5344CB8AC3E}">
        <p14:creationId xmlns:p14="http://schemas.microsoft.com/office/powerpoint/2010/main" val="3630454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E86EBC-3778-4D34-C7C1-70C1B1F360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8B68F2-836A-A77D-FA61-576283CF91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5C9E1E-FCCD-7D0A-0A36-6D2EC4BFA0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78EA31-3C46-4CA6-863D-FD8DC1E76E3C}" type="datetimeFigureOut">
              <a:rPr lang="en-US" smtClean="0"/>
              <a:t>2/17/2023</a:t>
            </a:fld>
            <a:endParaRPr lang="en-US"/>
          </a:p>
        </p:txBody>
      </p:sp>
      <p:sp>
        <p:nvSpPr>
          <p:cNvPr id="5" name="Footer Placeholder 4">
            <a:extLst>
              <a:ext uri="{FF2B5EF4-FFF2-40B4-BE49-F238E27FC236}">
                <a16:creationId xmlns:a16="http://schemas.microsoft.com/office/drawing/2014/main" id="{36F0FE59-A514-915E-7932-E48B00542B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174B434-4F7C-B2B3-CF90-378D850735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926FC1-2493-4D49-A76C-538EF248A96A}" type="slidenum">
              <a:rPr lang="en-US" smtClean="0"/>
              <a:t>‹#›</a:t>
            </a:fld>
            <a:endParaRPr lang="en-US"/>
          </a:p>
        </p:txBody>
      </p:sp>
    </p:spTree>
    <p:extLst>
      <p:ext uri="{BB962C8B-B14F-4D97-AF65-F5344CB8AC3E}">
        <p14:creationId xmlns:p14="http://schemas.microsoft.com/office/powerpoint/2010/main" val="223946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2.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1.xml"/><Relationship Id="rId1" Type="http://schemas.openxmlformats.org/officeDocument/2006/relationships/tags" Target="../tags/tag6.xml"/><Relationship Id="rId5" Type="http://schemas.openxmlformats.org/officeDocument/2006/relationships/image" Target="../media/image47.png"/><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2.png"/><Relationship Id="rId1" Type="http://schemas.openxmlformats.org/officeDocument/2006/relationships/slideLayout" Target="../slideLayouts/slideLayout1.xml"/><Relationship Id="rId5" Type="http://schemas.openxmlformats.org/officeDocument/2006/relationships/image" Target="../media/image51.png"/><Relationship Id="rId4" Type="http://schemas.openxmlformats.org/officeDocument/2006/relationships/image" Target="../media/image50.png"/></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1.xml"/><Relationship Id="rId1" Type="http://schemas.openxmlformats.org/officeDocument/2006/relationships/tags" Target="../tags/tag7.xml"/><Relationship Id="rId5" Type="http://schemas.openxmlformats.org/officeDocument/2006/relationships/image" Target="../media/image54.png"/><Relationship Id="rId4" Type="http://schemas.openxmlformats.org/officeDocument/2006/relationships/image" Target="../media/image53.png"/></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slideLayout" Target="../slideLayouts/slideLayout1.xml"/><Relationship Id="rId1" Type="http://schemas.openxmlformats.org/officeDocument/2006/relationships/tags" Target="../tags/tag8.xml"/><Relationship Id="rId5" Type="http://schemas.openxmlformats.org/officeDocument/2006/relationships/image" Target="../media/image61.png"/><Relationship Id="rId4" Type="http://schemas.openxmlformats.org/officeDocument/2006/relationships/image" Target="../media/image6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notesSlide" Target="../notesSlides/notesSlide1.xml"/><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notesSlide" Target="../notesSlides/notesSlide2.xml"/><Relationship Id="rId7" Type="http://schemas.openxmlformats.org/officeDocument/2006/relationships/diagramQuickStyle" Target="../diagrams/quickStyle3.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2.png"/><Relationship Id="rId4" Type="http://schemas.openxmlformats.org/officeDocument/2006/relationships/image" Target="../media/image1.png"/><Relationship Id="rId9" Type="http://schemas.microsoft.com/office/2007/relationships/diagramDrawing" Target="../diagrams/drawing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4.xml"/><Relationship Id="rId13" Type="http://schemas.openxmlformats.org/officeDocument/2006/relationships/image" Target="../media/image341.png"/><Relationship Id="rId3" Type="http://schemas.openxmlformats.org/officeDocument/2006/relationships/notesSlide" Target="../notesSlides/notesSlide4.xml"/><Relationship Id="rId7" Type="http://schemas.openxmlformats.org/officeDocument/2006/relationships/diagramQuickStyle" Target="../diagrams/quickStyle4.xml"/><Relationship Id="rId12" Type="http://schemas.openxmlformats.org/officeDocument/2006/relationships/image" Target="../media/image39.png"/><Relationship Id="rId17" Type="http://schemas.openxmlformats.org/officeDocument/2006/relationships/image" Target="../media/image45.png"/><Relationship Id="rId2" Type="http://schemas.openxmlformats.org/officeDocument/2006/relationships/slideLayout" Target="../slideLayouts/slideLayout1.xml"/><Relationship Id="rId16" Type="http://schemas.openxmlformats.org/officeDocument/2006/relationships/image" Target="../media/image44.png"/><Relationship Id="rId1" Type="http://schemas.openxmlformats.org/officeDocument/2006/relationships/tags" Target="../tags/tag3.xml"/><Relationship Id="rId6" Type="http://schemas.openxmlformats.org/officeDocument/2006/relationships/diagramLayout" Target="../diagrams/layout4.xml"/><Relationship Id="rId11" Type="http://schemas.openxmlformats.org/officeDocument/2006/relationships/image" Target="../media/image37.png"/><Relationship Id="rId5" Type="http://schemas.openxmlformats.org/officeDocument/2006/relationships/diagramData" Target="../diagrams/data4.xml"/><Relationship Id="rId15" Type="http://schemas.openxmlformats.org/officeDocument/2006/relationships/image" Target="../media/image43.png"/><Relationship Id="rId10" Type="http://schemas.openxmlformats.org/officeDocument/2006/relationships/image" Target="../media/image310.png"/><Relationship Id="rId4" Type="http://schemas.openxmlformats.org/officeDocument/2006/relationships/image" Target="../media/image3.png"/><Relationship Id="rId9" Type="http://schemas.microsoft.com/office/2007/relationships/diagramDrawing" Target="../diagrams/drawing4.xml"/><Relationship Id="rId14" Type="http://schemas.openxmlformats.org/officeDocument/2006/relationships/image" Target="../media/image41.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emf"/><Relationship Id="rId7" Type="http://schemas.openxmlformats.org/officeDocument/2006/relationships/image" Target="../media/image7.png"/><Relationship Id="rId2" Type="http://schemas.openxmlformats.org/officeDocument/2006/relationships/image" Target="../media/image210.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79DF49B-7906-4A5F-86EB-C96637CB4C67}"/>
              </a:ext>
            </a:extLst>
          </p:cNvPr>
          <p:cNvSpPr txBox="1"/>
          <p:nvPr/>
        </p:nvSpPr>
        <p:spPr>
          <a:xfrm>
            <a:off x="558800" y="1120676"/>
            <a:ext cx="11074400" cy="2308324"/>
          </a:xfrm>
          <a:prstGeom prst="rect">
            <a:avLst/>
          </a:prstGeom>
          <a:noFill/>
        </p:spPr>
        <p:txBody>
          <a:bodyPr wrap="square" rtlCol="0">
            <a:spAutoFit/>
          </a:bodyPr>
          <a:lstStyle/>
          <a:p>
            <a:pPr algn="ctr"/>
            <a:r>
              <a:rPr lang="en-US" sz="3600" b="1" dirty="0">
                <a:effectLst>
                  <a:outerShdw blurRad="38100" dist="38100" dir="2700000" algn="tl">
                    <a:srgbClr val="000000">
                      <a:alpha val="43137"/>
                    </a:srgbClr>
                  </a:outerShdw>
                </a:effectLst>
                <a:ea typeface="Times New Roman" panose="02020603050405020304" pitchFamily="18" charset="0"/>
              </a:rPr>
              <a:t>LIMITED FREQUENCY BANDWIDTH ON THE INVERSE SCATTERING SERIES AND THE EFFECTS ON SEISMIC PROCESSING GOALS </a:t>
            </a:r>
          </a:p>
          <a:p>
            <a:pPr algn="ctr"/>
            <a:endParaRPr lang="en-US" sz="3600" b="1" dirty="0">
              <a:effectLst>
                <a:outerShdw blurRad="38100" dist="38100" dir="2700000" algn="tl">
                  <a:srgbClr val="000000">
                    <a:alpha val="43137"/>
                  </a:srgbClr>
                </a:outerShdw>
              </a:effectLst>
            </a:endParaRPr>
          </a:p>
        </p:txBody>
      </p:sp>
      <p:sp>
        <p:nvSpPr>
          <p:cNvPr id="5" name="TextBox 4">
            <a:extLst>
              <a:ext uri="{FF2B5EF4-FFF2-40B4-BE49-F238E27FC236}">
                <a16:creationId xmlns:a16="http://schemas.microsoft.com/office/drawing/2014/main" id="{9AB881CA-F4B2-4658-9EAC-62AD5DB94F05}"/>
              </a:ext>
            </a:extLst>
          </p:cNvPr>
          <p:cNvSpPr txBox="1"/>
          <p:nvPr/>
        </p:nvSpPr>
        <p:spPr>
          <a:xfrm>
            <a:off x="98474" y="4303455"/>
            <a:ext cx="11697855" cy="2554545"/>
          </a:xfrm>
          <a:prstGeom prst="rect">
            <a:avLst/>
          </a:prstGeom>
          <a:noFill/>
        </p:spPr>
        <p:txBody>
          <a:bodyPr wrap="square" rtlCol="0">
            <a:spAutoFit/>
          </a:bodyPr>
          <a:lstStyle/>
          <a:p>
            <a:pPr marL="0" marR="0" algn="ctr">
              <a:spcBef>
                <a:spcPts val="0"/>
              </a:spcBef>
              <a:spcAft>
                <a:spcPts val="0"/>
              </a:spcAft>
            </a:pPr>
            <a:r>
              <a:rPr lang="en-US" sz="2000" b="1" dirty="0">
                <a:effectLst/>
                <a:latin typeface="+mj-lt"/>
                <a:ea typeface="Times New Roman" panose="02020603050405020304" pitchFamily="18" charset="0"/>
              </a:rPr>
              <a:t>by</a:t>
            </a:r>
          </a:p>
          <a:p>
            <a:pPr marL="0" marR="0" algn="ctr">
              <a:spcBef>
                <a:spcPts val="0"/>
              </a:spcBef>
              <a:spcAft>
                <a:spcPts val="0"/>
              </a:spcAft>
            </a:pPr>
            <a:r>
              <a:rPr lang="en-US" sz="2000" b="1" dirty="0">
                <a:effectLst/>
                <a:latin typeface="+mj-lt"/>
                <a:ea typeface="Times New Roman" panose="02020603050405020304" pitchFamily="18" charset="0"/>
              </a:rPr>
              <a:t>Ms. Ana Gonzalez  </a:t>
            </a:r>
          </a:p>
          <a:p>
            <a:pPr marL="0" marR="0" algn="ctr">
              <a:spcBef>
                <a:spcPts val="0"/>
              </a:spcBef>
              <a:spcAft>
                <a:spcPts val="0"/>
              </a:spcAft>
            </a:pPr>
            <a:r>
              <a:rPr lang="en-US" sz="2000" b="1" dirty="0">
                <a:effectLst/>
                <a:latin typeface="+mj-lt"/>
                <a:ea typeface="Times New Roman" panose="02020603050405020304" pitchFamily="18" charset="0"/>
              </a:rPr>
              <a:t>Dr. Mark Meier</a:t>
            </a:r>
          </a:p>
          <a:p>
            <a:pPr marL="0" marR="0" algn="ctr">
              <a:spcBef>
                <a:spcPts val="0"/>
              </a:spcBef>
              <a:spcAft>
                <a:spcPts val="0"/>
              </a:spcAft>
            </a:pPr>
            <a:r>
              <a:rPr lang="en-US" sz="2000" b="1" dirty="0">
                <a:effectLst/>
                <a:latin typeface="+mj-lt"/>
                <a:ea typeface="Times New Roman" panose="02020603050405020304" pitchFamily="18" charset="0"/>
              </a:rPr>
              <a:t> </a:t>
            </a:r>
          </a:p>
          <a:p>
            <a:pPr marL="0" marR="0" algn="ctr">
              <a:spcBef>
                <a:spcPts val="0"/>
              </a:spcBef>
              <a:spcAft>
                <a:spcPts val="0"/>
              </a:spcAft>
            </a:pPr>
            <a:r>
              <a:rPr lang="en-US" sz="2000" b="1" dirty="0">
                <a:effectLst/>
                <a:latin typeface="+mj-lt"/>
                <a:ea typeface="Times New Roman" panose="02020603050405020304" pitchFamily="18" charset="0"/>
              </a:rPr>
              <a:t> </a:t>
            </a:r>
          </a:p>
          <a:p>
            <a:pPr marL="0" marR="0" algn="ctr">
              <a:spcBef>
                <a:spcPts val="0"/>
              </a:spcBef>
              <a:spcAft>
                <a:spcPts val="0"/>
              </a:spcAft>
            </a:pPr>
            <a:r>
              <a:rPr lang="en-US" sz="2000" b="1" dirty="0">
                <a:effectLst/>
                <a:latin typeface="+mj-lt"/>
                <a:ea typeface="Times New Roman" panose="02020603050405020304" pitchFamily="18" charset="0"/>
              </a:rPr>
              <a:t>Research day 2023</a:t>
            </a:r>
          </a:p>
          <a:p>
            <a:pPr marL="0" marR="0" algn="ctr">
              <a:spcBef>
                <a:spcPts val="0"/>
              </a:spcBef>
              <a:spcAft>
                <a:spcPts val="0"/>
              </a:spcAft>
            </a:pPr>
            <a:r>
              <a:rPr lang="en-US" sz="2000" b="1" dirty="0">
                <a:effectLst/>
                <a:latin typeface="+mj-lt"/>
                <a:ea typeface="Times New Roman" panose="02020603050405020304" pitchFamily="18" charset="0"/>
              </a:rPr>
              <a:t>Department of Physics </a:t>
            </a:r>
          </a:p>
          <a:p>
            <a:endParaRPr lang="en-US" sz="2000" b="1" dirty="0">
              <a:latin typeface="+mj-lt"/>
            </a:endParaRPr>
          </a:p>
        </p:txBody>
      </p:sp>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1</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Tree>
    <p:extLst>
      <p:ext uri="{BB962C8B-B14F-4D97-AF65-F5344CB8AC3E}">
        <p14:creationId xmlns:p14="http://schemas.microsoft.com/office/powerpoint/2010/main" val="3267224082"/>
      </p:ext>
    </p:extLst>
  </p:cSld>
  <p:clrMapOvr>
    <a:masterClrMapping/>
  </p:clrMapOvr>
  <mc:AlternateContent xmlns:mc="http://schemas.openxmlformats.org/markup-compatibility/2006" xmlns:p14="http://schemas.microsoft.com/office/powerpoint/2010/main">
    <mc:Choice Requires="p14">
      <p:transition spd="slow" p14:dur="2000" advTm="29278"/>
    </mc:Choice>
    <mc:Fallback xmlns="">
      <p:transition spd="slow" advTm="2927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10</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F558107E-540E-4DEE-98A7-D5ADCE556A35}"/>
              </a:ext>
            </a:extLst>
          </p:cNvPr>
          <p:cNvSpPr txBox="1"/>
          <p:nvPr/>
        </p:nvSpPr>
        <p:spPr>
          <a:xfrm>
            <a:off x="0" y="984151"/>
            <a:ext cx="10118363" cy="646331"/>
          </a:xfrm>
          <a:prstGeom prst="rect">
            <a:avLst/>
          </a:prstGeom>
          <a:noFill/>
        </p:spPr>
        <p:txBody>
          <a:bodyPr wrap="square" rtlCol="0">
            <a:spAutoFit/>
          </a:bodyPr>
          <a:lstStyle/>
          <a:p>
            <a:r>
              <a:rPr lang="en-US" sz="3600" b="1" dirty="0">
                <a:latin typeface="Calibri" panose="020F0502020204030204" pitchFamily="34" charset="0"/>
                <a:cs typeface="Times New Roman" panose="02020603050405020304" pitchFamily="18" charset="0"/>
              </a:rPr>
              <a:t>Analysis for </a:t>
            </a:r>
            <a:r>
              <a:rPr lang="en-US" sz="3600" b="1" dirty="0">
                <a:latin typeface="Symbol" panose="05050102010706020507" pitchFamily="18" charset="2"/>
                <a:cs typeface="Times New Roman" panose="02020603050405020304" pitchFamily="18" charset="0"/>
              </a:rPr>
              <a:t>a</a:t>
            </a:r>
            <a:r>
              <a:rPr lang="en-US" sz="3600" b="1" baseline="-25000" dirty="0">
                <a:latin typeface="Calibri" panose="020F0502020204030204" pitchFamily="34" charset="0"/>
                <a:cs typeface="Times New Roman" panose="02020603050405020304" pitchFamily="18" charset="0"/>
              </a:rPr>
              <a:t>1</a:t>
            </a:r>
            <a:r>
              <a:rPr lang="en-US" sz="3600" b="1" dirty="0">
                <a:latin typeface="Calibri" panose="020F0502020204030204" pitchFamily="34" charset="0"/>
                <a:cs typeface="Times New Roman" panose="02020603050405020304" pitchFamily="18" charset="0"/>
              </a:rPr>
              <a:t> with an active source with LFM</a:t>
            </a:r>
            <a:endParaRPr lang="en-US" sz="3600" dirty="0"/>
          </a:p>
        </p:txBody>
      </p:sp>
      <p:pic>
        <p:nvPicPr>
          <p:cNvPr id="1026" name="Picture 2">
            <a:extLst>
              <a:ext uri="{FF2B5EF4-FFF2-40B4-BE49-F238E27FC236}">
                <a16:creationId xmlns:a16="http://schemas.microsoft.com/office/drawing/2014/main" id="{DCC85327-2108-125E-6569-1300D81D369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127" b="6439"/>
          <a:stretch/>
        </p:blipFill>
        <p:spPr bwMode="auto">
          <a:xfrm>
            <a:off x="0" y="1724078"/>
            <a:ext cx="6770225" cy="471093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7BC9466-EA03-04DB-F199-0B13451123C2}"/>
                  </a:ext>
                </a:extLst>
              </p:cNvPr>
              <p:cNvSpPr txBox="1"/>
              <p:nvPr/>
            </p:nvSpPr>
            <p:spPr>
              <a:xfrm>
                <a:off x="2851094" y="6439400"/>
                <a:ext cx="1499733" cy="369332"/>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chemeClr val="tx1"/>
                              </a:solidFill>
                              <a:latin typeface="Cambria Math" panose="02040503050406030204" pitchFamily="18" charset="0"/>
                              <a:cs typeface="Times New Roman" panose="02020603050405020304" pitchFamily="18" charset="0"/>
                            </a:rPr>
                          </m:ctrlPr>
                        </m:sSubPr>
                        <m:e>
                          <m:r>
                            <a:rPr lang="en-US" sz="1800" b="0" i="1">
                              <a:solidFill>
                                <a:schemeClr val="tx1"/>
                              </a:solidFill>
                              <a:latin typeface="Cambria Math" panose="02040503050406030204" pitchFamily="18" charset="0"/>
                              <a:cs typeface="Times New Roman" panose="02020603050405020304" pitchFamily="18" charset="0"/>
                            </a:rPr>
                            <m:t>𝑘</m:t>
                          </m:r>
                        </m:e>
                        <m:sub>
                          <m:r>
                            <a:rPr lang="en-US" sz="1800" b="0" i="1">
                              <a:solidFill>
                                <a:schemeClr val="tx1"/>
                              </a:solidFill>
                              <a:latin typeface="Cambria Math" panose="02040503050406030204" pitchFamily="18" charset="0"/>
                              <a:cs typeface="Times New Roman" panose="02020603050405020304" pitchFamily="18" charset="0"/>
                            </a:rPr>
                            <m:t>𝑧𝑜</m:t>
                          </m:r>
                        </m:sub>
                      </m:sSub>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𝑧</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𝑎</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US" dirty="0"/>
              </a:p>
            </p:txBody>
          </p:sp>
        </mc:Choice>
        <mc:Fallback xmlns="">
          <p:sp>
            <p:nvSpPr>
              <p:cNvPr id="4" name="TextBox 3">
                <a:extLst>
                  <a:ext uri="{FF2B5EF4-FFF2-40B4-BE49-F238E27FC236}">
                    <a16:creationId xmlns:a16="http://schemas.microsoft.com/office/drawing/2014/main" id="{B7BC9466-EA03-04DB-F199-0B13451123C2}"/>
                  </a:ext>
                </a:extLst>
              </p:cNvPr>
              <p:cNvSpPr txBox="1">
                <a:spLocks noRot="1" noChangeAspect="1" noMove="1" noResize="1" noEditPoints="1" noAdjustHandles="1" noChangeArrowheads="1" noChangeShapeType="1" noTextEdit="1"/>
              </p:cNvSpPr>
              <p:nvPr/>
            </p:nvSpPr>
            <p:spPr>
              <a:xfrm>
                <a:off x="2851094" y="6439400"/>
                <a:ext cx="1499733" cy="369332"/>
              </a:xfrm>
              <a:prstGeom prst="rect">
                <a:avLst/>
              </a:prstGeom>
              <a:blipFill>
                <a:blip r:embed="rId4"/>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2399379-6711-675E-826D-1F506B0A88A5}"/>
                  </a:ext>
                </a:extLst>
              </p:cNvPr>
              <p:cNvSpPr txBox="1"/>
              <p:nvPr/>
            </p:nvSpPr>
            <p:spPr>
              <a:xfrm>
                <a:off x="5790867" y="3429000"/>
                <a:ext cx="6401133" cy="704488"/>
              </a:xfrm>
              <a:prstGeom prst="rect">
                <a:avLst/>
              </a:prstGeom>
              <a:solidFill>
                <a:srgbClr val="0000CC"/>
              </a:solidFill>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14:m>
                  <m:oMath xmlns:m="http://schemas.openxmlformats.org/officeDocument/2006/math">
                    <m:f>
                      <m:fPr>
                        <m:ctrlPr>
                          <a:rPr lang="en-US" sz="2400" b="1" i="1" smtClean="0">
                            <a:solidFill>
                              <a:schemeClr val="bg1"/>
                            </a:solidFill>
                            <a:effectLst/>
                            <a:latin typeface="Cambria Math" panose="02040503050406030204" pitchFamily="18" charset="0"/>
                            <a:cs typeface="Times New Roman" panose="02020603050405020304" pitchFamily="18" charset="0"/>
                          </a:rPr>
                        </m:ctrlPr>
                      </m:fPr>
                      <m:num>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𝟏</m:t>
                            </m:r>
                          </m:sub>
                        </m:sSub>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400" b="1" i="1">
                                        <a:solidFill>
                                          <a:schemeClr val="bg1"/>
                                        </a:solidFill>
                                        <a:latin typeface="Cambria Math" panose="02040503050406030204" pitchFamily="18" charset="0"/>
                                        <a:cs typeface="Times New Roman" panose="02020603050405020304" pitchFamily="18" charset="0"/>
                                      </a:rPr>
                                    </m:ctrlPr>
                                  </m:sSubPr>
                                  <m:e>
                                    <m:r>
                                      <a:rPr lang="en-US" sz="2400" b="1" i="1">
                                        <a:solidFill>
                                          <a:schemeClr val="bg1"/>
                                        </a:solidFill>
                                        <a:latin typeface="Cambria Math" panose="02040503050406030204" pitchFamily="18" charset="0"/>
                                        <a:cs typeface="Times New Roman" panose="02020603050405020304" pitchFamily="18" charset="0"/>
                                      </a:rPr>
                                      <m:t>𝒌</m:t>
                                    </m:r>
                                  </m:e>
                                  <m:sub>
                                    <m:r>
                                      <a:rPr lang="en-US" sz="2400" b="1" i="1">
                                        <a:solidFill>
                                          <a:schemeClr val="bg1"/>
                                        </a:solidFill>
                                        <a:latin typeface="Cambria Math" panose="02040503050406030204" pitchFamily="18" charset="0"/>
                                        <a:cs typeface="Times New Roman" panose="02020603050405020304" pitchFamily="18" charset="0"/>
                                      </a:rPr>
                                      <m:t>𝒛</m:t>
                                    </m:r>
                                    <m:r>
                                      <a:rPr lang="en-US" sz="2400" b="1" i="1" smtClean="0">
                                        <a:solidFill>
                                          <a:schemeClr val="bg1"/>
                                        </a:solidFill>
                                        <a:latin typeface="Cambria Math" panose="02040503050406030204" pitchFamily="18" charset="0"/>
                                        <a:cs typeface="Times New Roman" panose="02020603050405020304" pitchFamily="18" charset="0"/>
                                      </a:rPr>
                                      <m:t>𝒐</m:t>
                                    </m:r>
                                  </m:sub>
                                </m:s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e>
                          <m: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𝒆𝒔𝒕</m:t>
                            </m:r>
                          </m:sub>
                        </m:sSub>
                      </m:num>
                      <m:den>
                        <m:r>
                          <a:rPr lang="en-US" sz="2400" b="1" i="1" smtClean="0">
                            <a:solidFill>
                              <a:schemeClr val="bg1"/>
                            </a:solidFill>
                            <a:effectLst/>
                            <a:latin typeface="Cambria Math" panose="02040503050406030204" pitchFamily="18" charset="0"/>
                            <a:cs typeface="Times New Roman" panose="02020603050405020304" pitchFamily="18" charset="0"/>
                          </a:rPr>
                          <m:t>𝟒</m:t>
                        </m:r>
                        <m:r>
                          <a:rPr lang="en-US" sz="2400" b="1" i="1" smtClean="0">
                            <a:solidFill>
                              <a:schemeClr val="bg1"/>
                            </a:solidFill>
                            <a:effectLst/>
                            <a:latin typeface="Cambria Math" panose="02040503050406030204" pitchFamily="18" charset="0"/>
                            <a:cs typeface="Times New Roman" panose="02020603050405020304" pitchFamily="18" charset="0"/>
                          </a:rPr>
                          <m:t>𝑹</m:t>
                        </m:r>
                      </m:den>
                    </m:f>
                    <m: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𝑯</m:t>
                    </m:r>
                    <m:d>
                      <m:dPr>
                        <m:ctrlP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𝒂</m:t>
                        </m:r>
                      </m:e>
                    </m:d>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b="1" i="1" smtClean="0">
                            <a:solidFill>
                              <a:schemeClr val="bg1"/>
                            </a:solidFill>
                            <a:effectLst/>
                            <a:latin typeface="Cambria Math" panose="02040503050406030204" pitchFamily="18" charset="0"/>
                            <a:cs typeface="Times New Roman" panose="02020603050405020304" pitchFamily="18" charset="0"/>
                          </a:rPr>
                        </m:ctrlPr>
                      </m:fPr>
                      <m:num>
                        <m:r>
                          <a:rPr lang="en-US" sz="2400" b="1" i="1" smtClean="0">
                            <a:solidFill>
                              <a:schemeClr val="bg1"/>
                            </a:solidFill>
                            <a:effectLst/>
                            <a:latin typeface="Cambria Math" panose="02040503050406030204" pitchFamily="18" charset="0"/>
                            <a:cs typeface="Times New Roman" panose="02020603050405020304" pitchFamily="18" charset="0"/>
                          </a:rPr>
                          <m:t>𝟏</m:t>
                        </m:r>
                      </m:num>
                      <m:den>
                        <m:r>
                          <a:rPr lang="en-US" sz="2400" b="1" i="1" smtClean="0">
                            <a:solidFill>
                              <a:schemeClr val="bg1"/>
                            </a:solidFill>
                            <a:effectLst/>
                            <a:latin typeface="Cambria Math" panose="02040503050406030204" pitchFamily="18" charset="0"/>
                            <a:cs typeface="Times New Roman" panose="02020603050405020304" pitchFamily="18" charset="0"/>
                          </a:rPr>
                          <m:t>𝟐</m:t>
                        </m:r>
                      </m:den>
                    </m:f>
                    <m: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𝝅</m:t>
                        </m:r>
                      </m:den>
                    </m:f>
                    <m:nary>
                      <m:naryPr>
                        <m:limLoc m:val="subSup"/>
                        <m:ctrlP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naryPr>
                      <m:sub>
                        <m:r>
                          <a:rPr lang="en-US" sz="24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𝟎</m:t>
                        </m:r>
                      </m:sub>
                      <m:sup>
                        <m:sSub>
                          <m:sSubPr>
                            <m:ctrlPr>
                              <a:rPr lang="en-US" sz="2400" b="1" i="1">
                                <a:solidFill>
                                  <a:schemeClr val="bg1"/>
                                </a:solidFill>
                                <a:latin typeface="Cambria Math" panose="02040503050406030204" pitchFamily="18" charset="0"/>
                                <a:cs typeface="Times New Roman" panose="02020603050405020304" pitchFamily="18" charset="0"/>
                              </a:rPr>
                            </m:ctrlPr>
                          </m:sSubPr>
                          <m:e>
                            <m:r>
                              <a:rPr lang="en-US" sz="2400" b="1" i="1">
                                <a:solidFill>
                                  <a:schemeClr val="bg1"/>
                                </a:solidFill>
                                <a:latin typeface="Cambria Math" panose="02040503050406030204" pitchFamily="18" charset="0"/>
                                <a:cs typeface="Times New Roman" panose="02020603050405020304" pitchFamily="18" charset="0"/>
                              </a:rPr>
                              <m:t>𝒌</m:t>
                            </m:r>
                          </m:e>
                          <m:sub>
                            <m:r>
                              <a:rPr lang="en-US" sz="2400" b="1" i="1">
                                <a:solidFill>
                                  <a:schemeClr val="bg1"/>
                                </a:solidFill>
                                <a:latin typeface="Cambria Math" panose="02040503050406030204" pitchFamily="18" charset="0"/>
                                <a:cs typeface="Times New Roman" panose="02020603050405020304" pitchFamily="18" charset="0"/>
                              </a:rPr>
                              <m:t>𝒛𝒐</m:t>
                            </m:r>
                          </m:sub>
                        </m:s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𝒂</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𝒔𝒊𝒏</m:t>
                                </m:r>
                              </m:fName>
                              <m:e>
                                <m:r>
                                  <a:rPr lang="en-US" sz="2400" b="1" i="1" smtClean="0">
                                    <a:solidFill>
                                      <a:schemeClr val="bg1"/>
                                    </a:solidFill>
                                    <a:effectLst/>
                                    <a:latin typeface="Cambria Math" panose="020405030504060302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cs typeface="Times New Roman" panose="02020603050405020304" pitchFamily="18" charset="0"/>
                                  </a:rPr>
                                  <m:t>′</m:t>
                                </m:r>
                              </m:e>
                            </m:func>
                          </m:num>
                          <m:den>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𝒅𝒛</m:t>
                    </m:r>
                  </m:oMath>
                </a14:m>
                <a:r>
                  <a:rPr lang="en-US" sz="2400" b="1" i="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p>
            </p:txBody>
          </p:sp>
        </mc:Choice>
        <mc:Fallback xmlns="">
          <p:sp>
            <p:nvSpPr>
              <p:cNvPr id="3" name="TextBox 2">
                <a:extLst>
                  <a:ext uri="{FF2B5EF4-FFF2-40B4-BE49-F238E27FC236}">
                    <a16:creationId xmlns:a16="http://schemas.microsoft.com/office/drawing/2014/main" id="{42399379-6711-675E-826D-1F506B0A88A5}"/>
                  </a:ext>
                </a:extLst>
              </p:cNvPr>
              <p:cNvSpPr txBox="1">
                <a:spLocks noRot="1" noChangeAspect="1" noMove="1" noResize="1" noEditPoints="1" noAdjustHandles="1" noChangeArrowheads="1" noChangeShapeType="1" noTextEdit="1"/>
              </p:cNvSpPr>
              <p:nvPr/>
            </p:nvSpPr>
            <p:spPr>
              <a:xfrm>
                <a:off x="5790867" y="3429000"/>
                <a:ext cx="6401133" cy="704488"/>
              </a:xfrm>
              <a:prstGeom prst="rect">
                <a:avLst/>
              </a:prstGeom>
              <a:blipFill>
                <a:blip r:embed="rId5"/>
                <a:stretch>
                  <a:fillRect b="-6838"/>
                </a:stretch>
              </a:blipFill>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5C3AD85D-4BB7-B377-7A74-73F125205F3D}"/>
                  </a:ext>
                </a:extLst>
              </p:cNvPr>
              <p:cNvSpPr txBox="1"/>
              <p:nvPr/>
            </p:nvSpPr>
            <p:spPr>
              <a:xfrm>
                <a:off x="7576513" y="2398101"/>
                <a:ext cx="2829839" cy="687624"/>
              </a:xfrm>
              <a:prstGeom prst="rect">
                <a:avLst/>
              </a:prstGeom>
              <a:solidFill>
                <a:srgbClr val="FF9900"/>
              </a:solidFill>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2000" b="1" i="1" smtClean="0">
                              <a:solidFill>
                                <a:schemeClr val="bg1"/>
                              </a:solidFill>
                              <a:effectLst/>
                              <a:latin typeface="Cambria Math" panose="02040503050406030204" pitchFamily="18" charset="0"/>
                              <a:cs typeface="Times New Roman" panose="02020603050405020304" pitchFamily="18" charset="0"/>
                            </a:rPr>
                          </m:ctrlPr>
                        </m:fPr>
                        <m:num>
                          <m:sSub>
                            <m:sSubPr>
                              <m:ctrlPr>
                                <a:rPr lang="en-US" sz="2000" b="1" i="1">
                                  <a:solidFill>
                                    <a:schemeClr val="bg1"/>
                                  </a:solidFill>
                                  <a:latin typeface="Cambria Math" panose="02040503050406030204" pitchFamily="18" charset="0"/>
                                </a:rPr>
                              </m:ctrlPr>
                            </m:sSubPr>
                            <m:e>
                              <m:r>
                                <a:rPr lang="en-US" sz="2000" b="1">
                                  <a:solidFill>
                                    <a:schemeClr val="bg1"/>
                                  </a:solidFill>
                                  <a:latin typeface="Cambria Math" panose="02040503050406030204" pitchFamily="18" charset="0"/>
                                </a:rPr>
                                <m:t>  </m:t>
                              </m:r>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𝟏</m:t>
                              </m:r>
                            </m:sub>
                          </m:sSub>
                          <m:d>
                            <m:dPr>
                              <m:ctrlPr>
                                <a:rPr lang="en-US" sz="2000" b="1" i="1">
                                  <a:solidFill>
                                    <a:schemeClr val="bg1"/>
                                  </a:solidFill>
                                  <a:latin typeface="Cambria Math" panose="02040503050406030204" pitchFamily="18" charset="0"/>
                                </a:rPr>
                              </m:ctrlPr>
                            </m:dPr>
                            <m:e>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num>
                        <m:den>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𝟒𝐑</m:t>
                          </m:r>
                        </m:den>
                      </m:f>
                      <m:r>
                        <a:rPr lang="en-US" sz="2000" b="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𝐇</m:t>
                      </m:r>
                      <m:d>
                        <m:dPr>
                          <m:ctrlPr>
                            <a:rPr lang="en-US" sz="2000" b="1" i="1">
                              <a:solidFill>
                                <a:schemeClr val="bg1"/>
                              </a:solidFill>
                              <a:effectLst/>
                              <a:latin typeface="Cambria Math" panose="02040503050406030204" pitchFamily="18" charset="0"/>
                            </a:rPr>
                          </m:ctrlPr>
                        </m:dPr>
                        <m:e>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𝒛</m:t>
                          </m:r>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𝒂</m:t>
                          </m:r>
                        </m:e>
                      </m:d>
                    </m:oMath>
                  </m:oMathPara>
                </a14:m>
                <a:endParaRPr lang="en-US" sz="2000" b="1" dirty="0">
                  <a:solidFill>
                    <a:schemeClr val="bg1"/>
                  </a:solidFill>
                </a:endParaRPr>
              </a:p>
            </p:txBody>
          </p:sp>
        </mc:Choice>
        <mc:Fallback xmlns="">
          <p:sp>
            <p:nvSpPr>
              <p:cNvPr id="5" name="TextBox 4">
                <a:extLst>
                  <a:ext uri="{FF2B5EF4-FFF2-40B4-BE49-F238E27FC236}">
                    <a16:creationId xmlns:a16="http://schemas.microsoft.com/office/drawing/2014/main" id="{5C3AD85D-4BB7-B377-7A74-73F125205F3D}"/>
                  </a:ext>
                </a:extLst>
              </p:cNvPr>
              <p:cNvSpPr txBox="1">
                <a:spLocks noRot="1" noChangeAspect="1" noMove="1" noResize="1" noEditPoints="1" noAdjustHandles="1" noChangeArrowheads="1" noChangeShapeType="1" noTextEdit="1"/>
              </p:cNvSpPr>
              <p:nvPr/>
            </p:nvSpPr>
            <p:spPr>
              <a:xfrm>
                <a:off x="7576513" y="2398101"/>
                <a:ext cx="2829839" cy="687624"/>
              </a:xfrm>
              <a:prstGeom prst="rect">
                <a:avLst/>
              </a:prstGeom>
              <a:blipFill>
                <a:blip r:embed="rId6"/>
                <a:stretch>
                  <a:fillRect/>
                </a:stretch>
              </a:blipFill>
              <a:effectLst>
                <a:innerShdw blurRad="63500" dist="50800" dir="13500000">
                  <a:prstClr val="black">
                    <a:alpha val="50000"/>
                  </a:prstClr>
                </a:innerShdw>
              </a:effectLst>
            </p:spPr>
            <p:txBody>
              <a:bodyPr/>
              <a:lstStyle/>
              <a:p>
                <a:r>
                  <a:rPr lang="en-US">
                    <a:noFill/>
                  </a:rPr>
                  <a:t> </a:t>
                </a:r>
              </a:p>
            </p:txBody>
          </p:sp>
        </mc:Fallback>
      </mc:AlternateContent>
    </p:spTree>
    <p:extLst>
      <p:ext uri="{BB962C8B-B14F-4D97-AF65-F5344CB8AC3E}">
        <p14:creationId xmlns:p14="http://schemas.microsoft.com/office/powerpoint/2010/main" val="247892124"/>
      </p:ext>
    </p:extLst>
  </p:cSld>
  <p:clrMapOvr>
    <a:masterClrMapping/>
  </p:clrMapOvr>
  <mc:AlternateContent xmlns:mc="http://schemas.openxmlformats.org/markup-compatibility/2006" xmlns:p14="http://schemas.microsoft.com/office/powerpoint/2010/main">
    <mc:Choice Requires="p14">
      <p:transition spd="slow" p14:dur="2000" advTm="147314"/>
    </mc:Choice>
    <mc:Fallback xmlns="">
      <p:transition spd="slow" advTm="147314"/>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11</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9" name="TextBox 18">
            <a:extLst>
              <a:ext uri="{FF2B5EF4-FFF2-40B4-BE49-F238E27FC236}">
                <a16:creationId xmlns:a16="http://schemas.microsoft.com/office/drawing/2014/main" id="{E446747F-2408-4974-A48D-6CF942256BCD}"/>
              </a:ext>
            </a:extLst>
          </p:cNvPr>
          <p:cNvSpPr txBox="1"/>
          <p:nvPr/>
        </p:nvSpPr>
        <p:spPr>
          <a:xfrm>
            <a:off x="-110207" y="923499"/>
            <a:ext cx="12191999" cy="646331"/>
          </a:xfrm>
          <a:prstGeom prst="rect">
            <a:avLst/>
          </a:prstGeom>
          <a:noFill/>
        </p:spPr>
        <p:txBody>
          <a:bodyPr wrap="square" rtlCol="0">
            <a:spAutoFit/>
          </a:bodyPr>
          <a:lstStyle/>
          <a:p>
            <a:r>
              <a:rPr lang="en-US" sz="3600" b="1" dirty="0">
                <a:latin typeface="Calibri" panose="020F0502020204030204" pitchFamily="34" charset="0"/>
                <a:cs typeface="Times New Roman" panose="02020603050405020304" pitchFamily="18" charset="0"/>
              </a:rPr>
              <a:t>Analysis for </a:t>
            </a:r>
            <a:r>
              <a:rPr lang="en-US" sz="3600" b="1" dirty="0">
                <a:latin typeface="Symbol" panose="05050102010706020507" pitchFamily="18" charset="2"/>
                <a:cs typeface="Times New Roman" panose="02020603050405020304" pitchFamily="18" charset="0"/>
              </a:rPr>
              <a:t>a</a:t>
            </a:r>
            <a:r>
              <a:rPr lang="en-US" sz="3600" b="1" baseline="-25000" dirty="0">
                <a:latin typeface="Calibri" panose="020F0502020204030204" pitchFamily="34" charset="0"/>
                <a:cs typeface="Times New Roman" panose="02020603050405020304" pitchFamily="18" charset="0"/>
              </a:rPr>
              <a:t>1</a:t>
            </a:r>
            <a:r>
              <a:rPr lang="en-US" sz="3600" b="1" dirty="0">
                <a:latin typeface="Calibri" panose="020F0502020204030204" pitchFamily="34" charset="0"/>
                <a:cs typeface="Times New Roman" panose="02020603050405020304" pitchFamily="18" charset="0"/>
              </a:rPr>
              <a:t> with an active source with LFM</a:t>
            </a:r>
            <a:endParaRPr lang="en-US" sz="3600" dirty="0"/>
          </a:p>
        </p:txBody>
      </p:sp>
      <p:pic>
        <p:nvPicPr>
          <p:cNvPr id="2052" name="Picture 4">
            <a:extLst>
              <a:ext uri="{FF2B5EF4-FFF2-40B4-BE49-F238E27FC236}">
                <a16:creationId xmlns:a16="http://schemas.microsoft.com/office/drawing/2014/main" id="{1195DBCB-479B-9EC1-8DCF-2456A4A3A6F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225" b="6975"/>
          <a:stretch/>
        </p:blipFill>
        <p:spPr bwMode="auto">
          <a:xfrm>
            <a:off x="89942" y="1820212"/>
            <a:ext cx="6284377" cy="443100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50860CF-70C1-F05F-0D82-6F81079CDD2E}"/>
                  </a:ext>
                </a:extLst>
              </p:cNvPr>
              <p:cNvSpPr txBox="1"/>
              <p:nvPr/>
            </p:nvSpPr>
            <p:spPr>
              <a:xfrm>
                <a:off x="2596263" y="6319480"/>
                <a:ext cx="1499733" cy="369332"/>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chemeClr val="tx1"/>
                              </a:solidFill>
                              <a:latin typeface="Cambria Math" panose="02040503050406030204" pitchFamily="18" charset="0"/>
                              <a:cs typeface="Times New Roman" panose="02020603050405020304" pitchFamily="18" charset="0"/>
                            </a:rPr>
                          </m:ctrlPr>
                        </m:sSubPr>
                        <m:e>
                          <m:r>
                            <a:rPr lang="en-US" sz="1800" b="0" i="1">
                              <a:solidFill>
                                <a:schemeClr val="tx1"/>
                              </a:solidFill>
                              <a:latin typeface="Cambria Math" panose="02040503050406030204" pitchFamily="18" charset="0"/>
                              <a:cs typeface="Times New Roman" panose="02020603050405020304" pitchFamily="18" charset="0"/>
                            </a:rPr>
                            <m:t>𝑘</m:t>
                          </m:r>
                        </m:e>
                        <m:sub>
                          <m:r>
                            <a:rPr lang="en-US" sz="1800" b="0" i="1">
                              <a:solidFill>
                                <a:schemeClr val="tx1"/>
                              </a:solidFill>
                              <a:latin typeface="Cambria Math" panose="02040503050406030204" pitchFamily="18" charset="0"/>
                              <a:cs typeface="Times New Roman" panose="02020603050405020304" pitchFamily="18" charset="0"/>
                            </a:rPr>
                            <m:t>𝑧𝑜</m:t>
                          </m:r>
                        </m:sub>
                      </m:sSub>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𝑧</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𝑎</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US" dirty="0"/>
              </a:p>
            </p:txBody>
          </p:sp>
        </mc:Choice>
        <mc:Fallback xmlns="">
          <p:sp>
            <p:nvSpPr>
              <p:cNvPr id="2" name="TextBox 1">
                <a:extLst>
                  <a:ext uri="{FF2B5EF4-FFF2-40B4-BE49-F238E27FC236}">
                    <a16:creationId xmlns:a16="http://schemas.microsoft.com/office/drawing/2014/main" id="{850860CF-70C1-F05F-0D82-6F81079CDD2E}"/>
                  </a:ext>
                </a:extLst>
              </p:cNvPr>
              <p:cNvSpPr txBox="1">
                <a:spLocks noRot="1" noChangeAspect="1" noMove="1" noResize="1" noEditPoints="1" noAdjustHandles="1" noChangeArrowheads="1" noChangeShapeType="1" noTextEdit="1"/>
              </p:cNvSpPr>
              <p:nvPr/>
            </p:nvSpPr>
            <p:spPr>
              <a:xfrm>
                <a:off x="2596263" y="6319480"/>
                <a:ext cx="1499733" cy="369332"/>
              </a:xfrm>
              <a:prstGeom prst="rect">
                <a:avLst/>
              </a:prstGeom>
              <a:blipFill>
                <a:blip r:embed="rId5"/>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1751C71-45BA-44A8-B660-D8C3E6543468}"/>
                  </a:ext>
                </a:extLst>
              </p:cNvPr>
              <p:cNvSpPr txBox="1"/>
              <p:nvPr/>
            </p:nvSpPr>
            <p:spPr>
              <a:xfrm>
                <a:off x="6049109" y="3331226"/>
                <a:ext cx="6068658" cy="704488"/>
              </a:xfrm>
              <a:prstGeom prst="rect">
                <a:avLst/>
              </a:prstGeom>
              <a:solidFill>
                <a:srgbClr val="0000CC"/>
              </a:solidFill>
              <a:ln/>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14:m>
                  <m:oMath xmlns:m="http://schemas.openxmlformats.org/officeDocument/2006/math">
                    <m:f>
                      <m:fPr>
                        <m:ctrlPr>
                          <a:rPr lang="en-US" sz="2400" b="1" i="1" smtClean="0">
                            <a:solidFill>
                              <a:schemeClr val="bg1"/>
                            </a:solidFill>
                            <a:effectLst/>
                            <a:latin typeface="Cambria Math" panose="02040503050406030204" pitchFamily="18" charset="0"/>
                            <a:cs typeface="Times New Roman" panose="02020603050405020304" pitchFamily="18" charset="0"/>
                          </a:rPr>
                        </m:ctrlPr>
                      </m:fPr>
                      <m:num>
                        <m:d>
                          <m:dPr>
                            <m:ctrlPr>
                              <a:rPr lang="en-US" sz="2400" b="1" i="1" smtClean="0">
                                <a:solidFill>
                                  <a:schemeClr val="bg1"/>
                                </a:solidFill>
                                <a:effectLst/>
                                <a:latin typeface="Cambria Math" panose="02040503050406030204" pitchFamily="18" charset="0"/>
                                <a:cs typeface="Times New Roman" panose="02020603050405020304" pitchFamily="18" charset="0"/>
                              </a:rPr>
                            </m:ctrlPr>
                          </m:dPr>
                          <m:e>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𝟏</m:t>
                                </m:r>
                              </m:sub>
                            </m:sSub>
                            <m:d>
                              <m:dPr>
                                <m:ctrlPr>
                                  <a:rPr lang="en-US" sz="2400" b="1" i="1">
                                    <a:solidFill>
                                      <a:schemeClr val="bg1"/>
                                    </a:solidFill>
                                    <a:latin typeface="Cambria Math" panose="02040503050406030204" pitchFamily="18" charset="0"/>
                                    <a:cs typeface="Times New Roman" panose="02020603050405020304" pitchFamily="18" charset="0"/>
                                  </a:rPr>
                                </m:ctrlPr>
                              </m:dPr>
                              <m:e>
                                <m:sSub>
                                  <m:sSubPr>
                                    <m:ctrlPr>
                                      <a:rPr lang="en-US" sz="2400" b="1" i="1">
                                        <a:solidFill>
                                          <a:schemeClr val="bg1"/>
                                        </a:solidFill>
                                        <a:latin typeface="Cambria Math" panose="02040503050406030204" pitchFamily="18" charset="0"/>
                                        <a:cs typeface="Times New Roman" panose="02020603050405020304" pitchFamily="18" charset="0"/>
                                      </a:rPr>
                                    </m:ctrlPr>
                                  </m:sSubPr>
                                  <m:e>
                                    <m:r>
                                      <a:rPr lang="en-US" sz="2400" b="1" i="1">
                                        <a:solidFill>
                                          <a:schemeClr val="bg1"/>
                                        </a:solidFill>
                                        <a:latin typeface="Cambria Math" panose="02040503050406030204" pitchFamily="18" charset="0"/>
                                        <a:cs typeface="Times New Roman" panose="02020603050405020304" pitchFamily="18" charset="0"/>
                                      </a:rPr>
                                      <m:t>𝒌</m:t>
                                    </m:r>
                                  </m:e>
                                  <m:sub>
                                    <m:r>
                                      <a:rPr lang="en-US" sz="2400" b="1" i="1">
                                        <a:solidFill>
                                          <a:schemeClr val="bg1"/>
                                        </a:solidFill>
                                        <a:latin typeface="Cambria Math" panose="02040503050406030204" pitchFamily="18" charset="0"/>
                                        <a:cs typeface="Times New Roman" panose="02020603050405020304" pitchFamily="18" charset="0"/>
                                      </a:rPr>
                                      <m:t>𝒛</m:t>
                                    </m:r>
                                    <m:r>
                                      <a:rPr lang="en-US" sz="2400" b="1" i="1" smtClean="0">
                                        <a:solidFill>
                                          <a:schemeClr val="bg1"/>
                                        </a:solidFill>
                                        <a:latin typeface="Cambria Math" panose="02040503050406030204" pitchFamily="18" charset="0"/>
                                        <a:cs typeface="Times New Roman" panose="02020603050405020304" pitchFamily="18" charset="0"/>
                                      </a:rPr>
                                      <m:t>𝒐</m:t>
                                    </m:r>
                                  </m:sub>
                                </m:sSub>
                                <m:r>
                                  <a:rPr lang="en-US" sz="2400" b="1" i="1">
                                    <a:solidFill>
                                      <a:schemeClr val="bg1"/>
                                    </a:solidFill>
                                    <a:latin typeface="Cambria Math" panose="02040503050406030204" pitchFamily="18" charset="0"/>
                                    <a:cs typeface="Times New Roman" panose="02020603050405020304" pitchFamily="18" charset="0"/>
                                  </a:rPr>
                                  <m:t>𝒛</m:t>
                                </m:r>
                              </m:e>
                            </m:d>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𝟏</m:t>
                                </m:r>
                              </m:sub>
                            </m:sSub>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400" b="1" i="1">
                                            <a:solidFill>
                                              <a:schemeClr val="bg1"/>
                                            </a:solidFill>
                                            <a:latin typeface="Cambria Math" panose="02040503050406030204" pitchFamily="18" charset="0"/>
                                            <a:cs typeface="Times New Roman" panose="02020603050405020304" pitchFamily="18" charset="0"/>
                                          </a:rPr>
                                        </m:ctrlPr>
                                      </m:sSubPr>
                                      <m:e>
                                        <m:r>
                                          <a:rPr lang="en-US" sz="2400" b="1" i="1">
                                            <a:solidFill>
                                              <a:schemeClr val="bg1"/>
                                            </a:solidFill>
                                            <a:latin typeface="Cambria Math" panose="02040503050406030204" pitchFamily="18" charset="0"/>
                                            <a:cs typeface="Times New Roman" panose="02020603050405020304" pitchFamily="18" charset="0"/>
                                          </a:rPr>
                                          <m:t>𝒌</m:t>
                                        </m:r>
                                      </m:e>
                                      <m:sub>
                                        <m:r>
                                          <a:rPr lang="en-US" sz="2400" b="1" i="1">
                                            <a:solidFill>
                                              <a:schemeClr val="bg1"/>
                                            </a:solidFill>
                                            <a:latin typeface="Cambria Math" panose="02040503050406030204" pitchFamily="18" charset="0"/>
                                            <a:cs typeface="Times New Roman" panose="02020603050405020304" pitchFamily="18" charset="0"/>
                                          </a:rPr>
                                          <m:t>𝒛</m:t>
                                        </m:r>
                                        <m:r>
                                          <a:rPr lang="en-US" sz="2400" b="1" i="1" smtClean="0">
                                            <a:solidFill>
                                              <a:schemeClr val="bg1"/>
                                            </a:solidFill>
                                            <a:latin typeface="Cambria Math" panose="02040503050406030204" pitchFamily="18" charset="0"/>
                                            <a:cs typeface="Times New Roman" panose="02020603050405020304" pitchFamily="18" charset="0"/>
                                          </a:rPr>
                                          <m:t>𝒐</m:t>
                                        </m:r>
                                      </m:sub>
                                    </m:s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e>
                              <m: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𝒆𝒔𝒕</m:t>
                                </m:r>
                              </m:sub>
                            </m:sSub>
                          </m:e>
                        </m:d>
                      </m:num>
                      <m:den>
                        <m:r>
                          <a:rPr lang="en-US" sz="2400" b="1" i="1" smtClean="0">
                            <a:solidFill>
                              <a:schemeClr val="bg1"/>
                            </a:solidFill>
                            <a:effectLst/>
                            <a:latin typeface="Cambria Math" panose="02040503050406030204" pitchFamily="18" charset="0"/>
                            <a:cs typeface="Times New Roman" panose="02020603050405020304" pitchFamily="18" charset="0"/>
                          </a:rPr>
                          <m:t>𝟒</m:t>
                        </m:r>
                        <m:r>
                          <a:rPr lang="en-US" sz="2400" b="1" i="1" smtClean="0">
                            <a:solidFill>
                              <a:schemeClr val="bg1"/>
                            </a:solidFill>
                            <a:effectLst/>
                            <a:latin typeface="Cambria Math" panose="02040503050406030204" pitchFamily="18" charset="0"/>
                            <a:cs typeface="Times New Roman" panose="02020603050405020304" pitchFamily="18" charset="0"/>
                          </a:rPr>
                          <m:t>𝑹</m:t>
                        </m:r>
                      </m:den>
                    </m:f>
                    <m:r>
                      <a:rPr lang="en-US" sz="2400" b="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400" b="1" i="1" smtClean="0">
                            <a:solidFill>
                              <a:schemeClr val="bg1"/>
                            </a:solidFill>
                            <a:effectLst/>
                            <a:latin typeface="Cambria Math" panose="02040503050406030204" pitchFamily="18" charset="0"/>
                            <a:cs typeface="Times New Roman" panose="02020603050405020304" pitchFamily="18" charset="0"/>
                          </a:rPr>
                        </m:ctrlPr>
                      </m:fPr>
                      <m:num>
                        <m:r>
                          <a:rPr lang="en-US" sz="2400" b="1" i="1" smtClean="0">
                            <a:solidFill>
                              <a:schemeClr val="bg1"/>
                            </a:solidFill>
                            <a:effectLst/>
                            <a:latin typeface="Cambria Math" panose="02040503050406030204" pitchFamily="18" charset="0"/>
                            <a:cs typeface="Times New Roman" panose="02020603050405020304" pitchFamily="18" charset="0"/>
                          </a:rPr>
                          <m:t>𝟏</m:t>
                        </m:r>
                      </m:num>
                      <m:den>
                        <m:r>
                          <a:rPr lang="en-US" sz="2400" b="1" i="1" smtClean="0">
                            <a:solidFill>
                              <a:schemeClr val="bg1"/>
                            </a:solidFill>
                            <a:effectLst/>
                            <a:latin typeface="Cambria Math" panose="02040503050406030204" pitchFamily="18" charset="0"/>
                            <a:cs typeface="Times New Roman" panose="02020603050405020304" pitchFamily="18" charset="0"/>
                          </a:rPr>
                          <m:t>𝟐</m:t>
                        </m:r>
                      </m:den>
                    </m:f>
                    <m:r>
                      <a:rPr lang="en-US" sz="2400" b="1" i="1" smtClean="0">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b="1" i="0"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𝝅</m:t>
                        </m:r>
                      </m:den>
                    </m:f>
                    <m:nary>
                      <m:naryPr>
                        <m:limLoc m:val="subSup"/>
                        <m:ctrlP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naryPr>
                      <m:sub>
                        <m:r>
                          <a:rPr lang="en-US" sz="24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𝟎</m:t>
                        </m:r>
                      </m:sub>
                      <m:sup>
                        <m:sSub>
                          <m:sSubPr>
                            <m:ctrlPr>
                              <a:rPr lang="en-US" sz="2400" b="1" i="1">
                                <a:solidFill>
                                  <a:schemeClr val="bg1"/>
                                </a:solidFill>
                                <a:latin typeface="Cambria Math" panose="02040503050406030204" pitchFamily="18" charset="0"/>
                                <a:cs typeface="Times New Roman" panose="02020603050405020304" pitchFamily="18" charset="0"/>
                              </a:rPr>
                            </m:ctrlPr>
                          </m:sSubPr>
                          <m:e>
                            <m:r>
                              <a:rPr lang="en-US" sz="2400" b="1" i="1">
                                <a:solidFill>
                                  <a:schemeClr val="bg1"/>
                                </a:solidFill>
                                <a:latin typeface="Cambria Math" panose="02040503050406030204" pitchFamily="18" charset="0"/>
                                <a:cs typeface="Times New Roman" panose="02020603050405020304" pitchFamily="18" charset="0"/>
                              </a:rPr>
                              <m:t>𝒌</m:t>
                            </m:r>
                          </m:e>
                          <m:sub>
                            <m:r>
                              <a:rPr lang="en-US" sz="2400" b="1" i="1">
                                <a:solidFill>
                                  <a:schemeClr val="bg1"/>
                                </a:solidFill>
                                <a:latin typeface="Cambria Math" panose="02040503050406030204" pitchFamily="18" charset="0"/>
                                <a:cs typeface="Times New Roman" panose="02020603050405020304" pitchFamily="18" charset="0"/>
                              </a:rPr>
                              <m:t>𝒛𝒐</m:t>
                            </m:r>
                          </m:sub>
                        </m:s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𝒂</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2400" b="1" i="0"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𝐬𝐢𝐧</m:t>
                                </m:r>
                              </m:fName>
                              <m:e>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e>
                            </m:func>
                          </m:num>
                          <m:den>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𝐝𝐳</m:t>
                    </m:r>
                  </m:oMath>
                </a14:m>
                <a:r>
                  <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p>
            </p:txBody>
          </p:sp>
        </mc:Choice>
        <mc:Fallback xmlns="">
          <p:sp>
            <p:nvSpPr>
              <p:cNvPr id="13" name="TextBox 12">
                <a:extLst>
                  <a:ext uri="{FF2B5EF4-FFF2-40B4-BE49-F238E27FC236}">
                    <a16:creationId xmlns:a16="http://schemas.microsoft.com/office/drawing/2014/main" id="{C1751C71-45BA-44A8-B660-D8C3E6543468}"/>
                  </a:ext>
                </a:extLst>
              </p:cNvPr>
              <p:cNvSpPr txBox="1">
                <a:spLocks noRot="1" noChangeAspect="1" noMove="1" noResize="1" noEditPoints="1" noAdjustHandles="1" noChangeArrowheads="1" noChangeShapeType="1" noTextEdit="1"/>
              </p:cNvSpPr>
              <p:nvPr/>
            </p:nvSpPr>
            <p:spPr>
              <a:xfrm>
                <a:off x="6049109" y="3331226"/>
                <a:ext cx="6068658" cy="704488"/>
              </a:xfrm>
              <a:prstGeom prst="rect">
                <a:avLst/>
              </a:prstGeom>
              <a:blipFill>
                <a:blip r:embed="rId6"/>
                <a:stretch>
                  <a:fillRect b="-6780"/>
                </a:stretch>
              </a:blipFill>
              <a:ln/>
              <a:effectLst>
                <a:innerShdw blurRad="63500" dist="50800" dir="13500000">
                  <a:prstClr val="black">
                    <a:alpha val="50000"/>
                  </a:prstClr>
                </a:innerShdw>
              </a:effectLst>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121340177"/>
      </p:ext>
    </p:extLst>
  </p:cSld>
  <p:clrMapOvr>
    <a:masterClrMapping/>
  </p:clrMapOvr>
  <mc:AlternateContent xmlns:mc="http://schemas.openxmlformats.org/markup-compatibility/2006" xmlns:p14="http://schemas.microsoft.com/office/powerpoint/2010/main">
    <mc:Choice Requires="p14">
      <p:transition spd="slow" p14:dur="2000" advTm="124481"/>
    </mc:Choice>
    <mc:Fallback xmlns="">
      <p:transition spd="slow" advTm="12448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05662833-7FE7-47D2-A59B-C7B22B4201DD}"/>
              </a:ext>
            </a:extLst>
          </p:cNvPr>
          <p:cNvSpPr txBox="1"/>
          <p:nvPr/>
        </p:nvSpPr>
        <p:spPr>
          <a:xfrm>
            <a:off x="0" y="890194"/>
            <a:ext cx="12192000" cy="1200329"/>
          </a:xfrm>
          <a:prstGeom prst="rect">
            <a:avLst/>
          </a:prstGeom>
          <a:noFill/>
        </p:spPr>
        <p:txBody>
          <a:bodyPr wrap="square" rtlCol="0">
            <a:spAutoFit/>
          </a:bodyPr>
          <a:lstStyle/>
          <a:p>
            <a:r>
              <a:rPr lang="en-US" sz="3600" b="1" dirty="0">
                <a:latin typeface="Calibri" panose="020F0502020204030204" pitchFamily="34" charset="0"/>
                <a:cs typeface="Times New Roman" panose="02020603050405020304" pitchFamily="18" charset="0"/>
              </a:rPr>
              <a:t>Analysis for </a:t>
            </a:r>
            <a:r>
              <a:rPr lang="en-US" sz="3600" b="1" dirty="0">
                <a:latin typeface="Symbol" panose="05050102010706020507" pitchFamily="18" charset="2"/>
                <a:cs typeface="Times New Roman" panose="02020603050405020304" pitchFamily="18" charset="0"/>
              </a:rPr>
              <a:t>a</a:t>
            </a:r>
            <a:r>
              <a:rPr lang="en-US" sz="3600" b="1" baseline="-25000" dirty="0">
                <a:latin typeface="Calibri" panose="020F0502020204030204" pitchFamily="34" charset="0"/>
                <a:cs typeface="Times New Roman" panose="02020603050405020304" pitchFamily="18" charset="0"/>
              </a:rPr>
              <a:t>1</a:t>
            </a:r>
            <a:r>
              <a:rPr lang="en-US" sz="3600" b="1" dirty="0">
                <a:latin typeface="Calibri" panose="020F0502020204030204" pitchFamily="34" charset="0"/>
                <a:cs typeface="Times New Roman" panose="02020603050405020304" pitchFamily="18" charset="0"/>
              </a:rPr>
              <a:t> with an active source with </a:t>
            </a:r>
            <a:r>
              <a:rPr lang="en-US" sz="3600" b="1" dirty="0">
                <a:effectLst/>
                <a:latin typeface="Calibri" panose="020F0502020204030204" pitchFamily="34" charset="0"/>
                <a:ea typeface="Calibri" panose="020F0502020204030204" pitchFamily="34" charset="0"/>
                <a:cs typeface="Times New Roman" panose="02020603050405020304" pitchFamily="18" charset="0"/>
              </a:rPr>
              <a:t>limited bandwidth frequencies (w</a:t>
            </a:r>
            <a:r>
              <a:rPr lang="en-US" sz="3600" b="1" baseline="-25000" dirty="0">
                <a:effectLst/>
                <a:latin typeface="Calibri" panose="020F0502020204030204" pitchFamily="34" charset="0"/>
                <a:ea typeface="Calibri" panose="020F0502020204030204" pitchFamily="34" charset="0"/>
                <a:cs typeface="Times New Roman" panose="02020603050405020304" pitchFamily="18" charset="0"/>
              </a:rPr>
              <a:t>1</a:t>
            </a:r>
            <a:r>
              <a:rPr lang="en-US" sz="3600" b="1" dirty="0">
                <a:effectLst/>
                <a:latin typeface="Calibri" panose="020F0502020204030204" pitchFamily="34" charset="0"/>
                <a:ea typeface="Calibri" panose="020F0502020204030204" pitchFamily="34" charset="0"/>
                <a:cs typeface="Times New Roman" panose="02020603050405020304" pitchFamily="18" charset="0"/>
              </a:rPr>
              <a:t> – w</a:t>
            </a:r>
            <a:r>
              <a:rPr lang="en-US" sz="3600" b="1" baseline="-25000" dirty="0">
                <a:effectLst/>
                <a:latin typeface="Calibri" panose="020F0502020204030204" pitchFamily="34" charset="0"/>
                <a:ea typeface="Calibri" panose="020F0502020204030204" pitchFamily="34" charset="0"/>
                <a:cs typeface="Times New Roman" panose="02020603050405020304" pitchFamily="18" charset="0"/>
              </a:rPr>
              <a:t>2</a:t>
            </a:r>
            <a:r>
              <a:rPr lang="en-US" sz="3600" b="1" dirty="0">
                <a:effectLst/>
                <a:latin typeface="Calibri" panose="020F0502020204030204" pitchFamily="34" charset="0"/>
                <a:ea typeface="Calibri" panose="020F0502020204030204" pitchFamily="34" charset="0"/>
                <a:cs typeface="Times New Roman" panose="02020603050405020304" pitchFamily="18" charset="0"/>
              </a:rPr>
              <a:t>), 3 octaves</a:t>
            </a:r>
            <a:endParaRPr lang="en-US" sz="3600" dirty="0"/>
          </a:p>
        </p:txBody>
      </p:sp>
      <p:pic>
        <p:nvPicPr>
          <p:cNvPr id="5122" name="Picture 2">
            <a:extLst>
              <a:ext uri="{FF2B5EF4-FFF2-40B4-BE49-F238E27FC236}">
                <a16:creationId xmlns:a16="http://schemas.microsoft.com/office/drawing/2014/main" id="{68B518FE-9268-67DE-88FB-D32852AF3F0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349" b="7052"/>
          <a:stretch/>
        </p:blipFill>
        <p:spPr bwMode="auto">
          <a:xfrm>
            <a:off x="0" y="2090523"/>
            <a:ext cx="6096000" cy="422385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E128E7E-B7F5-D90C-E14A-4B1015522E2B}"/>
                  </a:ext>
                </a:extLst>
              </p:cNvPr>
              <p:cNvSpPr txBox="1"/>
              <p:nvPr/>
            </p:nvSpPr>
            <p:spPr>
              <a:xfrm>
                <a:off x="7959647" y="2863387"/>
                <a:ext cx="2829839" cy="695062"/>
              </a:xfrm>
              <a:prstGeom prst="rect">
                <a:avLst/>
              </a:prstGeom>
              <a:solidFill>
                <a:srgbClr val="FF9900"/>
              </a:solidFill>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2000" b="1" i="1" smtClean="0">
                              <a:solidFill>
                                <a:schemeClr val="bg1"/>
                              </a:solidFill>
                              <a:effectLst/>
                              <a:latin typeface="Cambria Math" panose="02040503050406030204" pitchFamily="18" charset="0"/>
                            </a:rPr>
                          </m:ctrlPr>
                        </m:fPr>
                        <m:num>
                          <m:sSub>
                            <m:sSubPr>
                              <m:ctrlPr>
                                <a:rPr lang="en-US" sz="2000" b="1" i="1">
                                  <a:solidFill>
                                    <a:schemeClr val="bg1"/>
                                  </a:solidFill>
                                  <a:latin typeface="Cambria Math" panose="02040503050406030204" pitchFamily="18" charset="0"/>
                                </a:rPr>
                              </m:ctrlPr>
                            </m:sSubPr>
                            <m:e>
                              <m:r>
                                <a:rPr lang="en-US" sz="2000" b="1">
                                  <a:solidFill>
                                    <a:schemeClr val="bg1"/>
                                  </a:solidFill>
                                  <a:latin typeface="Cambria Math" panose="02040503050406030204" pitchFamily="18" charset="0"/>
                                </a:rPr>
                                <m:t>  </m:t>
                              </m:r>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𝟏</m:t>
                              </m:r>
                            </m:sub>
                          </m:sSub>
                          <m:d>
                            <m:dPr>
                              <m:ctrlPr>
                                <a:rPr lang="en-US" sz="2000" b="1" i="1">
                                  <a:solidFill>
                                    <a:schemeClr val="bg1"/>
                                  </a:solidFill>
                                  <a:latin typeface="Cambria Math" panose="02040503050406030204" pitchFamily="18" charset="0"/>
                                </a:rPr>
                              </m:ctrlPr>
                            </m:dPr>
                            <m:e>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num>
                        <m:den>
                          <m:r>
                            <a:rPr lang="en-US" sz="2000" b="1" i="1" smtClean="0">
                              <a:solidFill>
                                <a:schemeClr val="bg1"/>
                              </a:solidFill>
                              <a:effectLst/>
                              <a:latin typeface="Cambria Math" panose="02040503050406030204" pitchFamily="18" charset="0"/>
                            </a:rPr>
                            <m:t>𝟒</m:t>
                          </m:r>
                          <m:r>
                            <a:rPr lang="en-US" sz="2000" b="1" i="1" smtClean="0">
                              <a:solidFill>
                                <a:schemeClr val="bg1"/>
                              </a:solidFill>
                              <a:effectLst/>
                              <a:latin typeface="Cambria Math" panose="02040503050406030204" pitchFamily="18" charset="0"/>
                            </a:rPr>
                            <m:t>𝑹</m:t>
                          </m:r>
                        </m:den>
                      </m:f>
                      <m:r>
                        <a:rPr lang="en-US" sz="2000" b="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𝐇</m:t>
                      </m:r>
                      <m:d>
                        <m:dPr>
                          <m:ctrlPr>
                            <a:rPr lang="en-US" sz="2000" b="1" i="1">
                              <a:solidFill>
                                <a:schemeClr val="bg1"/>
                              </a:solidFill>
                              <a:effectLst/>
                              <a:latin typeface="Cambria Math" panose="02040503050406030204" pitchFamily="18" charset="0"/>
                            </a:rPr>
                          </m:ctrlPr>
                        </m:dPr>
                        <m:e>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𝒛</m:t>
                          </m:r>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𝒂</m:t>
                          </m:r>
                        </m:e>
                      </m:d>
                    </m:oMath>
                  </m:oMathPara>
                </a14:m>
                <a:endParaRPr lang="en-US" sz="2000" b="1" dirty="0">
                  <a:solidFill>
                    <a:schemeClr val="bg1"/>
                  </a:solidFill>
                </a:endParaRPr>
              </a:p>
            </p:txBody>
          </p:sp>
        </mc:Choice>
        <mc:Fallback xmlns="">
          <p:sp>
            <p:nvSpPr>
              <p:cNvPr id="2" name="TextBox 1">
                <a:extLst>
                  <a:ext uri="{FF2B5EF4-FFF2-40B4-BE49-F238E27FC236}">
                    <a16:creationId xmlns:a16="http://schemas.microsoft.com/office/drawing/2014/main" id="{FE128E7E-B7F5-D90C-E14A-4B1015522E2B}"/>
                  </a:ext>
                </a:extLst>
              </p:cNvPr>
              <p:cNvSpPr txBox="1">
                <a:spLocks noRot="1" noChangeAspect="1" noMove="1" noResize="1" noEditPoints="1" noAdjustHandles="1" noChangeArrowheads="1" noChangeShapeType="1" noTextEdit="1"/>
              </p:cNvSpPr>
              <p:nvPr/>
            </p:nvSpPr>
            <p:spPr>
              <a:xfrm>
                <a:off x="7959647" y="2863387"/>
                <a:ext cx="2829839" cy="695062"/>
              </a:xfrm>
              <a:prstGeom prst="rect">
                <a:avLst/>
              </a:prstGeom>
              <a:blipFill>
                <a:blip r:embed="rId3"/>
                <a:stretch>
                  <a:fillRect/>
                </a:stretch>
              </a:blipFill>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828A497-5F7E-43C2-EF70-8A04E1ADD409}"/>
                  </a:ext>
                </a:extLst>
              </p:cNvPr>
              <p:cNvSpPr txBox="1"/>
              <p:nvPr/>
            </p:nvSpPr>
            <p:spPr>
              <a:xfrm>
                <a:off x="6096000" y="3594504"/>
                <a:ext cx="6096001" cy="956929"/>
              </a:xfrm>
              <a:prstGeom prst="rect">
                <a:avLst/>
              </a:prstGeom>
              <a:solidFill>
                <a:srgbClr val="0000CC"/>
              </a:solidFill>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14:m>
                  <m:oMathPara xmlns:m="http://schemas.openxmlformats.org/officeDocument/2006/math">
                    <m:oMathParaPr>
                      <m:jc m:val="centerGroup"/>
                    </m:oMathParaPr>
                    <m:oMath xmlns:m="http://schemas.openxmlformats.org/officeDocument/2006/math">
                      <m:f>
                        <m:fPr>
                          <m:ctrlPr>
                            <a:rPr lang="en-US" b="1" i="1" smtClean="0">
                              <a:solidFill>
                                <a:schemeClr val="bg1"/>
                              </a:solidFill>
                              <a:effectLst/>
                              <a:latin typeface="Cambria Math" panose="02040503050406030204" pitchFamily="18" charset="0"/>
                              <a:cs typeface="Times New Roman" panose="02020603050405020304" pitchFamily="18" charset="0"/>
                            </a:rPr>
                          </m:ctrlPr>
                        </m:fPr>
                        <m:num>
                          <m:sSub>
                            <m:sSubPr>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𝟏</m:t>
                              </m:r>
                            </m:sub>
                          </m:sSub>
                          <m:sSub>
                            <m:sSubPr>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b="1" i="1">
                                          <a:solidFill>
                                            <a:schemeClr val="bg1"/>
                                          </a:solidFill>
                                          <a:latin typeface="Cambria Math" panose="02040503050406030204" pitchFamily="18" charset="0"/>
                                          <a:cs typeface="Times New Roman" panose="02020603050405020304" pitchFamily="18" charset="0"/>
                                        </a:rPr>
                                      </m:ctrlPr>
                                    </m:sSubPr>
                                    <m:e>
                                      <m:r>
                                        <a:rPr lang="en-US" b="1" i="1">
                                          <a:solidFill>
                                            <a:schemeClr val="bg1"/>
                                          </a:solidFill>
                                          <a:latin typeface="Cambria Math" panose="02040503050406030204" pitchFamily="18" charset="0"/>
                                          <a:cs typeface="Times New Roman" panose="02020603050405020304" pitchFamily="18" charset="0"/>
                                        </a:rPr>
                                        <m:t>𝒌</m:t>
                                      </m:r>
                                    </m:e>
                                    <m:sub>
                                      <m:r>
                                        <a:rPr lang="en-US" b="1" i="1">
                                          <a:solidFill>
                                            <a:schemeClr val="bg1"/>
                                          </a:solidFill>
                                          <a:latin typeface="Cambria Math" panose="02040503050406030204" pitchFamily="18" charset="0"/>
                                          <a:cs typeface="Times New Roman" panose="02020603050405020304" pitchFamily="18" charset="0"/>
                                        </a:rPr>
                                        <m:t>𝒛</m:t>
                                      </m:r>
                                    </m:sub>
                                  </m:s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e>
                            <m: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𝒆𝒔𝒕</m:t>
                              </m:r>
                            </m:sub>
                          </m:sSub>
                        </m:num>
                        <m:den>
                          <m:r>
                            <a:rPr lang="en-US" b="1" i="1" smtClean="0">
                              <a:solidFill>
                                <a:schemeClr val="bg1"/>
                              </a:solidFill>
                              <a:effectLst/>
                              <a:latin typeface="Cambria Math" panose="02040503050406030204" pitchFamily="18" charset="0"/>
                              <a:cs typeface="Times New Roman" panose="02020603050405020304" pitchFamily="18" charset="0"/>
                            </a:rPr>
                            <m:t>𝟒</m:t>
                          </m:r>
                          <m:r>
                            <a:rPr lang="en-US" b="1" i="1" smtClean="0">
                              <a:solidFill>
                                <a:schemeClr val="bg1"/>
                              </a:solidFill>
                              <a:effectLst/>
                              <a:latin typeface="Cambria Math" panose="02040503050406030204" pitchFamily="18" charset="0"/>
                              <a:cs typeface="Times New Roman" panose="02020603050405020304" pitchFamily="18" charset="0"/>
                            </a:rPr>
                            <m:t>𝑹</m:t>
                          </m:r>
                        </m:den>
                      </m:f>
                      <m:r>
                        <a:rPr lang="en-US" b="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1" i="0"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𝝅</m:t>
                          </m:r>
                        </m:den>
                      </m:f>
                      <m:d>
                        <m:dPr>
                          <m:begChr m:val="["/>
                          <m:endChr m:val="]"/>
                          <m:ctrlPr>
                            <a:rPr lang="en-US" b="1" i="1" smtClean="0">
                              <a:solidFill>
                                <a:schemeClr val="bg1"/>
                              </a:solidFill>
                              <a:effectLst/>
                              <a:latin typeface="Cambria Math" panose="02040503050406030204" pitchFamily="18" charset="0"/>
                              <a:cs typeface="Times New Roman" panose="02020603050405020304" pitchFamily="18" charset="0"/>
                            </a:rPr>
                          </m:ctrlPr>
                        </m:dPr>
                        <m:e>
                          <m:nary>
                            <m:naryPr>
                              <m:limLoc m:val="subSup"/>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naryPr>
                            <m: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𝟎</m:t>
                              </m:r>
                            </m:sub>
                            <m:sup>
                              <m:sSub>
                                <m:sSubPr>
                                  <m:ctrlPr>
                                    <a:rPr lang="en-US" b="1" i="1">
                                      <a:solidFill>
                                        <a:schemeClr val="bg1"/>
                                      </a:solidFill>
                                      <a:latin typeface="Cambria Math" panose="02040503050406030204" pitchFamily="18" charset="0"/>
                                      <a:cs typeface="Times New Roman" panose="02020603050405020304" pitchFamily="18" charset="0"/>
                                    </a:rPr>
                                  </m:ctrlPr>
                                </m:sSubPr>
                                <m:e>
                                  <m:r>
                                    <a:rPr lang="en-US" b="1" i="1">
                                      <a:solidFill>
                                        <a:schemeClr val="bg1"/>
                                      </a:solidFill>
                                      <a:latin typeface="Cambria Math" panose="02040503050406030204" pitchFamily="18" charset="0"/>
                                      <a:cs typeface="Times New Roman" panose="02020603050405020304" pitchFamily="18" charset="0"/>
                                    </a:rPr>
                                    <m:t>𝒌</m:t>
                                  </m:r>
                                </m:e>
                                <m:sub>
                                  <m:r>
                                    <a:rPr lang="en-US" b="1" i="1">
                                      <a:solidFill>
                                        <a:schemeClr val="bg1"/>
                                      </a:solidFill>
                                      <a:latin typeface="Cambria Math" panose="02040503050406030204" pitchFamily="18" charset="0"/>
                                      <a:cs typeface="Times New Roman" panose="02020603050405020304" pitchFamily="18" charset="0"/>
                                    </a:rPr>
                                    <m:t>𝒛</m:t>
                                  </m:r>
                                  <m:r>
                                    <a:rPr lang="en-US" b="1" i="1">
                                      <a:solidFill>
                                        <a:schemeClr val="bg1"/>
                                      </a:solidFill>
                                      <a:latin typeface="Cambria Math" panose="02040503050406030204" pitchFamily="18" charset="0"/>
                                      <a:cs typeface="Times New Roman" panose="02020603050405020304" pitchFamily="18" charset="0"/>
                                    </a:rPr>
                                    <m:t>𝟐</m:t>
                                  </m:r>
                                </m:sub>
                              </m:s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𝒂</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𝒔𝒊𝒏</m:t>
                                      </m:r>
                                    </m:fName>
                                    <m:e>
                                      <m:r>
                                        <a:rPr lang="en-US" b="1" i="1">
                                          <a:solidFill>
                                            <a:schemeClr val="bg1"/>
                                          </a:solidFill>
                                          <a:latin typeface="Cambria Math" panose="02040503050406030204" pitchFamily="18" charset="0"/>
                                          <a:cs typeface="Times New Roman" panose="02020603050405020304" pitchFamily="18" charset="0"/>
                                        </a:rPr>
                                        <m:t>𝒛</m:t>
                                      </m:r>
                                      <m:r>
                                        <a:rPr lang="en-US" b="1" i="1">
                                          <a:solidFill>
                                            <a:schemeClr val="bg1"/>
                                          </a:solidFill>
                                          <a:latin typeface="Cambria Math" panose="02040503050406030204" pitchFamily="18" charset="0"/>
                                          <a:cs typeface="Times New Roman" panose="02020603050405020304" pitchFamily="18" charset="0"/>
                                        </a:rPr>
                                        <m:t>′</m:t>
                                      </m:r>
                                    </m:e>
                                  </m:func>
                                </m:num>
                                <m:den>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𝒛</m:t>
                                  </m:r>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𝐝</m:t>
                          </m:r>
                          <m:sSup>
                            <m:sSupPr>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pPr>
                            <m:e>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𝐳</m:t>
                              </m:r>
                            </m:e>
                            <m:sup>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sSup>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naryPr>
                            <m: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𝟎</m:t>
                              </m:r>
                            </m:sub>
                            <m:sup>
                              <m:sSub>
                                <m:sSubPr>
                                  <m:ctrlPr>
                                    <a:rPr lang="en-US" b="1" i="1">
                                      <a:solidFill>
                                        <a:schemeClr val="bg1"/>
                                      </a:solidFill>
                                      <a:latin typeface="Cambria Math" panose="02040503050406030204" pitchFamily="18" charset="0"/>
                                      <a:cs typeface="Times New Roman" panose="02020603050405020304" pitchFamily="18" charset="0"/>
                                    </a:rPr>
                                  </m:ctrlPr>
                                </m:sSubPr>
                                <m:e>
                                  <m:r>
                                    <a:rPr lang="en-US" b="1" i="1">
                                      <a:solidFill>
                                        <a:schemeClr val="bg1"/>
                                      </a:solidFill>
                                      <a:latin typeface="Cambria Math" panose="02040503050406030204" pitchFamily="18" charset="0"/>
                                      <a:cs typeface="Times New Roman" panose="02020603050405020304" pitchFamily="18" charset="0"/>
                                    </a:rPr>
                                    <m:t>𝒌</m:t>
                                  </m:r>
                                </m:e>
                                <m:sub>
                                  <m:r>
                                    <a:rPr lang="en-US" b="1" i="1">
                                      <a:solidFill>
                                        <a:schemeClr val="bg1"/>
                                      </a:solidFill>
                                      <a:latin typeface="Cambria Math" panose="02040503050406030204" pitchFamily="18" charset="0"/>
                                      <a:cs typeface="Times New Roman" panose="02020603050405020304" pitchFamily="18" charset="0"/>
                                    </a:rPr>
                                    <m:t>𝒛</m:t>
                                  </m:r>
                                  <m:r>
                                    <a:rPr lang="en-US" b="1" i="1">
                                      <a:solidFill>
                                        <a:schemeClr val="bg1"/>
                                      </a:solidFill>
                                      <a:latin typeface="Cambria Math" panose="02040503050406030204" pitchFamily="18" charset="0"/>
                                      <a:cs typeface="Times New Roman" panose="02020603050405020304" pitchFamily="18" charset="0"/>
                                    </a:rPr>
                                    <m:t>𝟏</m:t>
                                  </m:r>
                                </m:sub>
                              </m:s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𝒂</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𝒔𝒊𝒏</m:t>
                                      </m:r>
                                    </m:fName>
                                    <m:e>
                                      <m:r>
                                        <a:rPr lang="en-US" b="1" i="1">
                                          <a:solidFill>
                                            <a:schemeClr val="bg1"/>
                                          </a:solidFill>
                                          <a:latin typeface="Cambria Math" panose="02040503050406030204" pitchFamily="18" charset="0"/>
                                          <a:cs typeface="Times New Roman" panose="02020603050405020304" pitchFamily="18" charset="0"/>
                                        </a:rPr>
                                        <m:t>𝒛</m:t>
                                      </m:r>
                                      <m:r>
                                        <a:rPr lang="en-US" b="1" i="1">
                                          <a:solidFill>
                                            <a:schemeClr val="bg1"/>
                                          </a:solidFill>
                                          <a:latin typeface="Cambria Math" panose="02040503050406030204" pitchFamily="18" charset="0"/>
                                          <a:cs typeface="Times New Roman" panose="02020603050405020304" pitchFamily="18" charset="0"/>
                                        </a:rPr>
                                        <m:t>′</m:t>
                                      </m:r>
                                    </m:e>
                                  </m:func>
                                </m:num>
                                <m:den>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𝒛</m:t>
                                  </m:r>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𝐝𝐳</m:t>
                          </m:r>
                          <m:r>
                            <m:rPr>
                              <m:nor/>
                            </m:rPr>
                            <a:rPr lang="en-US" b="1" dirty="0">
                              <a:solidFill>
                                <a:schemeClr val="bg1"/>
                              </a:solidFill>
                              <a:latin typeface="Calibri" panose="020F0502020204030204" pitchFamily="34" charset="0"/>
                              <a:ea typeface="Calibri" panose="020F0502020204030204" pitchFamily="34" charset="0"/>
                              <a:cs typeface="Times New Roman" panose="02020603050405020304" pitchFamily="18" charset="0"/>
                            </a:rPr>
                            <m:t>’</m:t>
                          </m:r>
                        </m:e>
                      </m:d>
                    </m:oMath>
                  </m:oMathPara>
                </a14:m>
                <a:endParaRPr lang="en-US"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3" name="TextBox 2">
                <a:extLst>
                  <a:ext uri="{FF2B5EF4-FFF2-40B4-BE49-F238E27FC236}">
                    <a16:creationId xmlns:a16="http://schemas.microsoft.com/office/drawing/2014/main" id="{2828A497-5F7E-43C2-EF70-8A04E1ADD409}"/>
                  </a:ext>
                </a:extLst>
              </p:cNvPr>
              <p:cNvSpPr txBox="1">
                <a:spLocks noRot="1" noChangeAspect="1" noMove="1" noResize="1" noEditPoints="1" noAdjustHandles="1" noChangeArrowheads="1" noChangeShapeType="1" noTextEdit="1"/>
              </p:cNvSpPr>
              <p:nvPr/>
            </p:nvSpPr>
            <p:spPr>
              <a:xfrm>
                <a:off x="6096000" y="3594504"/>
                <a:ext cx="6096001" cy="956929"/>
              </a:xfrm>
              <a:prstGeom prst="rect">
                <a:avLst/>
              </a:prstGeom>
              <a:blipFill>
                <a:blip r:embed="rId4"/>
                <a:stretch>
                  <a:fillRect/>
                </a:stretch>
              </a:blipFill>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39C92B0-06EC-4F50-7A5B-B3EA20A565BB}"/>
                  </a:ext>
                </a:extLst>
              </p:cNvPr>
              <p:cNvSpPr txBox="1"/>
              <p:nvPr/>
            </p:nvSpPr>
            <p:spPr>
              <a:xfrm>
                <a:off x="2521314" y="6364450"/>
                <a:ext cx="1499733" cy="369332"/>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chemeClr val="tx1"/>
                              </a:solidFill>
                              <a:latin typeface="Cambria Math" panose="02040503050406030204" pitchFamily="18" charset="0"/>
                              <a:cs typeface="Times New Roman" panose="02020603050405020304" pitchFamily="18" charset="0"/>
                            </a:rPr>
                          </m:ctrlPr>
                        </m:sSubPr>
                        <m:e>
                          <m:r>
                            <a:rPr lang="en-US" sz="1800" b="0" i="1">
                              <a:solidFill>
                                <a:schemeClr val="tx1"/>
                              </a:solidFill>
                              <a:latin typeface="Cambria Math" panose="02040503050406030204" pitchFamily="18" charset="0"/>
                              <a:cs typeface="Times New Roman" panose="02020603050405020304" pitchFamily="18" charset="0"/>
                            </a:rPr>
                            <m:t>𝑘</m:t>
                          </m:r>
                        </m:e>
                        <m:sub>
                          <m:r>
                            <a:rPr lang="en-US" sz="1800" b="0" i="1">
                              <a:solidFill>
                                <a:schemeClr val="tx1"/>
                              </a:solidFill>
                              <a:latin typeface="Cambria Math" panose="02040503050406030204" pitchFamily="18" charset="0"/>
                              <a:cs typeface="Times New Roman" panose="02020603050405020304" pitchFamily="18" charset="0"/>
                            </a:rPr>
                            <m:t>𝑧𝑜</m:t>
                          </m:r>
                        </m:sub>
                      </m:sSub>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𝑧</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𝑎</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US" dirty="0"/>
              </a:p>
            </p:txBody>
          </p:sp>
        </mc:Choice>
        <mc:Fallback xmlns="">
          <p:sp>
            <p:nvSpPr>
              <p:cNvPr id="4" name="TextBox 3">
                <a:extLst>
                  <a:ext uri="{FF2B5EF4-FFF2-40B4-BE49-F238E27FC236}">
                    <a16:creationId xmlns:a16="http://schemas.microsoft.com/office/drawing/2014/main" id="{339C92B0-06EC-4F50-7A5B-B3EA20A565BB}"/>
                  </a:ext>
                </a:extLst>
              </p:cNvPr>
              <p:cNvSpPr txBox="1">
                <a:spLocks noRot="1" noChangeAspect="1" noMove="1" noResize="1" noEditPoints="1" noAdjustHandles="1" noChangeArrowheads="1" noChangeShapeType="1" noTextEdit="1"/>
              </p:cNvSpPr>
              <p:nvPr/>
            </p:nvSpPr>
            <p:spPr>
              <a:xfrm>
                <a:off x="2521314" y="6364450"/>
                <a:ext cx="1499733" cy="369332"/>
              </a:xfrm>
              <a:prstGeom prst="rect">
                <a:avLst/>
              </a:prstGeom>
              <a:blipFill>
                <a:blip r:embed="rId5"/>
                <a:stretch>
                  <a:fillRect b="-13115"/>
                </a:stretch>
              </a:blipFill>
            </p:spPr>
            <p:txBody>
              <a:bodyPr/>
              <a:lstStyle/>
              <a:p>
                <a:r>
                  <a:rPr lang="en-US">
                    <a:noFill/>
                  </a:rPr>
                  <a:t> </a:t>
                </a:r>
              </a:p>
            </p:txBody>
          </p:sp>
        </mc:Fallback>
      </mc:AlternateContent>
    </p:spTree>
    <p:extLst>
      <p:ext uri="{BB962C8B-B14F-4D97-AF65-F5344CB8AC3E}">
        <p14:creationId xmlns:p14="http://schemas.microsoft.com/office/powerpoint/2010/main" val="522249194"/>
      </p:ext>
    </p:extLst>
  </p:cSld>
  <p:clrMapOvr>
    <a:masterClrMapping/>
  </p:clrMapOvr>
  <mc:AlternateContent xmlns:mc="http://schemas.openxmlformats.org/markup-compatibility/2006" xmlns:p14="http://schemas.microsoft.com/office/powerpoint/2010/main">
    <mc:Choice Requires="p14">
      <p:transition spd="slow" p14:dur="2000" advTm="76629"/>
    </mc:Choice>
    <mc:Fallback xmlns="">
      <p:transition spd="slow" advTm="7662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13</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D4024F95-6B86-4A2E-B63C-B4E5BF88349C}"/>
              </a:ext>
            </a:extLst>
          </p:cNvPr>
          <p:cNvSpPr txBox="1"/>
          <p:nvPr/>
        </p:nvSpPr>
        <p:spPr>
          <a:xfrm>
            <a:off x="-2" y="870580"/>
            <a:ext cx="12191999" cy="1200329"/>
          </a:xfrm>
          <a:prstGeom prst="rect">
            <a:avLst/>
          </a:prstGeom>
          <a:noFill/>
        </p:spPr>
        <p:txBody>
          <a:bodyPr wrap="square" rtlCol="0">
            <a:spAutoFit/>
          </a:bodyPr>
          <a:lstStyle/>
          <a:p>
            <a:r>
              <a:rPr lang="en-US" sz="3600" b="1" dirty="0">
                <a:latin typeface="Calibri" panose="020F0502020204030204" pitchFamily="34" charset="0"/>
                <a:cs typeface="Times New Roman" panose="02020603050405020304" pitchFamily="18" charset="0"/>
              </a:rPr>
              <a:t>Analysis for </a:t>
            </a:r>
            <a:r>
              <a:rPr lang="en-US" sz="3600" b="1" dirty="0">
                <a:latin typeface="Symbol" panose="05050102010706020507" pitchFamily="18" charset="2"/>
                <a:cs typeface="Times New Roman" panose="02020603050405020304" pitchFamily="18" charset="0"/>
              </a:rPr>
              <a:t>a</a:t>
            </a:r>
            <a:r>
              <a:rPr lang="en-US" sz="3600" b="1" baseline="-25000" dirty="0">
                <a:latin typeface="Calibri" panose="020F0502020204030204" pitchFamily="34" charset="0"/>
                <a:cs typeface="Times New Roman" panose="02020603050405020304" pitchFamily="18" charset="0"/>
              </a:rPr>
              <a:t>1</a:t>
            </a:r>
            <a:r>
              <a:rPr lang="en-US" sz="3600" b="1" dirty="0">
                <a:latin typeface="Calibri" panose="020F0502020204030204" pitchFamily="34" charset="0"/>
                <a:cs typeface="Times New Roman" panose="02020603050405020304" pitchFamily="18" charset="0"/>
              </a:rPr>
              <a:t> with an active source with </a:t>
            </a:r>
            <a:r>
              <a:rPr lang="en-US" sz="3600" b="1" dirty="0">
                <a:effectLst/>
                <a:latin typeface="Calibri" panose="020F0502020204030204" pitchFamily="34" charset="0"/>
                <a:ea typeface="Calibri" panose="020F0502020204030204" pitchFamily="34" charset="0"/>
                <a:cs typeface="Times New Roman" panose="02020603050405020304" pitchFamily="18" charset="0"/>
              </a:rPr>
              <a:t>limited bandwidth frequencies (w</a:t>
            </a:r>
            <a:r>
              <a:rPr lang="en-US" sz="3600" b="1" baseline="-25000" dirty="0">
                <a:effectLst/>
                <a:latin typeface="Calibri" panose="020F0502020204030204" pitchFamily="34" charset="0"/>
                <a:ea typeface="Calibri" panose="020F0502020204030204" pitchFamily="34" charset="0"/>
                <a:cs typeface="Times New Roman" panose="02020603050405020304" pitchFamily="18" charset="0"/>
              </a:rPr>
              <a:t>1</a:t>
            </a:r>
            <a:r>
              <a:rPr lang="en-US" sz="3600" b="1" dirty="0">
                <a:effectLst/>
                <a:latin typeface="Calibri" panose="020F0502020204030204" pitchFamily="34" charset="0"/>
                <a:ea typeface="Calibri" panose="020F0502020204030204" pitchFamily="34" charset="0"/>
                <a:cs typeface="Times New Roman" panose="02020603050405020304" pitchFamily="18" charset="0"/>
              </a:rPr>
              <a:t> – w</a:t>
            </a:r>
            <a:r>
              <a:rPr lang="en-US" sz="3600" b="1" baseline="-25000" dirty="0">
                <a:effectLst/>
                <a:latin typeface="Calibri" panose="020F0502020204030204" pitchFamily="34" charset="0"/>
                <a:ea typeface="Calibri" panose="020F0502020204030204" pitchFamily="34" charset="0"/>
                <a:cs typeface="Times New Roman" panose="02020603050405020304" pitchFamily="18" charset="0"/>
              </a:rPr>
              <a:t>2</a:t>
            </a:r>
            <a:r>
              <a:rPr lang="en-US" sz="3600" b="1" dirty="0">
                <a:effectLst/>
                <a:latin typeface="Calibri" panose="020F0502020204030204" pitchFamily="34" charset="0"/>
                <a:ea typeface="Calibri" panose="020F0502020204030204" pitchFamily="34" charset="0"/>
                <a:cs typeface="Times New Roman" panose="02020603050405020304" pitchFamily="18" charset="0"/>
              </a:rPr>
              <a:t>)</a:t>
            </a:r>
            <a:endParaRPr lang="en-US" sz="3600" dirty="0"/>
          </a:p>
        </p:txBody>
      </p:sp>
      <p:pic>
        <p:nvPicPr>
          <p:cNvPr id="6146" name="Picture 2">
            <a:extLst>
              <a:ext uri="{FF2B5EF4-FFF2-40B4-BE49-F238E27FC236}">
                <a16:creationId xmlns:a16="http://schemas.microsoft.com/office/drawing/2014/main" id="{191929A9-7FAE-8AB6-DCCE-92480622F3C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150" b="6873"/>
          <a:stretch/>
        </p:blipFill>
        <p:spPr bwMode="auto">
          <a:xfrm>
            <a:off x="34979" y="1901283"/>
            <a:ext cx="6350130" cy="447872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52346D54-01CA-4477-83D3-387047307932}"/>
                  </a:ext>
                </a:extLst>
              </p:cNvPr>
              <p:cNvSpPr txBox="1"/>
              <p:nvPr/>
            </p:nvSpPr>
            <p:spPr>
              <a:xfrm>
                <a:off x="3797506" y="3735165"/>
                <a:ext cx="8394494" cy="956929"/>
              </a:xfrm>
              <a:prstGeom prst="rect">
                <a:avLst/>
              </a:prstGeom>
              <a:solidFill>
                <a:srgbClr val="0000CC"/>
              </a:solidFill>
              <a:ln/>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14:m>
                  <m:oMathPara xmlns:m="http://schemas.openxmlformats.org/officeDocument/2006/math">
                    <m:oMathParaPr>
                      <m:jc m:val="centerGroup"/>
                    </m:oMathParaPr>
                    <m:oMath xmlns:m="http://schemas.openxmlformats.org/officeDocument/2006/math">
                      <m:f>
                        <m:fPr>
                          <m:ctrlPr>
                            <a:rPr lang="en-US" b="1" i="1" smtClean="0">
                              <a:solidFill>
                                <a:schemeClr val="bg1"/>
                              </a:solidFill>
                              <a:effectLst/>
                              <a:latin typeface="Cambria Math" panose="02040503050406030204" pitchFamily="18" charset="0"/>
                              <a:cs typeface="Times New Roman" panose="02020603050405020304" pitchFamily="18" charset="0"/>
                            </a:rPr>
                          </m:ctrlPr>
                        </m:fPr>
                        <m:num>
                          <m:d>
                            <m:dPr>
                              <m:ctrlPr>
                                <a:rPr lang="en-US" b="1" i="1" smtClean="0">
                                  <a:solidFill>
                                    <a:schemeClr val="bg1"/>
                                  </a:solidFill>
                                  <a:effectLst/>
                                  <a:latin typeface="Cambria Math" panose="02040503050406030204" pitchFamily="18" charset="0"/>
                                  <a:cs typeface="Times New Roman" panose="02020603050405020304" pitchFamily="18" charset="0"/>
                                </a:rPr>
                              </m:ctrlPr>
                            </m:dPr>
                            <m:e>
                              <m:sSub>
                                <m:sSubPr>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𝟏</m:t>
                                  </m:r>
                                </m:sub>
                              </m:sSub>
                              <m:d>
                                <m:dPr>
                                  <m:ctrlPr>
                                    <a:rPr lang="en-US" b="1" i="1">
                                      <a:solidFill>
                                        <a:schemeClr val="bg1"/>
                                      </a:solidFill>
                                      <a:latin typeface="Cambria Math" panose="02040503050406030204" pitchFamily="18" charset="0"/>
                                      <a:cs typeface="Times New Roman" panose="02020603050405020304" pitchFamily="18" charset="0"/>
                                    </a:rPr>
                                  </m:ctrlPr>
                                </m:dPr>
                                <m:e>
                                  <m:sSub>
                                    <m:sSubPr>
                                      <m:ctrlPr>
                                        <a:rPr lang="en-US" b="1" i="1">
                                          <a:solidFill>
                                            <a:schemeClr val="bg1"/>
                                          </a:solidFill>
                                          <a:latin typeface="Cambria Math" panose="02040503050406030204" pitchFamily="18" charset="0"/>
                                          <a:cs typeface="Times New Roman" panose="02020603050405020304" pitchFamily="18" charset="0"/>
                                        </a:rPr>
                                      </m:ctrlPr>
                                    </m:sSubPr>
                                    <m:e>
                                      <m:r>
                                        <a:rPr lang="en-US" b="1" i="1">
                                          <a:solidFill>
                                            <a:schemeClr val="bg1"/>
                                          </a:solidFill>
                                          <a:latin typeface="Cambria Math" panose="02040503050406030204" pitchFamily="18" charset="0"/>
                                          <a:cs typeface="Times New Roman" panose="02020603050405020304" pitchFamily="18" charset="0"/>
                                        </a:rPr>
                                        <m:t>𝒌</m:t>
                                      </m:r>
                                    </m:e>
                                    <m:sub>
                                      <m:r>
                                        <a:rPr lang="en-US" b="1" i="1">
                                          <a:solidFill>
                                            <a:schemeClr val="bg1"/>
                                          </a:solidFill>
                                          <a:latin typeface="Cambria Math" panose="02040503050406030204" pitchFamily="18" charset="0"/>
                                          <a:cs typeface="Times New Roman" panose="02020603050405020304" pitchFamily="18" charset="0"/>
                                        </a:rPr>
                                        <m:t>𝒛</m:t>
                                      </m:r>
                                    </m:sub>
                                  </m:sSub>
                                  <m:r>
                                    <a:rPr lang="en-US" b="1" i="1">
                                      <a:solidFill>
                                        <a:schemeClr val="bg1"/>
                                      </a:solidFill>
                                      <a:latin typeface="Cambria Math" panose="02040503050406030204" pitchFamily="18" charset="0"/>
                                      <a:cs typeface="Times New Roman" panose="02020603050405020304" pitchFamily="18" charset="0"/>
                                    </a:rPr>
                                    <m:t>𝒛</m:t>
                                  </m:r>
                                </m:e>
                              </m:d>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𝟏</m:t>
                                  </m:r>
                                </m:sub>
                              </m:sSub>
                              <m:sSub>
                                <m:sSubPr>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b="1" i="1">
                                              <a:solidFill>
                                                <a:schemeClr val="bg1"/>
                                              </a:solidFill>
                                              <a:latin typeface="Cambria Math" panose="02040503050406030204" pitchFamily="18" charset="0"/>
                                              <a:cs typeface="Times New Roman" panose="02020603050405020304" pitchFamily="18" charset="0"/>
                                            </a:rPr>
                                          </m:ctrlPr>
                                        </m:sSubPr>
                                        <m:e>
                                          <m:r>
                                            <a:rPr lang="en-US" b="1" i="1">
                                              <a:solidFill>
                                                <a:schemeClr val="bg1"/>
                                              </a:solidFill>
                                              <a:latin typeface="Cambria Math" panose="02040503050406030204" pitchFamily="18" charset="0"/>
                                              <a:cs typeface="Times New Roman" panose="02020603050405020304" pitchFamily="18" charset="0"/>
                                            </a:rPr>
                                            <m:t>𝒌</m:t>
                                          </m:r>
                                        </m:e>
                                        <m:sub>
                                          <m:r>
                                            <a:rPr lang="en-US" b="1" i="1">
                                              <a:solidFill>
                                                <a:schemeClr val="bg1"/>
                                              </a:solidFill>
                                              <a:latin typeface="Cambria Math" panose="02040503050406030204" pitchFamily="18" charset="0"/>
                                              <a:cs typeface="Times New Roman" panose="02020603050405020304" pitchFamily="18" charset="0"/>
                                            </a:rPr>
                                            <m:t>𝒛</m:t>
                                          </m:r>
                                        </m:sub>
                                      </m:s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e>
                                <m: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𝒆𝒔𝒕</m:t>
                                  </m:r>
                                </m:sub>
                              </m:sSub>
                            </m:e>
                          </m:d>
                        </m:num>
                        <m:den>
                          <m:r>
                            <a:rPr lang="en-US" b="1" i="1" smtClean="0">
                              <a:solidFill>
                                <a:schemeClr val="bg1"/>
                              </a:solidFill>
                              <a:effectLst/>
                              <a:latin typeface="Cambria Math" panose="02040503050406030204" pitchFamily="18" charset="0"/>
                              <a:cs typeface="Times New Roman" panose="02020603050405020304" pitchFamily="18" charset="0"/>
                            </a:rPr>
                            <m:t>𝟒</m:t>
                          </m:r>
                          <m:r>
                            <a:rPr lang="en-US" b="1" i="1" smtClean="0">
                              <a:solidFill>
                                <a:schemeClr val="bg1"/>
                              </a:solidFill>
                              <a:effectLst/>
                              <a:latin typeface="Cambria Math" panose="02040503050406030204" pitchFamily="18" charset="0"/>
                              <a:cs typeface="Times New Roman" panose="02020603050405020304" pitchFamily="18" charset="0"/>
                            </a:rPr>
                            <m:t>𝑹</m:t>
                          </m:r>
                        </m:den>
                      </m:f>
                      <m:r>
                        <a:rPr lang="en-US" b="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𝑯</m:t>
                      </m:r>
                      <m:d>
                        <m:dPr>
                          <m:ctrlPr>
                            <a:rPr lang="en-US" b="1" i="1" smtClean="0">
                              <a:solidFill>
                                <a:schemeClr val="bg1"/>
                              </a:solidFill>
                              <a:effectLst/>
                              <a:latin typeface="Cambria Math" panose="02040503050406030204" pitchFamily="18" charset="0"/>
                              <a:cs typeface="Times New Roman" panose="02020603050405020304" pitchFamily="18" charset="0"/>
                            </a:rPr>
                          </m:ctrlPr>
                        </m:dPr>
                        <m:e>
                          <m:r>
                            <a:rPr lang="en-US" b="1" i="1" smtClean="0">
                              <a:solidFill>
                                <a:schemeClr val="bg1"/>
                              </a:solidFill>
                              <a:effectLst/>
                              <a:latin typeface="Cambria Math" panose="02040503050406030204" pitchFamily="18" charset="0"/>
                              <a:cs typeface="Times New Roman" panose="02020603050405020304" pitchFamily="18" charset="0"/>
                            </a:rPr>
                            <m:t>𝒛</m:t>
                          </m:r>
                          <m:r>
                            <a:rPr lang="en-US" b="1" i="1" smtClean="0">
                              <a:solidFill>
                                <a:schemeClr val="bg1"/>
                              </a:solidFill>
                              <a:effectLst/>
                              <a:latin typeface="Cambria Math" panose="02040503050406030204" pitchFamily="18" charset="0"/>
                              <a:cs typeface="Times New Roman" panose="02020603050405020304" pitchFamily="18" charset="0"/>
                            </a:rPr>
                            <m:t>−</m:t>
                          </m:r>
                          <m:r>
                            <a:rPr lang="en-US" b="1" i="1" smtClean="0">
                              <a:solidFill>
                                <a:schemeClr val="bg1"/>
                              </a:solidFill>
                              <a:effectLst/>
                              <a:latin typeface="Cambria Math" panose="02040503050406030204" pitchFamily="18" charset="0"/>
                              <a:cs typeface="Times New Roman" panose="02020603050405020304" pitchFamily="18" charset="0"/>
                            </a:rPr>
                            <m:t>𝒂</m:t>
                          </m:r>
                        </m:e>
                      </m:d>
                      <m:r>
                        <a:rPr lang="en-US" b="1" i="1" smtClean="0">
                          <a:solidFill>
                            <a:schemeClr val="bg1"/>
                          </a:solidFill>
                          <a:effectLst/>
                          <a:latin typeface="Cambria Math" panose="02040503050406030204" pitchFamily="18" charset="0"/>
                          <a:cs typeface="Times New Roman" panose="02020603050405020304" pitchFamily="18" charset="0"/>
                        </a:rPr>
                        <m:t>−</m:t>
                      </m:r>
                      <m:f>
                        <m:fPr>
                          <m:ctrlPr>
                            <a:rPr lang="en-US"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1" i="0"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𝝅</m:t>
                          </m:r>
                        </m:den>
                      </m:f>
                      <m:d>
                        <m:dPr>
                          <m:begChr m:val="["/>
                          <m:endChr m:val="]"/>
                          <m:ctrlPr>
                            <a:rPr lang="en-US" b="1" i="1">
                              <a:solidFill>
                                <a:schemeClr val="bg1"/>
                              </a:solidFill>
                              <a:latin typeface="Cambria Math" panose="02040503050406030204" pitchFamily="18" charset="0"/>
                              <a:cs typeface="Times New Roman" panose="02020603050405020304" pitchFamily="18" charset="0"/>
                            </a:rPr>
                          </m:ctrlPr>
                        </m:dPr>
                        <m:e>
                          <m:nary>
                            <m:naryPr>
                              <m:limLoc m:val="subSup"/>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naryPr>
                            <m: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𝟎</m:t>
                              </m:r>
                            </m:sub>
                            <m:sup>
                              <m:sSub>
                                <m:sSubPr>
                                  <m:ctrlPr>
                                    <a:rPr lang="en-US" b="1" i="1">
                                      <a:solidFill>
                                        <a:schemeClr val="bg1"/>
                                      </a:solidFill>
                                      <a:latin typeface="Cambria Math" panose="02040503050406030204" pitchFamily="18" charset="0"/>
                                      <a:cs typeface="Times New Roman" panose="02020603050405020304" pitchFamily="18" charset="0"/>
                                    </a:rPr>
                                  </m:ctrlPr>
                                </m:sSubPr>
                                <m:e>
                                  <m:r>
                                    <a:rPr lang="en-US" b="1" i="1">
                                      <a:solidFill>
                                        <a:schemeClr val="bg1"/>
                                      </a:solidFill>
                                      <a:latin typeface="Cambria Math" panose="02040503050406030204" pitchFamily="18" charset="0"/>
                                      <a:cs typeface="Times New Roman" panose="02020603050405020304" pitchFamily="18" charset="0"/>
                                    </a:rPr>
                                    <m:t>𝒌</m:t>
                                  </m:r>
                                </m:e>
                                <m:sub>
                                  <m:r>
                                    <a:rPr lang="en-US" b="1" i="1">
                                      <a:solidFill>
                                        <a:schemeClr val="bg1"/>
                                      </a:solidFill>
                                      <a:latin typeface="Cambria Math" panose="02040503050406030204" pitchFamily="18" charset="0"/>
                                      <a:cs typeface="Times New Roman" panose="02020603050405020304" pitchFamily="18" charset="0"/>
                                    </a:rPr>
                                    <m:t>𝒛</m:t>
                                  </m:r>
                                  <m:r>
                                    <a:rPr lang="en-US" b="1" i="1">
                                      <a:solidFill>
                                        <a:schemeClr val="bg1"/>
                                      </a:solidFill>
                                      <a:latin typeface="Cambria Math" panose="02040503050406030204" pitchFamily="18" charset="0"/>
                                      <a:cs typeface="Times New Roman" panose="02020603050405020304" pitchFamily="18" charset="0"/>
                                    </a:rPr>
                                    <m:t>𝟐</m:t>
                                  </m:r>
                                </m:sub>
                              </m:s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𝒂</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𝒔𝒊𝒏</m:t>
                                      </m:r>
                                    </m:fName>
                                    <m:e>
                                      <m:r>
                                        <a:rPr lang="en-US" b="1" i="1">
                                          <a:solidFill>
                                            <a:schemeClr val="bg1"/>
                                          </a:solidFill>
                                          <a:latin typeface="Cambria Math" panose="02040503050406030204" pitchFamily="18" charset="0"/>
                                          <a:cs typeface="Times New Roman" panose="02020603050405020304" pitchFamily="18" charset="0"/>
                                        </a:rPr>
                                        <m:t>𝒛</m:t>
                                      </m:r>
                                      <m:r>
                                        <a:rPr lang="en-US" b="1" i="1">
                                          <a:solidFill>
                                            <a:schemeClr val="bg1"/>
                                          </a:solidFill>
                                          <a:latin typeface="Cambria Math" panose="02040503050406030204" pitchFamily="18" charset="0"/>
                                          <a:cs typeface="Times New Roman" panose="02020603050405020304" pitchFamily="18" charset="0"/>
                                        </a:rPr>
                                        <m:t>′</m:t>
                                      </m:r>
                                    </m:e>
                                  </m:func>
                                </m:num>
                                <m:den>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𝒛</m:t>
                                  </m:r>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𝐝</m:t>
                          </m:r>
                          <m:sSup>
                            <m:sSupPr>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pPr>
                            <m:e>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𝐳</m:t>
                              </m:r>
                            </m:e>
                            <m:sup>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sSup>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naryPr>
                            <m: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𝟎</m:t>
                              </m:r>
                            </m:sub>
                            <m:sup>
                              <m:sSub>
                                <m:sSubPr>
                                  <m:ctrlPr>
                                    <a:rPr lang="en-US" b="1" i="1">
                                      <a:solidFill>
                                        <a:schemeClr val="bg1"/>
                                      </a:solidFill>
                                      <a:latin typeface="Cambria Math" panose="02040503050406030204" pitchFamily="18" charset="0"/>
                                      <a:cs typeface="Times New Roman" panose="02020603050405020304" pitchFamily="18" charset="0"/>
                                    </a:rPr>
                                  </m:ctrlPr>
                                </m:sSubPr>
                                <m:e>
                                  <m:r>
                                    <a:rPr lang="en-US" b="1" i="1">
                                      <a:solidFill>
                                        <a:schemeClr val="bg1"/>
                                      </a:solidFill>
                                      <a:latin typeface="Cambria Math" panose="02040503050406030204" pitchFamily="18" charset="0"/>
                                      <a:cs typeface="Times New Roman" panose="02020603050405020304" pitchFamily="18" charset="0"/>
                                    </a:rPr>
                                    <m:t>𝒌</m:t>
                                  </m:r>
                                </m:e>
                                <m:sub>
                                  <m:r>
                                    <a:rPr lang="en-US" b="1" i="1">
                                      <a:solidFill>
                                        <a:schemeClr val="bg1"/>
                                      </a:solidFill>
                                      <a:latin typeface="Cambria Math" panose="02040503050406030204" pitchFamily="18" charset="0"/>
                                      <a:cs typeface="Times New Roman" panose="02020603050405020304" pitchFamily="18" charset="0"/>
                                    </a:rPr>
                                    <m:t>𝒛</m:t>
                                  </m:r>
                                  <m:r>
                                    <a:rPr lang="en-US" b="1" i="1">
                                      <a:solidFill>
                                        <a:schemeClr val="bg1"/>
                                      </a:solidFill>
                                      <a:latin typeface="Cambria Math" panose="02040503050406030204" pitchFamily="18" charset="0"/>
                                      <a:cs typeface="Times New Roman" panose="02020603050405020304" pitchFamily="18" charset="0"/>
                                    </a:rPr>
                                    <m:t>𝟏</m:t>
                                  </m:r>
                                </m:sub>
                              </m:sSub>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𝒂</m:t>
                              </m:r>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𝒔𝒊𝒏</m:t>
                                      </m:r>
                                    </m:fName>
                                    <m:e>
                                      <m:r>
                                        <a:rPr lang="en-US" b="1" i="1">
                                          <a:solidFill>
                                            <a:schemeClr val="bg1"/>
                                          </a:solidFill>
                                          <a:latin typeface="Cambria Math" panose="02040503050406030204" pitchFamily="18" charset="0"/>
                                          <a:cs typeface="Times New Roman" panose="02020603050405020304" pitchFamily="18" charset="0"/>
                                        </a:rPr>
                                        <m:t>𝒛</m:t>
                                      </m:r>
                                      <m:r>
                                        <a:rPr lang="en-US" b="1" i="1">
                                          <a:solidFill>
                                            <a:schemeClr val="bg1"/>
                                          </a:solidFill>
                                          <a:latin typeface="Cambria Math" panose="02040503050406030204" pitchFamily="18" charset="0"/>
                                          <a:cs typeface="Times New Roman" panose="02020603050405020304" pitchFamily="18" charset="0"/>
                                        </a:rPr>
                                        <m:t>′</m:t>
                                      </m:r>
                                    </m:e>
                                  </m:func>
                                </m:num>
                                <m:den>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𝒛</m:t>
                                  </m:r>
                                  <m:r>
                                    <a:rPr lang="en-US"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𝐝𝐳</m:t>
                          </m:r>
                          <m:r>
                            <m:rPr>
                              <m:nor/>
                            </m:rPr>
                            <a:rPr lang="en-US" b="1" dirty="0">
                              <a:solidFill>
                                <a:schemeClr val="bg1"/>
                              </a:solidFill>
                              <a:latin typeface="Calibri" panose="020F0502020204030204" pitchFamily="34" charset="0"/>
                              <a:ea typeface="Calibri" panose="020F0502020204030204" pitchFamily="34" charset="0"/>
                              <a:cs typeface="Times New Roman" panose="02020603050405020304" pitchFamily="18" charset="0"/>
                            </a:rPr>
                            <m:t>’</m:t>
                          </m:r>
                        </m:e>
                      </m:d>
                    </m:oMath>
                  </m:oMathPara>
                </a14:m>
                <a:endParaRPr lang="en-US"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2" name="TextBox 11">
                <a:extLst>
                  <a:ext uri="{FF2B5EF4-FFF2-40B4-BE49-F238E27FC236}">
                    <a16:creationId xmlns:a16="http://schemas.microsoft.com/office/drawing/2014/main" id="{52346D54-01CA-4477-83D3-387047307932}"/>
                  </a:ext>
                </a:extLst>
              </p:cNvPr>
              <p:cNvSpPr txBox="1">
                <a:spLocks noRot="1" noChangeAspect="1" noMove="1" noResize="1" noEditPoints="1" noAdjustHandles="1" noChangeArrowheads="1" noChangeShapeType="1" noTextEdit="1"/>
              </p:cNvSpPr>
              <p:nvPr/>
            </p:nvSpPr>
            <p:spPr>
              <a:xfrm>
                <a:off x="3797506" y="3735165"/>
                <a:ext cx="8394494" cy="956929"/>
              </a:xfrm>
              <a:prstGeom prst="rect">
                <a:avLst/>
              </a:prstGeom>
              <a:blipFill>
                <a:blip r:embed="rId4"/>
                <a:stretch>
                  <a:fillRect/>
                </a:stretch>
              </a:blipFill>
              <a:ln/>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1BCEBA08-83F2-835C-BF73-3FB27AA3B2F6}"/>
                  </a:ext>
                </a:extLst>
              </p:cNvPr>
              <p:cNvSpPr txBox="1"/>
              <p:nvPr/>
            </p:nvSpPr>
            <p:spPr>
              <a:xfrm>
                <a:off x="2460177" y="6356350"/>
                <a:ext cx="1499733" cy="369332"/>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chemeClr val="tx1"/>
                              </a:solidFill>
                              <a:latin typeface="Cambria Math" panose="02040503050406030204" pitchFamily="18" charset="0"/>
                              <a:cs typeface="Times New Roman" panose="02020603050405020304" pitchFamily="18" charset="0"/>
                            </a:rPr>
                          </m:ctrlPr>
                        </m:sSubPr>
                        <m:e>
                          <m:r>
                            <a:rPr lang="en-US" sz="1800" b="0" i="1">
                              <a:solidFill>
                                <a:schemeClr val="tx1"/>
                              </a:solidFill>
                              <a:latin typeface="Cambria Math" panose="02040503050406030204" pitchFamily="18" charset="0"/>
                              <a:cs typeface="Times New Roman" panose="02020603050405020304" pitchFamily="18" charset="0"/>
                            </a:rPr>
                            <m:t>𝑘</m:t>
                          </m:r>
                        </m:e>
                        <m:sub>
                          <m:r>
                            <a:rPr lang="en-US" sz="1800" b="0" i="1">
                              <a:solidFill>
                                <a:schemeClr val="tx1"/>
                              </a:solidFill>
                              <a:latin typeface="Cambria Math" panose="02040503050406030204" pitchFamily="18" charset="0"/>
                              <a:cs typeface="Times New Roman" panose="02020603050405020304" pitchFamily="18" charset="0"/>
                            </a:rPr>
                            <m:t>𝑧𝑜</m:t>
                          </m:r>
                        </m:sub>
                      </m:sSub>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𝑧</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𝑎</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US" dirty="0"/>
              </a:p>
            </p:txBody>
          </p:sp>
        </mc:Choice>
        <mc:Fallback xmlns="">
          <p:sp>
            <p:nvSpPr>
              <p:cNvPr id="2" name="TextBox 1">
                <a:extLst>
                  <a:ext uri="{FF2B5EF4-FFF2-40B4-BE49-F238E27FC236}">
                    <a16:creationId xmlns:a16="http://schemas.microsoft.com/office/drawing/2014/main" id="{1BCEBA08-83F2-835C-BF73-3FB27AA3B2F6}"/>
                  </a:ext>
                </a:extLst>
              </p:cNvPr>
              <p:cNvSpPr txBox="1">
                <a:spLocks noRot="1" noChangeAspect="1" noMove="1" noResize="1" noEditPoints="1" noAdjustHandles="1" noChangeArrowheads="1" noChangeShapeType="1" noTextEdit="1"/>
              </p:cNvSpPr>
              <p:nvPr/>
            </p:nvSpPr>
            <p:spPr>
              <a:xfrm>
                <a:off x="2460177" y="6356350"/>
                <a:ext cx="1499733" cy="369332"/>
              </a:xfrm>
              <a:prstGeom prst="rect">
                <a:avLst/>
              </a:prstGeom>
              <a:blipFill>
                <a:blip r:embed="rId5"/>
                <a:stretch>
                  <a:fillRect b="-13333"/>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929735481"/>
      </p:ext>
    </p:extLst>
  </p:cSld>
  <p:clrMapOvr>
    <a:masterClrMapping/>
  </p:clrMapOvr>
  <mc:AlternateContent xmlns:mc="http://schemas.openxmlformats.org/markup-compatibility/2006" xmlns:p14="http://schemas.microsoft.com/office/powerpoint/2010/main">
    <mc:Choice Requires="p14">
      <p:transition spd="slow" p14:dur="2000" advTm="90260"/>
    </mc:Choice>
    <mc:Fallback xmlns="">
      <p:transition spd="slow" advTm="9026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14</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4037F434-61FE-4E99-A959-A24DDE519561}"/>
              </a:ext>
            </a:extLst>
          </p:cNvPr>
          <p:cNvSpPr txBox="1"/>
          <p:nvPr/>
        </p:nvSpPr>
        <p:spPr>
          <a:xfrm>
            <a:off x="1" y="984151"/>
            <a:ext cx="10403174" cy="646331"/>
          </a:xfrm>
          <a:prstGeom prst="rect">
            <a:avLst/>
          </a:prstGeom>
          <a:noFill/>
        </p:spPr>
        <p:txBody>
          <a:bodyPr wrap="square" rtlCol="0">
            <a:spAutoFit/>
          </a:bodyPr>
          <a:lstStyle/>
          <a:p>
            <a:r>
              <a:rPr lang="en-US" sz="3600" b="1" dirty="0">
                <a:latin typeface="Calibri" panose="020F0502020204030204" pitchFamily="34" charset="0"/>
                <a:cs typeface="Times New Roman" panose="02020603050405020304" pitchFamily="18" charset="0"/>
              </a:rPr>
              <a:t>Analysis for </a:t>
            </a:r>
            <a:r>
              <a:rPr lang="en-US" sz="3600" b="1" dirty="0">
                <a:latin typeface="Symbol" panose="05050102010706020507" pitchFamily="18" charset="2"/>
                <a:cs typeface="Times New Roman" panose="02020603050405020304" pitchFamily="18" charset="0"/>
              </a:rPr>
              <a:t>a</a:t>
            </a:r>
            <a:r>
              <a:rPr lang="en-US" sz="3600" b="1" baseline="-25000" dirty="0">
                <a:latin typeface="Calibri" panose="020F0502020204030204" pitchFamily="34" charset="0"/>
                <a:cs typeface="Times New Roman" panose="02020603050405020304" pitchFamily="18" charset="0"/>
              </a:rPr>
              <a:t>2</a:t>
            </a:r>
            <a:r>
              <a:rPr lang="en-US" sz="3600" b="1" dirty="0">
                <a:latin typeface="Calibri" panose="020F0502020204030204" pitchFamily="34" charset="0"/>
                <a:cs typeface="Times New Roman" panose="02020603050405020304" pitchFamily="18" charset="0"/>
              </a:rPr>
              <a:t> with an active source with HFM</a:t>
            </a:r>
            <a:endParaRPr lang="en-US" sz="3600" dirty="0"/>
          </a:p>
        </p:txBody>
      </p:sp>
      <p:pic>
        <p:nvPicPr>
          <p:cNvPr id="9218" name="Picture 2">
            <a:extLst>
              <a:ext uri="{FF2B5EF4-FFF2-40B4-BE49-F238E27FC236}">
                <a16:creationId xmlns:a16="http://schemas.microsoft.com/office/drawing/2014/main" id="{507B0927-F669-D537-51B5-7ECD5B56CD2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769" b="6259"/>
          <a:stretch/>
        </p:blipFill>
        <p:spPr bwMode="auto">
          <a:xfrm>
            <a:off x="74233" y="1630482"/>
            <a:ext cx="6997780" cy="4860259"/>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3A450D5-E0FA-C4F3-371B-A281382613F3}"/>
                  </a:ext>
                </a:extLst>
              </p:cNvPr>
              <p:cNvSpPr txBox="1"/>
              <p:nvPr/>
            </p:nvSpPr>
            <p:spPr>
              <a:xfrm>
                <a:off x="7714574" y="2641384"/>
                <a:ext cx="3866271" cy="695062"/>
              </a:xfrm>
              <a:prstGeom prst="rect">
                <a:avLst/>
              </a:prstGeom>
              <a:solidFill>
                <a:srgbClr val="FF9900"/>
              </a:solidFill>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14:m>
                  <m:oMathPara xmlns:m="http://schemas.openxmlformats.org/officeDocument/2006/math">
                    <m:oMathParaPr>
                      <m:jc m:val="center"/>
                    </m:oMathParaPr>
                    <m:oMath xmlns:m="http://schemas.openxmlformats.org/officeDocument/2006/math">
                      <m:f>
                        <m:fPr>
                          <m:ctrlPr>
                            <a:rPr lang="en-US" sz="2000" b="1" i="1" smtClean="0">
                              <a:solidFill>
                                <a:schemeClr val="bg1"/>
                              </a:solidFill>
                              <a:effectLst/>
                              <a:latin typeface="Cambria Math" panose="02040503050406030204" pitchFamily="18" charset="0"/>
                              <a:cs typeface="Times New Roman" panose="02020603050405020304" pitchFamily="18" charset="0"/>
                            </a:rPr>
                          </m:ctrlPr>
                        </m:fPr>
                        <m:num>
                          <m:sSub>
                            <m:sSubPr>
                              <m:ctrlP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𝟐</m:t>
                              </m:r>
                            </m:sub>
                          </m:sSub>
                          <m:d>
                            <m:dPr>
                              <m:ctrlP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r>
                            <a:rPr lang="en-US" sz="2000" b="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m:t>
                          </m:r>
                        </m:num>
                        <m:den>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𝟖</m:t>
                          </m:r>
                          <m:sSup>
                            <m:sSupPr>
                              <m:ctrlP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𝑹</m:t>
                              </m:r>
                            </m:e>
                            <m:sup>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𝟐</m:t>
                              </m:r>
                            </m:sup>
                          </m:sSup>
                        </m:den>
                      </m:f>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𝑯</m:t>
                      </m:r>
                      <m:d>
                        <m:dPr>
                          <m:ctrlP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𝒂</m:t>
                          </m:r>
                        </m:e>
                      </m:d>
                    </m:oMath>
                  </m:oMathPara>
                </a14:m>
                <a:endParaRPr lang="en-US" sz="2000" b="1" dirty="0">
                  <a:solidFill>
                    <a:schemeClr val="bg1"/>
                  </a:solidFill>
                </a:endParaRPr>
              </a:p>
            </p:txBody>
          </p:sp>
        </mc:Choice>
        <mc:Fallback xmlns="">
          <p:sp>
            <p:nvSpPr>
              <p:cNvPr id="2" name="TextBox 1">
                <a:extLst>
                  <a:ext uri="{FF2B5EF4-FFF2-40B4-BE49-F238E27FC236}">
                    <a16:creationId xmlns:a16="http://schemas.microsoft.com/office/drawing/2014/main" id="{33A450D5-E0FA-C4F3-371B-A281382613F3}"/>
                  </a:ext>
                </a:extLst>
              </p:cNvPr>
              <p:cNvSpPr txBox="1">
                <a:spLocks noRot="1" noChangeAspect="1" noMove="1" noResize="1" noEditPoints="1" noAdjustHandles="1" noChangeArrowheads="1" noChangeShapeType="1" noTextEdit="1"/>
              </p:cNvSpPr>
              <p:nvPr/>
            </p:nvSpPr>
            <p:spPr>
              <a:xfrm>
                <a:off x="7714574" y="2641384"/>
                <a:ext cx="3866271" cy="695062"/>
              </a:xfrm>
              <a:prstGeom prst="rect">
                <a:avLst/>
              </a:prstGeom>
              <a:blipFill>
                <a:blip r:embed="rId3"/>
                <a:stretch>
                  <a:fillRect/>
                </a:stretch>
              </a:blipFill>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9FD037C-E653-80D1-C677-AA6C97380864}"/>
                  </a:ext>
                </a:extLst>
              </p:cNvPr>
              <p:cNvSpPr txBox="1"/>
              <p:nvPr/>
            </p:nvSpPr>
            <p:spPr>
              <a:xfrm>
                <a:off x="7278434" y="3429000"/>
                <a:ext cx="4839333" cy="1033168"/>
              </a:xfrm>
              <a:prstGeom prst="rect">
                <a:avLst/>
              </a:prstGeom>
              <a:solidFill>
                <a:srgbClr val="0000CC"/>
              </a:solidFill>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14:m>
                  <m:oMathPara xmlns:m="http://schemas.openxmlformats.org/officeDocument/2006/math">
                    <m:oMathParaPr>
                      <m:jc m:val="center"/>
                    </m:oMathParaPr>
                    <m:oMath xmlns:m="http://schemas.openxmlformats.org/officeDocument/2006/math">
                      <m:f>
                        <m:fPr>
                          <m:ctrlPr>
                            <a:rPr lang="en-US" sz="20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𝜶</m:t>
                              </m:r>
                            </m:e>
                            <m:sub>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𝟐</m:t>
                              </m:r>
                            </m:sub>
                          </m:sSub>
                          <m:sSub>
                            <m:sSubPr>
                              <m:ctrlP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000" b="1" i="1">
                                          <a:solidFill>
                                            <a:schemeClr val="bg1"/>
                                          </a:solidFill>
                                          <a:latin typeface="Cambria Math" panose="02040503050406030204" pitchFamily="18" charset="0"/>
                                        </a:rPr>
                                      </m:ctrlPr>
                                    </m:sSubPr>
                                    <m:e>
                                      <m:r>
                                        <a:rPr lang="en-US" sz="2000" b="1" i="1">
                                          <a:solidFill>
                                            <a:schemeClr val="bg1"/>
                                          </a:solidFill>
                                          <a:latin typeface="Cambria Math" panose="02040503050406030204" pitchFamily="18" charset="0"/>
                                        </a:rPr>
                                        <m:t>𝒌</m:t>
                                      </m:r>
                                    </m:e>
                                    <m:sub>
                                      <m:r>
                                        <a:rPr lang="en-US" sz="2000" b="1" i="1">
                                          <a:solidFill>
                                            <a:schemeClr val="bg1"/>
                                          </a:solidFill>
                                          <a:latin typeface="Cambria Math" panose="02040503050406030204" pitchFamily="18" charset="0"/>
                                        </a:rPr>
                                        <m:t>𝒛𝒐</m:t>
                                      </m:r>
                                    </m:sub>
                                  </m:sSub>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𝒛</m:t>
                                  </m:r>
                                </m:e>
                              </m:d>
                            </m:e>
                            <m:sub>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𝒆𝒔𝒕</m:t>
                              </m:r>
                            </m:sub>
                          </m:sSub>
                        </m:num>
                        <m:den>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𝟖</m:t>
                          </m:r>
                          <m:sSup>
                            <m:sSupPr>
                              <m:ctrlP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𝑹</m:t>
                              </m:r>
                            </m:e>
                            <m:sup>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den>
                      </m:f>
                      <m:r>
                        <a:rPr lang="en-US" sz="2000" b="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s-PA"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𝟐</m:t>
                          </m:r>
                        </m:den>
                      </m:f>
                      <m:r>
                        <a:rPr lang="en-US" sz="20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s-PA"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𝝅</m:t>
                          </m:r>
                        </m:den>
                      </m:f>
                      <m:nary>
                        <m:naryPr>
                          <m:limLoc m:val="undOvr"/>
                          <m:ctrlP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s-PA"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𝟎</m:t>
                          </m:r>
                        </m:sub>
                        <m:sup>
                          <m:sSub>
                            <m:sSubPr>
                              <m:ctrlPr>
                                <a:rPr lang="en-US" sz="2000" b="1" i="1">
                                  <a:solidFill>
                                    <a:schemeClr val="bg1"/>
                                  </a:solidFill>
                                  <a:latin typeface="Cambria Math" panose="02040503050406030204" pitchFamily="18" charset="0"/>
                                  <a:cs typeface="Times New Roman" panose="02020603050405020304" pitchFamily="18" charset="0"/>
                                </a:rPr>
                              </m:ctrlPr>
                            </m:sSubPr>
                            <m:e>
                              <m:r>
                                <a:rPr lang="en-US" sz="2000" b="1" i="1">
                                  <a:solidFill>
                                    <a:schemeClr val="bg1"/>
                                  </a:solidFill>
                                  <a:latin typeface="Cambria Math" panose="02040503050406030204" pitchFamily="18" charset="0"/>
                                  <a:cs typeface="Times New Roman" panose="02020603050405020304" pitchFamily="18" charset="0"/>
                                </a:rPr>
                                <m:t>𝒌</m:t>
                              </m:r>
                            </m:e>
                            <m:sub>
                              <m:r>
                                <a:rPr lang="en-US" sz="2000" b="1" i="1">
                                  <a:solidFill>
                                    <a:schemeClr val="bg1"/>
                                  </a:solidFill>
                                  <a:latin typeface="Cambria Math" panose="02040503050406030204" pitchFamily="18" charset="0"/>
                                  <a:cs typeface="Times New Roman" panose="02020603050405020304" pitchFamily="18" charset="0"/>
                                </a:rPr>
                                <m:t>𝒛𝒐</m:t>
                              </m:r>
                            </m:sub>
                          </m:sSub>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𝒂</m:t>
                          </m:r>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fPr>
                            <m:num>
                              <m:func>
                                <m:funcPr>
                                  <m:ctrlP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funcPr>
                                <m:fName>
                                  <m:r>
                                    <a:rPr lang="es-PA"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𝒔𝒊𝒏</m:t>
                                  </m:r>
                                </m:fName>
                                <m:e>
                                  <m:r>
                                    <a:rPr lang="en-US" sz="20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𝒛</m:t>
                                  </m:r>
                                  <m:r>
                                    <a:rPr lang="en-US" sz="20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e>
                              </m:func>
                            </m:num>
                            <m:den>
                              <m:r>
                                <a:rPr lang="es-PA"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𝒛</m:t>
                              </m:r>
                              <m:r>
                                <a:rPr lang="es-PA"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den>
                          </m:f>
                          <m:r>
                            <a:rPr lang="es-PA"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𝒅𝒛</m:t>
                          </m:r>
                          <m:r>
                            <a:rPr lang="es-PA"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e>
                      </m:nary>
                    </m:oMath>
                  </m:oMathPara>
                </a14:m>
                <a:endParaRPr lang="en-US" sz="2000" b="1" dirty="0">
                  <a:solidFill>
                    <a:schemeClr val="bg1"/>
                  </a:solidFill>
                </a:endParaRPr>
              </a:p>
            </p:txBody>
          </p:sp>
        </mc:Choice>
        <mc:Fallback xmlns="">
          <p:sp>
            <p:nvSpPr>
              <p:cNvPr id="4" name="TextBox 3">
                <a:extLst>
                  <a:ext uri="{FF2B5EF4-FFF2-40B4-BE49-F238E27FC236}">
                    <a16:creationId xmlns:a16="http://schemas.microsoft.com/office/drawing/2014/main" id="{09FD037C-E653-80D1-C677-AA6C97380864}"/>
                  </a:ext>
                </a:extLst>
              </p:cNvPr>
              <p:cNvSpPr txBox="1">
                <a:spLocks noRot="1" noChangeAspect="1" noMove="1" noResize="1" noEditPoints="1" noAdjustHandles="1" noChangeArrowheads="1" noChangeShapeType="1" noTextEdit="1"/>
              </p:cNvSpPr>
              <p:nvPr/>
            </p:nvSpPr>
            <p:spPr>
              <a:xfrm>
                <a:off x="7278434" y="3429000"/>
                <a:ext cx="4839333" cy="1033168"/>
              </a:xfrm>
              <a:prstGeom prst="rect">
                <a:avLst/>
              </a:prstGeom>
              <a:blipFill>
                <a:blip r:embed="rId4"/>
                <a:stretch>
                  <a:fillRect/>
                </a:stretch>
              </a:blipFill>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D53B5D3-CAC9-C7CA-2D94-0C133D0996F0}"/>
                  </a:ext>
                </a:extLst>
              </p:cNvPr>
              <p:cNvSpPr txBox="1"/>
              <p:nvPr/>
            </p:nvSpPr>
            <p:spPr>
              <a:xfrm>
                <a:off x="2986005" y="6439403"/>
                <a:ext cx="1499733" cy="369332"/>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chemeClr val="tx1"/>
                              </a:solidFill>
                              <a:latin typeface="Cambria Math" panose="02040503050406030204" pitchFamily="18" charset="0"/>
                              <a:cs typeface="Times New Roman" panose="02020603050405020304" pitchFamily="18" charset="0"/>
                            </a:rPr>
                          </m:ctrlPr>
                        </m:sSubPr>
                        <m:e>
                          <m:r>
                            <a:rPr lang="en-US" sz="1800" b="0" i="1">
                              <a:solidFill>
                                <a:schemeClr val="tx1"/>
                              </a:solidFill>
                              <a:latin typeface="Cambria Math" panose="02040503050406030204" pitchFamily="18" charset="0"/>
                              <a:cs typeface="Times New Roman" panose="02020603050405020304" pitchFamily="18" charset="0"/>
                            </a:rPr>
                            <m:t>𝑘</m:t>
                          </m:r>
                        </m:e>
                        <m:sub>
                          <m:r>
                            <a:rPr lang="en-US" sz="1800" b="0" i="1">
                              <a:solidFill>
                                <a:schemeClr val="tx1"/>
                              </a:solidFill>
                              <a:latin typeface="Cambria Math" panose="02040503050406030204" pitchFamily="18" charset="0"/>
                              <a:cs typeface="Times New Roman" panose="02020603050405020304" pitchFamily="18" charset="0"/>
                            </a:rPr>
                            <m:t>𝑧𝑜</m:t>
                          </m:r>
                        </m:sub>
                      </m:sSub>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𝑧</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𝑎</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US" dirty="0"/>
              </a:p>
            </p:txBody>
          </p:sp>
        </mc:Choice>
        <mc:Fallback xmlns="">
          <p:sp>
            <p:nvSpPr>
              <p:cNvPr id="3" name="TextBox 2">
                <a:extLst>
                  <a:ext uri="{FF2B5EF4-FFF2-40B4-BE49-F238E27FC236}">
                    <a16:creationId xmlns:a16="http://schemas.microsoft.com/office/drawing/2014/main" id="{2D53B5D3-CAC9-C7CA-2D94-0C133D0996F0}"/>
                  </a:ext>
                </a:extLst>
              </p:cNvPr>
              <p:cNvSpPr txBox="1">
                <a:spLocks noRot="1" noChangeAspect="1" noMove="1" noResize="1" noEditPoints="1" noAdjustHandles="1" noChangeArrowheads="1" noChangeShapeType="1" noTextEdit="1"/>
              </p:cNvSpPr>
              <p:nvPr/>
            </p:nvSpPr>
            <p:spPr>
              <a:xfrm>
                <a:off x="2986005" y="6439403"/>
                <a:ext cx="1499733" cy="369332"/>
              </a:xfrm>
              <a:prstGeom prst="rect">
                <a:avLst/>
              </a:prstGeom>
              <a:blipFill>
                <a:blip r:embed="rId5"/>
                <a:stretch>
                  <a:fillRect b="-13115"/>
                </a:stretch>
              </a:blipFill>
            </p:spPr>
            <p:txBody>
              <a:bodyPr/>
              <a:lstStyle/>
              <a:p>
                <a:r>
                  <a:rPr lang="en-US">
                    <a:noFill/>
                  </a:rPr>
                  <a:t> </a:t>
                </a:r>
              </a:p>
            </p:txBody>
          </p:sp>
        </mc:Fallback>
      </mc:AlternateContent>
    </p:spTree>
    <p:extLst>
      <p:ext uri="{BB962C8B-B14F-4D97-AF65-F5344CB8AC3E}">
        <p14:creationId xmlns:p14="http://schemas.microsoft.com/office/powerpoint/2010/main" val="4286074367"/>
      </p:ext>
    </p:extLst>
  </p:cSld>
  <p:clrMapOvr>
    <a:masterClrMapping/>
  </p:clrMapOvr>
  <mc:AlternateContent xmlns:mc="http://schemas.openxmlformats.org/markup-compatibility/2006" xmlns:p14="http://schemas.microsoft.com/office/powerpoint/2010/main">
    <mc:Choice Requires="p14">
      <p:transition spd="slow" p14:dur="2000" advTm="60404"/>
    </mc:Choice>
    <mc:Fallback xmlns="">
      <p:transition spd="slow" advTm="6040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15</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5257D019-9675-42A2-83FF-D4B18AA1D84B}"/>
              </a:ext>
            </a:extLst>
          </p:cNvPr>
          <p:cNvSpPr txBox="1"/>
          <p:nvPr/>
        </p:nvSpPr>
        <p:spPr>
          <a:xfrm>
            <a:off x="0" y="982353"/>
            <a:ext cx="12191999" cy="646331"/>
          </a:xfrm>
          <a:prstGeom prst="rect">
            <a:avLst/>
          </a:prstGeom>
          <a:noFill/>
        </p:spPr>
        <p:txBody>
          <a:bodyPr wrap="square" rtlCol="0">
            <a:spAutoFit/>
          </a:bodyPr>
          <a:lstStyle/>
          <a:p>
            <a:r>
              <a:rPr lang="en-US" sz="3600" b="1" dirty="0">
                <a:latin typeface="Calibri" panose="020F0502020204030204" pitchFamily="34" charset="0"/>
                <a:cs typeface="Times New Roman" panose="02020603050405020304" pitchFamily="18" charset="0"/>
              </a:rPr>
              <a:t>Analysis for </a:t>
            </a:r>
            <a:r>
              <a:rPr lang="en-US" sz="3600" b="1" dirty="0">
                <a:latin typeface="Symbol" panose="05050102010706020507" pitchFamily="18" charset="2"/>
                <a:cs typeface="Times New Roman" panose="02020603050405020304" pitchFamily="18" charset="0"/>
              </a:rPr>
              <a:t>a</a:t>
            </a:r>
            <a:r>
              <a:rPr lang="en-US" sz="3600" b="1" baseline="-25000" dirty="0">
                <a:latin typeface="Calibri" panose="020F0502020204030204" pitchFamily="34" charset="0"/>
                <a:cs typeface="Times New Roman" panose="02020603050405020304" pitchFamily="18" charset="0"/>
              </a:rPr>
              <a:t>2</a:t>
            </a:r>
            <a:r>
              <a:rPr lang="en-US" sz="3600" b="1" dirty="0">
                <a:latin typeface="Calibri" panose="020F0502020204030204" pitchFamily="34" charset="0"/>
                <a:cs typeface="Times New Roman" panose="02020603050405020304" pitchFamily="18" charset="0"/>
              </a:rPr>
              <a:t> with an active source with HFM</a:t>
            </a:r>
            <a:endParaRPr lang="en-US" sz="3600" dirty="0"/>
          </a:p>
        </p:txBody>
      </p:sp>
      <p:pic>
        <p:nvPicPr>
          <p:cNvPr id="10242" name="Picture 2">
            <a:extLst>
              <a:ext uri="{FF2B5EF4-FFF2-40B4-BE49-F238E27FC236}">
                <a16:creationId xmlns:a16="http://schemas.microsoft.com/office/drawing/2014/main" id="{4DC511AA-0365-1B64-7BEA-652250C372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914" b="6753"/>
          <a:stretch/>
        </p:blipFill>
        <p:spPr bwMode="auto">
          <a:xfrm>
            <a:off x="0" y="1592595"/>
            <a:ext cx="7075119" cy="488315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0805445A-46EB-4AC1-8175-508A39326A25}"/>
                  </a:ext>
                </a:extLst>
              </p:cNvPr>
              <p:cNvSpPr txBox="1"/>
              <p:nvPr/>
            </p:nvSpPr>
            <p:spPr>
              <a:xfrm>
                <a:off x="4440767" y="2347671"/>
                <a:ext cx="7730341" cy="704552"/>
              </a:xfrm>
              <a:prstGeom prst="rect">
                <a:avLst/>
              </a:prstGeom>
              <a:solidFill>
                <a:srgbClr val="0000CC"/>
              </a:solidFill>
              <a:ln/>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14:m>
                  <m:oMath xmlns:m="http://schemas.openxmlformats.org/officeDocument/2006/math">
                    <m:f>
                      <m:fPr>
                        <m:ctrlPr>
                          <a:rPr lang="en-US" sz="2400" b="1" i="1" smtClean="0">
                            <a:solidFill>
                              <a:schemeClr val="bg1"/>
                            </a:solidFill>
                            <a:effectLst/>
                            <a:latin typeface="Cambria Math" panose="02040503050406030204" pitchFamily="18" charset="0"/>
                            <a:cs typeface="Times New Roman" panose="02020603050405020304" pitchFamily="18" charset="0"/>
                          </a:rPr>
                        </m:ctrlPr>
                      </m:fPr>
                      <m:num>
                        <m:d>
                          <m:dPr>
                            <m:ctrlPr>
                              <a:rPr lang="en-US" sz="2400" b="1" i="1" smtClean="0">
                                <a:solidFill>
                                  <a:schemeClr val="bg1"/>
                                </a:solidFill>
                                <a:effectLst/>
                                <a:latin typeface="Cambria Math" panose="02040503050406030204" pitchFamily="18" charset="0"/>
                                <a:cs typeface="Times New Roman" panose="02020603050405020304" pitchFamily="18" charset="0"/>
                              </a:rPr>
                            </m:ctrlPr>
                          </m:dPr>
                          <m:e>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400" b="1" i="0" smtClean="0">
                                    <a:solidFill>
                                      <a:schemeClr val="bg1"/>
                                    </a:solidFill>
                                    <a:latin typeface="Cambria Math" panose="02040503050406030204" pitchFamily="18" charset="0"/>
                                    <a:ea typeface="Calibri" panose="020F0502020204030204" pitchFamily="34" charset="0"/>
                                    <a:cs typeface="Times New Roman" panose="02020603050405020304" pitchFamily="18" charset="0"/>
                                  </a:rPr>
                                  <m:t>𝟐</m:t>
                                </m:r>
                              </m:sub>
                            </m:sSub>
                            <m:d>
                              <m:dPr>
                                <m:ctrlPr>
                                  <a:rPr lang="en-US" sz="2400" b="1" i="1">
                                    <a:solidFill>
                                      <a:schemeClr val="bg1"/>
                                    </a:solidFill>
                                    <a:latin typeface="Cambria Math" panose="02040503050406030204" pitchFamily="18" charset="0"/>
                                    <a:cs typeface="Times New Roman" panose="02020603050405020304" pitchFamily="18" charset="0"/>
                                  </a:rPr>
                                </m:ctrlPr>
                              </m:dPr>
                              <m:e>
                                <m:sSub>
                                  <m:sSubPr>
                                    <m:ctrlPr>
                                      <a:rPr lang="en-US" sz="2400" b="1" i="1">
                                        <a:solidFill>
                                          <a:schemeClr val="bg1"/>
                                        </a:solidFill>
                                        <a:latin typeface="Cambria Math" panose="02040503050406030204" pitchFamily="18" charset="0"/>
                                      </a:rPr>
                                    </m:ctrlPr>
                                  </m:sSubPr>
                                  <m:e>
                                    <m:r>
                                      <a:rPr lang="en-US" sz="2400" b="1" i="1">
                                        <a:solidFill>
                                          <a:schemeClr val="bg1"/>
                                        </a:solidFill>
                                        <a:latin typeface="Cambria Math" panose="02040503050406030204" pitchFamily="18" charset="0"/>
                                      </a:rPr>
                                      <m:t>𝒌</m:t>
                                    </m:r>
                                  </m:e>
                                  <m:sub>
                                    <m:r>
                                      <a:rPr lang="en-US" sz="2400" b="1" i="1">
                                        <a:solidFill>
                                          <a:schemeClr val="bg1"/>
                                        </a:solidFill>
                                        <a:latin typeface="Cambria Math" panose="02040503050406030204" pitchFamily="18" charset="0"/>
                                      </a:rPr>
                                      <m:t>𝒛𝒐</m:t>
                                    </m:r>
                                  </m:sub>
                                </m:sSub>
                                <m:r>
                                  <a:rPr lang="en-US" sz="2400" b="1" i="1">
                                    <a:solidFill>
                                      <a:schemeClr val="bg1"/>
                                    </a:solidFill>
                                    <a:latin typeface="Cambria Math" panose="02040503050406030204" pitchFamily="18" charset="0"/>
                                    <a:cs typeface="Times New Roman" panose="02020603050405020304" pitchFamily="18" charset="0"/>
                                  </a:rPr>
                                  <m:t>𝒛</m:t>
                                </m:r>
                              </m:e>
                            </m:d>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400" b="1" i="0" smtClean="0">
                                    <a:solidFill>
                                      <a:schemeClr val="bg1"/>
                                    </a:solidFill>
                                    <a:latin typeface="Cambria Math" panose="02040503050406030204" pitchFamily="18" charset="0"/>
                                    <a:ea typeface="Calibri" panose="020F0502020204030204" pitchFamily="34" charset="0"/>
                                    <a:cs typeface="Times New Roman" panose="02020603050405020304" pitchFamily="18" charset="0"/>
                                  </a:rPr>
                                  <m:t>𝟐</m:t>
                                </m:r>
                              </m:sub>
                            </m:sSub>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400" b="1" i="1">
                                            <a:solidFill>
                                              <a:schemeClr val="bg1"/>
                                            </a:solidFill>
                                            <a:latin typeface="Cambria Math" panose="02040503050406030204" pitchFamily="18" charset="0"/>
                                          </a:rPr>
                                        </m:ctrlPr>
                                      </m:sSubPr>
                                      <m:e>
                                        <m:r>
                                          <a:rPr lang="en-US" sz="2400" b="1" i="1">
                                            <a:solidFill>
                                              <a:schemeClr val="bg1"/>
                                            </a:solidFill>
                                            <a:latin typeface="Cambria Math" panose="02040503050406030204" pitchFamily="18" charset="0"/>
                                          </a:rPr>
                                          <m:t>𝒌</m:t>
                                        </m:r>
                                      </m:e>
                                      <m:sub>
                                        <m:r>
                                          <a:rPr lang="en-US" sz="2400" b="1" i="1">
                                            <a:solidFill>
                                              <a:schemeClr val="bg1"/>
                                            </a:solidFill>
                                            <a:latin typeface="Cambria Math" panose="02040503050406030204" pitchFamily="18" charset="0"/>
                                          </a:rPr>
                                          <m:t>𝒛𝒐</m:t>
                                        </m:r>
                                      </m:sub>
                                    </m:s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e>
                              <m: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𝒆𝒔𝒕</m:t>
                                </m:r>
                              </m:sub>
                            </m:sSub>
                          </m:e>
                        </m:d>
                      </m:num>
                      <m:den>
                        <m:r>
                          <a:rPr lang="en-US" sz="2400" b="1" i="1" smtClean="0">
                            <a:solidFill>
                              <a:schemeClr val="bg1"/>
                            </a:solidFill>
                            <a:latin typeface="Cambria Math" panose="02040503050406030204" pitchFamily="18" charset="0"/>
                            <a:ea typeface="Calibri" panose="020F0502020204030204" pitchFamily="34" charset="0"/>
                            <a:cs typeface="Times New Roman" panose="02020603050405020304" pitchFamily="18" charset="0"/>
                          </a:rPr>
                          <m:t>𝟖</m:t>
                        </m:r>
                        <m:sSup>
                          <m:sSupPr>
                            <m:ctrlPr>
                              <a:rPr lang="en-US" sz="2400" b="1" i="1" smtClean="0">
                                <a:solidFill>
                                  <a:schemeClr val="bg1"/>
                                </a:solidFill>
                                <a:latin typeface="Cambria Math" panose="02040503050406030204" pitchFamily="18" charset="0"/>
                                <a:cs typeface="Times New Roman" panose="02020603050405020304" pitchFamily="18" charset="0"/>
                              </a:rPr>
                            </m:ctrlPr>
                          </m:sSupPr>
                          <m:e>
                            <m:r>
                              <a:rPr lang="en-US" sz="2400" b="1" i="1" smtClean="0">
                                <a:solidFill>
                                  <a:schemeClr val="bg1"/>
                                </a:solidFill>
                                <a:latin typeface="Cambria Math" panose="02040503050406030204" pitchFamily="18" charset="0"/>
                                <a:cs typeface="Times New Roman" panose="02020603050405020304" pitchFamily="18" charset="0"/>
                              </a:rPr>
                              <m:t>𝑹</m:t>
                            </m:r>
                          </m:e>
                          <m:sup>
                            <m:r>
                              <a:rPr lang="en-US" sz="2400" b="1" i="1" smtClean="0">
                                <a:solidFill>
                                  <a:schemeClr val="bg1"/>
                                </a:solidFill>
                                <a:latin typeface="Cambria Math" panose="02040503050406030204" pitchFamily="18" charset="0"/>
                                <a:cs typeface="Times New Roman" panose="02020603050405020304" pitchFamily="18" charset="0"/>
                              </a:rPr>
                              <m:t>𝟐</m:t>
                            </m:r>
                          </m:sup>
                        </m:sSup>
                      </m:den>
                    </m:f>
                    <m:r>
                      <a:rPr lang="en-US" sz="2400" b="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𝑯</m:t>
                    </m:r>
                    <m:d>
                      <m:dPr>
                        <m:ctrlPr>
                          <a:rPr lang="en-US" sz="2400"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𝒛</m:t>
                        </m:r>
                        <m:r>
                          <a:rPr lang="en-US" sz="2400"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b="1"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𝒂</m:t>
                        </m:r>
                      </m:e>
                    </m:d>
                    <m:r>
                      <a:rPr lang="en-US" sz="24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400" b="1" i="1" smtClean="0">
                            <a:solidFill>
                              <a:schemeClr val="bg1"/>
                            </a:solidFill>
                            <a:effectLst/>
                            <a:latin typeface="Cambria Math" panose="02040503050406030204" pitchFamily="18" charset="0"/>
                            <a:cs typeface="Times New Roman" panose="02020603050405020304" pitchFamily="18" charset="0"/>
                          </a:rPr>
                        </m:ctrlPr>
                      </m:fPr>
                      <m:num>
                        <m:r>
                          <a:rPr lang="en-US" sz="2400" b="1" i="1" smtClean="0">
                            <a:solidFill>
                              <a:schemeClr val="bg1"/>
                            </a:solidFill>
                            <a:effectLst/>
                            <a:latin typeface="Cambria Math" panose="02040503050406030204" pitchFamily="18" charset="0"/>
                            <a:cs typeface="Times New Roman" panose="02020603050405020304" pitchFamily="18" charset="0"/>
                          </a:rPr>
                          <m:t>𝟏</m:t>
                        </m:r>
                      </m:num>
                      <m:den>
                        <m:r>
                          <a:rPr lang="en-US" sz="2400" b="1" i="1" smtClean="0">
                            <a:solidFill>
                              <a:schemeClr val="bg1"/>
                            </a:solidFill>
                            <a:effectLst/>
                            <a:latin typeface="Cambria Math" panose="02040503050406030204" pitchFamily="18" charset="0"/>
                            <a:cs typeface="Times New Roman" panose="02020603050405020304" pitchFamily="18" charset="0"/>
                          </a:rPr>
                          <m:t>𝟐</m:t>
                        </m:r>
                      </m:den>
                    </m:f>
                    <m:r>
                      <a:rPr lang="en-US" sz="2400" b="1" i="1" smtClean="0">
                        <a:solidFill>
                          <a:schemeClr val="bg1"/>
                        </a:solidFill>
                        <a:effectLst/>
                        <a:latin typeface="Cambria Math" panose="02040503050406030204" pitchFamily="18" charset="0"/>
                        <a:cs typeface="Times New Roman" panose="02020603050405020304" pitchFamily="18" charset="0"/>
                      </a:rPr>
                      <m:t>+</m:t>
                    </m:r>
                    <m:f>
                      <m:fPr>
                        <m:ctrlP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b="1" i="0"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𝝅</m:t>
                        </m:r>
                      </m:den>
                    </m:f>
                    <m:nary>
                      <m:naryPr>
                        <m:limLoc m:val="subSup"/>
                        <m:ctrlP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naryPr>
                      <m:sub>
                        <m:r>
                          <a:rPr lang="en-US" sz="24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𝟎</m:t>
                        </m:r>
                      </m:sub>
                      <m:sup>
                        <m:sSub>
                          <m:sSubPr>
                            <m:ctrlPr>
                              <a:rPr lang="en-US" sz="2400" b="1" i="1">
                                <a:solidFill>
                                  <a:schemeClr val="bg1"/>
                                </a:solidFill>
                                <a:latin typeface="Cambria Math" panose="02040503050406030204" pitchFamily="18" charset="0"/>
                                <a:cs typeface="Times New Roman" panose="02020603050405020304" pitchFamily="18" charset="0"/>
                              </a:rPr>
                            </m:ctrlPr>
                          </m:sSubPr>
                          <m:e>
                            <m:r>
                              <a:rPr lang="en-US" sz="2400" b="1" i="1">
                                <a:solidFill>
                                  <a:schemeClr val="bg1"/>
                                </a:solidFill>
                                <a:latin typeface="Cambria Math" panose="02040503050406030204" pitchFamily="18" charset="0"/>
                                <a:cs typeface="Times New Roman" panose="02020603050405020304" pitchFamily="18" charset="0"/>
                              </a:rPr>
                              <m:t>𝒌</m:t>
                            </m:r>
                          </m:e>
                          <m:sub>
                            <m:r>
                              <a:rPr lang="en-US" sz="2400" b="1" i="1">
                                <a:solidFill>
                                  <a:schemeClr val="bg1"/>
                                </a:solidFill>
                                <a:latin typeface="Cambria Math" panose="02040503050406030204" pitchFamily="18" charset="0"/>
                                <a:cs typeface="Times New Roman" panose="02020603050405020304" pitchFamily="18" charset="0"/>
                              </a:rPr>
                              <m:t>𝒛𝒐</m:t>
                            </m:r>
                          </m:sub>
                        </m:s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𝒂</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2400" b="1" i="0"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𝐬𝐢𝐧</m:t>
                                </m:r>
                              </m:fName>
                              <m:e>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e>
                            </m:func>
                          </m:num>
                          <m:den>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𝐝𝐳</m:t>
                    </m:r>
                  </m:oMath>
                </a14:m>
                <a:r>
                  <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p>
            </p:txBody>
          </p:sp>
        </mc:Choice>
        <mc:Fallback xmlns="">
          <p:sp>
            <p:nvSpPr>
              <p:cNvPr id="14" name="TextBox 13">
                <a:extLst>
                  <a:ext uri="{FF2B5EF4-FFF2-40B4-BE49-F238E27FC236}">
                    <a16:creationId xmlns:a16="http://schemas.microsoft.com/office/drawing/2014/main" id="{0805445A-46EB-4AC1-8175-508A39326A25}"/>
                  </a:ext>
                </a:extLst>
              </p:cNvPr>
              <p:cNvSpPr txBox="1">
                <a:spLocks noRot="1" noChangeAspect="1" noMove="1" noResize="1" noEditPoints="1" noAdjustHandles="1" noChangeArrowheads="1" noChangeShapeType="1" noTextEdit="1"/>
              </p:cNvSpPr>
              <p:nvPr/>
            </p:nvSpPr>
            <p:spPr>
              <a:xfrm>
                <a:off x="4440767" y="2347671"/>
                <a:ext cx="7730341" cy="704552"/>
              </a:xfrm>
              <a:prstGeom prst="rect">
                <a:avLst/>
              </a:prstGeom>
              <a:blipFill>
                <a:blip r:embed="rId4"/>
                <a:stretch>
                  <a:fillRect r="-944" b="-6780"/>
                </a:stretch>
              </a:blipFill>
              <a:ln/>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93D0CD2-FB79-DD2F-6E26-FFAC29B20262}"/>
                  </a:ext>
                </a:extLst>
              </p:cNvPr>
              <p:cNvSpPr txBox="1"/>
              <p:nvPr/>
            </p:nvSpPr>
            <p:spPr>
              <a:xfrm>
                <a:off x="2941034" y="6469380"/>
                <a:ext cx="1499733" cy="369332"/>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chemeClr val="tx1"/>
                              </a:solidFill>
                              <a:latin typeface="Cambria Math" panose="02040503050406030204" pitchFamily="18" charset="0"/>
                              <a:cs typeface="Times New Roman" panose="02020603050405020304" pitchFamily="18" charset="0"/>
                            </a:rPr>
                          </m:ctrlPr>
                        </m:sSubPr>
                        <m:e>
                          <m:r>
                            <a:rPr lang="en-US" sz="1800" b="0" i="1">
                              <a:solidFill>
                                <a:schemeClr val="tx1"/>
                              </a:solidFill>
                              <a:latin typeface="Cambria Math" panose="02040503050406030204" pitchFamily="18" charset="0"/>
                              <a:cs typeface="Times New Roman" panose="02020603050405020304" pitchFamily="18" charset="0"/>
                            </a:rPr>
                            <m:t>𝑘</m:t>
                          </m:r>
                        </m:e>
                        <m:sub>
                          <m:r>
                            <a:rPr lang="en-US" sz="1800" b="0" i="1">
                              <a:solidFill>
                                <a:schemeClr val="tx1"/>
                              </a:solidFill>
                              <a:latin typeface="Cambria Math" panose="02040503050406030204" pitchFamily="18" charset="0"/>
                              <a:cs typeface="Times New Roman" panose="02020603050405020304" pitchFamily="18" charset="0"/>
                            </a:rPr>
                            <m:t>𝑧𝑜</m:t>
                          </m:r>
                        </m:sub>
                      </m:sSub>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𝑧</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𝑎</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US" dirty="0"/>
              </a:p>
            </p:txBody>
          </p:sp>
        </mc:Choice>
        <mc:Fallback xmlns="">
          <p:sp>
            <p:nvSpPr>
              <p:cNvPr id="2" name="TextBox 1">
                <a:extLst>
                  <a:ext uri="{FF2B5EF4-FFF2-40B4-BE49-F238E27FC236}">
                    <a16:creationId xmlns:a16="http://schemas.microsoft.com/office/drawing/2014/main" id="{F93D0CD2-FB79-DD2F-6E26-FFAC29B20262}"/>
                  </a:ext>
                </a:extLst>
              </p:cNvPr>
              <p:cNvSpPr txBox="1">
                <a:spLocks noRot="1" noChangeAspect="1" noMove="1" noResize="1" noEditPoints="1" noAdjustHandles="1" noChangeArrowheads="1" noChangeShapeType="1" noTextEdit="1"/>
              </p:cNvSpPr>
              <p:nvPr/>
            </p:nvSpPr>
            <p:spPr>
              <a:xfrm>
                <a:off x="2941034" y="6469380"/>
                <a:ext cx="1499733" cy="369332"/>
              </a:xfrm>
              <a:prstGeom prst="rect">
                <a:avLst/>
              </a:prstGeom>
              <a:blipFill>
                <a:blip r:embed="rId5"/>
                <a:stretch>
                  <a:fillRect b="-13115"/>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725833848"/>
      </p:ext>
    </p:extLst>
  </p:cSld>
  <p:clrMapOvr>
    <a:masterClrMapping/>
  </p:clrMapOvr>
  <mc:AlternateContent xmlns:mc="http://schemas.openxmlformats.org/markup-compatibility/2006" xmlns:p14="http://schemas.microsoft.com/office/powerpoint/2010/main">
    <mc:Choice Requires="p14">
      <p:transition spd="slow" p14:dur="2000" advTm="38540"/>
    </mc:Choice>
    <mc:Fallback xmlns="">
      <p:transition spd="slow" advTm="3854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4037F434-61FE-4E99-A959-A24DDE519561}"/>
              </a:ext>
            </a:extLst>
          </p:cNvPr>
          <p:cNvSpPr txBox="1"/>
          <p:nvPr/>
        </p:nvSpPr>
        <p:spPr>
          <a:xfrm>
            <a:off x="1" y="984151"/>
            <a:ext cx="10403174" cy="646331"/>
          </a:xfrm>
          <a:prstGeom prst="rect">
            <a:avLst/>
          </a:prstGeom>
          <a:noFill/>
        </p:spPr>
        <p:txBody>
          <a:bodyPr wrap="square" rtlCol="0">
            <a:spAutoFit/>
          </a:bodyPr>
          <a:lstStyle/>
          <a:p>
            <a:r>
              <a:rPr lang="en-US" sz="3600" b="1" dirty="0">
                <a:latin typeface="Calibri" panose="020F0502020204030204" pitchFamily="34" charset="0"/>
                <a:cs typeface="Times New Roman" panose="02020603050405020304" pitchFamily="18" charset="0"/>
              </a:rPr>
              <a:t>Analysis for </a:t>
            </a:r>
            <a:r>
              <a:rPr lang="en-US" sz="3600" b="1" dirty="0">
                <a:latin typeface="Symbol" panose="05050102010706020507" pitchFamily="18" charset="2"/>
                <a:cs typeface="Times New Roman" panose="02020603050405020304" pitchFamily="18" charset="0"/>
              </a:rPr>
              <a:t>a</a:t>
            </a:r>
            <a:r>
              <a:rPr lang="en-US" sz="3600" b="1" baseline="-25000" dirty="0">
                <a:latin typeface="Calibri" panose="020F0502020204030204" pitchFamily="34" charset="0"/>
                <a:cs typeface="Times New Roman" panose="02020603050405020304" pitchFamily="18" charset="0"/>
              </a:rPr>
              <a:t>2</a:t>
            </a:r>
            <a:r>
              <a:rPr lang="en-US" sz="3600" b="1" dirty="0">
                <a:latin typeface="Calibri" panose="020F0502020204030204" pitchFamily="34" charset="0"/>
                <a:cs typeface="Times New Roman" panose="02020603050405020304" pitchFamily="18" charset="0"/>
              </a:rPr>
              <a:t> with an active source with LFM</a:t>
            </a:r>
            <a:endParaRPr lang="en-US" sz="3600" dirty="0"/>
          </a:p>
        </p:txBody>
      </p:sp>
      <p:pic>
        <p:nvPicPr>
          <p:cNvPr id="7170" name="Picture 2">
            <a:extLst>
              <a:ext uri="{FF2B5EF4-FFF2-40B4-BE49-F238E27FC236}">
                <a16:creationId xmlns:a16="http://schemas.microsoft.com/office/drawing/2014/main" id="{E52E01FC-3CF4-BCBF-0089-0337EE575B7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533" b="6413"/>
          <a:stretch/>
        </p:blipFill>
        <p:spPr bwMode="auto">
          <a:xfrm>
            <a:off x="0" y="1760746"/>
            <a:ext cx="6835515" cy="472803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8583076A-BD58-590E-F760-76C7B5F4DE55}"/>
                  </a:ext>
                </a:extLst>
              </p:cNvPr>
              <p:cNvSpPr txBox="1"/>
              <p:nvPr/>
            </p:nvSpPr>
            <p:spPr>
              <a:xfrm>
                <a:off x="6350140" y="4059385"/>
                <a:ext cx="5841860" cy="1033168"/>
              </a:xfrm>
              <a:prstGeom prst="rect">
                <a:avLst/>
              </a:prstGeom>
              <a:solidFill>
                <a:srgbClr val="0000CC"/>
              </a:solidFill>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14:m>
                  <m:oMathPara xmlns:m="http://schemas.openxmlformats.org/officeDocument/2006/math">
                    <m:oMathParaPr>
                      <m:jc m:val="left"/>
                    </m:oMathParaPr>
                    <m:oMath xmlns:m="http://schemas.openxmlformats.org/officeDocument/2006/math">
                      <m:f>
                        <m:fPr>
                          <m:ctrlPr>
                            <a:rPr lang="en-US" sz="20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𝜶</m:t>
                              </m:r>
                            </m:e>
                            <m:sub>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𝟐</m:t>
                              </m:r>
                            </m:sub>
                          </m:sSub>
                          <m:sSub>
                            <m:sSubPr>
                              <m:ctrlP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000" b="1" i="1">
                                          <a:solidFill>
                                            <a:schemeClr val="bg1"/>
                                          </a:solidFill>
                                          <a:latin typeface="Cambria Math" panose="02040503050406030204" pitchFamily="18" charset="0"/>
                                        </a:rPr>
                                      </m:ctrlPr>
                                    </m:sSubPr>
                                    <m:e>
                                      <m:r>
                                        <a:rPr lang="en-US" sz="2000" b="1" i="1">
                                          <a:solidFill>
                                            <a:schemeClr val="bg1"/>
                                          </a:solidFill>
                                          <a:latin typeface="Cambria Math" panose="02040503050406030204" pitchFamily="18" charset="0"/>
                                        </a:rPr>
                                        <m:t>𝒌</m:t>
                                      </m:r>
                                    </m:e>
                                    <m:sub>
                                      <m:r>
                                        <a:rPr lang="en-US" sz="2000" b="1" i="1">
                                          <a:solidFill>
                                            <a:schemeClr val="bg1"/>
                                          </a:solidFill>
                                          <a:latin typeface="Cambria Math" panose="02040503050406030204" pitchFamily="18" charset="0"/>
                                        </a:rPr>
                                        <m:t>𝒛𝒐</m:t>
                                      </m:r>
                                    </m:sub>
                                  </m:sSub>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𝒛</m:t>
                                  </m:r>
                                </m:e>
                              </m:d>
                            </m:e>
                            <m:sub>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𝒆𝒔𝒕</m:t>
                              </m:r>
                            </m:sub>
                          </m:sSub>
                        </m:num>
                        <m:den>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𝟖</m:t>
                          </m:r>
                          <m:sSup>
                            <m:sSupPr>
                              <m:ctrlP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𝑹</m:t>
                              </m:r>
                            </m:e>
                            <m:sup>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den>
                      </m:f>
                      <m:r>
                        <a:rPr lang="en-US" sz="2000" b="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𝑯</m:t>
                      </m:r>
                      <m:d>
                        <m:dPr>
                          <m:ctrlP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0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𝒂</m:t>
                          </m:r>
                        </m:e>
                      </m:d>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s-PA"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𝟐</m:t>
                          </m:r>
                        </m:den>
                      </m:f>
                      <m:r>
                        <a:rPr lang="es-PA"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s-PA"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𝝅</m:t>
                          </m:r>
                        </m:den>
                      </m:f>
                      <m:nary>
                        <m:naryPr>
                          <m:limLoc m:val="undOvr"/>
                          <m:ctrlP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s-PA"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𝟎</m:t>
                          </m:r>
                        </m:sub>
                        <m:sup>
                          <m:sSub>
                            <m:sSubPr>
                              <m:ctrlPr>
                                <a:rPr lang="en-US" sz="2000" b="1" i="1">
                                  <a:solidFill>
                                    <a:schemeClr val="bg1"/>
                                  </a:solidFill>
                                  <a:latin typeface="Cambria Math" panose="02040503050406030204" pitchFamily="18" charset="0"/>
                                  <a:cs typeface="Times New Roman" panose="02020603050405020304" pitchFamily="18" charset="0"/>
                                </a:rPr>
                              </m:ctrlPr>
                            </m:sSubPr>
                            <m:e>
                              <m:r>
                                <a:rPr lang="en-US" sz="2000" b="1" i="1">
                                  <a:solidFill>
                                    <a:schemeClr val="bg1"/>
                                  </a:solidFill>
                                  <a:latin typeface="Cambria Math" panose="02040503050406030204" pitchFamily="18" charset="0"/>
                                  <a:cs typeface="Times New Roman" panose="02020603050405020304" pitchFamily="18" charset="0"/>
                                </a:rPr>
                                <m:t>𝒌</m:t>
                              </m:r>
                            </m:e>
                            <m:sub>
                              <m:r>
                                <a:rPr lang="en-US" sz="2000" b="1" i="1">
                                  <a:solidFill>
                                    <a:schemeClr val="bg1"/>
                                  </a:solidFill>
                                  <a:latin typeface="Cambria Math" panose="02040503050406030204" pitchFamily="18" charset="0"/>
                                  <a:cs typeface="Times New Roman" panose="02020603050405020304" pitchFamily="18" charset="0"/>
                                </a:rPr>
                                <m:t>𝒛𝒐</m:t>
                              </m:r>
                            </m:sub>
                          </m:sSub>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𝒂</m:t>
                          </m:r>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fPr>
                            <m:num>
                              <m:func>
                                <m:funcPr>
                                  <m:ctrlP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funcPr>
                                <m:fName>
                                  <m:r>
                                    <a:rPr lang="es-PA"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𝒔𝒊𝒏</m:t>
                                  </m:r>
                                </m:fName>
                                <m:e>
                                  <m:r>
                                    <a:rPr lang="en-US" sz="20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𝒛</m:t>
                                  </m:r>
                                  <m:r>
                                    <a:rPr lang="en-US" sz="20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e>
                              </m:func>
                            </m:num>
                            <m:den>
                              <m:r>
                                <a:rPr lang="es-PA"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𝒛</m:t>
                              </m:r>
                              <m:r>
                                <a:rPr lang="es-PA"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den>
                          </m:f>
                          <m:r>
                            <a:rPr lang="es-PA"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𝒅𝒛</m:t>
                          </m:r>
                          <m:r>
                            <a:rPr lang="es-PA"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e>
                      </m:nary>
                    </m:oMath>
                  </m:oMathPara>
                </a14:m>
                <a:endParaRPr lang="en-US" sz="2000" b="1" dirty="0">
                  <a:solidFill>
                    <a:schemeClr val="bg1"/>
                  </a:solidFill>
                </a:endParaRPr>
              </a:p>
            </p:txBody>
          </p:sp>
        </mc:Choice>
        <mc:Fallback xmlns="">
          <p:sp>
            <p:nvSpPr>
              <p:cNvPr id="3" name="TextBox 2">
                <a:extLst>
                  <a:ext uri="{FF2B5EF4-FFF2-40B4-BE49-F238E27FC236}">
                    <a16:creationId xmlns:a16="http://schemas.microsoft.com/office/drawing/2014/main" id="{8583076A-BD58-590E-F760-76C7B5F4DE55}"/>
                  </a:ext>
                </a:extLst>
              </p:cNvPr>
              <p:cNvSpPr txBox="1">
                <a:spLocks noRot="1" noChangeAspect="1" noMove="1" noResize="1" noEditPoints="1" noAdjustHandles="1" noChangeArrowheads="1" noChangeShapeType="1" noTextEdit="1"/>
              </p:cNvSpPr>
              <p:nvPr/>
            </p:nvSpPr>
            <p:spPr>
              <a:xfrm>
                <a:off x="6350140" y="4059385"/>
                <a:ext cx="5841860" cy="1033168"/>
              </a:xfrm>
              <a:prstGeom prst="rect">
                <a:avLst/>
              </a:prstGeom>
              <a:blipFill>
                <a:blip r:embed="rId4"/>
                <a:stretch>
                  <a:fillRect/>
                </a:stretch>
              </a:blipFill>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4FDC494-E24A-1775-6F93-562677C488D5}"/>
                  </a:ext>
                </a:extLst>
              </p:cNvPr>
              <p:cNvSpPr txBox="1"/>
              <p:nvPr/>
            </p:nvSpPr>
            <p:spPr>
              <a:xfrm>
                <a:off x="2806123" y="6454393"/>
                <a:ext cx="1499733" cy="369332"/>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chemeClr val="tx1"/>
                              </a:solidFill>
                              <a:latin typeface="Cambria Math" panose="02040503050406030204" pitchFamily="18" charset="0"/>
                              <a:cs typeface="Times New Roman" panose="02020603050405020304" pitchFamily="18" charset="0"/>
                            </a:rPr>
                          </m:ctrlPr>
                        </m:sSubPr>
                        <m:e>
                          <m:r>
                            <a:rPr lang="en-US" sz="1800" b="0" i="1">
                              <a:solidFill>
                                <a:schemeClr val="tx1"/>
                              </a:solidFill>
                              <a:latin typeface="Cambria Math" panose="02040503050406030204" pitchFamily="18" charset="0"/>
                              <a:cs typeface="Times New Roman" panose="02020603050405020304" pitchFamily="18" charset="0"/>
                            </a:rPr>
                            <m:t>𝑘</m:t>
                          </m:r>
                        </m:e>
                        <m:sub>
                          <m:r>
                            <a:rPr lang="en-US" sz="1800" b="0" i="1">
                              <a:solidFill>
                                <a:schemeClr val="tx1"/>
                              </a:solidFill>
                              <a:latin typeface="Cambria Math" panose="02040503050406030204" pitchFamily="18" charset="0"/>
                              <a:cs typeface="Times New Roman" panose="02020603050405020304" pitchFamily="18" charset="0"/>
                            </a:rPr>
                            <m:t>𝑧𝑜</m:t>
                          </m:r>
                        </m:sub>
                      </m:sSub>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𝑧</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𝑎</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US" dirty="0"/>
              </a:p>
            </p:txBody>
          </p:sp>
        </mc:Choice>
        <mc:Fallback xmlns="">
          <p:sp>
            <p:nvSpPr>
              <p:cNvPr id="4" name="TextBox 3">
                <a:extLst>
                  <a:ext uri="{FF2B5EF4-FFF2-40B4-BE49-F238E27FC236}">
                    <a16:creationId xmlns:a16="http://schemas.microsoft.com/office/drawing/2014/main" id="{B4FDC494-E24A-1775-6F93-562677C488D5}"/>
                  </a:ext>
                </a:extLst>
              </p:cNvPr>
              <p:cNvSpPr txBox="1">
                <a:spLocks noRot="1" noChangeAspect="1" noMove="1" noResize="1" noEditPoints="1" noAdjustHandles="1" noChangeArrowheads="1" noChangeShapeType="1" noTextEdit="1"/>
              </p:cNvSpPr>
              <p:nvPr/>
            </p:nvSpPr>
            <p:spPr>
              <a:xfrm>
                <a:off x="2806123" y="6454393"/>
                <a:ext cx="1499733" cy="369332"/>
              </a:xfrm>
              <a:prstGeom prst="rect">
                <a:avLst/>
              </a:prstGeom>
              <a:blipFill>
                <a:blip r:embed="rId5"/>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15F81B8-092B-2615-528E-D4ADC8FE7BDF}"/>
                  </a:ext>
                </a:extLst>
              </p:cNvPr>
              <p:cNvSpPr txBox="1"/>
              <p:nvPr/>
            </p:nvSpPr>
            <p:spPr>
              <a:xfrm>
                <a:off x="7441431" y="3234059"/>
                <a:ext cx="3866271" cy="695062"/>
              </a:xfrm>
              <a:prstGeom prst="rect">
                <a:avLst/>
              </a:prstGeom>
              <a:solidFill>
                <a:srgbClr val="FF9900"/>
              </a:solidFill>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14:m>
                  <m:oMathPara xmlns:m="http://schemas.openxmlformats.org/officeDocument/2006/math">
                    <m:oMathParaPr>
                      <m:jc m:val="center"/>
                    </m:oMathParaPr>
                    <m:oMath xmlns:m="http://schemas.openxmlformats.org/officeDocument/2006/math">
                      <m:f>
                        <m:fPr>
                          <m:ctrlPr>
                            <a:rPr lang="en-US" sz="2000" b="1" i="1" smtClean="0">
                              <a:solidFill>
                                <a:schemeClr val="bg1"/>
                              </a:solidFill>
                              <a:effectLst/>
                              <a:latin typeface="Cambria Math" panose="02040503050406030204" pitchFamily="18" charset="0"/>
                              <a:cs typeface="Times New Roman" panose="02020603050405020304" pitchFamily="18" charset="0"/>
                            </a:rPr>
                          </m:ctrlPr>
                        </m:fPr>
                        <m:num>
                          <m:sSub>
                            <m:sSubPr>
                              <m:ctrlP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𝟐</m:t>
                              </m:r>
                            </m:sub>
                          </m:sSub>
                          <m:d>
                            <m:dPr>
                              <m:ctrlP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r>
                            <a:rPr lang="en-US" sz="2000" b="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m:t>
                          </m:r>
                        </m:num>
                        <m:den>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𝟖</m:t>
                          </m:r>
                          <m:sSup>
                            <m:sSupPr>
                              <m:ctrlP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𝑹</m:t>
                              </m:r>
                            </m:e>
                            <m:sup>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𝟐</m:t>
                              </m:r>
                            </m:sup>
                          </m:sSup>
                        </m:den>
                      </m:f>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𝑯</m:t>
                      </m:r>
                      <m:d>
                        <m:dPr>
                          <m:ctrlP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𝒂</m:t>
                          </m:r>
                        </m:e>
                      </m:d>
                    </m:oMath>
                  </m:oMathPara>
                </a14:m>
                <a:endParaRPr lang="en-US" sz="2000" b="1" dirty="0">
                  <a:solidFill>
                    <a:schemeClr val="bg1"/>
                  </a:solidFill>
                </a:endParaRPr>
              </a:p>
            </p:txBody>
          </p:sp>
        </mc:Choice>
        <mc:Fallback xmlns="">
          <p:sp>
            <p:nvSpPr>
              <p:cNvPr id="5" name="TextBox 4">
                <a:extLst>
                  <a:ext uri="{FF2B5EF4-FFF2-40B4-BE49-F238E27FC236}">
                    <a16:creationId xmlns:a16="http://schemas.microsoft.com/office/drawing/2014/main" id="{215F81B8-092B-2615-528E-D4ADC8FE7BDF}"/>
                  </a:ext>
                </a:extLst>
              </p:cNvPr>
              <p:cNvSpPr txBox="1">
                <a:spLocks noRot="1" noChangeAspect="1" noMove="1" noResize="1" noEditPoints="1" noAdjustHandles="1" noChangeArrowheads="1" noChangeShapeType="1" noTextEdit="1"/>
              </p:cNvSpPr>
              <p:nvPr/>
            </p:nvSpPr>
            <p:spPr>
              <a:xfrm>
                <a:off x="7441431" y="3234059"/>
                <a:ext cx="3866271" cy="695062"/>
              </a:xfrm>
              <a:prstGeom prst="rect">
                <a:avLst/>
              </a:prstGeom>
              <a:blipFill>
                <a:blip r:embed="rId6"/>
                <a:stretch>
                  <a:fillRect/>
                </a:stretch>
              </a:blipFill>
              <a:effectLst>
                <a:innerShdw blurRad="63500" dist="50800" dir="13500000">
                  <a:prstClr val="black">
                    <a:alpha val="50000"/>
                  </a:prstClr>
                </a:innerShdw>
              </a:effectLst>
            </p:spPr>
            <p:txBody>
              <a:bodyPr/>
              <a:lstStyle/>
              <a:p>
                <a:r>
                  <a:rPr lang="en-US">
                    <a:noFill/>
                  </a:rPr>
                  <a:t> </a:t>
                </a:r>
              </a:p>
            </p:txBody>
          </p:sp>
        </mc:Fallback>
      </mc:AlternateContent>
    </p:spTree>
    <p:extLst>
      <p:ext uri="{BB962C8B-B14F-4D97-AF65-F5344CB8AC3E}">
        <p14:creationId xmlns:p14="http://schemas.microsoft.com/office/powerpoint/2010/main" val="3229921688"/>
      </p:ext>
    </p:extLst>
  </p:cSld>
  <p:clrMapOvr>
    <a:masterClrMapping/>
  </p:clrMapOvr>
  <mc:AlternateContent xmlns:mc="http://schemas.openxmlformats.org/markup-compatibility/2006" xmlns:p14="http://schemas.microsoft.com/office/powerpoint/2010/main">
    <mc:Choice Requires="p14">
      <p:transition spd="slow" p14:dur="2000" advTm="94642"/>
    </mc:Choice>
    <mc:Fallback xmlns="">
      <p:transition spd="slow" advTm="9464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17</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5257D019-9675-42A2-83FF-D4B18AA1D84B}"/>
              </a:ext>
            </a:extLst>
          </p:cNvPr>
          <p:cNvSpPr txBox="1"/>
          <p:nvPr/>
        </p:nvSpPr>
        <p:spPr>
          <a:xfrm>
            <a:off x="-74231" y="876497"/>
            <a:ext cx="10357484" cy="646331"/>
          </a:xfrm>
          <a:prstGeom prst="rect">
            <a:avLst/>
          </a:prstGeom>
          <a:noFill/>
        </p:spPr>
        <p:txBody>
          <a:bodyPr wrap="square" rtlCol="0">
            <a:spAutoFit/>
          </a:bodyPr>
          <a:lstStyle/>
          <a:p>
            <a:r>
              <a:rPr lang="en-US" sz="3600" b="1" dirty="0">
                <a:latin typeface="Calibri" panose="020F0502020204030204" pitchFamily="34" charset="0"/>
                <a:cs typeface="Times New Roman" panose="02020603050405020304" pitchFamily="18" charset="0"/>
              </a:rPr>
              <a:t>Analysis for </a:t>
            </a:r>
            <a:r>
              <a:rPr lang="en-US" sz="3600" b="1" dirty="0">
                <a:latin typeface="Symbol" panose="05050102010706020507" pitchFamily="18" charset="2"/>
                <a:cs typeface="Times New Roman" panose="02020603050405020304" pitchFamily="18" charset="0"/>
              </a:rPr>
              <a:t>a</a:t>
            </a:r>
            <a:r>
              <a:rPr lang="en-US" sz="3600" b="1" baseline="-25000" dirty="0">
                <a:latin typeface="Calibri" panose="020F0502020204030204" pitchFamily="34" charset="0"/>
                <a:cs typeface="Times New Roman" panose="02020603050405020304" pitchFamily="18" charset="0"/>
              </a:rPr>
              <a:t>2</a:t>
            </a:r>
            <a:r>
              <a:rPr lang="en-US" sz="3600" b="1" dirty="0">
                <a:latin typeface="Calibri" panose="020F0502020204030204" pitchFamily="34" charset="0"/>
                <a:cs typeface="Times New Roman" panose="02020603050405020304" pitchFamily="18" charset="0"/>
              </a:rPr>
              <a:t> with an active source with LFM</a:t>
            </a:r>
            <a:endParaRPr lang="en-US" sz="3600" dirty="0"/>
          </a:p>
        </p:txBody>
      </p:sp>
      <p:pic>
        <p:nvPicPr>
          <p:cNvPr id="8194" name="Picture 2">
            <a:extLst>
              <a:ext uri="{FF2B5EF4-FFF2-40B4-BE49-F238E27FC236}">
                <a16:creationId xmlns:a16="http://schemas.microsoft.com/office/drawing/2014/main" id="{DB07EEAD-9902-E54B-B538-859A4C3DD06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651" b="6418"/>
          <a:stretch/>
        </p:blipFill>
        <p:spPr bwMode="auto">
          <a:xfrm>
            <a:off x="74233" y="1613916"/>
            <a:ext cx="6686331" cy="466756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0805445A-46EB-4AC1-8175-508A39326A25}"/>
                  </a:ext>
                </a:extLst>
              </p:cNvPr>
              <p:cNvSpPr txBox="1"/>
              <p:nvPr/>
            </p:nvSpPr>
            <p:spPr>
              <a:xfrm>
                <a:off x="5776512" y="3429000"/>
                <a:ext cx="6341255" cy="711926"/>
              </a:xfrm>
              <a:prstGeom prst="rect">
                <a:avLst/>
              </a:prstGeom>
              <a:solidFill>
                <a:srgbClr val="0000CC"/>
              </a:solidFill>
              <a:ln/>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14:m>
                  <m:oMath xmlns:m="http://schemas.openxmlformats.org/officeDocument/2006/math">
                    <m:f>
                      <m:fPr>
                        <m:ctrlPr>
                          <a:rPr lang="en-US" sz="2400" b="1" i="1" smtClean="0">
                            <a:solidFill>
                              <a:schemeClr val="bg1"/>
                            </a:solidFill>
                            <a:effectLst/>
                            <a:latin typeface="Cambria Math" panose="02040503050406030204" pitchFamily="18" charset="0"/>
                            <a:cs typeface="Times New Roman" panose="02020603050405020304" pitchFamily="18" charset="0"/>
                          </a:rPr>
                        </m:ctrlPr>
                      </m:fPr>
                      <m:num>
                        <m:d>
                          <m:dPr>
                            <m:ctrlPr>
                              <a:rPr lang="en-US" sz="2400" b="1" i="1" smtClean="0">
                                <a:solidFill>
                                  <a:schemeClr val="bg1"/>
                                </a:solidFill>
                                <a:effectLst/>
                                <a:latin typeface="Cambria Math" panose="02040503050406030204" pitchFamily="18" charset="0"/>
                                <a:cs typeface="Times New Roman" panose="02020603050405020304" pitchFamily="18" charset="0"/>
                              </a:rPr>
                            </m:ctrlPr>
                          </m:dPr>
                          <m:e>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400" b="1" i="0" smtClean="0">
                                    <a:solidFill>
                                      <a:schemeClr val="bg1"/>
                                    </a:solidFill>
                                    <a:latin typeface="Cambria Math" panose="02040503050406030204" pitchFamily="18" charset="0"/>
                                    <a:ea typeface="Calibri" panose="020F0502020204030204" pitchFamily="34" charset="0"/>
                                    <a:cs typeface="Times New Roman" panose="02020603050405020304" pitchFamily="18" charset="0"/>
                                  </a:rPr>
                                  <m:t>𝟐</m:t>
                                </m:r>
                              </m:sub>
                            </m:sSub>
                            <m:d>
                              <m:dPr>
                                <m:ctrlPr>
                                  <a:rPr lang="en-US" sz="2400" b="1" i="1">
                                    <a:solidFill>
                                      <a:schemeClr val="bg1"/>
                                    </a:solidFill>
                                    <a:latin typeface="Cambria Math" panose="02040503050406030204" pitchFamily="18" charset="0"/>
                                    <a:cs typeface="Times New Roman" panose="02020603050405020304" pitchFamily="18" charset="0"/>
                                  </a:rPr>
                                </m:ctrlPr>
                              </m:dPr>
                              <m:e>
                                <m:sSub>
                                  <m:sSubPr>
                                    <m:ctrlPr>
                                      <a:rPr lang="en-US" sz="2400" b="1" i="1">
                                        <a:solidFill>
                                          <a:schemeClr val="bg1"/>
                                        </a:solidFill>
                                        <a:latin typeface="Cambria Math" panose="02040503050406030204" pitchFamily="18" charset="0"/>
                                      </a:rPr>
                                    </m:ctrlPr>
                                  </m:sSubPr>
                                  <m:e>
                                    <m:r>
                                      <a:rPr lang="en-US" sz="2400" b="1" i="1">
                                        <a:solidFill>
                                          <a:schemeClr val="bg1"/>
                                        </a:solidFill>
                                        <a:latin typeface="Cambria Math" panose="02040503050406030204" pitchFamily="18" charset="0"/>
                                      </a:rPr>
                                      <m:t>𝒌</m:t>
                                    </m:r>
                                  </m:e>
                                  <m:sub>
                                    <m:r>
                                      <a:rPr lang="en-US" sz="2400" b="1" i="1">
                                        <a:solidFill>
                                          <a:schemeClr val="bg1"/>
                                        </a:solidFill>
                                        <a:latin typeface="Cambria Math" panose="02040503050406030204" pitchFamily="18" charset="0"/>
                                      </a:rPr>
                                      <m:t>𝒛𝒐</m:t>
                                    </m:r>
                                  </m:sub>
                                </m:sSub>
                                <m:r>
                                  <a:rPr lang="en-US" sz="2400" b="1" i="1">
                                    <a:solidFill>
                                      <a:schemeClr val="bg1"/>
                                    </a:solidFill>
                                    <a:latin typeface="Cambria Math" panose="02040503050406030204" pitchFamily="18" charset="0"/>
                                    <a:cs typeface="Times New Roman" panose="02020603050405020304" pitchFamily="18" charset="0"/>
                                  </a:rPr>
                                  <m:t>𝒛</m:t>
                                </m:r>
                              </m:e>
                            </m:d>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400" b="1" i="0" smtClean="0">
                                    <a:solidFill>
                                      <a:schemeClr val="bg1"/>
                                    </a:solidFill>
                                    <a:latin typeface="Cambria Math" panose="02040503050406030204" pitchFamily="18" charset="0"/>
                                    <a:ea typeface="Calibri" panose="020F0502020204030204" pitchFamily="34" charset="0"/>
                                    <a:cs typeface="Times New Roman" panose="02020603050405020304" pitchFamily="18" charset="0"/>
                                  </a:rPr>
                                  <m:t>𝟐</m:t>
                                </m:r>
                              </m:sub>
                            </m:sSub>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400" b="1" i="1">
                                            <a:solidFill>
                                              <a:schemeClr val="bg1"/>
                                            </a:solidFill>
                                            <a:latin typeface="Cambria Math" panose="02040503050406030204" pitchFamily="18" charset="0"/>
                                          </a:rPr>
                                        </m:ctrlPr>
                                      </m:sSubPr>
                                      <m:e>
                                        <m:r>
                                          <a:rPr lang="en-US" sz="2400" b="1" i="1">
                                            <a:solidFill>
                                              <a:schemeClr val="bg1"/>
                                            </a:solidFill>
                                            <a:latin typeface="Cambria Math" panose="02040503050406030204" pitchFamily="18" charset="0"/>
                                          </a:rPr>
                                          <m:t>𝒌</m:t>
                                        </m:r>
                                      </m:e>
                                      <m:sub>
                                        <m:r>
                                          <a:rPr lang="en-US" sz="2400" b="1" i="1">
                                            <a:solidFill>
                                              <a:schemeClr val="bg1"/>
                                            </a:solidFill>
                                            <a:latin typeface="Cambria Math" panose="02040503050406030204" pitchFamily="18" charset="0"/>
                                          </a:rPr>
                                          <m:t>𝒛𝒐</m:t>
                                        </m:r>
                                      </m:sub>
                                    </m:s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e>
                              <m: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𝒆𝒔𝒕</m:t>
                                </m:r>
                              </m:sub>
                            </m:sSub>
                          </m:e>
                        </m:d>
                      </m:num>
                      <m:den>
                        <m:r>
                          <a:rPr lang="en-US" sz="2400" b="1" i="1" smtClean="0">
                            <a:solidFill>
                              <a:schemeClr val="bg1"/>
                            </a:solidFill>
                            <a:latin typeface="Cambria Math" panose="02040503050406030204" pitchFamily="18" charset="0"/>
                            <a:ea typeface="Calibri" panose="020F0502020204030204" pitchFamily="34" charset="0"/>
                            <a:cs typeface="Times New Roman" panose="02020603050405020304" pitchFamily="18" charset="0"/>
                          </a:rPr>
                          <m:t>𝟖</m:t>
                        </m:r>
                        <m:sSup>
                          <m:sSupPr>
                            <m:ctrlPr>
                              <a:rPr lang="en-US" sz="2400" b="1" i="1" smtClean="0">
                                <a:solidFill>
                                  <a:schemeClr val="bg1"/>
                                </a:solidFill>
                                <a:latin typeface="Cambria Math" panose="02040503050406030204" pitchFamily="18" charset="0"/>
                                <a:cs typeface="Times New Roman" panose="02020603050405020304" pitchFamily="18" charset="0"/>
                              </a:rPr>
                            </m:ctrlPr>
                          </m:sSupPr>
                          <m:e>
                            <m:r>
                              <a:rPr lang="en-US" sz="2400" b="1" i="1" smtClean="0">
                                <a:solidFill>
                                  <a:schemeClr val="bg1"/>
                                </a:solidFill>
                                <a:latin typeface="Cambria Math" panose="02040503050406030204" pitchFamily="18" charset="0"/>
                                <a:cs typeface="Times New Roman" panose="02020603050405020304" pitchFamily="18" charset="0"/>
                              </a:rPr>
                              <m:t>𝑹</m:t>
                            </m:r>
                          </m:e>
                          <m:sup>
                            <m:r>
                              <a:rPr lang="en-US" sz="2400" b="1" i="1" smtClean="0">
                                <a:solidFill>
                                  <a:schemeClr val="bg1"/>
                                </a:solidFill>
                                <a:latin typeface="Cambria Math" panose="02040503050406030204" pitchFamily="18" charset="0"/>
                                <a:cs typeface="Times New Roman" panose="02020603050405020304" pitchFamily="18" charset="0"/>
                              </a:rPr>
                              <m:t>𝟐</m:t>
                            </m:r>
                          </m:sup>
                        </m:sSup>
                      </m:den>
                    </m:f>
                    <m:r>
                      <a:rPr lang="en-US" sz="2400" b="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400" b="1" i="1" smtClean="0">
                            <a:solidFill>
                              <a:schemeClr val="bg1"/>
                            </a:solidFill>
                            <a:effectLst/>
                            <a:latin typeface="Cambria Math" panose="02040503050406030204" pitchFamily="18" charset="0"/>
                            <a:cs typeface="Times New Roman" panose="02020603050405020304" pitchFamily="18" charset="0"/>
                          </a:rPr>
                        </m:ctrlPr>
                      </m:fPr>
                      <m:num>
                        <m:r>
                          <a:rPr lang="en-US" sz="2400" b="1" i="1" smtClean="0">
                            <a:solidFill>
                              <a:schemeClr val="bg1"/>
                            </a:solidFill>
                            <a:effectLst/>
                            <a:latin typeface="Cambria Math" panose="02040503050406030204" pitchFamily="18" charset="0"/>
                            <a:cs typeface="Times New Roman" panose="02020603050405020304" pitchFamily="18" charset="0"/>
                          </a:rPr>
                          <m:t>𝟏</m:t>
                        </m:r>
                      </m:num>
                      <m:den>
                        <m:r>
                          <a:rPr lang="en-US" sz="2400" b="1" i="1" smtClean="0">
                            <a:solidFill>
                              <a:schemeClr val="bg1"/>
                            </a:solidFill>
                            <a:effectLst/>
                            <a:latin typeface="Cambria Math" panose="02040503050406030204" pitchFamily="18" charset="0"/>
                            <a:cs typeface="Times New Roman" panose="02020603050405020304" pitchFamily="18" charset="0"/>
                          </a:rPr>
                          <m:t>𝟐</m:t>
                        </m:r>
                      </m:den>
                    </m:f>
                    <m:r>
                      <a:rPr lang="en-US" sz="2400" b="1" i="1" smtClean="0">
                        <a:solidFill>
                          <a:schemeClr val="bg1"/>
                        </a:solidFill>
                        <a:effectLst/>
                        <a:latin typeface="Cambria Math" panose="02040503050406030204" pitchFamily="18" charset="0"/>
                        <a:cs typeface="Times New Roman" panose="02020603050405020304" pitchFamily="18" charset="0"/>
                      </a:rPr>
                      <m:t>−</m:t>
                    </m:r>
                    <m:f>
                      <m:fPr>
                        <m:ctrlP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b="1" i="0"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𝝅</m:t>
                        </m:r>
                      </m:den>
                    </m:f>
                    <m:nary>
                      <m:naryPr>
                        <m:limLoc m:val="subSup"/>
                        <m:ctrlP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naryPr>
                      <m:sub>
                        <m:r>
                          <a:rPr lang="en-US" sz="24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𝟎</m:t>
                        </m:r>
                      </m:sub>
                      <m:sup>
                        <m:sSub>
                          <m:sSubPr>
                            <m:ctrlPr>
                              <a:rPr lang="en-US" sz="2400" b="1" i="1">
                                <a:solidFill>
                                  <a:schemeClr val="bg1"/>
                                </a:solidFill>
                                <a:latin typeface="Cambria Math" panose="02040503050406030204" pitchFamily="18" charset="0"/>
                                <a:cs typeface="Times New Roman" panose="02020603050405020304" pitchFamily="18" charset="0"/>
                              </a:rPr>
                            </m:ctrlPr>
                          </m:sSubPr>
                          <m:e>
                            <m:r>
                              <a:rPr lang="en-US" sz="2400" b="1" i="1">
                                <a:solidFill>
                                  <a:schemeClr val="bg1"/>
                                </a:solidFill>
                                <a:latin typeface="Cambria Math" panose="02040503050406030204" pitchFamily="18" charset="0"/>
                                <a:cs typeface="Times New Roman" panose="02020603050405020304" pitchFamily="18" charset="0"/>
                              </a:rPr>
                              <m:t>𝒌</m:t>
                            </m:r>
                          </m:e>
                          <m:sub>
                            <m:r>
                              <a:rPr lang="en-US" sz="2400" b="1" i="1">
                                <a:solidFill>
                                  <a:schemeClr val="bg1"/>
                                </a:solidFill>
                                <a:latin typeface="Cambria Math" panose="02040503050406030204" pitchFamily="18" charset="0"/>
                                <a:cs typeface="Times New Roman" panose="02020603050405020304" pitchFamily="18" charset="0"/>
                              </a:rPr>
                              <m:t>𝒛𝒐</m:t>
                            </m:r>
                          </m:sub>
                        </m:s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𝒂</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2400" b="1" i="0"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𝐬𝐢𝐧</m:t>
                                </m:r>
                              </m:fName>
                              <m:e>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e>
                            </m:func>
                          </m:num>
                          <m:den>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𝐝𝐳</m:t>
                    </m:r>
                  </m:oMath>
                </a14:m>
                <a:r>
                  <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p>
            </p:txBody>
          </p:sp>
        </mc:Choice>
        <mc:Fallback xmlns="">
          <p:sp>
            <p:nvSpPr>
              <p:cNvPr id="14" name="TextBox 13">
                <a:extLst>
                  <a:ext uri="{FF2B5EF4-FFF2-40B4-BE49-F238E27FC236}">
                    <a16:creationId xmlns:a16="http://schemas.microsoft.com/office/drawing/2014/main" id="{0805445A-46EB-4AC1-8175-508A39326A25}"/>
                  </a:ext>
                </a:extLst>
              </p:cNvPr>
              <p:cNvSpPr txBox="1">
                <a:spLocks noRot="1" noChangeAspect="1" noMove="1" noResize="1" noEditPoints="1" noAdjustHandles="1" noChangeArrowheads="1" noChangeShapeType="1" noTextEdit="1"/>
              </p:cNvSpPr>
              <p:nvPr/>
            </p:nvSpPr>
            <p:spPr>
              <a:xfrm>
                <a:off x="5776512" y="3429000"/>
                <a:ext cx="6341255" cy="711926"/>
              </a:xfrm>
              <a:prstGeom prst="rect">
                <a:avLst/>
              </a:prstGeom>
              <a:blipFill>
                <a:blip r:embed="rId4"/>
                <a:stretch>
                  <a:fillRect b="-5932"/>
                </a:stretch>
              </a:blipFill>
              <a:ln/>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3235A64-0CEC-5452-44F9-A59E6523EB3C}"/>
                  </a:ext>
                </a:extLst>
              </p:cNvPr>
              <p:cNvSpPr txBox="1"/>
              <p:nvPr/>
            </p:nvSpPr>
            <p:spPr>
              <a:xfrm>
                <a:off x="2881073" y="6334472"/>
                <a:ext cx="1499733" cy="369332"/>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chemeClr val="tx1"/>
                              </a:solidFill>
                              <a:latin typeface="Cambria Math" panose="02040503050406030204" pitchFamily="18" charset="0"/>
                              <a:cs typeface="Times New Roman" panose="02020603050405020304" pitchFamily="18" charset="0"/>
                            </a:rPr>
                          </m:ctrlPr>
                        </m:sSubPr>
                        <m:e>
                          <m:r>
                            <a:rPr lang="en-US" sz="1800" b="0" i="1">
                              <a:solidFill>
                                <a:schemeClr val="tx1"/>
                              </a:solidFill>
                              <a:latin typeface="Cambria Math" panose="02040503050406030204" pitchFamily="18" charset="0"/>
                              <a:cs typeface="Times New Roman" panose="02020603050405020304" pitchFamily="18" charset="0"/>
                            </a:rPr>
                            <m:t>𝑘</m:t>
                          </m:r>
                        </m:e>
                        <m:sub>
                          <m:r>
                            <a:rPr lang="en-US" sz="1800" b="0" i="1">
                              <a:solidFill>
                                <a:schemeClr val="tx1"/>
                              </a:solidFill>
                              <a:latin typeface="Cambria Math" panose="02040503050406030204" pitchFamily="18" charset="0"/>
                              <a:cs typeface="Times New Roman" panose="02020603050405020304" pitchFamily="18" charset="0"/>
                            </a:rPr>
                            <m:t>𝑧𝑜</m:t>
                          </m:r>
                        </m:sub>
                      </m:sSub>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𝑧</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𝑎</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US" dirty="0"/>
              </a:p>
            </p:txBody>
          </p:sp>
        </mc:Choice>
        <mc:Fallback xmlns="">
          <p:sp>
            <p:nvSpPr>
              <p:cNvPr id="2" name="TextBox 1">
                <a:extLst>
                  <a:ext uri="{FF2B5EF4-FFF2-40B4-BE49-F238E27FC236}">
                    <a16:creationId xmlns:a16="http://schemas.microsoft.com/office/drawing/2014/main" id="{83235A64-0CEC-5452-44F9-A59E6523EB3C}"/>
                  </a:ext>
                </a:extLst>
              </p:cNvPr>
              <p:cNvSpPr txBox="1">
                <a:spLocks noRot="1" noChangeAspect="1" noMove="1" noResize="1" noEditPoints="1" noAdjustHandles="1" noChangeArrowheads="1" noChangeShapeType="1" noTextEdit="1"/>
              </p:cNvSpPr>
              <p:nvPr/>
            </p:nvSpPr>
            <p:spPr>
              <a:xfrm>
                <a:off x="2881073" y="6334472"/>
                <a:ext cx="1499733" cy="369332"/>
              </a:xfrm>
              <a:prstGeom prst="rect">
                <a:avLst/>
              </a:prstGeom>
              <a:blipFill>
                <a:blip r:embed="rId5"/>
                <a:stretch>
                  <a:fillRect b="-13115"/>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790956047"/>
      </p:ext>
    </p:extLst>
  </p:cSld>
  <p:clrMapOvr>
    <a:masterClrMapping/>
  </p:clrMapOvr>
  <mc:AlternateContent xmlns:mc="http://schemas.openxmlformats.org/markup-compatibility/2006" xmlns:p14="http://schemas.microsoft.com/office/powerpoint/2010/main">
    <mc:Choice Requires="p14">
      <p:transition spd="slow" p14:dur="2000" advTm="8516"/>
    </mc:Choice>
    <mc:Fallback xmlns="">
      <p:transition spd="slow" advTm="851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18</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4DB523E6-61AA-4DC9-AF7C-A0AB22661C8F}"/>
              </a:ext>
            </a:extLst>
          </p:cNvPr>
          <p:cNvSpPr txBox="1"/>
          <p:nvPr/>
        </p:nvSpPr>
        <p:spPr>
          <a:xfrm>
            <a:off x="0" y="903642"/>
            <a:ext cx="2124223" cy="646331"/>
          </a:xfrm>
          <a:prstGeom prst="rect">
            <a:avLst/>
          </a:prstGeom>
          <a:noFill/>
        </p:spPr>
        <p:txBody>
          <a:bodyPr wrap="square" rtlCol="0">
            <a:spAutoFit/>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Summary</a:t>
            </a:r>
          </a:p>
        </p:txBody>
      </p:sp>
      <p:sp>
        <p:nvSpPr>
          <p:cNvPr id="11" name="TextBox 10">
            <a:extLst>
              <a:ext uri="{FF2B5EF4-FFF2-40B4-BE49-F238E27FC236}">
                <a16:creationId xmlns:a16="http://schemas.microsoft.com/office/drawing/2014/main" id="{E5FE67ED-A3AD-4B05-AEEE-327CCF090EA8}"/>
              </a:ext>
            </a:extLst>
          </p:cNvPr>
          <p:cNvSpPr txBox="1"/>
          <p:nvPr/>
        </p:nvSpPr>
        <p:spPr>
          <a:xfrm>
            <a:off x="159433" y="1437429"/>
            <a:ext cx="11873133" cy="4801314"/>
          </a:xfrm>
          <a:prstGeom prst="rect">
            <a:avLst/>
          </a:prstGeom>
          <a:noFill/>
        </p:spPr>
        <p:txBody>
          <a:bodyPr wrap="square" rtlCol="0">
            <a:spAutoFit/>
          </a:bodyPr>
          <a:lstStyle/>
          <a:p>
            <a:r>
              <a:rPr lang="en-US" dirty="0"/>
              <a:t>For an acoustic model medium with constant density and varying velocity, 1-D normal incidence plane wave, and one interface:</a:t>
            </a:r>
          </a:p>
          <a:p>
            <a:endParaRPr lang="en-US" dirty="0"/>
          </a:p>
          <a:p>
            <a:pPr marL="285750" indent="-285750">
              <a:buFont typeface="Wingdings" panose="05000000000000000000" pitchFamily="2" charset="2"/>
              <a:buChar char="v"/>
            </a:pPr>
            <a:r>
              <a:rPr lang="en-US" dirty="0">
                <a:latin typeface="Symbol" panose="05050102010706020507" pitchFamily="18" charset="2"/>
              </a:rPr>
              <a:t>a</a:t>
            </a:r>
            <a:r>
              <a:rPr lang="en-US" baseline="-25000" dirty="0"/>
              <a:t>1</a:t>
            </a:r>
            <a:r>
              <a:rPr lang="en-US" dirty="0"/>
              <a:t> and </a:t>
            </a:r>
            <a:r>
              <a:rPr lang="en-US" dirty="0">
                <a:latin typeface="Symbol" panose="05050102010706020507" pitchFamily="18" charset="2"/>
              </a:rPr>
              <a:t>a</a:t>
            </a:r>
            <a:r>
              <a:rPr lang="en-US" baseline="-25000" dirty="0"/>
              <a:t>2</a:t>
            </a:r>
            <a:r>
              <a:rPr lang="en-US" dirty="0"/>
              <a:t> cannot be fully determined when frequencies are missing, but portions of </a:t>
            </a:r>
            <a:r>
              <a:rPr lang="en-US" dirty="0">
                <a:latin typeface="Symbol" panose="05050102010706020507" pitchFamily="18" charset="2"/>
              </a:rPr>
              <a:t>a</a:t>
            </a:r>
            <a:r>
              <a:rPr lang="en-US" baseline="-25000" dirty="0"/>
              <a:t>1</a:t>
            </a:r>
            <a:r>
              <a:rPr lang="en-US" dirty="0"/>
              <a:t> and </a:t>
            </a:r>
            <a:r>
              <a:rPr lang="en-US" dirty="0">
                <a:latin typeface="Symbol" panose="05050102010706020507" pitchFamily="18" charset="2"/>
              </a:rPr>
              <a:t>a</a:t>
            </a:r>
            <a:r>
              <a:rPr lang="en-US" baseline="-25000" dirty="0"/>
              <a:t>2</a:t>
            </a:r>
            <a:r>
              <a:rPr lang="en-US" dirty="0"/>
              <a:t> can be determined which are defined as </a:t>
            </a:r>
            <a:r>
              <a:rPr lang="en-US" dirty="0">
                <a:latin typeface="Symbol" panose="05050102010706020507" pitchFamily="18" charset="2"/>
              </a:rPr>
              <a:t>a</a:t>
            </a:r>
            <a:r>
              <a:rPr lang="en-US" baseline="-25000" dirty="0"/>
              <a:t>1est  </a:t>
            </a:r>
            <a:r>
              <a:rPr lang="en-US" dirty="0"/>
              <a:t>and </a:t>
            </a:r>
            <a:r>
              <a:rPr lang="en-US" dirty="0">
                <a:latin typeface="Symbol" panose="05050102010706020507" pitchFamily="18" charset="2"/>
              </a:rPr>
              <a:t>a</a:t>
            </a:r>
            <a:r>
              <a:rPr lang="en-US" baseline="-25000" dirty="0">
                <a:latin typeface="Symbol" panose="05050102010706020507" pitchFamily="18" charset="2"/>
              </a:rPr>
              <a:t>2</a:t>
            </a:r>
            <a:r>
              <a:rPr lang="en-US" baseline="-25000" dirty="0"/>
              <a:t>est</a:t>
            </a:r>
            <a:r>
              <a:rPr lang="en-US" dirty="0"/>
              <a:t>. </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The error is defined as the difference between </a:t>
            </a:r>
            <a:r>
              <a:rPr lang="en-US" dirty="0">
                <a:latin typeface="Symbol" panose="05050102010706020507" pitchFamily="18" charset="2"/>
              </a:rPr>
              <a:t>a</a:t>
            </a:r>
            <a:r>
              <a:rPr lang="en-US" baseline="-25000" dirty="0"/>
              <a:t>1</a:t>
            </a:r>
            <a:r>
              <a:rPr lang="en-US" dirty="0"/>
              <a:t> and </a:t>
            </a:r>
            <a:r>
              <a:rPr lang="en-US" dirty="0">
                <a:latin typeface="Symbol" panose="05050102010706020507" pitchFamily="18" charset="2"/>
              </a:rPr>
              <a:t>a</a:t>
            </a:r>
            <a:r>
              <a:rPr lang="en-US" baseline="-25000" dirty="0"/>
              <a:t>1est</a:t>
            </a:r>
            <a:r>
              <a:rPr lang="en-US" dirty="0"/>
              <a:t>, and as the difference between </a:t>
            </a:r>
            <a:r>
              <a:rPr lang="en-US" dirty="0">
                <a:latin typeface="Symbol" panose="05050102010706020507" pitchFamily="18" charset="2"/>
              </a:rPr>
              <a:t>a</a:t>
            </a:r>
            <a:r>
              <a:rPr lang="en-US" baseline="-25000" dirty="0"/>
              <a:t>2</a:t>
            </a:r>
            <a:r>
              <a:rPr lang="en-US" dirty="0"/>
              <a:t> and </a:t>
            </a:r>
            <a:r>
              <a:rPr lang="en-US" dirty="0">
                <a:latin typeface="Symbol" panose="05050102010706020507" pitchFamily="18" charset="2"/>
              </a:rPr>
              <a:t>a</a:t>
            </a:r>
            <a:r>
              <a:rPr lang="en-US" baseline="-25000" dirty="0"/>
              <a:t>2est</a:t>
            </a:r>
            <a:r>
              <a:rPr lang="en-US" dirty="0"/>
              <a:t>, respectively; and for both:</a:t>
            </a:r>
          </a:p>
          <a:p>
            <a:pPr marL="740664" indent="-284163">
              <a:buFont typeface="Arial" panose="020B0604020202020204" pitchFamily="34" charset="0"/>
              <a:buChar char="•"/>
            </a:pPr>
            <a:r>
              <a:rPr lang="en-US" dirty="0"/>
              <a:t>if only high frequencies are missing, the error is largest near the interface and decreases going away from the interface,</a:t>
            </a:r>
          </a:p>
          <a:p>
            <a:pPr marL="742950" lvl="1" indent="-285750">
              <a:buFont typeface="Arial" panose="020B0604020202020204" pitchFamily="34" charset="0"/>
              <a:buChar char="•"/>
            </a:pPr>
            <a:r>
              <a:rPr lang="en-US" dirty="0"/>
              <a:t>if low frequencies are missing, the error is increasing approaching the interface and remains large going deeper from the interface,</a:t>
            </a:r>
          </a:p>
          <a:p>
            <a:pPr marL="742950" lvl="1" indent="-285750">
              <a:buFont typeface="Arial" panose="020B0604020202020204" pitchFamily="34" charset="0"/>
              <a:buChar char="•"/>
            </a:pPr>
            <a:r>
              <a:rPr lang="en-US" dirty="0"/>
              <a:t>the same behavior is observed for three octave bandwidth.</a:t>
            </a:r>
          </a:p>
          <a:p>
            <a:pPr marL="742950" lvl="1"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A band limited source restricts solutions to </a:t>
            </a:r>
            <a:r>
              <a:rPr lang="en-US" dirty="0">
                <a:latin typeface="Symbol" panose="05050102010706020507" pitchFamily="18" charset="2"/>
              </a:rPr>
              <a:t>a</a:t>
            </a:r>
            <a:r>
              <a:rPr lang="en-US" baseline="-25000" dirty="0"/>
              <a:t>1est  </a:t>
            </a:r>
            <a:r>
              <a:rPr lang="en-US" dirty="0"/>
              <a:t>and </a:t>
            </a:r>
            <a:r>
              <a:rPr lang="en-US" dirty="0">
                <a:latin typeface="Symbol" panose="05050102010706020507" pitchFamily="18" charset="2"/>
              </a:rPr>
              <a:t>a</a:t>
            </a:r>
            <a:r>
              <a:rPr lang="en-US" baseline="-25000" dirty="0">
                <a:latin typeface="Symbol" panose="05050102010706020507" pitchFamily="18" charset="2"/>
              </a:rPr>
              <a:t>2</a:t>
            </a:r>
            <a:r>
              <a:rPr lang="en-US" baseline="-25000" dirty="0"/>
              <a:t>est</a:t>
            </a:r>
            <a:r>
              <a:rPr lang="en-US" dirty="0"/>
              <a:t> affecting the accuracy of seismic inversion. Improving low frequency bandwidth has the greatest benefit. Though still under study, it appears band limit effects for seismic imaging and internal multiple removal are considerably less and are absent for surface multiple removal.</a:t>
            </a:r>
          </a:p>
        </p:txBody>
      </p:sp>
    </p:spTree>
    <p:extLst>
      <p:ext uri="{BB962C8B-B14F-4D97-AF65-F5344CB8AC3E}">
        <p14:creationId xmlns:p14="http://schemas.microsoft.com/office/powerpoint/2010/main" val="3980658651"/>
      </p:ext>
    </p:extLst>
  </p:cSld>
  <p:clrMapOvr>
    <a:masterClrMapping/>
  </p:clrMapOvr>
  <mc:AlternateContent xmlns:mc="http://schemas.openxmlformats.org/markup-compatibility/2006" xmlns:p14="http://schemas.microsoft.com/office/powerpoint/2010/main">
    <mc:Choice Requires="p14">
      <p:transition spd="slow" p14:dur="2000" advTm="116660"/>
    </mc:Choice>
    <mc:Fallback xmlns="">
      <p:transition spd="slow" advTm="11666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19</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72BE0688-AD17-4B8F-BAE5-AD60DD9BF438}"/>
              </a:ext>
            </a:extLst>
          </p:cNvPr>
          <p:cNvSpPr txBox="1"/>
          <p:nvPr/>
        </p:nvSpPr>
        <p:spPr>
          <a:xfrm>
            <a:off x="0" y="830482"/>
            <a:ext cx="2532508" cy="646331"/>
          </a:xfrm>
          <a:prstGeom prst="rect">
            <a:avLst/>
          </a:prstGeom>
          <a:noFill/>
        </p:spPr>
        <p:txBody>
          <a:bodyPr wrap="square" rtlCol="0">
            <a:spAutoFit/>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References</a:t>
            </a:r>
          </a:p>
        </p:txBody>
      </p:sp>
      <p:sp>
        <p:nvSpPr>
          <p:cNvPr id="2" name="TextBox 1">
            <a:extLst>
              <a:ext uri="{FF2B5EF4-FFF2-40B4-BE49-F238E27FC236}">
                <a16:creationId xmlns:a16="http://schemas.microsoft.com/office/drawing/2014/main" id="{6176465F-A444-466D-957E-83146A1A7707}"/>
              </a:ext>
            </a:extLst>
          </p:cNvPr>
          <p:cNvSpPr txBox="1"/>
          <p:nvPr/>
        </p:nvSpPr>
        <p:spPr>
          <a:xfrm>
            <a:off x="0" y="1476813"/>
            <a:ext cx="11943471" cy="5632311"/>
          </a:xfrm>
          <a:prstGeom prst="rect">
            <a:avLst/>
          </a:prstGeom>
          <a:noFill/>
        </p:spPr>
        <p:txBody>
          <a:bodyPr wrap="square" rtlCol="0">
            <a:spAutoFit/>
          </a:bodyPr>
          <a:lstStyle/>
          <a:p>
            <a:pPr algn="l"/>
            <a:r>
              <a:rPr lang="en-US" sz="1800" i="0" u="none" strike="noStrike" baseline="0" dirty="0"/>
              <a:t>[1] Moses, H. E., 1956. Calculation of scattering potential from reflection coefficients. </a:t>
            </a:r>
            <a:r>
              <a:rPr lang="en-US" sz="1800" i="1" u="none" strike="noStrike" baseline="0" dirty="0"/>
              <a:t>Phys. Rev. </a:t>
            </a:r>
            <a:r>
              <a:rPr lang="en-US" sz="1800" i="0" u="none" strike="noStrike" baseline="0" dirty="0"/>
              <a:t>102 559–67</a:t>
            </a:r>
          </a:p>
          <a:p>
            <a:pPr algn="l"/>
            <a:r>
              <a:rPr lang="en-US" sz="1800" i="0" u="none" strike="noStrike" baseline="0" dirty="0"/>
              <a:t>[2] Prosser, R. T., 1969. Formal solutions of inverse scattering problems </a:t>
            </a:r>
            <a:r>
              <a:rPr lang="en-US" sz="1800" i="1" u="none" strike="noStrike" baseline="0" dirty="0"/>
              <a:t>J. Math. Phys. </a:t>
            </a:r>
            <a:r>
              <a:rPr lang="en-US" sz="1800" i="0" u="none" strike="noStrike" baseline="0" dirty="0"/>
              <a:t>10 1819–22</a:t>
            </a:r>
          </a:p>
          <a:p>
            <a:pPr algn="l"/>
            <a:r>
              <a:rPr lang="en-US" sz="1800" i="0" u="none" strike="noStrike" baseline="0" dirty="0"/>
              <a:t>[3] Razavy,M.,1975. Determination of the wave velocity in an inhomogeneous medium from reflection data </a:t>
            </a:r>
            <a:r>
              <a:rPr lang="en-US" sz="1800" i="1" u="none" strike="noStrike" baseline="0" dirty="0"/>
              <a:t>J. </a:t>
            </a:r>
            <a:r>
              <a:rPr lang="en-US" sz="1800" i="1" u="none" strike="noStrike" baseline="0" dirty="0" err="1"/>
              <a:t>Acoust.Soc</a:t>
            </a:r>
            <a:r>
              <a:rPr lang="en-US" sz="1800" i="1" u="none" strike="noStrike" baseline="0" dirty="0"/>
              <a:t>. Am. </a:t>
            </a:r>
            <a:r>
              <a:rPr lang="en-US" sz="1800" i="0" u="none" strike="noStrike" baseline="0" dirty="0"/>
              <a:t>58 956–63</a:t>
            </a:r>
          </a:p>
          <a:p>
            <a:pPr algn="l"/>
            <a:r>
              <a:rPr lang="en-US" sz="1800" i="0" u="none" strike="noStrike" baseline="0" dirty="0"/>
              <a:t>[4] Weglein, A. B., </a:t>
            </a:r>
            <a:r>
              <a:rPr lang="en-US" sz="1800" i="0" u="none" strike="noStrike" baseline="0" dirty="0" err="1"/>
              <a:t>Boyse</a:t>
            </a:r>
            <a:r>
              <a:rPr lang="en-US" sz="1800" i="0" u="none" strike="noStrike" baseline="0" dirty="0"/>
              <a:t>, W. E. and Anderson, J. E., 1981. Obtaining three-dimensional velocity information directly</a:t>
            </a:r>
          </a:p>
          <a:p>
            <a:pPr algn="l"/>
            <a:r>
              <a:rPr lang="en-US" sz="1800" i="0" u="none" strike="noStrike" baseline="0" dirty="0"/>
              <a:t>from reflection seismic data: an inverse scattering formalism. </a:t>
            </a:r>
            <a:r>
              <a:rPr lang="en-US" sz="1800" i="1" u="none" strike="noStrike" baseline="0" dirty="0"/>
              <a:t>Geophysics </a:t>
            </a:r>
            <a:r>
              <a:rPr lang="en-US" sz="1800" i="0" u="none" strike="noStrike" baseline="0" dirty="0"/>
              <a:t>46 1116–20</a:t>
            </a:r>
            <a:endParaRPr lang="en-US" dirty="0"/>
          </a:p>
          <a:p>
            <a:pPr algn="l"/>
            <a:r>
              <a:rPr lang="en-US" sz="1800" i="0" u="none" strike="noStrike" baseline="0" dirty="0"/>
              <a:t>[5] </a:t>
            </a:r>
            <a:r>
              <a:rPr lang="en-US" sz="1800" i="0" u="none" strike="noStrike" baseline="0" dirty="0" err="1"/>
              <a:t>Stolt</a:t>
            </a:r>
            <a:r>
              <a:rPr lang="en-US" sz="1800" i="0" u="none" strike="noStrike" baseline="0" dirty="0"/>
              <a:t>, R. H. and Jacobs, B., 1980. Inversion of seismic data in a laterally heterogeneous medium. </a:t>
            </a:r>
            <a:r>
              <a:rPr lang="en-US" sz="1800" i="1" u="none" strike="noStrike" baseline="0" dirty="0"/>
              <a:t>SEP Rep. </a:t>
            </a:r>
            <a:r>
              <a:rPr lang="en-US" sz="1800" i="0" u="none" strike="noStrike" baseline="0" dirty="0"/>
              <a:t>24 135–52</a:t>
            </a:r>
          </a:p>
          <a:p>
            <a:pPr algn="l"/>
            <a:r>
              <a:rPr lang="en-US" dirty="0"/>
              <a:t>[6] Weglein, A. B., 2021. Scattering Theory Spring course. University of Houston.</a:t>
            </a:r>
          </a:p>
          <a:p>
            <a:pPr algn="l"/>
            <a:r>
              <a:rPr lang="en-US" sz="1800" i="0" u="none" strike="noStrike" baseline="0" dirty="0"/>
              <a:t>[7] Weglein, A. B., Araujo, F. V., Carvalho, P. M., </a:t>
            </a:r>
            <a:r>
              <a:rPr lang="en-US" sz="1800" i="0" u="none" strike="noStrike" baseline="0" dirty="0" err="1"/>
              <a:t>Stolt</a:t>
            </a:r>
            <a:r>
              <a:rPr lang="en-US" sz="1800" i="0" u="none" strike="noStrike" baseline="0" dirty="0"/>
              <a:t>, R. H., Matson, K. H., Coates, R. T., Corrigan, D., Foster, D. J., </a:t>
            </a:r>
            <a:r>
              <a:rPr lang="en-US" sz="1800" i="0" u="none" strike="noStrike" baseline="0" dirty="0" err="1"/>
              <a:t>Sgaw</a:t>
            </a:r>
            <a:r>
              <a:rPr lang="en-US" sz="1800" i="0" u="none" strike="noStrike" baseline="0" dirty="0"/>
              <a:t>, S. A.</a:t>
            </a:r>
            <a:r>
              <a:rPr lang="en-US" dirty="0"/>
              <a:t> and Zhang, H., 2003. Inverse Scattering series and seismic exploration. Inverse problems, 19: R27-R83.</a:t>
            </a:r>
          </a:p>
          <a:p>
            <a:pPr algn="l"/>
            <a:r>
              <a:rPr lang="en-US" dirty="0"/>
              <a:t>[8] </a:t>
            </a:r>
            <a:r>
              <a:rPr lang="en-US" sz="1800" b="0" i="0" u="none" strike="noStrike" baseline="0" dirty="0"/>
              <a:t>Weglein, A. B., </a:t>
            </a:r>
            <a:r>
              <a:rPr lang="en-US" sz="1800" b="0" i="0" u="none" strike="noStrike" baseline="0" dirty="0" err="1"/>
              <a:t>Gasparotto</a:t>
            </a:r>
            <a:r>
              <a:rPr lang="en-US" sz="1800" b="0" i="0" u="none" strike="noStrike" baseline="0" dirty="0"/>
              <a:t>, F. A., Carvalho, P. M. and </a:t>
            </a:r>
            <a:r>
              <a:rPr lang="en-US" sz="1800" b="0" i="0" u="none" strike="noStrike" baseline="0" dirty="0" err="1"/>
              <a:t>Stolt</a:t>
            </a:r>
            <a:r>
              <a:rPr lang="en-US" sz="1800" b="0" i="0" u="none" strike="noStrike" baseline="0" dirty="0"/>
              <a:t>, R. H., 1997. An inverse scattering series method for</a:t>
            </a:r>
          </a:p>
          <a:p>
            <a:pPr algn="l"/>
            <a:r>
              <a:rPr lang="en-US" sz="1800" b="0" i="0" u="none" strike="noStrike" baseline="0" dirty="0"/>
              <a:t>attenuating multiples in seismic reflection data. </a:t>
            </a:r>
            <a:r>
              <a:rPr lang="en-US" sz="1800" b="0" i="1" u="none" strike="noStrike" baseline="0" dirty="0"/>
              <a:t>Geophysics </a:t>
            </a:r>
            <a:r>
              <a:rPr lang="en-US" sz="1800" b="1" i="0" u="none" strike="noStrike" baseline="0" dirty="0"/>
              <a:t>62 </a:t>
            </a:r>
            <a:r>
              <a:rPr lang="en-US" sz="1800" b="0" i="0" u="none" strike="noStrike" baseline="0" dirty="0"/>
              <a:t>1975–89</a:t>
            </a:r>
          </a:p>
          <a:p>
            <a:r>
              <a:rPr lang="en-US" i="0" dirty="0">
                <a:solidFill>
                  <a:srgbClr val="201F1E"/>
                </a:solidFill>
                <a:effectLst/>
              </a:rPr>
              <a:t>[9] Bracewell, R.N. (1978). The Fourier Transform and Its Applications. Second Edition, McGraw-Hill Book Company, New York, 444 p.</a:t>
            </a:r>
            <a:endParaRPr lang="en-US" dirty="0"/>
          </a:p>
          <a:p>
            <a:pPr algn="l"/>
            <a:r>
              <a:rPr lang="en-US" sz="1800" i="0" u="none" strike="noStrike" baseline="0" dirty="0"/>
              <a:t>[10] Shaw, S. A., Weglein, A. B., Foster, D. J., Matson, K. H. and Keys, R. G., 2004. Isolation of a leading order depth imaging series and analysis of its convergence properties. J. Seismic </a:t>
            </a:r>
            <a:r>
              <a:rPr lang="en-US" sz="1800" i="0" u="none" strike="noStrike" baseline="0" dirty="0" err="1"/>
              <a:t>Explor</a:t>
            </a:r>
            <a:r>
              <a:rPr lang="en-US" sz="1800" i="0" u="none" strike="noStrike" baseline="0" dirty="0"/>
              <a:t>., 13: 157-195.</a:t>
            </a:r>
          </a:p>
          <a:p>
            <a:pPr algn="l"/>
            <a:r>
              <a:rPr lang="en-US" dirty="0"/>
              <a:t>[11] </a:t>
            </a:r>
            <a:r>
              <a:rPr lang="en-US" sz="1800" i="0" u="none" strike="noStrike" baseline="0" dirty="0"/>
              <a:t>Clayton, R. W. and </a:t>
            </a:r>
            <a:r>
              <a:rPr lang="en-US" sz="1800" i="0" u="none" strike="noStrike" baseline="0" dirty="0" err="1"/>
              <a:t>Stolt</a:t>
            </a:r>
            <a:r>
              <a:rPr lang="en-US" sz="1800" i="0" u="none" strike="noStrike" baseline="0" dirty="0"/>
              <a:t>, R. H., 1981. A Born–WKBJ inversion method for acoustic reflection data. </a:t>
            </a:r>
            <a:r>
              <a:rPr lang="en-US" sz="1800" i="1" u="none" strike="noStrike" baseline="0" dirty="0" err="1"/>
              <a:t>Geophys</a:t>
            </a:r>
            <a:r>
              <a:rPr lang="en-US" sz="1800" i="1" u="none" strike="noStrike" baseline="0" dirty="0"/>
              <a:t>. </a:t>
            </a:r>
            <a:r>
              <a:rPr lang="en-US" sz="1800" i="1" u="none" strike="noStrike" baseline="0" dirty="0" err="1"/>
              <a:t>Soc.Explor</a:t>
            </a:r>
            <a:r>
              <a:rPr lang="en-US" sz="1800" i="1" u="none" strike="noStrike" baseline="0" dirty="0"/>
              <a:t>. </a:t>
            </a:r>
            <a:r>
              <a:rPr lang="en-US" sz="1800" i="1" u="none" strike="noStrike" baseline="0" dirty="0" err="1"/>
              <a:t>Geophys</a:t>
            </a:r>
            <a:r>
              <a:rPr lang="en-US" sz="1800" i="1" u="none" strike="noStrike" baseline="0" dirty="0"/>
              <a:t>. </a:t>
            </a:r>
            <a:r>
              <a:rPr lang="en-US" sz="1800" i="0" u="none" strike="noStrike" baseline="0" dirty="0"/>
              <a:t>46 1559–67</a:t>
            </a:r>
          </a:p>
          <a:p>
            <a:pPr algn="l"/>
            <a:r>
              <a:rPr lang="en-US" sz="1800" i="0" u="none" strike="noStrike" baseline="0" dirty="0"/>
              <a:t>[12] </a:t>
            </a:r>
            <a:r>
              <a:rPr lang="en-US" sz="1800" i="0" u="none" strike="noStrike" baseline="0" dirty="0" err="1"/>
              <a:t>Stolt</a:t>
            </a:r>
            <a:r>
              <a:rPr lang="en-US" sz="1800" i="0" u="none" strike="noStrike" baseline="0" dirty="0"/>
              <a:t>, R. H. and Weglein, A. B., 1985. Migration and inversion of seismic data. </a:t>
            </a:r>
            <a:r>
              <a:rPr lang="en-US" sz="1800" i="1" u="none" strike="noStrike" baseline="0" dirty="0"/>
              <a:t>Geophysics </a:t>
            </a:r>
            <a:r>
              <a:rPr lang="en-US" sz="1800" i="0" u="none" strike="noStrike" baseline="0" dirty="0"/>
              <a:t>50 2458–72</a:t>
            </a:r>
          </a:p>
          <a:p>
            <a:pPr algn="l"/>
            <a:endParaRPr lang="en-US" dirty="0"/>
          </a:p>
        </p:txBody>
      </p:sp>
    </p:spTree>
    <p:extLst>
      <p:ext uri="{BB962C8B-B14F-4D97-AF65-F5344CB8AC3E}">
        <p14:creationId xmlns:p14="http://schemas.microsoft.com/office/powerpoint/2010/main" val="764883959"/>
      </p:ext>
    </p:extLst>
  </p:cSld>
  <p:clrMapOvr>
    <a:masterClrMapping/>
  </p:clrMapOvr>
  <mc:AlternateContent xmlns:mc="http://schemas.openxmlformats.org/markup-compatibility/2006" xmlns:p14="http://schemas.microsoft.com/office/powerpoint/2010/main">
    <mc:Choice Requires="p14">
      <p:transition spd="slow" p14:dur="2000" advTm="1200"/>
    </mc:Choice>
    <mc:Fallback xmlns="">
      <p:transition spd="slow" advTm="12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2</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1A880B13-F887-4B73-9790-05CEADD5B430}"/>
              </a:ext>
            </a:extLst>
          </p:cNvPr>
          <p:cNvSpPr txBox="1"/>
          <p:nvPr/>
        </p:nvSpPr>
        <p:spPr>
          <a:xfrm>
            <a:off x="74233" y="477943"/>
            <a:ext cx="5728956" cy="646331"/>
          </a:xfrm>
          <a:prstGeom prst="rect">
            <a:avLst/>
          </a:prstGeom>
          <a:noFill/>
        </p:spPr>
        <p:txBody>
          <a:bodyPr wrap="square" rtlCol="0">
            <a:spAutoFit/>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Background</a:t>
            </a:r>
            <a:endParaRPr lang="en-US" sz="3600" dirty="0"/>
          </a:p>
        </p:txBody>
      </p:sp>
      <p:graphicFrame>
        <p:nvGraphicFramePr>
          <p:cNvPr id="11" name="Diagram 10">
            <a:extLst>
              <a:ext uri="{FF2B5EF4-FFF2-40B4-BE49-F238E27FC236}">
                <a16:creationId xmlns:a16="http://schemas.microsoft.com/office/drawing/2014/main" id="{781838E1-207F-4E72-8547-FB163125EFD1}"/>
              </a:ext>
            </a:extLst>
          </p:cNvPr>
          <p:cNvGraphicFramePr/>
          <p:nvPr/>
        </p:nvGraphicFramePr>
        <p:xfrm>
          <a:off x="1323772" y="1094882"/>
          <a:ext cx="10586721"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2" name="Diagram 11">
            <a:extLst>
              <a:ext uri="{FF2B5EF4-FFF2-40B4-BE49-F238E27FC236}">
                <a16:creationId xmlns:a16="http://schemas.microsoft.com/office/drawing/2014/main" id="{90047DD0-4A1F-43E0-AD23-DEE81E376F11}"/>
              </a:ext>
            </a:extLst>
          </p:cNvPr>
          <p:cNvGraphicFramePr/>
          <p:nvPr/>
        </p:nvGraphicFramePr>
        <p:xfrm>
          <a:off x="8121181" y="2169055"/>
          <a:ext cx="4131804" cy="299378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val="3933503430"/>
      </p:ext>
    </p:extLst>
  </p:cSld>
  <p:clrMapOvr>
    <a:masterClrMapping/>
  </p:clrMapOvr>
  <mc:AlternateContent xmlns:mc="http://schemas.openxmlformats.org/markup-compatibility/2006" xmlns:p14="http://schemas.microsoft.com/office/powerpoint/2010/main">
    <mc:Choice Requires="p14">
      <p:transition spd="slow" p14:dur="2000" advTm="91938"/>
    </mc:Choice>
    <mc:Fallback xmlns="">
      <p:transition spd="slow" advTm="9193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3</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1A880B13-F887-4B73-9790-05CEADD5B430}"/>
              </a:ext>
            </a:extLst>
          </p:cNvPr>
          <p:cNvSpPr txBox="1"/>
          <p:nvPr/>
        </p:nvSpPr>
        <p:spPr>
          <a:xfrm>
            <a:off x="74233" y="477943"/>
            <a:ext cx="5728956" cy="646331"/>
          </a:xfrm>
          <a:prstGeom prst="rect">
            <a:avLst/>
          </a:prstGeom>
          <a:noFill/>
        </p:spPr>
        <p:txBody>
          <a:bodyPr wrap="square" rtlCol="0">
            <a:spAutoFit/>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Background</a:t>
            </a:r>
            <a:endParaRPr lang="en-US" sz="3600" dirty="0"/>
          </a:p>
        </p:txBody>
      </p:sp>
      <p:pic>
        <p:nvPicPr>
          <p:cNvPr id="4" name="Picture 3" descr="Graphical user interface&#10;&#10;Description automatically generated">
            <a:extLst>
              <a:ext uri="{FF2B5EF4-FFF2-40B4-BE49-F238E27FC236}">
                <a16:creationId xmlns:a16="http://schemas.microsoft.com/office/drawing/2014/main" id="{5CD02CEF-2395-CB97-F9B7-BD1AE3B487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282" y="2327617"/>
            <a:ext cx="6460085" cy="2309137"/>
          </a:xfrm>
          <a:prstGeom prst="rect">
            <a:avLst/>
          </a:prstGeom>
          <a:ln>
            <a:noFill/>
          </a:ln>
          <a:effectLst>
            <a:outerShdw blurRad="292100" dist="139700" dir="2700000" algn="tl" rotWithShape="0">
              <a:srgbClr val="333333">
                <a:alpha val="65000"/>
              </a:srgbClr>
            </a:outerShdw>
          </a:effectLst>
        </p:spPr>
      </p:pic>
      <p:graphicFrame>
        <p:nvGraphicFramePr>
          <p:cNvPr id="13" name="Diagram 12">
            <a:extLst>
              <a:ext uri="{FF2B5EF4-FFF2-40B4-BE49-F238E27FC236}">
                <a16:creationId xmlns:a16="http://schemas.microsoft.com/office/drawing/2014/main" id="{5980C0C0-D778-D884-B651-972430302AF5}"/>
              </a:ext>
            </a:extLst>
          </p:cNvPr>
          <p:cNvGraphicFramePr/>
          <p:nvPr>
            <p:extLst>
              <p:ext uri="{D42A27DB-BD31-4B8C-83A1-F6EECF244321}">
                <p14:modId xmlns:p14="http://schemas.microsoft.com/office/powerpoint/2010/main" val="3700330709"/>
              </p:ext>
            </p:extLst>
          </p:nvPr>
        </p:nvGraphicFramePr>
        <p:xfrm>
          <a:off x="6271133" y="1397757"/>
          <a:ext cx="6460085" cy="416885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745890D-EEFA-FB6F-C2BA-BB59CE3E03F2}"/>
                  </a:ext>
                </a:extLst>
              </p:cNvPr>
              <p:cNvSpPr txBox="1"/>
              <p:nvPr/>
            </p:nvSpPr>
            <p:spPr>
              <a:xfrm>
                <a:off x="2560319" y="5826059"/>
                <a:ext cx="8384345" cy="553998"/>
              </a:xfrm>
              <a:prstGeom prst="rect">
                <a:avLst/>
              </a:prstGeom>
              <a:noFill/>
            </p:spPr>
            <p:txBody>
              <a:bodyPr wrap="square" lIns="0" tIns="0" rIns="0" bIns="0" rtlCol="0">
                <a:spAutoFit/>
              </a:bodyPr>
              <a:lstStyle/>
              <a:p>
                <a14:m>
                  <m:oMath xmlns:m="http://schemas.openxmlformats.org/officeDocument/2006/math">
                    <m:r>
                      <a:rPr lang="en-US" sz="3600" b="1" i="1" smtClean="0">
                        <a:latin typeface="Cambria Math" panose="02040503050406030204" pitchFamily="18" charset="0"/>
                        <a:ea typeface="Cambria Math" panose="02040503050406030204" pitchFamily="18" charset="0"/>
                      </a:rPr>
                      <m:t>𝜶</m:t>
                    </m:r>
                    <m:d>
                      <m:dPr>
                        <m:ctrlPr>
                          <a:rPr lang="en-US" sz="3600" b="1" i="1" smtClean="0">
                            <a:latin typeface="Cambria Math" panose="02040503050406030204" pitchFamily="18" charset="0"/>
                            <a:ea typeface="Cambria Math" panose="02040503050406030204" pitchFamily="18" charset="0"/>
                          </a:rPr>
                        </m:ctrlPr>
                      </m:dPr>
                      <m:e>
                        <m:acc>
                          <m:accPr>
                            <m:chr m:val="⃗"/>
                            <m:ctrlPr>
                              <a:rPr lang="en-US" sz="3600" b="1" i="1" smtClean="0">
                                <a:latin typeface="Cambria Math" panose="02040503050406030204" pitchFamily="18" charset="0"/>
                                <a:ea typeface="Cambria Math" panose="02040503050406030204" pitchFamily="18" charset="0"/>
                              </a:rPr>
                            </m:ctrlPr>
                          </m:accPr>
                          <m:e>
                            <m:r>
                              <a:rPr lang="en-US" sz="3600" b="1" i="1" smtClean="0">
                                <a:latin typeface="Cambria Math" panose="02040503050406030204" pitchFamily="18" charset="0"/>
                                <a:ea typeface="Cambria Math" panose="02040503050406030204" pitchFamily="18" charset="0"/>
                              </a:rPr>
                              <m:t>𝒓</m:t>
                            </m:r>
                          </m:e>
                        </m:acc>
                      </m:e>
                    </m:d>
                    <m:r>
                      <a:rPr lang="en-US" sz="3600" b="1" i="1" smtClean="0">
                        <a:latin typeface="Cambria Math" panose="02040503050406030204" pitchFamily="18" charset="0"/>
                        <a:ea typeface="Cambria Math" panose="02040503050406030204" pitchFamily="18" charset="0"/>
                      </a:rPr>
                      <m:t>=</m:t>
                    </m:r>
                    <m:sSub>
                      <m:sSubPr>
                        <m:ctrlPr>
                          <a:rPr lang="en-US" sz="3600" b="1" i="1">
                            <a:latin typeface="Cambria Math" panose="02040503050406030204" pitchFamily="18" charset="0"/>
                          </a:rPr>
                        </m:ctrlPr>
                      </m:sSubPr>
                      <m:e>
                        <m:r>
                          <a:rPr lang="en-US" sz="3600" b="1" i="1">
                            <a:latin typeface="Cambria Math" panose="02040503050406030204" pitchFamily="18" charset="0"/>
                            <a:ea typeface="Cambria Math" panose="02040503050406030204" pitchFamily="18" charset="0"/>
                          </a:rPr>
                          <m:t>𝜶</m:t>
                        </m:r>
                      </m:e>
                      <m:sub>
                        <m:r>
                          <a:rPr lang="en-US" sz="3600" b="1" i="1">
                            <a:latin typeface="Cambria Math" panose="02040503050406030204" pitchFamily="18" charset="0"/>
                          </a:rPr>
                          <m:t>𝟏</m:t>
                        </m:r>
                      </m:sub>
                    </m:sSub>
                    <m:d>
                      <m:dPr>
                        <m:ctrlPr>
                          <a:rPr lang="en-US" sz="3600" b="1" i="1">
                            <a:latin typeface="Cambria Math" panose="02040503050406030204" pitchFamily="18" charset="0"/>
                          </a:rPr>
                        </m:ctrlPr>
                      </m:dPr>
                      <m:e>
                        <m:acc>
                          <m:accPr>
                            <m:chr m:val="⃗"/>
                            <m:ctrlPr>
                              <a:rPr lang="en-US" sz="3600" b="1" i="1">
                                <a:latin typeface="Cambria Math" panose="02040503050406030204" pitchFamily="18" charset="0"/>
                              </a:rPr>
                            </m:ctrlPr>
                          </m:accPr>
                          <m:e>
                            <m:r>
                              <a:rPr lang="en-US" sz="3600" b="1" i="1">
                                <a:latin typeface="Cambria Math" panose="02040503050406030204" pitchFamily="18" charset="0"/>
                              </a:rPr>
                              <m:t>𝒓</m:t>
                            </m:r>
                          </m:e>
                        </m:acc>
                      </m:e>
                    </m:d>
                    <m:r>
                      <a:rPr lang="en-US" sz="3600" b="1" i="0" smtClean="0">
                        <a:latin typeface="Cambria Math" panose="02040503050406030204" pitchFamily="18" charset="0"/>
                      </a:rPr>
                      <m:t>+</m:t>
                    </m:r>
                    <m:sSub>
                      <m:sSubPr>
                        <m:ctrlPr>
                          <a:rPr lang="en-US" sz="3600" b="1" i="1">
                            <a:latin typeface="Cambria Math" panose="02040503050406030204" pitchFamily="18" charset="0"/>
                          </a:rPr>
                        </m:ctrlPr>
                      </m:sSubPr>
                      <m:e>
                        <m:r>
                          <a:rPr lang="en-US" sz="3600" b="1" i="1">
                            <a:latin typeface="Cambria Math" panose="02040503050406030204" pitchFamily="18" charset="0"/>
                            <a:ea typeface="Cambria Math" panose="02040503050406030204" pitchFamily="18" charset="0"/>
                          </a:rPr>
                          <m:t>𝜶</m:t>
                        </m:r>
                      </m:e>
                      <m:sub>
                        <m:r>
                          <a:rPr lang="en-US" sz="3600" b="1" i="1">
                            <a:latin typeface="Cambria Math" panose="02040503050406030204" pitchFamily="18" charset="0"/>
                          </a:rPr>
                          <m:t>𝟐</m:t>
                        </m:r>
                      </m:sub>
                    </m:sSub>
                    <m:d>
                      <m:dPr>
                        <m:ctrlPr>
                          <a:rPr lang="en-US" sz="3600" b="1" i="1">
                            <a:latin typeface="Cambria Math" panose="02040503050406030204" pitchFamily="18" charset="0"/>
                          </a:rPr>
                        </m:ctrlPr>
                      </m:dPr>
                      <m:e>
                        <m:acc>
                          <m:accPr>
                            <m:chr m:val="⃗"/>
                            <m:ctrlPr>
                              <a:rPr lang="en-US" sz="3600" b="1" i="1">
                                <a:latin typeface="Cambria Math" panose="02040503050406030204" pitchFamily="18" charset="0"/>
                              </a:rPr>
                            </m:ctrlPr>
                          </m:accPr>
                          <m:e>
                            <m:r>
                              <a:rPr lang="en-US" sz="3600" b="1" i="1">
                                <a:latin typeface="Cambria Math" panose="02040503050406030204" pitchFamily="18" charset="0"/>
                              </a:rPr>
                              <m:t>𝒓</m:t>
                            </m:r>
                          </m:e>
                        </m:acc>
                      </m:e>
                    </m:d>
                    <m:r>
                      <a:rPr lang="en-US" sz="3600" b="1" i="1" smtClean="0">
                        <a:latin typeface="Cambria Math" panose="02040503050406030204" pitchFamily="18" charset="0"/>
                      </a:rPr>
                      <m:t>+</m:t>
                    </m:r>
                    <m:sSub>
                      <m:sSubPr>
                        <m:ctrlPr>
                          <a:rPr lang="en-US" sz="3600" b="1" i="1">
                            <a:latin typeface="Cambria Math" panose="02040503050406030204" pitchFamily="18" charset="0"/>
                          </a:rPr>
                        </m:ctrlPr>
                      </m:sSubPr>
                      <m:e>
                        <m:r>
                          <a:rPr lang="en-US" sz="3600" b="1" i="1">
                            <a:latin typeface="Cambria Math" panose="02040503050406030204" pitchFamily="18" charset="0"/>
                            <a:ea typeface="Cambria Math" panose="02040503050406030204" pitchFamily="18" charset="0"/>
                          </a:rPr>
                          <m:t>𝜶</m:t>
                        </m:r>
                      </m:e>
                      <m:sub>
                        <m:r>
                          <a:rPr lang="en-US" sz="3600" b="1" i="1">
                            <a:latin typeface="Cambria Math" panose="02040503050406030204" pitchFamily="18" charset="0"/>
                          </a:rPr>
                          <m:t>𝟑</m:t>
                        </m:r>
                      </m:sub>
                    </m:sSub>
                    <m:d>
                      <m:dPr>
                        <m:ctrlPr>
                          <a:rPr lang="en-US" sz="3600" b="1" i="1">
                            <a:latin typeface="Cambria Math" panose="02040503050406030204" pitchFamily="18" charset="0"/>
                          </a:rPr>
                        </m:ctrlPr>
                      </m:dPr>
                      <m:e>
                        <m:acc>
                          <m:accPr>
                            <m:chr m:val="⃗"/>
                            <m:ctrlPr>
                              <a:rPr lang="en-US" sz="3600" b="1" i="1">
                                <a:latin typeface="Cambria Math" panose="02040503050406030204" pitchFamily="18" charset="0"/>
                              </a:rPr>
                            </m:ctrlPr>
                          </m:accPr>
                          <m:e>
                            <m:r>
                              <a:rPr lang="en-US" sz="3600" b="1" i="1">
                                <a:latin typeface="Cambria Math" panose="02040503050406030204" pitchFamily="18" charset="0"/>
                              </a:rPr>
                              <m:t>𝒓</m:t>
                            </m:r>
                          </m:e>
                        </m:acc>
                      </m:e>
                    </m:d>
                  </m:oMath>
                </a14:m>
                <a:r>
                  <a:rPr lang="en-US" sz="3600" b="1" dirty="0"/>
                  <a:t>+…</a:t>
                </a:r>
              </a:p>
            </p:txBody>
          </p:sp>
        </mc:Choice>
        <mc:Fallback xmlns="">
          <p:sp>
            <p:nvSpPr>
              <p:cNvPr id="14" name="TextBox 13">
                <a:extLst>
                  <a:ext uri="{FF2B5EF4-FFF2-40B4-BE49-F238E27FC236}">
                    <a16:creationId xmlns:a16="http://schemas.microsoft.com/office/drawing/2014/main" id="{1745890D-EEFA-FB6F-C2BA-BB59CE3E03F2}"/>
                  </a:ext>
                </a:extLst>
              </p:cNvPr>
              <p:cNvSpPr txBox="1">
                <a:spLocks noRot="1" noChangeAspect="1" noMove="1" noResize="1" noEditPoints="1" noAdjustHandles="1" noChangeArrowheads="1" noChangeShapeType="1" noTextEdit="1"/>
              </p:cNvSpPr>
              <p:nvPr/>
            </p:nvSpPr>
            <p:spPr>
              <a:xfrm>
                <a:off x="2560319" y="5826059"/>
                <a:ext cx="8384345" cy="553998"/>
              </a:xfrm>
              <a:prstGeom prst="rect">
                <a:avLst/>
              </a:prstGeom>
              <a:blipFill>
                <a:blip r:embed="rId10"/>
                <a:stretch>
                  <a:fillRect t="-25275" b="-48352"/>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3729276"/>
      </p:ext>
    </p:extLst>
  </p:cSld>
  <p:clrMapOvr>
    <a:masterClrMapping/>
  </p:clrMapOvr>
  <mc:AlternateContent xmlns:mc="http://schemas.openxmlformats.org/markup-compatibility/2006" xmlns:p14="http://schemas.microsoft.com/office/powerpoint/2010/main">
    <mc:Choice Requires="p14">
      <p:transition spd="slow" p14:dur="2000" advTm="91938"/>
    </mc:Choice>
    <mc:Fallback xmlns="">
      <p:transition spd="slow" advTm="9193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4</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Rectangle: Rounded Corners 9">
            <a:extLst>
              <a:ext uri="{FF2B5EF4-FFF2-40B4-BE49-F238E27FC236}">
                <a16:creationId xmlns:a16="http://schemas.microsoft.com/office/drawing/2014/main" id="{8230314A-A52F-4089-ABBE-AF18A58061A5}"/>
              </a:ext>
            </a:extLst>
          </p:cNvPr>
          <p:cNvSpPr/>
          <p:nvPr/>
        </p:nvSpPr>
        <p:spPr>
          <a:xfrm>
            <a:off x="2362402" y="2747594"/>
            <a:ext cx="7250830" cy="1939862"/>
          </a:xfrm>
          <a:prstGeom prst="roundRect">
            <a:avLst/>
          </a:prstGeom>
          <a:gradFill flip="none" rotWithShape="1">
            <a:gsLst>
              <a:gs pos="0">
                <a:srgbClr val="D43206">
                  <a:shade val="30000"/>
                  <a:satMod val="115000"/>
                </a:srgbClr>
              </a:gs>
              <a:gs pos="50000">
                <a:srgbClr val="D43206">
                  <a:shade val="67500"/>
                  <a:satMod val="115000"/>
                </a:srgbClr>
              </a:gs>
              <a:gs pos="100000">
                <a:srgbClr val="D43206">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2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Determine the effects of limited frequency bandwidth in the inverse scattering series and examine the impact of improved bandwidth in achieving seismic processing goals.</a:t>
            </a:r>
          </a:p>
          <a:p>
            <a:pPr algn="ctr"/>
            <a:endParaRPr lang="en-US" sz="2400" b="1" dirty="0">
              <a:effectLst>
                <a:outerShdw blurRad="38100" dist="38100" dir="2700000" algn="tl">
                  <a:srgbClr val="000000">
                    <a:alpha val="43137"/>
                  </a:srgbClr>
                </a:outerShdw>
              </a:effectLst>
            </a:endParaRPr>
          </a:p>
        </p:txBody>
      </p:sp>
      <p:sp>
        <p:nvSpPr>
          <p:cNvPr id="11" name="TextBox 10">
            <a:extLst>
              <a:ext uri="{FF2B5EF4-FFF2-40B4-BE49-F238E27FC236}">
                <a16:creationId xmlns:a16="http://schemas.microsoft.com/office/drawing/2014/main" id="{95699399-2EE9-47EA-876C-312DFD236FDF}"/>
              </a:ext>
            </a:extLst>
          </p:cNvPr>
          <p:cNvSpPr txBox="1"/>
          <p:nvPr/>
        </p:nvSpPr>
        <p:spPr>
          <a:xfrm>
            <a:off x="4886036" y="1524214"/>
            <a:ext cx="2235200" cy="646331"/>
          </a:xfrm>
          <a:prstGeom prst="rect">
            <a:avLst/>
          </a:prstGeom>
          <a:noFill/>
        </p:spPr>
        <p:txBody>
          <a:bodyPr wrap="square" rtlCol="0">
            <a:spAutoFit/>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Objective</a:t>
            </a:r>
            <a:endParaRPr lang="en-US" sz="3600" dirty="0"/>
          </a:p>
        </p:txBody>
      </p:sp>
      <p:sp>
        <p:nvSpPr>
          <p:cNvPr id="12" name="TextBox 11">
            <a:extLst>
              <a:ext uri="{FF2B5EF4-FFF2-40B4-BE49-F238E27FC236}">
                <a16:creationId xmlns:a16="http://schemas.microsoft.com/office/drawing/2014/main" id="{6E394E8E-3D25-45F9-9B4A-70A5DACA1441}"/>
              </a:ext>
            </a:extLst>
          </p:cNvPr>
          <p:cNvSpPr txBox="1"/>
          <p:nvPr/>
        </p:nvSpPr>
        <p:spPr>
          <a:xfrm>
            <a:off x="0" y="478642"/>
            <a:ext cx="5728956" cy="646331"/>
          </a:xfrm>
          <a:prstGeom prst="rect">
            <a:avLst/>
          </a:prstGeom>
          <a:noFill/>
        </p:spPr>
        <p:txBody>
          <a:bodyPr wrap="square" rtlCol="0">
            <a:spAutoFit/>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Statement of the problem</a:t>
            </a:r>
            <a:endParaRPr lang="en-US" sz="3600" dirty="0"/>
          </a:p>
        </p:txBody>
      </p:sp>
    </p:spTree>
    <p:extLst>
      <p:ext uri="{BB962C8B-B14F-4D97-AF65-F5344CB8AC3E}">
        <p14:creationId xmlns:p14="http://schemas.microsoft.com/office/powerpoint/2010/main" val="1314804525"/>
      </p:ext>
    </p:extLst>
  </p:cSld>
  <p:clrMapOvr>
    <a:masterClrMapping/>
  </p:clrMapOvr>
  <mc:AlternateContent xmlns:mc="http://schemas.openxmlformats.org/markup-compatibility/2006" xmlns:p14="http://schemas.microsoft.com/office/powerpoint/2010/main">
    <mc:Choice Requires="p14">
      <p:transition spd="slow" p14:dur="2000" advTm="31565"/>
    </mc:Choice>
    <mc:Fallback xmlns="">
      <p:transition spd="slow" advTm="3156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56779453-E3A1-4E7C-A79C-2387A147DB25}"/>
              </a:ext>
            </a:extLst>
          </p:cNvPr>
          <p:cNvSpPr txBox="1"/>
          <p:nvPr/>
        </p:nvSpPr>
        <p:spPr>
          <a:xfrm>
            <a:off x="2009293" y="1100698"/>
            <a:ext cx="4886365" cy="646331"/>
          </a:xfrm>
          <a:prstGeom prst="rect">
            <a:avLst/>
          </a:prstGeom>
          <a:noFill/>
        </p:spPr>
        <p:txBody>
          <a:bodyPr wrap="square" rtlCol="0">
            <a:spAutoFit/>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Inverse Scattering Series</a:t>
            </a:r>
            <a:endParaRPr lang="en-US" sz="3600"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6D1872F-266B-4A2F-90E8-A3CA53D0BF2A}"/>
                  </a:ext>
                </a:extLst>
              </p:cNvPr>
              <p:cNvSpPr txBox="1"/>
              <p:nvPr/>
            </p:nvSpPr>
            <p:spPr>
              <a:xfrm>
                <a:off x="50818" y="4074999"/>
                <a:ext cx="705771" cy="12311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4000" b="1" i="1" smtClean="0">
                              <a:effectLst>
                                <a:outerShdw blurRad="38100" dist="38100" dir="2700000" algn="tl">
                                  <a:srgbClr val="000000">
                                    <a:alpha val="43137"/>
                                  </a:srgbClr>
                                </a:outerShdw>
                              </a:effectLst>
                              <a:latin typeface="Cambria Math" panose="02040503050406030204" pitchFamily="18" charset="0"/>
                            </a:rPr>
                          </m:ctrlPr>
                        </m:sSubPr>
                        <m:e>
                          <m:r>
                            <a:rPr lang="en-US" sz="4000" b="1" i="1" smtClean="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𝜶</m:t>
                          </m:r>
                        </m:e>
                        <m:sub>
                          <m:r>
                            <a:rPr lang="en-US" sz="4000" b="1" i="1" smtClean="0">
                              <a:effectLst>
                                <a:outerShdw blurRad="38100" dist="38100" dir="2700000" algn="tl">
                                  <a:srgbClr val="000000">
                                    <a:alpha val="43137"/>
                                  </a:srgbClr>
                                </a:outerShdw>
                              </a:effectLst>
                              <a:latin typeface="Cambria Math" panose="02040503050406030204" pitchFamily="18" charset="0"/>
                            </a:rPr>
                            <m:t>𝟏</m:t>
                          </m:r>
                        </m:sub>
                      </m:sSub>
                    </m:oMath>
                  </m:oMathPara>
                </a14:m>
                <a:endParaRPr lang="en-US" sz="4000" b="1" i="1" dirty="0">
                  <a:effectLst>
                    <a:outerShdw blurRad="38100" dist="38100" dir="2700000" algn="tl">
                      <a:srgbClr val="000000">
                        <a:alpha val="43137"/>
                      </a:srgbClr>
                    </a:outerShdw>
                  </a:effectLst>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sz="4000" b="1" i="1">
                              <a:effectLst>
                                <a:outerShdw blurRad="38100" dist="38100" dir="2700000" algn="tl">
                                  <a:srgbClr val="000000">
                                    <a:alpha val="43137"/>
                                  </a:srgbClr>
                                </a:outerShdw>
                              </a:effectLst>
                              <a:latin typeface="Cambria Math" panose="02040503050406030204" pitchFamily="18" charset="0"/>
                            </a:rPr>
                          </m:ctrlPr>
                        </m:sSubPr>
                        <m:e>
                          <m:r>
                            <a:rPr lang="en-US" sz="4000" b="1" i="1">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𝜶</m:t>
                          </m:r>
                        </m:e>
                        <m:sub>
                          <m:r>
                            <a:rPr lang="en-US" sz="4000" b="1" i="1" smtClean="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𝟐</m:t>
                          </m:r>
                        </m:sub>
                      </m:sSub>
                    </m:oMath>
                  </m:oMathPara>
                </a14:m>
                <a:endParaRPr lang="en-US" sz="4000" b="1" dirty="0">
                  <a:effectLst>
                    <a:outerShdw blurRad="38100" dist="38100" dir="2700000" algn="tl">
                      <a:srgbClr val="000000">
                        <a:alpha val="43137"/>
                      </a:srgbClr>
                    </a:outerShdw>
                  </a:effectLst>
                </a:endParaRPr>
              </a:p>
            </p:txBody>
          </p:sp>
        </mc:Choice>
        <mc:Fallback xmlns="">
          <p:sp>
            <p:nvSpPr>
              <p:cNvPr id="11" name="TextBox 10">
                <a:extLst>
                  <a:ext uri="{FF2B5EF4-FFF2-40B4-BE49-F238E27FC236}">
                    <a16:creationId xmlns:a16="http://schemas.microsoft.com/office/drawing/2014/main" id="{26D1872F-266B-4A2F-90E8-A3CA53D0BF2A}"/>
                  </a:ext>
                </a:extLst>
              </p:cNvPr>
              <p:cNvSpPr txBox="1">
                <a:spLocks noRot="1" noChangeAspect="1" noMove="1" noResize="1" noEditPoints="1" noAdjustHandles="1" noChangeArrowheads="1" noChangeShapeType="1" noTextEdit="1"/>
              </p:cNvSpPr>
              <p:nvPr/>
            </p:nvSpPr>
            <p:spPr>
              <a:xfrm>
                <a:off x="50818" y="4074999"/>
                <a:ext cx="705771" cy="1231106"/>
              </a:xfrm>
              <a:prstGeom prst="rect">
                <a:avLst/>
              </a:prstGeom>
              <a:blipFill>
                <a:blip r:embed="rId4"/>
                <a:stretch>
                  <a:fillRect b="-495"/>
                </a:stretch>
              </a:blipFill>
            </p:spPr>
            <p:txBody>
              <a:bodyPr/>
              <a:lstStyle/>
              <a:p>
                <a:r>
                  <a:rPr lang="en-US">
                    <a:noFill/>
                  </a:rPr>
                  <a:t> </a:t>
                </a:r>
              </a:p>
            </p:txBody>
          </p:sp>
        </mc:Fallback>
      </mc:AlternateContent>
      <p:graphicFrame>
        <p:nvGraphicFramePr>
          <p:cNvPr id="13" name="Diagram 12">
            <a:extLst>
              <a:ext uri="{FF2B5EF4-FFF2-40B4-BE49-F238E27FC236}">
                <a16:creationId xmlns:a16="http://schemas.microsoft.com/office/drawing/2014/main" id="{71DD98A0-E636-49AD-91E6-07236589F5B5}"/>
              </a:ext>
            </a:extLst>
          </p:cNvPr>
          <p:cNvGraphicFramePr/>
          <p:nvPr>
            <p:extLst>
              <p:ext uri="{D42A27DB-BD31-4B8C-83A1-F6EECF244321}">
                <p14:modId xmlns:p14="http://schemas.microsoft.com/office/powerpoint/2010/main" val="3758441519"/>
              </p:ext>
            </p:extLst>
          </p:nvPr>
        </p:nvGraphicFramePr>
        <p:xfrm>
          <a:off x="394391" y="2473321"/>
          <a:ext cx="8128000" cy="41216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4" name="TextBox 13">
            <a:extLst>
              <a:ext uri="{FF2B5EF4-FFF2-40B4-BE49-F238E27FC236}">
                <a16:creationId xmlns:a16="http://schemas.microsoft.com/office/drawing/2014/main" id="{BA60D8EC-B462-42CC-81B1-0E29C6BA7370}"/>
              </a:ext>
            </a:extLst>
          </p:cNvPr>
          <p:cNvSpPr txBox="1"/>
          <p:nvPr/>
        </p:nvSpPr>
        <p:spPr>
          <a:xfrm>
            <a:off x="8795915" y="4521314"/>
            <a:ext cx="2164915" cy="1200329"/>
          </a:xfrm>
          <a:prstGeom prst="rect">
            <a:avLst/>
          </a:prstGeom>
          <a:noFill/>
        </p:spPr>
        <p:txBody>
          <a:bodyPr wrap="square" rtlCol="0">
            <a:spAutoFit/>
          </a:bodyPr>
          <a:lstStyle/>
          <a:p>
            <a:pPr algn="ctr"/>
            <a:r>
              <a:rPr lang="en-US" sz="3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Error analysis</a:t>
            </a:r>
          </a:p>
        </p:txBody>
      </p:sp>
      <p:sp>
        <p:nvSpPr>
          <p:cNvPr id="15" name="Arrow: Right 14">
            <a:extLst>
              <a:ext uri="{FF2B5EF4-FFF2-40B4-BE49-F238E27FC236}">
                <a16:creationId xmlns:a16="http://schemas.microsoft.com/office/drawing/2014/main" id="{F04D34DB-B2FD-4F5C-88E5-2DE97F9854C8}"/>
              </a:ext>
            </a:extLst>
          </p:cNvPr>
          <p:cNvSpPr/>
          <p:nvPr/>
        </p:nvSpPr>
        <p:spPr>
          <a:xfrm flipV="1">
            <a:off x="8733886" y="4880551"/>
            <a:ext cx="443400" cy="3368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Brace 15">
            <a:extLst>
              <a:ext uri="{FF2B5EF4-FFF2-40B4-BE49-F238E27FC236}">
                <a16:creationId xmlns:a16="http://schemas.microsoft.com/office/drawing/2014/main" id="{2ED7BFDE-E9A0-4085-A16E-9656967770A5}"/>
              </a:ext>
            </a:extLst>
          </p:cNvPr>
          <p:cNvSpPr/>
          <p:nvPr/>
        </p:nvSpPr>
        <p:spPr>
          <a:xfrm>
            <a:off x="8213322" y="3564894"/>
            <a:ext cx="382245" cy="3029950"/>
          </a:xfrm>
          <a:prstGeom prst="rightBrace">
            <a:avLst>
              <a:gd name="adj1" fmla="val 42180"/>
              <a:gd name="adj2" fmla="val 50000"/>
            </a:avLst>
          </a:prstGeom>
          <a:ln w="63500"/>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grpSp>
        <p:nvGrpSpPr>
          <p:cNvPr id="18" name="Group 17">
            <a:extLst>
              <a:ext uri="{FF2B5EF4-FFF2-40B4-BE49-F238E27FC236}">
                <a16:creationId xmlns:a16="http://schemas.microsoft.com/office/drawing/2014/main" id="{0415C05F-2122-4BC3-A98D-044B7D4F6118}"/>
              </a:ext>
            </a:extLst>
          </p:cNvPr>
          <p:cNvGrpSpPr/>
          <p:nvPr/>
        </p:nvGrpSpPr>
        <p:grpSpPr>
          <a:xfrm>
            <a:off x="6797902" y="992869"/>
            <a:ext cx="5471002" cy="1085886"/>
            <a:chOff x="-333958" y="3948307"/>
            <a:chExt cx="9589169" cy="3077638"/>
          </a:xfrm>
        </p:grpSpPr>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B64BC37-2B9B-4E18-94B0-1955AD754C83}"/>
                    </a:ext>
                  </a:extLst>
                </p:cNvPr>
                <p:cNvSpPr txBox="1"/>
                <p:nvPr/>
              </p:nvSpPr>
              <p:spPr>
                <a:xfrm>
                  <a:off x="1327707" y="6066409"/>
                  <a:ext cx="3971792" cy="95953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bg1"/>
                                </a:solidFill>
                                <a:latin typeface="Cambria Math" panose="02040503050406030204" pitchFamily="18" charset="0"/>
                              </a:rPr>
                            </m:ctrlPr>
                          </m:sSubPr>
                          <m:e>
                            <m:d>
                              <m:dPr>
                                <m:ctrlPr>
                                  <a:rPr lang="en-US" sz="1600" i="1" smtClean="0">
                                    <a:solidFill>
                                      <a:schemeClr val="bg1"/>
                                    </a:solidFill>
                                    <a:latin typeface="Cambria Math" panose="02040503050406030204" pitchFamily="18" charset="0"/>
                                  </a:rPr>
                                </m:ctrlPr>
                              </m:dPr>
                              <m:e>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ea typeface="Cambria Math" panose="02040503050406030204" pitchFamily="18" charset="0"/>
                                      </a:rPr>
                                      <m:t>𝜓</m:t>
                                    </m:r>
                                  </m:e>
                                  <m:sub>
                                    <m:r>
                                      <a:rPr lang="en-US" sz="1600" i="1">
                                        <a:solidFill>
                                          <a:schemeClr val="bg1"/>
                                        </a:solidFill>
                                        <a:latin typeface="Cambria Math" panose="02040503050406030204" pitchFamily="18" charset="0"/>
                                      </a:rPr>
                                      <m:t>𝑠</m:t>
                                    </m:r>
                                  </m:sub>
                                </m:sSub>
                              </m:e>
                            </m:d>
                          </m:e>
                          <m:sub>
                            <m:r>
                              <a:rPr lang="en-US" sz="1600" b="0" i="1" smtClean="0">
                                <a:solidFill>
                                  <a:schemeClr val="bg1"/>
                                </a:solidFill>
                                <a:latin typeface="Cambria Math" panose="02040503050406030204" pitchFamily="18" charset="0"/>
                              </a:rPr>
                              <m:t>𝑚𝑠</m:t>
                            </m:r>
                            <m:r>
                              <a:rPr lang="en-US" sz="1600" b="0" i="1" smtClean="0">
                                <a:solidFill>
                                  <a:schemeClr val="bg1"/>
                                </a:solidFill>
                                <a:latin typeface="Cambria Math" panose="02040503050406030204" pitchFamily="18" charset="0"/>
                              </a:rPr>
                              <m:t> </m:t>
                            </m:r>
                          </m:sub>
                        </m:sSub>
                        <m:r>
                          <a:rPr lang="en-US" sz="1600" b="0" i="1" smtClean="0">
                            <a:solidFill>
                              <a:schemeClr val="bg1"/>
                            </a:solidFill>
                            <a:latin typeface="Cambria Math" panose="02040503050406030204" pitchFamily="18" charset="0"/>
                          </a:rPr>
                          <m:t>= </m:t>
                        </m:r>
                        <m:sSubSup>
                          <m:sSubSupPr>
                            <m:ctrlPr>
                              <a:rPr lang="en-US" sz="1600" b="0" i="1" smtClean="0">
                                <a:solidFill>
                                  <a:schemeClr val="bg1"/>
                                </a:solidFill>
                                <a:latin typeface="Cambria Math" panose="02040503050406030204" pitchFamily="18" charset="0"/>
                              </a:rPr>
                            </m:ctrlPr>
                          </m:sSubSupPr>
                          <m:e>
                            <m:r>
                              <a:rPr lang="en-US" sz="1600" b="0" i="1" smtClean="0">
                                <a:solidFill>
                                  <a:schemeClr val="bg1"/>
                                </a:solidFill>
                                <a:latin typeface="Cambria Math" panose="02040503050406030204" pitchFamily="18" charset="0"/>
                              </a:rPr>
                              <m:t>𝐺</m:t>
                            </m:r>
                          </m:e>
                          <m:sub>
                            <m:r>
                              <a:rPr lang="en-US" sz="1600" b="0" i="1" smtClean="0">
                                <a:solidFill>
                                  <a:schemeClr val="bg1"/>
                                </a:solidFill>
                                <a:latin typeface="Cambria Math" panose="02040503050406030204" pitchFamily="18" charset="0"/>
                              </a:rPr>
                              <m:t>𝑜</m:t>
                            </m:r>
                          </m:sub>
                          <m:sup>
                            <m:r>
                              <a:rPr lang="en-US" sz="1600" b="0" i="1" smtClean="0">
                                <a:solidFill>
                                  <a:schemeClr val="bg1"/>
                                </a:solidFill>
                                <a:latin typeface="Cambria Math" panose="02040503050406030204" pitchFamily="18" charset="0"/>
                              </a:rPr>
                              <m:t>+</m:t>
                            </m:r>
                          </m:sup>
                        </m:sSubSup>
                        <m:sSubSup>
                          <m:sSubSupPr>
                            <m:ctrlPr>
                              <a:rPr lang="en-US" sz="1600" b="0" i="1" smtClean="0">
                                <a:solidFill>
                                  <a:schemeClr val="bg1"/>
                                </a:solidFill>
                                <a:latin typeface="Cambria Math" panose="02040503050406030204" pitchFamily="18" charset="0"/>
                              </a:rPr>
                            </m:ctrlPr>
                          </m:sSubSupPr>
                          <m:e>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𝑉</m:t>
                                </m:r>
                              </m:e>
                              <m:sub>
                                <m:r>
                                  <a:rPr lang="en-US" sz="1600" i="1">
                                    <a:solidFill>
                                      <a:schemeClr val="bg1"/>
                                    </a:solidFill>
                                    <a:latin typeface="Cambria Math" panose="02040503050406030204" pitchFamily="18" charset="0"/>
                                  </a:rPr>
                                  <m:t>1</m:t>
                                </m:r>
                              </m:sub>
                            </m:sSub>
                            <m:r>
                              <a:rPr lang="en-US" sz="1600" b="0" i="1" smtClean="0">
                                <a:solidFill>
                                  <a:schemeClr val="bg1"/>
                                </a:solidFill>
                                <a:latin typeface="Cambria Math" panose="02040503050406030204" pitchFamily="18" charset="0"/>
                              </a:rPr>
                              <m:t>𝐴𝐺</m:t>
                            </m:r>
                          </m:e>
                          <m:sub>
                            <m:r>
                              <a:rPr lang="en-US" sz="1600" b="0" i="1" smtClean="0">
                                <a:solidFill>
                                  <a:schemeClr val="bg1"/>
                                </a:solidFill>
                                <a:latin typeface="Cambria Math" panose="02040503050406030204" pitchFamily="18" charset="0"/>
                              </a:rPr>
                              <m:t>𝑜</m:t>
                            </m:r>
                          </m:sub>
                          <m:sup>
                            <m:r>
                              <a:rPr lang="en-US" sz="1600" b="0" i="1" smtClean="0">
                                <a:solidFill>
                                  <a:schemeClr val="bg1"/>
                                </a:solidFill>
                                <a:latin typeface="Cambria Math" panose="02040503050406030204" pitchFamily="18" charset="0"/>
                              </a:rPr>
                              <m:t>+</m:t>
                            </m:r>
                          </m:sup>
                        </m:sSubSup>
                      </m:oMath>
                    </m:oMathPara>
                  </a14:m>
                  <a:endParaRPr lang="en-US" sz="1600" dirty="0">
                    <a:solidFill>
                      <a:schemeClr val="bg1"/>
                    </a:solidFill>
                  </a:endParaRPr>
                </a:p>
              </p:txBody>
            </p:sp>
          </mc:Choice>
          <mc:Fallback xmlns="">
            <p:sp>
              <p:nvSpPr>
                <p:cNvPr id="19" name="TextBox 18">
                  <a:extLst>
                    <a:ext uri="{FF2B5EF4-FFF2-40B4-BE49-F238E27FC236}">
                      <a16:creationId xmlns:a16="http://schemas.microsoft.com/office/drawing/2014/main" id="{CB64BC37-2B9B-4E18-94B0-1955AD754C83}"/>
                    </a:ext>
                  </a:extLst>
                </p:cNvPr>
                <p:cNvSpPr txBox="1">
                  <a:spLocks noRot="1" noChangeAspect="1" noMove="1" noResize="1" noEditPoints="1" noAdjustHandles="1" noChangeArrowheads="1" noChangeShapeType="1" noTextEdit="1"/>
                </p:cNvSpPr>
                <p:nvPr/>
              </p:nvSpPr>
              <p:spPr>
                <a:xfrm>
                  <a:off x="1327707" y="6066409"/>
                  <a:ext cx="3971792" cy="959536"/>
                </a:xfrm>
                <a:prstGeom prst="rect">
                  <a:avLst/>
                </a:prstGeom>
                <a:blipFill>
                  <a:blip r:embed="rId10"/>
                  <a:stretch>
                    <a:fillRect b="-10909"/>
                  </a:stretch>
                </a:blipFill>
              </p:spPr>
              <p:txBody>
                <a:bodyPr/>
                <a:lstStyle/>
                <a:p>
                  <a:r>
                    <a:rPr lang="en-US">
                      <a:noFill/>
                    </a:rPr>
                    <a:t> </a:t>
                  </a:r>
                </a:p>
              </p:txBody>
            </p:sp>
          </mc:Fallback>
        </mc:AlternateContent>
        <p:sp>
          <p:nvSpPr>
            <p:cNvPr id="20" name="Rectangle: Rounded Corners 19">
              <a:extLst>
                <a:ext uri="{FF2B5EF4-FFF2-40B4-BE49-F238E27FC236}">
                  <a16:creationId xmlns:a16="http://schemas.microsoft.com/office/drawing/2014/main" id="{5B6B51DB-D1B0-4DF6-A49F-E9829F23A205}"/>
                </a:ext>
              </a:extLst>
            </p:cNvPr>
            <p:cNvSpPr/>
            <p:nvPr/>
          </p:nvSpPr>
          <p:spPr>
            <a:xfrm>
              <a:off x="135700" y="4123340"/>
              <a:ext cx="8600527" cy="2649620"/>
            </a:xfrm>
            <a:prstGeom prst="roundRect">
              <a:avLst/>
            </a:prstGeom>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06469B37-8C95-45F8-AB33-121E7198FAB5}"/>
                    </a:ext>
                  </a:extLst>
                </p:cNvPr>
                <p:cNvSpPr txBox="1"/>
                <p:nvPr/>
              </p:nvSpPr>
              <p:spPr>
                <a:xfrm>
                  <a:off x="882290" y="3948307"/>
                  <a:ext cx="4994642" cy="959536"/>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1600" i="1" smtClean="0">
                                <a:solidFill>
                                  <a:schemeClr val="bg1"/>
                                </a:solidFill>
                                <a:latin typeface="Cambria Math" panose="02040503050406030204" pitchFamily="18" charset="0"/>
                              </a:rPr>
                            </m:ctrlPr>
                          </m:sSubPr>
                          <m:e>
                            <m:d>
                              <m:dPr>
                                <m:ctrlPr>
                                  <a:rPr lang="en-US" sz="1600" i="1" smtClean="0">
                                    <a:solidFill>
                                      <a:schemeClr val="bg1"/>
                                    </a:solidFill>
                                    <a:latin typeface="Cambria Math" panose="02040503050406030204" pitchFamily="18" charset="0"/>
                                  </a:rPr>
                                </m:ctrlPr>
                              </m:dPr>
                              <m:e>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ea typeface="Cambria Math" panose="02040503050406030204" pitchFamily="18" charset="0"/>
                                      </a:rPr>
                                      <m:t>𝜓</m:t>
                                    </m:r>
                                  </m:e>
                                  <m:sub>
                                    <m:r>
                                      <a:rPr lang="en-US" sz="1600" i="1">
                                        <a:solidFill>
                                          <a:schemeClr val="bg1"/>
                                        </a:solidFill>
                                        <a:latin typeface="Cambria Math" panose="02040503050406030204" pitchFamily="18" charset="0"/>
                                      </a:rPr>
                                      <m:t>𝑠</m:t>
                                    </m:r>
                                  </m:sub>
                                </m:sSub>
                              </m:e>
                            </m:d>
                          </m:e>
                          <m:sub>
                            <m:r>
                              <a:rPr lang="en-US" sz="1600" b="0" i="1" smtClean="0">
                                <a:solidFill>
                                  <a:schemeClr val="bg1"/>
                                </a:solidFill>
                                <a:latin typeface="Cambria Math" panose="02040503050406030204" pitchFamily="18" charset="0"/>
                              </a:rPr>
                              <m:t>𝑚𝑠</m:t>
                            </m:r>
                            <m:r>
                              <a:rPr lang="en-US" sz="1600" b="0" i="1" smtClean="0">
                                <a:solidFill>
                                  <a:schemeClr val="bg1"/>
                                </a:solidFill>
                                <a:latin typeface="Cambria Math" panose="02040503050406030204" pitchFamily="18" charset="0"/>
                              </a:rPr>
                              <m:t> </m:t>
                            </m:r>
                          </m:sub>
                        </m:sSub>
                        <m:r>
                          <a:rPr lang="en-US" sz="1600" b="0" i="1" smtClean="0">
                            <a:solidFill>
                              <a:schemeClr val="bg1"/>
                            </a:solidFill>
                            <a:latin typeface="Cambria Math" panose="02040503050406030204" pitchFamily="18" charset="0"/>
                          </a:rPr>
                          <m:t>= </m:t>
                        </m:r>
                        <m:sSub>
                          <m:sSubPr>
                            <m:ctrlPr>
                              <a:rPr lang="en-US" sz="1600" b="0" i="1" smtClean="0">
                                <a:solidFill>
                                  <a:schemeClr val="bg1"/>
                                </a:solidFill>
                                <a:latin typeface="Cambria Math" panose="02040503050406030204" pitchFamily="18" charset="0"/>
                              </a:rPr>
                            </m:ctrlPr>
                          </m:sSubPr>
                          <m:e>
                            <m:d>
                              <m:dPr>
                                <m:ctrlPr>
                                  <a:rPr lang="en-US" sz="1600" b="0" i="1" smtClean="0">
                                    <a:solidFill>
                                      <a:schemeClr val="bg1"/>
                                    </a:solidFill>
                                    <a:latin typeface="Cambria Math" panose="02040503050406030204" pitchFamily="18" charset="0"/>
                                  </a:rPr>
                                </m:ctrlPr>
                              </m:dPr>
                              <m:e>
                                <m:sSubSup>
                                  <m:sSubSupPr>
                                    <m:ctrlPr>
                                      <a:rPr lang="en-US" sz="1600" i="1">
                                        <a:solidFill>
                                          <a:schemeClr val="bg1"/>
                                        </a:solidFill>
                                        <a:latin typeface="Cambria Math" panose="02040503050406030204" pitchFamily="18" charset="0"/>
                                      </a:rPr>
                                    </m:ctrlPr>
                                  </m:sSubSupPr>
                                  <m:e>
                                    <m:r>
                                      <a:rPr lang="en-US" sz="1600" i="1">
                                        <a:solidFill>
                                          <a:schemeClr val="bg1"/>
                                        </a:solidFill>
                                        <a:latin typeface="Cambria Math" panose="02040503050406030204" pitchFamily="18" charset="0"/>
                                      </a:rPr>
                                      <m:t>𝐺</m:t>
                                    </m:r>
                                  </m:e>
                                  <m:sub>
                                    <m:r>
                                      <a:rPr lang="en-US" sz="1600" i="1">
                                        <a:solidFill>
                                          <a:schemeClr val="bg1"/>
                                        </a:solidFill>
                                        <a:latin typeface="Cambria Math" panose="02040503050406030204" pitchFamily="18" charset="0"/>
                                      </a:rPr>
                                      <m:t>𝑜</m:t>
                                    </m:r>
                                  </m:sub>
                                  <m:sup>
                                    <m:r>
                                      <a:rPr lang="en-US" sz="1600" i="1">
                                        <a:solidFill>
                                          <a:schemeClr val="bg1"/>
                                        </a:solidFill>
                                        <a:latin typeface="Cambria Math" panose="02040503050406030204" pitchFamily="18" charset="0"/>
                                      </a:rPr>
                                      <m:t>+</m:t>
                                    </m:r>
                                  </m:sup>
                                </m:sSubSup>
                                <m:sSub>
                                  <m:sSubPr>
                                    <m:ctrlPr>
                                      <a:rPr lang="en-US" sz="1600" i="1" smtClean="0">
                                        <a:solidFill>
                                          <a:schemeClr val="bg1"/>
                                        </a:solidFill>
                                        <a:latin typeface="Cambria Math" panose="02040503050406030204" pitchFamily="18" charset="0"/>
                                      </a:rPr>
                                    </m:ctrlPr>
                                  </m:sSubPr>
                                  <m:e>
                                    <m:r>
                                      <a:rPr lang="en-US" sz="1600" b="0" i="1" smtClean="0">
                                        <a:solidFill>
                                          <a:schemeClr val="bg1"/>
                                        </a:solidFill>
                                        <a:latin typeface="Cambria Math" panose="02040503050406030204" pitchFamily="18" charset="0"/>
                                      </a:rPr>
                                      <m:t>𝑉</m:t>
                                    </m:r>
                                  </m:e>
                                  <m:sub>
                                    <m:r>
                                      <a:rPr lang="en-US" sz="1600" b="0" i="1" smtClean="0">
                                        <a:solidFill>
                                          <a:schemeClr val="bg1"/>
                                        </a:solidFill>
                                        <a:latin typeface="Cambria Math" panose="02040503050406030204" pitchFamily="18" charset="0"/>
                                      </a:rPr>
                                      <m:t>1</m:t>
                                    </m:r>
                                  </m:sub>
                                </m:sSub>
                                <m:sSub>
                                  <m:sSubPr>
                                    <m:ctrlPr>
                                      <a:rPr lang="en-US" sz="1600" i="1" smtClean="0">
                                        <a:solidFill>
                                          <a:schemeClr val="bg1"/>
                                        </a:solidFill>
                                        <a:latin typeface="Cambria Math" panose="02040503050406030204" pitchFamily="18" charset="0"/>
                                      </a:rPr>
                                    </m:ctrlPr>
                                  </m:sSubPr>
                                  <m:e>
                                    <m:r>
                                      <a:rPr lang="en-US" sz="1600" b="0" i="1" smtClean="0">
                                        <a:solidFill>
                                          <a:schemeClr val="bg1"/>
                                        </a:solidFill>
                                        <a:latin typeface="Cambria Math" panose="02040503050406030204" pitchFamily="18" charset="0"/>
                                      </a:rPr>
                                      <m:t>𝑃</m:t>
                                    </m:r>
                                  </m:e>
                                  <m:sub>
                                    <m:r>
                                      <a:rPr lang="en-US" sz="1600" b="0" i="1" smtClean="0">
                                        <a:solidFill>
                                          <a:schemeClr val="bg1"/>
                                        </a:solidFill>
                                        <a:latin typeface="Cambria Math" panose="02040503050406030204" pitchFamily="18" charset="0"/>
                                      </a:rPr>
                                      <m:t>𝑜</m:t>
                                    </m:r>
                                  </m:sub>
                                </m:sSub>
                              </m:e>
                            </m:d>
                          </m:e>
                          <m:sub>
                            <m:r>
                              <a:rPr lang="en-US" sz="1600" b="0" i="1" smtClean="0">
                                <a:solidFill>
                                  <a:schemeClr val="bg1"/>
                                </a:solidFill>
                                <a:latin typeface="Cambria Math" panose="02040503050406030204" pitchFamily="18" charset="0"/>
                              </a:rPr>
                              <m:t>𝑚𝑠</m:t>
                            </m:r>
                          </m:sub>
                        </m:sSub>
                      </m:oMath>
                    </m:oMathPara>
                  </a14:m>
                  <a:endParaRPr lang="en-US" sz="1600" dirty="0">
                    <a:solidFill>
                      <a:schemeClr val="bg1"/>
                    </a:solidFill>
                  </a:endParaRPr>
                </a:p>
              </p:txBody>
            </p:sp>
          </mc:Choice>
          <mc:Fallback xmlns="">
            <p:sp>
              <p:nvSpPr>
                <p:cNvPr id="21" name="TextBox 20">
                  <a:extLst>
                    <a:ext uri="{FF2B5EF4-FFF2-40B4-BE49-F238E27FC236}">
                      <a16:creationId xmlns:a16="http://schemas.microsoft.com/office/drawing/2014/main" id="{06469B37-8C95-45F8-AB33-121E7198FAB5}"/>
                    </a:ext>
                  </a:extLst>
                </p:cNvPr>
                <p:cNvSpPr txBox="1">
                  <a:spLocks noRot="1" noChangeAspect="1" noMove="1" noResize="1" noEditPoints="1" noAdjustHandles="1" noChangeArrowheads="1" noChangeShapeType="1" noTextEdit="1"/>
                </p:cNvSpPr>
                <p:nvPr/>
              </p:nvSpPr>
              <p:spPr>
                <a:xfrm>
                  <a:off x="882290" y="3948307"/>
                  <a:ext cx="4994642" cy="959536"/>
                </a:xfrm>
                <a:prstGeom prst="rect">
                  <a:avLst/>
                </a:prstGeom>
                <a:blipFill>
                  <a:blip r:embed="rId11"/>
                  <a:stretch>
                    <a:fillRect b="-89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F2AD0BC-3ADA-4B90-B369-1F78BE255CD5}"/>
                    </a:ext>
                  </a:extLst>
                </p:cNvPr>
                <p:cNvSpPr txBox="1"/>
                <p:nvPr/>
              </p:nvSpPr>
              <p:spPr>
                <a:xfrm>
                  <a:off x="204527" y="4769649"/>
                  <a:ext cx="6337727" cy="959536"/>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1600" i="1" smtClean="0">
                                <a:solidFill>
                                  <a:schemeClr val="bg1"/>
                                </a:solidFill>
                                <a:latin typeface="Cambria Math" panose="02040503050406030204" pitchFamily="18" charset="0"/>
                              </a:rPr>
                            </m:ctrlPr>
                          </m:sSubPr>
                          <m:e>
                            <m:d>
                              <m:dPr>
                                <m:ctrlPr>
                                  <a:rPr lang="en-US" sz="1600" i="1" smtClean="0">
                                    <a:solidFill>
                                      <a:schemeClr val="bg1"/>
                                    </a:solidFill>
                                    <a:latin typeface="Cambria Math" panose="02040503050406030204" pitchFamily="18" charset="0"/>
                                  </a:rPr>
                                </m:ctrlPr>
                              </m:dPr>
                              <m:e>
                                <m:sSubSup>
                                  <m:sSubSupPr>
                                    <m:ctrlPr>
                                      <a:rPr lang="en-US" sz="1600" i="1">
                                        <a:solidFill>
                                          <a:schemeClr val="bg1"/>
                                        </a:solidFill>
                                        <a:latin typeface="Cambria Math" panose="02040503050406030204" pitchFamily="18" charset="0"/>
                                      </a:rPr>
                                    </m:ctrlPr>
                                  </m:sSubSupPr>
                                  <m:e>
                                    <m:r>
                                      <a:rPr lang="en-US" sz="1600" i="1">
                                        <a:solidFill>
                                          <a:schemeClr val="bg1"/>
                                        </a:solidFill>
                                        <a:latin typeface="Cambria Math" panose="02040503050406030204" pitchFamily="18" charset="0"/>
                                      </a:rPr>
                                      <m:t>𝐺</m:t>
                                    </m:r>
                                  </m:e>
                                  <m:sub>
                                    <m:r>
                                      <a:rPr lang="en-US" sz="1600" i="1">
                                        <a:solidFill>
                                          <a:schemeClr val="bg1"/>
                                        </a:solidFill>
                                        <a:latin typeface="Cambria Math" panose="02040503050406030204" pitchFamily="18" charset="0"/>
                                      </a:rPr>
                                      <m:t>𝑜</m:t>
                                    </m:r>
                                  </m:sub>
                                  <m:sup>
                                    <m:r>
                                      <a:rPr lang="en-US" sz="1600" i="1">
                                        <a:solidFill>
                                          <a:schemeClr val="bg1"/>
                                        </a:solidFill>
                                        <a:latin typeface="Cambria Math" panose="02040503050406030204" pitchFamily="18" charset="0"/>
                                      </a:rPr>
                                      <m:t>+</m:t>
                                    </m:r>
                                  </m:sup>
                                </m:sSubSup>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𝑉</m:t>
                                    </m:r>
                                  </m:e>
                                  <m:sub>
                                    <m:r>
                                      <a:rPr lang="en-US" sz="1600" b="0" i="1" smtClean="0">
                                        <a:solidFill>
                                          <a:schemeClr val="bg1"/>
                                        </a:solidFill>
                                        <a:latin typeface="Cambria Math" panose="02040503050406030204" pitchFamily="18" charset="0"/>
                                      </a:rPr>
                                      <m:t>2</m:t>
                                    </m:r>
                                  </m:sub>
                                </m:sSub>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𝑃</m:t>
                                    </m:r>
                                  </m:e>
                                  <m:sub>
                                    <m:r>
                                      <a:rPr lang="en-US" sz="1600" i="1">
                                        <a:solidFill>
                                          <a:schemeClr val="bg1"/>
                                        </a:solidFill>
                                        <a:latin typeface="Cambria Math" panose="02040503050406030204" pitchFamily="18" charset="0"/>
                                      </a:rPr>
                                      <m:t>𝑜</m:t>
                                    </m:r>
                                  </m:sub>
                                </m:sSub>
                              </m:e>
                            </m:d>
                          </m:e>
                          <m:sub>
                            <m:r>
                              <a:rPr lang="en-US" sz="1600" b="0" i="1" smtClean="0">
                                <a:solidFill>
                                  <a:schemeClr val="bg1"/>
                                </a:solidFill>
                                <a:latin typeface="Cambria Math" panose="02040503050406030204" pitchFamily="18" charset="0"/>
                              </a:rPr>
                              <m:t>𝑚𝑠</m:t>
                            </m:r>
                          </m:sub>
                        </m:sSub>
                        <m:r>
                          <a:rPr lang="en-US" sz="1600" b="0" i="1" smtClean="0">
                            <a:solidFill>
                              <a:schemeClr val="bg1"/>
                            </a:solidFill>
                            <a:latin typeface="Cambria Math" panose="02040503050406030204" pitchFamily="18" charset="0"/>
                          </a:rPr>
                          <m:t>=−</m:t>
                        </m:r>
                        <m:sSub>
                          <m:sSubPr>
                            <m:ctrlPr>
                              <a:rPr lang="en-US" sz="1600" b="0" i="1" smtClean="0">
                                <a:solidFill>
                                  <a:schemeClr val="bg1"/>
                                </a:solidFill>
                                <a:latin typeface="Cambria Math" panose="02040503050406030204" pitchFamily="18" charset="0"/>
                              </a:rPr>
                            </m:ctrlPr>
                          </m:sSubPr>
                          <m:e>
                            <m:d>
                              <m:dPr>
                                <m:ctrlPr>
                                  <a:rPr lang="en-US" sz="1600" b="0" i="1" smtClean="0">
                                    <a:solidFill>
                                      <a:schemeClr val="bg1"/>
                                    </a:solidFill>
                                    <a:latin typeface="Cambria Math" panose="02040503050406030204" pitchFamily="18" charset="0"/>
                                  </a:rPr>
                                </m:ctrlPr>
                              </m:dPr>
                              <m:e>
                                <m:sSubSup>
                                  <m:sSubSupPr>
                                    <m:ctrlPr>
                                      <a:rPr lang="en-US" sz="1600" i="1">
                                        <a:solidFill>
                                          <a:schemeClr val="bg1"/>
                                        </a:solidFill>
                                        <a:latin typeface="Cambria Math" panose="02040503050406030204" pitchFamily="18" charset="0"/>
                                      </a:rPr>
                                    </m:ctrlPr>
                                  </m:sSubSupPr>
                                  <m:e>
                                    <m:r>
                                      <a:rPr lang="en-US" sz="1600" i="1">
                                        <a:solidFill>
                                          <a:schemeClr val="bg1"/>
                                        </a:solidFill>
                                        <a:latin typeface="Cambria Math" panose="02040503050406030204" pitchFamily="18" charset="0"/>
                                      </a:rPr>
                                      <m:t>𝐺</m:t>
                                    </m:r>
                                  </m:e>
                                  <m:sub>
                                    <m:r>
                                      <a:rPr lang="en-US" sz="1600" i="1">
                                        <a:solidFill>
                                          <a:schemeClr val="bg1"/>
                                        </a:solidFill>
                                        <a:latin typeface="Cambria Math" panose="02040503050406030204" pitchFamily="18" charset="0"/>
                                      </a:rPr>
                                      <m:t>𝑜</m:t>
                                    </m:r>
                                  </m:sub>
                                  <m:sup>
                                    <m:r>
                                      <a:rPr lang="en-US" sz="1600" i="1">
                                        <a:solidFill>
                                          <a:schemeClr val="bg1"/>
                                        </a:solidFill>
                                        <a:latin typeface="Cambria Math" panose="02040503050406030204" pitchFamily="18" charset="0"/>
                                      </a:rPr>
                                      <m:t>+</m:t>
                                    </m:r>
                                  </m:sup>
                                </m:sSubSup>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𝑉</m:t>
                                    </m:r>
                                  </m:e>
                                  <m:sub>
                                    <m:r>
                                      <a:rPr lang="en-US" sz="1600" i="1">
                                        <a:solidFill>
                                          <a:schemeClr val="bg1"/>
                                        </a:solidFill>
                                        <a:latin typeface="Cambria Math" panose="02040503050406030204" pitchFamily="18" charset="0"/>
                                      </a:rPr>
                                      <m:t>1</m:t>
                                    </m:r>
                                  </m:sub>
                                </m:sSub>
                                <m:sSubSup>
                                  <m:sSubSupPr>
                                    <m:ctrlPr>
                                      <a:rPr lang="en-US" sz="1600" i="1">
                                        <a:solidFill>
                                          <a:schemeClr val="bg1"/>
                                        </a:solidFill>
                                        <a:latin typeface="Cambria Math" panose="02040503050406030204" pitchFamily="18" charset="0"/>
                                      </a:rPr>
                                    </m:ctrlPr>
                                  </m:sSubSupPr>
                                  <m:e>
                                    <m:r>
                                      <a:rPr lang="en-US" sz="1600" i="1">
                                        <a:solidFill>
                                          <a:schemeClr val="bg1"/>
                                        </a:solidFill>
                                        <a:latin typeface="Cambria Math" panose="02040503050406030204" pitchFamily="18" charset="0"/>
                                      </a:rPr>
                                      <m:t>𝐺</m:t>
                                    </m:r>
                                  </m:e>
                                  <m:sub>
                                    <m:r>
                                      <a:rPr lang="en-US" sz="1600" i="1">
                                        <a:solidFill>
                                          <a:schemeClr val="bg1"/>
                                        </a:solidFill>
                                        <a:latin typeface="Cambria Math" panose="02040503050406030204" pitchFamily="18" charset="0"/>
                                      </a:rPr>
                                      <m:t>𝑜</m:t>
                                    </m:r>
                                  </m:sub>
                                  <m:sup>
                                    <m:r>
                                      <a:rPr lang="en-US" sz="1600" i="1">
                                        <a:solidFill>
                                          <a:schemeClr val="bg1"/>
                                        </a:solidFill>
                                        <a:latin typeface="Cambria Math" panose="02040503050406030204" pitchFamily="18" charset="0"/>
                                      </a:rPr>
                                      <m:t>+</m:t>
                                    </m:r>
                                  </m:sup>
                                </m:sSubSup>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𝑉</m:t>
                                    </m:r>
                                  </m:e>
                                  <m:sub>
                                    <m:r>
                                      <a:rPr lang="en-US" sz="1600" i="1">
                                        <a:solidFill>
                                          <a:schemeClr val="bg1"/>
                                        </a:solidFill>
                                        <a:latin typeface="Cambria Math" panose="02040503050406030204" pitchFamily="18" charset="0"/>
                                      </a:rPr>
                                      <m:t>1</m:t>
                                    </m:r>
                                  </m:sub>
                                </m:sSub>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𝑃</m:t>
                                    </m:r>
                                  </m:e>
                                  <m:sub>
                                    <m:r>
                                      <a:rPr lang="en-US" sz="1600" i="1">
                                        <a:solidFill>
                                          <a:schemeClr val="bg1"/>
                                        </a:solidFill>
                                        <a:latin typeface="Cambria Math" panose="02040503050406030204" pitchFamily="18" charset="0"/>
                                      </a:rPr>
                                      <m:t>𝑜</m:t>
                                    </m:r>
                                  </m:sub>
                                </m:sSub>
                              </m:e>
                            </m:d>
                          </m:e>
                          <m:sub>
                            <m:r>
                              <a:rPr lang="en-US" sz="1600" b="0" i="1" smtClean="0">
                                <a:solidFill>
                                  <a:schemeClr val="bg1"/>
                                </a:solidFill>
                                <a:latin typeface="Cambria Math" panose="02040503050406030204" pitchFamily="18" charset="0"/>
                              </a:rPr>
                              <m:t>𝑚𝑠</m:t>
                            </m:r>
                          </m:sub>
                        </m:sSub>
                      </m:oMath>
                    </m:oMathPara>
                  </a14:m>
                  <a:endParaRPr lang="en-US" sz="1600" dirty="0">
                    <a:solidFill>
                      <a:schemeClr val="bg1"/>
                    </a:solidFill>
                  </a:endParaRPr>
                </a:p>
              </p:txBody>
            </p:sp>
          </mc:Choice>
          <mc:Fallback xmlns="">
            <p:sp>
              <p:nvSpPr>
                <p:cNvPr id="22" name="TextBox 21">
                  <a:extLst>
                    <a:ext uri="{FF2B5EF4-FFF2-40B4-BE49-F238E27FC236}">
                      <a16:creationId xmlns:a16="http://schemas.microsoft.com/office/drawing/2014/main" id="{4F2AD0BC-3ADA-4B90-B369-1F78BE255CD5}"/>
                    </a:ext>
                  </a:extLst>
                </p:cNvPr>
                <p:cNvSpPr txBox="1">
                  <a:spLocks noRot="1" noChangeAspect="1" noMove="1" noResize="1" noEditPoints="1" noAdjustHandles="1" noChangeArrowheads="1" noChangeShapeType="1" noTextEdit="1"/>
                </p:cNvSpPr>
                <p:nvPr/>
              </p:nvSpPr>
              <p:spPr>
                <a:xfrm>
                  <a:off x="204527" y="4769649"/>
                  <a:ext cx="6337727" cy="959536"/>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2AB9C386-E39A-41CE-B975-24A6C1A1B532}"/>
                    </a:ext>
                  </a:extLst>
                </p:cNvPr>
                <p:cNvSpPr txBox="1"/>
                <p:nvPr/>
              </p:nvSpPr>
              <p:spPr>
                <a:xfrm>
                  <a:off x="-333958" y="5562990"/>
                  <a:ext cx="9589169" cy="95953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bg1"/>
                                </a:solidFill>
                                <a:latin typeface="Cambria Math" panose="02040503050406030204" pitchFamily="18" charset="0"/>
                              </a:rPr>
                            </m:ctrlPr>
                          </m:sSubPr>
                          <m:e>
                            <m:d>
                              <m:dPr>
                                <m:ctrlPr>
                                  <a:rPr lang="en-US" sz="1600" i="1" smtClean="0">
                                    <a:solidFill>
                                      <a:schemeClr val="bg1"/>
                                    </a:solidFill>
                                    <a:latin typeface="Cambria Math" panose="02040503050406030204" pitchFamily="18" charset="0"/>
                                  </a:rPr>
                                </m:ctrlPr>
                              </m:dPr>
                              <m:e>
                                <m:sSubSup>
                                  <m:sSubSupPr>
                                    <m:ctrlPr>
                                      <a:rPr lang="en-US" sz="1600" i="1">
                                        <a:solidFill>
                                          <a:schemeClr val="bg1"/>
                                        </a:solidFill>
                                        <a:latin typeface="Cambria Math" panose="02040503050406030204" pitchFamily="18" charset="0"/>
                                      </a:rPr>
                                    </m:ctrlPr>
                                  </m:sSubSupPr>
                                  <m:e>
                                    <m:r>
                                      <a:rPr lang="en-US" sz="1600" i="1">
                                        <a:solidFill>
                                          <a:schemeClr val="bg1"/>
                                        </a:solidFill>
                                        <a:latin typeface="Cambria Math" panose="02040503050406030204" pitchFamily="18" charset="0"/>
                                      </a:rPr>
                                      <m:t>𝐺</m:t>
                                    </m:r>
                                  </m:e>
                                  <m:sub>
                                    <m:r>
                                      <a:rPr lang="en-US" sz="1600" i="1">
                                        <a:solidFill>
                                          <a:schemeClr val="bg1"/>
                                        </a:solidFill>
                                        <a:latin typeface="Cambria Math" panose="02040503050406030204" pitchFamily="18" charset="0"/>
                                      </a:rPr>
                                      <m:t>𝑜</m:t>
                                    </m:r>
                                  </m:sub>
                                  <m:sup>
                                    <m:r>
                                      <a:rPr lang="en-US" sz="1600" i="1">
                                        <a:solidFill>
                                          <a:schemeClr val="bg1"/>
                                        </a:solidFill>
                                        <a:latin typeface="Cambria Math" panose="02040503050406030204" pitchFamily="18" charset="0"/>
                                      </a:rPr>
                                      <m:t>+</m:t>
                                    </m:r>
                                  </m:sup>
                                </m:sSubSup>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𝑉</m:t>
                                    </m:r>
                                  </m:e>
                                  <m:sub>
                                    <m:r>
                                      <a:rPr lang="en-US" sz="1600" b="0" i="1" smtClean="0">
                                        <a:solidFill>
                                          <a:schemeClr val="bg1"/>
                                        </a:solidFill>
                                        <a:latin typeface="Cambria Math" panose="02040503050406030204" pitchFamily="18" charset="0"/>
                                      </a:rPr>
                                      <m:t>3</m:t>
                                    </m:r>
                                  </m:sub>
                                </m:sSub>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𝑃</m:t>
                                    </m:r>
                                  </m:e>
                                  <m:sub>
                                    <m:r>
                                      <a:rPr lang="en-US" sz="1600" i="1">
                                        <a:solidFill>
                                          <a:schemeClr val="bg1"/>
                                        </a:solidFill>
                                        <a:latin typeface="Cambria Math" panose="02040503050406030204" pitchFamily="18" charset="0"/>
                                      </a:rPr>
                                      <m:t>𝑜</m:t>
                                    </m:r>
                                  </m:sub>
                                </m:sSub>
                              </m:e>
                            </m:d>
                          </m:e>
                          <m:sub>
                            <m:r>
                              <a:rPr lang="en-US" sz="1600" b="0" i="1" smtClean="0">
                                <a:solidFill>
                                  <a:schemeClr val="bg1"/>
                                </a:solidFill>
                                <a:latin typeface="Cambria Math" panose="02040503050406030204" pitchFamily="18" charset="0"/>
                              </a:rPr>
                              <m:t>𝑚𝑠</m:t>
                            </m:r>
                          </m:sub>
                        </m:sSub>
                        <m:r>
                          <a:rPr lang="en-US" sz="1600" b="0" i="1" smtClean="0">
                            <a:solidFill>
                              <a:schemeClr val="bg1"/>
                            </a:solidFill>
                            <a:latin typeface="Cambria Math" panose="02040503050406030204" pitchFamily="18" charset="0"/>
                          </a:rPr>
                          <m:t>=−</m:t>
                        </m:r>
                        <m:sSub>
                          <m:sSubPr>
                            <m:ctrlPr>
                              <a:rPr lang="en-US" sz="1600" b="0" i="1" smtClean="0">
                                <a:solidFill>
                                  <a:schemeClr val="bg1"/>
                                </a:solidFill>
                                <a:latin typeface="Cambria Math" panose="02040503050406030204" pitchFamily="18" charset="0"/>
                              </a:rPr>
                            </m:ctrlPr>
                          </m:sSubPr>
                          <m:e>
                            <m:d>
                              <m:dPr>
                                <m:ctrlPr>
                                  <a:rPr lang="en-US" sz="1600" b="0" i="1" smtClean="0">
                                    <a:solidFill>
                                      <a:schemeClr val="bg1"/>
                                    </a:solidFill>
                                    <a:latin typeface="Cambria Math" panose="02040503050406030204" pitchFamily="18" charset="0"/>
                                  </a:rPr>
                                </m:ctrlPr>
                              </m:dPr>
                              <m:e>
                                <m:sSubSup>
                                  <m:sSubSupPr>
                                    <m:ctrlPr>
                                      <a:rPr lang="en-US" sz="1600" i="1">
                                        <a:solidFill>
                                          <a:schemeClr val="bg1"/>
                                        </a:solidFill>
                                        <a:latin typeface="Cambria Math" panose="02040503050406030204" pitchFamily="18" charset="0"/>
                                      </a:rPr>
                                    </m:ctrlPr>
                                  </m:sSubSupPr>
                                  <m:e>
                                    <m:r>
                                      <a:rPr lang="en-US" sz="1600" i="1">
                                        <a:solidFill>
                                          <a:schemeClr val="bg1"/>
                                        </a:solidFill>
                                        <a:latin typeface="Cambria Math" panose="02040503050406030204" pitchFamily="18" charset="0"/>
                                      </a:rPr>
                                      <m:t>𝐺</m:t>
                                    </m:r>
                                  </m:e>
                                  <m:sub>
                                    <m:r>
                                      <a:rPr lang="en-US" sz="1600" i="1">
                                        <a:solidFill>
                                          <a:schemeClr val="bg1"/>
                                        </a:solidFill>
                                        <a:latin typeface="Cambria Math" panose="02040503050406030204" pitchFamily="18" charset="0"/>
                                      </a:rPr>
                                      <m:t>𝑜</m:t>
                                    </m:r>
                                  </m:sub>
                                  <m:sup>
                                    <m:r>
                                      <a:rPr lang="en-US" sz="1600" i="1">
                                        <a:solidFill>
                                          <a:schemeClr val="bg1"/>
                                        </a:solidFill>
                                        <a:latin typeface="Cambria Math" panose="02040503050406030204" pitchFamily="18" charset="0"/>
                                      </a:rPr>
                                      <m:t>+</m:t>
                                    </m:r>
                                  </m:sup>
                                </m:sSubSup>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𝑉</m:t>
                                    </m:r>
                                  </m:e>
                                  <m:sub>
                                    <m:r>
                                      <a:rPr lang="en-US" sz="1600" i="1">
                                        <a:solidFill>
                                          <a:schemeClr val="bg1"/>
                                        </a:solidFill>
                                        <a:latin typeface="Cambria Math" panose="02040503050406030204" pitchFamily="18" charset="0"/>
                                      </a:rPr>
                                      <m:t>1</m:t>
                                    </m:r>
                                  </m:sub>
                                </m:sSub>
                                <m:sSubSup>
                                  <m:sSubSupPr>
                                    <m:ctrlPr>
                                      <a:rPr lang="en-US" sz="1600" i="1">
                                        <a:solidFill>
                                          <a:schemeClr val="bg1"/>
                                        </a:solidFill>
                                        <a:latin typeface="Cambria Math" panose="02040503050406030204" pitchFamily="18" charset="0"/>
                                      </a:rPr>
                                    </m:ctrlPr>
                                  </m:sSubSupPr>
                                  <m:e>
                                    <m:r>
                                      <a:rPr lang="en-US" sz="1600" i="1">
                                        <a:solidFill>
                                          <a:schemeClr val="bg1"/>
                                        </a:solidFill>
                                        <a:latin typeface="Cambria Math" panose="02040503050406030204" pitchFamily="18" charset="0"/>
                                      </a:rPr>
                                      <m:t>𝐺</m:t>
                                    </m:r>
                                  </m:e>
                                  <m:sub>
                                    <m:r>
                                      <a:rPr lang="en-US" sz="1600" i="1">
                                        <a:solidFill>
                                          <a:schemeClr val="bg1"/>
                                        </a:solidFill>
                                        <a:latin typeface="Cambria Math" panose="02040503050406030204" pitchFamily="18" charset="0"/>
                                      </a:rPr>
                                      <m:t>𝑜</m:t>
                                    </m:r>
                                  </m:sub>
                                  <m:sup>
                                    <m:r>
                                      <a:rPr lang="en-US" sz="1600" i="1">
                                        <a:solidFill>
                                          <a:schemeClr val="bg1"/>
                                        </a:solidFill>
                                        <a:latin typeface="Cambria Math" panose="02040503050406030204" pitchFamily="18" charset="0"/>
                                      </a:rPr>
                                      <m:t>+</m:t>
                                    </m:r>
                                  </m:sup>
                                </m:sSubSup>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𝑉</m:t>
                                    </m:r>
                                  </m:e>
                                  <m:sub>
                                    <m:r>
                                      <a:rPr lang="en-US" sz="1600" i="1">
                                        <a:solidFill>
                                          <a:schemeClr val="bg1"/>
                                        </a:solidFill>
                                        <a:latin typeface="Cambria Math" panose="02040503050406030204" pitchFamily="18" charset="0"/>
                                      </a:rPr>
                                      <m:t>2</m:t>
                                    </m:r>
                                  </m:sub>
                                </m:sSub>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𝑃</m:t>
                                    </m:r>
                                  </m:e>
                                  <m:sub>
                                    <m:r>
                                      <a:rPr lang="en-US" sz="1600" i="1">
                                        <a:solidFill>
                                          <a:schemeClr val="bg1"/>
                                        </a:solidFill>
                                        <a:latin typeface="Cambria Math" panose="02040503050406030204" pitchFamily="18" charset="0"/>
                                      </a:rPr>
                                      <m:t>𝑜</m:t>
                                    </m:r>
                                  </m:sub>
                                </m:sSub>
                              </m:e>
                            </m:d>
                          </m:e>
                          <m:sub>
                            <m:r>
                              <a:rPr lang="en-US" sz="1600" b="0" i="1" smtClean="0">
                                <a:solidFill>
                                  <a:schemeClr val="bg1"/>
                                </a:solidFill>
                                <a:latin typeface="Cambria Math" panose="02040503050406030204" pitchFamily="18" charset="0"/>
                              </a:rPr>
                              <m:t>𝑚𝑠</m:t>
                            </m:r>
                          </m:sub>
                        </m:sSub>
                        <m:r>
                          <a:rPr lang="en-US" sz="1600" b="0" i="0" smtClean="0">
                            <a:solidFill>
                              <a:schemeClr val="bg1"/>
                            </a:solidFill>
                            <a:latin typeface="Cambria Math" panose="02040503050406030204" pitchFamily="18" charset="0"/>
                          </a:rPr>
                          <m:t>−</m:t>
                        </m:r>
                        <m:sSub>
                          <m:sSubPr>
                            <m:ctrlPr>
                              <a:rPr lang="en-US" sz="1600" b="0" i="1" smtClean="0">
                                <a:solidFill>
                                  <a:schemeClr val="bg1"/>
                                </a:solidFill>
                                <a:latin typeface="Cambria Math" panose="02040503050406030204" pitchFamily="18" charset="0"/>
                              </a:rPr>
                            </m:ctrlPr>
                          </m:sSubPr>
                          <m:e>
                            <m:d>
                              <m:dPr>
                                <m:ctrlPr>
                                  <a:rPr lang="en-US" sz="1600" b="0" i="1" smtClean="0">
                                    <a:solidFill>
                                      <a:schemeClr val="bg1"/>
                                    </a:solidFill>
                                    <a:latin typeface="Cambria Math" panose="02040503050406030204" pitchFamily="18" charset="0"/>
                                  </a:rPr>
                                </m:ctrlPr>
                              </m:dPr>
                              <m:e>
                                <m:sSubSup>
                                  <m:sSubSupPr>
                                    <m:ctrlPr>
                                      <a:rPr lang="en-US" sz="1600" i="1">
                                        <a:solidFill>
                                          <a:schemeClr val="bg1"/>
                                        </a:solidFill>
                                        <a:latin typeface="Cambria Math" panose="02040503050406030204" pitchFamily="18" charset="0"/>
                                      </a:rPr>
                                    </m:ctrlPr>
                                  </m:sSubSupPr>
                                  <m:e>
                                    <m:r>
                                      <a:rPr lang="en-US" sz="1600" i="1">
                                        <a:solidFill>
                                          <a:schemeClr val="bg1"/>
                                        </a:solidFill>
                                        <a:latin typeface="Cambria Math" panose="02040503050406030204" pitchFamily="18" charset="0"/>
                                      </a:rPr>
                                      <m:t>𝐺</m:t>
                                    </m:r>
                                  </m:e>
                                  <m:sub>
                                    <m:r>
                                      <a:rPr lang="en-US" sz="1600" i="1">
                                        <a:solidFill>
                                          <a:schemeClr val="bg1"/>
                                        </a:solidFill>
                                        <a:latin typeface="Cambria Math" panose="02040503050406030204" pitchFamily="18" charset="0"/>
                                      </a:rPr>
                                      <m:t>𝑜</m:t>
                                    </m:r>
                                  </m:sub>
                                  <m:sup>
                                    <m:r>
                                      <a:rPr lang="en-US" sz="1600" i="1">
                                        <a:solidFill>
                                          <a:schemeClr val="bg1"/>
                                        </a:solidFill>
                                        <a:latin typeface="Cambria Math" panose="02040503050406030204" pitchFamily="18" charset="0"/>
                                      </a:rPr>
                                      <m:t>+</m:t>
                                    </m:r>
                                  </m:sup>
                                </m:sSubSup>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𝑉</m:t>
                                    </m:r>
                                  </m:e>
                                  <m:sub>
                                    <m:r>
                                      <a:rPr lang="en-US" sz="1600" i="1">
                                        <a:solidFill>
                                          <a:schemeClr val="bg1"/>
                                        </a:solidFill>
                                        <a:latin typeface="Cambria Math" panose="02040503050406030204" pitchFamily="18" charset="0"/>
                                      </a:rPr>
                                      <m:t>2</m:t>
                                    </m:r>
                                  </m:sub>
                                </m:sSub>
                                <m:sSubSup>
                                  <m:sSubSupPr>
                                    <m:ctrlPr>
                                      <a:rPr lang="en-US" sz="1600" i="1">
                                        <a:solidFill>
                                          <a:schemeClr val="bg1"/>
                                        </a:solidFill>
                                        <a:latin typeface="Cambria Math" panose="02040503050406030204" pitchFamily="18" charset="0"/>
                                      </a:rPr>
                                    </m:ctrlPr>
                                  </m:sSubSupPr>
                                  <m:e>
                                    <m:r>
                                      <a:rPr lang="en-US" sz="1600" i="1">
                                        <a:solidFill>
                                          <a:schemeClr val="bg1"/>
                                        </a:solidFill>
                                        <a:latin typeface="Cambria Math" panose="02040503050406030204" pitchFamily="18" charset="0"/>
                                      </a:rPr>
                                      <m:t>𝐺</m:t>
                                    </m:r>
                                  </m:e>
                                  <m:sub>
                                    <m:r>
                                      <a:rPr lang="en-US" sz="1600" i="1">
                                        <a:solidFill>
                                          <a:schemeClr val="bg1"/>
                                        </a:solidFill>
                                        <a:latin typeface="Cambria Math" panose="02040503050406030204" pitchFamily="18" charset="0"/>
                                      </a:rPr>
                                      <m:t>𝑜</m:t>
                                    </m:r>
                                  </m:sub>
                                  <m:sup>
                                    <m:r>
                                      <a:rPr lang="en-US" sz="1600" i="1">
                                        <a:solidFill>
                                          <a:schemeClr val="bg1"/>
                                        </a:solidFill>
                                        <a:latin typeface="Cambria Math" panose="02040503050406030204" pitchFamily="18" charset="0"/>
                                      </a:rPr>
                                      <m:t>+</m:t>
                                    </m:r>
                                  </m:sup>
                                </m:sSubSup>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𝑉</m:t>
                                    </m:r>
                                  </m:e>
                                  <m:sub>
                                    <m:r>
                                      <a:rPr lang="en-US" sz="1600" i="1">
                                        <a:solidFill>
                                          <a:schemeClr val="bg1"/>
                                        </a:solidFill>
                                        <a:latin typeface="Cambria Math" panose="02040503050406030204" pitchFamily="18" charset="0"/>
                                      </a:rPr>
                                      <m:t>1</m:t>
                                    </m:r>
                                  </m:sub>
                                </m:sSub>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rPr>
                                      <m:t>𝑃</m:t>
                                    </m:r>
                                  </m:e>
                                  <m:sub>
                                    <m:r>
                                      <a:rPr lang="en-US" sz="1600" i="1">
                                        <a:solidFill>
                                          <a:schemeClr val="bg1"/>
                                        </a:solidFill>
                                        <a:latin typeface="Cambria Math" panose="02040503050406030204" pitchFamily="18" charset="0"/>
                                      </a:rPr>
                                      <m:t>𝑜</m:t>
                                    </m:r>
                                  </m:sub>
                                </m:sSub>
                              </m:e>
                            </m:d>
                          </m:e>
                          <m:sub>
                            <m:r>
                              <a:rPr lang="en-US" sz="1600" b="0" i="1" smtClean="0">
                                <a:solidFill>
                                  <a:schemeClr val="bg1"/>
                                </a:solidFill>
                                <a:latin typeface="Cambria Math" panose="02040503050406030204" pitchFamily="18" charset="0"/>
                              </a:rPr>
                              <m:t>𝑚𝑠</m:t>
                            </m:r>
                          </m:sub>
                        </m:sSub>
                      </m:oMath>
                    </m:oMathPara>
                  </a14:m>
                  <a:endParaRPr lang="en-US" sz="1600" dirty="0">
                    <a:solidFill>
                      <a:schemeClr val="bg1"/>
                    </a:solidFill>
                  </a:endParaRPr>
                </a:p>
              </p:txBody>
            </p:sp>
          </mc:Choice>
          <mc:Fallback xmlns="">
            <p:sp>
              <p:nvSpPr>
                <p:cNvPr id="23" name="TextBox 22">
                  <a:extLst>
                    <a:ext uri="{FF2B5EF4-FFF2-40B4-BE49-F238E27FC236}">
                      <a16:creationId xmlns:a16="http://schemas.microsoft.com/office/drawing/2014/main" id="{2AB9C386-E39A-41CE-B975-24A6C1A1B532}"/>
                    </a:ext>
                  </a:extLst>
                </p:cNvPr>
                <p:cNvSpPr txBox="1">
                  <a:spLocks noRot="1" noChangeAspect="1" noMove="1" noResize="1" noEditPoints="1" noAdjustHandles="1" noChangeArrowheads="1" noChangeShapeType="1" noTextEdit="1"/>
                </p:cNvSpPr>
                <p:nvPr/>
              </p:nvSpPr>
              <p:spPr>
                <a:xfrm>
                  <a:off x="-333958" y="5562990"/>
                  <a:ext cx="9589169" cy="959536"/>
                </a:xfrm>
                <a:prstGeom prst="rect">
                  <a:avLst/>
                </a:prstGeom>
                <a:blipFill>
                  <a:blip r:embed="rId13"/>
                  <a:stretch>
                    <a:fillRect/>
                  </a:stretch>
                </a:blipFill>
              </p:spPr>
              <p:txBody>
                <a:bodyPr/>
                <a:lstStyle/>
                <a:p>
                  <a:r>
                    <a:rPr lang="en-US">
                      <a:noFill/>
                    </a:rPr>
                    <a:t> </a:t>
                  </a:r>
                </a:p>
              </p:txBody>
            </p:sp>
          </mc:Fallback>
        </mc:AlternateContent>
        <p:sp>
          <p:nvSpPr>
            <p:cNvPr id="25" name="Oval 24">
              <a:extLst>
                <a:ext uri="{FF2B5EF4-FFF2-40B4-BE49-F238E27FC236}">
                  <a16:creationId xmlns:a16="http://schemas.microsoft.com/office/drawing/2014/main" id="{F6A362C2-418B-4C3C-824A-7FFE88940FF6}"/>
                </a:ext>
              </a:extLst>
            </p:cNvPr>
            <p:cNvSpPr/>
            <p:nvPr/>
          </p:nvSpPr>
          <p:spPr>
            <a:xfrm flipV="1">
              <a:off x="2362967" y="6264778"/>
              <a:ext cx="144570" cy="146282"/>
            </a:xfrm>
            <a:prstGeom prst="ellipse">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600">
                <a:solidFill>
                  <a:schemeClr val="bg1"/>
                </a:solidFill>
              </a:endParaRPr>
            </a:p>
          </p:txBody>
        </p:sp>
        <p:sp>
          <p:nvSpPr>
            <p:cNvPr id="26" name="Oval 25">
              <a:extLst>
                <a:ext uri="{FF2B5EF4-FFF2-40B4-BE49-F238E27FC236}">
                  <a16:creationId xmlns:a16="http://schemas.microsoft.com/office/drawing/2014/main" id="{6545EC63-9E21-484F-9AA3-A1F729FD5864}"/>
                </a:ext>
              </a:extLst>
            </p:cNvPr>
            <p:cNvSpPr/>
            <p:nvPr/>
          </p:nvSpPr>
          <p:spPr>
            <a:xfrm flipV="1">
              <a:off x="2365055" y="6492334"/>
              <a:ext cx="144570" cy="146282"/>
            </a:xfrm>
            <a:prstGeom prst="ellipse">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600">
                <a:solidFill>
                  <a:schemeClr val="bg1"/>
                </a:solidFill>
              </a:endParaRPr>
            </a:p>
          </p:txBody>
        </p:sp>
      </p:gr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59B71678-BD37-46E1-B948-C834DF74A202}"/>
                  </a:ext>
                </a:extLst>
              </p:cNvPr>
              <p:cNvSpPr txBox="1"/>
              <p:nvPr/>
            </p:nvSpPr>
            <p:spPr>
              <a:xfrm>
                <a:off x="8668743" y="2529695"/>
                <a:ext cx="17293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2</m:t>
                          </m:r>
                        </m:sub>
                      </m:sSub>
                      <m:d>
                        <m:dPr>
                          <m:ctrlPr>
                            <a:rPr lang="en-US" i="1" smtClean="0">
                              <a:latin typeface="Cambria Math" panose="02040503050406030204" pitchFamily="18" charset="0"/>
                            </a:rPr>
                          </m:ctrlPr>
                        </m:d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𝑟</m:t>
                              </m:r>
                            </m:e>
                          </m:acc>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𝑘</m:t>
                          </m:r>
                        </m:e>
                        <m:sup>
                          <m:r>
                            <a:rPr lang="en-US" b="0" i="1" smtClean="0">
                              <a:latin typeface="Cambria Math" panose="02040503050406030204" pitchFamily="18" charset="0"/>
                            </a:rPr>
                            <m:t>2</m:t>
                          </m:r>
                        </m:sup>
                      </m:sSup>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2</m:t>
                          </m:r>
                        </m:sub>
                      </m:sSub>
                      <m:d>
                        <m:dPr>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𝑟</m:t>
                              </m:r>
                            </m:e>
                          </m:acc>
                        </m:e>
                      </m:d>
                    </m:oMath>
                  </m:oMathPara>
                </a14:m>
                <a:endParaRPr lang="en-US" dirty="0"/>
              </a:p>
            </p:txBody>
          </p:sp>
        </mc:Choice>
        <mc:Fallback xmlns="">
          <p:sp>
            <p:nvSpPr>
              <p:cNvPr id="27" name="TextBox 26">
                <a:extLst>
                  <a:ext uri="{FF2B5EF4-FFF2-40B4-BE49-F238E27FC236}">
                    <a16:creationId xmlns:a16="http://schemas.microsoft.com/office/drawing/2014/main" id="{59B71678-BD37-46E1-B948-C834DF74A202}"/>
                  </a:ext>
                </a:extLst>
              </p:cNvPr>
              <p:cNvSpPr txBox="1">
                <a:spLocks noRot="1" noChangeAspect="1" noMove="1" noResize="1" noEditPoints="1" noAdjustHandles="1" noChangeArrowheads="1" noChangeShapeType="1" noTextEdit="1"/>
              </p:cNvSpPr>
              <p:nvPr/>
            </p:nvSpPr>
            <p:spPr>
              <a:xfrm>
                <a:off x="8668743" y="2529695"/>
                <a:ext cx="1729320" cy="276999"/>
              </a:xfrm>
              <a:prstGeom prst="rect">
                <a:avLst/>
              </a:prstGeom>
              <a:blipFill>
                <a:blip r:embed="rId14"/>
                <a:stretch>
                  <a:fillRect l="-1056" t="-48889" r="-13380" b="-155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CE87F81A-CC79-460F-9404-8910C93ADF21}"/>
                  </a:ext>
                </a:extLst>
              </p:cNvPr>
              <p:cNvSpPr txBox="1"/>
              <p:nvPr/>
            </p:nvSpPr>
            <p:spPr>
              <a:xfrm>
                <a:off x="8668743" y="2090015"/>
                <a:ext cx="17293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1</m:t>
                          </m:r>
                        </m:sub>
                      </m:sSub>
                      <m:d>
                        <m:dPr>
                          <m:ctrlPr>
                            <a:rPr lang="en-US" i="1" smtClean="0">
                              <a:latin typeface="Cambria Math" panose="02040503050406030204" pitchFamily="18" charset="0"/>
                            </a:rPr>
                          </m:ctrlPr>
                        </m:d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𝑟</m:t>
                              </m:r>
                            </m:e>
                          </m:acc>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𝑘</m:t>
                          </m:r>
                        </m:e>
                        <m:sup>
                          <m:r>
                            <a:rPr lang="en-US" b="0" i="1" smtClean="0">
                              <a:latin typeface="Cambria Math" panose="02040503050406030204" pitchFamily="18" charset="0"/>
                            </a:rPr>
                            <m:t>2</m:t>
                          </m:r>
                        </m:sup>
                      </m:sSup>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1</m:t>
                          </m:r>
                        </m:sub>
                      </m:sSub>
                      <m:d>
                        <m:dPr>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𝑟</m:t>
                              </m:r>
                            </m:e>
                          </m:acc>
                        </m:e>
                      </m:d>
                    </m:oMath>
                  </m:oMathPara>
                </a14:m>
                <a:endParaRPr lang="en-US" dirty="0"/>
              </a:p>
            </p:txBody>
          </p:sp>
        </mc:Choice>
        <mc:Fallback xmlns="">
          <p:sp>
            <p:nvSpPr>
              <p:cNvPr id="28" name="TextBox 27">
                <a:extLst>
                  <a:ext uri="{FF2B5EF4-FFF2-40B4-BE49-F238E27FC236}">
                    <a16:creationId xmlns:a16="http://schemas.microsoft.com/office/drawing/2014/main" id="{CE87F81A-CC79-460F-9404-8910C93ADF21}"/>
                  </a:ext>
                </a:extLst>
              </p:cNvPr>
              <p:cNvSpPr txBox="1">
                <a:spLocks noRot="1" noChangeAspect="1" noMove="1" noResize="1" noEditPoints="1" noAdjustHandles="1" noChangeArrowheads="1" noChangeShapeType="1" noTextEdit="1"/>
              </p:cNvSpPr>
              <p:nvPr/>
            </p:nvSpPr>
            <p:spPr>
              <a:xfrm>
                <a:off x="8668743" y="2090015"/>
                <a:ext cx="1729320" cy="276999"/>
              </a:xfrm>
              <a:prstGeom prst="rect">
                <a:avLst/>
              </a:prstGeom>
              <a:blipFill>
                <a:blip r:embed="rId15"/>
                <a:stretch>
                  <a:fillRect l="-704" t="-48889" r="-13028" b="-155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3DC29C57-B013-4CF4-B356-CEE39EFBBB81}"/>
                  </a:ext>
                </a:extLst>
              </p:cNvPr>
              <p:cNvSpPr txBox="1"/>
              <p:nvPr/>
            </p:nvSpPr>
            <p:spPr>
              <a:xfrm>
                <a:off x="8668743" y="2944564"/>
                <a:ext cx="17293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3</m:t>
                          </m:r>
                        </m:sub>
                      </m:sSub>
                      <m:d>
                        <m:dPr>
                          <m:ctrlPr>
                            <a:rPr lang="en-US" i="1" smtClean="0">
                              <a:latin typeface="Cambria Math" panose="02040503050406030204" pitchFamily="18" charset="0"/>
                            </a:rPr>
                          </m:ctrlPr>
                        </m:d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𝑟</m:t>
                              </m:r>
                            </m:e>
                          </m:acc>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𝑘</m:t>
                          </m:r>
                        </m:e>
                        <m:sup>
                          <m:r>
                            <a:rPr lang="en-US" b="0" i="1" smtClean="0">
                              <a:latin typeface="Cambria Math" panose="02040503050406030204" pitchFamily="18" charset="0"/>
                            </a:rPr>
                            <m:t>2</m:t>
                          </m:r>
                        </m:sup>
                      </m:sSup>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3</m:t>
                          </m:r>
                        </m:sub>
                      </m:sSub>
                      <m:d>
                        <m:dPr>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𝑟</m:t>
                              </m:r>
                            </m:e>
                          </m:acc>
                        </m:e>
                      </m:d>
                    </m:oMath>
                  </m:oMathPara>
                </a14:m>
                <a:endParaRPr lang="en-US" dirty="0"/>
              </a:p>
            </p:txBody>
          </p:sp>
        </mc:Choice>
        <mc:Fallback xmlns="">
          <p:sp>
            <p:nvSpPr>
              <p:cNvPr id="29" name="TextBox 28">
                <a:extLst>
                  <a:ext uri="{FF2B5EF4-FFF2-40B4-BE49-F238E27FC236}">
                    <a16:creationId xmlns:a16="http://schemas.microsoft.com/office/drawing/2014/main" id="{3DC29C57-B013-4CF4-B356-CEE39EFBBB81}"/>
                  </a:ext>
                </a:extLst>
              </p:cNvPr>
              <p:cNvSpPr txBox="1">
                <a:spLocks noRot="1" noChangeAspect="1" noMove="1" noResize="1" noEditPoints="1" noAdjustHandles="1" noChangeArrowheads="1" noChangeShapeType="1" noTextEdit="1"/>
              </p:cNvSpPr>
              <p:nvPr/>
            </p:nvSpPr>
            <p:spPr>
              <a:xfrm>
                <a:off x="8668743" y="2944564"/>
                <a:ext cx="1729320" cy="276999"/>
              </a:xfrm>
              <a:prstGeom prst="rect">
                <a:avLst/>
              </a:prstGeom>
              <a:blipFill>
                <a:blip r:embed="rId16"/>
                <a:stretch>
                  <a:fillRect l="-1056" t="-46667" r="-13380" b="-17778"/>
                </a:stretch>
              </a:blipFill>
            </p:spPr>
            <p:txBody>
              <a:bodyPr/>
              <a:lstStyle/>
              <a:p>
                <a:r>
                  <a:rPr lang="en-US">
                    <a:noFill/>
                  </a:rPr>
                  <a:t> </a:t>
                </a:r>
              </a:p>
            </p:txBody>
          </p:sp>
        </mc:Fallback>
      </mc:AlternateContent>
      <p:sp>
        <p:nvSpPr>
          <p:cNvPr id="30" name="Oval 29">
            <a:extLst>
              <a:ext uri="{FF2B5EF4-FFF2-40B4-BE49-F238E27FC236}">
                <a16:creationId xmlns:a16="http://schemas.microsoft.com/office/drawing/2014/main" id="{96AC1FBB-8268-4AE1-BCDB-69A4C4C3A14C}"/>
              </a:ext>
            </a:extLst>
          </p:cNvPr>
          <p:cNvSpPr/>
          <p:nvPr/>
        </p:nvSpPr>
        <p:spPr>
          <a:xfrm flipV="1">
            <a:off x="9328660" y="3304652"/>
            <a:ext cx="144570" cy="146282"/>
          </a:xfrm>
          <a:prstGeom prst="ellipse">
            <a:avLst/>
          </a:prstGeom>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a:solidFill>
                <a:schemeClr val="bg1"/>
              </a:solidFill>
            </a:endParaRPr>
          </a:p>
        </p:txBody>
      </p:sp>
      <p:sp>
        <p:nvSpPr>
          <p:cNvPr id="31" name="Oval 30">
            <a:extLst>
              <a:ext uri="{FF2B5EF4-FFF2-40B4-BE49-F238E27FC236}">
                <a16:creationId xmlns:a16="http://schemas.microsoft.com/office/drawing/2014/main" id="{E6032ACA-E6C3-4786-929A-31FF800D56E7}"/>
              </a:ext>
            </a:extLst>
          </p:cNvPr>
          <p:cNvSpPr/>
          <p:nvPr/>
        </p:nvSpPr>
        <p:spPr>
          <a:xfrm flipV="1">
            <a:off x="9330748" y="3532208"/>
            <a:ext cx="144570" cy="146282"/>
          </a:xfrm>
          <a:prstGeom prst="ellipse">
            <a:avLst/>
          </a:prstGeom>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a:solidFill>
                <a:schemeClr val="bg1"/>
              </a:solidFill>
            </a:endParaRPr>
          </a:p>
        </p:txBody>
      </p:sp>
      <p:sp>
        <p:nvSpPr>
          <p:cNvPr id="32" name="Oval 31">
            <a:extLst>
              <a:ext uri="{FF2B5EF4-FFF2-40B4-BE49-F238E27FC236}">
                <a16:creationId xmlns:a16="http://schemas.microsoft.com/office/drawing/2014/main" id="{7F6C9A7A-8060-4E7B-AC99-D017E4D19174}"/>
              </a:ext>
            </a:extLst>
          </p:cNvPr>
          <p:cNvSpPr/>
          <p:nvPr/>
        </p:nvSpPr>
        <p:spPr>
          <a:xfrm flipV="1">
            <a:off x="9332836" y="3759764"/>
            <a:ext cx="144570" cy="146282"/>
          </a:xfrm>
          <a:prstGeom prst="ellipse">
            <a:avLst/>
          </a:prstGeom>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a:solidFill>
                <a:schemeClr val="bg1"/>
              </a:solidFill>
            </a:endParaRPr>
          </a:p>
        </p:txBody>
      </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3183F73E-8DCE-4851-9CCB-829F4ABFECCB}"/>
                  </a:ext>
                </a:extLst>
              </p:cNvPr>
              <p:cNvSpPr txBox="1"/>
              <p:nvPr/>
            </p:nvSpPr>
            <p:spPr>
              <a:xfrm>
                <a:off x="8703720" y="4094185"/>
                <a:ext cx="3239092" cy="276999"/>
              </a:xfrm>
              <a:prstGeom prst="rect">
                <a:avLst/>
              </a:prstGeom>
              <a:noFill/>
            </p:spPr>
            <p:txBody>
              <a:bodyPr wrap="none" lIns="0" tIns="0" rIns="0" bIns="0"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𝛼</m:t>
                    </m:r>
                    <m:d>
                      <m:dPr>
                        <m:ctrlPr>
                          <a:rPr lang="en-US" i="1" smtClean="0">
                            <a:latin typeface="Cambria Math" panose="02040503050406030204" pitchFamily="18" charset="0"/>
                            <a:ea typeface="Cambria Math" panose="02040503050406030204" pitchFamily="18" charset="0"/>
                          </a:rPr>
                        </m:ctrlPr>
                      </m:dPr>
                      <m:e>
                        <m:acc>
                          <m:accPr>
                            <m:chr m:val="⃗"/>
                            <m:ctrlPr>
                              <a:rPr lang="en-US"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𝑟</m:t>
                            </m:r>
                          </m:e>
                        </m:acc>
                      </m:e>
                    </m:d>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rPr>
                          <m:t>1</m:t>
                        </m:r>
                      </m:sub>
                    </m:sSub>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𝑟</m:t>
                            </m:r>
                          </m:e>
                        </m:acc>
                      </m:e>
                    </m:d>
                    <m:r>
                      <a:rPr lang="en-US" b="0" i="0"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rPr>
                          <m:t>2</m:t>
                        </m:r>
                      </m:sub>
                    </m:sSub>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𝑟</m:t>
                            </m:r>
                          </m:e>
                        </m:acc>
                      </m:e>
                    </m:d>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rPr>
                          <m:t>3</m:t>
                        </m:r>
                      </m:sub>
                    </m:sSub>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𝑟</m:t>
                            </m:r>
                          </m:e>
                        </m:acc>
                      </m:e>
                    </m:d>
                  </m:oMath>
                </a14:m>
                <a:r>
                  <a:rPr lang="en-US" dirty="0"/>
                  <a:t>+…</a:t>
                </a:r>
              </a:p>
            </p:txBody>
          </p:sp>
        </mc:Choice>
        <mc:Fallback xmlns="">
          <p:sp>
            <p:nvSpPr>
              <p:cNvPr id="33" name="TextBox 32">
                <a:extLst>
                  <a:ext uri="{FF2B5EF4-FFF2-40B4-BE49-F238E27FC236}">
                    <a16:creationId xmlns:a16="http://schemas.microsoft.com/office/drawing/2014/main" id="{3183F73E-8DCE-4851-9CCB-829F4ABFECCB}"/>
                  </a:ext>
                </a:extLst>
              </p:cNvPr>
              <p:cNvSpPr txBox="1">
                <a:spLocks noRot="1" noChangeAspect="1" noMove="1" noResize="1" noEditPoints="1" noAdjustHandles="1" noChangeArrowheads="1" noChangeShapeType="1" noTextEdit="1"/>
              </p:cNvSpPr>
              <p:nvPr/>
            </p:nvSpPr>
            <p:spPr>
              <a:xfrm>
                <a:off x="8703720" y="4094185"/>
                <a:ext cx="3239092" cy="276999"/>
              </a:xfrm>
              <a:prstGeom prst="rect">
                <a:avLst/>
              </a:prstGeom>
              <a:blipFill>
                <a:blip r:embed="rId17"/>
                <a:stretch>
                  <a:fillRect l="-1883" t="-48889" r="-3013" b="-51111"/>
                </a:stretch>
              </a:blipFill>
            </p:spPr>
            <p:txBody>
              <a:bodyPr/>
              <a:lstStyle/>
              <a:p>
                <a:r>
                  <a:rPr lang="en-US">
                    <a:noFill/>
                  </a:rPr>
                  <a:t> </a:t>
                </a:r>
              </a:p>
            </p:txBody>
          </p:sp>
        </mc:Fallback>
      </mc:AlternateContent>
      <p:sp>
        <p:nvSpPr>
          <p:cNvPr id="36" name="TextBox 35">
            <a:extLst>
              <a:ext uri="{FF2B5EF4-FFF2-40B4-BE49-F238E27FC236}">
                <a16:creationId xmlns:a16="http://schemas.microsoft.com/office/drawing/2014/main" id="{4E5FE077-5AC9-4A72-8976-5EB3CFF4E733}"/>
              </a:ext>
            </a:extLst>
          </p:cNvPr>
          <p:cNvSpPr txBox="1"/>
          <p:nvPr/>
        </p:nvSpPr>
        <p:spPr>
          <a:xfrm>
            <a:off x="-29400" y="6239933"/>
            <a:ext cx="1978122" cy="584775"/>
          </a:xfrm>
          <a:prstGeom prst="rect">
            <a:avLst/>
          </a:prstGeom>
          <a:solidFill>
            <a:srgbClr val="FFFF99"/>
          </a:solidFill>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600" b="1" dirty="0">
                <a:effectLst>
                  <a:outerShdw blurRad="38100" dist="38100" dir="2700000" algn="tl">
                    <a:srgbClr val="000000">
                      <a:alpha val="43137"/>
                    </a:srgbClr>
                  </a:outerShdw>
                </a:effectLst>
              </a:rPr>
              <a:t>Weglein et al, 1981.</a:t>
            </a:r>
          </a:p>
          <a:p>
            <a:r>
              <a:rPr lang="en-US" sz="1600" b="1" dirty="0">
                <a:effectLst>
                  <a:outerShdw blurRad="38100" dist="38100" dir="2700000" algn="tl">
                    <a:srgbClr val="000000">
                      <a:alpha val="43137"/>
                    </a:srgbClr>
                  </a:outerShdw>
                </a:effectLst>
              </a:rPr>
              <a:t> Weglein et al, 2003.</a:t>
            </a:r>
          </a:p>
        </p:txBody>
      </p:sp>
    </p:spTree>
    <p:custDataLst>
      <p:tags r:id="rId1"/>
    </p:custDataLst>
    <p:extLst>
      <p:ext uri="{BB962C8B-B14F-4D97-AF65-F5344CB8AC3E}">
        <p14:creationId xmlns:p14="http://schemas.microsoft.com/office/powerpoint/2010/main" val="3901912702"/>
      </p:ext>
    </p:extLst>
  </p:cSld>
  <p:clrMapOvr>
    <a:masterClrMapping/>
  </p:clrMapOvr>
  <mc:AlternateContent xmlns:mc="http://schemas.openxmlformats.org/markup-compatibility/2006" xmlns:p14="http://schemas.microsoft.com/office/powerpoint/2010/main">
    <mc:Choice Requires="p14">
      <p:transition spd="slow" p14:dur="2000" advTm="142814"/>
    </mc:Choice>
    <mc:Fallback xmlns="">
      <p:transition spd="slow" advTm="14281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3" grpId="0">
        <p:bldAsOne/>
      </p:bldGraphic>
      <p:bldP spid="14" grpId="0"/>
      <p:bldP spid="15"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6</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F2FC2640-E84F-4D5F-8227-4AEFFD235F79}"/>
              </a:ext>
            </a:extLst>
          </p:cNvPr>
          <p:cNvSpPr txBox="1"/>
          <p:nvPr/>
        </p:nvSpPr>
        <p:spPr>
          <a:xfrm>
            <a:off x="0" y="848213"/>
            <a:ext cx="12100141" cy="1200329"/>
          </a:xfrm>
          <a:prstGeom prst="rect">
            <a:avLst/>
          </a:prstGeom>
          <a:noFill/>
        </p:spPr>
        <p:txBody>
          <a:bodyPr wrap="square" rtlCol="0">
            <a:spAutoFit/>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Determining </a:t>
            </a:r>
            <a:r>
              <a:rPr lang="en-US" sz="3600" b="1" dirty="0">
                <a:effectLst/>
                <a:latin typeface="Symbol" panose="05050102010706020507" pitchFamily="18" charset="2"/>
                <a:ea typeface="Calibri" panose="020F0502020204030204" pitchFamily="34" charset="0"/>
                <a:cs typeface="Times New Roman" panose="02020603050405020304" pitchFamily="18" charset="0"/>
              </a:rPr>
              <a:t>a</a:t>
            </a:r>
            <a:r>
              <a:rPr lang="en-US" sz="3600" b="1" baseline="-25000" dirty="0">
                <a:effectLst/>
                <a:latin typeface="Calibri" panose="020F0502020204030204" pitchFamily="34" charset="0"/>
                <a:ea typeface="Calibri" panose="020F0502020204030204" pitchFamily="34" charset="0"/>
                <a:cs typeface="Times New Roman" panose="02020603050405020304" pitchFamily="18" charset="0"/>
              </a:rPr>
              <a:t>1</a:t>
            </a:r>
            <a:r>
              <a:rPr lang="en-US" sz="3600" b="1" dirty="0">
                <a:effectLst/>
                <a:latin typeface="Calibri" panose="020F0502020204030204" pitchFamily="34" charset="0"/>
                <a:ea typeface="Calibri" panose="020F0502020204030204" pitchFamily="34" charset="0"/>
                <a:cs typeface="Times New Roman" panose="02020603050405020304" pitchFamily="18" charset="0"/>
              </a:rPr>
              <a:t> analytically for an active source with all frequencies available</a:t>
            </a:r>
            <a:endParaRPr lang="en-US" sz="3600" dirty="0"/>
          </a:p>
        </p:txBody>
      </p:sp>
      <p:sp>
        <p:nvSpPr>
          <p:cNvPr id="12" name="TextBox 11">
            <a:extLst>
              <a:ext uri="{FF2B5EF4-FFF2-40B4-BE49-F238E27FC236}">
                <a16:creationId xmlns:a16="http://schemas.microsoft.com/office/drawing/2014/main" id="{5B10EC9E-DF61-496A-911E-07FEB0B43DAC}"/>
              </a:ext>
            </a:extLst>
          </p:cNvPr>
          <p:cNvSpPr txBox="1"/>
          <p:nvPr/>
        </p:nvSpPr>
        <p:spPr>
          <a:xfrm>
            <a:off x="0" y="4037772"/>
            <a:ext cx="5486400" cy="710707"/>
          </a:xfrm>
          <a:prstGeom prst="rect">
            <a:avLst/>
          </a:prstGeom>
          <a:noFill/>
        </p:spPr>
        <p:txBody>
          <a:bodyPr wrap="square">
            <a:spAutoFit/>
          </a:bodyPr>
          <a:lstStyle/>
          <a:p>
            <a:pPr marL="0" marR="0">
              <a:lnSpc>
                <a:spcPct val="115000"/>
              </a:lnSpc>
              <a:spcBef>
                <a:spcPts val="0"/>
              </a:spcBef>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inverse scattering series the recorded data for the linear inverse problem at Z =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Zg</a:t>
            </a:r>
            <a:r>
              <a:rPr lang="en-US" sz="1800" dirty="0">
                <a:effectLst/>
                <a:latin typeface="Calibri" panose="020F0502020204030204" pitchFamily="34" charset="0"/>
                <a:ea typeface="Calibri" panose="020F0502020204030204" pitchFamily="34" charset="0"/>
                <a:cs typeface="Times New Roman" panose="02020603050405020304" pitchFamily="18" charset="0"/>
              </a:rPr>
              <a:t> is: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34A8953-215C-466D-B248-5541E68FF0C3}"/>
                  </a:ext>
                </a:extLst>
              </p:cNvPr>
              <p:cNvSpPr txBox="1"/>
              <p:nvPr/>
            </p:nvSpPr>
            <p:spPr>
              <a:xfrm>
                <a:off x="5867400" y="1448377"/>
                <a:ext cx="5486400" cy="690702"/>
              </a:xfrm>
              <a:prstGeom prst="rect">
                <a:avLst/>
              </a:prstGeom>
              <a:noFill/>
            </p:spPr>
            <p:txBody>
              <a:bodyPr wrap="square">
                <a:spAutoFit/>
              </a:bodyPr>
              <a:lstStyle/>
              <a:p>
                <a:pPr>
                  <a:lnSpc>
                    <a:spcPct val="115000"/>
                  </a:lnSpc>
                  <a:spcAft>
                    <a:spcPts val="1000"/>
                  </a:spcAft>
                </a:pPr>
                <a14:m>
                  <m:oMath xmlns:m="http://schemas.openxmlformats.org/officeDocument/2006/math">
                    <m:sSubSup>
                      <m:sSubSupPr>
                        <m:ctrlP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ctrlPr>
                      </m:sSub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G</m:t>
                        </m:r>
                      </m:e>
                      <m:sub>
                        <m:r>
                          <a:rPr lang="en-US" sz="18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up>
                    </m:sSubSup>
                    <m:d>
                      <m:d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z</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z</m:t>
                            </m:r>
                          </m:e>
                          <m:sub>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g</m:t>
                            </m:r>
                          </m:sub>
                        </m:sSub>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m:t>
                        </m:r>
                      </m:e>
                    </m:d>
                  </m:oMath>
                </a14:m>
                <a:r>
                  <a:rPr lang="en-US" sz="1800" dirty="0">
                    <a:effectLst/>
                    <a:latin typeface="Calibri" panose="020F0502020204030204" pitchFamily="34" charset="0"/>
                    <a:ea typeface="Calibri" panose="020F0502020204030204" pitchFamily="34" charset="0"/>
                    <a:cs typeface="Times New Roman" panose="02020603050405020304" pitchFamily="18" charset="0"/>
                  </a:rPr>
                  <a:t> is the causal Green’s Function  </a:t>
                </a:r>
                <a14:m>
                  <m:oMath xmlns:m="http://schemas.openxmlformats.org/officeDocument/2006/math">
                    <m:f>
                      <m:f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e</m:t>
                            </m:r>
                          </m:e>
                          <m:sup>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i</m:t>
                            </m:r>
                            <m:f>
                              <m:f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m:t>
                                </m:r>
                              </m:num>
                              <m:den>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c</m:t>
                                    </m:r>
                                  </m:e>
                                  <m:sub>
                                    <m:r>
                                      <a:rPr lang="en-US" sz="1800">
                                        <a:effectLst/>
                                        <a:latin typeface="Cambria Math" panose="02040503050406030204" pitchFamily="18" charset="0"/>
                                        <a:ea typeface="Times New Roman" panose="02020603050405020304" pitchFamily="18" charset="0"/>
                                        <a:cs typeface="Times New Roman" panose="02020603050405020304" pitchFamily="18" charset="0"/>
                                      </a:rPr>
                                      <m:t>0</m:t>
                                    </m:r>
                                  </m:sub>
                                </m:sSub>
                              </m:den>
                            </m:f>
                            <m:d>
                              <m:dPr>
                                <m:begChr m:val="|"/>
                                <m:endChr m:val="|"/>
                                <m:ctrlPr>
                                  <a:rPr lang="en-US" sz="1800" i="1" smtClean="0">
                                    <a:effectLst/>
                                    <a:latin typeface="Cambria Math" panose="02040503050406030204" pitchFamily="18" charset="0"/>
                                    <a:cs typeface="Times New Roman" panose="02020603050405020304" pitchFamily="18" charset="0"/>
                                  </a:rPr>
                                </m:ctrlPr>
                              </m:dPr>
                              <m:e>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z</m:t>
                                    </m:r>
                                  </m:e>
                                  <m:sup>
                                    <m:r>
                                      <a:rPr lang="en-US" i="1">
                                        <a:latin typeface="Cambria Math" panose="02040503050406030204" pitchFamily="18" charset="0"/>
                                        <a:ea typeface="Times New Roman" panose="02020603050405020304" pitchFamily="18" charset="0"/>
                                        <a:cs typeface="Times New Roman" panose="02020603050405020304" pitchFamily="18" charset="0"/>
                                      </a:rPr>
                                      <m:t>′</m:t>
                                    </m:r>
                                  </m:sup>
                                </m:sSup>
                                <m:r>
                                  <a:rPr lang="en-US"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z</m:t>
                                    </m:r>
                                  </m:e>
                                  <m:sub>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g</m:t>
                                    </m:r>
                                  </m:sub>
                                </m:sSub>
                              </m:e>
                            </m:d>
                          </m:sup>
                        </m:sSup>
                      </m:num>
                      <m:den>
                        <m:r>
                          <a:rPr lang="en-US" sz="1800">
                            <a:effectLst/>
                            <a:latin typeface="Cambria Math" panose="02040503050406030204" pitchFamily="18" charset="0"/>
                            <a:ea typeface="Times New Roman" panose="02020603050405020304" pitchFamily="18" charset="0"/>
                            <a:cs typeface="Times New Roman" panose="02020603050405020304" pitchFamily="18" charset="0"/>
                          </a:rPr>
                          <m:t>2</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ik</m:t>
                        </m:r>
                      </m:den>
                    </m:f>
                  </m:oMath>
                </a14:m>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3" name="TextBox 12">
                <a:extLst>
                  <a:ext uri="{FF2B5EF4-FFF2-40B4-BE49-F238E27FC236}">
                    <a16:creationId xmlns:a16="http://schemas.microsoft.com/office/drawing/2014/main" id="{434A8953-215C-466D-B248-5541E68FF0C3}"/>
                  </a:ext>
                </a:extLst>
              </p:cNvPr>
              <p:cNvSpPr txBox="1">
                <a:spLocks noRot="1" noChangeAspect="1" noMove="1" noResize="1" noEditPoints="1" noAdjustHandles="1" noChangeArrowheads="1" noChangeShapeType="1" noTextEdit="1"/>
              </p:cNvSpPr>
              <p:nvPr/>
            </p:nvSpPr>
            <p:spPr>
              <a:xfrm>
                <a:off x="5867400" y="1448377"/>
                <a:ext cx="5486400" cy="690702"/>
              </a:xfrm>
              <a:prstGeom prst="rect">
                <a:avLst/>
              </a:prstGeom>
              <a:blipFill>
                <a:blip r:embed="rId2"/>
                <a:stretch>
                  <a:fillRect b="-5310"/>
                </a:stretch>
              </a:blipFill>
            </p:spPr>
            <p:txBody>
              <a:bodyPr/>
              <a:lstStyle/>
              <a:p>
                <a:r>
                  <a:rPr lang="en-US">
                    <a:noFill/>
                  </a:rPr>
                  <a:t> </a:t>
                </a:r>
              </a:p>
            </p:txBody>
          </p:sp>
        </mc:Fallback>
      </mc:AlternateContent>
      <p:grpSp>
        <p:nvGrpSpPr>
          <p:cNvPr id="3" name="Group 2">
            <a:extLst>
              <a:ext uri="{FF2B5EF4-FFF2-40B4-BE49-F238E27FC236}">
                <a16:creationId xmlns:a16="http://schemas.microsoft.com/office/drawing/2014/main" id="{C835B58E-A7EB-F817-BAE5-606E4D010C98}"/>
              </a:ext>
            </a:extLst>
          </p:cNvPr>
          <p:cNvGrpSpPr/>
          <p:nvPr/>
        </p:nvGrpSpPr>
        <p:grpSpPr>
          <a:xfrm>
            <a:off x="256774" y="2065288"/>
            <a:ext cx="4472735" cy="1972484"/>
            <a:chOff x="195926" y="2923082"/>
            <a:chExt cx="4472735" cy="1972484"/>
          </a:xfrm>
        </p:grpSpPr>
        <p:pic>
          <p:nvPicPr>
            <p:cNvPr id="11" name="Imagen 7">
              <a:extLst>
                <a:ext uri="{FF2B5EF4-FFF2-40B4-BE49-F238E27FC236}">
                  <a16:creationId xmlns:a16="http://schemas.microsoft.com/office/drawing/2014/main" id="{54992343-57F1-4D58-A9A0-4E04F922F678}"/>
                </a:ext>
              </a:extLst>
            </p:cNvPr>
            <p:cNvPicPr/>
            <p:nvPr/>
          </p:nvPicPr>
          <p:blipFill rotWithShape="1">
            <a:blip r:embed="rId3" cstate="print">
              <a:duotone>
                <a:prstClr val="black"/>
                <a:schemeClr val="accent1">
                  <a:lumMod val="60000"/>
                  <a:lumOff val="40000"/>
                  <a:tint val="45000"/>
                  <a:satMod val="400000"/>
                </a:schemeClr>
              </a:duotone>
            </a:blip>
            <a:srcRect t="12263"/>
            <a:stretch/>
          </p:blipFill>
          <p:spPr bwMode="auto">
            <a:xfrm>
              <a:off x="195926" y="2923082"/>
              <a:ext cx="4472735" cy="1972484"/>
            </a:xfrm>
            <a:prstGeom prst="roundRect">
              <a:avLst>
                <a:gd name="adj" fmla="val 8594"/>
              </a:avLst>
            </a:prstGeom>
            <a:solidFill>
              <a:srgbClr val="FFFFFF">
                <a:shade val="85000"/>
              </a:srgbClr>
            </a:solidFill>
            <a:ln>
              <a:noFill/>
            </a:ln>
            <a:effectLst/>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F1F2633F-98F5-42E5-AAB8-2AE1FB35C549}"/>
                    </a:ext>
                  </a:extLst>
                </p:cNvPr>
                <p:cNvSpPr txBox="1"/>
                <p:nvPr/>
              </p:nvSpPr>
              <p:spPr>
                <a:xfrm>
                  <a:off x="3573261" y="3124860"/>
                  <a:ext cx="817660" cy="29956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𝑧</m:t>
                            </m:r>
                          </m:e>
                          <m:sup>
                            <m:r>
                              <a:rPr lang="en-US" b="0" i="1" smtClean="0">
                                <a:latin typeface="Cambria Math" panose="02040503050406030204" pitchFamily="18" charset="0"/>
                              </a:rPr>
                              <m:t>′</m:t>
                            </m:r>
                          </m:sup>
                        </m:sSup>
                        <m:r>
                          <a:rPr lang="en-US" b="0" i="1" smtClean="0">
                            <a:latin typeface="Cambria Math" panose="02040503050406030204" pitchFamily="18" charset="0"/>
                            <a:ea typeface="Cambria Math" panose="02040503050406030204" pitchFamily="18" charset="0"/>
                          </a:rPr>
                          <m:t>&gt;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𝑧</m:t>
                            </m:r>
                          </m:e>
                          <m:sub>
                            <m:r>
                              <a:rPr lang="en-US" b="0" i="1" smtClean="0">
                                <a:latin typeface="Cambria Math" panose="02040503050406030204" pitchFamily="18" charset="0"/>
                                <a:ea typeface="Cambria Math" panose="02040503050406030204" pitchFamily="18" charset="0"/>
                              </a:rPr>
                              <m:t>𝑔</m:t>
                            </m:r>
                          </m:sub>
                        </m:sSub>
                      </m:oMath>
                    </m:oMathPara>
                  </a14:m>
                  <a:endParaRPr lang="en-US" dirty="0"/>
                </a:p>
              </p:txBody>
            </p:sp>
          </mc:Choice>
          <mc:Fallback xmlns="">
            <p:sp>
              <p:nvSpPr>
                <p:cNvPr id="14" name="TextBox 13">
                  <a:extLst>
                    <a:ext uri="{FF2B5EF4-FFF2-40B4-BE49-F238E27FC236}">
                      <a16:creationId xmlns:a16="http://schemas.microsoft.com/office/drawing/2014/main" id="{F1F2633F-98F5-42E5-AAB8-2AE1FB35C549}"/>
                    </a:ext>
                  </a:extLst>
                </p:cNvPr>
                <p:cNvSpPr txBox="1">
                  <a:spLocks noRot="1" noChangeAspect="1" noMove="1" noResize="1" noEditPoints="1" noAdjustHandles="1" noChangeArrowheads="1" noChangeShapeType="1" noTextEdit="1"/>
                </p:cNvSpPr>
                <p:nvPr/>
              </p:nvSpPr>
              <p:spPr>
                <a:xfrm>
                  <a:off x="3573261" y="3124860"/>
                  <a:ext cx="817660" cy="299569"/>
                </a:xfrm>
                <a:prstGeom prst="rect">
                  <a:avLst/>
                </a:prstGeom>
                <a:blipFill>
                  <a:blip r:embed="rId4"/>
                  <a:stretch>
                    <a:fillRect l="-3731" r="-2239" b="-224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B1DAA63-0AD2-4129-AA48-CB7D4947A407}"/>
                    </a:ext>
                  </a:extLst>
                </p:cNvPr>
                <p:cNvSpPr txBox="1"/>
                <p:nvPr/>
              </p:nvSpPr>
              <p:spPr>
                <a:xfrm>
                  <a:off x="3573261" y="3533493"/>
                  <a:ext cx="79925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𝑧</m:t>
                            </m:r>
                          </m:e>
                          <m:sup>
                            <m:r>
                              <a:rPr lang="en-US" b="0" i="1" smtClean="0">
                                <a:latin typeface="Cambria Math" panose="02040503050406030204" pitchFamily="18" charset="0"/>
                              </a:rPr>
                              <m:t>′</m:t>
                            </m:r>
                          </m:sup>
                        </m:sSup>
                        <m:r>
                          <a:rPr lang="en-US" b="0" i="1" smtClean="0">
                            <a:latin typeface="Cambria Math" panose="02040503050406030204" pitchFamily="18" charset="0"/>
                            <a:ea typeface="Cambria Math" panose="02040503050406030204" pitchFamily="18" charset="0"/>
                          </a:rPr>
                          <m:t>&gt;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𝑧</m:t>
                            </m:r>
                          </m:e>
                          <m:sub>
                            <m:r>
                              <a:rPr lang="en-US" b="0" i="1" smtClean="0">
                                <a:latin typeface="Cambria Math" panose="02040503050406030204" pitchFamily="18" charset="0"/>
                                <a:ea typeface="Cambria Math" panose="02040503050406030204" pitchFamily="18" charset="0"/>
                              </a:rPr>
                              <m:t>𝑠</m:t>
                            </m:r>
                          </m:sub>
                        </m:sSub>
                      </m:oMath>
                    </m:oMathPara>
                  </a14:m>
                  <a:endParaRPr lang="en-US" dirty="0"/>
                </a:p>
              </p:txBody>
            </p:sp>
          </mc:Choice>
          <mc:Fallback xmlns="">
            <p:sp>
              <p:nvSpPr>
                <p:cNvPr id="15" name="TextBox 14">
                  <a:extLst>
                    <a:ext uri="{FF2B5EF4-FFF2-40B4-BE49-F238E27FC236}">
                      <a16:creationId xmlns:a16="http://schemas.microsoft.com/office/drawing/2014/main" id="{EB1DAA63-0AD2-4129-AA48-CB7D4947A407}"/>
                    </a:ext>
                  </a:extLst>
                </p:cNvPr>
                <p:cNvSpPr txBox="1">
                  <a:spLocks noRot="1" noChangeAspect="1" noMove="1" noResize="1" noEditPoints="1" noAdjustHandles="1" noChangeArrowheads="1" noChangeShapeType="1" noTextEdit="1"/>
                </p:cNvSpPr>
                <p:nvPr/>
              </p:nvSpPr>
              <p:spPr>
                <a:xfrm>
                  <a:off x="3573261" y="3533493"/>
                  <a:ext cx="799257" cy="276999"/>
                </a:xfrm>
                <a:prstGeom prst="rect">
                  <a:avLst/>
                </a:prstGeom>
                <a:blipFill>
                  <a:blip r:embed="rId5"/>
                  <a:stretch>
                    <a:fillRect l="-3817" r="-763" b="-11111"/>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7A7BAD8-06A9-4301-8511-DA2D528499CE}"/>
                  </a:ext>
                </a:extLst>
              </p:cNvPr>
              <p:cNvSpPr txBox="1"/>
              <p:nvPr/>
            </p:nvSpPr>
            <p:spPr>
              <a:xfrm>
                <a:off x="5761009" y="2076744"/>
                <a:ext cx="2849591" cy="369332"/>
              </a:xfrm>
              <a:prstGeom prst="rect">
                <a:avLst/>
              </a:prstGeom>
              <a:noFill/>
            </p:spPr>
            <p:txBody>
              <a:bodyPr wrap="square">
                <a:spAutoFit/>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 </a:t>
                </a:r>
                <a14:m>
                  <m:oMath xmlns:m="http://schemas.openxmlformats.org/officeDocument/2006/math">
                    <m:sSub>
                      <m:sSubPr>
                        <m:ctrlPr>
                          <a:rPr lang="en-US" i="1">
                            <a:effectLst/>
                            <a:latin typeface="Cambria Math" panose="020405030504060302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V</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en-US" i="1">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z</m:t>
                            </m:r>
                          </m:e>
                          <m:sup>
                            <m:r>
                              <a:rPr lang="en-US" i="1">
                                <a:latin typeface="Cambria Math" panose="02040503050406030204" pitchFamily="18" charset="0"/>
                                <a:ea typeface="Times New Roman" panose="02020603050405020304" pitchFamily="18" charset="0"/>
                                <a:cs typeface="Times New Roman" panose="02020603050405020304" pitchFamily="18" charset="0"/>
                              </a:rPr>
                              <m:t>′</m:t>
                            </m:r>
                          </m:sup>
                        </m:sSup>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w</m:t>
                        </m:r>
                      </m:e>
                    </m:d>
                    <m:r>
                      <a:rPr lang="en-US" sz="180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effectLst/>
                            <a:latin typeface="Cambria Math" panose="02040503050406030204" pitchFamily="18" charset="0"/>
                          </a:rPr>
                        </m:ctrlPr>
                      </m:sSup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k</m:t>
                        </m:r>
                      </m:e>
                      <m:sup>
                        <m:r>
                          <a:rPr lang="en-US" sz="1800">
                            <a:effectLst/>
                            <a:latin typeface="Cambria Math" panose="02040503050406030204" pitchFamily="18" charset="0"/>
                            <a:ea typeface="Calibri" panose="020F0502020204030204" pitchFamily="34" charset="0"/>
                            <a:cs typeface="Times New Roman" panose="02020603050405020304" pitchFamily="18" charset="0"/>
                          </a:rPr>
                          <m:t>2</m:t>
                        </m:r>
                      </m:sup>
                    </m:sSup>
                    <m:sSub>
                      <m:sSubPr>
                        <m:ctrlPr>
                          <a:rPr lang="en-US" i="1">
                            <a:effectLst/>
                            <a:latin typeface="Cambria Math" panose="020405030504060302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α</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en-US" i="1">
                            <a:effectLst/>
                            <a:latin typeface="Cambria Math" panose="02040503050406030204" pitchFamily="18" charset="0"/>
                          </a:rPr>
                        </m:ctrlPr>
                      </m:d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r>
                          <a:rPr lang="en-US" sz="1800" b="0" i="0" smtClean="0">
                            <a:effectLst/>
                            <a:latin typeface="Cambria Math" panose="02040503050406030204" pitchFamily="18" charset="0"/>
                            <a:ea typeface="Calibri" panose="020F0502020204030204" pitchFamily="34" charset="0"/>
                            <a:cs typeface="Times New Roman" panose="02020603050405020304" pitchFamily="18" charset="0"/>
                          </a:rPr>
                          <m:t>′</m:t>
                        </m:r>
                      </m:e>
                    </m:d>
                  </m:oMath>
                </a14:m>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US" dirty="0"/>
              </a:p>
            </p:txBody>
          </p:sp>
        </mc:Choice>
        <mc:Fallback xmlns="">
          <p:sp>
            <p:nvSpPr>
              <p:cNvPr id="16" name="TextBox 15">
                <a:extLst>
                  <a:ext uri="{FF2B5EF4-FFF2-40B4-BE49-F238E27FC236}">
                    <a16:creationId xmlns:a16="http://schemas.microsoft.com/office/drawing/2014/main" id="{77A7BAD8-06A9-4301-8511-DA2D528499CE}"/>
                  </a:ext>
                </a:extLst>
              </p:cNvPr>
              <p:cNvSpPr txBox="1">
                <a:spLocks noRot="1" noChangeAspect="1" noMove="1" noResize="1" noEditPoints="1" noAdjustHandles="1" noChangeArrowheads="1" noChangeShapeType="1" noTextEdit="1"/>
              </p:cNvSpPr>
              <p:nvPr/>
            </p:nvSpPr>
            <p:spPr>
              <a:xfrm>
                <a:off x="5761009" y="2076744"/>
                <a:ext cx="2849591" cy="36933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48254A2-F25F-4104-8433-F8C64FB17245}"/>
                  </a:ext>
                </a:extLst>
              </p:cNvPr>
              <p:cNvSpPr txBox="1"/>
              <p:nvPr/>
            </p:nvSpPr>
            <p:spPr>
              <a:xfrm>
                <a:off x="0" y="4809459"/>
                <a:ext cx="5056340" cy="907813"/>
              </a:xfrm>
              <a:prstGeom prst="rect">
                <a:avLst/>
              </a:prstGeom>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DATA</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nary>
                        <m:naryPr>
                          <m:limLoc m:val="subSup"/>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ub>
                        <m: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up>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G</m:t>
                              </m:r>
                            </m:e>
                            <m:sub>
                              <m:r>
                                <a:rPr lang="en-US" sz="18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up>
                          </m:sSubSup>
                          <m:d>
                            <m:d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z</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z</m:t>
                                  </m:r>
                                </m:e>
                                <m:sub>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g</m:t>
                                  </m:r>
                                </m:sub>
                              </m:sSub>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m:t>
                              </m:r>
                            </m:e>
                          </m:d>
                        </m:e>
                      </m:nary>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V</m:t>
                          </m:r>
                        </m:e>
                        <m:sub>
                          <m:r>
                            <a:rPr lang="en-US" sz="1800">
                              <a:effectLst/>
                              <a:latin typeface="Cambria Math" panose="02040503050406030204" pitchFamily="18" charset="0"/>
                              <a:ea typeface="Times New Roman" panose="02020603050405020304" pitchFamily="18" charset="0"/>
                              <a:cs typeface="Times New Roman" panose="02020603050405020304" pitchFamily="18" charset="0"/>
                            </a:rPr>
                            <m:t>1</m:t>
                          </m:r>
                        </m:sub>
                      </m:sSub>
                      <m:d>
                        <m:d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z</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m:t>
                          </m:r>
                        </m:e>
                      </m:d>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P</m:t>
                          </m:r>
                        </m:e>
                        <m:sub>
                          <m:r>
                            <a:rPr lang="en-US" sz="1800">
                              <a:effectLst/>
                              <a:latin typeface="Cambria Math" panose="02040503050406030204" pitchFamily="18" charset="0"/>
                              <a:ea typeface="Times New Roman" panose="02020603050405020304" pitchFamily="18" charset="0"/>
                              <a:cs typeface="Times New Roman" panose="02020603050405020304" pitchFamily="18" charset="0"/>
                            </a:rPr>
                            <m:t>0</m:t>
                          </m:r>
                        </m:sub>
                      </m:sSub>
                      <m:d>
                        <m:d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z</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smtClean="0">
                                  <a:effectLst/>
                                  <a:latin typeface="Cambria Math" panose="02040503050406030204" pitchFamily="18" charset="0"/>
                                  <a:cs typeface="Times New Roman" panose="02020603050405020304" pitchFamily="18" charset="0"/>
                                </a:rPr>
                              </m:ctrlPr>
                            </m:sSubPr>
                            <m:e>
                              <m:r>
                                <a:rPr lang="en-US" sz="1800" b="0" i="1" smtClean="0">
                                  <a:effectLst/>
                                  <a:latin typeface="Cambria Math" panose="02040503050406030204" pitchFamily="18" charset="0"/>
                                  <a:cs typeface="Times New Roman" panose="02020603050405020304" pitchFamily="18" charset="0"/>
                                </a:rPr>
                                <m:t>𝑧</m:t>
                              </m:r>
                            </m:e>
                            <m:sub>
                              <m:r>
                                <a:rPr lang="en-US" sz="1800" b="0" i="1" smtClean="0">
                                  <a:effectLst/>
                                  <a:latin typeface="Cambria Math" panose="02040503050406030204" pitchFamily="18" charset="0"/>
                                  <a:cs typeface="Times New Roman" panose="02020603050405020304" pitchFamily="18" charset="0"/>
                                </a:rPr>
                                <m:t>𝑠</m:t>
                              </m:r>
                            </m:sub>
                          </m:sSub>
                          <m:r>
                            <a:rPr lang="en-US" sz="1800" b="0" i="1" smtClean="0">
                              <a:effectLst/>
                              <a:latin typeface="Cambria Math" panose="020405030504060302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m:t>
                          </m:r>
                        </m:e>
                      </m:d>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dz</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8" name="TextBox 17">
                <a:extLst>
                  <a:ext uri="{FF2B5EF4-FFF2-40B4-BE49-F238E27FC236}">
                    <a16:creationId xmlns:a16="http://schemas.microsoft.com/office/drawing/2014/main" id="{A48254A2-F25F-4104-8433-F8C64FB17245}"/>
                  </a:ext>
                </a:extLst>
              </p:cNvPr>
              <p:cNvSpPr txBox="1">
                <a:spLocks noRot="1" noChangeAspect="1" noMove="1" noResize="1" noEditPoints="1" noAdjustHandles="1" noChangeArrowheads="1" noChangeShapeType="1" noTextEdit="1"/>
              </p:cNvSpPr>
              <p:nvPr/>
            </p:nvSpPr>
            <p:spPr>
              <a:xfrm>
                <a:off x="0" y="4809459"/>
                <a:ext cx="5056340" cy="907813"/>
              </a:xfrm>
              <a:prstGeom prst="rect">
                <a:avLst/>
              </a:prstGeom>
              <a:blipFill>
                <a:blip r:embed="rId7"/>
                <a:stretch>
                  <a:fillRect/>
                </a:stretch>
              </a:blipFill>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8D0FC6D-120E-2D14-D568-BEE33E8CFBAA}"/>
                  </a:ext>
                </a:extLst>
              </p:cNvPr>
              <p:cNvSpPr txBox="1"/>
              <p:nvPr/>
            </p:nvSpPr>
            <p:spPr>
              <a:xfrm>
                <a:off x="5867400" y="2400535"/>
                <a:ext cx="5862179" cy="1513043"/>
              </a:xfrm>
              <a:prstGeom prst="rect">
                <a:avLst/>
              </a:prstGeom>
              <a:noFill/>
            </p:spPr>
            <p:txBody>
              <a:bodyPr wrap="square">
                <a:spAutoFit/>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Considering Z &gt; Zs, the wave field traveling away from the source to the reflector is given: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P</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0</m:t>
                          </m:r>
                        </m:sub>
                      </m:sSub>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e>
                      </m:d>
                      <m:r>
                        <a:rPr lang="en-US" sz="180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e</m:t>
                          </m:r>
                        </m:e>
                        <m:sup>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iw</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s</m:t>
                                      </m:r>
                                    </m:sub>
                                  </m:sSub>
                                </m:e>
                              </m:d>
                            </m:num>
                            <m:den>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0</m:t>
                                  </m:r>
                                </m:sub>
                              </m:sSub>
                            </m:den>
                          </m:f>
                        </m:sup>
                      </m:sSup>
                    </m:oMath>
                  </m:oMathPara>
                </a14:m>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 name="TextBox 1">
                <a:extLst>
                  <a:ext uri="{FF2B5EF4-FFF2-40B4-BE49-F238E27FC236}">
                    <a16:creationId xmlns:a16="http://schemas.microsoft.com/office/drawing/2014/main" id="{78D0FC6D-120E-2D14-D568-BEE33E8CFBAA}"/>
                  </a:ext>
                </a:extLst>
              </p:cNvPr>
              <p:cNvSpPr txBox="1">
                <a:spLocks noRot="1" noChangeAspect="1" noMove="1" noResize="1" noEditPoints="1" noAdjustHandles="1" noChangeArrowheads="1" noChangeShapeType="1" noTextEdit="1"/>
              </p:cNvSpPr>
              <p:nvPr/>
            </p:nvSpPr>
            <p:spPr>
              <a:xfrm>
                <a:off x="5867400" y="2400535"/>
                <a:ext cx="5862179" cy="1513043"/>
              </a:xfrm>
              <a:prstGeom prst="rect">
                <a:avLst/>
              </a:prstGeom>
              <a:blipFill>
                <a:blip r:embed="rId8"/>
                <a:stretch>
                  <a:fillRect l="-937" t="-8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1CCA0EF-CF1A-76D1-48A8-987D9A5DE150}"/>
                  </a:ext>
                </a:extLst>
              </p:cNvPr>
              <p:cNvSpPr txBox="1"/>
              <p:nvPr/>
            </p:nvSpPr>
            <p:spPr>
              <a:xfrm>
                <a:off x="6449451" y="3808555"/>
                <a:ext cx="4322298" cy="1179747"/>
              </a:xfrm>
              <a:prstGeom prst="rect">
                <a:avLst/>
              </a:prstGeom>
              <a:noFill/>
            </p:spPr>
            <p:txBody>
              <a:bodyPr wrap="square">
                <a:spAutoFit/>
              </a:bodyPr>
              <a:lstStyle/>
              <a:p>
                <a:pPr>
                  <a:lnSpc>
                    <a:spcPct val="115000"/>
                  </a:lnSpc>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reflected wave field at Z =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Zg</a:t>
                </a:r>
                <a:r>
                  <a:rPr lang="en-US" sz="1800" dirty="0">
                    <a:effectLst/>
                    <a:latin typeface="Calibri" panose="020F0502020204030204" pitchFamily="34" charset="0"/>
                    <a:ea typeface="Calibri" panose="020F0502020204030204" pitchFamily="34" charset="0"/>
                    <a:cs typeface="Times New Roman" panose="02020603050405020304" pitchFamily="18" charset="0"/>
                  </a:rPr>
                  <a:t> is:</a:t>
                </a:r>
              </a:p>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sSub>
                        <m:sSubPr>
                          <m:ctrlPr>
                            <a:rPr lang="en-US" sz="1800" i="1" smtClean="0">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P</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R</m:t>
                          </m:r>
                        </m:sub>
                      </m:sSub>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s</m:t>
                              </m:r>
                            </m:sub>
                          </m:sSub>
                          <m:r>
                            <a:rPr lang="en-US" sz="18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g</m:t>
                              </m:r>
                            </m:sub>
                          </m:sSub>
                          <m:r>
                            <a:rPr lang="en-US" sz="18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e>
                      </m:d>
                      <m:r>
                        <a:rPr lang="en-US" sz="18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R</m:t>
                      </m:r>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e</m:t>
                          </m:r>
                        </m:e>
                        <m:sup>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i</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num>
                            <m:den>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0</m:t>
                                  </m:r>
                                </m:sub>
                              </m:sSub>
                            </m:den>
                          </m:f>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a:effectLst/>
                                  <a:latin typeface="Cambria Math" panose="02040503050406030204" pitchFamily="18" charset="0"/>
                                  <a:ea typeface="Calibri" panose="020F0502020204030204" pitchFamily="34" charset="0"/>
                                  <a:cs typeface="Times New Roman" panose="02020603050405020304" pitchFamily="18" charset="0"/>
                                </a:rPr>
                                <m:t>2</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s</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g</m:t>
                                  </m:r>
                                </m:sub>
                              </m:sSub>
                            </m:e>
                          </m:d>
                        </m:sup>
                      </m:s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DATA</m:t>
                      </m:r>
                    </m:oMath>
                  </m:oMathPara>
                </a14:m>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E1CCA0EF-CF1A-76D1-48A8-987D9A5DE150}"/>
                  </a:ext>
                </a:extLst>
              </p:cNvPr>
              <p:cNvSpPr txBox="1">
                <a:spLocks noRot="1" noChangeAspect="1" noMove="1" noResize="1" noEditPoints="1" noAdjustHandles="1" noChangeArrowheads="1" noChangeShapeType="1" noTextEdit="1"/>
              </p:cNvSpPr>
              <p:nvPr/>
            </p:nvSpPr>
            <p:spPr>
              <a:xfrm>
                <a:off x="6449451" y="3808555"/>
                <a:ext cx="4322298" cy="1179747"/>
              </a:xfrm>
              <a:prstGeom prst="rect">
                <a:avLst/>
              </a:prstGeom>
              <a:blipFill>
                <a:blip r:embed="rId9"/>
                <a:stretch>
                  <a:fillRect l="-1269" t="-10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B4105D7C-AE13-2F1B-9463-D4C8FCD7344B}"/>
                  </a:ext>
                </a:extLst>
              </p:cNvPr>
              <p:cNvSpPr txBox="1"/>
              <p:nvPr/>
            </p:nvSpPr>
            <p:spPr>
              <a:xfrm>
                <a:off x="6050070" y="4888848"/>
                <a:ext cx="5056340" cy="934038"/>
              </a:xfrm>
              <a:prstGeom prst="rect">
                <a:avLst/>
              </a:prstGeom>
              <a:noFill/>
            </p:spPr>
            <p:txBody>
              <a:bodyPr wrap="square">
                <a:spAutoFit/>
              </a:bodyPr>
              <a:lstStyle/>
              <a:p>
                <a:r>
                  <a:rPr lang="en-US" sz="1800" dirty="0">
                    <a:effectLst/>
                    <a:latin typeface="+mj-lt"/>
                    <a:ea typeface="Calibri" panose="020F0502020204030204" pitchFamily="34" charset="0"/>
                    <a:cs typeface="Times New Roman" panose="02020603050405020304" pitchFamily="18" charset="0"/>
                  </a:rPr>
                  <a:t>Fourier transforming from Z to </a:t>
                </a:r>
                <a:r>
                  <a:rPr lang="en-US" sz="1800" dirty="0" err="1">
                    <a:effectLst/>
                    <a:latin typeface="+mj-lt"/>
                    <a:ea typeface="Calibri" panose="020F0502020204030204" pitchFamily="34" charset="0"/>
                    <a:cs typeface="Times New Roman" panose="02020603050405020304" pitchFamily="18" charset="0"/>
                  </a:rPr>
                  <a:t>Kz</a:t>
                </a:r>
                <a:endParaRPr lang="en-US" sz="1800" dirty="0">
                  <a:effectLst/>
                  <a:latin typeface="+mj-lt"/>
                  <a:ea typeface="Calibri" panose="020F0502020204030204" pitchFamily="34"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acc>
                        <m:accPr>
                          <m:chr m:val="̃"/>
                          <m:ctrlPr>
                            <a:rPr lang="en-US" sz="1800" i="1" smtClean="0">
                              <a:effectLst/>
                              <a:latin typeface="Cambria Math" panose="02040503050406030204" pitchFamily="18" charset="0"/>
                              <a:ea typeface="Calibri" panose="020F0502020204030204" pitchFamily="34" charset="0"/>
                              <a:cs typeface="Times New Roman" panose="02020603050405020304" pitchFamily="18" charset="0"/>
                            </a:rPr>
                          </m:ctrlPr>
                        </m:accPr>
                        <m:e>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α</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1</m:t>
                              </m:r>
                            </m:sub>
                          </m:sSub>
                        </m:e>
                      </m:acc>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cs typeface="Times New Roman" panose="02020603050405020304" pitchFamily="18" charset="0"/>
                                </a:rPr>
                                <m:t>𝑘</m:t>
                              </m:r>
                            </m:e>
                            <m:sub>
                              <m:r>
                                <a:rPr lang="en-US" i="1">
                                  <a:latin typeface="Cambria Math" panose="02040503050406030204" pitchFamily="18" charset="0"/>
                                  <a:cs typeface="Times New Roman" panose="02020603050405020304" pitchFamily="18" charset="0"/>
                                </a:rPr>
                                <m:t>𝑧</m:t>
                              </m:r>
                            </m:sub>
                          </m:sSub>
                        </m:e>
                      </m:d>
                      <m:r>
                        <a:rPr lang="en-US" sz="18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a:effectLst/>
                              <a:latin typeface="Cambria Math" panose="02040503050406030204" pitchFamily="18" charset="0"/>
                              <a:ea typeface="Times New Roman" panose="02020603050405020304" pitchFamily="18" charset="0"/>
                              <a:cs typeface="Times New Roman" panose="02020603050405020304" pitchFamily="18" charset="0"/>
                            </a:rPr>
                            <m:t>4</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i</m:t>
                          </m:r>
                        </m:num>
                        <m:den>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cs typeface="Times New Roman" panose="02020603050405020304" pitchFamily="18" charset="0"/>
                                </a:rPr>
                                <m:t>𝑘</m:t>
                              </m:r>
                            </m:e>
                            <m:sub>
                              <m:r>
                                <a:rPr lang="en-US" i="1">
                                  <a:latin typeface="Cambria Math" panose="02040503050406030204" pitchFamily="18" charset="0"/>
                                  <a:cs typeface="Times New Roman" panose="02020603050405020304" pitchFamily="18" charset="0"/>
                                </a:rPr>
                                <m:t>𝑧</m:t>
                              </m:r>
                            </m:sub>
                          </m:sSub>
                        </m:den>
                      </m:f>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R</m:t>
                      </m:r>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e</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i</m:t>
                          </m:r>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cs typeface="Times New Roman" panose="02020603050405020304" pitchFamily="18" charset="0"/>
                                </a:rPr>
                                <m:t>𝑘</m:t>
                              </m:r>
                            </m:e>
                            <m:sub>
                              <m:r>
                                <a:rPr lang="en-US" i="1">
                                  <a:latin typeface="Cambria Math" panose="02040503050406030204" pitchFamily="18" charset="0"/>
                                  <a:cs typeface="Times New Roman" panose="02020603050405020304" pitchFamily="18" charset="0"/>
                                </a:rPr>
                                <m:t>𝑧</m:t>
                              </m:r>
                            </m:sub>
                          </m:s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m:t>
                          </m:r>
                        </m:sup>
                      </m:sSup>
                    </m:oMath>
                  </m:oMathPara>
                </a14:m>
                <a:endParaRPr lang="en-US" dirty="0"/>
              </a:p>
            </p:txBody>
          </p:sp>
        </mc:Choice>
        <mc:Fallback xmlns="">
          <p:sp>
            <p:nvSpPr>
              <p:cNvPr id="21" name="TextBox 20">
                <a:extLst>
                  <a:ext uri="{FF2B5EF4-FFF2-40B4-BE49-F238E27FC236}">
                    <a16:creationId xmlns:a16="http://schemas.microsoft.com/office/drawing/2014/main" id="{B4105D7C-AE13-2F1B-9463-D4C8FCD7344B}"/>
                  </a:ext>
                </a:extLst>
              </p:cNvPr>
              <p:cNvSpPr txBox="1">
                <a:spLocks noRot="1" noChangeAspect="1" noMove="1" noResize="1" noEditPoints="1" noAdjustHandles="1" noChangeArrowheads="1" noChangeShapeType="1" noTextEdit="1"/>
              </p:cNvSpPr>
              <p:nvPr/>
            </p:nvSpPr>
            <p:spPr>
              <a:xfrm>
                <a:off x="6050070" y="4888848"/>
                <a:ext cx="5056340" cy="934038"/>
              </a:xfrm>
              <a:prstGeom prst="rect">
                <a:avLst/>
              </a:prstGeom>
              <a:blipFill>
                <a:blip r:embed="rId10"/>
                <a:stretch>
                  <a:fillRect l="-964" t="-3922"/>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DDBA856A-AF3E-9C70-72D7-7678B72F0EC1}"/>
              </a:ext>
            </a:extLst>
          </p:cNvPr>
          <p:cNvSpPr txBox="1"/>
          <p:nvPr/>
        </p:nvSpPr>
        <p:spPr>
          <a:xfrm>
            <a:off x="6096000" y="5787437"/>
            <a:ext cx="5056340" cy="646331"/>
          </a:xfrm>
          <a:prstGeom prst="rect">
            <a:avLst/>
          </a:prstGeom>
          <a:noFill/>
        </p:spPr>
        <p:txBody>
          <a:bodyPr wrap="square">
            <a:spAutoFit/>
          </a:bodyPr>
          <a:lstStyle/>
          <a:p>
            <a:r>
              <a:rPr lang="en-US" sz="1800" dirty="0">
                <a:effectLst/>
                <a:latin typeface="+mj-lt"/>
                <a:ea typeface="Calibri" panose="020F0502020204030204" pitchFamily="34" charset="0"/>
                <a:cs typeface="Times New Roman" panose="02020603050405020304" pitchFamily="18" charset="0"/>
              </a:rPr>
              <a:t>Inverse Fourier transforming from </a:t>
            </a:r>
            <a:r>
              <a:rPr lang="en-US" sz="1800" dirty="0" err="1">
                <a:effectLst/>
                <a:latin typeface="+mj-lt"/>
                <a:ea typeface="Calibri" panose="020F0502020204030204" pitchFamily="34" charset="0"/>
                <a:cs typeface="Times New Roman" panose="02020603050405020304" pitchFamily="18" charset="0"/>
              </a:rPr>
              <a:t>Kz</a:t>
            </a:r>
            <a:r>
              <a:rPr lang="en-US" sz="1800" dirty="0">
                <a:effectLst/>
                <a:latin typeface="+mj-lt"/>
                <a:ea typeface="Calibri" panose="020F0502020204030204" pitchFamily="34" charset="0"/>
                <a:cs typeface="Times New Roman" panose="02020603050405020304" pitchFamily="18" charset="0"/>
              </a:rPr>
              <a:t> to Z</a:t>
            </a:r>
          </a:p>
          <a:p>
            <a:endParaRPr lang="en-US" dirty="0"/>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452ACD7C-8B23-06BC-190A-A838346A388B}"/>
                  </a:ext>
                </a:extLst>
              </p:cNvPr>
              <p:cNvSpPr txBox="1"/>
              <p:nvPr/>
            </p:nvSpPr>
            <p:spPr>
              <a:xfrm>
                <a:off x="7152361" y="6321177"/>
                <a:ext cx="2829839" cy="369332"/>
              </a:xfrm>
              <a:prstGeom prst="rect">
                <a:avLst/>
              </a:prstGeom>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effectLst/>
                              <a:latin typeface="Cambria Math" panose="02040503050406030204" pitchFamily="18" charset="0"/>
                            </a:rPr>
                          </m:ctrlPr>
                        </m:sSubPr>
                        <m:e>
                          <m:r>
                            <a:rPr lang="en-US" b="0" i="0" smtClean="0">
                              <a:effectLst/>
                              <a:latin typeface="Cambria Math" panose="020405030504060302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α</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en-US" i="1">
                              <a:effectLst/>
                              <a:latin typeface="Cambria Math" panose="02040503050406030204" pitchFamily="18" charset="0"/>
                            </a:rPr>
                          </m:ctrlPr>
                        </m:d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e>
                      </m:d>
                      <m:r>
                        <a:rPr lang="en-US" sz="1800">
                          <a:effectLst/>
                          <a:latin typeface="Cambria Math" panose="02040503050406030204" pitchFamily="18" charset="0"/>
                          <a:ea typeface="Calibri" panose="020F0502020204030204" pitchFamily="34" charset="0"/>
                          <a:cs typeface="Times New Roman" panose="02020603050405020304" pitchFamily="18" charset="0"/>
                        </a:rPr>
                        <m:t>=4</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R</m:t>
                      </m:r>
                      <m:r>
                        <a:rPr lang="en-US" sz="1800" b="0" i="0" smtClean="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H</m:t>
                      </m:r>
                      <m:d>
                        <m:dPr>
                          <m:ctrlPr>
                            <a:rPr lang="en-US" i="1">
                              <a:effectLst/>
                              <a:latin typeface="Cambria Math" panose="02040503050406030204" pitchFamily="18" charset="0"/>
                            </a:rPr>
                          </m:ctrlPr>
                        </m:d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m:t>
                          </m:r>
                        </m:e>
                      </m:d>
                    </m:oMath>
                  </m:oMathPara>
                </a14:m>
                <a:endParaRPr lang="en-US" dirty="0"/>
              </a:p>
            </p:txBody>
          </p:sp>
        </mc:Choice>
        <mc:Fallback xmlns="">
          <p:sp>
            <p:nvSpPr>
              <p:cNvPr id="23" name="TextBox 22">
                <a:extLst>
                  <a:ext uri="{FF2B5EF4-FFF2-40B4-BE49-F238E27FC236}">
                    <a16:creationId xmlns:a16="http://schemas.microsoft.com/office/drawing/2014/main" id="{452ACD7C-8B23-06BC-190A-A838346A388B}"/>
                  </a:ext>
                </a:extLst>
              </p:cNvPr>
              <p:cNvSpPr txBox="1">
                <a:spLocks noRot="1" noChangeAspect="1" noMove="1" noResize="1" noEditPoints="1" noAdjustHandles="1" noChangeArrowheads="1" noChangeShapeType="1" noTextEdit="1"/>
              </p:cNvSpPr>
              <p:nvPr/>
            </p:nvSpPr>
            <p:spPr>
              <a:xfrm>
                <a:off x="7152361" y="6321177"/>
                <a:ext cx="2829839" cy="369332"/>
              </a:xfrm>
              <a:prstGeom prst="rect">
                <a:avLst/>
              </a:prstGeom>
              <a:blipFill>
                <a:blip r:embed="rId11"/>
                <a:stretch>
                  <a:fillRect/>
                </a:stretch>
              </a:blipFill>
              <a:effectLst>
                <a:innerShdw blurRad="63500" dist="50800" dir="13500000">
                  <a:prstClr val="black">
                    <a:alpha val="50000"/>
                  </a:prstClr>
                </a:innerShdw>
              </a:effectLst>
            </p:spPr>
            <p:txBody>
              <a:bodyPr/>
              <a:lstStyle/>
              <a:p>
                <a:r>
                  <a:rPr lang="en-US">
                    <a:noFill/>
                  </a:rPr>
                  <a:t> </a:t>
                </a:r>
              </a:p>
            </p:txBody>
          </p:sp>
        </mc:Fallback>
      </mc:AlternateContent>
      <p:sp>
        <p:nvSpPr>
          <p:cNvPr id="4" name="TextBox 3">
            <a:extLst>
              <a:ext uri="{FF2B5EF4-FFF2-40B4-BE49-F238E27FC236}">
                <a16:creationId xmlns:a16="http://schemas.microsoft.com/office/drawing/2014/main" id="{E1277091-72FA-2B3C-1399-0C4BF518EE4E}"/>
              </a:ext>
            </a:extLst>
          </p:cNvPr>
          <p:cNvSpPr txBox="1"/>
          <p:nvPr/>
        </p:nvSpPr>
        <p:spPr>
          <a:xfrm>
            <a:off x="-29400" y="6239933"/>
            <a:ext cx="1978122" cy="584775"/>
          </a:xfrm>
          <a:prstGeom prst="rect">
            <a:avLst/>
          </a:prstGeom>
          <a:solidFill>
            <a:srgbClr val="FFFF99"/>
          </a:solidFill>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600" b="1" dirty="0">
                <a:effectLst>
                  <a:outerShdw blurRad="38100" dist="38100" dir="2700000" algn="tl">
                    <a:srgbClr val="000000">
                      <a:alpha val="43137"/>
                    </a:srgbClr>
                  </a:outerShdw>
                </a:effectLst>
              </a:rPr>
              <a:t>Weglein et al, 1981.</a:t>
            </a:r>
          </a:p>
          <a:p>
            <a:r>
              <a:rPr lang="en-US" sz="1600" b="1" dirty="0">
                <a:effectLst>
                  <a:outerShdw blurRad="38100" dist="38100" dir="2700000" algn="tl">
                    <a:srgbClr val="000000">
                      <a:alpha val="43137"/>
                    </a:srgbClr>
                  </a:outerShdw>
                </a:effectLst>
              </a:rPr>
              <a:t> Weglein et al, 2003.</a:t>
            </a:r>
          </a:p>
        </p:txBody>
      </p:sp>
      <p:cxnSp>
        <p:nvCxnSpPr>
          <p:cNvPr id="17" name="Straight Connector 16">
            <a:extLst>
              <a:ext uri="{FF2B5EF4-FFF2-40B4-BE49-F238E27FC236}">
                <a16:creationId xmlns:a16="http://schemas.microsoft.com/office/drawing/2014/main" id="{A061B531-CF25-C402-C116-E4AB4A6BED95}"/>
              </a:ext>
            </a:extLst>
          </p:cNvPr>
          <p:cNvCxnSpPr>
            <a:cxnSpLocks/>
          </p:cNvCxnSpPr>
          <p:nvPr/>
        </p:nvCxnSpPr>
        <p:spPr>
          <a:xfrm>
            <a:off x="5581129" y="1663908"/>
            <a:ext cx="38542" cy="5003592"/>
          </a:xfrm>
          <a:prstGeom prst="line">
            <a:avLst/>
          </a:prstGeom>
          <a:ln w="285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18765266"/>
      </p:ext>
    </p:extLst>
  </p:cSld>
  <p:clrMapOvr>
    <a:masterClrMapping/>
  </p:clrMapOvr>
  <mc:AlternateContent xmlns:mc="http://schemas.openxmlformats.org/markup-compatibility/2006" xmlns:p14="http://schemas.microsoft.com/office/powerpoint/2010/main">
    <mc:Choice Requires="p14">
      <p:transition spd="slow" p14:dur="2000" advTm="97725"/>
    </mc:Choice>
    <mc:Fallback xmlns="">
      <p:transition spd="slow" advTm="9772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7</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EBA36542-7FD9-46B3-A88C-7C7A4ADBE1A4}"/>
              </a:ext>
            </a:extLst>
          </p:cNvPr>
          <p:cNvSpPr txBox="1"/>
          <p:nvPr/>
        </p:nvSpPr>
        <p:spPr>
          <a:xfrm>
            <a:off x="0" y="878194"/>
            <a:ext cx="12100141" cy="1200329"/>
          </a:xfrm>
          <a:prstGeom prst="rect">
            <a:avLst/>
          </a:prstGeom>
          <a:noFill/>
        </p:spPr>
        <p:txBody>
          <a:bodyPr wrap="square" rtlCol="0">
            <a:spAutoFit/>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Determining </a:t>
            </a:r>
            <a:r>
              <a:rPr lang="en-US" sz="3600" b="1" dirty="0">
                <a:effectLst/>
                <a:latin typeface="Symbol" panose="05050102010706020507" pitchFamily="18" charset="2"/>
                <a:ea typeface="Calibri" panose="020F0502020204030204" pitchFamily="34" charset="0"/>
                <a:cs typeface="Times New Roman" panose="02020603050405020304" pitchFamily="18" charset="0"/>
              </a:rPr>
              <a:t>a</a:t>
            </a:r>
            <a:r>
              <a:rPr lang="en-US" sz="3600" b="1" baseline="-25000" dirty="0">
                <a:effectLst/>
                <a:latin typeface="Calibri" panose="020F0502020204030204" pitchFamily="34" charset="0"/>
                <a:ea typeface="Calibri" panose="020F0502020204030204" pitchFamily="34" charset="0"/>
                <a:cs typeface="Times New Roman" panose="02020603050405020304" pitchFamily="18" charset="0"/>
              </a:rPr>
              <a:t>1</a:t>
            </a:r>
            <a:r>
              <a:rPr lang="en-US" sz="3600" b="1" dirty="0">
                <a:effectLst/>
                <a:latin typeface="Calibri" panose="020F0502020204030204" pitchFamily="34" charset="0"/>
                <a:ea typeface="Calibri" panose="020F0502020204030204" pitchFamily="34" charset="0"/>
                <a:cs typeface="Times New Roman" panose="02020603050405020304" pitchFamily="18" charset="0"/>
              </a:rPr>
              <a:t> analytically for an active source with Low frequencies Missing (LFM)</a:t>
            </a:r>
            <a:endParaRPr lang="en-US" sz="3600" dirty="0"/>
          </a:p>
        </p:txBody>
      </p:sp>
      <p:cxnSp>
        <p:nvCxnSpPr>
          <p:cNvPr id="11" name="Straight Connector 10">
            <a:extLst>
              <a:ext uri="{FF2B5EF4-FFF2-40B4-BE49-F238E27FC236}">
                <a16:creationId xmlns:a16="http://schemas.microsoft.com/office/drawing/2014/main" id="{F554A6A5-C749-4579-8CA6-BDCEA09194A4}"/>
              </a:ext>
            </a:extLst>
          </p:cNvPr>
          <p:cNvCxnSpPr>
            <a:cxnSpLocks/>
          </p:cNvCxnSpPr>
          <p:nvPr/>
        </p:nvCxnSpPr>
        <p:spPr>
          <a:xfrm>
            <a:off x="5799551" y="2100141"/>
            <a:ext cx="0" cy="4567359"/>
          </a:xfrm>
          <a:prstGeom prst="line">
            <a:avLst/>
          </a:prstGeom>
          <a:ln w="28575"/>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33D3B2B-5711-47A3-ABA5-CFD89D9DAE31}"/>
                  </a:ext>
                </a:extLst>
              </p:cNvPr>
              <p:cNvSpPr txBox="1"/>
              <p:nvPr/>
            </p:nvSpPr>
            <p:spPr>
              <a:xfrm>
                <a:off x="97079" y="2928725"/>
                <a:ext cx="5494749" cy="919226"/>
              </a:xfrm>
              <a:prstGeom prst="rect">
                <a:avLst/>
              </a:prstGeom>
              <a:noFill/>
            </p:spPr>
            <p:txBody>
              <a:bodyPr wrap="square">
                <a:spAutoFit/>
              </a:bodyPr>
              <a:lstStyle/>
              <a:p>
                <a:pPr marL="0" marR="0">
                  <a:lnSpc>
                    <a:spcPct val="115000"/>
                  </a:lnSpc>
                  <a:spcBef>
                    <a:spcPts val="0"/>
                  </a:spcBef>
                  <a:spcAft>
                    <a:spcPts val="10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wave field coming from the source at z =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z</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s</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given by:</a:t>
                </a:r>
                <a14:m>
                  <m:oMath xmlns:m="http://schemas.openxmlformats.org/officeDocument/2006/math">
                    <m:r>
                      <a:rPr lang="en-US" sz="1800" b="0" i="0" smtClean="0">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P</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0</m:t>
                        </m:r>
                      </m:sub>
                    </m:sSub>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r>
                          <a:rPr lang="en-US" sz="18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s</m:t>
                            </m:r>
                          </m:sub>
                        </m:sSub>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e>
                    </m:d>
                    <m:r>
                      <a:rPr lang="en-US" sz="1800">
                        <a:effectLst/>
                        <a:latin typeface="Cambria Math" panose="02040503050406030204" pitchFamily="18" charset="0"/>
                        <a:ea typeface="Calibri" panose="020F0502020204030204" pitchFamily="34" charset="0"/>
                        <a:cs typeface="Times New Roman" panose="02020603050405020304" pitchFamily="18" charset="0"/>
                      </a:rPr>
                      <m:t>=1</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subHide m:val="on"/>
                        <m:supHide m:val="on"/>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naryPr>
                      <m:sub/>
                      <m:sup/>
                      <m:e>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num>
                              <m:den>
                                <m:r>
                                  <a:rPr lang="en-US" sz="1800">
                                    <a:effectLst/>
                                    <a:latin typeface="Cambria Math" panose="02040503050406030204" pitchFamily="18" charset="0"/>
                                    <a:ea typeface="Calibri" panose="020F0502020204030204" pitchFamily="34" charset="0"/>
                                    <a:cs typeface="Times New Roman" panose="02020603050405020304" pitchFamily="18" charset="0"/>
                                  </a:rPr>
                                  <m:t>2</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0</m:t>
                                    </m:r>
                                  </m:sub>
                                </m:sSub>
                              </m:den>
                            </m:f>
                          </m:e>
                        </m:d>
                      </m:e>
                    </m:nary>
                  </m:oMath>
                </a14:m>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2" name="TextBox 11">
                <a:extLst>
                  <a:ext uri="{FF2B5EF4-FFF2-40B4-BE49-F238E27FC236}">
                    <a16:creationId xmlns:a16="http://schemas.microsoft.com/office/drawing/2014/main" id="{B33D3B2B-5711-47A3-ABA5-CFD89D9DAE31}"/>
                  </a:ext>
                </a:extLst>
              </p:cNvPr>
              <p:cNvSpPr txBox="1">
                <a:spLocks noRot="1" noChangeAspect="1" noMove="1" noResize="1" noEditPoints="1" noAdjustHandles="1" noChangeArrowheads="1" noChangeShapeType="1" noTextEdit="1"/>
              </p:cNvSpPr>
              <p:nvPr/>
            </p:nvSpPr>
            <p:spPr>
              <a:xfrm>
                <a:off x="97079" y="2928725"/>
                <a:ext cx="5494749" cy="919226"/>
              </a:xfrm>
              <a:prstGeom prst="rect">
                <a:avLst/>
              </a:prstGeom>
              <a:blipFill>
                <a:blip r:embed="rId2"/>
                <a:stretch>
                  <a:fillRect l="-999" t="-662" b="-64238"/>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85339355-2BC7-4472-A180-E419C9F7AE10}"/>
              </a:ext>
            </a:extLst>
          </p:cNvPr>
          <p:cNvPicPr/>
          <p:nvPr/>
        </p:nvPicPr>
        <p:blipFill rotWithShape="1">
          <a:blip r:embed="rId3">
            <a:extLst>
              <a:ext uri="{28A0092B-C50C-407E-A947-70E740481C1C}">
                <a14:useLocalDpi xmlns:a14="http://schemas.microsoft.com/office/drawing/2010/main" val="0"/>
              </a:ext>
            </a:extLst>
          </a:blip>
          <a:srcRect l="4515" t="15010" r="16030"/>
          <a:stretch/>
        </p:blipFill>
        <p:spPr bwMode="auto">
          <a:xfrm>
            <a:off x="690669" y="3847951"/>
            <a:ext cx="4595667" cy="1978095"/>
          </a:xfrm>
          <a:prstGeom prst="rect">
            <a:avLst/>
          </a:prstGeom>
          <a:noFill/>
          <a:ln>
            <a:solidFill>
              <a:schemeClr val="tx1"/>
            </a:solidFill>
          </a:ln>
          <a:extLst>
            <a:ext uri="{53640926-AAD7-44D8-BBD7-CCE9431645EC}">
              <a14:shadowObscured xmlns:a14="http://schemas.microsoft.com/office/drawing/2010/main"/>
            </a:ext>
          </a:extLst>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D4CF4EE6-A962-0099-2A81-A472B4FBE403}"/>
                  </a:ext>
                </a:extLst>
              </p:cNvPr>
              <p:cNvSpPr txBox="1"/>
              <p:nvPr/>
            </p:nvSpPr>
            <p:spPr>
              <a:xfrm>
                <a:off x="215030" y="2020912"/>
                <a:ext cx="5056340" cy="907813"/>
              </a:xfrm>
              <a:prstGeom prst="rect">
                <a:avLst/>
              </a:prstGeom>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DATA</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nary>
                        <m:naryPr>
                          <m:limLoc m:val="subSup"/>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naryPr>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ub>
                        <m: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up>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G</m:t>
                              </m:r>
                            </m:e>
                            <m:sub>
                              <m:r>
                                <a:rPr lang="en-US" sz="1800">
                                  <a:effectLst/>
                                  <a:latin typeface="Cambria Math" panose="02040503050406030204" pitchFamily="18" charset="0"/>
                                  <a:ea typeface="Times New Roman" panose="02020603050405020304" pitchFamily="18" charset="0"/>
                                  <a:cs typeface="Times New Roman" panose="02020603050405020304" pitchFamily="18" charset="0"/>
                                </a:rPr>
                                <m:t>0</m:t>
                              </m:r>
                            </m:sub>
                            <m: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up>
                          </m:sSubSup>
                          <m:d>
                            <m:d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z</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z</m:t>
                                  </m:r>
                                </m:e>
                                <m:sub>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g</m:t>
                                  </m:r>
                                </m:sub>
                              </m:sSub>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m:t>
                              </m:r>
                            </m:e>
                          </m:d>
                        </m:e>
                      </m:nary>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V</m:t>
                          </m:r>
                        </m:e>
                        <m:sub>
                          <m:r>
                            <a:rPr lang="en-US" sz="1800">
                              <a:effectLst/>
                              <a:latin typeface="Cambria Math" panose="02040503050406030204" pitchFamily="18" charset="0"/>
                              <a:ea typeface="Times New Roman" panose="02020603050405020304" pitchFamily="18" charset="0"/>
                              <a:cs typeface="Times New Roman" panose="02020603050405020304" pitchFamily="18" charset="0"/>
                            </a:rPr>
                            <m:t>1</m:t>
                          </m:r>
                        </m:sub>
                      </m:sSub>
                      <m:d>
                        <m:d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z</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m:t>
                          </m:r>
                        </m:e>
                      </m:d>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P</m:t>
                          </m:r>
                        </m:e>
                        <m:sub>
                          <m:r>
                            <a:rPr lang="en-US" sz="1800">
                              <a:effectLst/>
                              <a:latin typeface="Cambria Math" panose="02040503050406030204" pitchFamily="18" charset="0"/>
                              <a:ea typeface="Times New Roman" panose="02020603050405020304" pitchFamily="18" charset="0"/>
                              <a:cs typeface="Times New Roman" panose="02020603050405020304" pitchFamily="18" charset="0"/>
                            </a:rPr>
                            <m:t>0</m:t>
                          </m:r>
                        </m:sub>
                      </m:sSub>
                      <m:d>
                        <m:d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z</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smtClean="0">
                                  <a:effectLst/>
                                  <a:latin typeface="Cambria Math" panose="02040503050406030204" pitchFamily="18" charset="0"/>
                                  <a:cs typeface="Times New Roman" panose="02020603050405020304" pitchFamily="18" charset="0"/>
                                </a:rPr>
                              </m:ctrlPr>
                            </m:sSubPr>
                            <m:e>
                              <m:r>
                                <a:rPr lang="en-US" sz="1800" b="0" i="1" smtClean="0">
                                  <a:effectLst/>
                                  <a:latin typeface="Cambria Math" panose="02040503050406030204" pitchFamily="18" charset="0"/>
                                  <a:cs typeface="Times New Roman" panose="02020603050405020304" pitchFamily="18" charset="0"/>
                                </a:rPr>
                                <m:t>𝑧</m:t>
                              </m:r>
                            </m:e>
                            <m:sub>
                              <m:r>
                                <a:rPr lang="en-US" sz="1800" b="0" i="1" smtClean="0">
                                  <a:effectLst/>
                                  <a:latin typeface="Cambria Math" panose="02040503050406030204" pitchFamily="18" charset="0"/>
                                  <a:cs typeface="Times New Roman" panose="02020603050405020304" pitchFamily="18" charset="0"/>
                                </a:rPr>
                                <m:t>𝑠</m:t>
                              </m:r>
                            </m:sub>
                          </m:sSub>
                          <m:r>
                            <a:rPr lang="en-US" sz="1800" b="0" i="1" smtClean="0">
                              <a:effectLst/>
                              <a:latin typeface="Cambria Math" panose="020405030504060302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m:t>
                          </m:r>
                        </m:e>
                      </m:d>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dz</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 name="TextBox 1">
                <a:extLst>
                  <a:ext uri="{FF2B5EF4-FFF2-40B4-BE49-F238E27FC236}">
                    <a16:creationId xmlns:a16="http://schemas.microsoft.com/office/drawing/2014/main" id="{D4CF4EE6-A962-0099-2A81-A472B4FBE403}"/>
                  </a:ext>
                </a:extLst>
              </p:cNvPr>
              <p:cNvSpPr txBox="1">
                <a:spLocks noRot="1" noChangeAspect="1" noMove="1" noResize="1" noEditPoints="1" noAdjustHandles="1" noChangeArrowheads="1" noChangeShapeType="1" noTextEdit="1"/>
              </p:cNvSpPr>
              <p:nvPr/>
            </p:nvSpPr>
            <p:spPr>
              <a:xfrm>
                <a:off x="215030" y="2020912"/>
                <a:ext cx="5056340" cy="907813"/>
              </a:xfrm>
              <a:prstGeom prst="rect">
                <a:avLst/>
              </a:prstGeom>
              <a:blipFill>
                <a:blip r:embed="rId4"/>
                <a:stretch>
                  <a:fillRect/>
                </a:stretch>
              </a:blipFill>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2DD8672-A859-DC7C-FC65-29369383FCB0}"/>
                  </a:ext>
                </a:extLst>
              </p:cNvPr>
              <p:cNvSpPr txBox="1"/>
              <p:nvPr/>
            </p:nvSpPr>
            <p:spPr>
              <a:xfrm>
                <a:off x="0" y="5906765"/>
                <a:ext cx="5486398" cy="666336"/>
              </a:xfrm>
              <a:prstGeom prst="rect">
                <a:avLst/>
              </a:prstGeom>
              <a:noFill/>
            </p:spPr>
            <p:txBody>
              <a:bodyPr wrap="square">
                <a:spAutoFit/>
              </a:bodyPr>
              <a:lstStyle/>
              <a:p>
                <a:pPr marL="0" marR="0">
                  <a:lnSpc>
                    <a:spcPct val="115000"/>
                  </a:lnSpc>
                  <a:spcBef>
                    <a:spcPts val="0"/>
                  </a:spcBef>
                  <a:spcAft>
                    <a:spcPts val="1000"/>
                  </a:spcAft>
                </a:pPr>
                <a14:m>
                  <m:oMath xmlns:m="http://schemas.openxmlformats.org/officeDocument/2006/math">
                    <m:sSub>
                      <m:sSubPr>
                        <m:ctrlPr>
                          <a:rPr lang="en-US" sz="1800" i="1" smtClean="0">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P</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R</m:t>
                        </m:r>
                      </m:sub>
                    </m:sSub>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s</m:t>
                            </m:r>
                          </m:sub>
                        </m:sSub>
                        <m:r>
                          <a:rPr lang="en-US" sz="18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g</m:t>
                            </m:r>
                          </m:sub>
                        </m:sSub>
                        <m:r>
                          <a:rPr lang="en-US" sz="18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e>
                    </m:d>
                    <m:r>
                      <a:rPr lang="en-US" sz="18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R</m:t>
                    </m:r>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e</m:t>
                        </m:r>
                      </m:e>
                      <m:sup>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i</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num>
                          <m:den>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0</m:t>
                                </m:r>
                              </m:sub>
                            </m:sSub>
                          </m:den>
                        </m:f>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a:effectLst/>
                                <a:latin typeface="Cambria Math" panose="02040503050406030204" pitchFamily="18" charset="0"/>
                                <a:ea typeface="Calibri" panose="020F0502020204030204" pitchFamily="34" charset="0"/>
                                <a:cs typeface="Times New Roman" panose="02020603050405020304" pitchFamily="18" charset="0"/>
                              </a:rPr>
                              <m:t>2</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s</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z</m:t>
                                </m:r>
                              </m:e>
                              <m: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g</m:t>
                                </m:r>
                              </m:sub>
                            </m:sSub>
                          </m:e>
                        </m:d>
                      </m:sup>
                    </m:sSup>
                    <m:d>
                      <m:dPr>
                        <m:begChr m:val="["/>
                        <m:endChr m:val="]"/>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a:effectLst/>
                            <a:latin typeface="Cambria Math" panose="02040503050406030204" pitchFamily="18" charset="0"/>
                            <a:ea typeface="Calibri" panose="020F0502020204030204" pitchFamily="34" charset="0"/>
                            <a:cs typeface="Times New Roman" panose="02020603050405020304" pitchFamily="18" charset="0"/>
                          </a:rPr>
                          <m:t>1</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subHide m:val="on"/>
                            <m:supHide m:val="on"/>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naryPr>
                          <m:sub/>
                          <m:sup/>
                          <m:e>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num>
                                  <m:den>
                                    <m:r>
                                      <a:rPr lang="en-US" sz="1800">
                                        <a:effectLst/>
                                        <a:latin typeface="Cambria Math" panose="02040503050406030204" pitchFamily="18" charset="0"/>
                                        <a:ea typeface="Calibri" panose="020F0502020204030204" pitchFamily="34" charset="0"/>
                                        <a:cs typeface="Times New Roman" panose="02020603050405020304" pitchFamily="18" charset="0"/>
                                      </a:rPr>
                                      <m:t>2</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0</m:t>
                                        </m:r>
                                      </m:sub>
                                    </m:sSub>
                                  </m:den>
                                </m:f>
                              </m:e>
                            </m:d>
                          </m:e>
                        </m:nary>
                      </m:e>
                    </m:d>
                  </m:oMath>
                </a14:m>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DATA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TextBox 3">
                <a:extLst>
                  <a:ext uri="{FF2B5EF4-FFF2-40B4-BE49-F238E27FC236}">
                    <a16:creationId xmlns:a16="http://schemas.microsoft.com/office/drawing/2014/main" id="{D2DD8672-A859-DC7C-FC65-29369383FCB0}"/>
                  </a:ext>
                </a:extLst>
              </p:cNvPr>
              <p:cNvSpPr txBox="1">
                <a:spLocks noRot="1" noChangeAspect="1" noMove="1" noResize="1" noEditPoints="1" noAdjustHandles="1" noChangeArrowheads="1" noChangeShapeType="1" noTextEdit="1"/>
              </p:cNvSpPr>
              <p:nvPr/>
            </p:nvSpPr>
            <p:spPr>
              <a:xfrm>
                <a:off x="0" y="5906765"/>
                <a:ext cx="5486398" cy="666336"/>
              </a:xfrm>
              <a:prstGeom prst="rect">
                <a:avLst/>
              </a:prstGeom>
              <a:blipFill>
                <a:blip r:embed="rId5"/>
                <a:stretch>
                  <a:fillRect b="-9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F30B35C-09A6-21FA-6239-518C9405218B}"/>
                  </a:ext>
                </a:extLst>
              </p:cNvPr>
              <p:cNvSpPr txBox="1"/>
              <p:nvPr/>
            </p:nvSpPr>
            <p:spPr>
              <a:xfrm>
                <a:off x="6297460" y="2100141"/>
                <a:ext cx="6039906" cy="1088375"/>
              </a:xfrm>
              <a:prstGeom prst="rect">
                <a:avLst/>
              </a:prstGeom>
              <a:noFill/>
            </p:spPr>
            <p:txBody>
              <a:bodyPr wrap="square">
                <a:spAutoFit/>
              </a:bodyPr>
              <a:lstStyle/>
              <a:p>
                <a:r>
                  <a:rPr lang="en-US" sz="1800" dirty="0">
                    <a:effectLst/>
                    <a:latin typeface="+mj-lt"/>
                    <a:ea typeface="Calibri" panose="020F0502020204030204" pitchFamily="34" charset="0"/>
                    <a:cs typeface="Times New Roman" panose="02020603050405020304" pitchFamily="18" charset="0"/>
                  </a:rPr>
                  <a:t>Fourier transforming from Z to </a:t>
                </a:r>
                <a:r>
                  <a:rPr lang="en-US" sz="1800" dirty="0" err="1">
                    <a:effectLst/>
                    <a:latin typeface="+mj-lt"/>
                    <a:ea typeface="Calibri" panose="020F0502020204030204" pitchFamily="34" charset="0"/>
                    <a:cs typeface="Times New Roman" panose="02020603050405020304" pitchFamily="18" charset="0"/>
                  </a:rPr>
                  <a:t>Kz</a:t>
                </a:r>
                <a:endParaRPr lang="en-US" sz="1800" dirty="0">
                  <a:effectLst/>
                  <a:latin typeface="+mj-lt"/>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acc>
                      <m:accPr>
                        <m:chr m:val="̃"/>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accPr>
                      <m:e>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α</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1</m:t>
                            </m:r>
                          </m:sub>
                        </m:sSub>
                      </m:e>
                    </m:acc>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cs typeface="Times New Roman" panose="02020603050405020304" pitchFamily="18" charset="0"/>
                              </a:rPr>
                              <m:t>𝑘</m:t>
                            </m:r>
                          </m:e>
                          <m:sub>
                            <m:r>
                              <a:rPr lang="en-US" i="1">
                                <a:latin typeface="Cambria Math" panose="02040503050406030204" pitchFamily="18" charset="0"/>
                                <a:cs typeface="Times New Roman" panose="02020603050405020304" pitchFamily="18" charset="0"/>
                              </a:rPr>
                              <m:t>𝑧</m:t>
                            </m:r>
                          </m:sub>
                        </m:sSub>
                      </m:e>
                    </m:d>
                    <m:d>
                      <m:dPr>
                        <m:begChr m:val="["/>
                        <m:endChr m:val="]"/>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a:effectLst/>
                            <a:latin typeface="Cambria Math" panose="02040503050406030204" pitchFamily="18" charset="0"/>
                            <a:ea typeface="Calibri" panose="020F0502020204030204" pitchFamily="34" charset="0"/>
                            <a:cs typeface="Times New Roman" panose="02020603050405020304" pitchFamily="18" charset="0"/>
                          </a:rPr>
                          <m:t>1</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subHide m:val="on"/>
                            <m:supHide m:val="on"/>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naryPr>
                          <m:sub/>
                          <m:sup/>
                          <m:e>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num>
                                  <m:den>
                                    <m:r>
                                      <a:rPr lang="en-US" sz="1800">
                                        <a:effectLst/>
                                        <a:latin typeface="Cambria Math" panose="02040503050406030204" pitchFamily="18" charset="0"/>
                                        <a:ea typeface="Calibri" panose="020F0502020204030204" pitchFamily="34" charset="0"/>
                                        <a:cs typeface="Times New Roman" panose="02020603050405020304" pitchFamily="18" charset="0"/>
                                      </a:rPr>
                                      <m:t>2</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0</m:t>
                                        </m:r>
                                      </m:sub>
                                    </m:sSub>
                                  </m:den>
                                </m:f>
                              </m:e>
                            </m:d>
                          </m:e>
                        </m:nary>
                      </m:e>
                    </m:d>
                    <m:r>
                      <a:rPr lang="en-US" sz="18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a:effectLst/>
                            <a:latin typeface="Cambria Math" panose="02040503050406030204" pitchFamily="18" charset="0"/>
                            <a:ea typeface="Times New Roman" panose="02020603050405020304" pitchFamily="18" charset="0"/>
                            <a:cs typeface="Times New Roman" panose="02020603050405020304" pitchFamily="18" charset="0"/>
                          </a:rPr>
                          <m:t>4</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i</m:t>
                        </m:r>
                      </m:num>
                      <m:den>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cs typeface="Times New Roman" panose="02020603050405020304" pitchFamily="18" charset="0"/>
                              </a:rPr>
                              <m:t>𝑘</m:t>
                            </m:r>
                          </m:e>
                          <m:sub>
                            <m:r>
                              <a:rPr lang="en-US" i="1">
                                <a:latin typeface="Cambria Math" panose="02040503050406030204" pitchFamily="18" charset="0"/>
                                <a:cs typeface="Times New Roman" panose="02020603050405020304" pitchFamily="18" charset="0"/>
                              </a:rPr>
                              <m:t>𝑧</m:t>
                            </m:r>
                          </m:sub>
                        </m:sSub>
                      </m:den>
                    </m:f>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R</m:t>
                    </m:r>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e</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i</m:t>
                        </m:r>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cs typeface="Times New Roman" panose="02020603050405020304" pitchFamily="18" charset="0"/>
                              </a:rPr>
                              <m:t>𝑘</m:t>
                            </m:r>
                          </m:e>
                          <m:sub>
                            <m:r>
                              <a:rPr lang="en-US" i="1">
                                <a:latin typeface="Cambria Math" panose="02040503050406030204" pitchFamily="18" charset="0"/>
                                <a:cs typeface="Times New Roman" panose="02020603050405020304" pitchFamily="18" charset="0"/>
                              </a:rPr>
                              <m:t>𝑧</m:t>
                            </m:r>
                          </m:sub>
                        </m:sSub>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a</m:t>
                        </m:r>
                      </m:sup>
                    </m:sSup>
                    <m:d>
                      <m:dPr>
                        <m:begChr m:val="["/>
                        <m:endChr m:val="]"/>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a:effectLst/>
                            <a:latin typeface="Cambria Math" panose="02040503050406030204" pitchFamily="18" charset="0"/>
                            <a:ea typeface="Calibri" panose="020F0502020204030204" pitchFamily="34" charset="0"/>
                            <a:cs typeface="Times New Roman" panose="02020603050405020304" pitchFamily="18" charset="0"/>
                          </a:rPr>
                          <m:t>1</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subHide m:val="on"/>
                            <m:supHide m:val="on"/>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naryPr>
                          <m:sub/>
                          <m:sup/>
                          <m:e>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num>
                                  <m:den>
                                    <m:r>
                                      <a:rPr lang="en-US" sz="1800">
                                        <a:effectLst/>
                                        <a:latin typeface="Cambria Math" panose="02040503050406030204" pitchFamily="18" charset="0"/>
                                        <a:ea typeface="Calibri" panose="020F0502020204030204" pitchFamily="34" charset="0"/>
                                        <a:cs typeface="Times New Roman" panose="02020603050405020304" pitchFamily="18" charset="0"/>
                                      </a:rPr>
                                      <m:t>2</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m:t>
                                        </m:r>
                                      </m:e>
                                      <m:sub>
                                        <m:r>
                                          <a:rPr lang="en-US" sz="1800">
                                            <a:effectLst/>
                                            <a:latin typeface="Cambria Math" panose="02040503050406030204" pitchFamily="18" charset="0"/>
                                            <a:ea typeface="Calibri" panose="020F0502020204030204" pitchFamily="34" charset="0"/>
                                            <a:cs typeface="Times New Roman" panose="02020603050405020304" pitchFamily="18" charset="0"/>
                                          </a:rPr>
                                          <m:t>0</m:t>
                                        </m:r>
                                      </m:sub>
                                    </m:sSub>
                                  </m:den>
                                </m:f>
                              </m:e>
                            </m:d>
                          </m:e>
                        </m:nary>
                      </m:e>
                    </m:d>
                  </m:oMath>
                </a14:m>
                <a:endParaRPr lang="en-US" sz="1800" dirty="0">
                  <a:effectLst/>
                  <a:latin typeface="+mj-lt"/>
                  <a:ea typeface="Calibri" panose="020F0502020204030204" pitchFamily="34" charset="0"/>
                  <a:cs typeface="Times New Roman" panose="02020603050405020304" pitchFamily="18" charset="0"/>
                </a:endParaRPr>
              </a:p>
              <a:p>
                <a:endParaRPr lang="en-US" dirty="0"/>
              </a:p>
            </p:txBody>
          </p:sp>
        </mc:Choice>
        <mc:Fallback xmlns="">
          <p:sp>
            <p:nvSpPr>
              <p:cNvPr id="5" name="TextBox 4">
                <a:extLst>
                  <a:ext uri="{FF2B5EF4-FFF2-40B4-BE49-F238E27FC236}">
                    <a16:creationId xmlns:a16="http://schemas.microsoft.com/office/drawing/2014/main" id="{3F30B35C-09A6-21FA-6239-518C9405218B}"/>
                  </a:ext>
                </a:extLst>
              </p:cNvPr>
              <p:cNvSpPr txBox="1">
                <a:spLocks noRot="1" noChangeAspect="1" noMove="1" noResize="1" noEditPoints="1" noAdjustHandles="1" noChangeArrowheads="1" noChangeShapeType="1" noTextEdit="1"/>
              </p:cNvSpPr>
              <p:nvPr/>
            </p:nvSpPr>
            <p:spPr>
              <a:xfrm>
                <a:off x="6297460" y="2100141"/>
                <a:ext cx="6039906" cy="1088375"/>
              </a:xfrm>
              <a:prstGeom prst="rect">
                <a:avLst/>
              </a:prstGeom>
              <a:blipFill>
                <a:blip r:embed="rId6"/>
                <a:stretch>
                  <a:fillRect l="-807" t="-8989" b="-292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311D1BF5-6E6C-5C90-FA24-396A8A2BA140}"/>
                  </a:ext>
                </a:extLst>
              </p:cNvPr>
              <p:cNvSpPr txBox="1"/>
              <p:nvPr/>
            </p:nvSpPr>
            <p:spPr>
              <a:xfrm>
                <a:off x="5924766" y="2928725"/>
                <a:ext cx="6015859" cy="600101"/>
              </a:xfrm>
              <a:prstGeom prst="rect">
                <a:avLst/>
              </a:prstGeom>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nSpc>
                    <a:spcPct val="115000"/>
                  </a:lnSpc>
                  <a:spcAft>
                    <a:spcPts val="1000"/>
                  </a:spcAft>
                </a:pP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acc>
                      <m:accPr>
                        <m:chr m:val="̃"/>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accPr>
                      <m:e>
                        <m:sSub>
                          <m:sSub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𝜶</m:t>
                            </m:r>
                          </m:e>
                          <m:sub>
                            <m:r>
                              <a:rPr lang="en-US" sz="1800" b="1" i="1">
                                <a:effectLst/>
                                <a:latin typeface="Cambria Math" panose="02040503050406030204" pitchFamily="18" charset="0"/>
                                <a:ea typeface="Calibri" panose="020F0502020204030204" pitchFamily="34" charset="0"/>
                                <a:cs typeface="Times New Roman" panose="02020603050405020304" pitchFamily="18" charset="0"/>
                              </a:rPr>
                              <m:t>𝟏</m:t>
                            </m:r>
                          </m:sub>
                        </m:sSub>
                      </m:e>
                    </m:acc>
                    <m:d>
                      <m:d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cs typeface="Times New Roman" panose="02020603050405020304" pitchFamily="18" charset="0"/>
                              </a:rPr>
                              <m:t>𝑘</m:t>
                            </m:r>
                          </m:e>
                          <m:sub>
                            <m:r>
                              <a:rPr lang="en-US" i="1">
                                <a:latin typeface="Cambria Math" panose="02040503050406030204" pitchFamily="18" charset="0"/>
                                <a:cs typeface="Times New Roman" panose="02020603050405020304" pitchFamily="18" charset="0"/>
                              </a:rPr>
                              <m:t>𝑧</m:t>
                            </m:r>
                          </m:sub>
                        </m:sSub>
                      </m:e>
                    </m:d>
                    <m:d>
                      <m:dPr>
                        <m:begChr m:val="["/>
                        <m:endChr m:val="]"/>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𝟏</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subHide m:val="on"/>
                            <m:supHide m:val="on"/>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naryPr>
                          <m:sub/>
                          <m:sup/>
                          <m:e>
                            <m:d>
                              <m:d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effectLst/>
                                        <a:latin typeface="Cambria Math" panose="02040503050406030204" pitchFamily="18" charset="0"/>
                                        <a:ea typeface="Calibri" panose="020F0502020204030204" pitchFamily="34" charset="0"/>
                                        <a:cs typeface="Times New Roman" panose="02020603050405020304" pitchFamily="18" charset="0"/>
                                      </a:rPr>
                                      <m:t>𝒘</m:t>
                                    </m:r>
                                  </m:num>
                                  <m:den>
                                    <m:r>
                                      <a:rPr lang="en-US" sz="1800" b="1" i="1">
                                        <a:effectLst/>
                                        <a:latin typeface="Cambria Math" panose="02040503050406030204" pitchFamily="18" charset="0"/>
                                        <a:ea typeface="Calibri" panose="020F0502020204030204" pitchFamily="34" charset="0"/>
                                        <a:cs typeface="Times New Roman" panose="02020603050405020304" pitchFamily="18" charset="0"/>
                                      </a:rPr>
                                      <m:t>𝟐</m:t>
                                    </m:r>
                                    <m:sSub>
                                      <m:sSub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𝒘</m:t>
                                        </m:r>
                                      </m:e>
                                      <m:sub>
                                        <m:r>
                                          <a:rPr lang="en-US" sz="1800" b="1" i="1">
                                            <a:effectLst/>
                                            <a:latin typeface="Cambria Math" panose="02040503050406030204" pitchFamily="18" charset="0"/>
                                            <a:ea typeface="Calibri" panose="020F0502020204030204" pitchFamily="34" charset="0"/>
                                            <a:cs typeface="Times New Roman" panose="02020603050405020304" pitchFamily="18" charset="0"/>
                                          </a:rPr>
                                          <m:t>𝟎</m:t>
                                        </m:r>
                                      </m:sub>
                                    </m:sSub>
                                  </m:den>
                                </m:f>
                              </m:e>
                            </m:d>
                          </m:e>
                        </m:nary>
                      </m:e>
                    </m:d>
                    <m:r>
                      <a:rPr lang="en-US" sz="1800" b="1">
                        <a:effectLst/>
                        <a:latin typeface="Cambria Math" panose="02040503050406030204" pitchFamily="18" charset="0"/>
                        <a:ea typeface="Calibri" panose="020F0502020204030204" pitchFamily="34" charset="0"/>
                        <a:cs typeface="Times New Roman" panose="02020603050405020304" pitchFamily="18" charset="0"/>
                      </a:rPr>
                      <m:t>=</m:t>
                    </m:r>
                    <m:acc>
                      <m:accPr>
                        <m:chr m:val="̃"/>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accPr>
                      <m:e>
                        <m:sSub>
                          <m:sSub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𝜶</m:t>
                            </m:r>
                          </m:e>
                          <m:sub>
                            <m:r>
                              <a:rPr lang="en-US" sz="1800" b="1" i="1">
                                <a:effectLst/>
                                <a:latin typeface="Cambria Math" panose="02040503050406030204" pitchFamily="18" charset="0"/>
                                <a:ea typeface="Calibri" panose="020F0502020204030204" pitchFamily="34" charset="0"/>
                                <a:cs typeface="Times New Roman" panose="02020603050405020304" pitchFamily="18" charset="0"/>
                              </a:rPr>
                              <m:t>𝟏</m:t>
                            </m:r>
                          </m:sub>
                        </m:sSub>
                      </m:e>
                    </m:acc>
                    <m:d>
                      <m:d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cs typeface="Times New Roman" panose="02020603050405020304" pitchFamily="18" charset="0"/>
                              </a:rPr>
                              <m:t>𝑘</m:t>
                            </m:r>
                          </m:e>
                          <m:sub>
                            <m:r>
                              <a:rPr lang="en-US" i="1">
                                <a:latin typeface="Cambria Math" panose="02040503050406030204" pitchFamily="18" charset="0"/>
                                <a:cs typeface="Times New Roman" panose="02020603050405020304" pitchFamily="18" charset="0"/>
                              </a:rPr>
                              <m:t>𝑧</m:t>
                            </m:r>
                          </m:sub>
                        </m:sSub>
                      </m:e>
                    </m:d>
                    <m:r>
                      <a:rPr lang="en-US" sz="1800" b="1" i="1">
                        <a:effectLst/>
                        <a:latin typeface="Cambria Math" panose="02040503050406030204" pitchFamily="18" charset="0"/>
                        <a:ea typeface="Calibri" panose="020F0502020204030204" pitchFamily="34" charset="0"/>
                        <a:cs typeface="Times New Roman" panose="02020603050405020304" pitchFamily="18" charset="0"/>
                      </a:rPr>
                      <m:t>𝐞𝐬𝐭𝐢𝐦𝐚𝐭𝐞𝐝</m:t>
                    </m:r>
                    <m:r>
                      <a:rPr lang="en-US" sz="1800" b="1">
                        <a:effectLst/>
                        <a:latin typeface="Cambria Math" panose="02040503050406030204" pitchFamily="18" charset="0"/>
                        <a:ea typeface="Calibri" panose="020F0502020204030204" pitchFamily="34" charset="0"/>
                        <a:cs typeface="Times New Roman" panose="02020603050405020304" pitchFamily="18" charset="0"/>
                      </a:rPr>
                      <m:t>=</m:t>
                    </m:r>
                    <m:acc>
                      <m:accPr>
                        <m:chr m:val="̃"/>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accPr>
                      <m:e>
                        <m:sSub>
                          <m:sSub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𝜶</m:t>
                            </m:r>
                          </m:e>
                          <m:sub>
                            <m:r>
                              <a:rPr lang="en-US" sz="1800" b="1" i="1">
                                <a:effectLst/>
                                <a:latin typeface="Cambria Math" panose="02040503050406030204" pitchFamily="18" charset="0"/>
                                <a:ea typeface="Calibri" panose="020F0502020204030204" pitchFamily="34" charset="0"/>
                                <a:cs typeface="Times New Roman" panose="02020603050405020304" pitchFamily="18" charset="0"/>
                              </a:rPr>
                              <m:t>𝟏</m:t>
                            </m:r>
                          </m:sub>
                        </m:sSub>
                      </m:e>
                    </m:acc>
                    <m:sSub>
                      <m:sSub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cs typeface="Times New Roman" panose="02020603050405020304" pitchFamily="18" charset="0"/>
                                  </a:rPr>
                                  <m:t>𝑘</m:t>
                                </m:r>
                              </m:e>
                              <m:sub>
                                <m:r>
                                  <a:rPr lang="en-US" i="1">
                                    <a:latin typeface="Cambria Math" panose="02040503050406030204" pitchFamily="18" charset="0"/>
                                    <a:cs typeface="Times New Roman" panose="02020603050405020304" pitchFamily="18" charset="0"/>
                                  </a:rPr>
                                  <m:t>𝑧</m:t>
                                </m:r>
                              </m:sub>
                            </m:sSub>
                          </m:e>
                        </m:d>
                      </m:e>
                      <m:sub>
                        <m:r>
                          <a:rPr lang="en-US" sz="1800" b="1" i="1">
                            <a:effectLst/>
                            <a:latin typeface="Cambria Math" panose="02040503050406030204" pitchFamily="18" charset="0"/>
                            <a:ea typeface="Calibri" panose="020F0502020204030204" pitchFamily="34" charset="0"/>
                            <a:cs typeface="Times New Roman" panose="02020603050405020304" pitchFamily="18" charset="0"/>
                          </a:rPr>
                          <m:t>𝒆𝒔𝒕</m:t>
                        </m:r>
                      </m:sub>
                    </m:sSub>
                  </m:oMath>
                </a14:m>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5" name="TextBox 14">
                <a:extLst>
                  <a:ext uri="{FF2B5EF4-FFF2-40B4-BE49-F238E27FC236}">
                    <a16:creationId xmlns:a16="http://schemas.microsoft.com/office/drawing/2014/main" id="{311D1BF5-6E6C-5C90-FA24-396A8A2BA140}"/>
                  </a:ext>
                </a:extLst>
              </p:cNvPr>
              <p:cNvSpPr txBox="1">
                <a:spLocks noRot="1" noChangeAspect="1" noMove="1" noResize="1" noEditPoints="1" noAdjustHandles="1" noChangeArrowheads="1" noChangeShapeType="1" noTextEdit="1"/>
              </p:cNvSpPr>
              <p:nvPr/>
            </p:nvSpPr>
            <p:spPr>
              <a:xfrm>
                <a:off x="5924766" y="2928725"/>
                <a:ext cx="6015859" cy="600101"/>
              </a:xfrm>
              <a:prstGeom prst="rect">
                <a:avLst/>
              </a:prstGeom>
              <a:blipFill>
                <a:blip r:embed="rId7"/>
                <a:stretch>
                  <a:fillRect t="-48515" b="-95050"/>
                </a:stretch>
              </a:blipFill>
              <a:effectLst>
                <a:innerShdw blurRad="63500" dist="50800" dir="13500000">
                  <a:prstClr val="black">
                    <a:alpha val="50000"/>
                  </a:prstClr>
                </a:innerShdw>
              </a:effectLst>
            </p:spPr>
            <p:txBody>
              <a:bodyPr/>
              <a:lstStyle/>
              <a:p>
                <a:r>
                  <a:rPr lang="en-US">
                    <a:noFill/>
                  </a:rPr>
                  <a:t> </a:t>
                </a:r>
              </a:p>
            </p:txBody>
          </p:sp>
        </mc:Fallback>
      </mc:AlternateContent>
      <p:sp>
        <p:nvSpPr>
          <p:cNvPr id="16" name="TextBox 15">
            <a:extLst>
              <a:ext uri="{FF2B5EF4-FFF2-40B4-BE49-F238E27FC236}">
                <a16:creationId xmlns:a16="http://schemas.microsoft.com/office/drawing/2014/main" id="{6D73A667-DE13-0493-AAEF-D6EB3C47A3DC}"/>
              </a:ext>
            </a:extLst>
          </p:cNvPr>
          <p:cNvSpPr txBox="1"/>
          <p:nvPr/>
        </p:nvSpPr>
        <p:spPr>
          <a:xfrm>
            <a:off x="6185418" y="3715552"/>
            <a:ext cx="5056340" cy="646331"/>
          </a:xfrm>
          <a:prstGeom prst="rect">
            <a:avLst/>
          </a:prstGeom>
          <a:noFill/>
        </p:spPr>
        <p:txBody>
          <a:bodyPr wrap="square">
            <a:spAutoFit/>
          </a:bodyPr>
          <a:lstStyle/>
          <a:p>
            <a:r>
              <a:rPr lang="en-US" sz="1800" dirty="0">
                <a:effectLst/>
                <a:latin typeface="+mj-lt"/>
                <a:ea typeface="Calibri" panose="020F0502020204030204" pitchFamily="34" charset="0"/>
                <a:cs typeface="Times New Roman" panose="02020603050405020304" pitchFamily="18" charset="0"/>
              </a:rPr>
              <a:t>Inverse Fourier transforming from </a:t>
            </a:r>
            <a:r>
              <a:rPr lang="en-US" sz="1800" dirty="0" err="1">
                <a:effectLst/>
                <a:latin typeface="+mj-lt"/>
                <a:ea typeface="Calibri" panose="020F0502020204030204" pitchFamily="34" charset="0"/>
                <a:cs typeface="Times New Roman" panose="02020603050405020304" pitchFamily="18" charset="0"/>
              </a:rPr>
              <a:t>Kz</a:t>
            </a:r>
            <a:r>
              <a:rPr lang="en-US" sz="1800" dirty="0">
                <a:effectLst/>
                <a:latin typeface="+mj-lt"/>
                <a:ea typeface="Calibri" panose="020F0502020204030204" pitchFamily="34" charset="0"/>
                <a:cs typeface="Times New Roman" panose="02020603050405020304" pitchFamily="18" charset="0"/>
              </a:rPr>
              <a:t> to Z</a:t>
            </a:r>
          </a:p>
          <a:p>
            <a:endParaRPr lang="en-US" dirty="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38AA7E4A-7501-40F7-A3D0-23AE4D02D451}"/>
                  </a:ext>
                </a:extLst>
              </p:cNvPr>
              <p:cNvSpPr txBox="1"/>
              <p:nvPr/>
            </p:nvSpPr>
            <p:spPr>
              <a:xfrm>
                <a:off x="6297460" y="4357410"/>
                <a:ext cx="5371808" cy="704680"/>
              </a:xfrm>
              <a:prstGeom prst="rect">
                <a:avLst/>
              </a:prstGeom>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14:m>
                  <m:oMath xmlns:m="http://schemas.openxmlformats.org/officeDocument/2006/math">
                    <m:f>
                      <m:fPr>
                        <m:ctrlPr>
                          <a:rPr lang="en-US" sz="2400" i="1" smtClean="0">
                            <a:effectLst/>
                            <a:latin typeface="Cambria Math" panose="02040503050406030204" pitchFamily="18" charset="0"/>
                            <a:cs typeface="Times New Roman" panose="02020603050405020304" pitchFamily="18" charset="0"/>
                          </a:rPr>
                        </m:ctrlPr>
                      </m:fPr>
                      <m:num>
                        <m:sSub>
                          <m:sSubPr>
                            <m:ctrlPr>
                              <a:rPr lang="en-US" sz="2400" i="1">
                                <a:latin typeface="Cambria Math" panose="02040503050406030204" pitchFamily="18" charset="0"/>
                                <a:ea typeface="Calibri" panose="020F0502020204030204" pitchFamily="34" charset="0"/>
                                <a:cs typeface="Times New Roman" panose="02020603050405020304" pitchFamily="18" charset="0"/>
                              </a:rPr>
                            </m:ctrlPr>
                          </m:sSubPr>
                          <m:e>
                            <m:r>
                              <a:rPr lang="en-US" sz="2400" i="1">
                                <a:latin typeface="Cambria Math" panose="02040503050406030204" pitchFamily="18" charset="0"/>
                                <a:ea typeface="Calibri" panose="020F0502020204030204" pitchFamily="34" charset="0"/>
                                <a:cs typeface="Times New Roman" panose="02020603050405020304" pitchFamily="18" charset="0"/>
                              </a:rPr>
                              <m:t>𝛼</m:t>
                            </m:r>
                          </m:e>
                          <m:sub>
                            <m:r>
                              <a:rPr lang="en-US" sz="2400" i="1">
                                <a:latin typeface="Cambria Math" panose="02040503050406030204" pitchFamily="18" charset="0"/>
                                <a:ea typeface="Calibri" panose="020F0502020204030204" pitchFamily="34" charset="0"/>
                                <a:cs typeface="Times New Roman" panose="02020603050405020304" pitchFamily="18" charset="0"/>
                              </a:rPr>
                              <m:t>1</m:t>
                            </m:r>
                          </m:sub>
                        </m:sSub>
                        <m:sSub>
                          <m:sSubPr>
                            <m:ctrlPr>
                              <a:rPr lang="en-US" sz="2400" i="1">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400" i="1">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400" i="1">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𝑘</m:t>
                                    </m:r>
                                  </m:e>
                                  <m:sub>
                                    <m:r>
                                      <a:rPr lang="en-US" sz="2400" i="1">
                                        <a:latin typeface="Cambria Math" panose="02040503050406030204" pitchFamily="18" charset="0"/>
                                        <a:cs typeface="Times New Roman" panose="02020603050405020304" pitchFamily="18" charset="0"/>
                                      </a:rPr>
                                      <m:t>𝑧</m:t>
                                    </m:r>
                                    <m:r>
                                      <a:rPr lang="en-US" sz="2400" b="0" i="1" smtClean="0">
                                        <a:latin typeface="Cambria Math" panose="02040503050406030204" pitchFamily="18" charset="0"/>
                                        <a:cs typeface="Times New Roman" panose="02020603050405020304" pitchFamily="18" charset="0"/>
                                      </a:rPr>
                                      <m:t>𝑜</m:t>
                                    </m:r>
                                  </m:sub>
                                </m:sSub>
                                <m:r>
                                  <a:rPr lang="en-US" sz="2400" i="1">
                                    <a:latin typeface="Cambria Math" panose="02040503050406030204" pitchFamily="18" charset="0"/>
                                    <a:ea typeface="Calibri" panose="020F0502020204030204" pitchFamily="34" charset="0"/>
                                    <a:cs typeface="Times New Roman" panose="02020603050405020304" pitchFamily="18" charset="0"/>
                                  </a:rPr>
                                  <m:t>𝑧</m:t>
                                </m:r>
                              </m:e>
                            </m:d>
                          </m:e>
                          <m:sub>
                            <m:r>
                              <a:rPr lang="en-US" sz="2400" i="1">
                                <a:latin typeface="Cambria Math" panose="02040503050406030204" pitchFamily="18" charset="0"/>
                                <a:ea typeface="Calibri" panose="020F0502020204030204" pitchFamily="34" charset="0"/>
                                <a:cs typeface="Times New Roman" panose="02020603050405020304" pitchFamily="18" charset="0"/>
                              </a:rPr>
                              <m:t>𝑒𝑠𝑡</m:t>
                            </m:r>
                          </m:sub>
                        </m:sSub>
                      </m:num>
                      <m:den>
                        <m:r>
                          <a:rPr lang="en-US" sz="2400" b="0" i="1" smtClean="0">
                            <a:effectLst/>
                            <a:latin typeface="Cambria Math" panose="02040503050406030204" pitchFamily="18" charset="0"/>
                            <a:cs typeface="Times New Roman" panose="02020603050405020304" pitchFamily="18" charset="0"/>
                          </a:rPr>
                          <m:t>4</m:t>
                        </m:r>
                        <m:r>
                          <a:rPr lang="en-US" sz="2400" b="0" i="1" smtClean="0">
                            <a:effectLst/>
                            <a:latin typeface="Cambria Math" panose="02040503050406030204" pitchFamily="18" charset="0"/>
                            <a:cs typeface="Times New Roman" panose="02020603050405020304" pitchFamily="18" charset="0"/>
                          </a:rPr>
                          <m:t>𝑅</m:t>
                        </m:r>
                      </m:den>
                    </m:f>
                    <m:r>
                      <a:rPr lang="en-US" sz="2400" i="1">
                        <a:effectLst/>
                        <a:latin typeface="Cambria Math" panose="02040503050406030204" pitchFamily="18" charset="0"/>
                        <a:ea typeface="Calibri" panose="020F0502020204030204" pitchFamily="34"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𝐻</m:t>
                    </m:r>
                    <m:d>
                      <m:d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𝑧</m:t>
                        </m:r>
                      </m:e>
                    </m:d>
                    <m:r>
                      <a:rPr lang="en-US" sz="2400" b="0"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b="0" i="1" smtClean="0">
                            <a:effectLst/>
                            <a:latin typeface="Cambria Math" panose="02040503050406030204" pitchFamily="18" charset="0"/>
                            <a:cs typeface="Times New Roman" panose="02020603050405020304" pitchFamily="18" charset="0"/>
                          </a:rPr>
                        </m:ctrlPr>
                      </m:fPr>
                      <m:num>
                        <m:r>
                          <a:rPr lang="en-US" sz="2400" b="0" i="1" smtClean="0">
                            <a:effectLst/>
                            <a:latin typeface="Cambria Math" panose="02040503050406030204" pitchFamily="18" charset="0"/>
                            <a:cs typeface="Times New Roman" panose="02020603050405020304" pitchFamily="18" charset="0"/>
                          </a:rPr>
                          <m:t>1</m:t>
                        </m:r>
                      </m:num>
                      <m:den>
                        <m:r>
                          <a:rPr lang="en-US" sz="2400" b="0" i="1" smtClean="0">
                            <a:effectLst/>
                            <a:latin typeface="Cambria Math" panose="02040503050406030204" pitchFamily="18" charset="0"/>
                            <a:cs typeface="Times New Roman" panose="02020603050405020304" pitchFamily="18" charset="0"/>
                          </a:rPr>
                          <m:t>2</m:t>
                        </m:r>
                      </m:den>
                    </m:f>
                    <m:r>
                      <a:rPr lang="en-US" sz="24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b="0" i="1" smtClean="0">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𝜋</m:t>
                        </m:r>
                      </m:den>
                    </m:f>
                    <m:nary>
                      <m:naryPr>
                        <m:limLoc m:val="subSup"/>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naryPr>
                      <m:sub>
                        <m:r>
                          <a:rPr lang="en-US" sz="2400" b="0" i="1" smtClean="0">
                            <a:effectLst/>
                            <a:latin typeface="Cambria Math" panose="02040503050406030204" pitchFamily="18" charset="0"/>
                            <a:ea typeface="Calibri" panose="020F0502020204030204" pitchFamily="34" charset="0"/>
                            <a:cs typeface="Times New Roman" panose="02020603050405020304" pitchFamily="18" charset="0"/>
                          </a:rPr>
                          <m:t>0</m:t>
                        </m:r>
                      </m:sub>
                      <m:sup>
                        <m:r>
                          <a:rPr lang="en-US" sz="2400" i="1">
                            <a:effectLst/>
                            <a:latin typeface="Cambria Math" panose="02040503050406030204" pitchFamily="18" charset="0"/>
                            <a:ea typeface="Calibri" panose="020F0502020204030204" pitchFamily="34" charset="0"/>
                            <a:cs typeface="Times New Roman" panose="02020603050405020304" pitchFamily="18" charset="0"/>
                          </a:rPr>
                          <m:t>𝑧</m:t>
                        </m:r>
                      </m:sup>
                      <m:e>
                        <m:f>
                          <m:f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2400" i="1" smtClean="0">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2400" i="1" smtClean="0">
                                    <a:effectLst/>
                                    <a:latin typeface="Cambria Math" panose="02040503050406030204" pitchFamily="18" charset="0"/>
                                    <a:ea typeface="Times New Roman" panose="02020603050405020304" pitchFamily="18" charset="0"/>
                                    <a:cs typeface="Times New Roman" panose="02020603050405020304" pitchFamily="18" charset="0"/>
                                  </a:rPr>
                                  <m:t>𝑠𝑖𝑛</m:t>
                                </m:r>
                              </m:fName>
                              <m:e>
                                <m:sSub>
                                  <m:sSubPr>
                                    <m:ctrlPr>
                                      <a:rPr lang="en-US" sz="2400" i="1">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𝑘</m:t>
                                    </m:r>
                                  </m:e>
                                  <m:sub>
                                    <m:r>
                                      <a:rPr lang="en-US" sz="2400" i="1">
                                        <a:latin typeface="Cambria Math" panose="02040503050406030204" pitchFamily="18" charset="0"/>
                                        <a:cs typeface="Times New Roman" panose="02020603050405020304" pitchFamily="18" charset="0"/>
                                      </a:rPr>
                                      <m:t>𝑧</m:t>
                                    </m:r>
                                    <m:r>
                                      <a:rPr lang="en-US" sz="2400" b="0" i="1" smtClean="0">
                                        <a:latin typeface="Cambria Math" panose="02040503050406030204" pitchFamily="18" charset="0"/>
                                        <a:cs typeface="Times New Roman" panose="02020603050405020304" pitchFamily="18" charset="0"/>
                                      </a:rPr>
                                      <m:t>𝑜</m:t>
                                    </m:r>
                                  </m:sub>
                                </m:sSub>
                                <m:r>
                                  <a:rPr lang="en-US" sz="2400" b="0" i="1" smtClean="0">
                                    <a:effectLst/>
                                    <a:latin typeface="Cambria Math" panose="02040503050406030204" pitchFamily="18" charset="0"/>
                                    <a:cs typeface="Times New Roman" panose="02020603050405020304" pitchFamily="18" charset="0"/>
                                  </a:rPr>
                                  <m:t>𝑧</m:t>
                                </m:r>
                                <m:r>
                                  <a:rPr lang="en-US" sz="2400" b="0" i="1" smtClean="0">
                                    <a:effectLst/>
                                    <a:latin typeface="Cambria Math" panose="02040503050406030204" pitchFamily="18" charset="0"/>
                                    <a:cs typeface="Times New Roman" panose="02020603050405020304" pitchFamily="18" charset="0"/>
                                  </a:rPr>
                                  <m:t>′</m:t>
                                </m:r>
                              </m:e>
                            </m:func>
                          </m:num>
                          <m:den>
                            <m:r>
                              <a:rPr lang="en-US" sz="2400" i="1" smtClean="0">
                                <a:effectLst/>
                                <a:latin typeface="Cambria Math" panose="02040503050406030204" pitchFamily="18" charset="0"/>
                                <a:ea typeface="Times New Roman" panose="02020603050405020304" pitchFamily="18" charset="0"/>
                                <a:cs typeface="Times New Roman" panose="02020603050405020304" pitchFamily="18" charset="0"/>
                              </a:rPr>
                              <m:t>𝑧</m:t>
                            </m:r>
                            <m:r>
                              <a:rPr lang="en-US" sz="2400" b="0" i="1" smtClean="0">
                                <a:effectLst/>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sz="2400" i="1">
                        <a:effectLst/>
                        <a:latin typeface="Cambria Math" panose="02040503050406030204" pitchFamily="18" charset="0"/>
                        <a:ea typeface="Calibri" panose="020F0502020204030204" pitchFamily="34" charset="0"/>
                        <a:cs typeface="Times New Roman" panose="02020603050405020304" pitchFamily="18" charset="0"/>
                      </a:rPr>
                      <m:t>𝑑𝑧</m:t>
                    </m:r>
                  </m:oMath>
                </a14:m>
                <a:r>
                  <a:rPr lang="en-US" sz="2400" i="1" dirty="0">
                    <a:effectLst/>
                    <a:latin typeface="Calibri" panose="020F0502020204030204" pitchFamily="34" charset="0"/>
                    <a:ea typeface="Calibri" panose="020F0502020204030204" pitchFamily="34" charset="0"/>
                    <a:cs typeface="Times New Roman" panose="02020603050405020304" pitchFamily="18" charset="0"/>
                  </a:rPr>
                  <a:t>’</a:t>
                </a:r>
              </a:p>
            </p:txBody>
          </p:sp>
        </mc:Choice>
        <mc:Fallback xmlns="">
          <p:sp>
            <p:nvSpPr>
              <p:cNvPr id="17" name="TextBox 16">
                <a:extLst>
                  <a:ext uri="{FF2B5EF4-FFF2-40B4-BE49-F238E27FC236}">
                    <a16:creationId xmlns:a16="http://schemas.microsoft.com/office/drawing/2014/main" id="{38AA7E4A-7501-40F7-A3D0-23AE4D02D451}"/>
                  </a:ext>
                </a:extLst>
              </p:cNvPr>
              <p:cNvSpPr txBox="1">
                <a:spLocks noRot="1" noChangeAspect="1" noMove="1" noResize="1" noEditPoints="1" noAdjustHandles="1" noChangeArrowheads="1" noChangeShapeType="1" noTextEdit="1"/>
              </p:cNvSpPr>
              <p:nvPr/>
            </p:nvSpPr>
            <p:spPr>
              <a:xfrm>
                <a:off x="6297460" y="4357410"/>
                <a:ext cx="5371808" cy="704680"/>
              </a:xfrm>
              <a:prstGeom prst="rect">
                <a:avLst/>
              </a:prstGeom>
              <a:blipFill>
                <a:blip r:embed="rId8"/>
                <a:stretch>
                  <a:fillRect b="-7692"/>
                </a:stretch>
              </a:blipFill>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75DCD45-5F8E-D480-FC1B-36F7F5DE4E93}"/>
                  </a:ext>
                </a:extLst>
              </p:cNvPr>
              <p:cNvSpPr txBox="1"/>
              <p:nvPr/>
            </p:nvSpPr>
            <p:spPr>
              <a:xfrm>
                <a:off x="6297460" y="5275126"/>
                <a:ext cx="5371808" cy="1330172"/>
              </a:xfrm>
              <a:prstGeom prst="rect">
                <a:avLst/>
              </a:prstGeom>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14:m>
                  <m:oMath xmlns:m="http://schemas.openxmlformats.org/officeDocument/2006/math">
                    <m:f>
                      <m:fPr>
                        <m:ctrlPr>
                          <a:rPr lang="en-US" sz="2400" i="1" smtClean="0">
                            <a:effectLst/>
                            <a:latin typeface="Cambria Math" panose="02040503050406030204" pitchFamily="18" charset="0"/>
                            <a:cs typeface="Times New Roman" panose="02020603050405020304" pitchFamily="18" charset="0"/>
                          </a:rPr>
                        </m:ctrlPr>
                      </m:fPr>
                      <m:num>
                        <m:sSub>
                          <m:sSubPr>
                            <m:ctrlPr>
                              <a:rPr lang="en-US" sz="2400" i="1">
                                <a:latin typeface="Cambria Math" panose="02040503050406030204" pitchFamily="18" charset="0"/>
                                <a:ea typeface="Calibri" panose="020F0502020204030204" pitchFamily="34" charset="0"/>
                                <a:cs typeface="Times New Roman" panose="02020603050405020304" pitchFamily="18" charset="0"/>
                              </a:rPr>
                            </m:ctrlPr>
                          </m:sSubPr>
                          <m:e>
                            <m:r>
                              <a:rPr lang="en-US" sz="2400" i="1">
                                <a:latin typeface="Cambria Math" panose="02040503050406030204" pitchFamily="18" charset="0"/>
                                <a:ea typeface="Calibri" panose="020F0502020204030204" pitchFamily="34" charset="0"/>
                                <a:cs typeface="Times New Roman" panose="02020603050405020304" pitchFamily="18" charset="0"/>
                              </a:rPr>
                              <m:t>𝛼</m:t>
                            </m:r>
                          </m:e>
                          <m:sub>
                            <m:r>
                              <a:rPr lang="en-US" sz="2400" i="1">
                                <a:latin typeface="Cambria Math" panose="02040503050406030204" pitchFamily="18" charset="0"/>
                                <a:ea typeface="Calibri" panose="020F0502020204030204" pitchFamily="34" charset="0"/>
                                <a:cs typeface="Times New Roman" panose="02020603050405020304" pitchFamily="18" charset="0"/>
                              </a:rPr>
                              <m:t>1</m:t>
                            </m:r>
                          </m:sub>
                        </m:sSub>
                        <m:sSub>
                          <m:sSubPr>
                            <m:ctrlPr>
                              <a:rPr lang="en-US" sz="2400" i="1">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400" i="1">
                                    <a:latin typeface="Cambria Math" panose="02040503050406030204" pitchFamily="18" charset="0"/>
                                    <a:ea typeface="Calibri" panose="020F0502020204030204" pitchFamily="34" charset="0"/>
                                    <a:cs typeface="Times New Roman" panose="02020603050405020304" pitchFamily="18" charset="0"/>
                                  </a:rPr>
                                </m:ctrlPr>
                              </m:dPr>
                              <m:e>
                                <m:r>
                                  <a:rPr lang="en-US" sz="2400" i="1">
                                    <a:latin typeface="Cambria Math" panose="02040503050406030204" pitchFamily="18" charset="0"/>
                                    <a:ea typeface="Calibri" panose="020F0502020204030204" pitchFamily="34" charset="0"/>
                                    <a:cs typeface="Times New Roman" panose="02020603050405020304" pitchFamily="18" charset="0"/>
                                  </a:rPr>
                                  <m:t>𝑧</m:t>
                                </m:r>
                              </m:e>
                            </m:d>
                          </m:e>
                          <m:sub>
                            <m:r>
                              <a:rPr lang="en-US" sz="2400" i="1">
                                <a:latin typeface="Cambria Math" panose="02040503050406030204" pitchFamily="18" charset="0"/>
                                <a:ea typeface="Calibri" panose="020F0502020204030204" pitchFamily="34" charset="0"/>
                                <a:cs typeface="Times New Roman" panose="02020603050405020304" pitchFamily="18" charset="0"/>
                              </a:rPr>
                              <m:t>𝑒𝑠𝑡</m:t>
                            </m:r>
                          </m:sub>
                        </m:sSub>
                      </m:num>
                      <m:den>
                        <m:r>
                          <a:rPr lang="en-US" sz="2400" b="0" i="1" smtClean="0">
                            <a:effectLst/>
                            <a:latin typeface="Cambria Math" panose="02040503050406030204" pitchFamily="18" charset="0"/>
                            <a:cs typeface="Times New Roman" panose="02020603050405020304" pitchFamily="18" charset="0"/>
                          </a:rPr>
                          <m:t>4</m:t>
                        </m:r>
                        <m:r>
                          <a:rPr lang="en-US" sz="2400" b="0" i="1" smtClean="0">
                            <a:effectLst/>
                            <a:latin typeface="Cambria Math" panose="02040503050406030204" pitchFamily="18" charset="0"/>
                            <a:cs typeface="Times New Roman" panose="02020603050405020304" pitchFamily="18" charset="0"/>
                          </a:rPr>
                          <m:t>𝑅</m:t>
                        </m:r>
                      </m:den>
                    </m:f>
                    <m:r>
                      <a:rPr lang="en-US" sz="2400" i="1">
                        <a:effectLst/>
                        <a:latin typeface="Cambria Math" panose="02040503050406030204" pitchFamily="18" charset="0"/>
                        <a:ea typeface="Calibri" panose="020F0502020204030204" pitchFamily="34"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𝐻</m:t>
                    </m:r>
                    <m:d>
                      <m:d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𝑧</m:t>
                        </m:r>
                        <m:r>
                          <a:rPr lang="en-US" sz="2400" b="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b="0" i="1" smtClean="0">
                            <a:effectLst/>
                            <a:latin typeface="Cambria Math" panose="02040503050406030204" pitchFamily="18" charset="0"/>
                            <a:ea typeface="Times New Roman" panose="02020603050405020304" pitchFamily="18" charset="0"/>
                            <a:cs typeface="Times New Roman" panose="02020603050405020304" pitchFamily="18" charset="0"/>
                          </a:rPr>
                          <m:t>𝑎</m:t>
                        </m:r>
                      </m:e>
                    </m:d>
                    <m:r>
                      <a:rPr lang="en-US" sz="2400" b="0"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b="0" i="1" smtClean="0">
                            <a:effectLst/>
                            <a:latin typeface="Cambria Math" panose="02040503050406030204" pitchFamily="18" charset="0"/>
                            <a:cs typeface="Times New Roman" panose="02020603050405020304" pitchFamily="18" charset="0"/>
                          </a:rPr>
                        </m:ctrlPr>
                      </m:fPr>
                      <m:num>
                        <m:r>
                          <a:rPr lang="en-US" sz="2400" b="0" i="1" smtClean="0">
                            <a:effectLst/>
                            <a:latin typeface="Cambria Math" panose="02040503050406030204" pitchFamily="18" charset="0"/>
                            <a:cs typeface="Times New Roman" panose="02020603050405020304" pitchFamily="18" charset="0"/>
                          </a:rPr>
                          <m:t>1</m:t>
                        </m:r>
                      </m:num>
                      <m:den>
                        <m:r>
                          <a:rPr lang="en-US" sz="2400" b="0" i="1" smtClean="0">
                            <a:effectLst/>
                            <a:latin typeface="Cambria Math" panose="02040503050406030204" pitchFamily="18" charset="0"/>
                            <a:cs typeface="Times New Roman" panose="02020603050405020304" pitchFamily="18" charset="0"/>
                          </a:rPr>
                          <m:t>2</m:t>
                        </m:r>
                      </m:den>
                    </m:f>
                    <m:r>
                      <a:rPr lang="en-US" sz="24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b="0" i="1" smtClean="0">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𝜋</m:t>
                        </m:r>
                      </m:den>
                    </m:f>
                    <m:nary>
                      <m:naryPr>
                        <m:limLoc m:val="subSup"/>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naryPr>
                      <m:sub>
                        <m:r>
                          <a:rPr lang="en-US" sz="2400" b="0" i="1" smtClean="0">
                            <a:effectLst/>
                            <a:latin typeface="Cambria Math" panose="02040503050406030204" pitchFamily="18" charset="0"/>
                            <a:ea typeface="Calibri" panose="020F0502020204030204" pitchFamily="34" charset="0"/>
                            <a:cs typeface="Times New Roman" panose="02020603050405020304" pitchFamily="18" charset="0"/>
                          </a:rPr>
                          <m:t>0</m:t>
                        </m:r>
                      </m:sub>
                      <m:sup>
                        <m:sSub>
                          <m:sSubPr>
                            <m:ctrlPr>
                              <a:rPr lang="en-US" sz="2400" i="1">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𝑘</m:t>
                            </m:r>
                          </m:e>
                          <m:sub>
                            <m:r>
                              <a:rPr lang="en-US" sz="2400" i="1">
                                <a:latin typeface="Cambria Math" panose="02040503050406030204" pitchFamily="18" charset="0"/>
                                <a:cs typeface="Times New Roman" panose="02020603050405020304" pitchFamily="18" charset="0"/>
                              </a:rPr>
                              <m:t>𝑧𝑜</m:t>
                            </m:r>
                          </m:sub>
                        </m:sSub>
                        <m:r>
                          <a:rPr lang="en-US" sz="2400" b="0"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2400" b="0" i="1" smtClean="0">
                            <a:effectLst/>
                            <a:latin typeface="Cambria Math" panose="02040503050406030204" pitchFamily="18" charset="0"/>
                            <a:ea typeface="Calibri" panose="020F0502020204030204" pitchFamily="34" charset="0"/>
                            <a:cs typeface="Times New Roman" panose="02020603050405020304" pitchFamily="18" charset="0"/>
                          </a:rPr>
                          <m:t>𝑧</m:t>
                        </m:r>
                        <m:r>
                          <a:rPr lang="en-US" sz="2400" b="0"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2400" b="0" i="1" smtClean="0">
                            <a:effectLst/>
                            <a:latin typeface="Cambria Math" panose="02040503050406030204" pitchFamily="18" charset="0"/>
                            <a:ea typeface="Calibri" panose="020F0502020204030204" pitchFamily="34" charset="0"/>
                            <a:cs typeface="Times New Roman" panose="02020603050405020304" pitchFamily="18" charset="0"/>
                          </a:rPr>
                          <m:t>𝑎</m:t>
                        </m:r>
                        <m:r>
                          <a:rPr lang="en-US" sz="2400" b="0" i="1" smtClean="0">
                            <a:effectLst/>
                            <a:latin typeface="Cambria Math" panose="02040503050406030204" pitchFamily="18" charset="0"/>
                            <a:ea typeface="Calibri" panose="020F0502020204030204" pitchFamily="34" charset="0"/>
                            <a:cs typeface="Times New Roman" panose="02020603050405020304" pitchFamily="18" charset="0"/>
                          </a:rPr>
                          <m:t>)</m:t>
                        </m:r>
                      </m:sup>
                      <m:e>
                        <m:f>
                          <m:f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2400" i="1" smtClean="0">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2400" i="1" smtClean="0">
                                    <a:effectLst/>
                                    <a:latin typeface="Cambria Math" panose="02040503050406030204" pitchFamily="18" charset="0"/>
                                    <a:ea typeface="Times New Roman" panose="02020603050405020304" pitchFamily="18" charset="0"/>
                                    <a:cs typeface="Times New Roman" panose="02020603050405020304" pitchFamily="18" charset="0"/>
                                  </a:rPr>
                                  <m:t>𝑠𝑖𝑛</m:t>
                                </m:r>
                              </m:fName>
                              <m:e>
                                <m:r>
                                  <a:rPr lang="en-US" sz="2400" b="0" i="1" smtClean="0">
                                    <a:effectLst/>
                                    <a:latin typeface="Cambria Math" panose="02040503050406030204" pitchFamily="18" charset="0"/>
                                    <a:cs typeface="Times New Roman" panose="02020603050405020304" pitchFamily="18" charset="0"/>
                                  </a:rPr>
                                  <m:t>𝑧</m:t>
                                </m:r>
                                <m:r>
                                  <a:rPr lang="en-US" sz="2400" b="0" i="1" smtClean="0">
                                    <a:effectLst/>
                                    <a:latin typeface="Cambria Math" panose="02040503050406030204" pitchFamily="18" charset="0"/>
                                    <a:cs typeface="Times New Roman" panose="02020603050405020304" pitchFamily="18" charset="0"/>
                                  </a:rPr>
                                  <m:t>′</m:t>
                                </m:r>
                              </m:e>
                            </m:func>
                          </m:num>
                          <m:den>
                            <m:r>
                              <a:rPr lang="en-US" sz="2400" i="1" smtClean="0">
                                <a:effectLst/>
                                <a:latin typeface="Cambria Math" panose="02040503050406030204" pitchFamily="18" charset="0"/>
                                <a:ea typeface="Times New Roman" panose="02020603050405020304" pitchFamily="18" charset="0"/>
                                <a:cs typeface="Times New Roman" panose="02020603050405020304" pitchFamily="18" charset="0"/>
                              </a:rPr>
                              <m:t>𝑧</m:t>
                            </m:r>
                            <m:r>
                              <a:rPr lang="en-US" sz="2400" b="0" i="1" smtClean="0">
                                <a:effectLst/>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sz="2400" i="1">
                        <a:effectLst/>
                        <a:latin typeface="Cambria Math" panose="02040503050406030204" pitchFamily="18" charset="0"/>
                        <a:ea typeface="Calibri" panose="020F0502020204030204" pitchFamily="34" charset="0"/>
                        <a:cs typeface="Times New Roman" panose="02020603050405020304" pitchFamily="18" charset="0"/>
                      </a:rPr>
                      <m:t>𝑑𝑧</m:t>
                    </m:r>
                  </m:oMath>
                </a14:m>
                <a:r>
                  <a:rPr lang="en-US" sz="2400" i="1" dirty="0">
                    <a:effectLst/>
                    <a:latin typeface="Calibri" panose="020F0502020204030204" pitchFamily="34" charset="0"/>
                    <a:ea typeface="Calibri" panose="020F0502020204030204" pitchFamily="34" charset="0"/>
                    <a:cs typeface="Times New Roman" panose="02020603050405020304" pitchFamily="18" charset="0"/>
                  </a:rPr>
                  <a:t>’</a:t>
                </a:r>
              </a:p>
            </p:txBody>
          </p:sp>
        </mc:Choice>
        <mc:Fallback xmlns="">
          <p:sp>
            <p:nvSpPr>
              <p:cNvPr id="18" name="TextBox 17">
                <a:extLst>
                  <a:ext uri="{FF2B5EF4-FFF2-40B4-BE49-F238E27FC236}">
                    <a16:creationId xmlns:a16="http://schemas.microsoft.com/office/drawing/2014/main" id="{D75DCD45-5F8E-D480-FC1B-36F7F5DE4E93}"/>
                  </a:ext>
                </a:extLst>
              </p:cNvPr>
              <p:cNvSpPr txBox="1">
                <a:spLocks noRot="1" noChangeAspect="1" noMove="1" noResize="1" noEditPoints="1" noAdjustHandles="1" noChangeArrowheads="1" noChangeShapeType="1" noTextEdit="1"/>
              </p:cNvSpPr>
              <p:nvPr/>
            </p:nvSpPr>
            <p:spPr>
              <a:xfrm>
                <a:off x="6297460" y="5275126"/>
                <a:ext cx="5371808" cy="1330172"/>
              </a:xfrm>
              <a:prstGeom prst="rect">
                <a:avLst/>
              </a:prstGeom>
              <a:blipFill>
                <a:blip r:embed="rId9"/>
                <a:stretch>
                  <a:fillRect b="-3167"/>
                </a:stretch>
              </a:blipFill>
              <a:effectLst>
                <a:innerShdw blurRad="63500" dist="50800" dir="13500000">
                  <a:prstClr val="black">
                    <a:alpha val="50000"/>
                  </a:prstClr>
                </a:innerShdw>
              </a:effectLst>
            </p:spPr>
            <p:txBody>
              <a:bodyPr/>
              <a:lstStyle/>
              <a:p>
                <a:r>
                  <a:rPr lang="en-US">
                    <a:noFill/>
                  </a:rPr>
                  <a:t> </a:t>
                </a:r>
              </a:p>
            </p:txBody>
          </p:sp>
        </mc:Fallback>
      </mc:AlternateContent>
    </p:spTree>
    <p:extLst>
      <p:ext uri="{BB962C8B-B14F-4D97-AF65-F5344CB8AC3E}">
        <p14:creationId xmlns:p14="http://schemas.microsoft.com/office/powerpoint/2010/main" val="1223171986"/>
      </p:ext>
    </p:extLst>
  </p:cSld>
  <p:clrMapOvr>
    <a:masterClrMapping/>
  </p:clrMapOvr>
  <mc:AlternateContent xmlns:mc="http://schemas.openxmlformats.org/markup-compatibility/2006" xmlns:p14="http://schemas.microsoft.com/office/powerpoint/2010/main">
    <mc:Choice Requires="p14">
      <p:transition spd="slow" p14:dur="2000" advTm="112979"/>
    </mc:Choice>
    <mc:Fallback xmlns="">
      <p:transition spd="slow" advTm="11297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8</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9138FDDE-A1D6-46E2-89A6-16531E36870C}"/>
              </a:ext>
            </a:extLst>
          </p:cNvPr>
          <p:cNvSpPr txBox="1"/>
          <p:nvPr/>
        </p:nvSpPr>
        <p:spPr>
          <a:xfrm>
            <a:off x="-1" y="878194"/>
            <a:ext cx="11183816" cy="646331"/>
          </a:xfrm>
          <a:prstGeom prst="rect">
            <a:avLst/>
          </a:prstGeom>
          <a:noFill/>
        </p:spPr>
        <p:txBody>
          <a:bodyPr wrap="square" rtlCol="0">
            <a:spAutoFit/>
          </a:bodyPr>
          <a:lstStyle/>
          <a:p>
            <a:r>
              <a:rPr lang="en-US" sz="3600" b="1" dirty="0">
                <a:latin typeface="Calibri" panose="020F0502020204030204" pitchFamily="34" charset="0"/>
                <a:cs typeface="Times New Roman" panose="02020603050405020304" pitchFamily="18" charset="0"/>
              </a:rPr>
              <a:t>Analysis for </a:t>
            </a:r>
            <a:r>
              <a:rPr lang="en-US" sz="3600" b="1" dirty="0">
                <a:latin typeface="Symbol" panose="05050102010706020507" pitchFamily="18" charset="2"/>
                <a:cs typeface="Times New Roman" panose="02020603050405020304" pitchFamily="18" charset="0"/>
              </a:rPr>
              <a:t>a</a:t>
            </a:r>
            <a:r>
              <a:rPr lang="en-US" sz="3600" b="1" baseline="-25000" dirty="0">
                <a:latin typeface="Calibri" panose="020F0502020204030204" pitchFamily="34" charset="0"/>
                <a:cs typeface="Times New Roman" panose="02020603050405020304" pitchFamily="18" charset="0"/>
              </a:rPr>
              <a:t>1</a:t>
            </a:r>
            <a:r>
              <a:rPr lang="en-US" sz="3600" b="1" dirty="0">
                <a:latin typeface="Calibri" panose="020F0502020204030204" pitchFamily="34" charset="0"/>
                <a:cs typeface="Times New Roman" panose="02020603050405020304" pitchFamily="18" charset="0"/>
              </a:rPr>
              <a:t> with an active source with HFM</a:t>
            </a:r>
            <a:endParaRPr lang="en-US" sz="3600" dirty="0"/>
          </a:p>
        </p:txBody>
      </p:sp>
      <p:pic>
        <p:nvPicPr>
          <p:cNvPr id="3074" name="Picture 2">
            <a:extLst>
              <a:ext uri="{FF2B5EF4-FFF2-40B4-BE49-F238E27FC236}">
                <a16:creationId xmlns:a16="http://schemas.microsoft.com/office/drawing/2014/main" id="{54AFC711-DB7C-A3BE-5207-C5D72D7F5B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684" b="6679"/>
          <a:stretch/>
        </p:blipFill>
        <p:spPr bwMode="auto">
          <a:xfrm>
            <a:off x="4279" y="1784652"/>
            <a:ext cx="6483475" cy="457169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6688B6D1-9C35-212C-E57C-09BE80E9E3E2}"/>
                  </a:ext>
                </a:extLst>
              </p:cNvPr>
              <p:cNvSpPr txBox="1"/>
              <p:nvPr/>
            </p:nvSpPr>
            <p:spPr>
              <a:xfrm>
                <a:off x="6868019" y="3641956"/>
                <a:ext cx="4723906" cy="704680"/>
              </a:xfrm>
              <a:prstGeom prst="rect">
                <a:avLst/>
              </a:prstGeom>
              <a:solidFill>
                <a:srgbClr val="0000CC"/>
              </a:solidFill>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14:m>
                  <m:oMath xmlns:m="http://schemas.openxmlformats.org/officeDocument/2006/math">
                    <m:f>
                      <m:fPr>
                        <m:ctrlPr>
                          <a:rPr lang="en-US" sz="2400" i="1" smtClean="0">
                            <a:solidFill>
                              <a:schemeClr val="bg1"/>
                            </a:solidFill>
                            <a:latin typeface="Cambria Math" panose="02040503050406030204" pitchFamily="18" charset="0"/>
                            <a:cs typeface="Times New Roman" panose="02020603050405020304" pitchFamily="18" charset="0"/>
                          </a:rPr>
                        </m:ctrlPr>
                      </m:fPr>
                      <m:num>
                        <m:sSub>
                          <m:sSubPr>
                            <m:ctrlP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𝛼</m:t>
                            </m:r>
                          </m:e>
                          <m:sub>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1</m:t>
                            </m:r>
                          </m:sub>
                        </m:sSub>
                        <m:sSub>
                          <m:sSubPr>
                            <m:ctrlP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𝑧</m:t>
                                </m:r>
                              </m:e>
                            </m:d>
                          </m:e>
                          <m:sub>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𝑒𝑠𝑡</m:t>
                            </m:r>
                          </m:sub>
                        </m:sSub>
                      </m:num>
                      <m:den>
                        <m:r>
                          <a:rPr lang="en-US" sz="2400" i="1">
                            <a:solidFill>
                              <a:schemeClr val="bg1"/>
                            </a:solidFill>
                            <a:latin typeface="Cambria Math" panose="02040503050406030204" pitchFamily="18" charset="0"/>
                            <a:cs typeface="Times New Roman" panose="02020603050405020304" pitchFamily="18" charset="0"/>
                          </a:rPr>
                          <m:t>4</m:t>
                        </m:r>
                        <m:r>
                          <a:rPr lang="en-US" sz="2400" i="1">
                            <a:solidFill>
                              <a:schemeClr val="bg1"/>
                            </a:solidFill>
                            <a:latin typeface="Cambria Math" panose="02040503050406030204" pitchFamily="18" charset="0"/>
                            <a:cs typeface="Times New Roman" panose="02020603050405020304" pitchFamily="18" charset="0"/>
                          </a:rPr>
                          <m:t>𝑅</m:t>
                        </m:r>
                      </m:den>
                    </m:f>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sz="2400" i="1">
                            <a:solidFill>
                              <a:schemeClr val="bg1"/>
                            </a:solidFill>
                            <a:latin typeface="Cambria Math" panose="02040503050406030204" pitchFamily="18" charset="0"/>
                            <a:cs typeface="Times New Roman" panose="02020603050405020304" pitchFamily="18" charset="0"/>
                          </a:rPr>
                        </m:ctrlPr>
                      </m:fPr>
                      <m:num>
                        <m:r>
                          <a:rPr lang="en-US" sz="2400" i="1">
                            <a:solidFill>
                              <a:schemeClr val="bg1"/>
                            </a:solidFill>
                            <a:latin typeface="Cambria Math" panose="02040503050406030204" pitchFamily="18" charset="0"/>
                            <a:cs typeface="Times New Roman" panose="02020603050405020304" pitchFamily="18" charset="0"/>
                          </a:rPr>
                          <m:t>1</m:t>
                        </m:r>
                      </m:num>
                      <m:den>
                        <m:r>
                          <a:rPr lang="en-US" sz="2400" i="1">
                            <a:solidFill>
                              <a:schemeClr val="bg1"/>
                            </a:solidFill>
                            <a:latin typeface="Cambria Math" panose="02040503050406030204" pitchFamily="18" charset="0"/>
                            <a:cs typeface="Times New Roman" panose="02020603050405020304" pitchFamily="18" charset="0"/>
                          </a:rPr>
                          <m:t>2</m:t>
                        </m:r>
                      </m:den>
                    </m:f>
                    <m:r>
                      <a:rPr lang="en-US" sz="2400" b="0" i="1" smtClean="0">
                        <a:solidFill>
                          <a:schemeClr val="bg1"/>
                        </a:solidFill>
                        <a:latin typeface="Cambria Math" panose="02040503050406030204" pitchFamily="18" charset="0"/>
                        <a:cs typeface="Times New Roman" panose="02020603050405020304" pitchFamily="18" charset="0"/>
                      </a:rPr>
                      <m:t>+</m:t>
                    </m:r>
                    <m:f>
                      <m:fPr>
                        <m:ctrlPr>
                          <a:rPr lang="en-US" sz="2400"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400"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𝜋</m:t>
                        </m:r>
                      </m:den>
                    </m:f>
                    <m:nary>
                      <m:naryPr>
                        <m:limLoc m:val="subSup"/>
                        <m:ctrlP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naryPr>
                      <m:sub>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0</m:t>
                        </m:r>
                      </m:sub>
                      <m:sup>
                        <m:sSub>
                          <m:sSubPr>
                            <m:ctrlPr>
                              <a:rPr lang="en-US" sz="2400" i="1">
                                <a:solidFill>
                                  <a:schemeClr val="bg1"/>
                                </a:solidFill>
                                <a:latin typeface="Cambria Math" panose="02040503050406030204" pitchFamily="18" charset="0"/>
                                <a:cs typeface="Times New Roman" panose="02020603050405020304" pitchFamily="18" charset="0"/>
                              </a:rPr>
                            </m:ctrlPr>
                          </m:sSubPr>
                          <m:e>
                            <m:r>
                              <a:rPr lang="en-US" sz="2400" i="1">
                                <a:solidFill>
                                  <a:schemeClr val="bg1"/>
                                </a:solidFill>
                                <a:latin typeface="Cambria Math" panose="02040503050406030204" pitchFamily="18" charset="0"/>
                                <a:cs typeface="Times New Roman" panose="02020603050405020304" pitchFamily="18" charset="0"/>
                              </a:rPr>
                              <m:t>𝑘</m:t>
                            </m:r>
                          </m:e>
                          <m:sub>
                            <m:r>
                              <a:rPr lang="en-US" sz="2400" i="1">
                                <a:solidFill>
                                  <a:schemeClr val="bg1"/>
                                </a:solidFill>
                                <a:latin typeface="Cambria Math" panose="02040503050406030204" pitchFamily="18" charset="0"/>
                                <a:cs typeface="Times New Roman" panose="02020603050405020304" pitchFamily="18" charset="0"/>
                              </a:rPr>
                              <m:t>𝑧𝑜</m:t>
                            </m:r>
                          </m:sub>
                        </m:sSub>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𝑧</m:t>
                        </m:r>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𝑎</m:t>
                        </m:r>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sz="2400"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2400"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2400"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𝑠𝑖𝑛</m:t>
                                </m:r>
                              </m:fName>
                              <m:e>
                                <m:r>
                                  <a:rPr lang="en-US" sz="2400" i="1">
                                    <a:solidFill>
                                      <a:schemeClr val="bg1"/>
                                    </a:solidFill>
                                    <a:latin typeface="Cambria Math" panose="02040503050406030204" pitchFamily="18" charset="0"/>
                                    <a:cs typeface="Times New Roman" panose="02020603050405020304" pitchFamily="18" charset="0"/>
                                  </a:rPr>
                                  <m:t>𝑧</m:t>
                                </m:r>
                                <m:r>
                                  <a:rPr lang="en-US" sz="2400" i="1">
                                    <a:solidFill>
                                      <a:schemeClr val="bg1"/>
                                    </a:solidFill>
                                    <a:latin typeface="Cambria Math" panose="02040503050406030204" pitchFamily="18" charset="0"/>
                                    <a:cs typeface="Times New Roman" panose="02020603050405020304" pitchFamily="18" charset="0"/>
                                  </a:rPr>
                                  <m:t>′</m:t>
                                </m:r>
                              </m:e>
                            </m:func>
                          </m:num>
                          <m:den>
                            <m:r>
                              <a:rPr lang="en-US" sz="2400"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𝑧</m:t>
                            </m:r>
                            <m:r>
                              <a:rPr lang="en-US" sz="2400" i="1">
                                <a:solidFill>
                                  <a:schemeClr val="bg1"/>
                                </a:solidFill>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sz="2400" i="1">
                        <a:solidFill>
                          <a:schemeClr val="bg1"/>
                        </a:solidFill>
                        <a:latin typeface="Cambria Math" panose="02040503050406030204" pitchFamily="18" charset="0"/>
                        <a:ea typeface="Calibri" panose="020F0502020204030204" pitchFamily="34" charset="0"/>
                        <a:cs typeface="Times New Roman" panose="02020603050405020304" pitchFamily="18" charset="0"/>
                      </a:rPr>
                      <m:t>𝑑𝑧</m:t>
                    </m:r>
                  </m:oMath>
                </a14:m>
                <a:r>
                  <a:rPr lang="en-US" sz="2400" i="1" dirty="0">
                    <a:solidFill>
                      <a:schemeClr val="bg1"/>
                    </a:solidFill>
                    <a:latin typeface="Calibri" panose="020F0502020204030204" pitchFamily="34" charset="0"/>
                    <a:ea typeface="Calibri" panose="020F0502020204030204" pitchFamily="34" charset="0"/>
                    <a:cs typeface="Times New Roman" panose="02020603050405020304" pitchFamily="18" charset="0"/>
                  </a:rPr>
                  <a:t>’</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2" name="TextBox 1">
                <a:extLst>
                  <a:ext uri="{FF2B5EF4-FFF2-40B4-BE49-F238E27FC236}">
                    <a16:creationId xmlns:a16="http://schemas.microsoft.com/office/drawing/2014/main" id="{6688B6D1-9C35-212C-E57C-09BE80E9E3E2}"/>
                  </a:ext>
                </a:extLst>
              </p:cNvPr>
              <p:cNvSpPr txBox="1">
                <a:spLocks noRot="1" noChangeAspect="1" noMove="1" noResize="1" noEditPoints="1" noAdjustHandles="1" noChangeArrowheads="1" noChangeShapeType="1" noTextEdit="1"/>
              </p:cNvSpPr>
              <p:nvPr/>
            </p:nvSpPr>
            <p:spPr>
              <a:xfrm>
                <a:off x="6868019" y="3641956"/>
                <a:ext cx="4723906" cy="704680"/>
              </a:xfrm>
              <a:prstGeom prst="rect">
                <a:avLst/>
              </a:prstGeom>
              <a:blipFill>
                <a:blip r:embed="rId4"/>
                <a:stretch>
                  <a:fillRect b="-6780"/>
                </a:stretch>
              </a:blipFill>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5F60BF19-6B6F-85C4-3283-E5985BBA9EE4}"/>
                  </a:ext>
                </a:extLst>
              </p:cNvPr>
              <p:cNvSpPr txBox="1"/>
              <p:nvPr/>
            </p:nvSpPr>
            <p:spPr>
              <a:xfrm>
                <a:off x="2686201" y="6356350"/>
                <a:ext cx="1499733" cy="369332"/>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chemeClr val="tx1"/>
                              </a:solidFill>
                              <a:latin typeface="Cambria Math" panose="02040503050406030204" pitchFamily="18" charset="0"/>
                              <a:cs typeface="Times New Roman" panose="02020603050405020304" pitchFamily="18" charset="0"/>
                            </a:rPr>
                          </m:ctrlPr>
                        </m:sSubPr>
                        <m:e>
                          <m:r>
                            <a:rPr lang="en-US" sz="1800" b="0" i="1">
                              <a:solidFill>
                                <a:schemeClr val="tx1"/>
                              </a:solidFill>
                              <a:latin typeface="Cambria Math" panose="02040503050406030204" pitchFamily="18" charset="0"/>
                              <a:cs typeface="Times New Roman" panose="02020603050405020304" pitchFamily="18" charset="0"/>
                            </a:rPr>
                            <m:t>𝑘</m:t>
                          </m:r>
                        </m:e>
                        <m:sub>
                          <m:r>
                            <a:rPr lang="en-US" sz="1800" b="0" i="1">
                              <a:solidFill>
                                <a:schemeClr val="tx1"/>
                              </a:solidFill>
                              <a:latin typeface="Cambria Math" panose="02040503050406030204" pitchFamily="18" charset="0"/>
                              <a:cs typeface="Times New Roman" panose="02020603050405020304" pitchFamily="18" charset="0"/>
                            </a:rPr>
                            <m:t>𝑧𝑜</m:t>
                          </m:r>
                        </m:sub>
                      </m:sSub>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𝑧</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𝑎</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US" dirty="0"/>
              </a:p>
            </p:txBody>
          </p:sp>
        </mc:Choice>
        <mc:Fallback>
          <p:sp>
            <p:nvSpPr>
              <p:cNvPr id="12" name="TextBox 11">
                <a:extLst>
                  <a:ext uri="{FF2B5EF4-FFF2-40B4-BE49-F238E27FC236}">
                    <a16:creationId xmlns:a16="http://schemas.microsoft.com/office/drawing/2014/main" id="{5F60BF19-6B6F-85C4-3283-E5985BBA9EE4}"/>
                  </a:ext>
                </a:extLst>
              </p:cNvPr>
              <p:cNvSpPr txBox="1">
                <a:spLocks noRot="1" noChangeAspect="1" noMove="1" noResize="1" noEditPoints="1" noAdjustHandles="1" noChangeArrowheads="1" noChangeShapeType="1" noTextEdit="1"/>
              </p:cNvSpPr>
              <p:nvPr/>
            </p:nvSpPr>
            <p:spPr>
              <a:xfrm>
                <a:off x="2686201" y="6356350"/>
                <a:ext cx="1499733" cy="369332"/>
              </a:xfrm>
              <a:prstGeom prst="rect">
                <a:avLst/>
              </a:prstGeom>
              <a:blipFill>
                <a:blip r:embed="rId5"/>
                <a:stretch>
                  <a:fillRect b="-13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D3A2858E-95BA-1658-BAFF-7965B6A4D40D}"/>
                  </a:ext>
                </a:extLst>
              </p:cNvPr>
              <p:cNvSpPr txBox="1"/>
              <p:nvPr/>
            </p:nvSpPr>
            <p:spPr>
              <a:xfrm>
                <a:off x="7662412" y="2536901"/>
                <a:ext cx="2829839" cy="687624"/>
              </a:xfrm>
              <a:prstGeom prst="rect">
                <a:avLst/>
              </a:prstGeom>
              <a:solidFill>
                <a:srgbClr val="FF9900"/>
              </a:solidFill>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2000" b="1" i="1" smtClean="0">
                              <a:solidFill>
                                <a:schemeClr val="bg1"/>
                              </a:solidFill>
                              <a:effectLst/>
                              <a:latin typeface="Cambria Math" panose="02040503050406030204" pitchFamily="18" charset="0"/>
                              <a:cs typeface="Times New Roman" panose="02020603050405020304" pitchFamily="18" charset="0"/>
                            </a:rPr>
                          </m:ctrlPr>
                        </m:fPr>
                        <m:num>
                          <m:sSub>
                            <m:sSubPr>
                              <m:ctrlPr>
                                <a:rPr lang="en-US" sz="2000" b="1" i="1">
                                  <a:solidFill>
                                    <a:schemeClr val="bg1"/>
                                  </a:solidFill>
                                  <a:latin typeface="Cambria Math" panose="02040503050406030204" pitchFamily="18" charset="0"/>
                                </a:rPr>
                              </m:ctrlPr>
                            </m:sSubPr>
                            <m:e>
                              <m:r>
                                <a:rPr lang="en-US" sz="2000" b="1">
                                  <a:solidFill>
                                    <a:schemeClr val="bg1"/>
                                  </a:solidFill>
                                  <a:latin typeface="Cambria Math" panose="02040503050406030204" pitchFamily="18" charset="0"/>
                                </a:rPr>
                                <m:t>  </m:t>
                              </m:r>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𝟏</m:t>
                              </m:r>
                            </m:sub>
                          </m:sSub>
                          <m:d>
                            <m:dPr>
                              <m:ctrlPr>
                                <a:rPr lang="en-US" sz="2000" b="1" i="1">
                                  <a:solidFill>
                                    <a:schemeClr val="bg1"/>
                                  </a:solidFill>
                                  <a:latin typeface="Cambria Math" panose="02040503050406030204" pitchFamily="18" charset="0"/>
                                </a:rPr>
                              </m:ctrlPr>
                            </m:dPr>
                            <m:e>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num>
                        <m:den>
                          <m:r>
                            <a:rPr lang="en-US" sz="20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𝟒𝐑</m:t>
                          </m:r>
                        </m:den>
                      </m:f>
                      <m:r>
                        <a:rPr lang="en-US" sz="2000" b="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𝐇</m:t>
                      </m:r>
                      <m:d>
                        <m:dPr>
                          <m:ctrlPr>
                            <a:rPr lang="en-US" sz="2000" b="1" i="1">
                              <a:solidFill>
                                <a:schemeClr val="bg1"/>
                              </a:solidFill>
                              <a:effectLst/>
                              <a:latin typeface="Cambria Math" panose="02040503050406030204" pitchFamily="18" charset="0"/>
                            </a:rPr>
                          </m:ctrlPr>
                        </m:dPr>
                        <m:e>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𝒛</m:t>
                          </m:r>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𝒂</m:t>
                          </m:r>
                        </m:e>
                      </m:d>
                    </m:oMath>
                  </m:oMathPara>
                </a14:m>
                <a:endParaRPr lang="en-US" sz="2000" b="1" dirty="0">
                  <a:solidFill>
                    <a:schemeClr val="bg1"/>
                  </a:solidFill>
                </a:endParaRPr>
              </a:p>
            </p:txBody>
          </p:sp>
        </mc:Choice>
        <mc:Fallback>
          <p:sp>
            <p:nvSpPr>
              <p:cNvPr id="14" name="TextBox 13">
                <a:extLst>
                  <a:ext uri="{FF2B5EF4-FFF2-40B4-BE49-F238E27FC236}">
                    <a16:creationId xmlns:a16="http://schemas.microsoft.com/office/drawing/2014/main" id="{D3A2858E-95BA-1658-BAFF-7965B6A4D40D}"/>
                  </a:ext>
                </a:extLst>
              </p:cNvPr>
              <p:cNvSpPr txBox="1">
                <a:spLocks noRot="1" noChangeAspect="1" noMove="1" noResize="1" noEditPoints="1" noAdjustHandles="1" noChangeArrowheads="1" noChangeShapeType="1" noTextEdit="1"/>
              </p:cNvSpPr>
              <p:nvPr/>
            </p:nvSpPr>
            <p:spPr>
              <a:xfrm>
                <a:off x="7662412" y="2536901"/>
                <a:ext cx="2829839" cy="687624"/>
              </a:xfrm>
              <a:prstGeom prst="rect">
                <a:avLst/>
              </a:prstGeom>
              <a:blipFill>
                <a:blip r:embed="rId6"/>
                <a:stretch>
                  <a:fillRect/>
                </a:stretch>
              </a:blipFill>
              <a:effectLst>
                <a:innerShdw blurRad="63500" dist="50800" dir="13500000">
                  <a:prstClr val="black">
                    <a:alpha val="50000"/>
                  </a:prstClr>
                </a:innerShdw>
              </a:effectLst>
            </p:spPr>
            <p:txBody>
              <a:bodyPr/>
              <a:lstStyle/>
              <a:p>
                <a:r>
                  <a:rPr lang="en-US">
                    <a:noFill/>
                  </a:rPr>
                  <a:t> </a:t>
                </a:r>
              </a:p>
            </p:txBody>
          </p:sp>
        </mc:Fallback>
      </mc:AlternateContent>
    </p:spTree>
    <p:extLst>
      <p:ext uri="{BB962C8B-B14F-4D97-AF65-F5344CB8AC3E}">
        <p14:creationId xmlns:p14="http://schemas.microsoft.com/office/powerpoint/2010/main" val="2181058238"/>
      </p:ext>
    </p:extLst>
  </p:cSld>
  <p:clrMapOvr>
    <a:masterClrMapping/>
  </p:clrMapOvr>
  <mc:AlternateContent xmlns:mc="http://schemas.openxmlformats.org/markup-compatibility/2006" xmlns:p14="http://schemas.microsoft.com/office/powerpoint/2010/main">
    <mc:Choice Requires="p14">
      <p:transition spd="slow" p14:dur="2000" advTm="836"/>
    </mc:Choice>
    <mc:Fallback xmlns="">
      <p:transition spd="slow" advTm="83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41D863D5-448F-432A-A4DF-4587F238F5DF}"/>
              </a:ext>
            </a:extLst>
          </p:cNvPr>
          <p:cNvSpPr>
            <a:spLocks noGrp="1"/>
          </p:cNvSpPr>
          <p:nvPr>
            <p:ph type="sldNum" sz="quarter" idx="12"/>
          </p:nvPr>
        </p:nvSpPr>
        <p:spPr>
          <a:xfrm>
            <a:off x="8610600" y="6356350"/>
            <a:ext cx="2743200" cy="365125"/>
          </a:xfrm>
        </p:spPr>
        <p:txBody>
          <a:bodyPr/>
          <a:lstStyle/>
          <a:p>
            <a:fld id="{9B2A3803-9D0F-4DAE-96F8-34F2F955E00D}" type="slidenum">
              <a:rPr lang="en-US" smtClean="0"/>
              <a:t>9</a:t>
            </a:fld>
            <a:endParaRPr lang="en-US"/>
          </a:p>
        </p:txBody>
      </p:sp>
      <p:sp>
        <p:nvSpPr>
          <p:cNvPr id="7" name="Rectangle 6">
            <a:extLst>
              <a:ext uri="{FF2B5EF4-FFF2-40B4-BE49-F238E27FC236}">
                <a16:creationId xmlns:a16="http://schemas.microsoft.com/office/drawing/2014/main" id="{3F1003AB-5734-4336-AAC0-8FE14E46DAE7}"/>
              </a:ext>
            </a:extLst>
          </p:cNvPr>
          <p:cNvSpPr/>
          <p:nvPr/>
        </p:nvSpPr>
        <p:spPr>
          <a:xfrm>
            <a:off x="0" y="618067"/>
            <a:ext cx="12192000" cy="36608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85D48F5-24E9-4B30-ABB0-4901DE965F04}"/>
              </a:ext>
            </a:extLst>
          </p:cNvPr>
          <p:cNvSpPr txBox="1"/>
          <p:nvPr/>
        </p:nvSpPr>
        <p:spPr>
          <a:xfrm>
            <a:off x="6631367" y="146004"/>
            <a:ext cx="5486400" cy="457200"/>
          </a:xfrm>
          <a:prstGeom prst="rect">
            <a:avLst/>
          </a:prstGeom>
          <a:noFill/>
          <a:ln>
            <a:noFill/>
          </a:ln>
        </p:spPr>
        <p:txBody>
          <a:bodyPr wrap="none" rtlCol="0">
            <a:spAutoFit/>
          </a:bodyPr>
          <a:lstStyle/>
          <a:p>
            <a:r>
              <a:rPr lang="en-US" sz="2200" b="1" dirty="0">
                <a:solidFill>
                  <a:srgbClr val="C00000"/>
                </a:solidFill>
                <a:latin typeface="Times New Roman" panose="02020603050405020304" pitchFamily="18" charset="0"/>
                <a:cs typeface="Times New Roman" panose="02020603050405020304" pitchFamily="18" charset="0"/>
              </a:rPr>
              <a:t>College of Natural Sciences and Mathematics</a:t>
            </a:r>
          </a:p>
        </p:txBody>
      </p:sp>
      <p:sp>
        <p:nvSpPr>
          <p:cNvPr id="9" name="TextBox 8">
            <a:extLst>
              <a:ext uri="{FF2B5EF4-FFF2-40B4-BE49-F238E27FC236}">
                <a16:creationId xmlns:a16="http://schemas.microsoft.com/office/drawing/2014/main" id="{7B7648A9-49F8-434D-910C-732EE56B7CD1}"/>
              </a:ext>
            </a:extLst>
          </p:cNvPr>
          <p:cNvSpPr txBox="1"/>
          <p:nvPr/>
        </p:nvSpPr>
        <p:spPr>
          <a:xfrm>
            <a:off x="0" y="182880"/>
            <a:ext cx="5486400" cy="369332"/>
          </a:xfrm>
          <a:prstGeom prst="rect">
            <a:avLst/>
          </a:prstGeom>
          <a:noFill/>
        </p:spPr>
        <p:txBody>
          <a:bodyPr wrap="square" rtlCol="0">
            <a:spAutoFit/>
          </a:bodyPr>
          <a:lstStyle/>
          <a:p>
            <a:r>
              <a:rPr lang="en-US" b="1" dirty="0">
                <a:solidFill>
                  <a:srgbClr val="C00000"/>
                </a:solidFill>
                <a:latin typeface="Arial Black" panose="020B0A04020102020204" pitchFamily="34" charset="0"/>
                <a:cs typeface="Arial" panose="020B0604020202020204" pitchFamily="34" charset="0"/>
              </a:rPr>
              <a:t>U N I V E R S I T Y   </a:t>
            </a:r>
            <a:r>
              <a:rPr lang="en-US" b="1" i="1" dirty="0">
                <a:solidFill>
                  <a:srgbClr val="C00000"/>
                </a:solidFill>
                <a:latin typeface="Times New Roman" panose="02020603050405020304" pitchFamily="18" charset="0"/>
                <a:cs typeface="Times New Roman" panose="02020603050405020304" pitchFamily="18" charset="0"/>
              </a:rPr>
              <a:t>of</a:t>
            </a:r>
            <a:r>
              <a:rPr lang="en-US" b="1" dirty="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Arial Black" panose="020B0A04020102020204" pitchFamily="34" charset="0"/>
                <a:cs typeface="Arial" panose="020B0604020202020204" pitchFamily="34" charset="0"/>
              </a:rPr>
              <a:t>  H O U S T O N</a:t>
            </a:r>
          </a:p>
        </p:txBody>
      </p:sp>
      <p:sp>
        <p:nvSpPr>
          <p:cNvPr id="10" name="TextBox 9">
            <a:extLst>
              <a:ext uri="{FF2B5EF4-FFF2-40B4-BE49-F238E27FC236}">
                <a16:creationId xmlns:a16="http://schemas.microsoft.com/office/drawing/2014/main" id="{037ECE64-A76E-46B3-B401-8D5EAA7F29F1}"/>
              </a:ext>
            </a:extLst>
          </p:cNvPr>
          <p:cNvSpPr txBox="1"/>
          <p:nvPr/>
        </p:nvSpPr>
        <p:spPr>
          <a:xfrm>
            <a:off x="-2" y="863203"/>
            <a:ext cx="10185011" cy="646331"/>
          </a:xfrm>
          <a:prstGeom prst="rect">
            <a:avLst/>
          </a:prstGeom>
          <a:noFill/>
        </p:spPr>
        <p:txBody>
          <a:bodyPr wrap="square" rtlCol="0">
            <a:spAutoFit/>
          </a:bodyPr>
          <a:lstStyle/>
          <a:p>
            <a:r>
              <a:rPr lang="en-US" sz="3600" b="1" dirty="0">
                <a:latin typeface="Calibri" panose="020F0502020204030204" pitchFamily="34" charset="0"/>
                <a:cs typeface="Times New Roman" panose="02020603050405020304" pitchFamily="18" charset="0"/>
              </a:rPr>
              <a:t>Analysis for </a:t>
            </a:r>
            <a:r>
              <a:rPr lang="en-US" sz="3600" b="1" dirty="0">
                <a:latin typeface="Symbol" panose="05050102010706020507" pitchFamily="18" charset="2"/>
                <a:cs typeface="Times New Roman" panose="02020603050405020304" pitchFamily="18" charset="0"/>
              </a:rPr>
              <a:t>a</a:t>
            </a:r>
            <a:r>
              <a:rPr lang="en-US" sz="3600" b="1" baseline="-25000" dirty="0">
                <a:latin typeface="Calibri" panose="020F0502020204030204" pitchFamily="34" charset="0"/>
                <a:cs typeface="Times New Roman" panose="02020603050405020304" pitchFamily="18" charset="0"/>
              </a:rPr>
              <a:t>1</a:t>
            </a:r>
            <a:r>
              <a:rPr lang="en-US" sz="3600" b="1" dirty="0">
                <a:latin typeface="Calibri" panose="020F0502020204030204" pitchFamily="34" charset="0"/>
                <a:cs typeface="Times New Roman" panose="02020603050405020304" pitchFamily="18" charset="0"/>
              </a:rPr>
              <a:t> with an active source with HFM</a:t>
            </a:r>
            <a:endParaRPr lang="en-US" sz="3600" dirty="0"/>
          </a:p>
        </p:txBody>
      </p:sp>
      <p:pic>
        <p:nvPicPr>
          <p:cNvPr id="4098" name="Picture 2">
            <a:extLst>
              <a:ext uri="{FF2B5EF4-FFF2-40B4-BE49-F238E27FC236}">
                <a16:creationId xmlns:a16="http://schemas.microsoft.com/office/drawing/2014/main" id="{246D2987-8197-E354-D9A2-2C81639AAC0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068" b="5622"/>
          <a:stretch/>
        </p:blipFill>
        <p:spPr bwMode="auto">
          <a:xfrm>
            <a:off x="173186" y="1754670"/>
            <a:ext cx="6458181" cy="451873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FCDC98F-EBC0-4060-BFBC-4E1C10608379}"/>
                  </a:ext>
                </a:extLst>
              </p:cNvPr>
              <p:cNvSpPr txBox="1"/>
              <p:nvPr/>
            </p:nvSpPr>
            <p:spPr>
              <a:xfrm>
                <a:off x="4677369" y="2350827"/>
                <a:ext cx="7514631" cy="704488"/>
              </a:xfrm>
              <a:prstGeom prst="rect">
                <a:avLst/>
              </a:prstGeom>
              <a:solidFill>
                <a:srgbClr val="0000CC"/>
              </a:solidFill>
              <a:ln/>
              <a:effectLst>
                <a:innerShdw blurRad="63500" dist="50800" dir="135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14:m>
                  <m:oMath xmlns:m="http://schemas.openxmlformats.org/officeDocument/2006/math">
                    <m:f>
                      <m:fPr>
                        <m:ctrlPr>
                          <a:rPr lang="en-US" sz="2400" b="1" i="1" smtClean="0">
                            <a:solidFill>
                              <a:schemeClr val="bg1"/>
                            </a:solidFill>
                            <a:effectLst/>
                            <a:latin typeface="Cambria Math" panose="02040503050406030204" pitchFamily="18" charset="0"/>
                            <a:cs typeface="Times New Roman" panose="02020603050405020304" pitchFamily="18" charset="0"/>
                          </a:rPr>
                        </m:ctrlPr>
                      </m:fPr>
                      <m:num>
                        <m:d>
                          <m:dPr>
                            <m:ctrlPr>
                              <a:rPr lang="en-US" sz="2400" b="1" i="1" smtClean="0">
                                <a:solidFill>
                                  <a:schemeClr val="bg1"/>
                                </a:solidFill>
                                <a:effectLst/>
                                <a:latin typeface="Cambria Math" panose="02040503050406030204" pitchFamily="18" charset="0"/>
                                <a:cs typeface="Times New Roman" panose="02020603050405020304" pitchFamily="18" charset="0"/>
                              </a:rPr>
                            </m:ctrlPr>
                          </m:dPr>
                          <m:e>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𝟏</m:t>
                                </m:r>
                              </m:sub>
                            </m:sSub>
                            <m:d>
                              <m:dPr>
                                <m:ctrlPr>
                                  <a:rPr lang="en-US" sz="2400" b="1" i="1">
                                    <a:solidFill>
                                      <a:schemeClr val="bg1"/>
                                    </a:solidFill>
                                    <a:latin typeface="Cambria Math" panose="02040503050406030204" pitchFamily="18" charset="0"/>
                                    <a:cs typeface="Times New Roman" panose="02020603050405020304" pitchFamily="18" charset="0"/>
                                  </a:rPr>
                                </m:ctrlPr>
                              </m:dPr>
                              <m:e>
                                <m:sSub>
                                  <m:sSubPr>
                                    <m:ctrlPr>
                                      <a:rPr lang="en-US" sz="2400" b="1" i="1">
                                        <a:solidFill>
                                          <a:schemeClr val="bg1"/>
                                        </a:solidFill>
                                        <a:latin typeface="Cambria Math" panose="02040503050406030204" pitchFamily="18" charset="0"/>
                                        <a:cs typeface="Times New Roman" panose="02020603050405020304" pitchFamily="18" charset="0"/>
                                      </a:rPr>
                                    </m:ctrlPr>
                                  </m:sSubPr>
                                  <m:e>
                                    <m:r>
                                      <a:rPr lang="en-US" sz="2400" b="1" i="1">
                                        <a:solidFill>
                                          <a:schemeClr val="bg1"/>
                                        </a:solidFill>
                                        <a:latin typeface="Cambria Math" panose="02040503050406030204" pitchFamily="18" charset="0"/>
                                        <a:cs typeface="Times New Roman" panose="02020603050405020304" pitchFamily="18" charset="0"/>
                                      </a:rPr>
                                      <m:t>𝒌</m:t>
                                    </m:r>
                                  </m:e>
                                  <m:sub>
                                    <m:r>
                                      <a:rPr lang="en-US" sz="2400" b="1" i="1">
                                        <a:solidFill>
                                          <a:schemeClr val="bg1"/>
                                        </a:solidFill>
                                        <a:latin typeface="Cambria Math" panose="02040503050406030204" pitchFamily="18" charset="0"/>
                                        <a:cs typeface="Times New Roman" panose="02020603050405020304" pitchFamily="18" charset="0"/>
                                      </a:rPr>
                                      <m:t>𝒛</m:t>
                                    </m:r>
                                    <m:r>
                                      <a:rPr lang="en-US" sz="2400" b="1" i="1" smtClean="0">
                                        <a:solidFill>
                                          <a:schemeClr val="bg1"/>
                                        </a:solidFill>
                                        <a:latin typeface="Cambria Math" panose="02040503050406030204" pitchFamily="18" charset="0"/>
                                        <a:cs typeface="Times New Roman" panose="02020603050405020304" pitchFamily="18" charset="0"/>
                                      </a:rPr>
                                      <m:t>𝒐</m:t>
                                    </m:r>
                                  </m:sub>
                                </m:sSub>
                                <m:r>
                                  <a:rPr lang="en-US" sz="2400" b="1" i="1">
                                    <a:solidFill>
                                      <a:schemeClr val="bg1"/>
                                    </a:solidFill>
                                    <a:latin typeface="Cambria Math" panose="02040503050406030204" pitchFamily="18" charset="0"/>
                                    <a:cs typeface="Times New Roman" panose="02020603050405020304" pitchFamily="18" charset="0"/>
                                  </a:rPr>
                                  <m:t>𝒛</m:t>
                                </m:r>
                              </m:e>
                            </m:d>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𝜶</m:t>
                                </m:r>
                              </m:e>
                              <m: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𝟏</m:t>
                                </m:r>
                              </m:sub>
                            </m:sSub>
                            <m:sSub>
                              <m:sSub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400" b="1" i="1">
                                            <a:solidFill>
                                              <a:schemeClr val="bg1"/>
                                            </a:solidFill>
                                            <a:latin typeface="Cambria Math" panose="02040503050406030204" pitchFamily="18" charset="0"/>
                                            <a:cs typeface="Times New Roman" panose="02020603050405020304" pitchFamily="18" charset="0"/>
                                          </a:rPr>
                                        </m:ctrlPr>
                                      </m:sSubPr>
                                      <m:e>
                                        <m:r>
                                          <a:rPr lang="en-US" sz="2400" b="1" i="1">
                                            <a:solidFill>
                                              <a:schemeClr val="bg1"/>
                                            </a:solidFill>
                                            <a:latin typeface="Cambria Math" panose="02040503050406030204" pitchFamily="18" charset="0"/>
                                            <a:cs typeface="Times New Roman" panose="02020603050405020304" pitchFamily="18" charset="0"/>
                                          </a:rPr>
                                          <m:t>𝒌</m:t>
                                        </m:r>
                                      </m:e>
                                      <m:sub>
                                        <m:r>
                                          <a:rPr lang="en-US" sz="2400" b="1" i="1">
                                            <a:solidFill>
                                              <a:schemeClr val="bg1"/>
                                            </a:solidFill>
                                            <a:latin typeface="Cambria Math" panose="02040503050406030204" pitchFamily="18" charset="0"/>
                                            <a:cs typeface="Times New Roman" panose="02020603050405020304" pitchFamily="18" charset="0"/>
                                          </a:rPr>
                                          <m:t>𝒛</m:t>
                                        </m:r>
                                        <m:r>
                                          <a:rPr lang="en-US" sz="2400" b="1" i="1" smtClean="0">
                                            <a:solidFill>
                                              <a:schemeClr val="bg1"/>
                                            </a:solidFill>
                                            <a:latin typeface="Cambria Math" panose="02040503050406030204" pitchFamily="18" charset="0"/>
                                            <a:cs typeface="Times New Roman" panose="02020603050405020304" pitchFamily="18" charset="0"/>
                                          </a:rPr>
                                          <m:t>𝒐</m:t>
                                        </m:r>
                                      </m:sub>
                                    </m:s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e>
                                </m:d>
                              </m:e>
                              <m: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𝒆𝒔𝒕</m:t>
                                </m:r>
                              </m:sub>
                            </m:sSub>
                          </m:e>
                        </m:d>
                      </m:num>
                      <m:den>
                        <m:r>
                          <a:rPr lang="en-US" sz="2400" b="1" i="1" smtClean="0">
                            <a:solidFill>
                              <a:schemeClr val="bg1"/>
                            </a:solidFill>
                            <a:effectLst/>
                            <a:latin typeface="Cambria Math" panose="02040503050406030204" pitchFamily="18" charset="0"/>
                            <a:cs typeface="Times New Roman" panose="02020603050405020304" pitchFamily="18" charset="0"/>
                          </a:rPr>
                          <m:t>𝟒</m:t>
                        </m:r>
                        <m:r>
                          <a:rPr lang="en-US" sz="2400" b="1" i="1" smtClean="0">
                            <a:solidFill>
                              <a:schemeClr val="bg1"/>
                            </a:solidFill>
                            <a:effectLst/>
                            <a:latin typeface="Cambria Math" panose="02040503050406030204" pitchFamily="18" charset="0"/>
                            <a:cs typeface="Times New Roman" panose="02020603050405020304" pitchFamily="18" charset="0"/>
                          </a:rPr>
                          <m:t>𝑹</m:t>
                        </m:r>
                      </m:den>
                    </m:f>
                    <m:r>
                      <a:rPr lang="en-US" sz="2400" b="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𝑯</m:t>
                    </m:r>
                    <m:d>
                      <m:dPr>
                        <m:ctrlPr>
                          <a:rPr lang="en-US" sz="2400" b="1" i="1" smtClean="0">
                            <a:solidFill>
                              <a:schemeClr val="bg1"/>
                            </a:solidFill>
                            <a:effectLst/>
                            <a:latin typeface="Cambria Math" panose="02040503050406030204" pitchFamily="18" charset="0"/>
                            <a:cs typeface="Times New Roman" panose="02020603050405020304" pitchFamily="18" charset="0"/>
                          </a:rPr>
                        </m:ctrlPr>
                      </m:dPr>
                      <m:e>
                        <m:r>
                          <a:rPr lang="en-US" sz="2400" b="1" i="1" smtClean="0">
                            <a:solidFill>
                              <a:schemeClr val="bg1"/>
                            </a:solidFill>
                            <a:effectLst/>
                            <a:latin typeface="Cambria Math" panose="020405030504060302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cs typeface="Times New Roman" panose="02020603050405020304" pitchFamily="18" charset="0"/>
                          </a:rPr>
                          <m:t>−</m:t>
                        </m:r>
                        <m:r>
                          <a:rPr lang="en-US" sz="2400" b="1" i="1" smtClean="0">
                            <a:solidFill>
                              <a:schemeClr val="bg1"/>
                            </a:solidFill>
                            <a:effectLst/>
                            <a:latin typeface="Cambria Math" panose="02040503050406030204" pitchFamily="18" charset="0"/>
                            <a:cs typeface="Times New Roman" panose="02020603050405020304" pitchFamily="18" charset="0"/>
                          </a:rPr>
                          <m:t>𝒂</m:t>
                        </m:r>
                      </m:e>
                    </m:d>
                    <m:r>
                      <a:rPr lang="en-US" sz="2400" b="1" i="1" smtClean="0">
                        <a:solidFill>
                          <a:schemeClr val="bg1"/>
                        </a:solidFill>
                        <a:effectLst/>
                        <a:latin typeface="Cambria Math" panose="02040503050406030204" pitchFamily="18" charset="0"/>
                        <a:cs typeface="Times New Roman" panose="02020603050405020304" pitchFamily="18" charset="0"/>
                      </a:rPr>
                      <m:t>−</m:t>
                    </m:r>
                    <m:f>
                      <m:fPr>
                        <m:ctrlPr>
                          <a:rPr lang="en-US" sz="2400" b="1" i="1" smtClean="0">
                            <a:solidFill>
                              <a:schemeClr val="bg1"/>
                            </a:solidFill>
                            <a:effectLst/>
                            <a:latin typeface="Cambria Math" panose="02040503050406030204" pitchFamily="18" charset="0"/>
                            <a:cs typeface="Times New Roman" panose="02020603050405020304" pitchFamily="18" charset="0"/>
                          </a:rPr>
                        </m:ctrlPr>
                      </m:fPr>
                      <m:num>
                        <m:r>
                          <a:rPr lang="en-US" sz="2400" b="1" i="1" smtClean="0">
                            <a:solidFill>
                              <a:schemeClr val="bg1"/>
                            </a:solidFill>
                            <a:effectLst/>
                            <a:latin typeface="Cambria Math" panose="02040503050406030204" pitchFamily="18" charset="0"/>
                            <a:cs typeface="Times New Roman" panose="02020603050405020304" pitchFamily="18" charset="0"/>
                          </a:rPr>
                          <m:t>𝟏</m:t>
                        </m:r>
                      </m:num>
                      <m:den>
                        <m:r>
                          <a:rPr lang="en-US" sz="2400" b="1" i="1" smtClean="0">
                            <a:solidFill>
                              <a:schemeClr val="bg1"/>
                            </a:solidFill>
                            <a:effectLst/>
                            <a:latin typeface="Cambria Math" panose="02040503050406030204" pitchFamily="18" charset="0"/>
                            <a:cs typeface="Times New Roman" panose="02020603050405020304" pitchFamily="18" charset="0"/>
                          </a:rPr>
                          <m:t>𝟐</m:t>
                        </m:r>
                      </m:den>
                    </m:f>
                    <m:r>
                      <a:rPr lang="en-US" sz="2400" b="1" i="1" smtClean="0">
                        <a:solidFill>
                          <a:schemeClr val="bg1"/>
                        </a:solidFill>
                        <a:effectLst/>
                        <a:latin typeface="Cambria Math" panose="02040503050406030204" pitchFamily="18" charset="0"/>
                        <a:cs typeface="Times New Roman" panose="02020603050405020304" pitchFamily="18" charset="0"/>
                      </a:rPr>
                      <m:t>−</m:t>
                    </m:r>
                    <m:f>
                      <m:fPr>
                        <m:ctrlP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b="1" i="0"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𝝅</m:t>
                        </m:r>
                      </m:den>
                    </m:f>
                    <m:nary>
                      <m:naryPr>
                        <m:limLoc m:val="subSup"/>
                        <m:ctrlP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naryPr>
                      <m:sub>
                        <m:r>
                          <a:rPr lang="en-US" sz="2400" b="1"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𝟎</m:t>
                        </m:r>
                      </m:sub>
                      <m:sup>
                        <m:sSub>
                          <m:sSubPr>
                            <m:ctrlPr>
                              <a:rPr lang="en-US" sz="2400" b="1" i="1">
                                <a:solidFill>
                                  <a:schemeClr val="bg1"/>
                                </a:solidFill>
                                <a:latin typeface="Cambria Math" panose="02040503050406030204" pitchFamily="18" charset="0"/>
                                <a:cs typeface="Times New Roman" panose="02020603050405020304" pitchFamily="18" charset="0"/>
                              </a:rPr>
                            </m:ctrlPr>
                          </m:sSubPr>
                          <m:e>
                            <m:r>
                              <a:rPr lang="en-US" sz="2400" b="1" i="1">
                                <a:solidFill>
                                  <a:schemeClr val="bg1"/>
                                </a:solidFill>
                                <a:latin typeface="Cambria Math" panose="02040503050406030204" pitchFamily="18" charset="0"/>
                                <a:cs typeface="Times New Roman" panose="02020603050405020304" pitchFamily="18" charset="0"/>
                              </a:rPr>
                              <m:t>𝒌</m:t>
                            </m:r>
                          </m:e>
                          <m:sub>
                            <m:r>
                              <a:rPr lang="en-US" sz="2400" b="1" i="1">
                                <a:solidFill>
                                  <a:schemeClr val="bg1"/>
                                </a:solidFill>
                                <a:latin typeface="Cambria Math" panose="02040503050406030204" pitchFamily="18" charset="0"/>
                                <a:cs typeface="Times New Roman" panose="02020603050405020304" pitchFamily="18" charset="0"/>
                              </a:rPr>
                              <m:t>𝒛𝒐</m:t>
                            </m:r>
                          </m:sub>
                        </m:sSub>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𝒛</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𝒂</m:t>
                        </m:r>
                        <m:r>
                          <a:rPr lang="en-US" sz="2400" b="1" i="1">
                            <a:solidFill>
                              <a:schemeClr val="bg1"/>
                            </a:solidFill>
                            <a:latin typeface="Cambria Math" panose="02040503050406030204" pitchFamily="18" charset="0"/>
                            <a:ea typeface="Calibri" panose="020F0502020204030204" pitchFamily="34" charset="0"/>
                            <a:cs typeface="Times New Roman" panose="02020603050405020304" pitchFamily="18" charset="0"/>
                          </a:rPr>
                          <m:t>)</m:t>
                        </m:r>
                      </m:sup>
                      <m:e>
                        <m:f>
                          <m:fPr>
                            <m:ctrlPr>
                              <a:rPr lang="en-US" sz="2400" b="1" i="1">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2400" b="1" i="0"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𝐬𝐢𝐧</m:t>
                                </m:r>
                              </m:fName>
                              <m:e>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e>
                            </m:func>
                          </m:num>
                          <m:den>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𝒛</m:t>
                            </m:r>
                            <m:r>
                              <a:rPr lang="en-US" sz="2400" b="1"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e>
                    </m:nary>
                    <m:r>
                      <a:rPr lang="en-US" sz="2400" b="1"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𝒅𝒛</m:t>
                    </m:r>
                  </m:oMath>
                </a14:m>
                <a:r>
                  <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p>
            </p:txBody>
          </p:sp>
        </mc:Choice>
        <mc:Fallback xmlns="">
          <p:sp>
            <p:nvSpPr>
              <p:cNvPr id="13" name="TextBox 12">
                <a:extLst>
                  <a:ext uri="{FF2B5EF4-FFF2-40B4-BE49-F238E27FC236}">
                    <a16:creationId xmlns:a16="http://schemas.microsoft.com/office/drawing/2014/main" id="{BFCDC98F-EBC0-4060-BFBC-4E1C10608379}"/>
                  </a:ext>
                </a:extLst>
              </p:cNvPr>
              <p:cNvSpPr txBox="1">
                <a:spLocks noRot="1" noChangeAspect="1" noMove="1" noResize="1" noEditPoints="1" noAdjustHandles="1" noChangeArrowheads="1" noChangeShapeType="1" noTextEdit="1"/>
              </p:cNvSpPr>
              <p:nvPr/>
            </p:nvSpPr>
            <p:spPr>
              <a:xfrm>
                <a:off x="4677369" y="2350827"/>
                <a:ext cx="7514631" cy="704488"/>
              </a:xfrm>
              <a:prstGeom prst="rect">
                <a:avLst/>
              </a:prstGeom>
              <a:blipFill>
                <a:blip r:embed="rId4"/>
                <a:stretch>
                  <a:fillRect r="-1134" b="-7692"/>
                </a:stretch>
              </a:blipFill>
              <a:ln/>
              <a:effectLst>
                <a:innerShdw blurRad="63500" dist="50800" dir="13500000">
                  <a:prstClr val="black">
                    <a:alpha val="50000"/>
                  </a:prstClr>
                </a:inn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7F2C5E8-984F-CB68-151B-AEB8CAD3F883}"/>
                  </a:ext>
                </a:extLst>
              </p:cNvPr>
              <p:cNvSpPr txBox="1"/>
              <p:nvPr/>
            </p:nvSpPr>
            <p:spPr>
              <a:xfrm>
                <a:off x="2831534" y="6239933"/>
                <a:ext cx="1499733" cy="369332"/>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chemeClr val="tx1"/>
                              </a:solidFill>
                              <a:latin typeface="Cambria Math" panose="02040503050406030204" pitchFamily="18" charset="0"/>
                              <a:cs typeface="Times New Roman" panose="02020603050405020304" pitchFamily="18" charset="0"/>
                            </a:rPr>
                          </m:ctrlPr>
                        </m:sSubPr>
                        <m:e>
                          <m:r>
                            <a:rPr lang="en-US" sz="1800" b="0" i="1">
                              <a:solidFill>
                                <a:schemeClr val="tx1"/>
                              </a:solidFill>
                              <a:latin typeface="Cambria Math" panose="02040503050406030204" pitchFamily="18" charset="0"/>
                              <a:cs typeface="Times New Roman" panose="02020603050405020304" pitchFamily="18" charset="0"/>
                            </a:rPr>
                            <m:t>𝑘</m:t>
                          </m:r>
                        </m:e>
                        <m:sub>
                          <m:r>
                            <a:rPr lang="en-US" sz="1800" b="0" i="1">
                              <a:solidFill>
                                <a:schemeClr val="tx1"/>
                              </a:solidFill>
                              <a:latin typeface="Cambria Math" panose="02040503050406030204" pitchFamily="18" charset="0"/>
                              <a:cs typeface="Times New Roman" panose="02020603050405020304" pitchFamily="18" charset="0"/>
                            </a:rPr>
                            <m:t>𝑧𝑜</m:t>
                          </m:r>
                        </m:sub>
                      </m:sSub>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𝑧</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𝑎</m:t>
                      </m:r>
                      <m:r>
                        <a:rPr lang="en-US" sz="1800" b="0"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US" dirty="0"/>
              </a:p>
            </p:txBody>
          </p:sp>
        </mc:Choice>
        <mc:Fallback xmlns="">
          <p:sp>
            <p:nvSpPr>
              <p:cNvPr id="2" name="TextBox 1">
                <a:extLst>
                  <a:ext uri="{FF2B5EF4-FFF2-40B4-BE49-F238E27FC236}">
                    <a16:creationId xmlns:a16="http://schemas.microsoft.com/office/drawing/2014/main" id="{37F2C5E8-984F-CB68-151B-AEB8CAD3F883}"/>
                  </a:ext>
                </a:extLst>
              </p:cNvPr>
              <p:cNvSpPr txBox="1">
                <a:spLocks noRot="1" noChangeAspect="1" noMove="1" noResize="1" noEditPoints="1" noAdjustHandles="1" noChangeArrowheads="1" noChangeShapeType="1" noTextEdit="1"/>
              </p:cNvSpPr>
              <p:nvPr/>
            </p:nvSpPr>
            <p:spPr>
              <a:xfrm>
                <a:off x="2831534" y="6239933"/>
                <a:ext cx="1499733" cy="369332"/>
              </a:xfrm>
              <a:prstGeom prst="rect">
                <a:avLst/>
              </a:prstGeom>
              <a:blipFill>
                <a:blip r:embed="rId5"/>
                <a:stretch>
                  <a:fillRect b="-13333"/>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084281938"/>
      </p:ext>
    </p:extLst>
  </p:cSld>
  <p:clrMapOvr>
    <a:masterClrMapping/>
  </p:clrMapOvr>
  <mc:AlternateContent xmlns:mc="http://schemas.openxmlformats.org/markup-compatibility/2006" xmlns:p14="http://schemas.microsoft.com/office/powerpoint/2010/main">
    <mc:Choice Requires="p14">
      <p:transition spd="slow" p14:dur="2000" advTm="50690"/>
    </mc:Choice>
    <mc:Fallback xmlns="">
      <p:transition spd="slow" advTm="5069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5.6"/>
</p:tagLst>
</file>

<file path=ppt/tags/tag2.xml><?xml version="1.0" encoding="utf-8"?>
<p:tagLst xmlns:a="http://schemas.openxmlformats.org/drawingml/2006/main" xmlns:r="http://schemas.openxmlformats.org/officeDocument/2006/relationships" xmlns:p="http://schemas.openxmlformats.org/presentationml/2006/main">
  <p:tag name="TIMING" val="|55.6"/>
</p:tagLst>
</file>

<file path=ppt/tags/tag3.xml><?xml version="1.0" encoding="utf-8"?>
<p:tagLst xmlns:a="http://schemas.openxmlformats.org/drawingml/2006/main" xmlns:r="http://schemas.openxmlformats.org/officeDocument/2006/relationships" xmlns:p="http://schemas.openxmlformats.org/presentationml/2006/main">
  <p:tag name="TIMING" val="|56.9|1.3|61.4|1.8"/>
</p:tagLst>
</file>

<file path=ppt/tags/tag4.xml><?xml version="1.0" encoding="utf-8"?>
<p:tagLst xmlns:a="http://schemas.openxmlformats.org/drawingml/2006/main" xmlns:r="http://schemas.openxmlformats.org/officeDocument/2006/relationships" xmlns:p="http://schemas.openxmlformats.org/presentationml/2006/main">
  <p:tag name="TIMING" val="|0.4|47.4|0.5"/>
</p:tagLst>
</file>

<file path=ppt/tags/tag5.xml><?xml version="1.0" encoding="utf-8"?>
<p:tagLst xmlns:a="http://schemas.openxmlformats.org/drawingml/2006/main" xmlns:r="http://schemas.openxmlformats.org/officeDocument/2006/relationships" xmlns:p="http://schemas.openxmlformats.org/presentationml/2006/main">
  <p:tag name="TIMING" val="|6.6|12.5|31.6|0.6|3|9.6"/>
</p:tagLst>
</file>

<file path=ppt/tags/tag6.xml><?xml version="1.0" encoding="utf-8"?>
<p:tagLst xmlns:a="http://schemas.openxmlformats.org/drawingml/2006/main" xmlns:r="http://schemas.openxmlformats.org/officeDocument/2006/relationships" xmlns:p="http://schemas.openxmlformats.org/presentationml/2006/main">
  <p:tag name="TIMING" val="|12|0.4|0.6"/>
</p:tagLst>
</file>

<file path=ppt/tags/tag7.xml><?xml version="1.0" encoding="utf-8"?>
<p:tagLst xmlns:a="http://schemas.openxmlformats.org/drawingml/2006/main" xmlns:r="http://schemas.openxmlformats.org/officeDocument/2006/relationships" xmlns:p="http://schemas.openxmlformats.org/presentationml/2006/main">
  <p:tag name="TIMING" val="|0.8|2.8|0.4"/>
</p:tagLst>
</file>

<file path=ppt/tags/tag8.xml><?xml version="1.0" encoding="utf-8"?>
<p:tagLst xmlns:a="http://schemas.openxmlformats.org/drawingml/2006/main" xmlns:r="http://schemas.openxmlformats.org/officeDocument/2006/relationships" xmlns:p="http://schemas.openxmlformats.org/presentationml/2006/main">
  <p:tag name="TIMING" val="|0.7|0.5|0.5|0.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1001</TotalTime>
  <Words>1931</Words>
  <Application>Microsoft Office PowerPoint</Application>
  <PresentationFormat>Widescreen</PresentationFormat>
  <Paragraphs>202</Paragraphs>
  <Slides>19</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Arial</vt:lpstr>
      <vt:lpstr>Arial Black</vt:lpstr>
      <vt:lpstr>Calibri</vt:lpstr>
      <vt:lpstr>Calibri Light</vt:lpstr>
      <vt:lpstr>Cambria Math</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Gonzalez Romero, Ana Carolina</dc:creator>
  <cp:lastModifiedBy>Gonzalez Romero, Ana Carolina</cp:lastModifiedBy>
  <cp:revision>40</cp:revision>
  <dcterms:created xsi:type="dcterms:W3CDTF">2023-02-13T03:41:37Z</dcterms:created>
  <dcterms:modified xsi:type="dcterms:W3CDTF">2023-02-18T04:53:04Z</dcterms:modified>
</cp:coreProperties>
</file>