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53" r:id="rId1"/>
  </p:sldMasterIdLst>
  <p:notesMasterIdLst>
    <p:notesMasterId r:id="rId14"/>
  </p:notesMasterIdLst>
  <p:sldIdLst>
    <p:sldId id="256" r:id="rId2"/>
    <p:sldId id="278" r:id="rId3"/>
    <p:sldId id="292" r:id="rId4"/>
    <p:sldId id="264" r:id="rId5"/>
    <p:sldId id="293" r:id="rId6"/>
    <p:sldId id="280" r:id="rId7"/>
    <p:sldId id="281" r:id="rId8"/>
    <p:sldId id="295" r:id="rId9"/>
    <p:sldId id="294" r:id="rId10"/>
    <p:sldId id="284" r:id="rId11"/>
    <p:sldId id="285" r:id="rId12"/>
    <p:sldId id="273"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395"/>
    <p:restoredTop sz="94703"/>
  </p:normalViewPr>
  <p:slideViewPr>
    <p:cSldViewPr snapToGrid="0" snapToObjects="1">
      <p:cViewPr varScale="1">
        <p:scale>
          <a:sx n="83" d="100"/>
          <a:sy n="83" d="100"/>
        </p:scale>
        <p:origin x="232" y="1160"/>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39BFD4-FDDE-D846-BB28-6D995B97DE83}" type="datetimeFigureOut">
              <a:rPr lang="en-US" smtClean="0"/>
              <a:t>2/18/2023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C2843-06EE-8044-85F3-405AB04E316E}" type="slidenum">
              <a:rPr lang="en-US" smtClean="0"/>
              <a:t>‹#›</a:t>
            </a:fld>
            <a:endParaRPr lang="en-US"/>
          </a:p>
        </p:txBody>
      </p:sp>
    </p:spTree>
    <p:extLst>
      <p:ext uri="{BB962C8B-B14F-4D97-AF65-F5344CB8AC3E}">
        <p14:creationId xmlns:p14="http://schemas.microsoft.com/office/powerpoint/2010/main" val="2155534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2C2843-06EE-8044-85F3-405AB04E316E}" type="slidenum">
              <a:rPr lang="en-US" smtClean="0"/>
              <a:t>2</a:t>
            </a:fld>
            <a:endParaRPr lang="en-US"/>
          </a:p>
        </p:txBody>
      </p:sp>
    </p:spTree>
    <p:extLst>
      <p:ext uri="{BB962C8B-B14F-4D97-AF65-F5344CB8AC3E}">
        <p14:creationId xmlns:p14="http://schemas.microsoft.com/office/powerpoint/2010/main" val="23319288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2C2843-06EE-8044-85F3-405AB04E316E}" type="slidenum">
              <a:rPr lang="en-US" smtClean="0"/>
              <a:t>4</a:t>
            </a:fld>
            <a:endParaRPr lang="en-US"/>
          </a:p>
        </p:txBody>
      </p:sp>
    </p:spTree>
    <p:extLst>
      <p:ext uri="{BB962C8B-B14F-4D97-AF65-F5344CB8AC3E}">
        <p14:creationId xmlns:p14="http://schemas.microsoft.com/office/powerpoint/2010/main" val="4758183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2C2843-06EE-8044-85F3-405AB04E316E}" type="slidenum">
              <a:rPr lang="en-US" smtClean="0"/>
              <a:t>5</a:t>
            </a:fld>
            <a:endParaRPr lang="en-US"/>
          </a:p>
        </p:txBody>
      </p:sp>
    </p:spTree>
    <p:extLst>
      <p:ext uri="{BB962C8B-B14F-4D97-AF65-F5344CB8AC3E}">
        <p14:creationId xmlns:p14="http://schemas.microsoft.com/office/powerpoint/2010/main" val="10565991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flip="none" rotWithShape="1">
          <a:gsLst>
            <a:gs pos="0">
              <a:srgbClr val="B1DDFF"/>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B332FF1F-3CEF-2441-AA34-DF4CCD3D7004}" type="datetime1">
              <a:rPr lang="en-US" smtClean="0"/>
              <a:t>2/18/2023</a:t>
            </a:fld>
            <a:endParaRPr lang="en-US" dirty="0"/>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2281614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B6E5E0-D734-E545-828E-AFB379E2E296}" type="datetime1">
              <a:rPr lang="en-US" smtClean="0"/>
              <a:t>2/18/2023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63003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64CC62-CC18-AE40-BFE0-4A42541D6ECD}" type="datetime1">
              <a:rPr lang="en-US" smtClean="0"/>
              <a:t>2/18/2023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82960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A15682-521B-3A45-8142-FC076A8BEC2B}" type="datetime1">
              <a:rPr lang="en-US" smtClean="0"/>
              <a:t>2/18/2023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22454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gradFill flip="none" rotWithShape="1">
          <a:gsLst>
            <a:gs pos="0">
              <a:schemeClr val="bg2">
                <a:tint val="80000"/>
                <a:shade val="100000"/>
                <a:satMod val="300000"/>
              </a:schemeClr>
            </a:gs>
            <a:gs pos="100000">
              <a:srgbClr val="B1DDFF">
                <a:lumMod val="64000"/>
                <a:lumOff val="36000"/>
              </a:srgb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C152F8E6-27D2-DE4F-AFDF-826CE849BD59}" type="datetime1">
              <a:rPr lang="en-US" smtClean="0"/>
              <a:t>2/18/2023</a:t>
            </a:fld>
            <a:endParaRPr lang="en-US" dirty="0"/>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US" dirty="0"/>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324462383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9A765EA-57D5-804E-AF5D-24F53F659E27}" type="datetime1">
              <a:rPr lang="en-US" smtClean="0"/>
              <a:t>2/18/2023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625002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55CFA24-6529-5840-916B-15D7B992A96E}" type="datetime1">
              <a:rPr lang="en-US" smtClean="0"/>
              <a:t>2/18/2023</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1775108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CB607C-9DEF-7146-8E18-0F8911DBD898}" type="datetime1">
              <a:rPr lang="en-US" smtClean="0"/>
              <a:t>2/18/2023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984773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93429F-0599-CE41-9C87-0228C1428D04}" type="datetime1">
              <a:rPr lang="en-US" smtClean="0"/>
              <a:t>2/18/2023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5772733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B8244AC2-9F8F-ED4D-BE9B-03F83EABA857}" type="datetime1">
              <a:rPr lang="en-US" smtClean="0"/>
              <a:t>2/18/2023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2265129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A7F824DC-51CB-7A4B-BA2F-AD27ECC748CE}" type="datetime1">
              <a:rPr lang="en-US" smtClean="0"/>
              <a:t>2/18/2023</a:t>
            </a:fld>
            <a:endParaRPr lang="en-US"/>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dirty="0"/>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23510511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3DD8A948-6548-564D-9E97-2CFFEF0C1EFD}" type="datetime1">
              <a:rPr lang="en-US" smtClean="0"/>
              <a:t>2/18/2023</a:t>
            </a:fld>
            <a:endParaRPr lang="en-US"/>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731958802"/>
      </p:ext>
    </p:extLst>
  </p:cSld>
  <p:clrMap bg1="dk1" tx1="lt1" bg2="dk2" tx2="lt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hf hdr="0" ftr="0" dt="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anl.gov/phy/3d-structure-of-protons-and-neutron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n abstract cyber space concept">
            <a:extLst>
              <a:ext uri="{FF2B5EF4-FFF2-40B4-BE49-F238E27FC236}">
                <a16:creationId xmlns:a16="http://schemas.microsoft.com/office/drawing/2014/main" id="{EADEDBB2-723C-48A4-94BB-B56092940045}"/>
              </a:ext>
            </a:extLst>
          </p:cNvPr>
          <p:cNvPicPr>
            <a:picLocks noChangeAspect="1"/>
          </p:cNvPicPr>
          <p:nvPr/>
        </p:nvPicPr>
        <p:blipFill rotWithShape="1">
          <a:blip r:embed="rId2"/>
          <a:srcRect/>
          <a:stretch/>
        </p:blipFill>
        <p:spPr>
          <a:xfrm>
            <a:off x="20" y="10"/>
            <a:ext cx="12191979" cy="6857990"/>
          </a:xfrm>
          <a:prstGeom prst="rect">
            <a:avLst/>
          </a:prstGeom>
        </p:spPr>
      </p:pic>
      <p:sp>
        <p:nvSpPr>
          <p:cNvPr id="2" name="Title 1">
            <a:extLst>
              <a:ext uri="{FF2B5EF4-FFF2-40B4-BE49-F238E27FC236}">
                <a16:creationId xmlns:a16="http://schemas.microsoft.com/office/drawing/2014/main" id="{C81CF2C8-FE20-224C-8945-CDC4EAC15F12}"/>
              </a:ext>
            </a:extLst>
          </p:cNvPr>
          <p:cNvSpPr>
            <a:spLocks noGrp="1"/>
          </p:cNvSpPr>
          <p:nvPr>
            <p:ph type="ctrTitle"/>
          </p:nvPr>
        </p:nvSpPr>
        <p:spPr>
          <a:xfrm>
            <a:off x="1021266" y="1359355"/>
            <a:ext cx="6745877" cy="3042706"/>
          </a:xfrm>
        </p:spPr>
        <p:txBody>
          <a:bodyPr>
            <a:normAutofit fontScale="90000"/>
          </a:bodyPr>
          <a:lstStyle/>
          <a:p>
            <a:r>
              <a:rPr lang="en-US" sz="6000" dirty="0"/>
              <a:t>Entanglement Entropy in proton-proton collisions </a:t>
            </a:r>
          </a:p>
        </p:txBody>
      </p:sp>
      <p:sp>
        <p:nvSpPr>
          <p:cNvPr id="3" name="Subtitle 2">
            <a:extLst>
              <a:ext uri="{FF2B5EF4-FFF2-40B4-BE49-F238E27FC236}">
                <a16:creationId xmlns:a16="http://schemas.microsoft.com/office/drawing/2014/main" id="{6D892974-CF67-8040-8F67-25464D22F05A}"/>
              </a:ext>
            </a:extLst>
          </p:cNvPr>
          <p:cNvSpPr>
            <a:spLocks noGrp="1"/>
          </p:cNvSpPr>
          <p:nvPr>
            <p:ph type="subTitle" idx="1"/>
          </p:nvPr>
        </p:nvSpPr>
        <p:spPr>
          <a:xfrm>
            <a:off x="1689470" y="4679054"/>
            <a:ext cx="5409468" cy="950976"/>
          </a:xfrm>
        </p:spPr>
        <p:txBody>
          <a:bodyPr>
            <a:normAutofit fontScale="92500" lnSpcReduction="10000"/>
          </a:bodyPr>
          <a:lstStyle/>
          <a:p>
            <a:r>
              <a:rPr lang="en-US" dirty="0">
                <a:solidFill>
                  <a:schemeClr val="bg1"/>
                </a:solidFill>
              </a:rPr>
              <a:t>Alek Hutson</a:t>
            </a:r>
          </a:p>
          <a:p>
            <a:r>
              <a:rPr lang="en-US" dirty="0">
                <a:solidFill>
                  <a:schemeClr val="bg1"/>
                </a:solidFill>
              </a:rPr>
              <a:t>Advisor: Dr. Rene </a:t>
            </a:r>
            <a:r>
              <a:rPr lang="en-US" dirty="0" err="1">
                <a:solidFill>
                  <a:schemeClr val="bg1"/>
                </a:solidFill>
              </a:rPr>
              <a:t>Bellwied</a:t>
            </a:r>
            <a:endParaRPr lang="en-US" dirty="0">
              <a:solidFill>
                <a:schemeClr val="bg1"/>
              </a:solidFill>
            </a:endParaRPr>
          </a:p>
          <a:p>
            <a:r>
              <a:rPr lang="en-US" dirty="0">
                <a:solidFill>
                  <a:schemeClr val="bg1"/>
                </a:solidFill>
              </a:rPr>
              <a:t>University of Houston</a:t>
            </a:r>
          </a:p>
          <a:p>
            <a:r>
              <a:rPr lang="en-US" dirty="0">
                <a:solidFill>
                  <a:schemeClr val="bg1"/>
                </a:solidFill>
              </a:rPr>
              <a:t>February 18, 2023</a:t>
            </a:r>
          </a:p>
        </p:txBody>
      </p:sp>
      <p:sp>
        <p:nvSpPr>
          <p:cNvPr id="5" name="Slide Number Placeholder 4">
            <a:extLst>
              <a:ext uri="{FF2B5EF4-FFF2-40B4-BE49-F238E27FC236}">
                <a16:creationId xmlns:a16="http://schemas.microsoft.com/office/drawing/2014/main" id="{7AE48353-75CE-34D4-26E1-92F882B9EE5A}"/>
              </a:ext>
            </a:extLst>
          </p:cNvPr>
          <p:cNvSpPr>
            <a:spLocks noGrp="1"/>
          </p:cNvSpPr>
          <p:nvPr>
            <p:ph type="sldNum" sz="quarter" idx="12"/>
          </p:nvPr>
        </p:nvSpPr>
        <p:spPr/>
        <p:txBody>
          <a:bodyPr/>
          <a:lstStyle/>
          <a:p>
            <a:fld id="{34B7E4EF-A1BD-40F4-AB7B-04F084DD991D}" type="slidenum">
              <a:rPr lang="en-US" smtClean="0"/>
              <a:t>1</a:t>
            </a:fld>
            <a:endParaRPr lang="en-US" dirty="0"/>
          </a:p>
        </p:txBody>
      </p:sp>
    </p:spTree>
    <p:extLst>
      <p:ext uri="{BB962C8B-B14F-4D97-AF65-F5344CB8AC3E}">
        <p14:creationId xmlns:p14="http://schemas.microsoft.com/office/powerpoint/2010/main" val="21509305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53667-5B35-DA36-600B-02B4ABECCA05}"/>
              </a:ext>
            </a:extLst>
          </p:cNvPr>
          <p:cNvSpPr>
            <a:spLocks noGrp="1"/>
          </p:cNvSpPr>
          <p:nvPr>
            <p:ph type="title"/>
          </p:nvPr>
        </p:nvSpPr>
        <p:spPr>
          <a:xfrm>
            <a:off x="987787" y="521943"/>
            <a:ext cx="10058400" cy="719966"/>
          </a:xfrm>
        </p:spPr>
        <p:txBody>
          <a:bodyPr>
            <a:normAutofit fontScale="90000"/>
          </a:bodyPr>
          <a:lstStyle/>
          <a:p>
            <a:pPr algn="ctr"/>
            <a:r>
              <a:rPr lang="en-US" dirty="0"/>
              <a:t>Calculating an initial-state entropy</a:t>
            </a:r>
          </a:p>
        </p:txBody>
      </p:sp>
      <p:sp>
        <p:nvSpPr>
          <p:cNvPr id="3" name="Content Placeholder 2">
            <a:extLst>
              <a:ext uri="{FF2B5EF4-FFF2-40B4-BE49-F238E27FC236}">
                <a16:creationId xmlns:a16="http://schemas.microsoft.com/office/drawing/2014/main" id="{F266DF8F-2619-E562-375E-F350582B7D08}"/>
              </a:ext>
            </a:extLst>
          </p:cNvPr>
          <p:cNvSpPr>
            <a:spLocks noGrp="1"/>
          </p:cNvSpPr>
          <p:nvPr>
            <p:ph idx="1"/>
          </p:nvPr>
        </p:nvSpPr>
        <p:spPr>
          <a:xfrm>
            <a:off x="6230112" y="1241909"/>
            <a:ext cx="5669280" cy="4793131"/>
          </a:xfrm>
        </p:spPr>
        <p:txBody>
          <a:bodyPr/>
          <a:lstStyle/>
          <a:p>
            <a:r>
              <a:rPr lang="en-US" dirty="0"/>
              <a:t>If we restrict ourselves to a region dominated by gluons we can use a simple relation to calculate the entanglement entropy, needing only the number of gluons that exist in the interaction region.</a:t>
            </a:r>
          </a:p>
          <a:p>
            <a:endParaRPr lang="en-US" dirty="0"/>
          </a:p>
          <a:p>
            <a:endParaRPr lang="en-US" dirty="0"/>
          </a:p>
          <a:p>
            <a:r>
              <a:rPr lang="en-US" dirty="0"/>
              <a:t>Using the results of deep inelastic scattering theorists are able to produce Parton Density Functions (PDF’s) which quantify the number density of </a:t>
            </a:r>
            <a:r>
              <a:rPr lang="en-US" dirty="0" err="1"/>
              <a:t>partons</a:t>
            </a:r>
            <a:r>
              <a:rPr lang="en-US" dirty="0"/>
              <a:t> as a function of x.</a:t>
            </a:r>
          </a:p>
          <a:p>
            <a:r>
              <a:rPr lang="en-US" dirty="0"/>
              <a:t>I can therefore calculate the number of gluons by integrating these pdf’s in the following way:</a:t>
            </a:r>
          </a:p>
        </p:txBody>
      </p:sp>
      <p:sp>
        <p:nvSpPr>
          <p:cNvPr id="4" name="Slide Number Placeholder 3">
            <a:extLst>
              <a:ext uri="{FF2B5EF4-FFF2-40B4-BE49-F238E27FC236}">
                <a16:creationId xmlns:a16="http://schemas.microsoft.com/office/drawing/2014/main" id="{44977CAC-037C-6EAF-E6A1-2AB6F8917B1E}"/>
              </a:ext>
            </a:extLst>
          </p:cNvPr>
          <p:cNvSpPr>
            <a:spLocks noGrp="1"/>
          </p:cNvSpPr>
          <p:nvPr>
            <p:ph type="sldNum" sz="quarter" idx="12"/>
          </p:nvPr>
        </p:nvSpPr>
        <p:spPr/>
        <p:txBody>
          <a:bodyPr/>
          <a:lstStyle/>
          <a:p>
            <a:fld id="{34B7E4EF-A1BD-40F4-AB7B-04F084DD991D}" type="slidenum">
              <a:rPr lang="en-US" smtClean="0"/>
              <a:t>10</a:t>
            </a:fld>
            <a:endParaRPr lang="en-US"/>
          </a:p>
        </p:txBody>
      </p:sp>
      <p:pic>
        <p:nvPicPr>
          <p:cNvPr id="6" name="Picture 5" descr="A picture containing diagram&#10;&#10;Description automatically generated">
            <a:extLst>
              <a:ext uri="{FF2B5EF4-FFF2-40B4-BE49-F238E27FC236}">
                <a16:creationId xmlns:a16="http://schemas.microsoft.com/office/drawing/2014/main" id="{2B82E96A-1B4C-4381-7357-A081C820D308}"/>
              </a:ext>
            </a:extLst>
          </p:cNvPr>
          <p:cNvPicPr>
            <a:picLocks noChangeAspect="1"/>
          </p:cNvPicPr>
          <p:nvPr/>
        </p:nvPicPr>
        <p:blipFill>
          <a:blip r:embed="rId2"/>
          <a:stretch>
            <a:fillRect/>
          </a:stretch>
        </p:blipFill>
        <p:spPr>
          <a:xfrm>
            <a:off x="7298139" y="5425454"/>
            <a:ext cx="2677800" cy="1021195"/>
          </a:xfrm>
          <a:prstGeom prst="rect">
            <a:avLst/>
          </a:prstGeom>
        </p:spPr>
      </p:pic>
      <p:pic>
        <p:nvPicPr>
          <p:cNvPr id="7" name="Picture 6" descr="Text&#10;&#10;Description automatically generated">
            <a:extLst>
              <a:ext uri="{FF2B5EF4-FFF2-40B4-BE49-F238E27FC236}">
                <a16:creationId xmlns:a16="http://schemas.microsoft.com/office/drawing/2014/main" id="{9CFF5A6C-5B38-3CCF-8141-24BD3D6B1FD7}"/>
              </a:ext>
            </a:extLst>
          </p:cNvPr>
          <p:cNvPicPr>
            <a:picLocks noChangeAspect="1"/>
          </p:cNvPicPr>
          <p:nvPr/>
        </p:nvPicPr>
        <p:blipFill>
          <a:blip r:embed="rId3"/>
          <a:stretch>
            <a:fillRect/>
          </a:stretch>
        </p:blipFill>
        <p:spPr>
          <a:xfrm>
            <a:off x="7566596" y="2737328"/>
            <a:ext cx="2140886" cy="689841"/>
          </a:xfrm>
          <a:prstGeom prst="rect">
            <a:avLst/>
          </a:prstGeom>
        </p:spPr>
      </p:pic>
      <p:cxnSp>
        <p:nvCxnSpPr>
          <p:cNvPr id="9" name="Straight Connector 8">
            <a:extLst>
              <a:ext uri="{FF2B5EF4-FFF2-40B4-BE49-F238E27FC236}">
                <a16:creationId xmlns:a16="http://schemas.microsoft.com/office/drawing/2014/main" id="{34409E51-B59F-0B30-7E92-E20E1770FED9}"/>
              </a:ext>
            </a:extLst>
          </p:cNvPr>
          <p:cNvCxnSpPr/>
          <p:nvPr/>
        </p:nvCxnSpPr>
        <p:spPr>
          <a:xfrm>
            <a:off x="8637039" y="6035040"/>
            <a:ext cx="1070443"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2B801A70-89C4-FE65-2113-3E4C87119665}"/>
              </a:ext>
            </a:extLst>
          </p:cNvPr>
          <p:cNvSpPr txBox="1"/>
          <p:nvPr/>
        </p:nvSpPr>
        <p:spPr>
          <a:xfrm>
            <a:off x="9010481" y="6014140"/>
            <a:ext cx="323557" cy="369332"/>
          </a:xfrm>
          <a:prstGeom prst="rect">
            <a:avLst/>
          </a:prstGeom>
          <a:noFill/>
        </p:spPr>
        <p:txBody>
          <a:bodyPr wrap="square" rtlCol="0">
            <a:spAutoFit/>
          </a:bodyPr>
          <a:lstStyle/>
          <a:p>
            <a:r>
              <a:rPr lang="en-US" dirty="0">
                <a:solidFill>
                  <a:schemeClr val="bg1"/>
                </a:solidFill>
                <a:latin typeface="Apple Chancery" panose="03020702040506060504" pitchFamily="66" charset="-79"/>
                <a:cs typeface="Apple Chancery" panose="03020702040506060504" pitchFamily="66" charset="-79"/>
              </a:rPr>
              <a:t>x</a:t>
            </a:r>
          </a:p>
        </p:txBody>
      </p:sp>
      <p:pic>
        <p:nvPicPr>
          <p:cNvPr id="11" name="Picture 10">
            <a:extLst>
              <a:ext uri="{FF2B5EF4-FFF2-40B4-BE49-F238E27FC236}">
                <a16:creationId xmlns:a16="http://schemas.microsoft.com/office/drawing/2014/main" id="{94251423-D004-E7B6-DCC0-96275CF5125C}"/>
              </a:ext>
            </a:extLst>
          </p:cNvPr>
          <p:cNvPicPr>
            <a:picLocks noChangeAspect="1"/>
          </p:cNvPicPr>
          <p:nvPr/>
        </p:nvPicPr>
        <p:blipFill>
          <a:blip r:embed="rId4"/>
          <a:stretch>
            <a:fillRect/>
          </a:stretch>
        </p:blipFill>
        <p:spPr>
          <a:xfrm rot="5400000">
            <a:off x="1353028" y="693512"/>
            <a:ext cx="3842155" cy="5643788"/>
          </a:xfrm>
          <a:prstGeom prst="rect">
            <a:avLst/>
          </a:prstGeom>
        </p:spPr>
      </p:pic>
    </p:spTree>
    <p:extLst>
      <p:ext uri="{BB962C8B-B14F-4D97-AF65-F5344CB8AC3E}">
        <p14:creationId xmlns:p14="http://schemas.microsoft.com/office/powerpoint/2010/main" val="922312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53667-5B35-DA36-600B-02B4ABECCA05}"/>
              </a:ext>
            </a:extLst>
          </p:cNvPr>
          <p:cNvSpPr>
            <a:spLocks noGrp="1"/>
          </p:cNvSpPr>
          <p:nvPr>
            <p:ph type="title"/>
          </p:nvPr>
        </p:nvSpPr>
        <p:spPr>
          <a:xfrm>
            <a:off x="9031967" y="345230"/>
            <a:ext cx="2565400" cy="710990"/>
          </a:xfrm>
        </p:spPr>
        <p:txBody>
          <a:bodyPr>
            <a:normAutofit fontScale="90000"/>
          </a:bodyPr>
          <a:lstStyle/>
          <a:p>
            <a:pPr algn="ctr"/>
            <a:r>
              <a:rPr lang="en-US" dirty="0"/>
              <a:t>Results</a:t>
            </a:r>
          </a:p>
        </p:txBody>
      </p:sp>
      <p:sp>
        <p:nvSpPr>
          <p:cNvPr id="4" name="Slide Number Placeholder 3">
            <a:extLst>
              <a:ext uri="{FF2B5EF4-FFF2-40B4-BE49-F238E27FC236}">
                <a16:creationId xmlns:a16="http://schemas.microsoft.com/office/drawing/2014/main" id="{44977CAC-037C-6EAF-E6A1-2AB6F8917B1E}"/>
              </a:ext>
            </a:extLst>
          </p:cNvPr>
          <p:cNvSpPr>
            <a:spLocks noGrp="1"/>
          </p:cNvSpPr>
          <p:nvPr>
            <p:ph type="sldNum" sz="quarter" idx="12"/>
          </p:nvPr>
        </p:nvSpPr>
        <p:spPr/>
        <p:txBody>
          <a:bodyPr/>
          <a:lstStyle/>
          <a:p>
            <a:fld id="{34B7E4EF-A1BD-40F4-AB7B-04F084DD991D}" type="slidenum">
              <a:rPr lang="en-US" smtClean="0"/>
              <a:t>11</a:t>
            </a:fld>
            <a:endParaRPr lang="en-US"/>
          </a:p>
        </p:txBody>
      </p:sp>
      <p:pic>
        <p:nvPicPr>
          <p:cNvPr id="5" name="Picture 4">
            <a:extLst>
              <a:ext uri="{FF2B5EF4-FFF2-40B4-BE49-F238E27FC236}">
                <a16:creationId xmlns:a16="http://schemas.microsoft.com/office/drawing/2014/main" id="{BBA73185-6386-57BD-97C3-4757D9E06873}"/>
              </a:ext>
            </a:extLst>
          </p:cNvPr>
          <p:cNvPicPr>
            <a:picLocks noChangeAspect="1"/>
          </p:cNvPicPr>
          <p:nvPr/>
        </p:nvPicPr>
        <p:blipFill>
          <a:blip r:embed="rId2"/>
          <a:stretch>
            <a:fillRect/>
          </a:stretch>
        </p:blipFill>
        <p:spPr>
          <a:xfrm rot="5400000">
            <a:off x="1615218" y="-901116"/>
            <a:ext cx="6125338" cy="8618031"/>
          </a:xfrm>
          <a:prstGeom prst="rect">
            <a:avLst/>
          </a:prstGeom>
        </p:spPr>
      </p:pic>
      <p:sp>
        <p:nvSpPr>
          <p:cNvPr id="8" name="Content Placeholder 7">
            <a:extLst>
              <a:ext uri="{FF2B5EF4-FFF2-40B4-BE49-F238E27FC236}">
                <a16:creationId xmlns:a16="http://schemas.microsoft.com/office/drawing/2014/main" id="{56489809-4192-8F29-322C-84B4E23D9B6D}"/>
              </a:ext>
            </a:extLst>
          </p:cNvPr>
          <p:cNvSpPr>
            <a:spLocks noGrp="1"/>
          </p:cNvSpPr>
          <p:nvPr>
            <p:ph idx="1"/>
          </p:nvPr>
        </p:nvSpPr>
        <p:spPr>
          <a:xfrm>
            <a:off x="9194799" y="1195919"/>
            <a:ext cx="2447631" cy="5414348"/>
          </a:xfrm>
        </p:spPr>
        <p:txBody>
          <a:bodyPr>
            <a:normAutofit fontScale="92500" lnSpcReduction="10000"/>
          </a:bodyPr>
          <a:lstStyle/>
          <a:p>
            <a:r>
              <a:rPr lang="en-US" dirty="0"/>
              <a:t>As we move to lower x where the number of gluons grows so does the entropy.</a:t>
            </a:r>
          </a:p>
          <a:p>
            <a:r>
              <a:rPr lang="en-US" dirty="0"/>
              <a:t>Initial and final state entropies become closer together as we go to lower x where our equations are valid.</a:t>
            </a:r>
          </a:p>
          <a:p>
            <a:r>
              <a:rPr lang="en-US" dirty="0"/>
              <a:t>This effect is not seen in a particular model where entanglement is not considered.</a:t>
            </a:r>
          </a:p>
          <a:p>
            <a:r>
              <a:rPr lang="en-US" dirty="0"/>
              <a:t>Going forward we want to probe further into the lower x regime.</a:t>
            </a:r>
          </a:p>
        </p:txBody>
      </p:sp>
      <p:cxnSp>
        <p:nvCxnSpPr>
          <p:cNvPr id="9" name="Straight Arrow Connector 8">
            <a:extLst>
              <a:ext uri="{FF2B5EF4-FFF2-40B4-BE49-F238E27FC236}">
                <a16:creationId xmlns:a16="http://schemas.microsoft.com/office/drawing/2014/main" id="{018F73E5-5BBE-326E-FD7A-AC5305374AE8}"/>
              </a:ext>
            </a:extLst>
          </p:cNvPr>
          <p:cNvCxnSpPr>
            <a:cxnSpLocks/>
          </p:cNvCxnSpPr>
          <p:nvPr/>
        </p:nvCxnSpPr>
        <p:spPr>
          <a:xfrm flipV="1">
            <a:off x="4413250" y="3429000"/>
            <a:ext cx="0" cy="389401"/>
          </a:xfrm>
          <a:prstGeom prst="straightConnector1">
            <a:avLst/>
          </a:prstGeom>
          <a:ln w="8572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39E88730-A8EC-C18B-5331-F58594CDBBD3}"/>
              </a:ext>
            </a:extLst>
          </p:cNvPr>
          <p:cNvSpPr/>
          <p:nvPr/>
        </p:nvSpPr>
        <p:spPr>
          <a:xfrm>
            <a:off x="1625600" y="952500"/>
            <a:ext cx="2286000" cy="4699000"/>
          </a:xfrm>
          <a:prstGeom prst="rect">
            <a:avLst/>
          </a:prstGeom>
          <a:pattFill prst="wdUpDiag">
            <a:fgClr>
              <a:schemeClr val="accent1"/>
            </a:fgClr>
            <a:bgClr>
              <a:schemeClr val="tx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6986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9"/>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3235F-6B32-8E41-B855-A9CE648C07D8}"/>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7D41D274-AA63-814F-8F33-5B45134D3CA2}"/>
              </a:ext>
            </a:extLst>
          </p:cNvPr>
          <p:cNvSpPr>
            <a:spLocks noGrp="1"/>
          </p:cNvSpPr>
          <p:nvPr>
            <p:ph idx="1"/>
          </p:nvPr>
        </p:nvSpPr>
        <p:spPr/>
        <p:txBody>
          <a:bodyPr>
            <a:normAutofit fontScale="85000" lnSpcReduction="10000"/>
          </a:bodyPr>
          <a:lstStyle/>
          <a:p>
            <a:r>
              <a:rPr lang="en-US" sz="2800" dirty="0"/>
              <a:t>It has been demonstrated that entanglement may give rise to the thermal-like behavior of the QGP and the final-state particle yields (supported by measurements in CMS data). </a:t>
            </a:r>
          </a:p>
          <a:p>
            <a:endParaRPr lang="en-US" sz="2800" dirty="0"/>
          </a:p>
          <a:p>
            <a:r>
              <a:rPr lang="en-US" sz="2800" dirty="0"/>
              <a:t>Measuring at higher energies will produce lower x particles at higher multiplicities driving up the entropy as one might expect.</a:t>
            </a:r>
          </a:p>
          <a:p>
            <a:endParaRPr lang="en-US" sz="2800" dirty="0"/>
          </a:p>
          <a:p>
            <a:r>
              <a:rPr lang="en-US" sz="2800" dirty="0"/>
              <a:t>Finally, similar measurements should be made in various collisions systems and in various kinematic regions for comparison.</a:t>
            </a:r>
          </a:p>
          <a:p>
            <a:endParaRPr lang="en-US" sz="2800" dirty="0"/>
          </a:p>
        </p:txBody>
      </p:sp>
      <p:sp>
        <p:nvSpPr>
          <p:cNvPr id="4" name="Slide Number Placeholder 3">
            <a:extLst>
              <a:ext uri="{FF2B5EF4-FFF2-40B4-BE49-F238E27FC236}">
                <a16:creationId xmlns:a16="http://schemas.microsoft.com/office/drawing/2014/main" id="{012755EB-3FB9-06F5-A49D-13FB8D4105FA}"/>
              </a:ext>
            </a:extLst>
          </p:cNvPr>
          <p:cNvSpPr>
            <a:spLocks noGrp="1"/>
          </p:cNvSpPr>
          <p:nvPr>
            <p:ph type="sldNum" sz="quarter" idx="12"/>
          </p:nvPr>
        </p:nvSpPr>
        <p:spPr/>
        <p:txBody>
          <a:bodyPr/>
          <a:lstStyle/>
          <a:p>
            <a:fld id="{34B7E4EF-A1BD-40F4-AB7B-04F084DD991D}" type="slidenum">
              <a:rPr lang="en-US" smtClean="0"/>
              <a:t>12</a:t>
            </a:fld>
            <a:endParaRPr lang="en-US"/>
          </a:p>
        </p:txBody>
      </p:sp>
    </p:spTree>
    <p:extLst>
      <p:ext uri="{BB962C8B-B14F-4D97-AF65-F5344CB8AC3E}">
        <p14:creationId xmlns:p14="http://schemas.microsoft.com/office/powerpoint/2010/main" val="4150634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91512B-4F7F-888B-D651-ED031305648A}"/>
              </a:ext>
            </a:extLst>
          </p:cNvPr>
          <p:cNvSpPr>
            <a:spLocks noGrp="1"/>
          </p:cNvSpPr>
          <p:nvPr>
            <p:ph idx="1"/>
          </p:nvPr>
        </p:nvSpPr>
        <p:spPr>
          <a:xfrm>
            <a:off x="9182538" y="1144938"/>
            <a:ext cx="2432091" cy="4921326"/>
          </a:xfrm>
        </p:spPr>
        <p:txBody>
          <a:bodyPr>
            <a:normAutofit fontScale="92500" lnSpcReduction="20000"/>
          </a:bodyPr>
          <a:lstStyle/>
          <a:p>
            <a:r>
              <a:rPr lang="en-US" dirty="0"/>
              <a:t>Valence quarks interact through the exchange of gluons. This exchange generates a force called the “strong force”. This is the force which binds the valence quarks together.</a:t>
            </a:r>
          </a:p>
          <a:p>
            <a:r>
              <a:rPr lang="en-US" dirty="0"/>
              <a:t>Gluons are the smallest and most abundant constituents of the proton. Their combined effects contribute to the overall properties and structure of the proton.</a:t>
            </a:r>
          </a:p>
        </p:txBody>
      </p:sp>
      <p:sp>
        <p:nvSpPr>
          <p:cNvPr id="4" name="Slide Number Placeholder 3">
            <a:extLst>
              <a:ext uri="{FF2B5EF4-FFF2-40B4-BE49-F238E27FC236}">
                <a16:creationId xmlns:a16="http://schemas.microsoft.com/office/drawing/2014/main" id="{D844D9EF-2EA9-2958-A0A1-53C474D92BFE}"/>
              </a:ext>
            </a:extLst>
          </p:cNvPr>
          <p:cNvSpPr>
            <a:spLocks noGrp="1"/>
          </p:cNvSpPr>
          <p:nvPr>
            <p:ph type="sldNum" sz="quarter" idx="12"/>
          </p:nvPr>
        </p:nvSpPr>
        <p:spPr/>
        <p:txBody>
          <a:bodyPr/>
          <a:lstStyle/>
          <a:p>
            <a:fld id="{34B7E4EF-A1BD-40F4-AB7B-04F084DD991D}" type="slidenum">
              <a:rPr lang="en-US" smtClean="0"/>
              <a:t>2</a:t>
            </a:fld>
            <a:endParaRPr lang="en-US"/>
          </a:p>
        </p:txBody>
      </p:sp>
      <p:pic>
        <p:nvPicPr>
          <p:cNvPr id="1026" name="Picture 2">
            <a:extLst>
              <a:ext uri="{FF2B5EF4-FFF2-40B4-BE49-F238E27FC236}">
                <a16:creationId xmlns:a16="http://schemas.microsoft.com/office/drawing/2014/main" id="{1B046684-362B-E743-776E-F53A623B457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8608" y="257983"/>
            <a:ext cx="6632712" cy="6475326"/>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FA04AF70-0B25-F459-D068-7D32F9C1BF8B}"/>
              </a:ext>
            </a:extLst>
          </p:cNvPr>
          <p:cNvCxnSpPr>
            <a:cxnSpLocks/>
          </p:cNvCxnSpPr>
          <p:nvPr/>
        </p:nvCxnSpPr>
        <p:spPr>
          <a:xfrm flipH="1" flipV="1">
            <a:off x="7600426" y="1981200"/>
            <a:ext cx="1582112" cy="739978"/>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A741C54B-BA60-A8A4-B392-CE9BB33622D3}"/>
              </a:ext>
            </a:extLst>
          </p:cNvPr>
          <p:cNvSpPr txBox="1">
            <a:spLocks/>
          </p:cNvSpPr>
          <p:nvPr/>
        </p:nvSpPr>
        <p:spPr>
          <a:xfrm>
            <a:off x="4340690" y="5858595"/>
            <a:ext cx="4902505" cy="1223943"/>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lgn="ctr">
              <a:buNone/>
            </a:pPr>
            <a:r>
              <a:rPr lang="en-US" sz="1100" b="0" i="0" u="none" strike="noStrike" dirty="0">
                <a:solidFill>
                  <a:srgbClr val="D1D5DB"/>
                </a:solidFill>
                <a:effectLst/>
                <a:latin typeface="Söhne"/>
              </a:rPr>
              <a:t>Argonne National Laboratory. "3D Structure of Protons and Neutrons." Argonne National Laboratory, U.S. Department of Energy, n.d., </a:t>
            </a:r>
            <a:r>
              <a:rPr lang="en-US" sz="1100" b="0" i="0" u="sng" dirty="0">
                <a:effectLst/>
                <a:latin typeface="Söhne"/>
                <a:hlinkClick r:id="rId4"/>
              </a:rPr>
              <a:t>https://www.anl.gov/phy/3d-structure-of-protons-and-neutrons</a:t>
            </a:r>
            <a:r>
              <a:rPr lang="en-US" sz="1100" b="0" i="0" u="none" strike="noStrike" dirty="0">
                <a:solidFill>
                  <a:srgbClr val="D1D5DB"/>
                </a:solidFill>
                <a:effectLst/>
                <a:latin typeface="Söhne"/>
              </a:rPr>
              <a:t>.</a:t>
            </a:r>
            <a:endParaRPr lang="en-US" sz="1100" dirty="0"/>
          </a:p>
        </p:txBody>
      </p:sp>
      <p:cxnSp>
        <p:nvCxnSpPr>
          <p:cNvPr id="11" name="Straight Arrow Connector 10">
            <a:extLst>
              <a:ext uri="{FF2B5EF4-FFF2-40B4-BE49-F238E27FC236}">
                <a16:creationId xmlns:a16="http://schemas.microsoft.com/office/drawing/2014/main" id="{B005D94F-299A-A3A6-7152-9AC712A22EC9}"/>
              </a:ext>
            </a:extLst>
          </p:cNvPr>
          <p:cNvCxnSpPr>
            <a:cxnSpLocks/>
          </p:cNvCxnSpPr>
          <p:nvPr/>
        </p:nvCxnSpPr>
        <p:spPr>
          <a:xfrm flipV="1">
            <a:off x="3948545" y="4380107"/>
            <a:ext cx="901360" cy="445213"/>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 name="Content Placeholder 2">
            <a:extLst>
              <a:ext uri="{FF2B5EF4-FFF2-40B4-BE49-F238E27FC236}">
                <a16:creationId xmlns:a16="http://schemas.microsoft.com/office/drawing/2014/main" id="{D322AD47-3FCA-E284-29BB-3518DD4A03DE}"/>
              </a:ext>
            </a:extLst>
          </p:cNvPr>
          <p:cNvSpPr txBox="1">
            <a:spLocks/>
          </p:cNvSpPr>
          <p:nvPr/>
        </p:nvSpPr>
        <p:spPr>
          <a:xfrm>
            <a:off x="9243195" y="670443"/>
            <a:ext cx="2200237" cy="474494"/>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buNone/>
            </a:pPr>
            <a:r>
              <a:rPr lang="en-US" sz="2400" b="1" dirty="0">
                <a:solidFill>
                  <a:schemeClr val="accent1">
                    <a:lumMod val="60000"/>
                    <a:lumOff val="40000"/>
                  </a:schemeClr>
                </a:solidFill>
              </a:rPr>
              <a:t>Gluons</a:t>
            </a:r>
          </a:p>
        </p:txBody>
      </p:sp>
      <p:cxnSp>
        <p:nvCxnSpPr>
          <p:cNvPr id="17" name="Straight Arrow Connector 16">
            <a:extLst>
              <a:ext uri="{FF2B5EF4-FFF2-40B4-BE49-F238E27FC236}">
                <a16:creationId xmlns:a16="http://schemas.microsoft.com/office/drawing/2014/main" id="{A6E00F3A-CFCA-42D2-18F5-4426F498C163}"/>
              </a:ext>
            </a:extLst>
          </p:cNvPr>
          <p:cNvCxnSpPr>
            <a:cxnSpLocks/>
          </p:cNvCxnSpPr>
          <p:nvPr/>
        </p:nvCxnSpPr>
        <p:spPr>
          <a:xfrm>
            <a:off x="3399203" y="2485580"/>
            <a:ext cx="2019381" cy="861252"/>
          </a:xfrm>
          <a:prstGeom prst="straightConnector1">
            <a:avLst/>
          </a:prstGeom>
          <a:ln w="508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 name="Content Placeholder 2">
            <a:extLst>
              <a:ext uri="{FF2B5EF4-FFF2-40B4-BE49-F238E27FC236}">
                <a16:creationId xmlns:a16="http://schemas.microsoft.com/office/drawing/2014/main" id="{53B5EF51-9B56-4919-1A8C-8DF27E2B2348}"/>
              </a:ext>
            </a:extLst>
          </p:cNvPr>
          <p:cNvSpPr txBox="1">
            <a:spLocks/>
          </p:cNvSpPr>
          <p:nvPr/>
        </p:nvSpPr>
        <p:spPr>
          <a:xfrm>
            <a:off x="422602" y="1235972"/>
            <a:ext cx="3650634" cy="3460719"/>
          </a:xfrm>
          <a:prstGeom prst="rect">
            <a:avLst/>
          </a:prstGeom>
        </p:spPr>
        <p:txBody>
          <a:bodyPr vert="horz" lIns="91440" tIns="45720" rIns="91440" bIns="45720" rtlCol="0">
            <a:normAutofit fontScale="77500" lnSpcReduction="20000"/>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r>
              <a:rPr lang="en-US" dirty="0"/>
              <a:t>Valence quarks are the three subatomic particles responsible for the electric properties of a proton. Two up quarks carry an electric charge of +2/3 and one down quark -1/3, to make +1 elementary charge.</a:t>
            </a:r>
          </a:p>
          <a:p>
            <a:r>
              <a:rPr lang="en-US" dirty="0"/>
              <a:t>Color is a “charge” associated with the strong nuclear force. Quarks also carry a color in such a way that a color neutral state is formed between valence quarks. </a:t>
            </a:r>
          </a:p>
          <a:p>
            <a:r>
              <a:rPr lang="en-US" dirty="0"/>
              <a:t>Quarks belong to a class of elementary particles called fermions, which are characterized by their half-integer spin. Therefore, these quarks also contribute to the spin of a proton.</a:t>
            </a:r>
          </a:p>
          <a:p>
            <a:endParaRPr lang="en-US" dirty="0"/>
          </a:p>
        </p:txBody>
      </p:sp>
      <p:sp>
        <p:nvSpPr>
          <p:cNvPr id="2" name="Title 1">
            <a:extLst>
              <a:ext uri="{FF2B5EF4-FFF2-40B4-BE49-F238E27FC236}">
                <a16:creationId xmlns:a16="http://schemas.microsoft.com/office/drawing/2014/main" id="{BCFAC52C-998F-5918-89A4-C3DD09CAFACF}"/>
              </a:ext>
            </a:extLst>
          </p:cNvPr>
          <p:cNvSpPr>
            <a:spLocks noGrp="1"/>
          </p:cNvSpPr>
          <p:nvPr>
            <p:ph type="title"/>
          </p:nvPr>
        </p:nvSpPr>
        <p:spPr>
          <a:xfrm>
            <a:off x="3948545" y="-267110"/>
            <a:ext cx="5109621" cy="1955013"/>
          </a:xfrm>
        </p:spPr>
        <p:txBody>
          <a:bodyPr/>
          <a:lstStyle/>
          <a:p>
            <a:pPr algn="ctr"/>
            <a:r>
              <a:rPr lang="en-US" dirty="0"/>
              <a:t>Proton Structure</a:t>
            </a:r>
          </a:p>
        </p:txBody>
      </p:sp>
      <p:sp>
        <p:nvSpPr>
          <p:cNvPr id="36" name="Content Placeholder 2">
            <a:extLst>
              <a:ext uri="{FF2B5EF4-FFF2-40B4-BE49-F238E27FC236}">
                <a16:creationId xmlns:a16="http://schemas.microsoft.com/office/drawing/2014/main" id="{419162FC-C33F-3C7A-5FBA-2234FD406883}"/>
              </a:ext>
            </a:extLst>
          </p:cNvPr>
          <p:cNvSpPr txBox="1">
            <a:spLocks/>
          </p:cNvSpPr>
          <p:nvPr/>
        </p:nvSpPr>
        <p:spPr>
          <a:xfrm>
            <a:off x="494581" y="761478"/>
            <a:ext cx="2621851" cy="474494"/>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buNone/>
            </a:pPr>
            <a:r>
              <a:rPr lang="en-US" sz="2400" b="1" dirty="0">
                <a:solidFill>
                  <a:schemeClr val="accent1">
                    <a:lumMod val="60000"/>
                    <a:lumOff val="40000"/>
                  </a:schemeClr>
                </a:solidFill>
              </a:rPr>
              <a:t>Quarks:</a:t>
            </a:r>
          </a:p>
        </p:txBody>
      </p:sp>
      <p:sp>
        <p:nvSpPr>
          <p:cNvPr id="40" name="Content Placeholder 2">
            <a:extLst>
              <a:ext uri="{FF2B5EF4-FFF2-40B4-BE49-F238E27FC236}">
                <a16:creationId xmlns:a16="http://schemas.microsoft.com/office/drawing/2014/main" id="{E49EB781-AE4B-E61F-2236-893F7D03E158}"/>
              </a:ext>
            </a:extLst>
          </p:cNvPr>
          <p:cNvSpPr txBox="1">
            <a:spLocks/>
          </p:cNvSpPr>
          <p:nvPr/>
        </p:nvSpPr>
        <p:spPr>
          <a:xfrm>
            <a:off x="812800" y="4748042"/>
            <a:ext cx="3135745" cy="1933916"/>
          </a:xfrm>
          <a:prstGeom prst="rect">
            <a:avLst/>
          </a:prstGeom>
        </p:spPr>
        <p:txBody>
          <a:bodyPr vert="horz" lIns="91440" tIns="45720" rIns="91440" bIns="45720" rtlCol="0">
            <a:noAutofit/>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r>
              <a:rPr lang="en-US" sz="1150" dirty="0"/>
              <a:t>Other quarks called sea quarks are formed and annihilated within the proton. This process is facilitated by the combined field of the gluons.</a:t>
            </a:r>
          </a:p>
          <a:p>
            <a:r>
              <a:rPr lang="en-US" sz="1150" dirty="0"/>
              <a:t>This behavior further complicates the proton’s structure. However, these quarks always form color neutral states that do not have an effect on the overall wavefunction of the proton.</a:t>
            </a:r>
          </a:p>
        </p:txBody>
      </p:sp>
      <p:sp>
        <p:nvSpPr>
          <p:cNvPr id="45" name="Content Placeholder 2">
            <a:extLst>
              <a:ext uri="{FF2B5EF4-FFF2-40B4-BE49-F238E27FC236}">
                <a16:creationId xmlns:a16="http://schemas.microsoft.com/office/drawing/2014/main" id="{DF1BC78B-165F-4193-EEB1-639A327EF366}"/>
              </a:ext>
            </a:extLst>
          </p:cNvPr>
          <p:cNvSpPr txBox="1">
            <a:spLocks/>
          </p:cNvSpPr>
          <p:nvPr/>
        </p:nvSpPr>
        <p:spPr>
          <a:xfrm>
            <a:off x="727552" y="4459444"/>
            <a:ext cx="3001488" cy="474494"/>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buNone/>
            </a:pPr>
            <a:r>
              <a:rPr lang="en-US" b="1" dirty="0">
                <a:solidFill>
                  <a:srgbClr val="FFFF00"/>
                </a:solidFill>
              </a:rPr>
              <a:t>Sea Quarks:</a:t>
            </a:r>
          </a:p>
        </p:txBody>
      </p:sp>
    </p:spTree>
    <p:extLst>
      <p:ext uri="{BB962C8B-B14F-4D97-AF65-F5344CB8AC3E}">
        <p14:creationId xmlns:p14="http://schemas.microsoft.com/office/powerpoint/2010/main" val="167293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36" grpId="0"/>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9CE68-0E3A-4A3E-6F2B-5C21737768C6}"/>
              </a:ext>
            </a:extLst>
          </p:cNvPr>
          <p:cNvSpPr>
            <a:spLocks noGrp="1"/>
          </p:cNvSpPr>
          <p:nvPr>
            <p:ph type="title"/>
          </p:nvPr>
        </p:nvSpPr>
        <p:spPr>
          <a:xfrm>
            <a:off x="1066800" y="119374"/>
            <a:ext cx="10058400" cy="1371600"/>
          </a:xfrm>
        </p:spPr>
        <p:txBody>
          <a:bodyPr/>
          <a:lstStyle/>
          <a:p>
            <a:pPr algn="ctr"/>
            <a:r>
              <a:rPr lang="en-US" dirty="0"/>
              <a:t>The Large Hadron Collider</a:t>
            </a:r>
          </a:p>
        </p:txBody>
      </p:sp>
      <p:sp>
        <p:nvSpPr>
          <p:cNvPr id="3" name="Content Placeholder 2">
            <a:extLst>
              <a:ext uri="{FF2B5EF4-FFF2-40B4-BE49-F238E27FC236}">
                <a16:creationId xmlns:a16="http://schemas.microsoft.com/office/drawing/2014/main" id="{D636EA61-E8C6-6CEA-1DFB-0941837E7AB2}"/>
              </a:ext>
            </a:extLst>
          </p:cNvPr>
          <p:cNvSpPr>
            <a:spLocks noGrp="1"/>
          </p:cNvSpPr>
          <p:nvPr>
            <p:ph idx="1"/>
          </p:nvPr>
        </p:nvSpPr>
        <p:spPr>
          <a:xfrm>
            <a:off x="6889314" y="1265130"/>
            <a:ext cx="4581573" cy="5205438"/>
          </a:xfrm>
        </p:spPr>
        <p:txBody>
          <a:bodyPr>
            <a:normAutofit fontScale="92500" lnSpcReduction="10000"/>
          </a:bodyPr>
          <a:lstStyle/>
          <a:p>
            <a:r>
              <a:rPr lang="en-US" dirty="0"/>
              <a:t>We can further understand the complex structure of protons using particle colliders. These colliders generate a highly energetic and violent interaction which breaks the confinement of the proton. This process  generates new particles and, in some cases, even new states of matter.</a:t>
            </a:r>
          </a:p>
          <a:p>
            <a:r>
              <a:rPr lang="en-US" dirty="0"/>
              <a:t>The Large Hadron Collider (LHC) located Geneva Switzerland is 27 km in circumference and sits 100 m underground.</a:t>
            </a:r>
          </a:p>
          <a:p>
            <a:r>
              <a:rPr lang="en-US" dirty="0"/>
              <a:t>Ionized nuclei are columnated into two beams and accelerated to speeds around 99% the speed of light.</a:t>
            </a:r>
          </a:p>
          <a:p>
            <a:r>
              <a:rPr lang="en-US" dirty="0"/>
              <a:t>Ion beams are then crossed at interaction points where detectors can measure particles produced in collisions.</a:t>
            </a:r>
          </a:p>
        </p:txBody>
      </p:sp>
      <p:pic>
        <p:nvPicPr>
          <p:cNvPr id="6" name="Content Placeholder 4" descr="An aerial view of a city&#10;&#10;Description automatically generated">
            <a:extLst>
              <a:ext uri="{FF2B5EF4-FFF2-40B4-BE49-F238E27FC236}">
                <a16:creationId xmlns:a16="http://schemas.microsoft.com/office/drawing/2014/main" id="{8BB902EE-6693-A286-F0B0-6FF4D1D7B75E}"/>
              </a:ext>
            </a:extLst>
          </p:cNvPr>
          <p:cNvPicPr>
            <a:picLocks noChangeAspect="1"/>
          </p:cNvPicPr>
          <p:nvPr/>
        </p:nvPicPr>
        <p:blipFill>
          <a:blip r:embed="rId2"/>
          <a:stretch>
            <a:fillRect/>
          </a:stretch>
        </p:blipFill>
        <p:spPr>
          <a:xfrm>
            <a:off x="438411" y="1378239"/>
            <a:ext cx="6360626" cy="4621727"/>
          </a:xfrm>
          <a:prstGeom prst="rect">
            <a:avLst/>
          </a:prstGeom>
        </p:spPr>
      </p:pic>
      <p:sp>
        <p:nvSpPr>
          <p:cNvPr id="4" name="Slide Number Placeholder 3">
            <a:extLst>
              <a:ext uri="{FF2B5EF4-FFF2-40B4-BE49-F238E27FC236}">
                <a16:creationId xmlns:a16="http://schemas.microsoft.com/office/drawing/2014/main" id="{5585E17A-203E-8C21-24F0-BF500240065F}"/>
              </a:ext>
            </a:extLst>
          </p:cNvPr>
          <p:cNvSpPr>
            <a:spLocks noGrp="1"/>
          </p:cNvSpPr>
          <p:nvPr>
            <p:ph type="sldNum" sz="quarter" idx="12"/>
          </p:nvPr>
        </p:nvSpPr>
        <p:spPr/>
        <p:txBody>
          <a:bodyPr/>
          <a:lstStyle/>
          <a:p>
            <a:fld id="{34B7E4EF-A1BD-40F4-AB7B-04F084DD991D}" type="slidenum">
              <a:rPr lang="en-US" smtClean="0"/>
              <a:t>3</a:t>
            </a:fld>
            <a:endParaRPr lang="en-US"/>
          </a:p>
        </p:txBody>
      </p:sp>
    </p:spTree>
    <p:extLst>
      <p:ext uri="{BB962C8B-B14F-4D97-AF65-F5344CB8AC3E}">
        <p14:creationId xmlns:p14="http://schemas.microsoft.com/office/powerpoint/2010/main" val="283320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9D54E7-D0C9-CB49-BCFD-458970F56C52}"/>
              </a:ext>
            </a:extLst>
          </p:cNvPr>
          <p:cNvSpPr>
            <a:spLocks noGrp="1"/>
          </p:cNvSpPr>
          <p:nvPr>
            <p:ph type="title"/>
          </p:nvPr>
        </p:nvSpPr>
        <p:spPr>
          <a:xfrm>
            <a:off x="1828282" y="374486"/>
            <a:ext cx="9018886" cy="1285502"/>
          </a:xfrm>
        </p:spPr>
        <p:txBody>
          <a:bodyPr>
            <a:normAutofit/>
          </a:bodyPr>
          <a:lstStyle/>
          <a:p>
            <a:pPr algn="ctr"/>
            <a:r>
              <a:rPr lang="en-US" dirty="0"/>
              <a:t>Experimental Setup ALICE</a:t>
            </a:r>
          </a:p>
        </p:txBody>
      </p:sp>
      <p:sp>
        <p:nvSpPr>
          <p:cNvPr id="3" name="Content Placeholder 2">
            <a:extLst>
              <a:ext uri="{FF2B5EF4-FFF2-40B4-BE49-F238E27FC236}">
                <a16:creationId xmlns:a16="http://schemas.microsoft.com/office/drawing/2014/main" id="{4A721C6B-8928-B04F-8B6E-248A9FCD93CE}"/>
              </a:ext>
            </a:extLst>
          </p:cNvPr>
          <p:cNvSpPr>
            <a:spLocks noGrp="1"/>
          </p:cNvSpPr>
          <p:nvPr>
            <p:ph idx="1"/>
          </p:nvPr>
        </p:nvSpPr>
        <p:spPr>
          <a:xfrm>
            <a:off x="7541264" y="1659988"/>
            <a:ext cx="3995739" cy="4375051"/>
          </a:xfrm>
        </p:spPr>
        <p:txBody>
          <a:bodyPr>
            <a:normAutofit fontScale="92500" lnSpcReduction="20000"/>
          </a:bodyPr>
          <a:lstStyle/>
          <a:p>
            <a:pPr>
              <a:lnSpc>
                <a:spcPct val="90000"/>
              </a:lnSpc>
            </a:pPr>
            <a:r>
              <a:rPr lang="en-US" sz="1600" dirty="0"/>
              <a:t>Measurements on charged particles produced in collisions are taken using the ALICE (A Large Ion Collider Experiment) detector.</a:t>
            </a:r>
          </a:p>
          <a:p>
            <a:pPr>
              <a:lnSpc>
                <a:spcPct val="90000"/>
              </a:lnSpc>
            </a:pPr>
            <a:endParaRPr lang="en-US" sz="1600" dirty="0"/>
          </a:p>
          <a:p>
            <a:pPr>
              <a:lnSpc>
                <a:spcPct val="90000"/>
              </a:lnSpc>
            </a:pPr>
            <a:r>
              <a:rPr lang="en-US" sz="1600" dirty="0"/>
              <a:t>The primary subsystem used in this measurement is the Time Projection Chamber (TPC).</a:t>
            </a:r>
          </a:p>
          <a:p>
            <a:pPr>
              <a:lnSpc>
                <a:spcPct val="90000"/>
              </a:lnSpc>
            </a:pPr>
            <a:endParaRPr lang="en-US" sz="1600" dirty="0"/>
          </a:p>
          <a:p>
            <a:pPr>
              <a:lnSpc>
                <a:spcPct val="90000"/>
              </a:lnSpc>
            </a:pPr>
            <a:r>
              <a:rPr lang="en-US" sz="1600" dirty="0"/>
              <a:t>The TPC is responsible for charged particle tracking. </a:t>
            </a:r>
          </a:p>
          <a:p>
            <a:pPr>
              <a:lnSpc>
                <a:spcPct val="90000"/>
              </a:lnSpc>
            </a:pPr>
            <a:endParaRPr lang="en-US" sz="1600" dirty="0"/>
          </a:p>
          <a:p>
            <a:pPr>
              <a:lnSpc>
                <a:spcPct val="90000"/>
              </a:lnSpc>
            </a:pPr>
            <a:r>
              <a:rPr lang="en-US" sz="1600" dirty="0"/>
              <a:t>As charged particles traverse through the TPC gas is ionized resulting in clusters of electrons which drift to the edge of the detector.</a:t>
            </a:r>
          </a:p>
          <a:p>
            <a:pPr>
              <a:lnSpc>
                <a:spcPct val="90000"/>
              </a:lnSpc>
            </a:pPr>
            <a:endParaRPr lang="en-US" sz="1600" dirty="0"/>
          </a:p>
          <a:p>
            <a:pPr>
              <a:lnSpc>
                <a:spcPct val="90000"/>
              </a:lnSpc>
            </a:pPr>
            <a:r>
              <a:rPr lang="en-US" sz="1600" dirty="0"/>
              <a:t>Measuring these electrons allows us to reconstruct the track and find the geometric location of the particle as they traverse the chamber.</a:t>
            </a:r>
          </a:p>
          <a:p>
            <a:pPr>
              <a:lnSpc>
                <a:spcPct val="90000"/>
              </a:lnSpc>
            </a:pPr>
            <a:endParaRPr lang="en-US" sz="1400" dirty="0"/>
          </a:p>
        </p:txBody>
      </p:sp>
      <p:pic>
        <p:nvPicPr>
          <p:cNvPr id="10" name="Picture 9">
            <a:extLst>
              <a:ext uri="{FF2B5EF4-FFF2-40B4-BE49-F238E27FC236}">
                <a16:creationId xmlns:a16="http://schemas.microsoft.com/office/drawing/2014/main" id="{CFB72D66-5A71-5ADB-F760-6084F8EA896F}"/>
              </a:ext>
            </a:extLst>
          </p:cNvPr>
          <p:cNvPicPr>
            <a:picLocks noChangeAspect="1"/>
          </p:cNvPicPr>
          <p:nvPr/>
        </p:nvPicPr>
        <p:blipFill>
          <a:blip r:embed="rId3">
            <a:alphaModFix/>
            <a:extLst>
              <a:ext uri="{BEBA8EAE-BF5A-486C-A8C5-ECC9F3942E4B}">
                <a14:imgProps xmlns:a14="http://schemas.microsoft.com/office/drawing/2010/main">
                  <a14:imgLayer r:embed="rId4">
                    <a14:imgEffect>
                      <a14:sharpenSoften amount="46000"/>
                    </a14:imgEffect>
                    <a14:imgEffect>
                      <a14:colorTemperature colorTemp="5498"/>
                    </a14:imgEffect>
                    <a14:imgEffect>
                      <a14:saturation sat="142000"/>
                    </a14:imgEffect>
                    <a14:imgEffect>
                      <a14:brightnessContrast bright="-1000" contrast="27000"/>
                    </a14:imgEffect>
                  </a14:imgLayer>
                </a14:imgProps>
              </a:ext>
            </a:extLst>
          </a:blip>
          <a:stretch>
            <a:fillRect/>
          </a:stretch>
        </p:blipFill>
        <p:spPr>
          <a:xfrm>
            <a:off x="588456" y="1659988"/>
            <a:ext cx="6952808" cy="4001777"/>
          </a:xfrm>
          <a:prstGeom prst="rect">
            <a:avLst/>
          </a:prstGeom>
        </p:spPr>
      </p:pic>
      <p:sp>
        <p:nvSpPr>
          <p:cNvPr id="5" name="Slide Number Placeholder 4">
            <a:extLst>
              <a:ext uri="{FF2B5EF4-FFF2-40B4-BE49-F238E27FC236}">
                <a16:creationId xmlns:a16="http://schemas.microsoft.com/office/drawing/2014/main" id="{D1850AE8-C0CF-C97A-B5B4-EF1769C2FD75}"/>
              </a:ext>
            </a:extLst>
          </p:cNvPr>
          <p:cNvSpPr>
            <a:spLocks noGrp="1"/>
          </p:cNvSpPr>
          <p:nvPr>
            <p:ph type="sldNum" sz="quarter" idx="12"/>
          </p:nvPr>
        </p:nvSpPr>
        <p:spPr/>
        <p:txBody>
          <a:bodyPr/>
          <a:lstStyle/>
          <a:p>
            <a:fld id="{34B7E4EF-A1BD-40F4-AB7B-04F084DD991D}" type="slidenum">
              <a:rPr lang="en-US" smtClean="0"/>
              <a:t>4</a:t>
            </a:fld>
            <a:endParaRPr lang="en-US"/>
          </a:p>
        </p:txBody>
      </p:sp>
      <p:cxnSp>
        <p:nvCxnSpPr>
          <p:cNvPr id="6" name="Straight Arrow Connector 5">
            <a:extLst>
              <a:ext uri="{FF2B5EF4-FFF2-40B4-BE49-F238E27FC236}">
                <a16:creationId xmlns:a16="http://schemas.microsoft.com/office/drawing/2014/main" id="{8208B4A2-C745-ECB7-1925-88C964264E74}"/>
              </a:ext>
            </a:extLst>
          </p:cNvPr>
          <p:cNvCxnSpPr>
            <a:cxnSpLocks/>
          </p:cNvCxnSpPr>
          <p:nvPr/>
        </p:nvCxnSpPr>
        <p:spPr>
          <a:xfrm flipH="1">
            <a:off x="3289300" y="2120900"/>
            <a:ext cx="1930400" cy="1143000"/>
          </a:xfrm>
          <a:prstGeom prst="straightConnector1">
            <a:avLst/>
          </a:prstGeom>
          <a:ln w="8572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77C2B94-E694-C524-5541-1C88450F57DB}"/>
              </a:ext>
            </a:extLst>
          </p:cNvPr>
          <p:cNvSpPr txBox="1"/>
          <p:nvPr/>
        </p:nvSpPr>
        <p:spPr>
          <a:xfrm>
            <a:off x="5195614" y="1936234"/>
            <a:ext cx="1118025" cy="369332"/>
          </a:xfrm>
          <a:prstGeom prst="rect">
            <a:avLst/>
          </a:prstGeom>
          <a:noFill/>
        </p:spPr>
        <p:txBody>
          <a:bodyPr wrap="square" rtlCol="0">
            <a:spAutoFit/>
          </a:bodyPr>
          <a:lstStyle/>
          <a:p>
            <a:r>
              <a:rPr lang="en-US" b="1" dirty="0">
                <a:solidFill>
                  <a:schemeClr val="bg1"/>
                </a:solidFill>
              </a:rPr>
              <a:t>TPC</a:t>
            </a:r>
          </a:p>
        </p:txBody>
      </p:sp>
    </p:spTree>
    <p:extLst>
      <p:ext uri="{BB962C8B-B14F-4D97-AF65-F5344CB8AC3E}">
        <p14:creationId xmlns:p14="http://schemas.microsoft.com/office/powerpoint/2010/main" val="3359422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D5AED-FD92-A24C-F127-F8CE99D693A3}"/>
              </a:ext>
            </a:extLst>
          </p:cNvPr>
          <p:cNvSpPr>
            <a:spLocks noGrp="1"/>
          </p:cNvSpPr>
          <p:nvPr>
            <p:ph type="title"/>
          </p:nvPr>
        </p:nvSpPr>
        <p:spPr>
          <a:xfrm>
            <a:off x="1066800" y="151044"/>
            <a:ext cx="10058400" cy="1371600"/>
          </a:xfrm>
        </p:spPr>
        <p:txBody>
          <a:bodyPr/>
          <a:lstStyle/>
          <a:p>
            <a:pPr algn="ctr"/>
            <a:r>
              <a:rPr lang="en-US" dirty="0"/>
              <a:t>Evolution of p-p collisions</a:t>
            </a:r>
          </a:p>
        </p:txBody>
      </p:sp>
      <p:sp>
        <p:nvSpPr>
          <p:cNvPr id="3" name="Content Placeholder 2">
            <a:extLst>
              <a:ext uri="{FF2B5EF4-FFF2-40B4-BE49-F238E27FC236}">
                <a16:creationId xmlns:a16="http://schemas.microsoft.com/office/drawing/2014/main" id="{12172E82-AD18-14C5-DF1E-DDDA07D5A2D6}"/>
              </a:ext>
            </a:extLst>
          </p:cNvPr>
          <p:cNvSpPr>
            <a:spLocks noGrp="1"/>
          </p:cNvSpPr>
          <p:nvPr>
            <p:ph idx="1"/>
          </p:nvPr>
        </p:nvSpPr>
        <p:spPr>
          <a:xfrm>
            <a:off x="5937748" y="1386423"/>
            <a:ext cx="5827531" cy="5320533"/>
          </a:xfrm>
        </p:spPr>
        <p:txBody>
          <a:bodyPr>
            <a:normAutofit fontScale="77500" lnSpcReduction="20000"/>
          </a:bodyPr>
          <a:lstStyle/>
          <a:p>
            <a:r>
              <a:rPr lang="en-US" dirty="0"/>
              <a:t>Protons sped to near the speed of light collide in such a way that the gluons and quarks within each proton can interact.</a:t>
            </a:r>
          </a:p>
          <a:p>
            <a:endParaRPr lang="en-US" dirty="0"/>
          </a:p>
          <a:p>
            <a:r>
              <a:rPr lang="en-US" dirty="0"/>
              <a:t>At high enough energies, after the collision, protons “melt” and enter  a new phase of matter called the quark gluon plasma (QGP).</a:t>
            </a:r>
          </a:p>
          <a:p>
            <a:endParaRPr lang="en-US" dirty="0"/>
          </a:p>
          <a:p>
            <a:r>
              <a:rPr lang="en-US" dirty="0"/>
              <a:t>The QGP (consisting of deconfined quarks and gluons) quickly equilibrates, then expands, cooling as it does so.</a:t>
            </a:r>
          </a:p>
          <a:p>
            <a:r>
              <a:rPr lang="en-US" dirty="0"/>
              <a:t>This deconfined state of matter is extremely short lived (~10</a:t>
            </a:r>
            <a:r>
              <a:rPr lang="en-US" baseline="30000" dirty="0"/>
              <a:t>-22</a:t>
            </a:r>
            <a:r>
              <a:rPr lang="en-US" dirty="0"/>
              <a:t> s). </a:t>
            </a:r>
          </a:p>
          <a:p>
            <a:endParaRPr lang="en-US" dirty="0"/>
          </a:p>
          <a:p>
            <a:r>
              <a:rPr lang="en-US" dirty="0"/>
              <a:t>Once the QGP is cool enough such that the binding energy of quarks overcomes the energy of the surrounding heat bath, quarks bind together forming color neutral hadrons.</a:t>
            </a:r>
          </a:p>
          <a:p>
            <a:r>
              <a:rPr lang="en-US" dirty="0"/>
              <a:t>This process is known as hadronization.</a:t>
            </a:r>
          </a:p>
          <a:p>
            <a:endParaRPr lang="en-US" dirty="0"/>
          </a:p>
          <a:p>
            <a:r>
              <a:rPr lang="en-US" dirty="0"/>
              <a:t>Once hadrons are produced, they traverse the various subsystems depositing energy into detectors for us to measure.</a:t>
            </a:r>
          </a:p>
          <a:p>
            <a:r>
              <a:rPr lang="en-US" dirty="0"/>
              <a:t>The most important measurement for this analysis is the pseudo-rapidity which is related to the geometric angle of flight. </a:t>
            </a:r>
          </a:p>
        </p:txBody>
      </p:sp>
      <p:sp>
        <p:nvSpPr>
          <p:cNvPr id="4" name="Oval 3">
            <a:extLst>
              <a:ext uri="{FF2B5EF4-FFF2-40B4-BE49-F238E27FC236}">
                <a16:creationId xmlns:a16="http://schemas.microsoft.com/office/drawing/2014/main" id="{F3A59286-9CA4-2C2E-C5BE-4B72BF01F8A7}"/>
              </a:ext>
            </a:extLst>
          </p:cNvPr>
          <p:cNvSpPr/>
          <p:nvPr/>
        </p:nvSpPr>
        <p:spPr>
          <a:xfrm>
            <a:off x="1049121" y="3410875"/>
            <a:ext cx="114578" cy="487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2AFB04E5-2EDB-5FFA-3A04-0CBFD38150BD}"/>
              </a:ext>
            </a:extLst>
          </p:cNvPr>
          <p:cNvSpPr/>
          <p:nvPr/>
        </p:nvSpPr>
        <p:spPr>
          <a:xfrm>
            <a:off x="4839509" y="3410876"/>
            <a:ext cx="111630" cy="4871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xplosion 2 5">
            <a:extLst>
              <a:ext uri="{FF2B5EF4-FFF2-40B4-BE49-F238E27FC236}">
                <a16:creationId xmlns:a16="http://schemas.microsoft.com/office/drawing/2014/main" id="{371D3DDF-A8FE-C4DE-FF6E-04AD667E34E7}"/>
              </a:ext>
            </a:extLst>
          </p:cNvPr>
          <p:cNvSpPr/>
          <p:nvPr/>
        </p:nvSpPr>
        <p:spPr>
          <a:xfrm>
            <a:off x="2275367" y="3019647"/>
            <a:ext cx="1576836" cy="1172525"/>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0D806EB6-B32C-E89B-2FEA-C0D142BE3C11}"/>
              </a:ext>
            </a:extLst>
          </p:cNvPr>
          <p:cNvSpPr/>
          <p:nvPr/>
        </p:nvSpPr>
        <p:spPr>
          <a:xfrm>
            <a:off x="2552700" y="2707537"/>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49BB975-33FC-96F1-312C-EC1A7ECD749D}"/>
              </a:ext>
            </a:extLst>
          </p:cNvPr>
          <p:cNvSpPr/>
          <p:nvPr/>
        </p:nvSpPr>
        <p:spPr>
          <a:xfrm>
            <a:off x="3063785" y="2560527"/>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A13ECD6D-FA95-CC4B-D246-8CE230E661C7}"/>
              </a:ext>
            </a:extLst>
          </p:cNvPr>
          <p:cNvSpPr/>
          <p:nvPr/>
        </p:nvSpPr>
        <p:spPr>
          <a:xfrm>
            <a:off x="3652650" y="2652003"/>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50936BD-74C7-EE5B-6EE4-8DCD210F1883}"/>
              </a:ext>
            </a:extLst>
          </p:cNvPr>
          <p:cNvSpPr/>
          <p:nvPr/>
        </p:nvSpPr>
        <p:spPr>
          <a:xfrm>
            <a:off x="2038675" y="2937097"/>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A0C689E8-9DF5-11F2-5ED0-90B7D2AB0628}"/>
              </a:ext>
            </a:extLst>
          </p:cNvPr>
          <p:cNvSpPr/>
          <p:nvPr/>
        </p:nvSpPr>
        <p:spPr>
          <a:xfrm>
            <a:off x="3953470" y="3080750"/>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33CB53E5-4BFE-B8D4-C75C-F9E371424DAD}"/>
              </a:ext>
            </a:extLst>
          </p:cNvPr>
          <p:cNvSpPr/>
          <p:nvPr/>
        </p:nvSpPr>
        <p:spPr>
          <a:xfrm>
            <a:off x="3858849" y="4017915"/>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DC4FF6F-E912-EBFD-9B3B-E6EA1E357B57}"/>
              </a:ext>
            </a:extLst>
          </p:cNvPr>
          <p:cNvSpPr/>
          <p:nvPr/>
        </p:nvSpPr>
        <p:spPr>
          <a:xfrm>
            <a:off x="1985905" y="4392039"/>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83731FD-9CA9-1954-0BF4-EF8C98B18030}"/>
              </a:ext>
            </a:extLst>
          </p:cNvPr>
          <p:cNvSpPr/>
          <p:nvPr/>
        </p:nvSpPr>
        <p:spPr>
          <a:xfrm>
            <a:off x="2659704" y="4445344"/>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6D7F7FF3-DAA1-29DE-DD02-089B3B332580}"/>
              </a:ext>
            </a:extLst>
          </p:cNvPr>
          <p:cNvSpPr/>
          <p:nvPr/>
        </p:nvSpPr>
        <p:spPr>
          <a:xfrm>
            <a:off x="3397652" y="4382246"/>
            <a:ext cx="165100" cy="1651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DEC5190-956C-4BC0-ACC0-8EFCD7C67525}"/>
              </a:ext>
            </a:extLst>
          </p:cNvPr>
          <p:cNvSpPr txBox="1"/>
          <p:nvPr/>
        </p:nvSpPr>
        <p:spPr>
          <a:xfrm>
            <a:off x="2151005" y="3354187"/>
            <a:ext cx="1535357" cy="707886"/>
          </a:xfrm>
          <a:prstGeom prst="rect">
            <a:avLst/>
          </a:prstGeom>
          <a:noFill/>
        </p:spPr>
        <p:txBody>
          <a:bodyPr wrap="square" rtlCol="0">
            <a:spAutoFit/>
          </a:bodyPr>
          <a:lstStyle/>
          <a:p>
            <a:r>
              <a:rPr lang="en-US" sz="4000" dirty="0">
                <a:solidFill>
                  <a:srgbClr val="00B050"/>
                </a:solidFill>
              </a:rPr>
              <a:t>DATA</a:t>
            </a:r>
          </a:p>
        </p:txBody>
      </p:sp>
      <p:sp>
        <p:nvSpPr>
          <p:cNvPr id="18" name="Slide Number Placeholder 17">
            <a:extLst>
              <a:ext uri="{FF2B5EF4-FFF2-40B4-BE49-F238E27FC236}">
                <a16:creationId xmlns:a16="http://schemas.microsoft.com/office/drawing/2014/main" id="{1C719679-CA1F-1272-6D27-862FE67C91FA}"/>
              </a:ext>
            </a:extLst>
          </p:cNvPr>
          <p:cNvSpPr>
            <a:spLocks noGrp="1"/>
          </p:cNvSpPr>
          <p:nvPr>
            <p:ph type="sldNum" sz="quarter" idx="12"/>
          </p:nvPr>
        </p:nvSpPr>
        <p:spPr/>
        <p:txBody>
          <a:bodyPr/>
          <a:lstStyle/>
          <a:p>
            <a:fld id="{34B7E4EF-A1BD-40F4-AB7B-04F084DD991D}" type="slidenum">
              <a:rPr lang="en-US" smtClean="0"/>
              <a:t>5</a:t>
            </a:fld>
            <a:endParaRPr lang="en-US"/>
          </a:p>
        </p:txBody>
      </p:sp>
      <p:sp>
        <p:nvSpPr>
          <p:cNvPr id="19" name="Frame 18">
            <a:extLst>
              <a:ext uri="{FF2B5EF4-FFF2-40B4-BE49-F238E27FC236}">
                <a16:creationId xmlns:a16="http://schemas.microsoft.com/office/drawing/2014/main" id="{AA3DC875-4081-50AC-94C1-CB4724B02691}"/>
              </a:ext>
            </a:extLst>
          </p:cNvPr>
          <p:cNvSpPr/>
          <p:nvPr/>
        </p:nvSpPr>
        <p:spPr>
          <a:xfrm>
            <a:off x="426722" y="1732839"/>
            <a:ext cx="5343214" cy="4330333"/>
          </a:xfrm>
          <a:prstGeom prst="frame">
            <a:avLst/>
          </a:prstGeom>
          <a:pattFill prst="lgGrid">
            <a:fgClr>
              <a:schemeClr val="accent1"/>
            </a:fgClr>
            <a:bgClr>
              <a:schemeClr val="bg1"/>
            </a:bgClr>
          </a:patt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a:extLst>
              <a:ext uri="{FF2B5EF4-FFF2-40B4-BE49-F238E27FC236}">
                <a16:creationId xmlns:a16="http://schemas.microsoft.com/office/drawing/2014/main" id="{CE4E4D01-A70C-7DA6-FDD7-96711A7E3E1C}"/>
              </a:ext>
            </a:extLst>
          </p:cNvPr>
          <p:cNvSpPr txBox="1"/>
          <p:nvPr/>
        </p:nvSpPr>
        <p:spPr>
          <a:xfrm>
            <a:off x="2598550" y="1747104"/>
            <a:ext cx="2438400" cy="369332"/>
          </a:xfrm>
          <a:prstGeom prst="rect">
            <a:avLst/>
          </a:prstGeom>
          <a:noFill/>
        </p:spPr>
        <p:txBody>
          <a:bodyPr wrap="square" rtlCol="0">
            <a:spAutoFit/>
          </a:bodyPr>
          <a:lstStyle/>
          <a:p>
            <a:r>
              <a:rPr lang="en-US" dirty="0"/>
              <a:t>Detector</a:t>
            </a:r>
          </a:p>
        </p:txBody>
      </p:sp>
      <p:cxnSp>
        <p:nvCxnSpPr>
          <p:cNvPr id="22" name="Straight Arrow Connector 21">
            <a:extLst>
              <a:ext uri="{FF2B5EF4-FFF2-40B4-BE49-F238E27FC236}">
                <a16:creationId xmlns:a16="http://schemas.microsoft.com/office/drawing/2014/main" id="{4100EDA2-11E8-0141-0AF4-53D2470857C6}"/>
              </a:ext>
            </a:extLst>
          </p:cNvPr>
          <p:cNvCxnSpPr/>
          <p:nvPr/>
        </p:nvCxnSpPr>
        <p:spPr>
          <a:xfrm flipV="1">
            <a:off x="2933768" y="2808820"/>
            <a:ext cx="1739900" cy="85090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49305C7B-6721-1548-6ECA-1FFEEDCD748B}"/>
              </a:ext>
            </a:extLst>
          </p:cNvPr>
          <p:cNvCxnSpPr/>
          <p:nvPr/>
        </p:nvCxnSpPr>
        <p:spPr>
          <a:xfrm flipV="1">
            <a:off x="2959168" y="2338920"/>
            <a:ext cx="0" cy="1333500"/>
          </a:xfrm>
          <a:prstGeom prst="line">
            <a:avLst/>
          </a:prstGeom>
          <a:ln w="31750">
            <a:solidFill>
              <a:schemeClr val="dk1"/>
            </a:solidFill>
            <a:prstDash val="sysDot"/>
          </a:ln>
        </p:spPr>
        <p:style>
          <a:lnRef idx="1">
            <a:schemeClr val="dk1"/>
          </a:lnRef>
          <a:fillRef idx="0">
            <a:schemeClr val="dk1"/>
          </a:fillRef>
          <a:effectRef idx="0">
            <a:schemeClr val="dk1"/>
          </a:effectRef>
          <a:fontRef idx="minor">
            <a:schemeClr val="tx1"/>
          </a:fontRef>
        </p:style>
      </p:cxnSp>
      <p:sp>
        <p:nvSpPr>
          <p:cNvPr id="26" name="Arc 25">
            <a:extLst>
              <a:ext uri="{FF2B5EF4-FFF2-40B4-BE49-F238E27FC236}">
                <a16:creationId xmlns:a16="http://schemas.microsoft.com/office/drawing/2014/main" id="{16B6EFF7-317B-1658-F6BF-2B0378BF6DCE}"/>
              </a:ext>
            </a:extLst>
          </p:cNvPr>
          <p:cNvSpPr/>
          <p:nvPr/>
        </p:nvSpPr>
        <p:spPr>
          <a:xfrm>
            <a:off x="2667998" y="3280750"/>
            <a:ext cx="582339" cy="659453"/>
          </a:xfrm>
          <a:prstGeom prst="arc">
            <a:avLst>
              <a:gd name="adj1" fmla="val 16200000"/>
              <a:gd name="adj2" fmla="val 20445762"/>
            </a:avLst>
          </a:prstGeom>
          <a:ln w="412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TextBox 26">
            <a:extLst>
              <a:ext uri="{FF2B5EF4-FFF2-40B4-BE49-F238E27FC236}">
                <a16:creationId xmlns:a16="http://schemas.microsoft.com/office/drawing/2014/main" id="{6666577A-547D-F3CC-DB1C-F6931E977D7D}"/>
              </a:ext>
            </a:extLst>
          </p:cNvPr>
          <p:cNvSpPr txBox="1"/>
          <p:nvPr/>
        </p:nvSpPr>
        <p:spPr>
          <a:xfrm>
            <a:off x="3078422" y="3602112"/>
            <a:ext cx="2203186" cy="369332"/>
          </a:xfrm>
          <a:prstGeom prst="rect">
            <a:avLst/>
          </a:prstGeom>
          <a:noFill/>
        </p:spPr>
        <p:txBody>
          <a:bodyPr wrap="square" rtlCol="0">
            <a:spAutoFit/>
          </a:bodyPr>
          <a:lstStyle/>
          <a:p>
            <a:r>
              <a:rPr lang="en-US" dirty="0" err="1">
                <a:solidFill>
                  <a:schemeClr val="bg1"/>
                </a:solidFill>
              </a:rPr>
              <a:t>Pseudorapidity</a:t>
            </a:r>
            <a:endParaRPr lang="en-US" dirty="0">
              <a:solidFill>
                <a:schemeClr val="bg1"/>
              </a:solidFill>
            </a:endParaRPr>
          </a:p>
        </p:txBody>
      </p:sp>
    </p:spTree>
    <p:extLst>
      <p:ext uri="{BB962C8B-B14F-4D97-AF65-F5344CB8AC3E}">
        <p14:creationId xmlns:p14="http://schemas.microsoft.com/office/powerpoint/2010/main" val="868150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8.33333E-7 1.11111E-6 L 0.16575 0.00231 " pathEditMode="relative" rAng="0" ptsTypes="AA">
                                      <p:cBhvr>
                                        <p:cTn id="6" dur="12000" fill="hold"/>
                                        <p:tgtEl>
                                          <p:spTgt spid="4"/>
                                        </p:tgtEl>
                                        <p:attrNameLst>
                                          <p:attrName>ppt_x</p:attrName>
                                          <p:attrName>ppt_y</p:attrName>
                                        </p:attrNameLst>
                                      </p:cBhvr>
                                      <p:rCtr x="8281" y="116"/>
                                    </p:animMotion>
                                  </p:childTnLst>
                                </p:cTn>
                              </p:par>
                              <p:par>
                                <p:cTn id="7" presetID="0" presetClass="path" presetSubtype="0" accel="50000" decel="50000" fill="hold" grpId="0" nodeType="withEffect">
                                  <p:stCondLst>
                                    <p:cond delay="0"/>
                                  </p:stCondLst>
                                  <p:childTnLst>
                                    <p:animMotion origin="layout" path="M -2.5E-6 -3.7037E-7 L -0.15104 -0.00139 " pathEditMode="relative" rAng="0" ptsTypes="AA">
                                      <p:cBhvr>
                                        <p:cTn id="8" dur="12000" fill="hold"/>
                                        <p:tgtEl>
                                          <p:spTgt spid="5"/>
                                        </p:tgtEl>
                                        <p:attrNameLst>
                                          <p:attrName>ppt_x</p:attrName>
                                          <p:attrName>ppt_y</p:attrName>
                                        </p:attrNameLst>
                                      </p:cBhvr>
                                      <p:rCtr x="-7552" y="-69"/>
                                    </p:animMotion>
                                  </p:childTnLst>
                                </p:cTn>
                              </p:par>
                              <p:par>
                                <p:cTn id="9" presetID="1"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nodeType="withEffect">
                                  <p:stCondLst>
                                    <p:cond delay="700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par>
                          <p:cTn id="13" fill="hold">
                            <p:stCondLst>
                              <p:cond delay="12000"/>
                            </p:stCondLst>
                            <p:childTnLst>
                              <p:par>
                                <p:cTn id="14" presetID="1"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par>
                                <p:cTn id="16" presetID="55" presetClass="exit" presetSubtype="0" fill="hold" grpId="1" nodeType="withEffect">
                                  <p:stCondLst>
                                    <p:cond delay="0"/>
                                  </p:stCondLst>
                                  <p:childTnLst>
                                    <p:anim calcmode="lin" valueType="num">
                                      <p:cBhvr>
                                        <p:cTn id="17" dur="10"/>
                                        <p:tgtEl>
                                          <p:spTgt spid="4"/>
                                        </p:tgtEl>
                                        <p:attrNameLst>
                                          <p:attrName>ppt_w</p:attrName>
                                        </p:attrNameLst>
                                      </p:cBhvr>
                                      <p:tavLst>
                                        <p:tav tm="0">
                                          <p:val>
                                            <p:strVal val="ppt_w"/>
                                          </p:val>
                                        </p:tav>
                                        <p:tav tm="100000">
                                          <p:val>
                                            <p:strVal val="ppt_w*0.70"/>
                                          </p:val>
                                        </p:tav>
                                      </p:tavLst>
                                    </p:anim>
                                    <p:anim calcmode="lin" valueType="num">
                                      <p:cBhvr>
                                        <p:cTn id="18" dur="10"/>
                                        <p:tgtEl>
                                          <p:spTgt spid="4"/>
                                        </p:tgtEl>
                                        <p:attrNameLst>
                                          <p:attrName>ppt_h</p:attrName>
                                        </p:attrNameLst>
                                      </p:cBhvr>
                                      <p:tavLst>
                                        <p:tav tm="0">
                                          <p:val>
                                            <p:strVal val="ppt_h"/>
                                          </p:val>
                                        </p:tav>
                                        <p:tav tm="100000">
                                          <p:val>
                                            <p:strVal val="ppt_h"/>
                                          </p:val>
                                        </p:tav>
                                      </p:tavLst>
                                    </p:anim>
                                    <p:animEffect transition="out" filter="fade">
                                      <p:cBhvr>
                                        <p:cTn id="19" dur="10"/>
                                        <p:tgtEl>
                                          <p:spTgt spid="4"/>
                                        </p:tgtEl>
                                      </p:cBhvr>
                                    </p:animEffect>
                                    <p:set>
                                      <p:cBhvr>
                                        <p:cTn id="20" dur="1" fill="hold">
                                          <p:stCondLst>
                                            <p:cond delay="9"/>
                                          </p:stCondLst>
                                        </p:cTn>
                                        <p:tgtEl>
                                          <p:spTgt spid="4"/>
                                        </p:tgtEl>
                                        <p:attrNameLst>
                                          <p:attrName>style.visibility</p:attrName>
                                        </p:attrNameLst>
                                      </p:cBhvr>
                                      <p:to>
                                        <p:strVal val="hidden"/>
                                      </p:to>
                                    </p:set>
                                  </p:childTnLst>
                                </p:cTn>
                              </p:par>
                              <p:par>
                                <p:cTn id="21" presetID="55" presetClass="exit" presetSubtype="0" fill="hold" grpId="1" nodeType="withEffect">
                                  <p:stCondLst>
                                    <p:cond delay="0"/>
                                  </p:stCondLst>
                                  <p:childTnLst>
                                    <p:anim calcmode="lin" valueType="num">
                                      <p:cBhvr>
                                        <p:cTn id="22" dur="10"/>
                                        <p:tgtEl>
                                          <p:spTgt spid="5"/>
                                        </p:tgtEl>
                                        <p:attrNameLst>
                                          <p:attrName>ppt_w</p:attrName>
                                        </p:attrNameLst>
                                      </p:cBhvr>
                                      <p:tavLst>
                                        <p:tav tm="0">
                                          <p:val>
                                            <p:strVal val="ppt_w"/>
                                          </p:val>
                                        </p:tav>
                                        <p:tav tm="100000">
                                          <p:val>
                                            <p:strVal val="ppt_w*0.70"/>
                                          </p:val>
                                        </p:tav>
                                      </p:tavLst>
                                    </p:anim>
                                    <p:anim calcmode="lin" valueType="num">
                                      <p:cBhvr>
                                        <p:cTn id="23" dur="10"/>
                                        <p:tgtEl>
                                          <p:spTgt spid="5"/>
                                        </p:tgtEl>
                                        <p:attrNameLst>
                                          <p:attrName>ppt_h</p:attrName>
                                        </p:attrNameLst>
                                      </p:cBhvr>
                                      <p:tavLst>
                                        <p:tav tm="0">
                                          <p:val>
                                            <p:strVal val="ppt_h"/>
                                          </p:val>
                                        </p:tav>
                                        <p:tav tm="100000">
                                          <p:val>
                                            <p:strVal val="ppt_h"/>
                                          </p:val>
                                        </p:tav>
                                      </p:tavLst>
                                    </p:anim>
                                    <p:animEffect transition="out" filter="fade">
                                      <p:cBhvr>
                                        <p:cTn id="24" dur="10"/>
                                        <p:tgtEl>
                                          <p:spTgt spid="5"/>
                                        </p:tgtEl>
                                      </p:cBhvr>
                                    </p:animEffect>
                                    <p:set>
                                      <p:cBhvr>
                                        <p:cTn id="25" dur="1" fill="hold">
                                          <p:stCondLst>
                                            <p:cond delay="9"/>
                                          </p:stCondLst>
                                        </p:cTn>
                                        <p:tgtEl>
                                          <p:spTgt spid="5"/>
                                        </p:tgtEl>
                                        <p:attrNameLst>
                                          <p:attrName>style.visibility</p:attrName>
                                        </p:attrNameLst>
                                      </p:cBhvr>
                                      <p:to>
                                        <p:strVal val="hidden"/>
                                      </p:to>
                                    </p:set>
                                  </p:childTnLst>
                                </p:cTn>
                              </p:par>
                            </p:childTnLst>
                          </p:cTn>
                        </p:par>
                        <p:par>
                          <p:cTn id="26" fill="hold">
                            <p:stCondLst>
                              <p:cond delay="12010"/>
                            </p:stCondLst>
                            <p:childTnLst>
                              <p:par>
                                <p:cTn id="27" presetID="6" presetClass="emph" presetSubtype="0" fill="hold" grpId="1" nodeType="afterEffect">
                                  <p:stCondLst>
                                    <p:cond delay="0"/>
                                  </p:stCondLst>
                                  <p:childTnLst>
                                    <p:animScale>
                                      <p:cBhvr>
                                        <p:cTn id="28" dur="15000" fill="hold"/>
                                        <p:tgtEl>
                                          <p:spTgt spid="6"/>
                                        </p:tgtEl>
                                      </p:cBhvr>
                                      <p:by x="150000" y="150000"/>
                                    </p:animScale>
                                  </p:childTnLst>
                                </p:cTn>
                              </p:par>
                              <p:par>
                                <p:cTn id="29" presetID="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par>
                          <p:cTn id="35" fill="hold">
                            <p:stCondLst>
                              <p:cond delay="27010"/>
                            </p:stCondLst>
                            <p:childTnLst>
                              <p:par>
                                <p:cTn id="36" presetID="9" presetClass="exit" presetSubtype="0" fill="hold" grpId="2" nodeType="afterEffect">
                                  <p:stCondLst>
                                    <p:cond delay="0"/>
                                  </p:stCondLst>
                                  <p:childTnLst>
                                    <p:animEffect transition="out" filter="dissolve">
                                      <p:cBhvr>
                                        <p:cTn id="37" dur="10"/>
                                        <p:tgtEl>
                                          <p:spTgt spid="6"/>
                                        </p:tgtEl>
                                      </p:cBhvr>
                                    </p:animEffect>
                                    <p:set>
                                      <p:cBhvr>
                                        <p:cTn id="38" dur="1" fill="hold">
                                          <p:stCondLst>
                                            <p:cond delay="9"/>
                                          </p:stCondLst>
                                        </p:cTn>
                                        <p:tgtEl>
                                          <p:spTgt spid="6"/>
                                        </p:tgtEl>
                                        <p:attrNameLst>
                                          <p:attrName>style.visibility</p:attrName>
                                        </p:attrNameLst>
                                      </p:cBhvr>
                                      <p:to>
                                        <p:strVal val="hidden"/>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childTnLst>
                                </p:cTn>
                              </p:par>
                            </p:childTnLst>
                          </p:cTn>
                        </p:par>
                        <p:par>
                          <p:cTn id="59" fill="hold">
                            <p:stCondLst>
                              <p:cond delay="27020"/>
                            </p:stCondLst>
                            <p:childTnLst>
                              <p:par>
                                <p:cTn id="60" presetID="0" presetClass="path" presetSubtype="0" accel="50000" decel="50000" fill="hold" grpId="1" nodeType="afterEffect">
                                  <p:stCondLst>
                                    <p:cond delay="0"/>
                                  </p:stCondLst>
                                  <p:childTnLst>
                                    <p:animMotion origin="layout" path="M 1.66667E-6 2.22222E-6 C -0.01224 -0.01297 -0.02396 -0.0257 -0.04089 -0.03472 C -0.05768 -0.04352 -0.08685 -0.05047 -0.10065 -0.05347 " pathEditMode="relative" rAng="0" ptsTypes="AAA">
                                      <p:cBhvr>
                                        <p:cTn id="61" dur="10000" fill="hold"/>
                                        <p:tgtEl>
                                          <p:spTgt spid="11"/>
                                        </p:tgtEl>
                                        <p:attrNameLst>
                                          <p:attrName>ppt_x</p:attrName>
                                          <p:attrName>ppt_y</p:attrName>
                                        </p:attrNameLst>
                                      </p:cBhvr>
                                      <p:rCtr x="-5039" y="-2685"/>
                                    </p:animMotion>
                                  </p:childTnLst>
                                </p:cTn>
                              </p:par>
                              <p:par>
                                <p:cTn id="62" presetID="0" presetClass="path" presetSubtype="0" accel="50000" decel="50000" fill="hold" grpId="1" nodeType="withEffect">
                                  <p:stCondLst>
                                    <p:cond delay="0"/>
                                  </p:stCondLst>
                                  <p:childTnLst>
                                    <p:animMotion origin="layout" path="M 0.00195 -4.44444E-6 C -0.00365 -0.01782 -0.00899 -0.03518 -0.00938 -0.05787 C -0.01003 -0.08078 -0.00599 -0.12476 -0.00157 -0.13611 " pathEditMode="relative" rAng="0" ptsTypes="AAA">
                                      <p:cBhvr>
                                        <p:cTn id="63" dur="10000" fill="hold"/>
                                        <p:tgtEl>
                                          <p:spTgt spid="8"/>
                                        </p:tgtEl>
                                        <p:attrNameLst>
                                          <p:attrName>ppt_x</p:attrName>
                                          <p:attrName>ppt_y</p:attrName>
                                        </p:attrNameLst>
                                      </p:cBhvr>
                                      <p:rCtr x="-573" y="-6806"/>
                                    </p:animMotion>
                                  </p:childTnLst>
                                </p:cTn>
                              </p:par>
                              <p:par>
                                <p:cTn id="64" presetID="0" presetClass="path" presetSubtype="0" accel="50000" decel="50000" fill="hold" grpId="1" nodeType="withEffect">
                                  <p:stCondLst>
                                    <p:cond delay="0"/>
                                  </p:stCondLst>
                                  <p:childTnLst>
                                    <p:animMotion origin="layout" path="M -2.91667E-6 3.33333E-6 C -0.00221 -0.0213 -0.00416 -0.04236 -0.00872 -0.06158 C -0.01302 -0.08056 -0.01979 -0.09769 -0.02643 -0.11459 " pathEditMode="relative" rAng="0" ptsTypes="AAA">
                                      <p:cBhvr>
                                        <p:cTn id="65" dur="10000" fill="hold"/>
                                        <p:tgtEl>
                                          <p:spTgt spid="9"/>
                                        </p:tgtEl>
                                        <p:attrNameLst>
                                          <p:attrName>ppt_x</p:attrName>
                                          <p:attrName>ppt_y</p:attrName>
                                        </p:attrNameLst>
                                      </p:cBhvr>
                                      <p:rCtr x="-1328" y="-5741"/>
                                    </p:animMotion>
                                  </p:childTnLst>
                                </p:cTn>
                              </p:par>
                              <p:par>
                                <p:cTn id="66" presetID="0" presetClass="path" presetSubtype="0" accel="50000" decel="50000" fill="hold" grpId="1" nodeType="withEffect">
                                  <p:stCondLst>
                                    <p:cond delay="0"/>
                                  </p:stCondLst>
                                  <p:childTnLst>
                                    <p:animMotion origin="layout" path="M -2.08333E-7 -2.59259E-6 C 0.01654 -0.02778 0.03307 -0.05555 0.04701 -0.06852 C 0.06081 -0.08171 0.07969 -0.09699 0.08346 -0.07847 " pathEditMode="relative" rAng="0" ptsTypes="AAA">
                                      <p:cBhvr>
                                        <p:cTn id="67" dur="10000" fill="hold"/>
                                        <p:tgtEl>
                                          <p:spTgt spid="10"/>
                                        </p:tgtEl>
                                        <p:attrNameLst>
                                          <p:attrName>ppt_x</p:attrName>
                                          <p:attrName>ppt_y</p:attrName>
                                        </p:attrNameLst>
                                      </p:cBhvr>
                                      <p:rCtr x="4167" y="-4352"/>
                                    </p:animMotion>
                                  </p:childTnLst>
                                </p:cTn>
                              </p:par>
                              <p:par>
                                <p:cTn id="68" presetID="0" presetClass="path" presetSubtype="0" accel="50000" decel="50000" fill="hold" grpId="1" nodeType="withEffect">
                                  <p:stCondLst>
                                    <p:cond delay="0"/>
                                  </p:stCondLst>
                                  <p:childTnLst>
                                    <p:animMotion origin="layout" path="M 4.16667E-7 -2.59259E-6 C 0.00885 -0.02824 0.01784 -0.05648 0.03581 -0.07361 C 0.05404 -0.09051 0.09036 -0.10162 0.1082 -0.10162 " pathEditMode="relative" rAng="0" ptsTypes="AAA">
                                      <p:cBhvr>
                                        <p:cTn id="69" dur="10000" fill="hold"/>
                                        <p:tgtEl>
                                          <p:spTgt spid="12"/>
                                        </p:tgtEl>
                                        <p:attrNameLst>
                                          <p:attrName>ppt_x</p:attrName>
                                          <p:attrName>ppt_y</p:attrName>
                                        </p:attrNameLst>
                                      </p:cBhvr>
                                      <p:rCtr x="5404" y="-5093"/>
                                    </p:animMotion>
                                  </p:childTnLst>
                                </p:cTn>
                              </p:par>
                              <p:par>
                                <p:cTn id="70" presetID="0" presetClass="path" presetSubtype="0" accel="50000" decel="50000" fill="hold" grpId="1" nodeType="withEffect">
                                  <p:stCondLst>
                                    <p:cond delay="0"/>
                                  </p:stCondLst>
                                  <p:childTnLst>
                                    <p:animMotion origin="layout" path="M 2.70833E-6 3.33333E-6 C 0.01237 0.0324 0.02474 0.06504 0.04453 0.08796 C 0.06406 0.11088 0.097 0.12916 0.11797 0.13703 " pathEditMode="relative" rAng="0" ptsTypes="AAA">
                                      <p:cBhvr>
                                        <p:cTn id="71" dur="10000" fill="hold"/>
                                        <p:tgtEl>
                                          <p:spTgt spid="13"/>
                                        </p:tgtEl>
                                        <p:attrNameLst>
                                          <p:attrName>ppt_x</p:attrName>
                                          <p:attrName>ppt_y</p:attrName>
                                        </p:attrNameLst>
                                      </p:cBhvr>
                                      <p:rCtr x="5898" y="6852"/>
                                    </p:animMotion>
                                  </p:childTnLst>
                                </p:cTn>
                              </p:par>
                              <p:par>
                                <p:cTn id="72" presetID="0" presetClass="path" presetSubtype="0" accel="50000" decel="50000" fill="hold" grpId="1" nodeType="withEffect">
                                  <p:stCondLst>
                                    <p:cond delay="0"/>
                                  </p:stCondLst>
                                  <p:childTnLst>
                                    <p:animMotion origin="layout" path="M -0.00039 4.07407E-6 C 0.00195 0.0243 0.00455 0.04884 0.00013 0.0787 C -0.00417 0.1081 -0.01524 0.14282 -0.02618 0.17777 " pathEditMode="relative" rAng="0" ptsTypes="AAA">
                                      <p:cBhvr>
                                        <p:cTn id="73" dur="10000" fill="hold"/>
                                        <p:tgtEl>
                                          <p:spTgt spid="16"/>
                                        </p:tgtEl>
                                        <p:attrNameLst>
                                          <p:attrName>ppt_x</p:attrName>
                                          <p:attrName>ppt_y</p:attrName>
                                        </p:attrNameLst>
                                      </p:cBhvr>
                                      <p:rCtr x="-1146" y="8889"/>
                                    </p:animMotion>
                                  </p:childTnLst>
                                </p:cTn>
                              </p:par>
                              <p:par>
                                <p:cTn id="74" presetID="0" presetClass="path" presetSubtype="0" accel="50000" decel="50000" fill="hold" grpId="1" nodeType="withEffect">
                                  <p:stCondLst>
                                    <p:cond delay="0"/>
                                  </p:stCondLst>
                                  <p:childTnLst>
                                    <p:animMotion origin="layout" path="M 2.08333E-7 4.81481E-6 C -0.00052 0.02962 -0.00091 0.05972 -0.00417 0.08842 C -0.00781 0.11689 -0.02083 0.15462 -0.02031 0.17106 " pathEditMode="relative" rAng="0" ptsTypes="AAA">
                                      <p:cBhvr>
                                        <p:cTn id="75" dur="10000" fill="hold"/>
                                        <p:tgtEl>
                                          <p:spTgt spid="15"/>
                                        </p:tgtEl>
                                        <p:attrNameLst>
                                          <p:attrName>ppt_x</p:attrName>
                                          <p:attrName>ppt_y</p:attrName>
                                        </p:attrNameLst>
                                      </p:cBhvr>
                                      <p:rCtr x="-1029" y="8542"/>
                                    </p:animMotion>
                                  </p:childTnLst>
                                </p:cTn>
                              </p:par>
                              <p:par>
                                <p:cTn id="76" presetID="0" presetClass="path" presetSubtype="0" accel="50000" decel="50000" fill="hold" grpId="1" nodeType="withEffect">
                                  <p:stCondLst>
                                    <p:cond delay="0"/>
                                  </p:stCondLst>
                                  <p:childTnLst>
                                    <p:animMotion origin="layout" path="M 0.00156 3.7037E-6 C -0.00612 0.02801 -0.01367 0.05625 -0.01653 0.08541 C -0.01914 0.11504 -0.01719 0.14537 -0.01523 0.17615 " pathEditMode="relative" rAng="0" ptsTypes="AAA">
                                      <p:cBhvr>
                                        <p:cTn id="77" dur="10000" fill="hold"/>
                                        <p:tgtEl>
                                          <p:spTgt spid="14"/>
                                        </p:tgtEl>
                                        <p:attrNameLst>
                                          <p:attrName>ppt_x</p:attrName>
                                          <p:attrName>ppt_y</p:attrName>
                                        </p:attrNameLst>
                                      </p:cBhvr>
                                      <p:rCtr x="-977" y="8796"/>
                                    </p:animMotion>
                                  </p:childTnLst>
                                </p:cTn>
                              </p:par>
                              <p:par>
                                <p:cTn id="78" presetID="1" presetClass="entr" presetSubtype="0" fill="hold" nodeType="withEffect">
                                  <p:stCondLst>
                                    <p:cond delay="0"/>
                                  </p:stCondLst>
                                  <p:childTnLst>
                                    <p:set>
                                      <p:cBhvr>
                                        <p:cTn id="79" dur="1" fill="hold">
                                          <p:stCondLst>
                                            <p:cond delay="0"/>
                                          </p:stCondLst>
                                        </p:cTn>
                                        <p:tgtEl>
                                          <p:spTgt spid="3">
                                            <p:txEl>
                                              <p:pRg st="10" end="10"/>
                                            </p:txEl>
                                          </p:spTgt>
                                        </p:tgtEl>
                                        <p:attrNameLst>
                                          <p:attrName>style.visibility</p:attrName>
                                        </p:attrNameLst>
                                      </p:cBhvr>
                                      <p:to>
                                        <p:strVal val="visible"/>
                                      </p:to>
                                    </p:set>
                                  </p:childTnLst>
                                </p:cTn>
                              </p:par>
                            </p:childTnLst>
                          </p:cTn>
                        </p:par>
                        <p:par>
                          <p:cTn id="80" fill="hold">
                            <p:stCondLst>
                              <p:cond delay="37020"/>
                            </p:stCondLst>
                            <p:childTnLst>
                              <p:par>
                                <p:cTn id="81" presetID="9" presetClass="exit" presetSubtype="0" fill="hold" grpId="2" nodeType="afterEffect">
                                  <p:stCondLst>
                                    <p:cond delay="0"/>
                                  </p:stCondLst>
                                  <p:childTnLst>
                                    <p:animEffect transition="out" filter="dissolve">
                                      <p:cBhvr>
                                        <p:cTn id="82" dur="10"/>
                                        <p:tgtEl>
                                          <p:spTgt spid="13"/>
                                        </p:tgtEl>
                                      </p:cBhvr>
                                    </p:animEffect>
                                    <p:set>
                                      <p:cBhvr>
                                        <p:cTn id="83" dur="1" fill="hold">
                                          <p:stCondLst>
                                            <p:cond delay="9"/>
                                          </p:stCondLst>
                                        </p:cTn>
                                        <p:tgtEl>
                                          <p:spTgt spid="13"/>
                                        </p:tgtEl>
                                        <p:attrNameLst>
                                          <p:attrName>style.visibility</p:attrName>
                                        </p:attrNameLst>
                                      </p:cBhvr>
                                      <p:to>
                                        <p:strVal val="hidden"/>
                                      </p:to>
                                    </p:set>
                                  </p:childTnLst>
                                </p:cTn>
                              </p:par>
                            </p:childTnLst>
                          </p:cTn>
                        </p:par>
                        <p:par>
                          <p:cTn id="84" fill="hold">
                            <p:stCondLst>
                              <p:cond delay="37030"/>
                            </p:stCondLst>
                            <p:childTnLst>
                              <p:par>
                                <p:cTn id="85" presetID="9" presetClass="exit" presetSubtype="0" fill="hold" grpId="2" nodeType="afterEffect">
                                  <p:stCondLst>
                                    <p:cond delay="0"/>
                                  </p:stCondLst>
                                  <p:childTnLst>
                                    <p:animEffect transition="out" filter="dissolve">
                                      <p:cBhvr>
                                        <p:cTn id="86" dur="10"/>
                                        <p:tgtEl>
                                          <p:spTgt spid="16"/>
                                        </p:tgtEl>
                                      </p:cBhvr>
                                    </p:animEffect>
                                    <p:set>
                                      <p:cBhvr>
                                        <p:cTn id="87" dur="1" fill="hold">
                                          <p:stCondLst>
                                            <p:cond delay="9"/>
                                          </p:stCondLst>
                                        </p:cTn>
                                        <p:tgtEl>
                                          <p:spTgt spid="16"/>
                                        </p:tgtEl>
                                        <p:attrNameLst>
                                          <p:attrName>style.visibility</p:attrName>
                                        </p:attrNameLst>
                                      </p:cBhvr>
                                      <p:to>
                                        <p:strVal val="hidden"/>
                                      </p:to>
                                    </p:set>
                                  </p:childTnLst>
                                </p:cTn>
                              </p:par>
                            </p:childTnLst>
                          </p:cTn>
                        </p:par>
                        <p:par>
                          <p:cTn id="88" fill="hold">
                            <p:stCondLst>
                              <p:cond delay="37040"/>
                            </p:stCondLst>
                            <p:childTnLst>
                              <p:par>
                                <p:cTn id="89" presetID="9" presetClass="exit" presetSubtype="0" fill="hold" grpId="2" nodeType="afterEffect">
                                  <p:stCondLst>
                                    <p:cond delay="0"/>
                                  </p:stCondLst>
                                  <p:childTnLst>
                                    <p:animEffect transition="out" filter="dissolve">
                                      <p:cBhvr>
                                        <p:cTn id="90" dur="10"/>
                                        <p:tgtEl>
                                          <p:spTgt spid="15"/>
                                        </p:tgtEl>
                                      </p:cBhvr>
                                    </p:animEffect>
                                    <p:set>
                                      <p:cBhvr>
                                        <p:cTn id="91" dur="1" fill="hold">
                                          <p:stCondLst>
                                            <p:cond delay="9"/>
                                          </p:stCondLst>
                                        </p:cTn>
                                        <p:tgtEl>
                                          <p:spTgt spid="15"/>
                                        </p:tgtEl>
                                        <p:attrNameLst>
                                          <p:attrName>style.visibility</p:attrName>
                                        </p:attrNameLst>
                                      </p:cBhvr>
                                      <p:to>
                                        <p:strVal val="hidden"/>
                                      </p:to>
                                    </p:set>
                                  </p:childTnLst>
                                </p:cTn>
                              </p:par>
                            </p:childTnLst>
                          </p:cTn>
                        </p:par>
                        <p:par>
                          <p:cTn id="92" fill="hold">
                            <p:stCondLst>
                              <p:cond delay="37050"/>
                            </p:stCondLst>
                            <p:childTnLst>
                              <p:par>
                                <p:cTn id="93" presetID="9" presetClass="exit" presetSubtype="0" fill="hold" grpId="2" nodeType="afterEffect">
                                  <p:stCondLst>
                                    <p:cond delay="0"/>
                                  </p:stCondLst>
                                  <p:childTnLst>
                                    <p:animEffect transition="out" filter="dissolve">
                                      <p:cBhvr>
                                        <p:cTn id="94" dur="10"/>
                                        <p:tgtEl>
                                          <p:spTgt spid="14"/>
                                        </p:tgtEl>
                                      </p:cBhvr>
                                    </p:animEffect>
                                    <p:set>
                                      <p:cBhvr>
                                        <p:cTn id="95" dur="1" fill="hold">
                                          <p:stCondLst>
                                            <p:cond delay="9"/>
                                          </p:stCondLst>
                                        </p:cTn>
                                        <p:tgtEl>
                                          <p:spTgt spid="14"/>
                                        </p:tgtEl>
                                        <p:attrNameLst>
                                          <p:attrName>style.visibility</p:attrName>
                                        </p:attrNameLst>
                                      </p:cBhvr>
                                      <p:to>
                                        <p:strVal val="hidden"/>
                                      </p:to>
                                    </p:set>
                                  </p:childTnLst>
                                </p:cTn>
                              </p:par>
                            </p:childTnLst>
                          </p:cTn>
                        </p:par>
                        <p:par>
                          <p:cTn id="96" fill="hold">
                            <p:stCondLst>
                              <p:cond delay="37060"/>
                            </p:stCondLst>
                            <p:childTnLst>
                              <p:par>
                                <p:cTn id="97" presetID="9" presetClass="exit" presetSubtype="0" fill="hold" grpId="2" nodeType="afterEffect">
                                  <p:stCondLst>
                                    <p:cond delay="0"/>
                                  </p:stCondLst>
                                  <p:childTnLst>
                                    <p:animEffect transition="out" filter="dissolve">
                                      <p:cBhvr>
                                        <p:cTn id="98" dur="10"/>
                                        <p:tgtEl>
                                          <p:spTgt spid="11"/>
                                        </p:tgtEl>
                                      </p:cBhvr>
                                    </p:animEffect>
                                    <p:set>
                                      <p:cBhvr>
                                        <p:cTn id="99" dur="1" fill="hold">
                                          <p:stCondLst>
                                            <p:cond delay="9"/>
                                          </p:stCondLst>
                                        </p:cTn>
                                        <p:tgtEl>
                                          <p:spTgt spid="11"/>
                                        </p:tgtEl>
                                        <p:attrNameLst>
                                          <p:attrName>style.visibility</p:attrName>
                                        </p:attrNameLst>
                                      </p:cBhvr>
                                      <p:to>
                                        <p:strVal val="hidden"/>
                                      </p:to>
                                    </p:set>
                                  </p:childTnLst>
                                </p:cTn>
                              </p:par>
                            </p:childTnLst>
                          </p:cTn>
                        </p:par>
                        <p:par>
                          <p:cTn id="100" fill="hold">
                            <p:stCondLst>
                              <p:cond delay="37070"/>
                            </p:stCondLst>
                            <p:childTnLst>
                              <p:par>
                                <p:cTn id="101" presetID="9" presetClass="exit" presetSubtype="0" fill="hold" grpId="2" nodeType="afterEffect">
                                  <p:stCondLst>
                                    <p:cond delay="0"/>
                                  </p:stCondLst>
                                  <p:childTnLst>
                                    <p:animEffect transition="out" filter="dissolve">
                                      <p:cBhvr>
                                        <p:cTn id="102" dur="10"/>
                                        <p:tgtEl>
                                          <p:spTgt spid="8"/>
                                        </p:tgtEl>
                                      </p:cBhvr>
                                    </p:animEffect>
                                    <p:set>
                                      <p:cBhvr>
                                        <p:cTn id="103" dur="1" fill="hold">
                                          <p:stCondLst>
                                            <p:cond delay="9"/>
                                          </p:stCondLst>
                                        </p:cTn>
                                        <p:tgtEl>
                                          <p:spTgt spid="8"/>
                                        </p:tgtEl>
                                        <p:attrNameLst>
                                          <p:attrName>style.visibility</p:attrName>
                                        </p:attrNameLst>
                                      </p:cBhvr>
                                      <p:to>
                                        <p:strVal val="hidden"/>
                                      </p:to>
                                    </p:set>
                                  </p:childTnLst>
                                </p:cTn>
                              </p:par>
                            </p:childTnLst>
                          </p:cTn>
                        </p:par>
                        <p:par>
                          <p:cTn id="104" fill="hold">
                            <p:stCondLst>
                              <p:cond delay="37080"/>
                            </p:stCondLst>
                            <p:childTnLst>
                              <p:par>
                                <p:cTn id="105" presetID="9" presetClass="exit" presetSubtype="0" fill="hold" grpId="2" nodeType="afterEffect">
                                  <p:stCondLst>
                                    <p:cond delay="0"/>
                                  </p:stCondLst>
                                  <p:childTnLst>
                                    <p:animEffect transition="out" filter="dissolve">
                                      <p:cBhvr>
                                        <p:cTn id="106" dur="10"/>
                                        <p:tgtEl>
                                          <p:spTgt spid="9"/>
                                        </p:tgtEl>
                                      </p:cBhvr>
                                    </p:animEffect>
                                    <p:set>
                                      <p:cBhvr>
                                        <p:cTn id="107" dur="1" fill="hold">
                                          <p:stCondLst>
                                            <p:cond delay="9"/>
                                          </p:stCondLst>
                                        </p:cTn>
                                        <p:tgtEl>
                                          <p:spTgt spid="9"/>
                                        </p:tgtEl>
                                        <p:attrNameLst>
                                          <p:attrName>style.visibility</p:attrName>
                                        </p:attrNameLst>
                                      </p:cBhvr>
                                      <p:to>
                                        <p:strVal val="hidden"/>
                                      </p:to>
                                    </p:set>
                                  </p:childTnLst>
                                </p:cTn>
                              </p:par>
                            </p:childTnLst>
                          </p:cTn>
                        </p:par>
                        <p:par>
                          <p:cTn id="108" fill="hold">
                            <p:stCondLst>
                              <p:cond delay="37090"/>
                            </p:stCondLst>
                            <p:childTnLst>
                              <p:par>
                                <p:cTn id="109" presetID="9" presetClass="exit" presetSubtype="0" fill="hold" grpId="2" nodeType="afterEffect">
                                  <p:stCondLst>
                                    <p:cond delay="0"/>
                                  </p:stCondLst>
                                  <p:childTnLst>
                                    <p:animEffect transition="out" filter="dissolve">
                                      <p:cBhvr>
                                        <p:cTn id="110" dur="10"/>
                                        <p:tgtEl>
                                          <p:spTgt spid="10"/>
                                        </p:tgtEl>
                                      </p:cBhvr>
                                    </p:animEffect>
                                    <p:set>
                                      <p:cBhvr>
                                        <p:cTn id="111" dur="1" fill="hold">
                                          <p:stCondLst>
                                            <p:cond delay="9"/>
                                          </p:stCondLst>
                                        </p:cTn>
                                        <p:tgtEl>
                                          <p:spTgt spid="10"/>
                                        </p:tgtEl>
                                        <p:attrNameLst>
                                          <p:attrName>style.visibility</p:attrName>
                                        </p:attrNameLst>
                                      </p:cBhvr>
                                      <p:to>
                                        <p:strVal val="hidden"/>
                                      </p:to>
                                    </p:set>
                                  </p:childTnLst>
                                </p:cTn>
                              </p:par>
                            </p:childTnLst>
                          </p:cTn>
                        </p:par>
                        <p:par>
                          <p:cTn id="112" fill="hold">
                            <p:stCondLst>
                              <p:cond delay="37100"/>
                            </p:stCondLst>
                            <p:childTnLst>
                              <p:par>
                                <p:cTn id="113" presetID="9" presetClass="exit" presetSubtype="0" fill="hold" grpId="2" nodeType="afterEffect">
                                  <p:stCondLst>
                                    <p:cond delay="0"/>
                                  </p:stCondLst>
                                  <p:childTnLst>
                                    <p:animEffect transition="out" filter="dissolve">
                                      <p:cBhvr>
                                        <p:cTn id="114" dur="10"/>
                                        <p:tgtEl>
                                          <p:spTgt spid="12"/>
                                        </p:tgtEl>
                                      </p:cBhvr>
                                    </p:animEffect>
                                    <p:set>
                                      <p:cBhvr>
                                        <p:cTn id="115" dur="1" fill="hold">
                                          <p:stCondLst>
                                            <p:cond delay="9"/>
                                          </p:stCondLst>
                                        </p:cTn>
                                        <p:tgtEl>
                                          <p:spTgt spid="12"/>
                                        </p:tgtEl>
                                        <p:attrNameLst>
                                          <p:attrName>style.visibility</p:attrName>
                                        </p:attrNameLst>
                                      </p:cBhvr>
                                      <p:to>
                                        <p:strVal val="hidden"/>
                                      </p:to>
                                    </p:set>
                                  </p:childTnLst>
                                </p:cTn>
                              </p:par>
                              <p:par>
                                <p:cTn id="116" presetID="1" presetClass="entr" presetSubtype="0" fill="hold" grpId="0" nodeType="withEffect">
                                  <p:stCondLst>
                                    <p:cond delay="0"/>
                                  </p:stCondLst>
                                  <p:childTnLst>
                                    <p:set>
                                      <p:cBhvr>
                                        <p:cTn id="117" dur="1" fill="hold">
                                          <p:stCondLst>
                                            <p:cond delay="0"/>
                                          </p:stCondLst>
                                        </p:cTn>
                                        <p:tgtEl>
                                          <p:spTgt spid="17"/>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3">
                                            <p:txEl>
                                              <p:pRg st="11" end="11"/>
                                            </p:txEl>
                                          </p:spTgt>
                                        </p:tgtEl>
                                        <p:attrNameLst>
                                          <p:attrName>style.visibility</p:attrName>
                                        </p:attrNameLst>
                                      </p:cBhvr>
                                      <p:to>
                                        <p:strVal val="visible"/>
                                      </p:to>
                                    </p:set>
                                  </p:childTnLst>
                                </p:cTn>
                              </p:par>
                              <p:par>
                                <p:cTn id="122" presetID="1" presetClass="entr" presetSubtype="0" fill="hold" nodeType="withEffect">
                                  <p:stCondLst>
                                    <p:cond delay="0"/>
                                  </p:stCondLst>
                                  <p:childTnLst>
                                    <p:set>
                                      <p:cBhvr>
                                        <p:cTn id="123" dur="1" fill="hold">
                                          <p:stCondLst>
                                            <p:cond delay="0"/>
                                          </p:stCondLst>
                                        </p:cTn>
                                        <p:tgtEl>
                                          <p:spTgt spid="22"/>
                                        </p:tgtEl>
                                        <p:attrNameLst>
                                          <p:attrName>style.visibility</p:attrName>
                                        </p:attrNameLst>
                                      </p:cBhvr>
                                      <p:to>
                                        <p:strVal val="visible"/>
                                      </p:to>
                                    </p:set>
                                  </p:childTnLst>
                                </p:cTn>
                              </p:par>
                              <p:par>
                                <p:cTn id="124" presetID="1" presetClass="entr" presetSubtype="0" fill="hold" nodeType="withEffect">
                                  <p:stCondLst>
                                    <p:cond delay="0"/>
                                  </p:stCondLst>
                                  <p:childTnLst>
                                    <p:set>
                                      <p:cBhvr>
                                        <p:cTn id="125" dur="1" fill="hold">
                                          <p:stCondLst>
                                            <p:cond delay="0"/>
                                          </p:stCondLst>
                                        </p:cTn>
                                        <p:tgtEl>
                                          <p:spTgt spid="24"/>
                                        </p:tgtEl>
                                        <p:attrNameLst>
                                          <p:attrName>style.visibility</p:attrName>
                                        </p:attrNameLst>
                                      </p:cBhvr>
                                      <p:to>
                                        <p:strVal val="visible"/>
                                      </p:to>
                                    </p:set>
                                  </p:childTnLst>
                                </p:cTn>
                              </p:par>
                              <p:par>
                                <p:cTn id="126" presetID="1" presetClass="entr" presetSubtype="0" fill="hold" grpId="0" nodeType="withEffect">
                                  <p:stCondLst>
                                    <p:cond delay="0"/>
                                  </p:stCondLst>
                                  <p:childTnLst>
                                    <p:set>
                                      <p:cBhvr>
                                        <p:cTn id="127" dur="1" fill="hold">
                                          <p:stCondLst>
                                            <p:cond delay="0"/>
                                          </p:stCondLst>
                                        </p:cTn>
                                        <p:tgtEl>
                                          <p:spTgt spid="27"/>
                                        </p:tgtEl>
                                        <p:attrNameLst>
                                          <p:attrName>style.visibility</p:attrName>
                                        </p:attrNameLst>
                                      </p:cBhvr>
                                      <p:to>
                                        <p:strVal val="visible"/>
                                      </p:to>
                                    </p:set>
                                  </p:childTnLst>
                                </p:cTn>
                              </p:par>
                              <p:par>
                                <p:cTn id="128" presetID="1" presetClass="entr" presetSubtype="0" fill="hold" grpId="0" nodeType="withEffect">
                                  <p:stCondLst>
                                    <p:cond delay="0"/>
                                  </p:stCondLst>
                                  <p:childTnLst>
                                    <p:set>
                                      <p:cBhvr>
                                        <p:cTn id="129" dur="1" fill="hold">
                                          <p:stCondLst>
                                            <p:cond delay="0"/>
                                          </p:stCondLst>
                                        </p:cTn>
                                        <p:tgtEl>
                                          <p:spTgt spid="26"/>
                                        </p:tgtEl>
                                        <p:attrNameLst>
                                          <p:attrName>style.visibility</p:attrName>
                                        </p:attrNameLst>
                                      </p:cBhvr>
                                      <p:to>
                                        <p:strVal val="visible"/>
                                      </p:to>
                                    </p:set>
                                  </p:childTnLst>
                                </p:cTn>
                              </p:par>
                              <p:par>
                                <p:cTn id="130" presetID="1" presetClass="exit" presetSubtype="0" fill="hold" grpId="1" nodeType="withEffect">
                                  <p:stCondLst>
                                    <p:cond delay="0"/>
                                  </p:stCondLst>
                                  <p:childTnLst>
                                    <p:set>
                                      <p:cBhvr>
                                        <p:cTn id="131" dur="1" fill="hold">
                                          <p:stCondLst>
                                            <p:cond delay="0"/>
                                          </p:stCondLst>
                                        </p:cTn>
                                        <p:tgtEl>
                                          <p:spTgt spid="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6"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p:bldP spid="17" grpId="1"/>
      <p:bldP spid="26" grpId="0" animBg="1"/>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Explosion 2 18">
            <a:extLst>
              <a:ext uri="{FF2B5EF4-FFF2-40B4-BE49-F238E27FC236}">
                <a16:creationId xmlns:a16="http://schemas.microsoft.com/office/drawing/2014/main" id="{FDF51C72-C8BF-301B-B824-BF181F32F3AB}"/>
              </a:ext>
            </a:extLst>
          </p:cNvPr>
          <p:cNvSpPr/>
          <p:nvPr/>
        </p:nvSpPr>
        <p:spPr>
          <a:xfrm>
            <a:off x="8762415" y="5558007"/>
            <a:ext cx="460081" cy="316290"/>
          </a:xfrm>
          <a:prstGeom prst="irregularSeal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3453667-5B35-DA36-600B-02B4ABECCA05}"/>
              </a:ext>
            </a:extLst>
          </p:cNvPr>
          <p:cNvSpPr>
            <a:spLocks noGrp="1"/>
          </p:cNvSpPr>
          <p:nvPr>
            <p:ph type="title"/>
          </p:nvPr>
        </p:nvSpPr>
        <p:spPr>
          <a:xfrm>
            <a:off x="6096000" y="262627"/>
            <a:ext cx="5222488" cy="1371600"/>
          </a:xfrm>
        </p:spPr>
        <p:txBody>
          <a:bodyPr>
            <a:normAutofit/>
          </a:bodyPr>
          <a:lstStyle/>
          <a:p>
            <a:pPr algn="ctr"/>
            <a:r>
              <a:rPr lang="en-US" dirty="0" err="1"/>
              <a:t>Bjorken</a:t>
            </a:r>
            <a:r>
              <a:rPr lang="en-US" dirty="0"/>
              <a:t>-x</a:t>
            </a:r>
          </a:p>
        </p:txBody>
      </p:sp>
      <p:sp>
        <p:nvSpPr>
          <p:cNvPr id="3" name="Content Placeholder 2">
            <a:extLst>
              <a:ext uri="{FF2B5EF4-FFF2-40B4-BE49-F238E27FC236}">
                <a16:creationId xmlns:a16="http://schemas.microsoft.com/office/drawing/2014/main" id="{F266DF8F-2619-E562-375E-F350582B7D08}"/>
              </a:ext>
            </a:extLst>
          </p:cNvPr>
          <p:cNvSpPr>
            <a:spLocks noGrp="1"/>
          </p:cNvSpPr>
          <p:nvPr>
            <p:ph idx="1"/>
          </p:nvPr>
        </p:nvSpPr>
        <p:spPr>
          <a:xfrm>
            <a:off x="5478877" y="1200063"/>
            <a:ext cx="6268067" cy="3980686"/>
          </a:xfrm>
        </p:spPr>
        <p:txBody>
          <a:bodyPr>
            <a:normAutofit/>
          </a:bodyPr>
          <a:lstStyle/>
          <a:p>
            <a:r>
              <a:rPr lang="en-US" dirty="0"/>
              <a:t>The </a:t>
            </a:r>
            <a:r>
              <a:rPr lang="en-US" dirty="0" err="1"/>
              <a:t>Bjorken</a:t>
            </a:r>
            <a:r>
              <a:rPr lang="en-US" dirty="0"/>
              <a:t>-x is the key kinematic variable used in this analysis to map particles in the initial state to a spatial region in the final state.</a:t>
            </a:r>
          </a:p>
          <a:p>
            <a:r>
              <a:rPr lang="en-US" dirty="0" err="1"/>
              <a:t>Bjorken</a:t>
            </a:r>
            <a:r>
              <a:rPr lang="en-US" dirty="0"/>
              <a:t>-x represents the fraction of the proton’s momentum carried by a struck </a:t>
            </a:r>
            <a:r>
              <a:rPr lang="en-US" dirty="0" err="1"/>
              <a:t>parton</a:t>
            </a:r>
            <a:r>
              <a:rPr lang="en-US" dirty="0"/>
              <a:t>.</a:t>
            </a:r>
          </a:p>
          <a:p>
            <a:r>
              <a:rPr lang="en-US" dirty="0"/>
              <a:t>At very low-x the protons wavefunction is dominated by gluons. Meaning that all the interactions in the low-x limit are gluon-gluon interactions.</a:t>
            </a:r>
          </a:p>
          <a:p>
            <a:r>
              <a:rPr lang="en-US" dirty="0"/>
              <a:t>For an initial understanding of entanglement, it is helpful to restrict our study to this region where the wavefunction is much simpler.  </a:t>
            </a:r>
          </a:p>
        </p:txBody>
      </p:sp>
      <p:sp>
        <p:nvSpPr>
          <p:cNvPr id="4" name="Slide Number Placeholder 3">
            <a:extLst>
              <a:ext uri="{FF2B5EF4-FFF2-40B4-BE49-F238E27FC236}">
                <a16:creationId xmlns:a16="http://schemas.microsoft.com/office/drawing/2014/main" id="{44977CAC-037C-6EAF-E6A1-2AB6F8917B1E}"/>
              </a:ext>
            </a:extLst>
          </p:cNvPr>
          <p:cNvSpPr>
            <a:spLocks noGrp="1"/>
          </p:cNvSpPr>
          <p:nvPr>
            <p:ph type="sldNum" sz="quarter" idx="12"/>
          </p:nvPr>
        </p:nvSpPr>
        <p:spPr/>
        <p:txBody>
          <a:bodyPr/>
          <a:lstStyle/>
          <a:p>
            <a:fld id="{34B7E4EF-A1BD-40F4-AB7B-04F084DD991D}" type="slidenum">
              <a:rPr lang="en-US" smtClean="0"/>
              <a:t>6</a:t>
            </a:fld>
            <a:endParaRPr lang="en-US"/>
          </a:p>
        </p:txBody>
      </p:sp>
      <p:cxnSp>
        <p:nvCxnSpPr>
          <p:cNvPr id="8" name="Straight Arrow Connector 7">
            <a:extLst>
              <a:ext uri="{FF2B5EF4-FFF2-40B4-BE49-F238E27FC236}">
                <a16:creationId xmlns:a16="http://schemas.microsoft.com/office/drawing/2014/main" id="{79D24383-C54A-599A-D60C-88BB9FCF0141}"/>
              </a:ext>
            </a:extLst>
          </p:cNvPr>
          <p:cNvCxnSpPr>
            <a:cxnSpLocks/>
          </p:cNvCxnSpPr>
          <p:nvPr/>
        </p:nvCxnSpPr>
        <p:spPr>
          <a:xfrm>
            <a:off x="7792729" y="5725177"/>
            <a:ext cx="105354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6C4868A-BE79-91BD-FFCC-5213E55D5304}"/>
              </a:ext>
            </a:extLst>
          </p:cNvPr>
          <p:cNvCxnSpPr>
            <a:cxnSpLocks/>
          </p:cNvCxnSpPr>
          <p:nvPr/>
        </p:nvCxnSpPr>
        <p:spPr>
          <a:xfrm flipH="1">
            <a:off x="9101786" y="5762945"/>
            <a:ext cx="6390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16FF142-81ED-47B0-1D7D-FFF427F68300}"/>
              </a:ext>
            </a:extLst>
          </p:cNvPr>
          <p:cNvCxnSpPr>
            <a:cxnSpLocks/>
          </p:cNvCxnSpPr>
          <p:nvPr/>
        </p:nvCxnSpPr>
        <p:spPr>
          <a:xfrm flipV="1">
            <a:off x="8995363" y="4945948"/>
            <a:ext cx="745435" cy="685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FFB565D9-27D5-2226-5ECE-85B0A98382B9}"/>
              </a:ext>
            </a:extLst>
          </p:cNvPr>
          <p:cNvSpPr/>
          <p:nvPr/>
        </p:nvSpPr>
        <p:spPr>
          <a:xfrm>
            <a:off x="7683399" y="5648148"/>
            <a:ext cx="109330" cy="15405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4EBE1036-8495-6090-395B-92D3F4CF1A4C}"/>
              </a:ext>
            </a:extLst>
          </p:cNvPr>
          <p:cNvSpPr/>
          <p:nvPr/>
        </p:nvSpPr>
        <p:spPr>
          <a:xfrm>
            <a:off x="9740798" y="5684022"/>
            <a:ext cx="109330" cy="154057"/>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3CF1718B-8FBF-8971-05C4-1688F6DF4FE4}"/>
              </a:ext>
            </a:extLst>
          </p:cNvPr>
          <p:cNvSpPr/>
          <p:nvPr/>
        </p:nvSpPr>
        <p:spPr>
          <a:xfrm>
            <a:off x="9850127" y="4723560"/>
            <a:ext cx="198783" cy="244845"/>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2542187-B3A7-0826-560B-7D08034B95EE}"/>
              </a:ext>
            </a:extLst>
          </p:cNvPr>
          <p:cNvSpPr txBox="1"/>
          <p:nvPr/>
        </p:nvSpPr>
        <p:spPr>
          <a:xfrm>
            <a:off x="5609207" y="4861052"/>
            <a:ext cx="1957718" cy="1200329"/>
          </a:xfrm>
          <a:prstGeom prst="rect">
            <a:avLst/>
          </a:prstGeom>
          <a:noFill/>
        </p:spPr>
        <p:txBody>
          <a:bodyPr wrap="square" rtlCol="0">
            <a:spAutoFit/>
          </a:bodyPr>
          <a:lstStyle/>
          <a:p>
            <a:pPr algn="ctr"/>
            <a:r>
              <a:rPr lang="en-US" sz="1200" dirty="0"/>
              <a:t>A gluon with some fractional momentum x</a:t>
            </a:r>
            <a:r>
              <a:rPr lang="en-US" sz="1200" baseline="-25000" dirty="0"/>
              <a:t> </a:t>
            </a:r>
            <a:r>
              <a:rPr lang="en-US" sz="1200" dirty="0"/>
              <a:t>annihilates with another gluon to form a produced hadron at some rapidity y.</a:t>
            </a:r>
          </a:p>
        </p:txBody>
      </p:sp>
      <p:sp>
        <p:nvSpPr>
          <p:cNvPr id="26" name="TextBox 25">
            <a:extLst>
              <a:ext uri="{FF2B5EF4-FFF2-40B4-BE49-F238E27FC236}">
                <a16:creationId xmlns:a16="http://schemas.microsoft.com/office/drawing/2014/main" id="{0E531ADE-74FD-C20B-F46B-DF1364DF9045}"/>
              </a:ext>
            </a:extLst>
          </p:cNvPr>
          <p:cNvSpPr txBox="1"/>
          <p:nvPr/>
        </p:nvSpPr>
        <p:spPr>
          <a:xfrm>
            <a:off x="10091351" y="4802947"/>
            <a:ext cx="1824831" cy="1200329"/>
          </a:xfrm>
          <a:prstGeom prst="rect">
            <a:avLst/>
          </a:prstGeom>
          <a:noFill/>
        </p:spPr>
        <p:txBody>
          <a:bodyPr wrap="square" rtlCol="0">
            <a:spAutoFit/>
          </a:bodyPr>
          <a:lstStyle/>
          <a:p>
            <a:pPr algn="ctr"/>
            <a:r>
              <a:rPr lang="en-US" sz="1200" dirty="0"/>
              <a:t>The rapidity of the hadron can be thought of as an angle at which the hadron travels in relation to the beam.</a:t>
            </a:r>
          </a:p>
        </p:txBody>
      </p:sp>
      <p:sp>
        <p:nvSpPr>
          <p:cNvPr id="27" name="TextBox 26">
            <a:extLst>
              <a:ext uri="{FF2B5EF4-FFF2-40B4-BE49-F238E27FC236}">
                <a16:creationId xmlns:a16="http://schemas.microsoft.com/office/drawing/2014/main" id="{8E804550-896F-9999-5836-F247DC175DD2}"/>
              </a:ext>
            </a:extLst>
          </p:cNvPr>
          <p:cNvSpPr txBox="1"/>
          <p:nvPr/>
        </p:nvSpPr>
        <p:spPr>
          <a:xfrm>
            <a:off x="7418065" y="5292100"/>
            <a:ext cx="659598" cy="276999"/>
          </a:xfrm>
          <a:prstGeom prst="rect">
            <a:avLst/>
          </a:prstGeom>
          <a:noFill/>
        </p:spPr>
        <p:txBody>
          <a:bodyPr wrap="square" rtlCol="0">
            <a:spAutoFit/>
          </a:bodyPr>
          <a:lstStyle/>
          <a:p>
            <a:pPr algn="ctr"/>
            <a:r>
              <a:rPr lang="en-US" sz="1200" dirty="0"/>
              <a:t>x</a:t>
            </a:r>
          </a:p>
        </p:txBody>
      </p:sp>
      <p:pic>
        <p:nvPicPr>
          <p:cNvPr id="7" name="Picture 6" descr="Chart&#10;&#10;Description automatically generated">
            <a:extLst>
              <a:ext uri="{FF2B5EF4-FFF2-40B4-BE49-F238E27FC236}">
                <a16:creationId xmlns:a16="http://schemas.microsoft.com/office/drawing/2014/main" id="{2FAB3648-B73E-272A-AC58-15675FE8FE4D}"/>
              </a:ext>
            </a:extLst>
          </p:cNvPr>
          <p:cNvPicPr>
            <a:picLocks noChangeAspect="1"/>
          </p:cNvPicPr>
          <p:nvPr/>
        </p:nvPicPr>
        <p:blipFill>
          <a:blip r:embed="rId2"/>
          <a:stretch>
            <a:fillRect/>
          </a:stretch>
        </p:blipFill>
        <p:spPr>
          <a:xfrm>
            <a:off x="502572" y="593905"/>
            <a:ext cx="4933864" cy="5280392"/>
          </a:xfrm>
          <a:prstGeom prst="rect">
            <a:avLst/>
          </a:prstGeom>
        </p:spPr>
      </p:pic>
      <p:sp>
        <p:nvSpPr>
          <p:cNvPr id="5" name="TextBox 4">
            <a:extLst>
              <a:ext uri="{FF2B5EF4-FFF2-40B4-BE49-F238E27FC236}">
                <a16:creationId xmlns:a16="http://schemas.microsoft.com/office/drawing/2014/main" id="{5AC22EED-1A53-17B8-6DBB-05C75A0AA56C}"/>
              </a:ext>
            </a:extLst>
          </p:cNvPr>
          <p:cNvSpPr txBox="1"/>
          <p:nvPr/>
        </p:nvSpPr>
        <p:spPr>
          <a:xfrm>
            <a:off x="947664" y="5973219"/>
            <a:ext cx="4043679" cy="369332"/>
          </a:xfrm>
          <a:prstGeom prst="rect">
            <a:avLst/>
          </a:prstGeom>
          <a:noFill/>
        </p:spPr>
        <p:txBody>
          <a:bodyPr wrap="square" rtlCol="0">
            <a:spAutoFit/>
          </a:bodyPr>
          <a:lstStyle/>
          <a:p>
            <a:pPr algn="ctr"/>
            <a:r>
              <a:rPr lang="en-US" sz="900" i="1" dirty="0"/>
              <a:t>A. D. Martin, W. J. Stirling, R. S. Thorne, and G. Watt, Eur. Phys. J. C63, 189 (2009), arXiv:0901.0002 [hep-</a:t>
            </a:r>
            <a:r>
              <a:rPr lang="en-US" sz="900" i="1" dirty="0" err="1"/>
              <a:t>ph</a:t>
            </a:r>
            <a:r>
              <a:rPr lang="en-US" sz="900" i="1" dirty="0"/>
              <a:t>].</a:t>
            </a:r>
          </a:p>
        </p:txBody>
      </p:sp>
    </p:spTree>
    <p:extLst>
      <p:ext uri="{BB962C8B-B14F-4D97-AF65-F5344CB8AC3E}">
        <p14:creationId xmlns:p14="http://schemas.microsoft.com/office/powerpoint/2010/main" val="51807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17" grpId="0" animBg="1"/>
      <p:bldP spid="18" grpId="0" animBg="1"/>
      <p:bldP spid="20"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53667-5B35-DA36-600B-02B4ABECCA05}"/>
              </a:ext>
            </a:extLst>
          </p:cNvPr>
          <p:cNvSpPr>
            <a:spLocks noGrp="1"/>
          </p:cNvSpPr>
          <p:nvPr>
            <p:ph type="title"/>
          </p:nvPr>
        </p:nvSpPr>
        <p:spPr>
          <a:xfrm>
            <a:off x="1066800" y="387433"/>
            <a:ext cx="10058400" cy="782999"/>
          </a:xfrm>
        </p:spPr>
        <p:txBody>
          <a:bodyPr>
            <a:normAutofit/>
          </a:bodyPr>
          <a:lstStyle/>
          <a:p>
            <a:pPr algn="ctr"/>
            <a:r>
              <a:rPr lang="en-US" dirty="0"/>
              <a:t>Entanglement</a:t>
            </a:r>
          </a:p>
        </p:txBody>
      </p:sp>
      <p:sp>
        <p:nvSpPr>
          <p:cNvPr id="3" name="Content Placeholder 2">
            <a:extLst>
              <a:ext uri="{FF2B5EF4-FFF2-40B4-BE49-F238E27FC236}">
                <a16:creationId xmlns:a16="http://schemas.microsoft.com/office/drawing/2014/main" id="{F266DF8F-2619-E562-375E-F350582B7D08}"/>
              </a:ext>
            </a:extLst>
          </p:cNvPr>
          <p:cNvSpPr>
            <a:spLocks noGrp="1"/>
          </p:cNvSpPr>
          <p:nvPr>
            <p:ph idx="1"/>
          </p:nvPr>
        </p:nvSpPr>
        <p:spPr>
          <a:xfrm>
            <a:off x="1066800" y="1255776"/>
            <a:ext cx="10058400" cy="4779264"/>
          </a:xfrm>
        </p:spPr>
        <p:txBody>
          <a:bodyPr>
            <a:normAutofit/>
          </a:bodyPr>
          <a:lstStyle/>
          <a:p>
            <a:r>
              <a:rPr lang="en-US" sz="1900" dirty="0"/>
              <a:t>Entanglement is a phenomena unique to quantum particles and was first discovered by Albert Einstein, Boris </a:t>
            </a:r>
            <a:r>
              <a:rPr lang="en-US" sz="1900" dirty="0" err="1"/>
              <a:t>Podolsky</a:t>
            </a:r>
            <a:r>
              <a:rPr lang="en-US" sz="1900" dirty="0"/>
              <a:t>, and Nathan Rosen in 1935. Einstein once described quantum entanglement as ”spooky action at a distance”. </a:t>
            </a:r>
          </a:p>
          <a:p>
            <a:r>
              <a:rPr lang="en-US" sz="1900" dirty="0"/>
              <a:t>In a system of entangled particles, I can make a measurement on a particle and immediately know the value that same measurement would have on another particle, despite the distance between them. The states of these particles are correlated in such a way that their states cannot be described independently.</a:t>
            </a:r>
          </a:p>
          <a:p>
            <a:r>
              <a:rPr lang="en-US" sz="1900" dirty="0"/>
              <a:t>The classic example is that of a system of two fermions. We can place these particles in a configuration in which the probability of both having the same spin is 0. Therefore in knowing the state of one you would know the state of both. </a:t>
            </a:r>
          </a:p>
        </p:txBody>
      </p:sp>
      <p:sp>
        <p:nvSpPr>
          <p:cNvPr id="4" name="Slide Number Placeholder 3">
            <a:extLst>
              <a:ext uri="{FF2B5EF4-FFF2-40B4-BE49-F238E27FC236}">
                <a16:creationId xmlns:a16="http://schemas.microsoft.com/office/drawing/2014/main" id="{44977CAC-037C-6EAF-E6A1-2AB6F8917B1E}"/>
              </a:ext>
            </a:extLst>
          </p:cNvPr>
          <p:cNvSpPr>
            <a:spLocks noGrp="1"/>
          </p:cNvSpPr>
          <p:nvPr>
            <p:ph type="sldNum" sz="quarter" idx="12"/>
          </p:nvPr>
        </p:nvSpPr>
        <p:spPr/>
        <p:txBody>
          <a:bodyPr/>
          <a:lstStyle/>
          <a:p>
            <a:fld id="{34B7E4EF-A1BD-40F4-AB7B-04F084DD991D}" type="slidenum">
              <a:rPr lang="en-US" smtClean="0"/>
              <a:t>7</a:t>
            </a:fld>
            <a:endParaRPr lang="en-US"/>
          </a:p>
        </p:txBody>
      </p:sp>
      <p:pic>
        <p:nvPicPr>
          <p:cNvPr id="5" name="Picture 4" descr="Diagram, text&#10;&#10;Description automatically generated">
            <a:extLst>
              <a:ext uri="{FF2B5EF4-FFF2-40B4-BE49-F238E27FC236}">
                <a16:creationId xmlns:a16="http://schemas.microsoft.com/office/drawing/2014/main" id="{B9A8D72F-9407-1575-4A69-25DDBA737C27}"/>
              </a:ext>
            </a:extLst>
          </p:cNvPr>
          <p:cNvPicPr>
            <a:picLocks noChangeAspect="1"/>
          </p:cNvPicPr>
          <p:nvPr/>
        </p:nvPicPr>
        <p:blipFill>
          <a:blip r:embed="rId2"/>
          <a:stretch>
            <a:fillRect/>
          </a:stretch>
        </p:blipFill>
        <p:spPr>
          <a:xfrm>
            <a:off x="1915173" y="5247994"/>
            <a:ext cx="3522367" cy="734522"/>
          </a:xfrm>
          <a:prstGeom prst="rect">
            <a:avLst/>
          </a:prstGeom>
        </p:spPr>
      </p:pic>
      <p:pic>
        <p:nvPicPr>
          <p:cNvPr id="6" name="Picture 5" descr="Diagram&#10;&#10;Description automatically generated">
            <a:extLst>
              <a:ext uri="{FF2B5EF4-FFF2-40B4-BE49-F238E27FC236}">
                <a16:creationId xmlns:a16="http://schemas.microsoft.com/office/drawing/2014/main" id="{7FB0E30F-BF4C-BC5E-FD5B-A3FCCF5B43DF}"/>
              </a:ext>
            </a:extLst>
          </p:cNvPr>
          <p:cNvPicPr>
            <a:picLocks noChangeAspect="1"/>
          </p:cNvPicPr>
          <p:nvPr/>
        </p:nvPicPr>
        <p:blipFill>
          <a:blip r:embed="rId3"/>
          <a:stretch>
            <a:fillRect/>
          </a:stretch>
        </p:blipFill>
        <p:spPr>
          <a:xfrm>
            <a:off x="6550706" y="4700204"/>
            <a:ext cx="3461327" cy="1514331"/>
          </a:xfrm>
          <a:prstGeom prst="rect">
            <a:avLst/>
          </a:prstGeom>
        </p:spPr>
      </p:pic>
    </p:spTree>
    <p:extLst>
      <p:ext uri="{BB962C8B-B14F-4D97-AF65-F5344CB8AC3E}">
        <p14:creationId xmlns:p14="http://schemas.microsoft.com/office/powerpoint/2010/main" val="1291586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276C0-2BB2-742A-217E-F5FB93B4F455}"/>
              </a:ext>
            </a:extLst>
          </p:cNvPr>
          <p:cNvSpPr>
            <a:spLocks noGrp="1"/>
          </p:cNvSpPr>
          <p:nvPr>
            <p:ph type="title"/>
          </p:nvPr>
        </p:nvSpPr>
        <p:spPr>
          <a:xfrm>
            <a:off x="1066799" y="387433"/>
            <a:ext cx="10058400" cy="717855"/>
          </a:xfrm>
        </p:spPr>
        <p:txBody>
          <a:bodyPr>
            <a:normAutofit fontScale="90000"/>
          </a:bodyPr>
          <a:lstStyle/>
          <a:p>
            <a:pPr algn="ctr"/>
            <a:r>
              <a:rPr lang="en-US" dirty="0"/>
              <a:t>Entropy</a:t>
            </a:r>
          </a:p>
        </p:txBody>
      </p:sp>
      <p:sp>
        <p:nvSpPr>
          <p:cNvPr id="3" name="Content Placeholder 2">
            <a:extLst>
              <a:ext uri="{FF2B5EF4-FFF2-40B4-BE49-F238E27FC236}">
                <a16:creationId xmlns:a16="http://schemas.microsoft.com/office/drawing/2014/main" id="{514C882C-A91F-EC3F-A38A-3655CFFCC5A0}"/>
              </a:ext>
            </a:extLst>
          </p:cNvPr>
          <p:cNvSpPr>
            <a:spLocks noGrp="1"/>
          </p:cNvSpPr>
          <p:nvPr>
            <p:ph idx="1"/>
          </p:nvPr>
        </p:nvSpPr>
        <p:spPr>
          <a:xfrm>
            <a:off x="492369" y="1166543"/>
            <a:ext cx="6354480" cy="3784598"/>
          </a:xfrm>
        </p:spPr>
        <p:txBody>
          <a:bodyPr>
            <a:normAutofit lnSpcReduction="10000"/>
          </a:bodyPr>
          <a:lstStyle/>
          <a:p>
            <a:pPr marL="0" indent="0">
              <a:buNone/>
            </a:pPr>
            <a:r>
              <a:rPr lang="en-US" b="1" dirty="0">
                <a:solidFill>
                  <a:srgbClr val="92D050"/>
                </a:solidFill>
              </a:rPr>
              <a:t>Entanglement Entropy (initial-state)</a:t>
            </a:r>
          </a:p>
          <a:p>
            <a:r>
              <a:rPr lang="en-US" b="0" i="0" u="none" strike="noStrike" dirty="0">
                <a:solidFill>
                  <a:srgbClr val="D1D5DB"/>
                </a:solidFill>
                <a:effectLst/>
                <a:latin typeface="Söhne"/>
              </a:rPr>
              <a:t>Entanglement entropy is a measure of the amount of entanglement between two or more quantum systems.</a:t>
            </a:r>
          </a:p>
          <a:p>
            <a:r>
              <a:rPr lang="en-US" b="0" i="0" u="none" strike="noStrike" dirty="0">
                <a:solidFill>
                  <a:srgbClr val="D1D5DB"/>
                </a:solidFill>
                <a:effectLst/>
                <a:latin typeface="Söhne"/>
              </a:rPr>
              <a:t>It quantifies the amount of information that is shared between particles (</a:t>
            </a:r>
            <a:r>
              <a:rPr lang="en-US" b="0" i="0" u="none" strike="noStrike" dirty="0" err="1">
                <a:solidFill>
                  <a:srgbClr val="D1D5DB"/>
                </a:solidFill>
                <a:effectLst/>
                <a:latin typeface="Söhne"/>
              </a:rPr>
              <a:t>partons</a:t>
            </a:r>
            <a:r>
              <a:rPr lang="en-US" b="0" i="0" u="none" strike="noStrike" dirty="0">
                <a:solidFill>
                  <a:srgbClr val="D1D5DB"/>
                </a:solidFill>
                <a:effectLst/>
                <a:latin typeface="Söhne"/>
              </a:rPr>
              <a:t>) and can be used to characterize their degree of correlation.</a:t>
            </a:r>
          </a:p>
          <a:p>
            <a:r>
              <a:rPr lang="en-US" dirty="0">
                <a:solidFill>
                  <a:srgbClr val="D1D5DB"/>
                </a:solidFill>
                <a:latin typeface="Söhne"/>
              </a:rPr>
              <a:t>A proton represents a pure state; meaning the </a:t>
            </a:r>
            <a:r>
              <a:rPr lang="en-US" dirty="0" err="1">
                <a:solidFill>
                  <a:srgbClr val="D1D5DB"/>
                </a:solidFill>
                <a:latin typeface="Söhne"/>
              </a:rPr>
              <a:t>partons</a:t>
            </a:r>
            <a:r>
              <a:rPr lang="en-US" dirty="0">
                <a:solidFill>
                  <a:srgbClr val="D1D5DB"/>
                </a:solidFill>
                <a:latin typeface="Söhne"/>
              </a:rPr>
              <a:t> are fully correlated and maximally entangled.</a:t>
            </a:r>
          </a:p>
          <a:p>
            <a:r>
              <a:rPr lang="en-US" dirty="0">
                <a:solidFill>
                  <a:srgbClr val="D1D5DB"/>
                </a:solidFill>
                <a:latin typeface="Söhne"/>
              </a:rPr>
              <a:t>During the collision, the portion of </a:t>
            </a:r>
            <a:r>
              <a:rPr lang="en-US" dirty="0" err="1">
                <a:solidFill>
                  <a:srgbClr val="D1D5DB"/>
                </a:solidFill>
                <a:latin typeface="Söhne"/>
              </a:rPr>
              <a:t>partons</a:t>
            </a:r>
            <a:r>
              <a:rPr lang="en-US" dirty="0">
                <a:solidFill>
                  <a:srgbClr val="D1D5DB"/>
                </a:solidFill>
                <a:latin typeface="Söhne"/>
              </a:rPr>
              <a:t> that interact with the other proton (A) become “disentangled” (decoherence) from the remainder of the proton (B). This in turn generates an entropy proportional to the number of </a:t>
            </a:r>
            <a:r>
              <a:rPr lang="en-US" dirty="0" err="1">
                <a:solidFill>
                  <a:srgbClr val="D1D5DB"/>
                </a:solidFill>
                <a:latin typeface="Söhne"/>
              </a:rPr>
              <a:t>partons</a:t>
            </a:r>
            <a:r>
              <a:rPr lang="en-US" dirty="0">
                <a:solidFill>
                  <a:srgbClr val="D1D5DB"/>
                </a:solidFill>
                <a:latin typeface="Söhne"/>
              </a:rPr>
              <a:t> involved in the interaction (A).</a:t>
            </a:r>
            <a:endParaRPr lang="en-US" b="0" i="0" u="none" strike="noStrike" dirty="0">
              <a:solidFill>
                <a:srgbClr val="D1D5DB"/>
              </a:solidFill>
              <a:effectLst/>
              <a:latin typeface="Söhne"/>
            </a:endParaRPr>
          </a:p>
          <a:p>
            <a:endParaRPr lang="en-US" dirty="0">
              <a:solidFill>
                <a:srgbClr val="92D050"/>
              </a:solidFill>
            </a:endParaRPr>
          </a:p>
        </p:txBody>
      </p:sp>
      <p:sp>
        <p:nvSpPr>
          <p:cNvPr id="4" name="Slide Number Placeholder 3">
            <a:extLst>
              <a:ext uri="{FF2B5EF4-FFF2-40B4-BE49-F238E27FC236}">
                <a16:creationId xmlns:a16="http://schemas.microsoft.com/office/drawing/2014/main" id="{8F30A558-F6D9-FD52-38BE-0FEED4076B56}"/>
              </a:ext>
            </a:extLst>
          </p:cNvPr>
          <p:cNvSpPr>
            <a:spLocks noGrp="1"/>
          </p:cNvSpPr>
          <p:nvPr>
            <p:ph type="sldNum" sz="quarter" idx="12"/>
          </p:nvPr>
        </p:nvSpPr>
        <p:spPr/>
        <p:txBody>
          <a:bodyPr/>
          <a:lstStyle/>
          <a:p>
            <a:fld id="{34B7E4EF-A1BD-40F4-AB7B-04F084DD991D}" type="slidenum">
              <a:rPr lang="en-US" smtClean="0"/>
              <a:t>8</a:t>
            </a:fld>
            <a:endParaRPr lang="en-US"/>
          </a:p>
        </p:txBody>
      </p:sp>
      <p:sp>
        <p:nvSpPr>
          <p:cNvPr id="5" name="Content Placeholder 2">
            <a:extLst>
              <a:ext uri="{FF2B5EF4-FFF2-40B4-BE49-F238E27FC236}">
                <a16:creationId xmlns:a16="http://schemas.microsoft.com/office/drawing/2014/main" id="{95738C62-C2C8-3FAD-EC40-7778D775FF09}"/>
              </a:ext>
            </a:extLst>
          </p:cNvPr>
          <p:cNvSpPr txBox="1">
            <a:spLocks/>
          </p:cNvSpPr>
          <p:nvPr/>
        </p:nvSpPr>
        <p:spPr>
          <a:xfrm>
            <a:off x="7002966" y="1105288"/>
            <a:ext cx="4122237" cy="4066152"/>
          </a:xfrm>
          <a:prstGeom prst="rect">
            <a:avLst/>
          </a:prstGeom>
        </p:spPr>
        <p:txBody>
          <a:bodyPr vert="horz" lIns="91440" tIns="45720" rIns="91440" bIns="45720" rtlCol="0">
            <a:normAutofit fontScale="85000" lnSpcReduction="20000"/>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pPr marL="0" indent="0">
              <a:buNone/>
            </a:pPr>
            <a:r>
              <a:rPr lang="en-US" sz="2100" b="1" dirty="0">
                <a:solidFill>
                  <a:schemeClr val="accent1"/>
                </a:solidFill>
              </a:rPr>
              <a:t>Gibbs Entropy (final-state)</a:t>
            </a:r>
          </a:p>
          <a:p>
            <a:r>
              <a:rPr lang="en-US" b="0" i="0" u="none" strike="noStrike" dirty="0">
                <a:solidFill>
                  <a:srgbClr val="D1D5DB"/>
                </a:solidFill>
                <a:effectLst/>
                <a:latin typeface="Söhne"/>
              </a:rPr>
              <a:t>Gibbs entropy is a thermodynamic quantity that measures the degree of disorder, or randomness, in a system.</a:t>
            </a:r>
          </a:p>
          <a:p>
            <a:r>
              <a:rPr lang="en-US" dirty="0">
                <a:solidFill>
                  <a:srgbClr val="D1D5DB"/>
                </a:solidFill>
                <a:latin typeface="Söhne"/>
              </a:rPr>
              <a:t>This is calculated using a probability distribution of the number of microstates. In this case the number of hadrons</a:t>
            </a:r>
          </a:p>
          <a:p>
            <a:r>
              <a:rPr lang="en-US" dirty="0">
                <a:solidFill>
                  <a:srgbClr val="D1D5DB"/>
                </a:solidFill>
                <a:latin typeface="Söhne"/>
              </a:rPr>
              <a:t>The more hadrons produced the higher the entropy.</a:t>
            </a:r>
          </a:p>
          <a:p>
            <a:r>
              <a:rPr lang="en-US" dirty="0">
                <a:solidFill>
                  <a:srgbClr val="D1D5DB"/>
                </a:solidFill>
                <a:latin typeface="Söhne"/>
              </a:rPr>
              <a:t>While the Gibbs entropy is defined under different context than entanglement entropy, each of these definitions attempts to quantify the disorder of the system. And each is proportional to the number of particles.</a:t>
            </a:r>
          </a:p>
          <a:p>
            <a:r>
              <a:rPr lang="en-US" dirty="0">
                <a:solidFill>
                  <a:srgbClr val="D1D5DB"/>
                </a:solidFill>
                <a:latin typeface="Söhne"/>
              </a:rPr>
              <a:t>Recently it has been postulated that the entropy generated in the initial collision may drive the thermodynamic properties and therefore the entropy of the final state. </a:t>
            </a:r>
          </a:p>
          <a:p>
            <a:pPr marL="0" indent="0">
              <a:buNone/>
            </a:pPr>
            <a:endParaRPr lang="en-US" dirty="0">
              <a:solidFill>
                <a:srgbClr val="00B0F0"/>
              </a:solidFill>
            </a:endParaRPr>
          </a:p>
        </p:txBody>
      </p:sp>
      <p:sp>
        <p:nvSpPr>
          <p:cNvPr id="13" name="Oval 12">
            <a:extLst>
              <a:ext uri="{FF2B5EF4-FFF2-40B4-BE49-F238E27FC236}">
                <a16:creationId xmlns:a16="http://schemas.microsoft.com/office/drawing/2014/main" id="{41F37476-04F9-6B93-194A-0DFCF2D690BD}"/>
              </a:ext>
            </a:extLst>
          </p:cNvPr>
          <p:cNvSpPr/>
          <p:nvPr/>
        </p:nvSpPr>
        <p:spPr>
          <a:xfrm>
            <a:off x="838316" y="4951142"/>
            <a:ext cx="1463040" cy="1425057"/>
          </a:xfrm>
          <a:prstGeom prst="ellipse">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D6146C00-D742-CD15-FDFB-6B1E31E995D5}"/>
              </a:ext>
            </a:extLst>
          </p:cNvPr>
          <p:cNvSpPr/>
          <p:nvPr/>
        </p:nvSpPr>
        <p:spPr>
          <a:xfrm>
            <a:off x="1798721" y="4951141"/>
            <a:ext cx="1463040" cy="1425057"/>
          </a:xfrm>
          <a:prstGeom prst="ellipse">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FACE853-5B0F-A80D-EBA3-AA44FCBEE9DE}"/>
              </a:ext>
            </a:extLst>
          </p:cNvPr>
          <p:cNvSpPr txBox="1"/>
          <p:nvPr/>
        </p:nvSpPr>
        <p:spPr>
          <a:xfrm>
            <a:off x="1023823" y="5493697"/>
            <a:ext cx="361072" cy="369332"/>
          </a:xfrm>
          <a:prstGeom prst="rect">
            <a:avLst/>
          </a:prstGeom>
          <a:noFill/>
        </p:spPr>
        <p:txBody>
          <a:bodyPr wrap="square" rtlCol="0">
            <a:spAutoFit/>
          </a:bodyPr>
          <a:lstStyle/>
          <a:p>
            <a:r>
              <a:rPr lang="en-US" dirty="0"/>
              <a:t>B</a:t>
            </a:r>
          </a:p>
        </p:txBody>
      </p:sp>
      <p:sp>
        <p:nvSpPr>
          <p:cNvPr id="16" name="TextBox 15">
            <a:extLst>
              <a:ext uri="{FF2B5EF4-FFF2-40B4-BE49-F238E27FC236}">
                <a16:creationId xmlns:a16="http://schemas.microsoft.com/office/drawing/2014/main" id="{B2F4AF81-21D1-1B68-C141-D3268C131D28}"/>
              </a:ext>
            </a:extLst>
          </p:cNvPr>
          <p:cNvSpPr txBox="1"/>
          <p:nvPr/>
        </p:nvSpPr>
        <p:spPr>
          <a:xfrm>
            <a:off x="2649372" y="5461328"/>
            <a:ext cx="361072" cy="369332"/>
          </a:xfrm>
          <a:prstGeom prst="rect">
            <a:avLst/>
          </a:prstGeom>
          <a:noFill/>
        </p:spPr>
        <p:txBody>
          <a:bodyPr wrap="square" rtlCol="0">
            <a:spAutoFit/>
          </a:bodyPr>
          <a:lstStyle/>
          <a:p>
            <a:r>
              <a:rPr lang="en-US" dirty="0"/>
              <a:t>B</a:t>
            </a:r>
          </a:p>
        </p:txBody>
      </p:sp>
      <p:sp>
        <p:nvSpPr>
          <p:cNvPr id="17" name="TextBox 16">
            <a:extLst>
              <a:ext uri="{FF2B5EF4-FFF2-40B4-BE49-F238E27FC236}">
                <a16:creationId xmlns:a16="http://schemas.microsoft.com/office/drawing/2014/main" id="{E10FB37E-3A58-B95E-C5C0-03750AC527A2}"/>
              </a:ext>
            </a:extLst>
          </p:cNvPr>
          <p:cNvSpPr txBox="1"/>
          <p:nvPr/>
        </p:nvSpPr>
        <p:spPr>
          <a:xfrm>
            <a:off x="1885407" y="5322125"/>
            <a:ext cx="361072" cy="369332"/>
          </a:xfrm>
          <a:prstGeom prst="rect">
            <a:avLst/>
          </a:prstGeom>
          <a:noFill/>
        </p:spPr>
        <p:txBody>
          <a:bodyPr wrap="square" rtlCol="0">
            <a:spAutoFit/>
          </a:bodyPr>
          <a:lstStyle/>
          <a:p>
            <a:r>
              <a:rPr lang="en-US" dirty="0"/>
              <a:t>A</a:t>
            </a:r>
          </a:p>
        </p:txBody>
      </p:sp>
      <p:sp>
        <p:nvSpPr>
          <p:cNvPr id="18" name="Content Placeholder 2">
            <a:extLst>
              <a:ext uri="{FF2B5EF4-FFF2-40B4-BE49-F238E27FC236}">
                <a16:creationId xmlns:a16="http://schemas.microsoft.com/office/drawing/2014/main" id="{9820E301-19BF-3DF8-9F01-D1E15DA9FD40}"/>
              </a:ext>
            </a:extLst>
          </p:cNvPr>
          <p:cNvSpPr txBox="1">
            <a:spLocks/>
          </p:cNvSpPr>
          <p:nvPr/>
        </p:nvSpPr>
        <p:spPr>
          <a:xfrm>
            <a:off x="3358460" y="5209685"/>
            <a:ext cx="8104934" cy="966604"/>
          </a:xfrm>
          <a:prstGeom prst="rect">
            <a:avLst/>
          </a:prstGeom>
        </p:spPr>
        <p:txBody>
          <a:bodyPr vert="horz" lIns="91440" tIns="45720" rIns="91440" bIns="45720" rtlCol="0">
            <a:normAutofit fontScale="77500" lnSpcReduction="20000"/>
          </a:bodyPr>
          <a:lst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a:lstStyle>
          <a:p>
            <a:r>
              <a:rPr lang="en-US" b="1" dirty="0"/>
              <a:t>Currently there is no quantum description of the collision evolution, instead thermodynamic models are used. The goal of this analysis is to show that entanglement survives the system evolution and these two entropies can be related, even to the extent that their values should be equal. This would demonstrate that we are not dealing with a thermal system but rather a quantum many body system that appears thermal.</a:t>
            </a:r>
          </a:p>
          <a:p>
            <a:pPr marL="0" indent="0">
              <a:buNone/>
            </a:pPr>
            <a:endParaRPr lang="en-US" dirty="0">
              <a:solidFill>
                <a:srgbClr val="00B0F0"/>
              </a:solidFill>
            </a:endParaRPr>
          </a:p>
        </p:txBody>
      </p:sp>
    </p:spTree>
    <p:extLst>
      <p:ext uri="{BB962C8B-B14F-4D97-AF65-F5344CB8AC3E}">
        <p14:creationId xmlns:p14="http://schemas.microsoft.com/office/powerpoint/2010/main" val="4280029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p:bldP spid="16"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9CA07-D358-D94F-9497-5597CC876944}"/>
              </a:ext>
            </a:extLst>
          </p:cNvPr>
          <p:cNvSpPr>
            <a:spLocks noGrp="1"/>
          </p:cNvSpPr>
          <p:nvPr>
            <p:ph type="title"/>
          </p:nvPr>
        </p:nvSpPr>
        <p:spPr>
          <a:xfrm>
            <a:off x="1066800" y="279258"/>
            <a:ext cx="10058400" cy="1371600"/>
          </a:xfrm>
        </p:spPr>
        <p:txBody>
          <a:bodyPr>
            <a:normAutofit fontScale="90000"/>
          </a:bodyPr>
          <a:lstStyle/>
          <a:p>
            <a:pPr algn="ctr"/>
            <a:r>
              <a:rPr lang="en-US" dirty="0"/>
              <a:t>Calculating entropy in the final state</a:t>
            </a:r>
          </a:p>
        </p:txBody>
      </p:sp>
      <p:sp>
        <p:nvSpPr>
          <p:cNvPr id="3" name="Content Placeholder 2">
            <a:extLst>
              <a:ext uri="{FF2B5EF4-FFF2-40B4-BE49-F238E27FC236}">
                <a16:creationId xmlns:a16="http://schemas.microsoft.com/office/drawing/2014/main" id="{E94B099D-2454-D22A-0F74-2503E98A2D43}"/>
              </a:ext>
            </a:extLst>
          </p:cNvPr>
          <p:cNvSpPr>
            <a:spLocks noGrp="1"/>
          </p:cNvSpPr>
          <p:nvPr>
            <p:ph idx="1"/>
          </p:nvPr>
        </p:nvSpPr>
        <p:spPr>
          <a:xfrm>
            <a:off x="5716174" y="1843732"/>
            <a:ext cx="5943600" cy="3931920"/>
          </a:xfrm>
        </p:spPr>
        <p:txBody>
          <a:bodyPr>
            <a:normAutofit/>
          </a:bodyPr>
          <a:lstStyle/>
          <a:p>
            <a:r>
              <a:rPr lang="en-US" dirty="0"/>
              <a:t>The final state entropy is calculated based on the multiplicity distribution of final state hadrons produced after hadronization occurs.</a:t>
            </a:r>
          </a:p>
          <a:p>
            <a:r>
              <a:rPr lang="en-US" dirty="0"/>
              <a:t>We start by measuring all produced charged particles in a given rapidity region. Finally, we will measure the Gibbs entropy of the particle distribution over this given rapidity range: </a:t>
            </a:r>
          </a:p>
          <a:p>
            <a:r>
              <a:rPr lang="en-US" dirty="0"/>
              <a:t>We will use these bounds to integrate over in order to obtain the initial entropy with which we would like to compare. We find x using the following relation borrowed from DIS theory:</a:t>
            </a:r>
          </a:p>
        </p:txBody>
      </p:sp>
      <p:pic>
        <p:nvPicPr>
          <p:cNvPr id="6" name="Picture 5" descr="Text, letter&#10;&#10;Description automatically generated">
            <a:extLst>
              <a:ext uri="{FF2B5EF4-FFF2-40B4-BE49-F238E27FC236}">
                <a16:creationId xmlns:a16="http://schemas.microsoft.com/office/drawing/2014/main" id="{7643C18F-9119-3515-7846-54B32CA49D83}"/>
              </a:ext>
            </a:extLst>
          </p:cNvPr>
          <p:cNvPicPr>
            <a:picLocks noChangeAspect="1"/>
          </p:cNvPicPr>
          <p:nvPr/>
        </p:nvPicPr>
        <p:blipFill>
          <a:blip r:embed="rId2"/>
          <a:stretch>
            <a:fillRect/>
          </a:stretch>
        </p:blipFill>
        <p:spPr>
          <a:xfrm>
            <a:off x="7373947" y="5409892"/>
            <a:ext cx="2628053" cy="731520"/>
          </a:xfrm>
          <a:prstGeom prst="rect">
            <a:avLst/>
          </a:prstGeom>
        </p:spPr>
      </p:pic>
      <p:pic>
        <p:nvPicPr>
          <p:cNvPr id="7" name="Picture 6" descr="Shape&#10;&#10;Description automatically generated">
            <a:extLst>
              <a:ext uri="{FF2B5EF4-FFF2-40B4-BE49-F238E27FC236}">
                <a16:creationId xmlns:a16="http://schemas.microsoft.com/office/drawing/2014/main" id="{6EED0311-FABD-83D3-1E5E-9CE8BB6F07F3}"/>
              </a:ext>
            </a:extLst>
          </p:cNvPr>
          <p:cNvPicPr>
            <a:picLocks noChangeAspect="1"/>
          </p:cNvPicPr>
          <p:nvPr/>
        </p:nvPicPr>
        <p:blipFill>
          <a:blip r:embed="rId3"/>
          <a:stretch>
            <a:fillRect/>
          </a:stretch>
        </p:blipFill>
        <p:spPr>
          <a:xfrm>
            <a:off x="476276" y="1843732"/>
            <a:ext cx="5239898" cy="3405107"/>
          </a:xfrm>
          <a:prstGeom prst="rect">
            <a:avLst/>
          </a:prstGeom>
        </p:spPr>
      </p:pic>
      <p:sp>
        <p:nvSpPr>
          <p:cNvPr id="8" name="TextBox 7">
            <a:extLst>
              <a:ext uri="{FF2B5EF4-FFF2-40B4-BE49-F238E27FC236}">
                <a16:creationId xmlns:a16="http://schemas.microsoft.com/office/drawing/2014/main" id="{774B44E3-2A1E-59D5-9AF1-63B90F4D801C}"/>
              </a:ext>
            </a:extLst>
          </p:cNvPr>
          <p:cNvSpPr txBox="1"/>
          <p:nvPr/>
        </p:nvSpPr>
        <p:spPr>
          <a:xfrm>
            <a:off x="849786" y="5316020"/>
            <a:ext cx="4165600" cy="523220"/>
          </a:xfrm>
          <a:prstGeom prst="rect">
            <a:avLst/>
          </a:prstGeom>
          <a:noFill/>
        </p:spPr>
        <p:txBody>
          <a:bodyPr wrap="square" rtlCol="0">
            <a:spAutoFit/>
          </a:bodyPr>
          <a:lstStyle/>
          <a:p>
            <a:r>
              <a:rPr lang="en-US" sz="1400" i="1" dirty="0"/>
              <a:t>Normalized multiplicity distribution of charged particles in p-p data at √s=13 </a:t>
            </a:r>
            <a:r>
              <a:rPr lang="en-US" sz="1400" i="1" dirty="0" err="1"/>
              <a:t>TeV</a:t>
            </a:r>
            <a:r>
              <a:rPr lang="en-US" sz="1400" i="1" dirty="0"/>
              <a:t> for |</a:t>
            </a:r>
            <a:r>
              <a:rPr lang="el-GR" sz="1400" dirty="0"/>
              <a:t>η</a:t>
            </a:r>
            <a:r>
              <a:rPr lang="en-US" sz="1400" dirty="0"/>
              <a:t>|&lt;1</a:t>
            </a:r>
            <a:endParaRPr lang="en-US" sz="1400" i="1" dirty="0"/>
          </a:p>
        </p:txBody>
      </p:sp>
      <p:pic>
        <p:nvPicPr>
          <p:cNvPr id="5" name="Picture 4" descr="Text&#10;&#10;Description automatically generated">
            <a:extLst>
              <a:ext uri="{FF2B5EF4-FFF2-40B4-BE49-F238E27FC236}">
                <a16:creationId xmlns:a16="http://schemas.microsoft.com/office/drawing/2014/main" id="{4F3E5C37-2F5B-15E6-9B1C-2E11E4F839AA}"/>
              </a:ext>
            </a:extLst>
          </p:cNvPr>
          <p:cNvPicPr>
            <a:picLocks noChangeAspect="1"/>
          </p:cNvPicPr>
          <p:nvPr/>
        </p:nvPicPr>
        <p:blipFill>
          <a:blip r:embed="rId4"/>
          <a:stretch>
            <a:fillRect/>
          </a:stretch>
        </p:blipFill>
        <p:spPr>
          <a:xfrm>
            <a:off x="1697759" y="2509922"/>
            <a:ext cx="3483841" cy="672742"/>
          </a:xfrm>
          <a:prstGeom prst="rect">
            <a:avLst/>
          </a:prstGeom>
        </p:spPr>
      </p:pic>
      <p:sp>
        <p:nvSpPr>
          <p:cNvPr id="4" name="Donut 3">
            <a:extLst>
              <a:ext uri="{FF2B5EF4-FFF2-40B4-BE49-F238E27FC236}">
                <a16:creationId xmlns:a16="http://schemas.microsoft.com/office/drawing/2014/main" id="{B1CF3AB6-D37E-1DCC-03A8-4F5D234CD7BF}"/>
              </a:ext>
            </a:extLst>
          </p:cNvPr>
          <p:cNvSpPr/>
          <p:nvPr/>
        </p:nvSpPr>
        <p:spPr>
          <a:xfrm>
            <a:off x="1863971" y="2389093"/>
            <a:ext cx="3151415" cy="914400"/>
          </a:xfrm>
          <a:prstGeom prst="donut">
            <a:avLst>
              <a:gd name="adj" fmla="val 35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Slide Number Placeholder 8">
            <a:extLst>
              <a:ext uri="{FF2B5EF4-FFF2-40B4-BE49-F238E27FC236}">
                <a16:creationId xmlns:a16="http://schemas.microsoft.com/office/drawing/2014/main" id="{9C24B249-2903-5BF3-1544-6BDEC347D28B}"/>
              </a:ext>
            </a:extLst>
          </p:cNvPr>
          <p:cNvSpPr>
            <a:spLocks noGrp="1"/>
          </p:cNvSpPr>
          <p:nvPr>
            <p:ph type="sldNum" sz="quarter" idx="12"/>
          </p:nvPr>
        </p:nvSpPr>
        <p:spPr/>
        <p:txBody>
          <a:bodyPr/>
          <a:lstStyle/>
          <a:p>
            <a:fld id="{34B7E4EF-A1BD-40F4-AB7B-04F084DD991D}" type="slidenum">
              <a:rPr lang="en-US" smtClean="0"/>
              <a:t>9</a:t>
            </a:fld>
            <a:endParaRPr lang="en-US"/>
          </a:p>
        </p:txBody>
      </p:sp>
    </p:spTree>
    <p:extLst>
      <p:ext uri="{BB962C8B-B14F-4D97-AF65-F5344CB8AC3E}">
        <p14:creationId xmlns:p14="http://schemas.microsoft.com/office/powerpoint/2010/main" val="125161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{74D522C7-EE67-9342-8934-3C0FF1145448}tf10001067</Template>
  <TotalTime>2780</TotalTime>
  <Words>1639</Words>
  <Application>Microsoft Office PowerPoint</Application>
  <PresentationFormat>Widescreen</PresentationFormat>
  <Paragraphs>116</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Savon</vt:lpstr>
      <vt:lpstr>Entanglement Entropy in proton-proton collisions </vt:lpstr>
      <vt:lpstr>Proton Structure</vt:lpstr>
      <vt:lpstr>The Large Hadron Collider</vt:lpstr>
      <vt:lpstr>Experimental Setup ALICE</vt:lpstr>
      <vt:lpstr>Evolution of p-p collisions</vt:lpstr>
      <vt:lpstr>Bjorken-x</vt:lpstr>
      <vt:lpstr>Entanglement</vt:lpstr>
      <vt:lpstr>Entropy</vt:lpstr>
      <vt:lpstr>Calculating entropy in the final state</vt:lpstr>
      <vt:lpstr>Calculating an initial-state entropy</vt:lpstr>
      <vt:lpstr>Results</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Entanglement Under Extreme Conditions</dc:title>
  <dc:creator>Alek Hutson</dc:creator>
  <cp:lastModifiedBy>Alek Hutson</cp:lastModifiedBy>
  <cp:revision>49</cp:revision>
  <dcterms:created xsi:type="dcterms:W3CDTF">2021-12-05T14:04:38Z</dcterms:created>
  <dcterms:modified xsi:type="dcterms:W3CDTF">2023-02-18T17:34:10Z</dcterms:modified>
</cp:coreProperties>
</file>