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410" r:id="rId5"/>
    <p:sldId id="415" r:id="rId6"/>
    <p:sldId id="423" r:id="rId7"/>
    <p:sldId id="424" r:id="rId8"/>
    <p:sldId id="426" r:id="rId9"/>
    <p:sldId id="427" r:id="rId10"/>
    <p:sldId id="418" r:id="rId11"/>
    <p:sldId id="414" r:id="rId12"/>
    <p:sldId id="416" r:id="rId13"/>
    <p:sldId id="417" r:id="rId14"/>
    <p:sldId id="419" r:id="rId15"/>
    <p:sldId id="420" r:id="rId16"/>
    <p:sldId id="421" r:id="rId17"/>
    <p:sldId id="422" r:id="rId1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2373"/>
    <a:srgbClr val="C59EE2"/>
    <a:srgbClr val="F8F8F8"/>
    <a:srgbClr val="FAD507"/>
    <a:srgbClr val="FFC7C1"/>
    <a:srgbClr val="008A3E"/>
    <a:srgbClr val="00642D"/>
    <a:srgbClr val="FFFFCC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97" autoAdjust="0"/>
    <p:restoredTop sz="96552" autoAdjust="0"/>
  </p:normalViewPr>
  <p:slideViewPr>
    <p:cSldViewPr snapToObjects="1" showGuides="1">
      <p:cViewPr varScale="1">
        <p:scale>
          <a:sx n="211" d="100"/>
          <a:sy n="211" d="100"/>
        </p:scale>
        <p:origin x="456" y="17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378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84" d="100"/>
          <a:sy n="84" d="100"/>
        </p:scale>
        <p:origin x="253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27/01/2023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27/01/2023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888608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747084"/>
            <a:ext cx="6480000" cy="32872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371600" y="3219450"/>
            <a:ext cx="6480175" cy="1081088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G. Aparicio</a:t>
            </a:r>
            <a:endParaRPr lang="en-GB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3243448" y="4767263"/>
            <a:ext cx="2736304" cy="269875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1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05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239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G. Aparicio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814507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245AB-6DF5-577F-808B-DFCB0565AE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Preliminary findings from YETS 22-23 tunnel inspections.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994F6B-BA9F-295D-8E08-6AB8D90515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0" i="1" dirty="0">
                <a:solidFill>
                  <a:srgbClr val="444444"/>
                </a:solidFill>
                <a:effectLst/>
                <a:latin typeface="Segoe UI" panose="020B0502040204020203" pitchFamily="34" charset="0"/>
              </a:rPr>
              <a:t>G. </a:t>
            </a:r>
            <a:r>
              <a:rPr lang="en-GB" b="0" i="1">
                <a:solidFill>
                  <a:srgbClr val="444444"/>
                </a:solidFill>
                <a:effectLst/>
                <a:latin typeface="Segoe UI" panose="020B0502040204020203" pitchFamily="34" charset="0"/>
              </a:rPr>
              <a:t>Aparicio, </a:t>
            </a:r>
            <a:r>
              <a:rPr lang="en-GB" b="0" i="1" dirty="0">
                <a:solidFill>
                  <a:srgbClr val="444444"/>
                </a:solidFill>
                <a:effectLst/>
                <a:latin typeface="Segoe UI" panose="020B0502040204020203" pitchFamily="34" charset="0"/>
              </a:rPr>
              <a:t>WP15</a:t>
            </a:r>
            <a:endParaRPr lang="en-GB" b="0" i="0" dirty="0">
              <a:solidFill>
                <a:srgbClr val="444444"/>
              </a:solidFill>
              <a:effectLst/>
              <a:latin typeface="Segoe UI" panose="020B0502040204020203" pitchFamily="34" charset="0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4C9D1F-77D1-DB3B-9D5A-2B112BEE2F0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fr-CH" dirty="0"/>
              <a:t>27/01/2023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631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6D6EC6E-6279-DF1A-8E0A-FF649465C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73" y="2911419"/>
            <a:ext cx="1706706" cy="140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Leica Geosystems - Distancemètre laser Disto D1 40 m">
            <a:extLst>
              <a:ext uri="{FF2B5EF4-FFF2-40B4-BE49-F238E27FC236}">
                <a16:creationId xmlns:a16="http://schemas.microsoft.com/office/drawing/2014/main" id="{A4983258-4C87-096B-AF4F-20EBC6C73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03" y="1333259"/>
            <a:ext cx="1682991" cy="1262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F40DEC-67E8-2E73-8CEF-456DE2C22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E8512B-C819-0184-555D-A35D6AC0C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EA7B170-E624-FBED-5B53-3088F00E3C59}"/>
              </a:ext>
            </a:extLst>
          </p:cNvPr>
          <p:cNvSpPr txBox="1">
            <a:spLocks/>
          </p:cNvSpPr>
          <p:nvPr/>
        </p:nvSpPr>
        <p:spPr>
          <a:xfrm>
            <a:off x="152400" y="987574"/>
            <a:ext cx="675184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1</a:t>
            </a:r>
            <a:r>
              <a:rPr lang="en-US" dirty="0"/>
              <a:t>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092CAA8-8474-680F-AAEF-FD87D876A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5000"/>
            <a:ext cx="9108504" cy="540000"/>
          </a:xfrm>
        </p:spPr>
        <p:txBody>
          <a:bodyPr/>
          <a:lstStyle/>
          <a:p>
            <a:r>
              <a:rPr lang="fr-CH" dirty="0"/>
              <a:t>Civil Engineering checks and </a:t>
            </a:r>
            <a:r>
              <a:rPr lang="fr-CH" dirty="0" err="1"/>
              <a:t>findings</a:t>
            </a:r>
            <a:r>
              <a:rPr lang="fr-CH" dirty="0"/>
              <a:t>:</a:t>
            </a:r>
            <a:br>
              <a:rPr lang="fr-CH" dirty="0"/>
            </a:br>
            <a:r>
              <a:rPr lang="fr-CH" dirty="0" err="1"/>
              <a:t>measurements</a:t>
            </a:r>
            <a:r>
              <a:rPr lang="fr-CH" dirty="0"/>
              <a:t> </a:t>
            </a:r>
            <a:r>
              <a:rPr lang="en-US" sz="2800" dirty="0"/>
              <a:t>of the trench below the QRL (4/4)</a:t>
            </a:r>
            <a:endParaRPr lang="en-US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AC56B2E6-0944-05B6-C160-DA873E18EA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446217"/>
              </p:ext>
            </p:extLst>
          </p:nvPr>
        </p:nvGraphicFramePr>
        <p:xfrm>
          <a:off x="2123728" y="1028703"/>
          <a:ext cx="6657399" cy="3565522"/>
        </p:xfrm>
        <a:graphic>
          <a:graphicData uri="http://schemas.openxmlformats.org/drawingml/2006/table">
            <a:tbl>
              <a:tblPr/>
              <a:tblGrid>
                <a:gridCol w="1668050">
                  <a:extLst>
                    <a:ext uri="{9D8B030D-6E8A-4147-A177-3AD203B41FA5}">
                      <a16:colId xmlns:a16="http://schemas.microsoft.com/office/drawing/2014/main" val="2989587353"/>
                    </a:ext>
                  </a:extLst>
                </a:gridCol>
                <a:gridCol w="1200827">
                  <a:extLst>
                    <a:ext uri="{9D8B030D-6E8A-4147-A177-3AD203B41FA5}">
                      <a16:colId xmlns:a16="http://schemas.microsoft.com/office/drawing/2014/main" val="3451469973"/>
                    </a:ext>
                  </a:extLst>
                </a:gridCol>
                <a:gridCol w="295978">
                  <a:extLst>
                    <a:ext uri="{9D8B030D-6E8A-4147-A177-3AD203B41FA5}">
                      <a16:colId xmlns:a16="http://schemas.microsoft.com/office/drawing/2014/main" val="2634151197"/>
                    </a:ext>
                  </a:extLst>
                </a:gridCol>
                <a:gridCol w="295978">
                  <a:extLst>
                    <a:ext uri="{9D8B030D-6E8A-4147-A177-3AD203B41FA5}">
                      <a16:colId xmlns:a16="http://schemas.microsoft.com/office/drawing/2014/main" val="1724458473"/>
                    </a:ext>
                  </a:extLst>
                </a:gridCol>
                <a:gridCol w="414370">
                  <a:extLst>
                    <a:ext uri="{9D8B030D-6E8A-4147-A177-3AD203B41FA5}">
                      <a16:colId xmlns:a16="http://schemas.microsoft.com/office/drawing/2014/main" val="3994650630"/>
                    </a:ext>
                  </a:extLst>
                </a:gridCol>
                <a:gridCol w="414370">
                  <a:extLst>
                    <a:ext uri="{9D8B030D-6E8A-4147-A177-3AD203B41FA5}">
                      <a16:colId xmlns:a16="http://schemas.microsoft.com/office/drawing/2014/main" val="3427736010"/>
                    </a:ext>
                  </a:extLst>
                </a:gridCol>
                <a:gridCol w="473565">
                  <a:extLst>
                    <a:ext uri="{9D8B030D-6E8A-4147-A177-3AD203B41FA5}">
                      <a16:colId xmlns:a16="http://schemas.microsoft.com/office/drawing/2014/main" val="1340874614"/>
                    </a:ext>
                  </a:extLst>
                </a:gridCol>
                <a:gridCol w="295978">
                  <a:extLst>
                    <a:ext uri="{9D8B030D-6E8A-4147-A177-3AD203B41FA5}">
                      <a16:colId xmlns:a16="http://schemas.microsoft.com/office/drawing/2014/main" val="2492277833"/>
                    </a:ext>
                  </a:extLst>
                </a:gridCol>
                <a:gridCol w="295978">
                  <a:extLst>
                    <a:ext uri="{9D8B030D-6E8A-4147-A177-3AD203B41FA5}">
                      <a16:colId xmlns:a16="http://schemas.microsoft.com/office/drawing/2014/main" val="1401719462"/>
                    </a:ext>
                  </a:extLst>
                </a:gridCol>
                <a:gridCol w="414370">
                  <a:extLst>
                    <a:ext uri="{9D8B030D-6E8A-4147-A177-3AD203B41FA5}">
                      <a16:colId xmlns:a16="http://schemas.microsoft.com/office/drawing/2014/main" val="3765140142"/>
                    </a:ext>
                  </a:extLst>
                </a:gridCol>
                <a:gridCol w="414370">
                  <a:extLst>
                    <a:ext uri="{9D8B030D-6E8A-4147-A177-3AD203B41FA5}">
                      <a16:colId xmlns:a16="http://schemas.microsoft.com/office/drawing/2014/main" val="1206781929"/>
                    </a:ext>
                  </a:extLst>
                </a:gridCol>
                <a:gridCol w="473565">
                  <a:extLst>
                    <a:ext uri="{9D8B030D-6E8A-4147-A177-3AD203B41FA5}">
                      <a16:colId xmlns:a16="http://schemas.microsoft.com/office/drawing/2014/main" val="13420122"/>
                    </a:ext>
                  </a:extLst>
                </a:gridCol>
              </a:tblGrid>
              <a:tr h="138148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 Left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299622"/>
                  </a:ext>
                </a:extLst>
              </a:tr>
              <a:tr h="65784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DCUM [m] 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 be verified with the pictures taken.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Vertical Measurement [m]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models [mm]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Horizontal Measurement [m]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models [mm]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2381815"/>
                  </a:ext>
                </a:extLst>
              </a:tr>
              <a:tr h="1381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1st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2nd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3rd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1st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2nd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3rd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7813195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Gutter start after DFBXB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26600.9112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0.727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0.727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0.727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0.727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347773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D1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26574.2112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0.501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0.877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0967721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Between the 1 &amp; 2 concrete shielding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26560.2332 &amp; 26541.3332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0.852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0.853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7597270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Between the 2 &amp; 3 concrete shielding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26541.3332 &amp; 26528.7332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0209902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Just before TANAL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26518.6332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0.484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6046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Between the central jack in D2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26500.9832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0.876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8585155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Q4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26486.1952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0.448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0.822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0.810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0.813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9391506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Just before Q5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26466.2042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0.873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5265849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26457.9752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0.449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0.786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0.772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616993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Q7 First jack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26397.5542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0.848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0.849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0.828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0.842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1264884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011C3DE7-323B-E67D-DC24-7993CA6F5F5B}"/>
              </a:ext>
            </a:extLst>
          </p:cNvPr>
          <p:cNvSpPr txBox="1"/>
          <p:nvPr/>
        </p:nvSpPr>
        <p:spPr>
          <a:xfrm rot="16935746">
            <a:off x="7672564" y="268936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Ongoing</a:t>
            </a:r>
            <a:endParaRPr lang="en-US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D37B669-FC35-71C8-2CD0-7AFAA3A980D4}"/>
              </a:ext>
            </a:extLst>
          </p:cNvPr>
          <p:cNvSpPr txBox="1"/>
          <p:nvPr/>
        </p:nvSpPr>
        <p:spPr>
          <a:xfrm rot="16935746">
            <a:off x="5827503" y="2689363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Ongoing</a:t>
            </a:r>
            <a:endParaRPr lang="en-US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E0328EC-81F1-2AC7-7F91-1E585EA3C0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9832" y="969455"/>
            <a:ext cx="5246078" cy="368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6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8D5DD-E454-865A-0BA7-176D366DE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Measurements</a:t>
            </a:r>
            <a:r>
              <a:rPr lang="fr-CH" dirty="0"/>
              <a:t> of the </a:t>
            </a:r>
            <a:r>
              <a:rPr lang="fr-CH" dirty="0" err="1"/>
              <a:t>blockhouse</a:t>
            </a:r>
            <a:r>
              <a:rPr lang="fr-CH" dirty="0"/>
              <a:t> (1/2)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FAE914-5931-DAFB-60E8-DB5A92FE7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37BC18-BD11-D1E3-37E0-32EF78466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Content Placeholder 5" descr="A picture containing text, toy&#10;&#10;Description automatically generated">
            <a:extLst>
              <a:ext uri="{FF2B5EF4-FFF2-40B4-BE49-F238E27FC236}">
                <a16:creationId xmlns:a16="http://schemas.microsoft.com/office/drawing/2014/main" id="{298C5076-677B-563F-AB69-E20C0F42C2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8302" y="2861670"/>
            <a:ext cx="3671603" cy="1839912"/>
          </a:xfrm>
          <a:prstGeom prst="rect">
            <a:avLst/>
          </a:prstGeom>
        </p:spPr>
      </p:pic>
      <p:pic>
        <p:nvPicPr>
          <p:cNvPr id="7" name="Picture 6" descr="A model of a city&#10;&#10;Description automatically generated with low confidence">
            <a:extLst>
              <a:ext uri="{FF2B5EF4-FFF2-40B4-BE49-F238E27FC236}">
                <a16:creationId xmlns:a16="http://schemas.microsoft.com/office/drawing/2014/main" id="{C41DB6A0-675B-F61F-0428-FEAE60D7A6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645" b="4049"/>
          <a:stretch/>
        </p:blipFill>
        <p:spPr bwMode="auto">
          <a:xfrm>
            <a:off x="4979312" y="2861670"/>
            <a:ext cx="3479799" cy="18399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34736EC-7DE8-4272-8499-79A253B75D97}"/>
              </a:ext>
            </a:extLst>
          </p:cNvPr>
          <p:cNvSpPr txBox="1"/>
          <p:nvPr/>
        </p:nvSpPr>
        <p:spPr>
          <a:xfrm>
            <a:off x="288032" y="4682324"/>
            <a:ext cx="4572000" cy="265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LEA82424MQ: 11    CONCRETE BLOCKHOUSE - RB 54 - ST0060851_01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F2F5-6175-14D8-DC89-9C8E171623AF}"/>
              </a:ext>
            </a:extLst>
          </p:cNvPr>
          <p:cNvSpPr txBox="1"/>
          <p:nvPr/>
        </p:nvSpPr>
        <p:spPr>
          <a:xfrm>
            <a:off x="5076056" y="4671015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Nez R542 - 1503 </a:t>
            </a:r>
            <a:r>
              <a:rPr lang="fr-CH" sz="1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zero</a:t>
            </a:r>
            <a:r>
              <a:rPr lang="fr-CH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sur R542 - ST0437899_01</a:t>
            </a:r>
            <a:endParaRPr lang="en-US" sz="1200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B691A515-5002-D9DA-470B-1D444E6A74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789438"/>
              </p:ext>
            </p:extLst>
          </p:nvPr>
        </p:nvGraphicFramePr>
        <p:xfrm>
          <a:off x="1403648" y="931978"/>
          <a:ext cx="6502401" cy="1840210"/>
        </p:xfrm>
        <a:graphic>
          <a:graphicData uri="http://schemas.openxmlformats.org/drawingml/2006/table">
            <a:tbl>
              <a:tblPr/>
              <a:tblGrid>
                <a:gridCol w="1472067">
                  <a:extLst>
                    <a:ext uri="{9D8B030D-6E8A-4147-A177-3AD203B41FA5}">
                      <a16:colId xmlns:a16="http://schemas.microsoft.com/office/drawing/2014/main" val="4130399072"/>
                    </a:ext>
                  </a:extLst>
                </a:gridCol>
                <a:gridCol w="493775">
                  <a:extLst>
                    <a:ext uri="{9D8B030D-6E8A-4147-A177-3AD203B41FA5}">
                      <a16:colId xmlns:a16="http://schemas.microsoft.com/office/drawing/2014/main" val="2205527744"/>
                    </a:ext>
                  </a:extLst>
                </a:gridCol>
                <a:gridCol w="580186">
                  <a:extLst>
                    <a:ext uri="{9D8B030D-6E8A-4147-A177-3AD203B41FA5}">
                      <a16:colId xmlns:a16="http://schemas.microsoft.com/office/drawing/2014/main" val="3985582072"/>
                    </a:ext>
                  </a:extLst>
                </a:gridCol>
                <a:gridCol w="583272">
                  <a:extLst>
                    <a:ext uri="{9D8B030D-6E8A-4147-A177-3AD203B41FA5}">
                      <a16:colId xmlns:a16="http://schemas.microsoft.com/office/drawing/2014/main" val="3226704635"/>
                    </a:ext>
                  </a:extLst>
                </a:gridCol>
                <a:gridCol w="901139">
                  <a:extLst>
                    <a:ext uri="{9D8B030D-6E8A-4147-A177-3AD203B41FA5}">
                      <a16:colId xmlns:a16="http://schemas.microsoft.com/office/drawing/2014/main" val="3684656234"/>
                    </a:ext>
                  </a:extLst>
                </a:gridCol>
                <a:gridCol w="493775">
                  <a:extLst>
                    <a:ext uri="{9D8B030D-6E8A-4147-A177-3AD203B41FA5}">
                      <a16:colId xmlns:a16="http://schemas.microsoft.com/office/drawing/2014/main" val="3168901607"/>
                    </a:ext>
                  </a:extLst>
                </a:gridCol>
                <a:gridCol w="580186">
                  <a:extLst>
                    <a:ext uri="{9D8B030D-6E8A-4147-A177-3AD203B41FA5}">
                      <a16:colId xmlns:a16="http://schemas.microsoft.com/office/drawing/2014/main" val="1032487615"/>
                    </a:ext>
                  </a:extLst>
                </a:gridCol>
                <a:gridCol w="583272">
                  <a:extLst>
                    <a:ext uri="{9D8B030D-6E8A-4147-A177-3AD203B41FA5}">
                      <a16:colId xmlns:a16="http://schemas.microsoft.com/office/drawing/2014/main" val="2886683599"/>
                    </a:ext>
                  </a:extLst>
                </a:gridCol>
                <a:gridCol w="814729">
                  <a:extLst>
                    <a:ext uri="{9D8B030D-6E8A-4147-A177-3AD203B41FA5}">
                      <a16:colId xmlns:a16="http://schemas.microsoft.com/office/drawing/2014/main" val="2226837323"/>
                    </a:ext>
                  </a:extLst>
                </a:gridCol>
              </a:tblGrid>
              <a:tr h="200025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P5 Left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5609733"/>
                  </a:ext>
                </a:extLst>
              </a:tr>
              <a:tr h="20002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Longitudinal distance </a:t>
                      </a:r>
                      <a:b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from the IP wall [mm]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Vertical Measurement [mm]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models [mm]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Horizontal Measurement [mm]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models [mm]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8027361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2nd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2nd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773814"/>
                  </a:ext>
                </a:extLst>
              </a:tr>
              <a:tr h="2937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1997.0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1997.0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2002.0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07236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2001.0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2002.0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2001.5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4193805"/>
                  </a:ext>
                </a:extLst>
              </a:tr>
              <a:tr h="2320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2033.0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2034.0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2033.5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2002.0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2002.0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33015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1991.0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485436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1997.0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6593464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51FC05F7-258F-00EC-4985-A1A82BA8ACC7}"/>
              </a:ext>
            </a:extLst>
          </p:cNvPr>
          <p:cNvSpPr txBox="1"/>
          <p:nvPr/>
        </p:nvSpPr>
        <p:spPr>
          <a:xfrm rot="17613481">
            <a:off x="4151220" y="1813457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Ongoing</a:t>
            </a:r>
            <a:endParaRPr lang="en-US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F51AF8-7618-0BF2-164F-B5B82E288F25}"/>
              </a:ext>
            </a:extLst>
          </p:cNvPr>
          <p:cNvSpPr txBox="1"/>
          <p:nvPr/>
        </p:nvSpPr>
        <p:spPr>
          <a:xfrm rot="17613481">
            <a:off x="6734744" y="1778286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Ongoing</a:t>
            </a:r>
            <a:endParaRPr lang="en-US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B386BA-9347-C323-76BB-47A1765F7483}"/>
              </a:ext>
            </a:extLst>
          </p:cNvPr>
          <p:cNvSpPr txBox="1"/>
          <p:nvPr/>
        </p:nvSpPr>
        <p:spPr>
          <a:xfrm>
            <a:off x="503018" y="4406856"/>
            <a:ext cx="284484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CMS / WP8: Ideal </a:t>
            </a:r>
            <a:r>
              <a:rPr lang="fr-CH" sz="1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blockhouse</a:t>
            </a:r>
            <a:r>
              <a:rPr lang="fr-CH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- 2mx2m</a:t>
            </a:r>
            <a:endParaRPr lang="en-US" sz="1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7F0A48B-51EC-1D5D-93E5-B14BF4E2A645}"/>
              </a:ext>
            </a:extLst>
          </p:cNvPr>
          <p:cNvSpPr txBox="1">
            <a:spLocks/>
          </p:cNvSpPr>
          <p:nvPr/>
        </p:nvSpPr>
        <p:spPr>
          <a:xfrm>
            <a:off x="274408" y="617784"/>
            <a:ext cx="675184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5</a:t>
            </a:r>
            <a:r>
              <a:rPr lang="en-US" dirty="0"/>
              <a:t>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0870A4-BA3C-E8D8-0428-8B3A914480B8}"/>
              </a:ext>
            </a:extLst>
          </p:cNvPr>
          <p:cNvSpPr txBox="1"/>
          <p:nvPr/>
        </p:nvSpPr>
        <p:spPr>
          <a:xfrm>
            <a:off x="5000912" y="4401015"/>
            <a:ext cx="93924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CE / WP15</a:t>
            </a:r>
            <a:endParaRPr lang="en-US" sz="1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1980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8D5DD-E454-865A-0BA7-176D366DE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Measurements</a:t>
            </a:r>
            <a:r>
              <a:rPr lang="fr-CH" dirty="0"/>
              <a:t> of the </a:t>
            </a:r>
            <a:r>
              <a:rPr lang="fr-CH" dirty="0" err="1"/>
              <a:t>blockhouse</a:t>
            </a:r>
            <a:r>
              <a:rPr lang="fr-CH" dirty="0"/>
              <a:t> (2/2)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FAE914-5931-DAFB-60E8-DB5A92FE7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37BC18-BD11-D1E3-37E0-32EF78466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6B4FB46-DDC4-B6D9-05BC-C0C2A9683601}"/>
              </a:ext>
            </a:extLst>
          </p:cNvPr>
          <p:cNvSpPr txBox="1">
            <a:spLocks/>
          </p:cNvSpPr>
          <p:nvPr/>
        </p:nvSpPr>
        <p:spPr>
          <a:xfrm>
            <a:off x="274408" y="617784"/>
            <a:ext cx="675184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5</a:t>
            </a:r>
            <a:r>
              <a:rPr lang="en-US" dirty="0"/>
              <a:t>L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A273D724-B2E5-6537-1A89-38696202C7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837181"/>
              </p:ext>
            </p:extLst>
          </p:nvPr>
        </p:nvGraphicFramePr>
        <p:xfrm>
          <a:off x="1320799" y="921370"/>
          <a:ext cx="6502401" cy="1775460"/>
        </p:xfrm>
        <a:graphic>
          <a:graphicData uri="http://schemas.openxmlformats.org/drawingml/2006/table">
            <a:tbl>
              <a:tblPr/>
              <a:tblGrid>
                <a:gridCol w="1472067">
                  <a:extLst>
                    <a:ext uri="{9D8B030D-6E8A-4147-A177-3AD203B41FA5}">
                      <a16:colId xmlns:a16="http://schemas.microsoft.com/office/drawing/2014/main" val="3972914908"/>
                    </a:ext>
                  </a:extLst>
                </a:gridCol>
                <a:gridCol w="493775">
                  <a:extLst>
                    <a:ext uri="{9D8B030D-6E8A-4147-A177-3AD203B41FA5}">
                      <a16:colId xmlns:a16="http://schemas.microsoft.com/office/drawing/2014/main" val="3690485034"/>
                    </a:ext>
                  </a:extLst>
                </a:gridCol>
                <a:gridCol w="580186">
                  <a:extLst>
                    <a:ext uri="{9D8B030D-6E8A-4147-A177-3AD203B41FA5}">
                      <a16:colId xmlns:a16="http://schemas.microsoft.com/office/drawing/2014/main" val="278692873"/>
                    </a:ext>
                  </a:extLst>
                </a:gridCol>
                <a:gridCol w="583272">
                  <a:extLst>
                    <a:ext uri="{9D8B030D-6E8A-4147-A177-3AD203B41FA5}">
                      <a16:colId xmlns:a16="http://schemas.microsoft.com/office/drawing/2014/main" val="2299542101"/>
                    </a:ext>
                  </a:extLst>
                </a:gridCol>
                <a:gridCol w="901139">
                  <a:extLst>
                    <a:ext uri="{9D8B030D-6E8A-4147-A177-3AD203B41FA5}">
                      <a16:colId xmlns:a16="http://schemas.microsoft.com/office/drawing/2014/main" val="2814945488"/>
                    </a:ext>
                  </a:extLst>
                </a:gridCol>
                <a:gridCol w="493775">
                  <a:extLst>
                    <a:ext uri="{9D8B030D-6E8A-4147-A177-3AD203B41FA5}">
                      <a16:colId xmlns:a16="http://schemas.microsoft.com/office/drawing/2014/main" val="246916873"/>
                    </a:ext>
                  </a:extLst>
                </a:gridCol>
                <a:gridCol w="580186">
                  <a:extLst>
                    <a:ext uri="{9D8B030D-6E8A-4147-A177-3AD203B41FA5}">
                      <a16:colId xmlns:a16="http://schemas.microsoft.com/office/drawing/2014/main" val="2454589405"/>
                    </a:ext>
                  </a:extLst>
                </a:gridCol>
                <a:gridCol w="583272">
                  <a:extLst>
                    <a:ext uri="{9D8B030D-6E8A-4147-A177-3AD203B41FA5}">
                      <a16:colId xmlns:a16="http://schemas.microsoft.com/office/drawing/2014/main" val="2598899637"/>
                    </a:ext>
                  </a:extLst>
                </a:gridCol>
                <a:gridCol w="814729">
                  <a:extLst>
                    <a:ext uri="{9D8B030D-6E8A-4147-A177-3AD203B41FA5}">
                      <a16:colId xmlns:a16="http://schemas.microsoft.com/office/drawing/2014/main" val="1785103922"/>
                    </a:ext>
                  </a:extLst>
                </a:gridCol>
              </a:tblGrid>
              <a:tr h="200025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P5 Right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3950270"/>
                  </a:ext>
                </a:extLst>
              </a:tr>
              <a:tr h="20002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Longitudinal distance </a:t>
                      </a:r>
                      <a:b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from the IP wall [mm]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Vertical Measurement [mm]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models [mm]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Horizontal Measurement [mm]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models [mm]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7700813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2nd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2nd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077696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1997.0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2001.0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2001.0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20523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871351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2009.0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400832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2001.0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2001.0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2001.0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2001.0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079808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2001.0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1997.0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725909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292834B9-7C38-C1A4-419F-A4B4C45430CB}"/>
              </a:ext>
            </a:extLst>
          </p:cNvPr>
          <p:cNvSpPr txBox="1"/>
          <p:nvPr/>
        </p:nvSpPr>
        <p:spPr>
          <a:xfrm rot="17613481">
            <a:off x="4070448" y="175913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Ongoing</a:t>
            </a:r>
            <a:endParaRPr lang="en-US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384A55-CCE4-2EFD-0FEE-8ECC88A1086A}"/>
              </a:ext>
            </a:extLst>
          </p:cNvPr>
          <p:cNvSpPr txBox="1"/>
          <p:nvPr/>
        </p:nvSpPr>
        <p:spPr>
          <a:xfrm rot="17613481">
            <a:off x="6590727" y="1772519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Ongoing</a:t>
            </a:r>
            <a:endParaRPr lang="en-US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D3F84D-1BCF-7F70-B96E-238C78EC47DC}"/>
              </a:ext>
            </a:extLst>
          </p:cNvPr>
          <p:cNvSpPr txBox="1"/>
          <p:nvPr/>
        </p:nvSpPr>
        <p:spPr>
          <a:xfrm>
            <a:off x="3059832" y="4543299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Times New Roman" panose="02020603050405020304" pitchFamily="18" charset="0"/>
              </a:rPr>
              <a:t>R561 - 1503 Ensemble </a:t>
            </a:r>
            <a:r>
              <a:rPr lang="en-US" sz="1200" b="1" dirty="0" err="1">
                <a:latin typeface="Calibri" panose="020F0502020204030204" pitchFamily="34" charset="0"/>
                <a:cs typeface="Times New Roman" panose="02020603050405020304" pitchFamily="18" charset="0"/>
              </a:rPr>
              <a:t>complet</a:t>
            </a:r>
            <a:r>
              <a:rPr lang="en-US" sz="1200" b="1" dirty="0">
                <a:latin typeface="Calibri" panose="020F0502020204030204" pitchFamily="34" charset="0"/>
                <a:cs typeface="Times New Roman" panose="02020603050405020304" pitchFamily="18" charset="0"/>
              </a:rPr>
              <a:t> – ST0438580_01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D09306E-135B-1FF4-D99F-CCFF831707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063" y="2745433"/>
            <a:ext cx="3419872" cy="185089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7BA385A-B395-4402-12EA-5FF2EE7F4CF1}"/>
              </a:ext>
            </a:extLst>
          </p:cNvPr>
          <p:cNvSpPr txBox="1"/>
          <p:nvPr/>
        </p:nvSpPr>
        <p:spPr>
          <a:xfrm>
            <a:off x="2915816" y="4273299"/>
            <a:ext cx="93924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CE / WP15</a:t>
            </a:r>
            <a:endParaRPr lang="en-US" sz="1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3301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8A11D-157C-3197-F46C-5D8E85D7F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Identification of the position of the manhole located in the RZ54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1B8E0A-7281-D90B-A358-D7F24AB99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1502DF-A6FA-ECB1-22A5-574592DF5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044DDC-C1FB-83A0-9593-8E4138E78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6024" y="860563"/>
            <a:ext cx="3561490" cy="1780745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A392538D-6765-C82C-4B03-C99BFAAEA0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6024" y="2845000"/>
            <a:ext cx="3586059" cy="1971566"/>
          </a:xfrm>
          <a:prstGeom prst="rect">
            <a:avLst/>
          </a:prstGeom>
        </p:spPr>
      </p:pic>
      <p:sp>
        <p:nvSpPr>
          <p:cNvPr id="9" name="Arrow: Down 8">
            <a:extLst>
              <a:ext uri="{FF2B5EF4-FFF2-40B4-BE49-F238E27FC236}">
                <a16:creationId xmlns:a16="http://schemas.microsoft.com/office/drawing/2014/main" id="{326DC0FE-D519-08CA-B83E-57BF4001F2C8}"/>
              </a:ext>
            </a:extLst>
          </p:cNvPr>
          <p:cNvSpPr/>
          <p:nvPr/>
        </p:nvSpPr>
        <p:spPr>
          <a:xfrm>
            <a:off x="6876256" y="2499742"/>
            <a:ext cx="504056" cy="43204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054077-B981-F8E0-7816-0A297F19E0E5}"/>
              </a:ext>
            </a:extLst>
          </p:cNvPr>
          <p:cNvSpPr txBox="1"/>
          <p:nvPr/>
        </p:nvSpPr>
        <p:spPr>
          <a:xfrm>
            <a:off x="5292080" y="2305633"/>
            <a:ext cx="165618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RZ54 - LHC machine</a:t>
            </a:r>
            <a:endParaRPr lang="en-US" sz="1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58F8E7-536C-6138-A485-4EC6EE1F1CBB}"/>
              </a:ext>
            </a:extLst>
          </p:cNvPr>
          <p:cNvSpPr txBox="1"/>
          <p:nvPr/>
        </p:nvSpPr>
        <p:spPr>
          <a:xfrm>
            <a:off x="5292080" y="4476781"/>
            <a:ext cx="187220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RZ54 - HL-LHC machine</a:t>
            </a:r>
            <a:endParaRPr lang="en-US" sz="1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DC3B9C5-C264-94B9-E580-6F629B5C79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711" y="1095421"/>
            <a:ext cx="4972103" cy="352810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A7F994B-C73F-7539-9ECA-0127D8C7A703}"/>
              </a:ext>
            </a:extLst>
          </p:cNvPr>
          <p:cNvSpPr txBox="1"/>
          <p:nvPr/>
        </p:nvSpPr>
        <p:spPr>
          <a:xfrm>
            <a:off x="287458" y="4303196"/>
            <a:ext cx="61213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RZ54 </a:t>
            </a:r>
            <a:endParaRPr lang="en-US" sz="1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8A3054-2A66-5E16-4B24-CB4069E3C98B}"/>
              </a:ext>
            </a:extLst>
          </p:cNvPr>
          <p:cNvSpPr txBox="1"/>
          <p:nvPr/>
        </p:nvSpPr>
        <p:spPr>
          <a:xfrm rot="19675646">
            <a:off x="3010143" y="1852632"/>
            <a:ext cx="3245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8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Ongoing</a:t>
            </a:r>
            <a:endParaRPr lang="en-US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5FFAC33-FD00-1E2E-E09A-6D3C78014D9F}"/>
              </a:ext>
            </a:extLst>
          </p:cNvPr>
          <p:cNvSpPr txBox="1">
            <a:spLocks/>
          </p:cNvSpPr>
          <p:nvPr/>
        </p:nvSpPr>
        <p:spPr>
          <a:xfrm>
            <a:off x="287458" y="615211"/>
            <a:ext cx="675184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5</a:t>
            </a:r>
            <a:r>
              <a:rPr lang="en-US" dirty="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3999570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11E0F-84AB-F2FB-C9A3-537A674F9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Check on the discontinuities found </a:t>
            </a:r>
            <a:br>
              <a:rPr lang="en-US" sz="2800" dirty="0"/>
            </a:br>
            <a:r>
              <a:rPr lang="en-US" sz="2800" dirty="0"/>
              <a:t>in the CE 3D models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96472B-33B4-C013-99ED-8C8E1E621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0078BA-075A-60C4-B764-D58EEBEBC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Content Placeholder 5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AE92E44C-A733-4808-09F1-8A0FA52A0B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5792"/>
          <a:stretch/>
        </p:blipFill>
        <p:spPr>
          <a:xfrm>
            <a:off x="4572021" y="1680296"/>
            <a:ext cx="4497843" cy="23981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E9D1C6C-B111-C10D-400D-B0A4CCCA6060}"/>
              </a:ext>
            </a:extLst>
          </p:cNvPr>
          <p:cNvSpPr txBox="1"/>
          <p:nvPr/>
        </p:nvSpPr>
        <p:spPr>
          <a:xfrm>
            <a:off x="4611035" y="3723878"/>
            <a:ext cx="71089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UJ53 </a:t>
            </a:r>
            <a:endParaRPr lang="en-US" sz="1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A73FD5-3CFF-7E81-E2FC-0320B72A2A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12" y="1680296"/>
            <a:ext cx="4438899" cy="23981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30D4197-EA5D-D38A-0300-A59EC4334C5D}"/>
              </a:ext>
            </a:extLst>
          </p:cNvPr>
          <p:cNvSpPr txBox="1"/>
          <p:nvPr/>
        </p:nvSpPr>
        <p:spPr>
          <a:xfrm>
            <a:off x="179512" y="3723846"/>
            <a:ext cx="160378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UPS – R541 – RZ54</a:t>
            </a:r>
            <a:endParaRPr lang="en-US" sz="1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70A211-16A6-A68F-A18A-2486EAB4F405}"/>
              </a:ext>
            </a:extLst>
          </p:cNvPr>
          <p:cNvSpPr txBox="1"/>
          <p:nvPr/>
        </p:nvSpPr>
        <p:spPr>
          <a:xfrm rot="19675646">
            <a:off x="3010143" y="1852632"/>
            <a:ext cx="3245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8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Ongoing</a:t>
            </a:r>
            <a:endParaRPr lang="en-US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0CAC2AE-46A5-11AC-2276-992562BEE565}"/>
              </a:ext>
            </a:extLst>
          </p:cNvPr>
          <p:cNvSpPr txBox="1">
            <a:spLocks/>
          </p:cNvSpPr>
          <p:nvPr/>
        </p:nvSpPr>
        <p:spPr>
          <a:xfrm>
            <a:off x="152400" y="987574"/>
            <a:ext cx="675184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5</a:t>
            </a:r>
            <a:r>
              <a:rPr lang="en-US" dirty="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066553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32794-5E9C-F2BE-115F-60EC39831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Scope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85C04D-64C4-6291-5AD7-11F2DCBEAC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/>
              <a:t>Checks on equipment installation:</a:t>
            </a:r>
          </a:p>
          <a:p>
            <a:pPr lvl="1"/>
            <a:r>
              <a:rPr lang="en-US" sz="1600" dirty="0"/>
              <a:t>Measurements of the height of the grouts of all the jacks installed in P5 Long Straight Sections Right and Left. </a:t>
            </a:r>
          </a:p>
          <a:p>
            <a:pPr lvl="1"/>
            <a:r>
              <a:rPr lang="en-US" sz="1600" dirty="0"/>
              <a:t>Check on the installation of the vacuum control boxes (VRJA,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</a:rPr>
              <a:t>VRTA, VRJNA..) </a:t>
            </a:r>
            <a:r>
              <a:rPr lang="en-US" sz="1800" dirty="0"/>
              <a:t>in P5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lvl="1"/>
            <a:r>
              <a:rPr lang="en-US" sz="1800" dirty="0">
                <a:latin typeface="Calibri" panose="020F0502020204030204" pitchFamily="34" charset="0"/>
              </a:rPr>
              <a:t>Check of the overpressure protection in the UJ56. </a:t>
            </a:r>
          </a:p>
          <a:p>
            <a:r>
              <a:rPr lang="fr-CH" sz="2000" dirty="0"/>
              <a:t>Civil Engineering checks and </a:t>
            </a:r>
            <a:r>
              <a:rPr lang="fr-CH" sz="2000" dirty="0" err="1"/>
              <a:t>findings</a:t>
            </a:r>
            <a:r>
              <a:rPr lang="fr-CH" sz="2000" dirty="0"/>
              <a:t>:</a:t>
            </a:r>
            <a:endParaRPr lang="en-US" sz="2000" dirty="0"/>
          </a:p>
          <a:p>
            <a:pPr lvl="1"/>
            <a:r>
              <a:rPr lang="en-US" sz="1600" dirty="0"/>
              <a:t>Measurements of the dimensions of the trench below the QRL all along the Long Straight Sections in P1 and P5.</a:t>
            </a:r>
          </a:p>
          <a:p>
            <a:pPr lvl="1"/>
            <a:r>
              <a:rPr lang="en-US" sz="1600" dirty="0"/>
              <a:t>Measurements of the dimensions of the blockhouse of P5 Long Straight Sections Right and Left (in collaboration with WP8).</a:t>
            </a:r>
          </a:p>
          <a:p>
            <a:pPr lvl="1"/>
            <a:r>
              <a:rPr lang="en-US" sz="1600" dirty="0"/>
              <a:t>Identification of the position of the manhole located in the RZ54.</a:t>
            </a:r>
          </a:p>
          <a:p>
            <a:pPr lvl="1"/>
            <a:r>
              <a:rPr lang="en-US" sz="1600" dirty="0"/>
              <a:t>Check on the discontinuities found in the CE P5 3D models.</a:t>
            </a:r>
          </a:p>
          <a:p>
            <a:pPr lvl="1"/>
            <a:endParaRPr lang="fr-CH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26CAAD-EC03-9D89-6FF6-FE3B5DA53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98F66E-EF2D-A0F0-D723-A3BDD31D3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6670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58B38-8594-2561-E9EE-832192EDB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832" y="342721"/>
            <a:ext cx="8712968" cy="798079"/>
          </a:xfrm>
        </p:spPr>
        <p:txBody>
          <a:bodyPr/>
          <a:lstStyle/>
          <a:p>
            <a:r>
              <a:rPr lang="en-US" sz="2800" dirty="0"/>
              <a:t>Measurements of the height of the grouts of all the jacks installed in P5 Right and Left. </a:t>
            </a:r>
            <a:br>
              <a:rPr lang="en-US" sz="2800" dirty="0"/>
            </a:b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5868D59-EA50-3117-AD79-FE0C61E48B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3550" y="1779662"/>
            <a:ext cx="7918450" cy="257558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C9B248-013C-A471-55CC-D56371777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922EFA-2652-0112-D02F-1F7A4B3F7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352749-2778-1A09-2942-ACDAAB45A8A6}"/>
              </a:ext>
            </a:extLst>
          </p:cNvPr>
          <p:cNvSpPr txBox="1"/>
          <p:nvPr/>
        </p:nvSpPr>
        <p:spPr>
          <a:xfrm>
            <a:off x="708241" y="1344697"/>
            <a:ext cx="720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Visit report: Jack’s grout measurements: </a:t>
            </a:r>
            <a:r>
              <a:rPr lang="en-GB" sz="18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EDMS 2814507</a:t>
            </a:r>
            <a:r>
              <a:rPr lang="en-GB" sz="18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685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F79BF-C90E-3F08-1BF7-468D036B9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Check on the installation of the vacuum control boxes in P5 Right and Left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66120A-4DCF-C75C-F17C-B74E68A47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616998-7F41-2B97-002E-2440154C3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Content Placeholder 5" descr="A picture containing text, map, indoor&#10;&#10;Description automatically generated">
            <a:extLst>
              <a:ext uri="{FF2B5EF4-FFF2-40B4-BE49-F238E27FC236}">
                <a16:creationId xmlns:a16="http://schemas.microsoft.com/office/drawing/2014/main" id="{2124F0C3-3EB0-4B4C-A358-883B4A25EC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635741"/>
            <a:ext cx="5416356" cy="2703606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D28F502-6B5D-07AA-04A6-8CE86C3783DC}"/>
              </a:ext>
            </a:extLst>
          </p:cNvPr>
          <p:cNvSpPr txBox="1">
            <a:spLocks/>
          </p:cNvSpPr>
          <p:nvPr/>
        </p:nvSpPr>
        <p:spPr>
          <a:xfrm>
            <a:off x="152400" y="987574"/>
            <a:ext cx="675184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5</a:t>
            </a:r>
            <a:r>
              <a:rPr lang="en-US" dirty="0"/>
              <a:t>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CF5CB8-9801-3803-B11E-CE2AFEDDD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2207" y="905140"/>
            <a:ext cx="2175556" cy="391075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BDB70B-7F83-9B37-8100-4019A699D1EC}"/>
              </a:ext>
            </a:extLst>
          </p:cNvPr>
          <p:cNvSpPr txBox="1"/>
          <p:nvPr/>
        </p:nvSpPr>
        <p:spPr>
          <a:xfrm rot="19675646">
            <a:off x="3248847" y="1581300"/>
            <a:ext cx="3245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8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Ongoing</a:t>
            </a:r>
            <a:endParaRPr lang="en-US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818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F79BF-C90E-3F08-1BF7-468D036B9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Check on the installation of the vacuum control boxes in P5 Right and Left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66120A-4DCF-C75C-F17C-B74E68A47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616998-7F41-2B97-002E-2440154C3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D28F502-6B5D-07AA-04A6-8CE86C3783DC}"/>
              </a:ext>
            </a:extLst>
          </p:cNvPr>
          <p:cNvSpPr txBox="1">
            <a:spLocks/>
          </p:cNvSpPr>
          <p:nvPr/>
        </p:nvSpPr>
        <p:spPr>
          <a:xfrm>
            <a:off x="152400" y="987574"/>
            <a:ext cx="675184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5</a:t>
            </a:r>
            <a:r>
              <a:rPr lang="en-US" dirty="0"/>
              <a:t>L</a:t>
            </a:r>
          </a:p>
        </p:txBody>
      </p:sp>
      <p:pic>
        <p:nvPicPr>
          <p:cNvPr id="9" name="Content Placeholder 8" descr="A picture containing map, text, indoor&#10;&#10;Description automatically generated">
            <a:extLst>
              <a:ext uri="{FF2B5EF4-FFF2-40B4-BE49-F238E27FC236}">
                <a16:creationId xmlns:a16="http://schemas.microsoft.com/office/drawing/2014/main" id="{DD7FB206-52E0-F00C-2A1B-719819B580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1635646"/>
            <a:ext cx="4549095" cy="2756055"/>
          </a:xfrm>
          <a:prstGeom prst="rect">
            <a:avLst/>
          </a:prstGeom>
        </p:spPr>
      </p:pic>
      <p:pic>
        <p:nvPicPr>
          <p:cNvPr id="11" name="Picture 10" descr="A picture containing indoor&#10;&#10;Description automatically generated">
            <a:extLst>
              <a:ext uri="{FF2B5EF4-FFF2-40B4-BE49-F238E27FC236}">
                <a16:creationId xmlns:a16="http://schemas.microsoft.com/office/drawing/2014/main" id="{A9D93D42-18C2-617F-FC00-F7D1AAE563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3398" y="1419622"/>
            <a:ext cx="4293096" cy="321982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F7724E-1241-062B-D6A9-71C0BF539468}"/>
              </a:ext>
            </a:extLst>
          </p:cNvPr>
          <p:cNvSpPr txBox="1"/>
          <p:nvPr/>
        </p:nvSpPr>
        <p:spPr>
          <a:xfrm rot="19675646">
            <a:off x="3010143" y="1852632"/>
            <a:ext cx="3245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8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Ongoing</a:t>
            </a:r>
            <a:endParaRPr lang="en-US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57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BE521-7D57-856A-815F-5D87902A2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Calibri" panose="020F0502020204030204" pitchFamily="34" charset="0"/>
              </a:rPr>
              <a:t>Check of the survey overpressure protection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39CD34-FC6B-156D-8A29-1651B68D5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5BD7C3-DAA6-97D0-FDB3-AC26464C5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DCBFB168-46CA-2EE1-8E93-4179C6A0C6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1494969"/>
            <a:ext cx="5223444" cy="26131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405A2AD-3421-F091-DE63-9CAACC7004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378"/>
          <a:stretch/>
        </p:blipFill>
        <p:spPr>
          <a:xfrm>
            <a:off x="5796136" y="607165"/>
            <a:ext cx="2558708" cy="42279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F038BB-9716-D8B9-9E9B-3A9F26DBB645}"/>
              </a:ext>
            </a:extLst>
          </p:cNvPr>
          <p:cNvSpPr txBox="1"/>
          <p:nvPr/>
        </p:nvSpPr>
        <p:spPr>
          <a:xfrm rot="19675646">
            <a:off x="3010143" y="1852632"/>
            <a:ext cx="3245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8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Ongoing</a:t>
            </a:r>
            <a:endParaRPr lang="en-US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487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B42B8DB-B2C1-4CFF-07E2-58B1153808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802014"/>
              </p:ext>
            </p:extLst>
          </p:nvPr>
        </p:nvGraphicFramePr>
        <p:xfrm>
          <a:off x="2627784" y="1010534"/>
          <a:ext cx="6106143" cy="3674722"/>
        </p:xfrm>
        <a:graphic>
          <a:graphicData uri="http://schemas.openxmlformats.org/drawingml/2006/table">
            <a:tbl>
              <a:tblPr/>
              <a:tblGrid>
                <a:gridCol w="244931">
                  <a:extLst>
                    <a:ext uri="{9D8B030D-6E8A-4147-A177-3AD203B41FA5}">
                      <a16:colId xmlns:a16="http://schemas.microsoft.com/office/drawing/2014/main" val="3322529418"/>
                    </a:ext>
                  </a:extLst>
                </a:gridCol>
                <a:gridCol w="1581606">
                  <a:extLst>
                    <a:ext uri="{9D8B030D-6E8A-4147-A177-3AD203B41FA5}">
                      <a16:colId xmlns:a16="http://schemas.microsoft.com/office/drawing/2014/main" val="474730571"/>
                    </a:ext>
                  </a:extLst>
                </a:gridCol>
                <a:gridCol w="846594">
                  <a:extLst>
                    <a:ext uri="{9D8B030D-6E8A-4147-A177-3AD203B41FA5}">
                      <a16:colId xmlns:a16="http://schemas.microsoft.com/office/drawing/2014/main" val="969871304"/>
                    </a:ext>
                  </a:extLst>
                </a:gridCol>
                <a:gridCol w="263981">
                  <a:extLst>
                    <a:ext uri="{9D8B030D-6E8A-4147-A177-3AD203B41FA5}">
                      <a16:colId xmlns:a16="http://schemas.microsoft.com/office/drawing/2014/main" val="3035973052"/>
                    </a:ext>
                  </a:extLst>
                </a:gridCol>
                <a:gridCol w="263981">
                  <a:extLst>
                    <a:ext uri="{9D8B030D-6E8A-4147-A177-3AD203B41FA5}">
                      <a16:colId xmlns:a16="http://schemas.microsoft.com/office/drawing/2014/main" val="3985720969"/>
                    </a:ext>
                  </a:extLst>
                </a:gridCol>
                <a:gridCol w="263981">
                  <a:extLst>
                    <a:ext uri="{9D8B030D-6E8A-4147-A177-3AD203B41FA5}">
                      <a16:colId xmlns:a16="http://schemas.microsoft.com/office/drawing/2014/main" val="2983773242"/>
                    </a:ext>
                  </a:extLst>
                </a:gridCol>
                <a:gridCol w="422833">
                  <a:extLst>
                    <a:ext uri="{9D8B030D-6E8A-4147-A177-3AD203B41FA5}">
                      <a16:colId xmlns:a16="http://schemas.microsoft.com/office/drawing/2014/main" val="1328507817"/>
                    </a:ext>
                  </a:extLst>
                </a:gridCol>
                <a:gridCol w="422833">
                  <a:extLst>
                    <a:ext uri="{9D8B030D-6E8A-4147-A177-3AD203B41FA5}">
                      <a16:colId xmlns:a16="http://schemas.microsoft.com/office/drawing/2014/main" val="3609562511"/>
                    </a:ext>
                  </a:extLst>
                </a:gridCol>
                <a:gridCol w="263981">
                  <a:extLst>
                    <a:ext uri="{9D8B030D-6E8A-4147-A177-3AD203B41FA5}">
                      <a16:colId xmlns:a16="http://schemas.microsoft.com/office/drawing/2014/main" val="4231283514"/>
                    </a:ext>
                  </a:extLst>
                </a:gridCol>
                <a:gridCol w="263981">
                  <a:extLst>
                    <a:ext uri="{9D8B030D-6E8A-4147-A177-3AD203B41FA5}">
                      <a16:colId xmlns:a16="http://schemas.microsoft.com/office/drawing/2014/main" val="2139503518"/>
                    </a:ext>
                  </a:extLst>
                </a:gridCol>
                <a:gridCol w="263981">
                  <a:extLst>
                    <a:ext uri="{9D8B030D-6E8A-4147-A177-3AD203B41FA5}">
                      <a16:colId xmlns:a16="http://schemas.microsoft.com/office/drawing/2014/main" val="3243574296"/>
                    </a:ext>
                  </a:extLst>
                </a:gridCol>
                <a:gridCol w="470575">
                  <a:extLst>
                    <a:ext uri="{9D8B030D-6E8A-4147-A177-3AD203B41FA5}">
                      <a16:colId xmlns:a16="http://schemas.microsoft.com/office/drawing/2014/main" val="3366785959"/>
                    </a:ext>
                  </a:extLst>
                </a:gridCol>
                <a:gridCol w="532885">
                  <a:extLst>
                    <a:ext uri="{9D8B030D-6E8A-4147-A177-3AD203B41FA5}">
                      <a16:colId xmlns:a16="http://schemas.microsoft.com/office/drawing/2014/main" val="2878305908"/>
                    </a:ext>
                  </a:extLst>
                </a:gridCol>
              </a:tblGrid>
              <a:tr h="138148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P5 Right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3983159"/>
                  </a:ext>
                </a:extLst>
              </a:tr>
              <a:tr h="657846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DCUM [m] 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 be verified with </a:t>
                      </a:r>
                    </a:p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pictures taken.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Vertical Measurement [m]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models [m]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Horizontal Measurement [m]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models [m]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8055777"/>
                  </a:ext>
                </a:extLst>
              </a:tr>
              <a:tr h="138148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1st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2nd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3rd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1st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2nd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3rd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3947586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R562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Gutter start after DFBXB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54.882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#DIV/0!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#DIV/0!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UJ56 0.715 / R571 0.796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677798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UJ57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D1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84.548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7154135"/>
                  </a:ext>
                </a:extLst>
              </a:tr>
              <a:tr h="263138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R571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Between the 1 &amp; 2 concrete shielding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98.65 &amp; 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117.55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0.454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0.465 / 0.447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F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0.956 / 0.788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F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9008576"/>
                  </a:ext>
                </a:extLst>
              </a:tr>
              <a:tr h="263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Between the 2 &amp; 3 concrete shielding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117.55 &amp; </a:t>
                      </a:r>
                    </a:p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130.15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0.464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0.772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0.772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686489"/>
                  </a:ext>
                </a:extLst>
              </a:tr>
              <a:tr h="263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Just before TANAR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140.25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0.464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0.464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0.778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79015"/>
                  </a:ext>
                </a:extLst>
              </a:tr>
              <a:tr h="263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Between the central jack in D2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157.9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5806917"/>
                  </a:ext>
                </a:extLst>
              </a:tr>
              <a:tr h="263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Q4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172.688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0.474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0.726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0.734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0.734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F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F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4951006"/>
                  </a:ext>
                </a:extLst>
              </a:tr>
              <a:tr h="263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Just before Q5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192.072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0.565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0.773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224061"/>
                  </a:ext>
                </a:extLst>
              </a:tr>
              <a:tr h="263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Q5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200.301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0.464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0.722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F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0.723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F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7952096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R572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Q7 First jack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261.679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0.424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0.792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0348908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26CAAD-EC03-9D89-6FF6-FE3B5DA53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98F66E-EF2D-A0F0-D723-A3BDD31D3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B276C0-9370-4EF0-A560-499DBD3FF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73" y="2911419"/>
            <a:ext cx="1706706" cy="140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EA50D8EC-23E8-F0C0-DF85-00AF735CE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5000"/>
            <a:ext cx="9108504" cy="540000"/>
          </a:xfrm>
        </p:spPr>
        <p:txBody>
          <a:bodyPr/>
          <a:lstStyle/>
          <a:p>
            <a:r>
              <a:rPr lang="fr-CH" dirty="0"/>
              <a:t>Civil Engineering checks and </a:t>
            </a:r>
            <a:r>
              <a:rPr lang="fr-CH" dirty="0" err="1"/>
              <a:t>findings</a:t>
            </a:r>
            <a:r>
              <a:rPr lang="fr-CH" dirty="0"/>
              <a:t>:</a:t>
            </a:r>
            <a:br>
              <a:rPr lang="fr-CH" dirty="0"/>
            </a:br>
            <a:r>
              <a:rPr lang="fr-CH" dirty="0" err="1"/>
              <a:t>measurements</a:t>
            </a:r>
            <a:r>
              <a:rPr lang="fr-CH" dirty="0"/>
              <a:t> </a:t>
            </a:r>
            <a:r>
              <a:rPr lang="en-US" sz="2800" dirty="0"/>
              <a:t>of the trench below the QRL (1/4)</a:t>
            </a:r>
            <a:endParaRPr lang="en-US" dirty="0"/>
          </a:p>
        </p:txBody>
      </p:sp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15E91116-77A1-C7E1-2678-89DB2E6276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87824" y="1004056"/>
            <a:ext cx="5226371" cy="3679825"/>
          </a:xfrm>
        </p:spPr>
      </p:pic>
      <p:pic>
        <p:nvPicPr>
          <p:cNvPr id="15" name="Picture 2" descr="Leica Geosystems - Distancemètre laser Disto D1 40 m">
            <a:extLst>
              <a:ext uri="{FF2B5EF4-FFF2-40B4-BE49-F238E27FC236}">
                <a16:creationId xmlns:a16="http://schemas.microsoft.com/office/drawing/2014/main" id="{23D990B8-8C9E-5AF9-8C59-E4E1281460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03" y="1333259"/>
            <a:ext cx="1682991" cy="1262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82D0EAF1-195A-E2D0-28DD-29E8FF82B983}"/>
              </a:ext>
            </a:extLst>
          </p:cNvPr>
          <p:cNvSpPr txBox="1">
            <a:spLocks/>
          </p:cNvSpPr>
          <p:nvPr/>
        </p:nvSpPr>
        <p:spPr>
          <a:xfrm>
            <a:off x="152400" y="987574"/>
            <a:ext cx="675184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5</a:t>
            </a:r>
            <a:r>
              <a:rPr lang="en-US" dirty="0"/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274950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B7DA0E4-F7F5-522D-FF28-565A43D3C3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408104"/>
              </p:ext>
            </p:extLst>
          </p:nvPr>
        </p:nvGraphicFramePr>
        <p:xfrm>
          <a:off x="2616191" y="1118433"/>
          <a:ext cx="6243006" cy="3565526"/>
        </p:xfrm>
        <a:graphic>
          <a:graphicData uri="http://schemas.openxmlformats.org/drawingml/2006/table">
            <a:tbl>
              <a:tblPr/>
              <a:tblGrid>
                <a:gridCol w="244495">
                  <a:extLst>
                    <a:ext uri="{9D8B030D-6E8A-4147-A177-3AD203B41FA5}">
                      <a16:colId xmlns:a16="http://schemas.microsoft.com/office/drawing/2014/main" val="277687901"/>
                    </a:ext>
                  </a:extLst>
                </a:gridCol>
                <a:gridCol w="1581170">
                  <a:extLst>
                    <a:ext uri="{9D8B030D-6E8A-4147-A177-3AD203B41FA5}">
                      <a16:colId xmlns:a16="http://schemas.microsoft.com/office/drawing/2014/main" val="50449765"/>
                    </a:ext>
                  </a:extLst>
                </a:gridCol>
                <a:gridCol w="825520">
                  <a:extLst>
                    <a:ext uri="{9D8B030D-6E8A-4147-A177-3AD203B41FA5}">
                      <a16:colId xmlns:a16="http://schemas.microsoft.com/office/drawing/2014/main" val="3171523454"/>
                    </a:ext>
                  </a:extLst>
                </a:gridCol>
                <a:gridCol w="263545">
                  <a:extLst>
                    <a:ext uri="{9D8B030D-6E8A-4147-A177-3AD203B41FA5}">
                      <a16:colId xmlns:a16="http://schemas.microsoft.com/office/drawing/2014/main" val="3844129829"/>
                    </a:ext>
                  </a:extLst>
                </a:gridCol>
                <a:gridCol w="263545">
                  <a:extLst>
                    <a:ext uri="{9D8B030D-6E8A-4147-A177-3AD203B41FA5}">
                      <a16:colId xmlns:a16="http://schemas.microsoft.com/office/drawing/2014/main" val="3582439064"/>
                    </a:ext>
                  </a:extLst>
                </a:gridCol>
                <a:gridCol w="338428">
                  <a:extLst>
                    <a:ext uri="{9D8B030D-6E8A-4147-A177-3AD203B41FA5}">
                      <a16:colId xmlns:a16="http://schemas.microsoft.com/office/drawing/2014/main" val="2611044998"/>
                    </a:ext>
                  </a:extLst>
                </a:gridCol>
                <a:gridCol w="504189">
                  <a:extLst>
                    <a:ext uri="{9D8B030D-6E8A-4147-A177-3AD203B41FA5}">
                      <a16:colId xmlns:a16="http://schemas.microsoft.com/office/drawing/2014/main" val="2417647367"/>
                    </a:ext>
                  </a:extLst>
                </a:gridCol>
                <a:gridCol w="504189">
                  <a:extLst>
                    <a:ext uri="{9D8B030D-6E8A-4147-A177-3AD203B41FA5}">
                      <a16:colId xmlns:a16="http://schemas.microsoft.com/office/drawing/2014/main" val="3492234996"/>
                    </a:ext>
                  </a:extLst>
                </a:gridCol>
                <a:gridCol w="263545">
                  <a:extLst>
                    <a:ext uri="{9D8B030D-6E8A-4147-A177-3AD203B41FA5}">
                      <a16:colId xmlns:a16="http://schemas.microsoft.com/office/drawing/2014/main" val="3773840414"/>
                    </a:ext>
                  </a:extLst>
                </a:gridCol>
                <a:gridCol w="263545">
                  <a:extLst>
                    <a:ext uri="{9D8B030D-6E8A-4147-A177-3AD203B41FA5}">
                      <a16:colId xmlns:a16="http://schemas.microsoft.com/office/drawing/2014/main" val="3207939352"/>
                    </a:ext>
                  </a:extLst>
                </a:gridCol>
                <a:gridCol w="279149">
                  <a:extLst>
                    <a:ext uri="{9D8B030D-6E8A-4147-A177-3AD203B41FA5}">
                      <a16:colId xmlns:a16="http://schemas.microsoft.com/office/drawing/2014/main" val="951950822"/>
                    </a:ext>
                  </a:extLst>
                </a:gridCol>
                <a:gridCol w="455843">
                  <a:extLst>
                    <a:ext uri="{9D8B030D-6E8A-4147-A177-3AD203B41FA5}">
                      <a16:colId xmlns:a16="http://schemas.microsoft.com/office/drawing/2014/main" val="772444395"/>
                    </a:ext>
                  </a:extLst>
                </a:gridCol>
                <a:gridCol w="455843">
                  <a:extLst>
                    <a:ext uri="{9D8B030D-6E8A-4147-A177-3AD203B41FA5}">
                      <a16:colId xmlns:a16="http://schemas.microsoft.com/office/drawing/2014/main" val="1946378308"/>
                    </a:ext>
                  </a:extLst>
                </a:gridCol>
              </a:tblGrid>
              <a:tr h="133564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P5 Left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8077502"/>
                  </a:ext>
                </a:extLst>
              </a:tr>
              <a:tr h="636019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DCUM [m] 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 be verified with</a:t>
                      </a:r>
                    </a:p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pictures taken.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Vertical Measurement [m]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models [m]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Horizontal Measurement [m]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models [m]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1458616"/>
                  </a:ext>
                </a:extLst>
              </a:tr>
              <a:tr h="133564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1st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2nd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3rd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1st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2nd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3rd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1744710"/>
                  </a:ext>
                </a:extLst>
              </a:tr>
              <a:tr h="37270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R541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Gutter start after DFBXB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-54.882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0.499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0.493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0.494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0.495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RZ54 0.400 / R541 0.400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0.774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0.772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0.768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0.771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0.738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171361"/>
                  </a:ext>
                </a:extLst>
              </a:tr>
              <a:tr h="2544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D1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-84.548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0.499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0.492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0.497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0.496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0.400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0.761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0.769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0.759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0.763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0.687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1181683"/>
                  </a:ext>
                </a:extLst>
              </a:tr>
              <a:tr h="2544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Between the 1 &amp; 2 concrete shielding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-98.65 &amp; -117.55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0.497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0.498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0.497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0.497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0.400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0.740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0.739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0.716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0.732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F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0.757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F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237356"/>
                  </a:ext>
                </a:extLst>
              </a:tr>
              <a:tr h="25440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UJ53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Between the 2 &amp; 3 concrete shielding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-117.55 &amp; -130.15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0.465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0.467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0.465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0.466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0.410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0.765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0.768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0.784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0.772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0.682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7716422"/>
                  </a:ext>
                </a:extLst>
              </a:tr>
              <a:tr h="2544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Just before TANAL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-140.25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0.471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0.469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0.469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0.470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0.410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0.803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0.800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0.801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0.801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0.685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771179"/>
                  </a:ext>
                </a:extLst>
              </a:tr>
              <a:tr h="25440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R532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Between the central jack in D2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-157.9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0.488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0.485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0.479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0.484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0.400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0.779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0.791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0.780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0.783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0.747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797275"/>
                  </a:ext>
                </a:extLst>
              </a:tr>
              <a:tr h="2544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Q4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-172.688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0.495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0.498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0.500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0.498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0.400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0.761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0.794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0.780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0.778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F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0.781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F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5693989"/>
                  </a:ext>
                </a:extLst>
              </a:tr>
              <a:tr h="2544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Just before Q5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-192.072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0.496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0.494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0.499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0.496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0.400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0.742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0.737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0.756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0.745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0.742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340667"/>
                  </a:ext>
                </a:extLst>
              </a:tr>
              <a:tr h="2544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Q5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-200.301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0.472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0.474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0.481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0.476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0.400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0.693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0.698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0.689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F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0.774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F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3232873"/>
                  </a:ext>
                </a:extLst>
              </a:tr>
              <a:tr h="2544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R531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Q7 First jack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-261.679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0.497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0.497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0.497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0.497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0.400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0.756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0.756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0.752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0.755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F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0.812</a:t>
                      </a:r>
                    </a:p>
                  </a:txBody>
                  <a:tcPr marL="6360" marR="6360" marT="63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F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4776675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26CAAD-EC03-9D89-6FF6-FE3B5DA53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98F66E-EF2D-A0F0-D723-A3BDD31D3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B276C0-9370-4EF0-A560-499DBD3FF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73" y="2911419"/>
            <a:ext cx="1706706" cy="140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Leica Geosystems - Distancemètre laser Disto D1 40 m">
            <a:extLst>
              <a:ext uri="{FF2B5EF4-FFF2-40B4-BE49-F238E27FC236}">
                <a16:creationId xmlns:a16="http://schemas.microsoft.com/office/drawing/2014/main" id="{91053B25-350C-0C86-37B0-FC1C35F7A6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03" y="1333259"/>
            <a:ext cx="1682991" cy="1262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F398126F-F2A3-FD2F-4190-ED98EFA2A8C8}"/>
              </a:ext>
            </a:extLst>
          </p:cNvPr>
          <p:cNvSpPr txBox="1">
            <a:spLocks/>
          </p:cNvSpPr>
          <p:nvPr/>
        </p:nvSpPr>
        <p:spPr>
          <a:xfrm>
            <a:off x="152400" y="987574"/>
            <a:ext cx="675184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5</a:t>
            </a:r>
            <a:r>
              <a:rPr lang="en-US" dirty="0"/>
              <a:t>L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2D273B3C-3ED2-0B99-7606-19D9CA31B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5000"/>
            <a:ext cx="9108504" cy="540000"/>
          </a:xfrm>
        </p:spPr>
        <p:txBody>
          <a:bodyPr/>
          <a:lstStyle/>
          <a:p>
            <a:r>
              <a:rPr lang="fr-CH" dirty="0"/>
              <a:t>Civil Engineering checks and </a:t>
            </a:r>
            <a:r>
              <a:rPr lang="fr-CH" dirty="0" err="1"/>
              <a:t>findings</a:t>
            </a:r>
            <a:r>
              <a:rPr lang="fr-CH" dirty="0"/>
              <a:t>:</a:t>
            </a:r>
            <a:br>
              <a:rPr lang="fr-CH" dirty="0"/>
            </a:br>
            <a:r>
              <a:rPr lang="fr-CH" dirty="0" err="1"/>
              <a:t>measurements</a:t>
            </a:r>
            <a:r>
              <a:rPr lang="fr-CH" dirty="0"/>
              <a:t> </a:t>
            </a:r>
            <a:r>
              <a:rPr lang="en-US" sz="2800" dirty="0"/>
              <a:t>of the trench below the QRL (2/4)</a:t>
            </a:r>
            <a:endParaRPr lang="en-US" dirty="0"/>
          </a:p>
        </p:txBody>
      </p:sp>
      <p:pic>
        <p:nvPicPr>
          <p:cNvPr id="15" name="Content Placeholder 6">
            <a:extLst>
              <a:ext uri="{FF2B5EF4-FFF2-40B4-BE49-F238E27FC236}">
                <a16:creationId xmlns:a16="http://schemas.microsoft.com/office/drawing/2014/main" id="{1DF8690B-A129-CF00-6B7F-95B7FB7788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824967" y="1020732"/>
            <a:ext cx="5234590" cy="3679825"/>
          </a:xfrm>
        </p:spPr>
      </p:pic>
    </p:spTree>
    <p:extLst>
      <p:ext uri="{BB962C8B-B14F-4D97-AF65-F5344CB8AC3E}">
        <p14:creationId xmlns:p14="http://schemas.microsoft.com/office/powerpoint/2010/main" val="235134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85084487-5877-533D-38FD-5748DA416C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224497"/>
              </p:ext>
            </p:extLst>
          </p:nvPr>
        </p:nvGraphicFramePr>
        <p:xfrm>
          <a:off x="2397760" y="1085854"/>
          <a:ext cx="6499519" cy="3565522"/>
        </p:xfrm>
        <a:graphic>
          <a:graphicData uri="http://schemas.openxmlformats.org/drawingml/2006/table">
            <a:tbl>
              <a:tblPr/>
              <a:tblGrid>
                <a:gridCol w="1666597">
                  <a:extLst>
                    <a:ext uri="{9D8B030D-6E8A-4147-A177-3AD203B41FA5}">
                      <a16:colId xmlns:a16="http://schemas.microsoft.com/office/drawing/2014/main" val="1306408785"/>
                    </a:ext>
                  </a:extLst>
                </a:gridCol>
                <a:gridCol w="1047696">
                  <a:extLst>
                    <a:ext uri="{9D8B030D-6E8A-4147-A177-3AD203B41FA5}">
                      <a16:colId xmlns:a16="http://schemas.microsoft.com/office/drawing/2014/main" val="2457367428"/>
                    </a:ext>
                  </a:extLst>
                </a:gridCol>
                <a:gridCol w="295721">
                  <a:extLst>
                    <a:ext uri="{9D8B030D-6E8A-4147-A177-3AD203B41FA5}">
                      <a16:colId xmlns:a16="http://schemas.microsoft.com/office/drawing/2014/main" val="2000232402"/>
                    </a:ext>
                  </a:extLst>
                </a:gridCol>
                <a:gridCol w="295721">
                  <a:extLst>
                    <a:ext uri="{9D8B030D-6E8A-4147-A177-3AD203B41FA5}">
                      <a16:colId xmlns:a16="http://schemas.microsoft.com/office/drawing/2014/main" val="2103228895"/>
                    </a:ext>
                  </a:extLst>
                </a:gridCol>
                <a:gridCol w="414009">
                  <a:extLst>
                    <a:ext uri="{9D8B030D-6E8A-4147-A177-3AD203B41FA5}">
                      <a16:colId xmlns:a16="http://schemas.microsoft.com/office/drawing/2014/main" val="3735123629"/>
                    </a:ext>
                  </a:extLst>
                </a:gridCol>
                <a:gridCol w="414009">
                  <a:extLst>
                    <a:ext uri="{9D8B030D-6E8A-4147-A177-3AD203B41FA5}">
                      <a16:colId xmlns:a16="http://schemas.microsoft.com/office/drawing/2014/main" val="3917890804"/>
                    </a:ext>
                  </a:extLst>
                </a:gridCol>
                <a:gridCol w="473153">
                  <a:extLst>
                    <a:ext uri="{9D8B030D-6E8A-4147-A177-3AD203B41FA5}">
                      <a16:colId xmlns:a16="http://schemas.microsoft.com/office/drawing/2014/main" val="2240219557"/>
                    </a:ext>
                  </a:extLst>
                </a:gridCol>
                <a:gridCol w="295721">
                  <a:extLst>
                    <a:ext uri="{9D8B030D-6E8A-4147-A177-3AD203B41FA5}">
                      <a16:colId xmlns:a16="http://schemas.microsoft.com/office/drawing/2014/main" val="1125517196"/>
                    </a:ext>
                  </a:extLst>
                </a:gridCol>
                <a:gridCol w="295721">
                  <a:extLst>
                    <a:ext uri="{9D8B030D-6E8A-4147-A177-3AD203B41FA5}">
                      <a16:colId xmlns:a16="http://schemas.microsoft.com/office/drawing/2014/main" val="3091740080"/>
                    </a:ext>
                  </a:extLst>
                </a:gridCol>
                <a:gridCol w="414009">
                  <a:extLst>
                    <a:ext uri="{9D8B030D-6E8A-4147-A177-3AD203B41FA5}">
                      <a16:colId xmlns:a16="http://schemas.microsoft.com/office/drawing/2014/main" val="3508388240"/>
                    </a:ext>
                  </a:extLst>
                </a:gridCol>
                <a:gridCol w="414009">
                  <a:extLst>
                    <a:ext uri="{9D8B030D-6E8A-4147-A177-3AD203B41FA5}">
                      <a16:colId xmlns:a16="http://schemas.microsoft.com/office/drawing/2014/main" val="751823575"/>
                    </a:ext>
                  </a:extLst>
                </a:gridCol>
                <a:gridCol w="473153">
                  <a:extLst>
                    <a:ext uri="{9D8B030D-6E8A-4147-A177-3AD203B41FA5}">
                      <a16:colId xmlns:a16="http://schemas.microsoft.com/office/drawing/2014/main" val="564624974"/>
                    </a:ext>
                  </a:extLst>
                </a:gridCol>
              </a:tblGrid>
              <a:tr h="138148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 Right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707159"/>
                  </a:ext>
                </a:extLst>
              </a:tr>
              <a:tr h="65784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DCUM [m] 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 be verified with the pictures taken.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Vertical Measurement [m]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models [mm]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Horizontal Measurement [m]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models [mm]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7503692"/>
                  </a:ext>
                </a:extLst>
              </a:tr>
              <a:tr h="1381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1st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2nd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3rd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1st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2nd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3rd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0750909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Gutter start after DFBXB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54.882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1318390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D1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84.548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0.845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0.845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0.842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57158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Between the 1 &amp; 2 concrete shielding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98.65 &amp; 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117.55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0.464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0.841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0.854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8298182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Between the 2 &amp; 3 concrete shielding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117.55 &amp; 130.15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0.446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0.826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0.814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0.829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0.823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3970042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Just before TANAR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140.25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0.449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0.834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0.845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5849554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Between the central jack in D2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157.9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0.510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0.836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3695771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Q4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172.688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0.484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313549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Just before Q5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192.072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0.823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1474639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Q5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200.301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0.480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0.875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6637146"/>
                  </a:ext>
                </a:extLst>
              </a:tr>
              <a:tr h="2631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Q7 First jack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261.679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0.458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0.474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0.465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0.827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0.811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0.832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0.823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7283455"/>
                  </a:ext>
                </a:extLst>
              </a:tr>
            </a:tbl>
          </a:graphicData>
        </a:graphic>
      </p:graphicFrame>
      <p:pic>
        <p:nvPicPr>
          <p:cNvPr id="20" name="Picture 2" descr="Leica Geosystems - Distancemètre laser Disto D1 40 m">
            <a:extLst>
              <a:ext uri="{FF2B5EF4-FFF2-40B4-BE49-F238E27FC236}">
                <a16:creationId xmlns:a16="http://schemas.microsoft.com/office/drawing/2014/main" id="{6777BABE-13D7-81B4-0127-343F43CE71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03" y="1333259"/>
            <a:ext cx="1682991" cy="1262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98E773-C28E-246E-665F-13C1356BE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C1934B-DB3E-2B7E-8143-582245F04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4EB31CD-8375-2B5C-281C-E8F543139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5000"/>
            <a:ext cx="9108504" cy="540000"/>
          </a:xfrm>
        </p:spPr>
        <p:txBody>
          <a:bodyPr/>
          <a:lstStyle/>
          <a:p>
            <a:r>
              <a:rPr lang="fr-CH" dirty="0"/>
              <a:t>Civil Engineering checks and </a:t>
            </a:r>
            <a:r>
              <a:rPr lang="fr-CH" dirty="0" err="1"/>
              <a:t>findings</a:t>
            </a:r>
            <a:r>
              <a:rPr lang="fr-CH" dirty="0"/>
              <a:t>:</a:t>
            </a:r>
            <a:br>
              <a:rPr lang="fr-CH" dirty="0"/>
            </a:br>
            <a:r>
              <a:rPr lang="fr-CH" dirty="0" err="1"/>
              <a:t>measurements</a:t>
            </a:r>
            <a:r>
              <a:rPr lang="fr-CH" dirty="0"/>
              <a:t> </a:t>
            </a:r>
            <a:r>
              <a:rPr lang="en-US" sz="2800" dirty="0"/>
              <a:t>of the trench below the QRL (3/4)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FCADA06-AE9F-D502-FF9A-367C67333610}"/>
              </a:ext>
            </a:extLst>
          </p:cNvPr>
          <p:cNvSpPr txBox="1">
            <a:spLocks/>
          </p:cNvSpPr>
          <p:nvPr/>
        </p:nvSpPr>
        <p:spPr>
          <a:xfrm>
            <a:off x="152400" y="987574"/>
            <a:ext cx="675184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1</a:t>
            </a:r>
            <a:r>
              <a:rPr lang="en-US" dirty="0"/>
              <a:t>R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7C2698A-74E5-4807-2184-2805A81A62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73" y="2911419"/>
            <a:ext cx="1706706" cy="140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7939AC6-13AF-04F1-9A47-B2B94840ABFE}"/>
              </a:ext>
            </a:extLst>
          </p:cNvPr>
          <p:cNvSpPr txBox="1"/>
          <p:nvPr/>
        </p:nvSpPr>
        <p:spPr>
          <a:xfrm rot="16935746">
            <a:off x="7810983" y="2830945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Ongoing</a:t>
            </a:r>
            <a:endParaRPr lang="en-US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4FB4349-766B-46AD-F281-82CB00457A00}"/>
              </a:ext>
            </a:extLst>
          </p:cNvPr>
          <p:cNvSpPr txBox="1"/>
          <p:nvPr/>
        </p:nvSpPr>
        <p:spPr>
          <a:xfrm rot="16935746">
            <a:off x="5945552" y="2830944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Ongoing</a:t>
            </a:r>
            <a:endParaRPr lang="en-US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27A0A616-70FB-45C3-133D-BDADB16B87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203848" y="971551"/>
            <a:ext cx="5197314" cy="367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928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Integration" id="{A29532B7-A0DF-4973-894C-11E961ACA970}" vid="{3568402F-AE79-41DB-8182-EB2668257C98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62BF6B036FB246B915C1E337BEB51A" ma:contentTypeVersion="0" ma:contentTypeDescription="Create a new document." ma:contentTypeScope="" ma:versionID="8abce66ba14fd67e6be8791e0fec18a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3e687d5f98ee29b9cfcc2ff24550d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73D67BA-FE42-4FAD-A20C-A56A090282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0A9B3E9-643C-4BFB-92EB-A10FBEB5BEE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EFC234-6D02-476D-A9EA-17EF77BB67B6}">
  <ds:schemaRefs>
    <ds:schemaRef ds:uri="http://purl.org/dc/elements/1.1/"/>
    <ds:schemaRef ds:uri="http://www.w3.org/XML/1998/namespace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58691</TotalTime>
  <Words>1442</Words>
  <Application>Microsoft Office PowerPoint</Application>
  <PresentationFormat>On-screen Show (16:9)</PresentationFormat>
  <Paragraphs>751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Segoe UI</vt:lpstr>
      <vt:lpstr>Wingdings</vt:lpstr>
      <vt:lpstr>Thème Office</vt:lpstr>
      <vt:lpstr>Preliminary findings from YETS 22-23 tunnel inspections.</vt:lpstr>
      <vt:lpstr>Scope</vt:lpstr>
      <vt:lpstr>Measurements of the height of the grouts of all the jacks installed in P5 Right and Left.  </vt:lpstr>
      <vt:lpstr>Check on the installation of the vacuum control boxes in P5 Right and Left</vt:lpstr>
      <vt:lpstr>Check on the installation of the vacuum control boxes in P5 Right and Left</vt:lpstr>
      <vt:lpstr>Check of the survey overpressure protection</vt:lpstr>
      <vt:lpstr>Civil Engineering checks and findings: measurements of the trench below the QRL (1/4)</vt:lpstr>
      <vt:lpstr>Civil Engineering checks and findings: measurements of the trench below the QRL (2/4)</vt:lpstr>
      <vt:lpstr>Civil Engineering checks and findings: measurements of the trench below the QRL (3/4)</vt:lpstr>
      <vt:lpstr>Civil Engineering checks and findings: measurements of the trench below the QRL (4/4)</vt:lpstr>
      <vt:lpstr>Measurements of the blockhouse (1/2) </vt:lpstr>
      <vt:lpstr>Measurements of the blockhouse (2/2) </vt:lpstr>
      <vt:lpstr>Identification of the position of the manhole located in the RZ54</vt:lpstr>
      <vt:lpstr>Check on the discontinuities found  in the CE 3D models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Integration Meeting WXX 11T+TCLD Integration P7</dc:title>
  <dc:creator>Maria Amparo Gonzalez De La Aleja Cabana</dc:creator>
  <cp:lastModifiedBy>Gema Aparicio Cantalapiedra</cp:lastModifiedBy>
  <cp:revision>1471</cp:revision>
  <dcterms:created xsi:type="dcterms:W3CDTF">2017-08-01T14:41:34Z</dcterms:created>
  <dcterms:modified xsi:type="dcterms:W3CDTF">2023-01-27T09:13:30Z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0x0101007762BF6B036FB246B915C1E337BEB51A</vt:lpwstr>
  </property>
</Properties>
</file>