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71" r:id="rId5"/>
    <p:sldId id="260" r:id="rId6"/>
    <p:sldId id="259" r:id="rId7"/>
    <p:sldId id="261" r:id="rId8"/>
    <p:sldId id="270" r:id="rId9"/>
    <p:sldId id="265" r:id="rId10"/>
    <p:sldId id="264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085"/>
    <p:restoredTop sz="96405"/>
  </p:normalViewPr>
  <p:slideViewPr>
    <p:cSldViewPr snapToGrid="0" showGuides="1">
      <p:cViewPr varScale="1">
        <p:scale>
          <a:sx n="102" d="100"/>
          <a:sy n="102" d="100"/>
        </p:scale>
        <p:origin x="176" y="7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EE450-7EB5-444C-B964-09478BCF61E0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12833-FD14-4BF1-9650-A00BA4A76C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756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/>
              <a:t>マスタ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923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535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987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0273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34962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392928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3109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497292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045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0838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18109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4802F73-0EEE-4EEF-8A74-765EC13CB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303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02C827-FD10-CDE6-248C-803710765D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RD51 Common Project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5E8F7D0-F001-52EB-CEB7-9E7404A586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0100" y="3602038"/>
            <a:ext cx="7543800" cy="1655762"/>
          </a:xfrm>
        </p:spPr>
        <p:txBody>
          <a:bodyPr>
            <a:normAutofit/>
          </a:bodyPr>
          <a:lstStyle/>
          <a:p>
            <a:r>
              <a:rPr lang="en-US" altLang="ja-JP" dirty="0" err="1"/>
              <a:t>Atsuhiko</a:t>
            </a:r>
            <a:r>
              <a:rPr lang="en-US" altLang="ja-JP" dirty="0"/>
              <a:t> Ochi</a:t>
            </a:r>
          </a:p>
          <a:p>
            <a:r>
              <a:rPr lang="en-US" altLang="ja-JP" dirty="0"/>
              <a:t>02</a:t>
            </a:r>
            <a:r>
              <a:rPr kumimoji="1" lang="en-US" altLang="ja-JP" dirty="0"/>
              <a:t>/03/2023 DRD1 kick-off meeting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0722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86BD69C-9A1D-4A48-92AE-43A48B393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90869"/>
            <a:ext cx="7886700" cy="1143000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800" dirty="0">
                <a:solidFill>
                  <a:srgbClr val="C00000"/>
                </a:solidFill>
              </a:rPr>
              <a:t>promoting collaboration </a:t>
            </a:r>
            <a:r>
              <a:rPr lang="en-US" altLang="ja-JP" sz="2800" dirty="0"/>
              <a:t>between institutes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800" dirty="0"/>
              <a:t>promoting </a:t>
            </a:r>
            <a:r>
              <a:rPr lang="en-US" altLang="ja-JP" sz="2800" dirty="0">
                <a:solidFill>
                  <a:srgbClr val="C00000"/>
                </a:solidFill>
              </a:rPr>
              <a:t>self-sustaining</a:t>
            </a:r>
            <a:r>
              <a:rPr lang="en-US" altLang="ja-JP" sz="2800" dirty="0"/>
              <a:t> collaborations with large potential and impact</a:t>
            </a:r>
            <a:endParaRPr lang="en-GB" altLang="ja-JP" sz="2800" dirty="0"/>
          </a:p>
          <a:p>
            <a:endParaRPr kumimoji="1" lang="ja-JP" altLang="en-US" dirty="0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7752BF30-AE48-4411-8AAD-112941540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0654DBD-D8E7-C999-BBE6-B9C87DE1D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E1098A3-A06B-4A82-A1F9-D36ACA472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1775D-09B0-EF49-881F-82C8A8FC2375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F7F66D0-F80A-4146-8E99-B946343ED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Highlight the seed of long term collaboration and activities</a:t>
            </a:r>
            <a:endParaRPr kumimoji="1" lang="ja-JP" altLang="en-U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9A35F6D-7DFA-4AED-93A9-0730193753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35" t="22771" r="-572" b="-605"/>
          <a:stretch/>
        </p:blipFill>
        <p:spPr>
          <a:xfrm>
            <a:off x="4900280" y="2733869"/>
            <a:ext cx="3897825" cy="40046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0E0645C7-D82E-4AD2-A935-6EA903A072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690" r="55571"/>
          <a:stretch/>
        </p:blipFill>
        <p:spPr>
          <a:xfrm>
            <a:off x="488525" y="2733869"/>
            <a:ext cx="3737581" cy="40046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11018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7732F1-04B1-16EC-53B1-8E1A5FD0E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The RD51 Common Project Funding is intended to support a project (</a:t>
            </a:r>
            <a:r>
              <a:rPr kumimoji="1" lang="en-US" altLang="ja-JP" dirty="0">
                <a:solidFill>
                  <a:srgbClr val="FF0000"/>
                </a:solidFill>
              </a:rPr>
              <a:t>not only cost</a:t>
            </a:r>
            <a:r>
              <a:rPr kumimoji="1" lang="en-US" altLang="ja-JP" dirty="0"/>
              <a:t>) in the areas of common interest to the RD51/MPGD community </a:t>
            </a:r>
          </a:p>
          <a:p>
            <a:r>
              <a:rPr kumimoji="1" lang="en-US" altLang="ja-JP" dirty="0"/>
              <a:t>RD51 CP supports blu</a:t>
            </a:r>
            <a:r>
              <a:rPr lang="en-US" altLang="ja-JP" dirty="0"/>
              <a:t>e sky projects, basic activities of common interests, clustering research items and seeds of long term activities.</a:t>
            </a:r>
          </a:p>
          <a:p>
            <a:r>
              <a:rPr lang="en-US" altLang="ja-JP" dirty="0"/>
              <a:t>Transversal collaborations among groups from different countries, experiments, physics areas of interest encouraged </a:t>
            </a:r>
          </a:p>
          <a:p>
            <a:r>
              <a:rPr kumimoji="1" lang="en-US" altLang="ja-JP" dirty="0"/>
              <a:t>We strongly believe that RD51 </a:t>
            </a:r>
            <a:r>
              <a:rPr lang="en-US" altLang="ja-JP" dirty="0"/>
              <a:t>CP structure</a:t>
            </a:r>
            <a:r>
              <a:rPr kumimoji="1" lang="en-US" altLang="ja-JP" dirty="0"/>
              <a:t> should be implemented in DRD1.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DD6888-C942-E58D-8A4F-3943EEBDF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3324F6C-6DE4-1D95-5D34-CC3F21BEC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632927C-CFFC-3280-26E9-43FC4CFD9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1775D-09B0-EF49-881F-82C8A8FC2375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1A9FA9E-F420-6A55-84BE-7920572A8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Conclusion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1815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D178FF-C361-A023-EA28-610031B101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kumimoji="1" lang="en-US" altLang="ja-JP" dirty="0"/>
              <a:t>The RD51 Common Project Funding is intended to support a project cost in the areas of common interest to the RD51/MPGD community </a:t>
            </a:r>
          </a:p>
          <a:p>
            <a:pPr lvl="1"/>
            <a:r>
              <a:rPr lang="en-US" altLang="ja-JP" dirty="0"/>
              <a:t>Technology R&amp;D projects towards developments of novel techniques, improvements of existing technologies, characterization methods and dedicated tools;</a:t>
            </a:r>
          </a:p>
          <a:p>
            <a:pPr lvl="1"/>
            <a:r>
              <a:rPr lang="en-US" altLang="ja-JP" dirty="0"/>
              <a:t>Development and optimization of MPGDs for novel applications; </a:t>
            </a:r>
          </a:p>
          <a:p>
            <a:pPr lvl="1"/>
            <a:r>
              <a:rPr lang="en-US" altLang="ja-JP" dirty="0"/>
              <a:t>Improvement of the MPGD technology transfer to industry.</a:t>
            </a:r>
          </a:p>
          <a:p>
            <a:pPr lvl="1"/>
            <a:r>
              <a:rPr lang="en-US" altLang="ja-JP" dirty="0"/>
              <a:t>The program will fund only generic projects – not ones related to experiments. 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Transversal collaborations among groups from different countries, experiments, physics areas of interest encouraged </a:t>
            </a:r>
            <a:r>
              <a:rPr lang="en-US" altLang="ja-JP" dirty="0"/>
              <a:t>and supported by RD51 </a:t>
            </a:r>
          </a:p>
          <a:p>
            <a:r>
              <a:rPr lang="en-US" altLang="ja-JP" dirty="0"/>
              <a:t>S</a:t>
            </a:r>
            <a:r>
              <a:rPr kumimoji="1" lang="en-US" altLang="ja-JP" dirty="0"/>
              <a:t>tarted since 2011</a:t>
            </a:r>
          </a:p>
          <a:p>
            <a:r>
              <a:rPr lang="en-US" altLang="ja-JP" dirty="0"/>
              <a:t>24 projects are approved in these 12 years.</a:t>
            </a:r>
            <a:endParaRPr kumimoji="1"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3581F4-B6D4-41AA-889B-9B3F68864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7F9B7A-3554-321A-1F5B-01406E080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A8FABDD-507C-4463-9548-445D9DF06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1775D-09B0-EF49-881F-82C8A8FC237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4346106-7894-E913-0A37-CF73EB6B1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z="4000" dirty="0"/>
              <a:t>Overview of RD51 Common Projects</a:t>
            </a:r>
            <a:endParaRPr kumimoji="1" lang="ja-JP" altLang="en-US" sz="4000"/>
          </a:p>
        </p:txBody>
      </p:sp>
    </p:spTree>
    <p:extLst>
      <p:ext uri="{BB962C8B-B14F-4D97-AF65-F5344CB8AC3E}">
        <p14:creationId xmlns:p14="http://schemas.microsoft.com/office/powerpoint/2010/main" val="3604801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DD614CFA-734F-8681-957F-72DA44F886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6564685"/>
              </p:ext>
            </p:extLst>
          </p:nvPr>
        </p:nvGraphicFramePr>
        <p:xfrm>
          <a:off x="100485" y="1310641"/>
          <a:ext cx="8912547" cy="4603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7680">
                  <a:extLst>
                    <a:ext uri="{9D8B030D-6E8A-4147-A177-3AD203B41FA5}">
                      <a16:colId xmlns:a16="http://schemas.microsoft.com/office/drawing/2014/main" val="3135466844"/>
                    </a:ext>
                  </a:extLst>
                </a:gridCol>
                <a:gridCol w="6633795">
                  <a:extLst>
                    <a:ext uri="{9D8B030D-6E8A-4147-A177-3AD203B41FA5}">
                      <a16:colId xmlns:a16="http://schemas.microsoft.com/office/drawing/2014/main" val="2133986513"/>
                    </a:ext>
                  </a:extLst>
                </a:gridCol>
                <a:gridCol w="1831072">
                  <a:extLst>
                    <a:ext uri="{9D8B030D-6E8A-4147-A177-3AD203B41FA5}">
                      <a16:colId xmlns:a16="http://schemas.microsoft.com/office/drawing/2014/main" val="1759782622"/>
                    </a:ext>
                  </a:extLst>
                </a:gridCol>
              </a:tblGrid>
              <a:tr h="1675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Year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Title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Contact person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3773843316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2011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 low mass microbulk with real XY strips structure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Theo Geralis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b"/>
                </a:tc>
                <a:extLst>
                  <a:ext uri="{0D108BD9-81ED-4DB2-BD59-A6C34878D82A}">
                    <a16:rowId xmlns:a16="http://schemas.microsoft.com/office/drawing/2014/main" val="4066426372"/>
                  </a:ext>
                </a:extLst>
              </a:tr>
              <a:tr h="20312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MPGDs technology laboratory for training, development, fabrication, applications and innovation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Rafael Gutierrez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b"/>
                </a:tc>
                <a:extLst>
                  <a:ext uri="{0D108BD9-81ED-4DB2-BD59-A6C34878D82A}">
                    <a16:rowId xmlns:a16="http://schemas.microsoft.com/office/drawing/2014/main" val="4240129241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Thin and high-pitch laser-etched mesh manufacturing and bulking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Paul Colas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b"/>
                </a:tc>
                <a:extLst>
                  <a:ext uri="{0D108BD9-81ED-4DB2-BD59-A6C34878D82A}">
                    <a16:rowId xmlns:a16="http://schemas.microsoft.com/office/drawing/2014/main" val="1340225109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Development of innovative resistive GEM alpha detectors for earthquakes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Guy Paic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b"/>
                </a:tc>
                <a:extLst>
                  <a:ext uri="{0D108BD9-81ED-4DB2-BD59-A6C34878D82A}">
                    <a16:rowId xmlns:a16="http://schemas.microsoft.com/office/drawing/2014/main" val="4134718895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Large-area THGEM detector evaluation with SRS electronics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Amos Breskin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b"/>
                </a:tc>
                <a:extLst>
                  <a:ext uri="{0D108BD9-81ED-4DB2-BD59-A6C34878D82A}">
                    <a16:rowId xmlns:a16="http://schemas.microsoft.com/office/drawing/2014/main" val="31031406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2012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R&amp;D on large area GEMs for the ALICE TPC upgrade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Chilo Garabatos Cuadrado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b"/>
                </a:tc>
                <a:extLst>
                  <a:ext uri="{0D108BD9-81ED-4DB2-BD59-A6C34878D82A}">
                    <a16:rowId xmlns:a16="http://schemas.microsoft.com/office/drawing/2014/main" val="2288757291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High resolution UV scanner for MPGD applications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Dezso Varga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b"/>
                </a:tc>
                <a:extLst>
                  <a:ext uri="{0D108BD9-81ED-4DB2-BD59-A6C34878D82A}">
                    <a16:rowId xmlns:a16="http://schemas.microsoft.com/office/drawing/2014/main" val="3509369226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2014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Measurement and calculation of ion mobility of some gas mixtures of interest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Chilo Garabatos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2552124954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Fast Timing for High-Rate Environments: A Micromegas Solution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Sebastian White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3148026591"/>
                  </a:ext>
                </a:extLst>
              </a:tr>
              <a:tr h="194633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Development of a novel Micro Pattern Gaseous Detector for Cosmic Ray Muon Tomography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Paolo Iengo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2827891704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2016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Sampling Calorimetry with Resistive Anode MPGDs (SCREAM)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Maximilien Chedeville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1264089631"/>
                  </a:ext>
                </a:extLst>
              </a:tr>
              <a:tr h="19417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New Scintillating gases and structures for next-generation scintillation-based gaseous detector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Diego Gonzalez Diaz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2259005009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2017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Development of modular multilayer GEM units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Alexander Milov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3410777879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2018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Modular &amp; General purpose Ultra Low Mass GEM Based Beam Monitors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Gabriele Croci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3670462473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DLC based electrodes for future resistive MPGDs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Yi Zhou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289876150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Study of negative ion mobility and ion diffusion for Negative Ion TPCs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André Cortez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2012941875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2019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Discharge Consortium in quest for Spark-Less-Avalanche-Microstructures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Piotr Gasik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2163315883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Pixelated resistive bulk Micromegas with integrated electronics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Fabrizio Petrucci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2073319895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Resistive materials and resistive-MPGD concepts &amp; technologies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Shikma Bressler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3402893464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2020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Optical readout studies for negative ion TPCs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Florian M. Brunbauer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275032171"/>
                  </a:ext>
                </a:extLst>
              </a:tr>
              <a:tr h="18682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Large area high-granularity segmented mesh microbulk forfuture rare event searches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Javier Galan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3227044989"/>
                  </a:ext>
                </a:extLst>
              </a:tr>
              <a:tr h="2411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2021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Comprehensive studies of the glass, ceramic- and kapton-THGEMs in high- and low-pressure TPCs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Pawel Majewski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2443039607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Development for Resistive MPGD Calorimeter with timing measurement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Piet Verwillligen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2804720754"/>
                  </a:ext>
                </a:extLst>
              </a:tr>
              <a:tr h="167566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2022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Study of MPGD performance in liquefied noble gases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Vitaly </a:t>
                      </a:r>
                      <a:r>
                        <a:rPr lang="en-US" sz="1100" u="none" strike="noStrike" dirty="0" err="1">
                          <a:effectLst/>
                        </a:rPr>
                        <a:t>Chepel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34" charset="-128"/>
                        <a:ea typeface="游ゴシック" panose="020B0400000000000000" pitchFamily="34" charset="-128"/>
                      </a:endParaRPr>
                    </a:p>
                  </a:txBody>
                  <a:tcPr marL="6527" marR="6527" marT="6527" marB="0" anchor="ctr"/>
                </a:tc>
                <a:extLst>
                  <a:ext uri="{0D108BD9-81ED-4DB2-BD59-A6C34878D82A}">
                    <a16:rowId xmlns:a16="http://schemas.microsoft.com/office/drawing/2014/main" val="2782276044"/>
                  </a:ext>
                </a:extLst>
              </a:tr>
            </a:tbl>
          </a:graphicData>
        </a:graphic>
      </p:graphicFrame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168E13F-86DA-40E2-B67A-18BE9C1CB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C4D000-F46F-5637-A14C-D7432D641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3FF9C7B-8883-441C-A2F9-37488BC5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1775D-09B0-EF49-881F-82C8A8FC237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B25BC30-52EB-6670-D789-3096EE522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RD51 Common Project list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1214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3F07A47-9A47-E507-9225-4891A40AB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25981"/>
          </a:xfrm>
        </p:spPr>
        <p:txBody>
          <a:bodyPr>
            <a:normAutofit fontScale="92500"/>
          </a:bodyPr>
          <a:lstStyle/>
          <a:p>
            <a:r>
              <a:rPr lang="en-US" altLang="ja-JP" dirty="0"/>
              <a:t>M</a:t>
            </a:r>
            <a:r>
              <a:rPr kumimoji="1" lang="en-US" altLang="ja-JP" dirty="0"/>
              <a:t>ore than 3 institutes should be joined in one project.</a:t>
            </a:r>
          </a:p>
          <a:p>
            <a:pPr lvl="1"/>
            <a:r>
              <a:rPr lang="en-US" altLang="ja-JP" dirty="0"/>
              <a:t>It makes good connections between different institutes in the RD51 collaborators in world wide</a:t>
            </a:r>
          </a:p>
          <a:p>
            <a:pPr lvl="1"/>
            <a:endParaRPr lang="en-US" altLang="ja-JP" dirty="0"/>
          </a:p>
          <a:p>
            <a:r>
              <a:rPr lang="en-US" altLang="ja-JP" dirty="0"/>
              <a:t>For example; SCREAM project (2018 CP project)</a:t>
            </a:r>
          </a:p>
          <a:p>
            <a:pPr lvl="1"/>
            <a:r>
              <a:rPr lang="en-US" altLang="ja-JP" dirty="0"/>
              <a:t>Collaborative work between</a:t>
            </a:r>
          </a:p>
          <a:p>
            <a:pPr lvl="2"/>
            <a:r>
              <a:rPr lang="en-US" altLang="ja-JP" dirty="0"/>
              <a:t>IN2P3/LAPP (France) </a:t>
            </a:r>
            <a:r>
              <a:rPr lang="en-US" altLang="ja-JP" dirty="0">
                <a:sym typeface="Wingdings" pitchFamily="2" charset="2"/>
              </a:rPr>
              <a:t> Readout, Electrical tests</a:t>
            </a:r>
            <a:endParaRPr lang="en-US" altLang="ja-JP" dirty="0"/>
          </a:p>
          <a:p>
            <a:pPr lvl="2"/>
            <a:r>
              <a:rPr lang="en-US" altLang="ja-JP" dirty="0"/>
              <a:t>NCSR (Greece) </a:t>
            </a:r>
            <a:r>
              <a:rPr lang="en-US" altLang="ja-JP" dirty="0">
                <a:sym typeface="Wingdings" pitchFamily="2" charset="2"/>
              </a:rPr>
              <a:t> Detector </a:t>
            </a:r>
            <a:r>
              <a:rPr lang="en-US" altLang="ja-JP" dirty="0" err="1">
                <a:sym typeface="Wingdings" pitchFamily="2" charset="2"/>
              </a:rPr>
              <a:t>caractarization</a:t>
            </a:r>
            <a:endParaRPr lang="en-US" altLang="ja-JP" dirty="0"/>
          </a:p>
          <a:p>
            <a:pPr lvl="2"/>
            <a:r>
              <a:rPr lang="en-US" altLang="ja-JP" dirty="0" err="1"/>
              <a:t>Saclay</a:t>
            </a:r>
            <a:r>
              <a:rPr lang="en-US" altLang="ja-JP" dirty="0"/>
              <a:t> (France) </a:t>
            </a:r>
            <a:r>
              <a:rPr lang="en-US" altLang="ja-JP" dirty="0">
                <a:sym typeface="Wingdings" pitchFamily="2" charset="2"/>
              </a:rPr>
              <a:t> Test infrastructures</a:t>
            </a:r>
            <a:endParaRPr lang="en-US" altLang="ja-JP" dirty="0"/>
          </a:p>
          <a:p>
            <a:pPr lvl="2"/>
            <a:r>
              <a:rPr lang="en-US" altLang="ja-JP" dirty="0"/>
              <a:t>Weizmann (Israel) </a:t>
            </a:r>
            <a:r>
              <a:rPr lang="en-US" altLang="ja-JP" dirty="0">
                <a:sym typeface="Wingdings" pitchFamily="2" charset="2"/>
              </a:rPr>
              <a:t> Detector design, production</a:t>
            </a:r>
            <a:endParaRPr lang="en-US" altLang="ja-JP" dirty="0"/>
          </a:p>
          <a:p>
            <a:pPr lvl="2"/>
            <a:r>
              <a:rPr lang="en-US" altLang="ja-JP" dirty="0"/>
              <a:t>U. Aveiro (</a:t>
            </a:r>
            <a:r>
              <a:rPr lang="en-US" altLang="ja-JP" dirty="0" err="1"/>
              <a:t>Portgal</a:t>
            </a:r>
            <a:r>
              <a:rPr lang="en-US" altLang="ja-JP" dirty="0"/>
              <a:t>) </a:t>
            </a:r>
            <a:r>
              <a:rPr lang="en-US" altLang="ja-JP" dirty="0">
                <a:sym typeface="Wingdings" pitchFamily="2" charset="2"/>
              </a:rPr>
              <a:t> Detector development, simulation</a:t>
            </a:r>
            <a:endParaRPr lang="en-US" altLang="ja-JP" dirty="0"/>
          </a:p>
          <a:p>
            <a:pPr lvl="2"/>
            <a:r>
              <a:rPr lang="en-US" altLang="ja-JP" dirty="0"/>
              <a:t>U. Coimbra (</a:t>
            </a:r>
            <a:r>
              <a:rPr lang="en-US" altLang="ja-JP" dirty="0" err="1"/>
              <a:t>Portgal</a:t>
            </a:r>
            <a:r>
              <a:rPr lang="en-US" altLang="ja-JP" dirty="0"/>
              <a:t>) </a:t>
            </a:r>
            <a:r>
              <a:rPr lang="en-US" altLang="ja-JP" dirty="0">
                <a:sym typeface="Wingdings" pitchFamily="2" charset="2"/>
              </a:rPr>
              <a:t> Test beam, detector development</a:t>
            </a:r>
            <a:endParaRPr lang="en-US" altLang="ja-JP" dirty="0"/>
          </a:p>
          <a:p>
            <a:pPr marL="630936" lvl="2" indent="0">
              <a:buNone/>
            </a:pPr>
            <a:endParaRPr lang="en-US" altLang="ja-JP" dirty="0"/>
          </a:p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80EA11-8CDE-3851-E9BA-1EB81D41E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BF790ACF-FCA4-C95B-1477-812C85A50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BDC587-0C17-BF79-D4FD-409FD1347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1775D-09B0-EF49-881F-82C8A8FC2375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8A25AE4-FFAF-7719-03CA-321E9B1C6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Collaborative work </a:t>
            </a:r>
            <a:br>
              <a:rPr kumimoji="1" lang="en-US" altLang="ja-JP" dirty="0"/>
            </a:br>
            <a:r>
              <a:rPr kumimoji="1" lang="en-US" altLang="ja-JP" dirty="0"/>
              <a:t>between different institutes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467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D9CD1C7E-5A06-4AFC-AFFD-4B3A8316E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820" y="2497874"/>
            <a:ext cx="3626253" cy="2753506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879EFBE-81A4-457C-8828-A3996B44BBB2}"/>
              </a:ext>
            </a:extLst>
          </p:cNvPr>
          <p:cNvSpPr txBox="1"/>
          <p:nvPr/>
        </p:nvSpPr>
        <p:spPr>
          <a:xfrm>
            <a:off x="1856649" y="4357584"/>
            <a:ext cx="28178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/>
              <a:t> Schematic diagram of the working principle of this system.</a:t>
            </a:r>
            <a:endParaRPr lang="ja-JP" altLang="en-US" sz="12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2E82E06-86BF-4B2B-8F0E-A4E88B79A7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Study of negative ion mobility and ion diffusion for Negative Ion TPCs (2018-)</a:t>
            </a:r>
            <a:endParaRPr kumimoji="1" lang="ja-JP" altLang="en-US" dirty="0"/>
          </a:p>
        </p:txBody>
      </p:sp>
      <p:sp>
        <p:nvSpPr>
          <p:cNvPr id="19" name="日付プレースホルダー 18">
            <a:extLst>
              <a:ext uri="{FF2B5EF4-FFF2-40B4-BE49-F238E27FC236}">
                <a16:creationId xmlns:a16="http://schemas.microsoft.com/office/drawing/2014/main" id="{6CD0AE15-B8E8-4AD3-A010-3CE4164A2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52138F-FE17-9E26-4F96-08120DD3E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20" name="スライド番号プレースホルダー 19">
            <a:extLst>
              <a:ext uri="{FF2B5EF4-FFF2-40B4-BE49-F238E27FC236}">
                <a16:creationId xmlns:a16="http://schemas.microsoft.com/office/drawing/2014/main" id="{D83F5D7A-D3A5-4950-AC1C-82A6CE2A9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1775D-09B0-EF49-881F-82C8A8FC2375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80CC162-28ED-45FE-9091-C295B4F48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Highlights of the Blue sky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09B3D9B-FDF7-4D8F-814F-3756DFB3C2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0823" y="2577888"/>
            <a:ext cx="4951227" cy="931126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22BA562C-DC8D-4795-8BE4-F54D742F72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5243" y="3597030"/>
            <a:ext cx="4705107" cy="1982775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6C5903F6-7987-47E1-A839-AFBE8E9CEC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260" y="5045647"/>
            <a:ext cx="2402311" cy="1594108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D6CEA0B-4A1A-4A54-AC5C-DCAF9D20F8AA}"/>
              </a:ext>
            </a:extLst>
          </p:cNvPr>
          <p:cNvSpPr txBox="1"/>
          <p:nvPr/>
        </p:nvSpPr>
        <p:spPr>
          <a:xfrm>
            <a:off x="3222455" y="5896400"/>
            <a:ext cx="2699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Typical time-of-arrival spectra in pure CF4 for a VGEM of 35V, a E/N of 30 Td and 8 Torr of total pressure at room temperature.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17206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E8CF35-CC80-4A8D-9938-28378EADE9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8161638" cy="852261"/>
          </a:xfrm>
        </p:spPr>
        <p:txBody>
          <a:bodyPr>
            <a:normAutofit lnSpcReduction="10000"/>
          </a:bodyPr>
          <a:lstStyle/>
          <a:p>
            <a:r>
              <a:rPr lang="en-GB" altLang="ja-JP" dirty="0"/>
              <a:t>Study of MPGD performance in liquefied noble gases (2022-)</a:t>
            </a:r>
          </a:p>
          <a:p>
            <a:endParaRPr kumimoji="1" lang="ja-JP" altLang="en-US" dirty="0"/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CAD4F4FD-FA96-4727-A396-25FACE6B0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10" name="フッター プレースホルダー 9">
            <a:extLst>
              <a:ext uri="{FF2B5EF4-FFF2-40B4-BE49-F238E27FC236}">
                <a16:creationId xmlns:a16="http://schemas.microsoft.com/office/drawing/2014/main" id="{0F1F0539-605F-69F3-78CE-1C340D316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934FC65-EE9E-45FB-AE08-95FC57EEA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1775D-09B0-EF49-881F-82C8A8FC2375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9220769-3B97-4555-8E26-DA9B83DEB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Highlights of the Blue sky</a:t>
            </a:r>
            <a:endParaRPr kumimoji="1" lang="ja-JP" alt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64E8BEF-3E9D-4E81-B087-D80BF2C35F33}"/>
              </a:ext>
            </a:extLst>
          </p:cNvPr>
          <p:cNvSpPr txBox="1">
            <a:spLocks/>
          </p:cNvSpPr>
          <p:nvPr/>
        </p:nvSpPr>
        <p:spPr>
          <a:xfrm>
            <a:off x="903588" y="2373648"/>
            <a:ext cx="7886700" cy="497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F40810A5-93AC-499F-9D7E-0CFD51E8D44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1874" y="4676679"/>
            <a:ext cx="6790092" cy="1816195"/>
          </a:xfrm>
          <a:prstGeom prst="rect">
            <a:avLst/>
          </a:prstGeom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E42B9BE6-7D5F-47DA-862A-956C3F9920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646" y="2478056"/>
            <a:ext cx="4776273" cy="1119988"/>
          </a:xfrm>
          <a:prstGeom prst="rect">
            <a:avLst/>
          </a:prstGeom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5C07BAB4-A695-4507-85A7-2DDF1F3519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" y="2782294"/>
            <a:ext cx="5151894" cy="200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186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FCE26F-457F-4A84-BC40-7D7BB24C38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Measurement and calculation of ion mobility of some gas mixtures of interest</a:t>
            </a:r>
            <a:r>
              <a:rPr lang="ja-JP" altLang="en-US" dirty="0"/>
              <a:t> </a:t>
            </a:r>
            <a:r>
              <a:rPr lang="en-US" altLang="ja-JP" dirty="0"/>
              <a:t>(2014-)</a:t>
            </a:r>
            <a:endParaRPr kumimoji="1" lang="ja-JP" altLang="en-US" dirty="0"/>
          </a:p>
        </p:txBody>
      </p:sp>
      <p:sp>
        <p:nvSpPr>
          <p:cNvPr id="12" name="日付プレースホルダー 11">
            <a:extLst>
              <a:ext uri="{FF2B5EF4-FFF2-40B4-BE49-F238E27FC236}">
                <a16:creationId xmlns:a16="http://schemas.microsoft.com/office/drawing/2014/main" id="{149C2F7B-5B5F-412D-98A0-C1F4E7D44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EE18FFE-1A78-08BF-85AE-8FC606649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9F831BE5-00B5-4888-8AA0-18E6558D6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1775D-09B0-EF49-881F-82C8A8FC2375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A391DA4-F8B4-4F81-91F9-CFA937518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Highlight the support to basic activities of common interest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C40DE01-C4CF-4962-AF4D-D829E030FE3B}"/>
              </a:ext>
            </a:extLst>
          </p:cNvPr>
          <p:cNvSpPr txBox="1"/>
          <p:nvPr/>
        </p:nvSpPr>
        <p:spPr>
          <a:xfrm>
            <a:off x="628650" y="2639592"/>
            <a:ext cx="59528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RD51 Institutes:</a:t>
            </a:r>
          </a:p>
          <a:p>
            <a:r>
              <a:rPr kumimoji="1" lang="en-US" altLang="ja-JP" sz="1200" dirty="0"/>
              <a:t>	1. GSI, contact person: </a:t>
            </a:r>
            <a:r>
              <a:rPr kumimoji="1" lang="en-US" altLang="ja-JP" sz="1200" dirty="0" err="1"/>
              <a:t>Chilo</a:t>
            </a:r>
            <a:r>
              <a:rPr kumimoji="1" lang="en-US" altLang="ja-JP" sz="1200" dirty="0"/>
              <a:t> </a:t>
            </a:r>
            <a:r>
              <a:rPr kumimoji="1" lang="en-US" altLang="ja-JP" sz="1200" dirty="0" err="1"/>
              <a:t>Garabatos</a:t>
            </a:r>
            <a:r>
              <a:rPr kumimoji="1" lang="en-US" altLang="ja-JP" sz="1200" dirty="0"/>
              <a:t>, chilo.garabatos.cuadrado@cern.ch </a:t>
            </a:r>
          </a:p>
          <a:p>
            <a:r>
              <a:rPr kumimoji="1" lang="en-US" altLang="ja-JP" sz="1200" dirty="0"/>
              <a:t>	2. LIP Coimbra (Portugal), contact person: André Cortez, andre.cortez@coimbra.lip.pt</a:t>
            </a:r>
          </a:p>
          <a:p>
            <a:r>
              <a:rPr kumimoji="1" lang="en-US" altLang="ja-JP" sz="1200" dirty="0"/>
              <a:t>	3. University of Bursa (Turkey), Rob Veenhof, rob.veenhof@cern.ch</a:t>
            </a:r>
          </a:p>
          <a:p>
            <a:r>
              <a:rPr kumimoji="1" lang="en-US" altLang="ja-JP" sz="1200" dirty="0"/>
              <a:t>	4. VECC, Kolkata (India), </a:t>
            </a:r>
            <a:r>
              <a:rPr kumimoji="1" lang="en-US" altLang="ja-JP" sz="1200" dirty="0" err="1"/>
              <a:t>Tapan</a:t>
            </a:r>
            <a:r>
              <a:rPr kumimoji="1" lang="en-US" altLang="ja-JP" sz="1200" dirty="0"/>
              <a:t> Nayak, tapan.nayak@cern.ch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D988866-A4DF-414C-9C39-F57C4384B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388" y="3758895"/>
            <a:ext cx="5759372" cy="271863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3287D0D-E174-4E1F-BC0E-5B7118C4EA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292" y="3758895"/>
            <a:ext cx="2739402" cy="2035169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5CB8B69-15E0-4466-A664-427D7FCEC255}"/>
              </a:ext>
            </a:extLst>
          </p:cNvPr>
          <p:cNvSpPr txBox="1"/>
          <p:nvPr/>
        </p:nvSpPr>
        <p:spPr>
          <a:xfrm>
            <a:off x="6750123" y="6060635"/>
            <a:ext cx="1765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[ArXiv:1804.10288v2]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22196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C17B3E31-08E5-7F61-7790-BFF39C35F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0755" y="5360870"/>
            <a:ext cx="7029593" cy="1243941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Clustering group working on the same fields to increase the impact</a:t>
            </a:r>
          </a:p>
          <a:p>
            <a:r>
              <a:rPr lang="en-US" altLang="ja-JP" dirty="0"/>
              <a:t>Now Resistive DLC electrodes are grown to one</a:t>
            </a:r>
            <a:br>
              <a:rPr lang="en-US" altLang="ja-JP" dirty="0"/>
            </a:br>
            <a:r>
              <a:rPr lang="en-US" altLang="ja-JP" dirty="0"/>
              <a:t>of common  technology in MPGD community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2A48B0D-E48F-BC90-89AD-198E169E0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A080435-9870-BDBA-6C81-3D72D3E27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07FA5D-7FD0-EF38-5748-BB2A1CCA5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2F73-0EEE-4EEF-8A74-765EC13CBFB4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1D243822-4FA6-F323-3978-513F73221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200" dirty="0"/>
              <a:t>Highlight the clustering research teams</a:t>
            </a:r>
            <a:endParaRPr kumimoji="1" lang="ja-JP" altLang="en-US" sz="320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496ADC8F-6871-9707-60F6-38F389084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295" y="1232033"/>
            <a:ext cx="6843857" cy="406825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29764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B92BC54-8A43-4BD7-B386-E8FE0505C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324" y="1514126"/>
            <a:ext cx="8126436" cy="4351338"/>
          </a:xfrm>
        </p:spPr>
        <p:txBody>
          <a:bodyPr/>
          <a:lstStyle/>
          <a:p>
            <a:r>
              <a:rPr kumimoji="1" lang="en-US" altLang="ja-JP" dirty="0"/>
              <a:t>Development of Resistive MPGD Calorimeter with timing measurement (2021-)</a:t>
            </a:r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D03DA377-6B85-4AFC-B8A6-5242D287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02/03/2023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38DAED3-DCF5-A6AA-737D-7027BB7AB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A.Ochi  DRD1 kick-off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DEB531E-B248-437C-81BA-4EFC1B65C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1775D-09B0-EF49-881F-82C8A8FC2375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84A1E0B-989F-4A89-821D-567D555E7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z="3600" dirty="0"/>
              <a:t>Connections &amp; Synergies between CPs</a:t>
            </a:r>
            <a:endParaRPr kumimoji="1" lang="ja-JP" altLang="en-US" sz="36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3D621DE-9F0D-4A09-96F8-D51A5F879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50" y="2466570"/>
            <a:ext cx="6121787" cy="74623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71AAB4E-139C-4372-A041-B7612EDD3D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24" y="3429000"/>
            <a:ext cx="3114794" cy="224939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1831D7B1-1C61-D67E-9E2A-467312BCE3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4369" y="3480309"/>
            <a:ext cx="4932307" cy="288505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曲折矢印 10">
            <a:extLst>
              <a:ext uri="{FF2B5EF4-FFF2-40B4-BE49-F238E27FC236}">
                <a16:creationId xmlns:a16="http://schemas.microsoft.com/office/drawing/2014/main" id="{5E4BF753-987E-79D8-4924-DE8A08053F9D}"/>
              </a:ext>
            </a:extLst>
          </p:cNvPr>
          <p:cNvSpPr/>
          <p:nvPr/>
        </p:nvSpPr>
        <p:spPr>
          <a:xfrm flipH="1">
            <a:off x="6713363" y="1869441"/>
            <a:ext cx="1171984" cy="155956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1480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4027</TotalTime>
  <Words>936</Words>
  <Application>Microsoft Macintosh PowerPoint</Application>
  <PresentationFormat>画面に合わせる (4:3)</PresentationFormat>
  <Paragraphs>157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游ゴシック</vt:lpstr>
      <vt:lpstr>Arial</vt:lpstr>
      <vt:lpstr>Lucida Sans Unicode</vt:lpstr>
      <vt:lpstr>Verdana</vt:lpstr>
      <vt:lpstr>Wingdings 2</vt:lpstr>
      <vt:lpstr>Wingdings 3</vt:lpstr>
      <vt:lpstr>ビジネス</vt:lpstr>
      <vt:lpstr>RD51 Common Project</vt:lpstr>
      <vt:lpstr>Overview of RD51 Common Projects</vt:lpstr>
      <vt:lpstr>RD51 Common Project list</vt:lpstr>
      <vt:lpstr>Collaborative work  between different institutes</vt:lpstr>
      <vt:lpstr>Highlights of the Blue sky</vt:lpstr>
      <vt:lpstr>Highlights of the Blue sky</vt:lpstr>
      <vt:lpstr>Highlight the support to basic activities of common interest</vt:lpstr>
      <vt:lpstr>Highlight the clustering research teams</vt:lpstr>
      <vt:lpstr>Connections &amp; Synergies between CPs</vt:lpstr>
      <vt:lpstr>Highlight the seed of long term collaboration and activities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RD51 Common Project</dc:title>
  <dc:creator>Atsuhiko Ochi</dc:creator>
  <cp:lastModifiedBy>Atsuhiko Ochi</cp:lastModifiedBy>
  <cp:revision>19</cp:revision>
  <dcterms:created xsi:type="dcterms:W3CDTF">2023-02-13T21:44:42Z</dcterms:created>
  <dcterms:modified xsi:type="dcterms:W3CDTF">2023-03-02T12:04:32Z</dcterms:modified>
</cp:coreProperties>
</file>