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312" r:id="rId3"/>
    <p:sldId id="309" r:id="rId4"/>
    <p:sldId id="310" r:id="rId5"/>
    <p:sldId id="311" r:id="rId6"/>
    <p:sldId id="304" r:id="rId7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D36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40"/>
    <p:restoredTop sz="90152"/>
  </p:normalViewPr>
  <p:slideViewPr>
    <p:cSldViewPr snapToGrid="0">
      <p:cViewPr varScale="1">
        <p:scale>
          <a:sx n="109" d="100"/>
          <a:sy n="109" d="100"/>
        </p:scale>
        <p:origin x="5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11A6C-B249-2E20-E1E3-9E705F65A5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6F5828-9FEF-D3AA-03F9-CB414B2F7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DA617E-088F-4548-3997-B7777BE30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876F-C278-FB42-8F1B-34D3CA8E84A0}" type="datetimeFigureOut">
              <a:rPr lang="en-DE" smtClean="0"/>
              <a:t>01.03.23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B47061-3E47-A93E-EBD7-8E49D06E5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A8CC3-00BA-9742-9B16-69370BFB4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402FA-B945-C64B-844A-29C98689326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863251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BB7C-0A51-1A56-074D-08698AF8C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87E927-23B3-AE4E-B41F-514DA87A41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D6722-D08A-60BF-781F-A1CBFAD33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876F-C278-FB42-8F1B-34D3CA8E84A0}" type="datetimeFigureOut">
              <a:rPr lang="en-DE" smtClean="0"/>
              <a:t>01.03.23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8473C-589E-3016-D68F-B9737D25C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144BCC-22BE-AD34-5A27-EC3D56C75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402FA-B945-C64B-844A-29C98689326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54095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154C0B-1813-4AD5-A38C-2CE66C4755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AB0A4C-C247-610A-5508-35559CE30D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65D833-4971-6DC4-73D7-3C2B758A4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876F-C278-FB42-8F1B-34D3CA8E84A0}" type="datetimeFigureOut">
              <a:rPr lang="en-DE" smtClean="0"/>
              <a:t>01.03.23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D77069-26C4-A2B3-F418-ECFEE6262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C30B6-9916-BB7B-8EBB-6F91A9C00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402FA-B945-C64B-844A-29C98689326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83471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C1360-1A0D-1DBE-3F4E-3E8F707F9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CB8A64-8CDD-017B-0715-E35769727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B1A9C-091A-A273-8C8C-696837BC8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876F-C278-FB42-8F1B-34D3CA8E84A0}" type="datetimeFigureOut">
              <a:rPr lang="en-DE" smtClean="0"/>
              <a:t>01.03.23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62FD5-1EEA-4065-5DF7-6487A60F0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B2501-2083-1B0E-5A62-D29DF4E5B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402FA-B945-C64B-844A-29C98689326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6648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3CFCA-9316-71CD-B1EA-E934AE68B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9D973A-C645-BDD8-938F-C783800240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300C0C-F024-260F-BE2C-5C6C1BFDE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876F-C278-FB42-8F1B-34D3CA8E84A0}" type="datetimeFigureOut">
              <a:rPr lang="en-DE" smtClean="0"/>
              <a:t>01.03.23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3BBBA9-45CB-7256-FA32-72DA4D8FC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ED32FE-A9BB-5EE8-3C7B-DCEA699F0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402FA-B945-C64B-844A-29C98689326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02355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04844-D815-05F6-3EBB-9248BC04A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4B5F4F-770A-AC5B-66E1-27412BBF28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D2BE22-DB35-2B59-A7C8-0BA4A2DEC6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80069F-93B4-2399-7F67-4EBA1B2AF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876F-C278-FB42-8F1B-34D3CA8E84A0}" type="datetimeFigureOut">
              <a:rPr lang="en-DE" smtClean="0"/>
              <a:t>01.03.23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7D17EC-032F-7186-CB49-6EC00662C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CA4A18-1B2A-498D-6953-A78F8F1F6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402FA-B945-C64B-844A-29C98689326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952410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83ECC-03F4-FBC6-588E-41818E7E1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EB5ED4-F2D0-0712-B3DC-2C4247840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0AE817-4828-D1FA-F2C1-CB1DFF2F55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971DB4-FE18-98ED-3120-9C31535A36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C57642-C93C-E0F3-1C15-3E1C85BED6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B3942D-5EA5-F582-DE79-FF090DE40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876F-C278-FB42-8F1B-34D3CA8E84A0}" type="datetimeFigureOut">
              <a:rPr lang="en-DE" smtClean="0"/>
              <a:t>01.03.23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92122A-C41D-CDC0-E723-D2229E98C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AF0676-51B7-C789-1494-B1DA01AFD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402FA-B945-C64B-844A-29C98689326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8880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AD910-2E80-E516-39C8-C4C89A045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3B081A-DF2C-AA6A-9483-79909916C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876F-C278-FB42-8F1B-34D3CA8E84A0}" type="datetimeFigureOut">
              <a:rPr lang="en-DE" smtClean="0"/>
              <a:t>01.03.23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23A82E-53A0-5E5B-4B22-CD89A8A24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D95F3C-12C4-14DA-E935-4C671B65F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402FA-B945-C64B-844A-29C98689326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347614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0E2913-8A9C-24C5-D5BC-2295EF012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876F-C278-FB42-8F1B-34D3CA8E84A0}" type="datetimeFigureOut">
              <a:rPr lang="en-DE" smtClean="0"/>
              <a:t>01.03.23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0FABEB-F348-009A-95FC-A364E784F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C183CF-ED52-7FBB-18F4-799B9A9C7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402FA-B945-C64B-844A-29C98689326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00526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553E4-646D-DBB7-6DFD-6E202FAF2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7BF2F4-E35F-E40F-A98C-036BA8C29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30001A-4CE7-48D5-ECB6-6F5943B3BB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54089F-A207-70CA-1C58-D32FB538A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876F-C278-FB42-8F1B-34D3CA8E84A0}" type="datetimeFigureOut">
              <a:rPr lang="en-DE" smtClean="0"/>
              <a:t>01.03.23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ECAE9-B0F2-8323-7E2B-1F0DAF93A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0DA790-6A54-E305-DA43-253931224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402FA-B945-C64B-844A-29C98689326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539549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26E09-53BD-9032-CBC5-76F62E2C7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5EDA4A-99EC-31E2-AA34-66450ED5F0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5B59E8-30BA-EEF2-5308-277EDABFD8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8CD547-E7EC-70C4-EFEC-AB4C612C2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0876F-C278-FB42-8F1B-34D3CA8E84A0}" type="datetimeFigureOut">
              <a:rPr lang="en-DE" smtClean="0"/>
              <a:t>01.03.23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F16AB8-5011-B293-B05D-BC4C5EF70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65B284-6591-FA6A-1D4E-2176141E7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402FA-B945-C64B-844A-29C98689326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495101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8B8670-B786-B9D6-09D7-B3511732E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911C65-A8B4-F048-E083-7B265E7E15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13EC0-03B7-BB88-B5C6-48063B4EB8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0876F-C278-FB42-8F1B-34D3CA8E84A0}" type="datetimeFigureOut">
              <a:rPr lang="en-DE" smtClean="0"/>
              <a:t>01.03.23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56E6DC-6CDA-ADC2-E42C-79921EF023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6ECF7-4E83-CE4D-8450-F945E4300F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402FA-B945-C64B-844A-29C98689326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65478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8704F-9C37-31BC-3C25-257CDD3219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DE" dirty="0">
                <a:solidFill>
                  <a:srgbClr val="7030A0"/>
                </a:solidFill>
              </a:rPr>
              <a:t>TPCs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C3D96D54-407E-78F9-F42C-1821BC4405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DRD1 survey analysis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F81176-08CA-ECE5-7678-AD36970A3B56}"/>
              </a:ext>
            </a:extLst>
          </p:cNvPr>
          <p:cNvSpPr txBox="1"/>
          <p:nvPr/>
        </p:nvSpPr>
        <p:spPr>
          <a:xfrm>
            <a:off x="5501350" y="6010508"/>
            <a:ext cx="14350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dirty="0">
                <a:solidFill>
                  <a:schemeClr val="bg1">
                    <a:lumMod val="50000"/>
                  </a:schemeClr>
                </a:solidFill>
              </a:rPr>
              <a:t>F. Garcia</a:t>
            </a:r>
            <a:br>
              <a:rPr lang="en-DE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DE" dirty="0">
                <a:solidFill>
                  <a:schemeClr val="bg1">
                    <a:lumMod val="50000"/>
                  </a:schemeClr>
                </a:solidFill>
              </a:rPr>
              <a:t>(Uni Helsinki)</a:t>
            </a:r>
          </a:p>
        </p:txBody>
      </p:sp>
    </p:spTree>
    <p:extLst>
      <p:ext uri="{BB962C8B-B14F-4D97-AF65-F5344CB8AC3E}">
        <p14:creationId xmlns:p14="http://schemas.microsoft.com/office/powerpoint/2010/main" val="2209155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18BAF-6347-86B7-C0AF-E83DD763D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33E70-9667-B44A-A0F0-9DC33599D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D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B1BD97-D804-1359-EED2-BACB245199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11" y="572553"/>
            <a:ext cx="11924377" cy="5481532"/>
          </a:xfrm>
          <a:prstGeom prst="rect">
            <a:avLst/>
          </a:prstGeom>
        </p:spPr>
      </p:pic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16871722-58C7-5E93-8EF9-85CC56B64AFB}"/>
              </a:ext>
            </a:extLst>
          </p:cNvPr>
          <p:cNvSpPr/>
          <p:nvPr/>
        </p:nvSpPr>
        <p:spPr>
          <a:xfrm>
            <a:off x="5029200" y="1582615"/>
            <a:ext cx="7028988" cy="2418679"/>
          </a:xfrm>
          <a:prstGeom prst="roundRect">
            <a:avLst/>
          </a:prstGeom>
          <a:solidFill>
            <a:srgbClr val="FF0000">
              <a:alpha val="1098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869384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DF642AD-9E35-39E4-3945-87B1A2500E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15" y="314169"/>
            <a:ext cx="11379570" cy="662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909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244484-4920-59A1-86B9-F61553FC2B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15" y="114876"/>
            <a:ext cx="11379570" cy="662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933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2D596A-5F11-B5B0-354D-4A6E277134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15" y="114876"/>
            <a:ext cx="11379570" cy="662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345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31993C3-F805-3099-59C1-34792118EA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2409" y="2831697"/>
            <a:ext cx="5083123" cy="19777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26EB30A-7EB9-9536-9740-24F6AFEDD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DE" sz="4000" dirty="0">
                <a:solidFill>
                  <a:srgbClr val="00B050"/>
                </a:solidFill>
              </a:rPr>
              <a:t>Possible synergies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7C6AD1-17D2-5A80-AA72-462A066B3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277" y="1229498"/>
            <a:ext cx="10515600" cy="5710563"/>
          </a:xfrm>
        </p:spPr>
        <p:txBody>
          <a:bodyPr>
            <a:normAutofit fontScale="77500" lnSpcReduction="20000"/>
          </a:bodyPr>
          <a:lstStyle/>
          <a:p>
            <a:pPr lvl="1">
              <a:lnSpc>
                <a:spcPct val="150000"/>
              </a:lnSpc>
            </a:pPr>
            <a:r>
              <a:rPr lang="en-DE" sz="1800" b="1" dirty="0"/>
              <a:t>IBF reduction (together with other operational parameters optimisation)</a:t>
            </a:r>
          </a:p>
          <a:p>
            <a:pPr lvl="2">
              <a:lnSpc>
                <a:spcPct val="150000"/>
              </a:lnSpc>
            </a:pPr>
            <a:r>
              <a:rPr lang="en-DE" sz="1700" dirty="0"/>
              <a:t>MPGD amplification technology</a:t>
            </a:r>
          </a:p>
          <a:p>
            <a:pPr lvl="2">
              <a:lnSpc>
                <a:spcPct val="150000"/>
              </a:lnSpc>
            </a:pPr>
            <a:r>
              <a:rPr lang="en-GB" sz="1700" dirty="0"/>
              <a:t>M</a:t>
            </a:r>
            <a:r>
              <a:rPr lang="en-DE" sz="1700" dirty="0"/>
              <a:t>ulti-MPGD stacks and hybrids</a:t>
            </a:r>
          </a:p>
          <a:p>
            <a:pPr lvl="2">
              <a:lnSpc>
                <a:spcPct val="150000"/>
              </a:lnSpc>
            </a:pPr>
            <a:r>
              <a:rPr lang="en-DE" sz="1700" dirty="0"/>
              <a:t>Gating (eg. CEPC)</a:t>
            </a:r>
            <a:endParaRPr lang="en-DE" sz="1700" b="1" dirty="0"/>
          </a:p>
          <a:p>
            <a:pPr lvl="1">
              <a:lnSpc>
                <a:spcPct val="150000"/>
              </a:lnSpc>
            </a:pPr>
            <a:r>
              <a:rPr lang="en-DE" sz="1800" b="1" dirty="0"/>
              <a:t>Pad vs. </a:t>
            </a:r>
            <a:r>
              <a:rPr lang="en-DE" sz="1800" b="1" u="sng" dirty="0"/>
              <a:t>Pixel TPC</a:t>
            </a:r>
          </a:p>
          <a:p>
            <a:pPr lvl="2">
              <a:lnSpc>
                <a:spcPct val="150000"/>
              </a:lnSpc>
            </a:pPr>
            <a:r>
              <a:rPr lang="en-DE" sz="1900" dirty="0"/>
              <a:t>InGrid developments</a:t>
            </a:r>
            <a:endParaRPr lang="en-DE" sz="1800" b="1" dirty="0"/>
          </a:p>
          <a:p>
            <a:pPr lvl="1">
              <a:lnSpc>
                <a:spcPct val="150000"/>
              </a:lnSpc>
            </a:pPr>
            <a:r>
              <a:rPr lang="en-DE" sz="1800" b="1" dirty="0"/>
              <a:t>Mechanical structure, static distortions</a:t>
            </a:r>
          </a:p>
          <a:p>
            <a:pPr lvl="2">
              <a:lnSpc>
                <a:spcPct val="150000"/>
              </a:lnSpc>
            </a:pPr>
            <a:r>
              <a:rPr lang="en-GB" sz="1800" dirty="0"/>
              <a:t>Minimise insensitive area</a:t>
            </a:r>
          </a:p>
          <a:p>
            <a:pPr lvl="2">
              <a:lnSpc>
                <a:spcPct val="150000"/>
              </a:lnSpc>
            </a:pPr>
            <a:r>
              <a:rPr lang="en-GB" sz="1800" dirty="0"/>
              <a:t>L</a:t>
            </a:r>
            <a:r>
              <a:rPr lang="en-DE" sz="1800" dirty="0"/>
              <a:t>aser systems</a:t>
            </a:r>
            <a:endParaRPr lang="en-DE" sz="1800" b="1" dirty="0"/>
          </a:p>
          <a:p>
            <a:pPr lvl="1">
              <a:lnSpc>
                <a:spcPct val="150000"/>
              </a:lnSpc>
            </a:pPr>
            <a:r>
              <a:rPr lang="en-DE" sz="1800" b="1" dirty="0"/>
              <a:t>Low-power FEE development</a:t>
            </a:r>
            <a:endParaRPr lang="en-DE" sz="1800" dirty="0"/>
          </a:p>
          <a:p>
            <a:pPr lvl="2">
              <a:lnSpc>
                <a:spcPct val="150000"/>
              </a:lnSpc>
            </a:pPr>
            <a:r>
              <a:rPr lang="en-DE" sz="1800" dirty="0"/>
              <a:t>Low-power ASICs, continues vs pulsed operation</a:t>
            </a:r>
          </a:p>
          <a:p>
            <a:pPr lvl="2">
              <a:lnSpc>
                <a:spcPct val="150000"/>
              </a:lnSpc>
            </a:pPr>
            <a:r>
              <a:rPr lang="en-DE" sz="1800" dirty="0"/>
              <a:t>Cooling</a:t>
            </a:r>
          </a:p>
          <a:p>
            <a:pPr lvl="1">
              <a:lnSpc>
                <a:spcPct val="150000"/>
              </a:lnSpc>
            </a:pPr>
            <a:r>
              <a:rPr lang="en-US" sz="1900" b="1" dirty="0"/>
              <a:t>Active target TPCs  (current focus on the MPGD readout, many challenges to address)</a:t>
            </a:r>
          </a:p>
          <a:p>
            <a:pPr lvl="2">
              <a:lnSpc>
                <a:spcPct val="150000"/>
              </a:lnSpc>
            </a:pPr>
            <a:r>
              <a:rPr lang="en-US" sz="1800" dirty="0"/>
              <a:t>High pile-up, space charge (fluctuations)</a:t>
            </a:r>
          </a:p>
          <a:p>
            <a:pPr lvl="2">
              <a:lnSpc>
                <a:spcPct val="150000"/>
              </a:lnSpc>
            </a:pPr>
            <a:r>
              <a:rPr lang="en-US" sz="1800" dirty="0"/>
              <a:t>Final resolution of the reaction characteristic</a:t>
            </a:r>
          </a:p>
          <a:p>
            <a:pPr lvl="2">
              <a:lnSpc>
                <a:spcPct val="150000"/>
              </a:lnSpc>
            </a:pPr>
            <a:r>
              <a:rPr lang="en-US" sz="1800" dirty="0"/>
              <a:t>High dynamic range</a:t>
            </a:r>
          </a:p>
        </p:txBody>
      </p:sp>
      <p:pic>
        <p:nvPicPr>
          <p:cNvPr id="7" name="object 4">
            <a:extLst>
              <a:ext uri="{FF2B5EF4-FFF2-40B4-BE49-F238E27FC236}">
                <a16:creationId xmlns:a16="http://schemas.microsoft.com/office/drawing/2014/main" id="{8D12C487-68F3-6537-5700-F08B179BA4A1}"/>
              </a:ext>
            </a:extLst>
          </p:cNvPr>
          <p:cNvPicPr/>
          <p:nvPr/>
        </p:nvPicPr>
        <p:blipFill rotWithShape="1">
          <a:blip r:embed="rId3" cstate="print"/>
          <a:srcRect t="-3118" b="-683"/>
          <a:stretch/>
        </p:blipFill>
        <p:spPr>
          <a:xfrm>
            <a:off x="7482519" y="5181080"/>
            <a:ext cx="4437131" cy="16522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ABCAF45-21C0-C2AC-EDAD-F6FEC9FB38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7850" y="148649"/>
            <a:ext cx="2971800" cy="23114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71957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8784</TotalTime>
  <Words>100</Words>
  <Application>Microsoft Macintosh PowerPoint</Application>
  <PresentationFormat>Widescreen</PresentationFormat>
  <Paragraphs>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TPCs</vt:lpstr>
      <vt:lpstr>PowerPoint Presentation</vt:lpstr>
      <vt:lpstr>PowerPoint Presentation</vt:lpstr>
      <vt:lpstr>PowerPoint Presentation</vt:lpstr>
      <vt:lpstr>PowerPoint Presentation</vt:lpstr>
      <vt:lpstr>Possible synergies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WG2 organisation</dc:title>
  <dc:creator>Piotr Gasik</dc:creator>
  <cp:lastModifiedBy>Piotr Gasik</cp:lastModifiedBy>
  <cp:revision>179</cp:revision>
  <dcterms:created xsi:type="dcterms:W3CDTF">2023-02-17T13:21:14Z</dcterms:created>
  <dcterms:modified xsi:type="dcterms:W3CDTF">2023-03-01T11:13:26Z</dcterms:modified>
</cp:coreProperties>
</file>