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77" r:id="rId3"/>
    <p:sldId id="278" r:id="rId4"/>
    <p:sldId id="257" r:id="rId5"/>
    <p:sldId id="265" r:id="rId6"/>
    <p:sldId id="272" r:id="rId7"/>
    <p:sldId id="284" r:id="rId8"/>
    <p:sldId id="281" r:id="rId9"/>
    <p:sldId id="286" r:id="rId10"/>
    <p:sldId id="274" r:id="rId11"/>
    <p:sldId id="275" r:id="rId12"/>
    <p:sldId id="279" r:id="rId13"/>
  </p:sldIdLst>
  <p:sldSz cx="12192000" cy="6858000"/>
  <p:notesSz cx="6858000" cy="9144000"/>
  <p:defaultTextStyle>
    <a:defPPr>
      <a:defRPr lang="en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54"/>
    <p:restoredTop sz="94694"/>
  </p:normalViewPr>
  <p:slideViewPr>
    <p:cSldViewPr snapToGrid="0" snapToObjects="1">
      <p:cViewPr varScale="1">
        <p:scale>
          <a:sx n="100" d="100"/>
          <a:sy n="100" d="100"/>
        </p:scale>
        <p:origin x="17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16F16-3F49-B74B-8233-173980EB05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9B1385-3AFA-A041-8270-1A1FD6D411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FFB41E-26C7-9A4B-97EB-C8CA8415A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1581D3-042B-C14B-B2B6-756D73254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78406-C942-624A-B188-8A173B642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924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032F07-ADB0-4D48-B94C-E1FF382C9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E27199-66CB-644B-948C-D6D7365E90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695EDB-2DE6-2541-8B7B-6D8CDAB4B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EDA00-BDA6-8E48-BEB7-D11BB3081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E1F0-DA40-4D4F-9A7B-68F12022F5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62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DC3256-7138-0A4B-8029-280740A65D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12301C-4EC4-D746-9ECC-1E1B9FFB9B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95034-3FF6-C04C-ABFC-34FFD67F0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1042C-28F9-2849-846E-FEF25D32E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CE7716-2524-F045-AE85-510DD2493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44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64200-616E-0E43-8428-3DFD9FC14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D2633F-27CB-4F4E-8F30-0EDA05A6A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15AC8-D6B6-1F47-BB1D-B93DF17834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E2C52-9A10-334D-B321-0D51958AA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EE1E4-7ECB-0D4A-94E9-23C267544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20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D2649-6D6E-1047-892F-0F6869B42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9C7BD1-BE89-AF48-9660-220B47A624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CD7080-8024-0848-9142-E01A640E5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EAE42-5844-9140-9932-574F5871C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646A5-DDF5-9248-8029-C9EECF182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497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09EAC-0484-CB40-8779-1CC7A65CB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D3B1E6-EA90-D947-83D2-BBB10417A08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8E777D-BEE5-9E4C-945A-07FF7218B7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B624A1-B04F-1C49-AF01-81BD05640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7EE357-65CA-7A4E-8451-EADC0A5619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EEB706-5264-0246-9703-8E46C49C4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8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73AA6-2741-EB4C-BD77-07BD754C0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AFEB7-E4C9-C143-B856-4183562CCE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BAB278-B4D0-EB42-BD0A-D3399846F6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CCDB54-16EC-3B41-9E24-7FE1552387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F7BFFC-2448-F84F-AB16-75A640A4D8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BF7C60-63FB-FE46-9999-C954261543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9629B41-DB83-4941-859B-D89A26F9C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34EB86-4E1D-994B-B0F2-E79DB6C98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975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9726C-94AF-C949-920B-B0A13A631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CEDFAA-8144-A94A-8FD8-0065A7E331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7D00C9-5230-C048-A3A0-2DDC0D3C5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57EC9C-EA77-204D-A1B2-74247A37F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617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A16C37-3186-0C4D-A526-EFC3916B0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A66280-E5E6-CC41-8D9F-898404B37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8913AD-152B-4246-9D72-8346D3EBD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9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8625E0-6586-904E-A929-7EF043429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523205-BD17-2B46-B524-F9B505905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F463A9-AC62-624D-9BD3-B043FA728F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3FE4BE-53D7-6C43-82FF-B86C243A1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89567F-E298-194D-8260-1D1027A120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A8B797-F735-F04E-A3B2-8D7D66F0C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83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6E054-7072-4E48-8F78-E153F67DE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4066C84-E87C-624F-8226-BAD09AE9C7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DC8888-EC01-8C4B-9AFA-9B79EB844A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5187A1-4393-F34D-A298-CF261BE54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802923-9419-0443-A508-CF423A313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699FD0-AFB5-1144-9A38-372C607CC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6082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449ACA-F162-0840-82F5-E9FFD84F3E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01A32C-9BE9-AE40-A41F-51BE874324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098DB-B2FA-474B-95B1-1CB48BDBC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D3431-3502-654F-84B9-32A4C11F9EF1}" type="datetimeFigureOut">
              <a:rPr lang="en-US" smtClean="0"/>
              <a:t>3/1/23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B82CA-1B36-7846-A275-A142B28546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8F97D6-47DA-2C42-A1F3-5356EA38F1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AFBB9-F70B-F54B-A619-67169C9D2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022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8704F-9C37-31BC-3C25-257CDD3219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4967"/>
            <a:ext cx="9144000" cy="1830250"/>
          </a:xfrm>
        </p:spPr>
        <p:txBody>
          <a:bodyPr>
            <a:normAutofit fontScale="90000"/>
          </a:bodyPr>
          <a:lstStyle/>
          <a:p>
            <a:r>
              <a:rPr lang="es-ES" dirty="0" err="1">
                <a:latin typeface="Times" pitchFamily="2" charset="0"/>
              </a:rPr>
              <a:t>TPCs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for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Rare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Event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Searches</a:t>
            </a:r>
            <a:br>
              <a:rPr lang="es-ES" dirty="0">
                <a:latin typeface="Times" pitchFamily="2" charset="0"/>
              </a:rPr>
            </a:br>
            <a:r>
              <a:rPr lang="es-ES" dirty="0">
                <a:latin typeface="Times" pitchFamily="2" charset="0"/>
              </a:rPr>
              <a:t>(‘</a:t>
            </a:r>
            <a:r>
              <a:rPr lang="es-ES" dirty="0" err="1">
                <a:latin typeface="Times" pitchFamily="2" charset="0"/>
              </a:rPr>
              <a:t>Rare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Decays</a:t>
            </a:r>
            <a:r>
              <a:rPr lang="es-ES" dirty="0">
                <a:latin typeface="Times" pitchFamily="2" charset="0"/>
              </a:rPr>
              <a:t>’ </a:t>
            </a:r>
            <a:r>
              <a:rPr lang="es-ES" dirty="0" err="1">
                <a:latin typeface="Times" pitchFamily="2" charset="0"/>
              </a:rPr>
              <a:t>for</a:t>
            </a:r>
            <a:r>
              <a:rPr lang="es-ES" dirty="0">
                <a:latin typeface="Times" pitchFamily="2" charset="0"/>
              </a:rPr>
              <a:t> ECFA)</a:t>
            </a:r>
            <a:endParaRPr lang="en-DE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FE65AC-2D54-F74C-90B6-2268F314101F}"/>
              </a:ext>
            </a:extLst>
          </p:cNvPr>
          <p:cNvSpPr txBox="1"/>
          <p:nvPr/>
        </p:nvSpPr>
        <p:spPr>
          <a:xfrm>
            <a:off x="4380571" y="1893576"/>
            <a:ext cx="28520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Diego González Díaz, </a:t>
            </a:r>
          </a:p>
          <a:p>
            <a:pPr algn="ctr"/>
            <a:r>
              <a:rPr lang="en-US" dirty="0">
                <a:latin typeface="Times" pitchFamily="2" charset="0"/>
              </a:rPr>
              <a:t>01-02-2023 </a:t>
            </a:r>
          </a:p>
          <a:p>
            <a:pPr algn="ctr"/>
            <a:r>
              <a:rPr lang="en-US" dirty="0">
                <a:latin typeface="Times" pitchFamily="2" charset="0"/>
              </a:rPr>
              <a:t>(DRD1 community meeting)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624232C-58E8-0049-8EAA-BBFF16488810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</p:spTree>
    <p:extLst>
      <p:ext uri="{BB962C8B-B14F-4D97-AF65-F5344CB8AC3E}">
        <p14:creationId xmlns:p14="http://schemas.microsoft.com/office/powerpoint/2010/main" val="2209155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7BD020-9773-F645-AA7E-2C64F49CB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687" y="21020"/>
            <a:ext cx="6874423" cy="681887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8814950E-FF54-4144-87C9-C06F0D2BD9C4}"/>
              </a:ext>
            </a:extLst>
          </p:cNvPr>
          <p:cNvSpPr/>
          <p:nvPr/>
        </p:nvSpPr>
        <p:spPr>
          <a:xfrm>
            <a:off x="5989629" y="5350476"/>
            <a:ext cx="4250724" cy="3459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2C3833C-FB21-814D-B1D0-12F857D216C4}"/>
              </a:ext>
            </a:extLst>
          </p:cNvPr>
          <p:cNvCxnSpPr>
            <a:cxnSpLocks/>
          </p:cNvCxnSpPr>
          <p:nvPr/>
        </p:nvCxnSpPr>
        <p:spPr>
          <a:xfrm>
            <a:off x="4626864" y="1700784"/>
            <a:ext cx="3488127" cy="36126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F0FCEFA-49EE-FD4A-9EA9-BC174876C700}"/>
              </a:ext>
            </a:extLst>
          </p:cNvPr>
          <p:cNvCxnSpPr>
            <a:cxnSpLocks/>
          </p:cNvCxnSpPr>
          <p:nvPr/>
        </p:nvCxnSpPr>
        <p:spPr>
          <a:xfrm>
            <a:off x="4387792" y="2274446"/>
            <a:ext cx="1034600" cy="3249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 20">
            <a:extLst>
              <a:ext uri="{FF2B5EF4-FFF2-40B4-BE49-F238E27FC236}">
                <a16:creationId xmlns:a16="http://schemas.microsoft.com/office/drawing/2014/main" id="{B6F7024E-4F0A-E144-AF79-C0CB8ECA2C03}"/>
              </a:ext>
            </a:extLst>
          </p:cNvPr>
          <p:cNvSpPr/>
          <p:nvPr/>
        </p:nvSpPr>
        <p:spPr>
          <a:xfrm>
            <a:off x="5021684" y="5560540"/>
            <a:ext cx="967945" cy="29969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7AE33B-4DDE-844C-A623-D2778B33DB46}"/>
              </a:ext>
            </a:extLst>
          </p:cNvPr>
          <p:cNvSpPr txBox="1"/>
          <p:nvPr/>
        </p:nvSpPr>
        <p:spPr>
          <a:xfrm>
            <a:off x="19172" y="45720"/>
            <a:ext cx="6433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" pitchFamily="2" charset="0"/>
              </a:rPr>
              <a:t>III. </a:t>
            </a:r>
            <a:r>
              <a:rPr lang="en-US" sz="1800" b="1" dirty="0">
                <a:latin typeface="Times" pitchFamily="2" charset="0"/>
              </a:rPr>
              <a:t>TPCs for Rare Events (ECFA matching and considerations)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905E371-3036-8E4C-9782-B480395B8334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C56423-D75D-5848-B9EC-A8A64F3548EF}"/>
              </a:ext>
            </a:extLst>
          </p:cNvPr>
          <p:cNvSpPr txBox="1"/>
          <p:nvPr/>
        </p:nvSpPr>
        <p:spPr>
          <a:xfrm>
            <a:off x="320566" y="1262161"/>
            <a:ext cx="44615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‘Rare decays’ probably not the best choice of words.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Times" pitchFamily="2" charset="0"/>
              </a:rPr>
              <a:t>The matching with ECFA is very strong </a:t>
            </a:r>
            <a:r>
              <a:rPr lang="en-US" dirty="0">
                <a:latin typeface="Times" pitchFamily="2" charset="0"/>
              </a:rPr>
              <a:t>(except for the ‘low power’ item [</a:t>
            </a:r>
            <a:r>
              <a:rPr lang="en-US" b="1" dirty="0">
                <a:solidFill>
                  <a:srgbClr val="FF0000"/>
                </a:solidFill>
                <a:latin typeface="Times" pitchFamily="2" charset="0"/>
              </a:rPr>
              <a:t>?</a:t>
            </a:r>
            <a:r>
              <a:rPr lang="en-US" dirty="0">
                <a:latin typeface="Times" pitchFamily="2" charset="0"/>
              </a:rPr>
              <a:t>]).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There is a blurry line between TPCs for rare events, neutrino physics, nuclear physics and HEP. We need to consider this carefully. </a:t>
            </a:r>
            <a:r>
              <a:rPr lang="en-US" b="1" dirty="0">
                <a:latin typeface="Times" pitchFamily="2" charset="0"/>
              </a:rPr>
              <a:t>The line can be practically drawn in between tracking TPCs and all the rest</a:t>
            </a:r>
            <a:r>
              <a:rPr lang="en-US" dirty="0">
                <a:latin typeface="Times" pitchFamily="2" charset="0"/>
              </a:rPr>
              <a:t>. But not everybody feels the same.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20/28 of the groups are engaged or planning to apply for funds.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Given the large feedback obtained from other TPC groups after the survey deadline had passed, the number of active institutes will certainly be above 35.</a:t>
            </a:r>
          </a:p>
        </p:txBody>
      </p:sp>
    </p:spTree>
    <p:extLst>
      <p:ext uri="{BB962C8B-B14F-4D97-AF65-F5344CB8AC3E}">
        <p14:creationId xmlns:p14="http://schemas.microsoft.com/office/powerpoint/2010/main" val="749821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05C258-5E04-C245-B702-7412E195E835}"/>
              </a:ext>
            </a:extLst>
          </p:cNvPr>
          <p:cNvSpPr txBox="1"/>
          <p:nvPr/>
        </p:nvSpPr>
        <p:spPr>
          <a:xfrm>
            <a:off x="134071" y="1767020"/>
            <a:ext cx="975779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Times" pitchFamily="2" charset="0"/>
              </a:rPr>
              <a:t>A. Assets that give support to the collaboration: </a:t>
            </a:r>
            <a:r>
              <a:rPr lang="en-US" dirty="0">
                <a:latin typeface="Times" pitchFamily="2" charset="0"/>
              </a:rPr>
              <a:t>   - Low and high pressure techniques.</a:t>
            </a:r>
          </a:p>
          <a:p>
            <a:r>
              <a:rPr lang="en-US" dirty="0">
                <a:latin typeface="Times" pitchFamily="2" charset="0"/>
              </a:rPr>
              <a:t>					- High gas-purity techniques (monitoring and control).</a:t>
            </a:r>
          </a:p>
          <a:p>
            <a:r>
              <a:rPr lang="en-US" dirty="0">
                <a:latin typeface="Times" pitchFamily="2" charset="0"/>
              </a:rPr>
              <a:t>					- Underground Facilities and radiopurity techniques.</a:t>
            </a:r>
          </a:p>
          <a:p>
            <a:r>
              <a:rPr lang="en-US" dirty="0">
                <a:latin typeface="Times" pitchFamily="2" charset="0"/>
              </a:rPr>
              <a:t>					- Low-outgassing and sealing techniques.</a:t>
            </a:r>
          </a:p>
          <a:p>
            <a:r>
              <a:rPr lang="en-US" dirty="0">
                <a:latin typeface="Times" pitchFamily="2" charset="0"/>
              </a:rPr>
              <a:t>					- Neutron beams and neutron generators.</a:t>
            </a:r>
          </a:p>
          <a:p>
            <a:r>
              <a:rPr lang="en-US" dirty="0">
                <a:latin typeface="Times" pitchFamily="2" charset="0"/>
              </a:rPr>
              <a:t>					- </a:t>
            </a:r>
            <a:r>
              <a:rPr lang="en-US" b="1" dirty="0" err="1">
                <a:latin typeface="Times" pitchFamily="2" charset="0"/>
              </a:rPr>
              <a:t>GridPix</a:t>
            </a:r>
            <a:r>
              <a:rPr lang="en-US" b="1" dirty="0">
                <a:latin typeface="Times" pitchFamily="2" charset="0"/>
              </a:rPr>
              <a:t>.</a:t>
            </a:r>
          </a:p>
          <a:p>
            <a:r>
              <a:rPr lang="en-US" b="1" dirty="0">
                <a:latin typeface="Times" pitchFamily="2" charset="0"/>
              </a:rPr>
              <a:t>					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008D4D7-6A43-9E44-B682-CCCF84B0E6D3}"/>
              </a:ext>
            </a:extLst>
          </p:cNvPr>
          <p:cNvSpPr txBox="1"/>
          <p:nvPr/>
        </p:nvSpPr>
        <p:spPr>
          <a:xfrm>
            <a:off x="156930" y="3796112"/>
            <a:ext cx="115588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u="sng" dirty="0">
                <a:latin typeface="Times" pitchFamily="2" charset="0"/>
              </a:rPr>
              <a:t>B. Assets that the collaboration can support with:</a:t>
            </a:r>
            <a:r>
              <a:rPr lang="en-US" dirty="0">
                <a:latin typeface="Times" pitchFamily="2" charset="0"/>
              </a:rPr>
              <a:t>	- R&amp;D on ad-hoc structures (e.g., radiopure and with enhanced properties 					for negative-ion amplification, scintillation, </a:t>
            </a:r>
            <a:r>
              <a:rPr lang="en-US" dirty="0" err="1">
                <a:latin typeface="Times" pitchFamily="2" charset="0"/>
              </a:rPr>
              <a:t>etc</a:t>
            </a:r>
            <a:r>
              <a:rPr lang="en-US" dirty="0">
                <a:latin typeface="Times" pitchFamily="2" charset="0"/>
              </a:rPr>
              <a:t>…)</a:t>
            </a:r>
          </a:p>
          <a:p>
            <a:pPr algn="just"/>
            <a:r>
              <a:rPr lang="en-US" dirty="0">
                <a:latin typeface="Times" pitchFamily="2" charset="0"/>
              </a:rPr>
              <a:t>					- A stable </a:t>
            </a:r>
            <a:r>
              <a:rPr lang="en-US" dirty="0" err="1">
                <a:latin typeface="Times" pitchFamily="2" charset="0"/>
              </a:rPr>
              <a:t>GridPix</a:t>
            </a:r>
            <a:r>
              <a:rPr lang="en-US" dirty="0">
                <a:latin typeface="Times" pitchFamily="2" charset="0"/>
              </a:rPr>
              <a:t> production and readout line, accessible to users.</a:t>
            </a:r>
          </a:p>
          <a:p>
            <a:pPr algn="just"/>
            <a:r>
              <a:rPr lang="en-US" dirty="0">
                <a:latin typeface="Times" pitchFamily="2" charset="0"/>
              </a:rPr>
              <a:t>					- A high-purity facility in connection with scintillation, attachment and 					outgassing studies.</a:t>
            </a:r>
          </a:p>
          <a:p>
            <a:pPr algn="just"/>
            <a:endParaRPr lang="en-US" dirty="0">
              <a:latin typeface="Times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275F5C-1D8E-5E46-A226-F0232010DA27}"/>
              </a:ext>
            </a:extLst>
          </p:cNvPr>
          <p:cNvSpPr txBox="1"/>
          <p:nvPr/>
        </p:nvSpPr>
        <p:spPr>
          <a:xfrm>
            <a:off x="225510" y="5511340"/>
            <a:ext cx="117310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Times" pitchFamily="2" charset="0"/>
              </a:rPr>
              <a:t>C. Synergies:</a:t>
            </a:r>
            <a:r>
              <a:rPr lang="en-US" dirty="0">
                <a:latin typeface="Times" pitchFamily="2" charset="0"/>
              </a:rPr>
              <a:t>			              - Large-volume tracking TPCs (</a:t>
            </a:r>
            <a:r>
              <a:rPr lang="en-US" b="1" dirty="0">
                <a:latin typeface="Times" pitchFamily="2" charset="0"/>
              </a:rPr>
              <a:t>separate R&amp;Ds but encourage synergies</a:t>
            </a:r>
            <a:r>
              <a:rPr lang="en-US" dirty="0">
                <a:latin typeface="Times" pitchFamily="2" charset="0"/>
              </a:rPr>
              <a:t>!)</a:t>
            </a:r>
          </a:p>
          <a:p>
            <a:r>
              <a:rPr lang="en-US" dirty="0">
                <a:latin typeface="Times" pitchFamily="2" charset="0"/>
              </a:rPr>
              <a:t>				              - High spatial sampling and spatial resolution (tracking detectors).</a:t>
            </a:r>
          </a:p>
          <a:p>
            <a:r>
              <a:rPr lang="en-US" dirty="0">
                <a:latin typeface="Times" pitchFamily="2" charset="0"/>
              </a:rPr>
              <a:t>				              - Optical and negative-ion simulations.</a:t>
            </a:r>
          </a:p>
          <a:p>
            <a:r>
              <a:rPr lang="en-US" dirty="0">
                <a:latin typeface="Times" pitchFamily="2" charset="0"/>
              </a:rPr>
              <a:t>				              - Neutron and very-low-energy X-ray detection with directional information.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829903D-FC53-DE4E-889A-E14C013AEEC8}"/>
              </a:ext>
            </a:extLst>
          </p:cNvPr>
          <p:cNvSpPr txBox="1"/>
          <p:nvPr/>
        </p:nvSpPr>
        <p:spPr>
          <a:xfrm>
            <a:off x="939122" y="909543"/>
            <a:ext cx="1063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a diverse community where </a:t>
            </a:r>
            <a:r>
              <a:rPr lang="en-US" b="1" dirty="0">
                <a:latin typeface="Times" pitchFamily="2" charset="0"/>
              </a:rPr>
              <a:t>most players are already active and doing something </a:t>
            </a:r>
            <a:r>
              <a:rPr lang="en-US" dirty="0">
                <a:latin typeface="Times" pitchFamily="2" charset="0"/>
              </a:rPr>
              <a:t>(and often, quite different)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E68FA6-72DB-594F-8F17-AEB85A1B5DD1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03620E-0837-AD44-A203-AFC63782893C}"/>
              </a:ext>
            </a:extLst>
          </p:cNvPr>
          <p:cNvSpPr txBox="1"/>
          <p:nvPr/>
        </p:nvSpPr>
        <p:spPr>
          <a:xfrm>
            <a:off x="19172" y="45720"/>
            <a:ext cx="5319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" pitchFamily="2" charset="0"/>
              </a:rPr>
              <a:t>IV. </a:t>
            </a:r>
            <a:r>
              <a:rPr lang="en-US" sz="1800" b="1" dirty="0">
                <a:latin typeface="Times" pitchFamily="2" charset="0"/>
              </a:rPr>
              <a:t>TPCs for Rare Events (feedback to the process)</a:t>
            </a:r>
          </a:p>
        </p:txBody>
      </p:sp>
    </p:spTree>
    <p:extLst>
      <p:ext uri="{BB962C8B-B14F-4D97-AF65-F5344CB8AC3E}">
        <p14:creationId xmlns:p14="http://schemas.microsoft.com/office/powerpoint/2010/main" val="4100305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05C258-5E04-C245-B702-7412E195E835}"/>
              </a:ext>
            </a:extLst>
          </p:cNvPr>
          <p:cNvSpPr txBox="1"/>
          <p:nvPr/>
        </p:nvSpPr>
        <p:spPr>
          <a:xfrm>
            <a:off x="236941" y="3244334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Times" pitchFamily="2" charset="0"/>
              </a:rPr>
              <a:t>clear groups / work packages</a:t>
            </a:r>
            <a:endParaRPr lang="en-US" dirty="0">
              <a:latin typeface="Times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912602-1AE9-C748-8277-71884C048EC7}"/>
              </a:ext>
            </a:extLst>
          </p:cNvPr>
          <p:cNvSpPr txBox="1"/>
          <p:nvPr/>
        </p:nvSpPr>
        <p:spPr>
          <a:xfrm>
            <a:off x="3369564" y="4163122"/>
            <a:ext cx="8045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5. High performing TPCs for specific scientific goals (low-threshold / high sampling / high energy resolution / optimization for pressure far from atmospheric conditions)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D28B78-4000-D249-9E55-2080E30BB32D}"/>
              </a:ext>
            </a:extLst>
          </p:cNvPr>
          <p:cNvSpPr txBox="1"/>
          <p:nvPr/>
        </p:nvSpPr>
        <p:spPr>
          <a:xfrm>
            <a:off x="3369564" y="2463192"/>
            <a:ext cx="8032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2. Optical readout (gas mixtures, scintillation studies, structures, sensors, simulation)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E7FF7A8-748E-7E4E-9294-8A3C492B2F33}"/>
              </a:ext>
            </a:extLst>
          </p:cNvPr>
          <p:cNvSpPr txBox="1"/>
          <p:nvPr/>
        </p:nvSpPr>
        <p:spPr>
          <a:xfrm>
            <a:off x="3368279" y="1954918"/>
            <a:ext cx="7003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1. Negative ion TPCs (gas mixtures, structures, electronics, simulation)*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253BF2-2802-0541-B21D-26392AB59D37}"/>
              </a:ext>
            </a:extLst>
          </p:cNvPr>
          <p:cNvSpPr txBox="1"/>
          <p:nvPr/>
        </p:nvSpPr>
        <p:spPr>
          <a:xfrm>
            <a:off x="3368279" y="4918871"/>
            <a:ext cx="5179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6. Radiopurity (structures, gases, materials, methods)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7E9496-F57E-924F-ACC7-966B654FD0B1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EC44B5C-D547-3D4A-8D53-8D9F4F8E0817}"/>
              </a:ext>
            </a:extLst>
          </p:cNvPr>
          <p:cNvSpPr txBox="1"/>
          <p:nvPr/>
        </p:nvSpPr>
        <p:spPr>
          <a:xfrm>
            <a:off x="0" y="6311554"/>
            <a:ext cx="9895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*note: a </a:t>
            </a:r>
            <a:r>
              <a:rPr lang="en-US" b="1" dirty="0">
                <a:latin typeface="Times" pitchFamily="2" charset="0"/>
              </a:rPr>
              <a:t>lot</a:t>
            </a:r>
            <a:r>
              <a:rPr lang="en-US" dirty="0">
                <a:latin typeface="Times" pitchFamily="2" charset="0"/>
              </a:rPr>
              <a:t> of interest in negative ion TPCs but the use case and capabilities of the groups not fully clear.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4B1B118-1E3F-1043-A428-0B5F256121A8}"/>
              </a:ext>
            </a:extLst>
          </p:cNvPr>
          <p:cNvSpPr txBox="1"/>
          <p:nvPr/>
        </p:nvSpPr>
        <p:spPr>
          <a:xfrm>
            <a:off x="3378358" y="5446706"/>
            <a:ext cx="3486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7. New gas mixtures and eco-gases.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5D5399B-DE9C-F647-A406-D85C37D642DD}"/>
              </a:ext>
            </a:extLst>
          </p:cNvPr>
          <p:cNvSpPr txBox="1"/>
          <p:nvPr/>
        </p:nvSpPr>
        <p:spPr>
          <a:xfrm>
            <a:off x="19172" y="45720"/>
            <a:ext cx="5185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" pitchFamily="2" charset="0"/>
              </a:rPr>
              <a:t>IV. </a:t>
            </a:r>
            <a:r>
              <a:rPr lang="en-US" sz="1800" b="1" dirty="0">
                <a:latin typeface="Times" pitchFamily="2" charset="0"/>
              </a:rPr>
              <a:t>TPCs for Rare Events (feedback to the process)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59CA5D-0999-894A-B33B-1450626137DD}"/>
              </a:ext>
            </a:extLst>
          </p:cNvPr>
          <p:cNvSpPr txBox="1"/>
          <p:nvPr/>
        </p:nvSpPr>
        <p:spPr>
          <a:xfrm>
            <a:off x="3368279" y="2943664"/>
            <a:ext cx="8116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3. Charge readout at the physical limit (down to single-electron counting, Fano energy resolution, Penning mixtures….)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6F2E82-4A7A-7B4B-A0E3-B353A08FEC1B}"/>
              </a:ext>
            </a:extLst>
          </p:cNvPr>
          <p:cNvSpPr txBox="1"/>
          <p:nvPr/>
        </p:nvSpPr>
        <p:spPr>
          <a:xfrm>
            <a:off x="3368279" y="3673979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4. Dual-phase readouts (overlap with DRD2)</a:t>
            </a:r>
          </a:p>
        </p:txBody>
      </p:sp>
    </p:spTree>
    <p:extLst>
      <p:ext uri="{BB962C8B-B14F-4D97-AF65-F5344CB8AC3E}">
        <p14:creationId xmlns:p14="http://schemas.microsoft.com/office/powerpoint/2010/main" val="1801184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8704F-9C37-31BC-3C25-257CDD3219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4967"/>
            <a:ext cx="9144000" cy="1830250"/>
          </a:xfrm>
        </p:spPr>
        <p:txBody>
          <a:bodyPr>
            <a:normAutofit fontScale="90000"/>
          </a:bodyPr>
          <a:lstStyle/>
          <a:p>
            <a:r>
              <a:rPr lang="es-ES" dirty="0" err="1">
                <a:latin typeface="Times" pitchFamily="2" charset="0"/>
              </a:rPr>
              <a:t>TPCs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for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Rare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Event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Searches</a:t>
            </a:r>
            <a:br>
              <a:rPr lang="es-ES" dirty="0">
                <a:latin typeface="Times" pitchFamily="2" charset="0"/>
              </a:rPr>
            </a:br>
            <a:r>
              <a:rPr lang="es-ES" dirty="0">
                <a:latin typeface="Times" pitchFamily="2" charset="0"/>
              </a:rPr>
              <a:t>(‘</a:t>
            </a:r>
            <a:r>
              <a:rPr lang="es-ES" dirty="0" err="1">
                <a:latin typeface="Times" pitchFamily="2" charset="0"/>
              </a:rPr>
              <a:t>Rare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Decays</a:t>
            </a:r>
            <a:r>
              <a:rPr lang="es-ES" dirty="0">
                <a:latin typeface="Times" pitchFamily="2" charset="0"/>
              </a:rPr>
              <a:t>’ </a:t>
            </a:r>
            <a:r>
              <a:rPr lang="es-ES" dirty="0" err="1">
                <a:latin typeface="Times" pitchFamily="2" charset="0"/>
              </a:rPr>
              <a:t>for</a:t>
            </a:r>
            <a:r>
              <a:rPr lang="es-ES" dirty="0">
                <a:latin typeface="Times" pitchFamily="2" charset="0"/>
              </a:rPr>
              <a:t> ECFA)</a:t>
            </a:r>
            <a:endParaRPr lang="en-DE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FE65AC-2D54-F74C-90B6-2268F314101F}"/>
              </a:ext>
            </a:extLst>
          </p:cNvPr>
          <p:cNvSpPr txBox="1"/>
          <p:nvPr/>
        </p:nvSpPr>
        <p:spPr>
          <a:xfrm>
            <a:off x="4380571" y="1893576"/>
            <a:ext cx="28520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Diego González Díaz, </a:t>
            </a:r>
          </a:p>
          <a:p>
            <a:pPr algn="ctr"/>
            <a:r>
              <a:rPr lang="en-US" dirty="0">
                <a:latin typeface="Times" pitchFamily="2" charset="0"/>
              </a:rPr>
              <a:t>01-02-2023 </a:t>
            </a:r>
          </a:p>
          <a:p>
            <a:pPr algn="ctr"/>
            <a:r>
              <a:rPr lang="en-US" dirty="0">
                <a:latin typeface="Times" pitchFamily="2" charset="0"/>
              </a:rPr>
              <a:t>(DRD1 community meeting)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E2FF95E-4F36-F64F-875A-B5F82EC2DB86}"/>
              </a:ext>
            </a:extLst>
          </p:cNvPr>
          <p:cNvSpPr/>
          <p:nvPr/>
        </p:nvSpPr>
        <p:spPr>
          <a:xfrm rot="14500981">
            <a:off x="9466618" y="1676563"/>
            <a:ext cx="532772" cy="40227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9922CF-1829-FB42-A9F0-6ADD34C72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4939" y="2664278"/>
            <a:ext cx="4137061" cy="2331278"/>
          </a:xfrm>
          <a:prstGeom prst="rect">
            <a:avLst/>
          </a:prstGeom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76505320-CA74-704E-BE86-729C3E77E77C}"/>
              </a:ext>
            </a:extLst>
          </p:cNvPr>
          <p:cNvSpPr/>
          <p:nvPr/>
        </p:nvSpPr>
        <p:spPr>
          <a:xfrm rot="18455246">
            <a:off x="2594471" y="2214853"/>
            <a:ext cx="884277" cy="40227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648A2E-73BE-D243-A5D3-2231C6552A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634" t="23768" r="42584" b="14927"/>
          <a:stretch/>
        </p:blipFill>
        <p:spPr>
          <a:xfrm>
            <a:off x="792516" y="2463648"/>
            <a:ext cx="1604387" cy="17673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B3B078B-769A-5D4C-8E12-F12B82BBF3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992" t="41283" r="54016" b="32029"/>
          <a:stretch/>
        </p:blipFill>
        <p:spPr>
          <a:xfrm>
            <a:off x="471817" y="4143211"/>
            <a:ext cx="2403402" cy="15423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E2121DA-5623-A049-B1AB-1812E04A772E}"/>
              </a:ext>
            </a:extLst>
          </p:cNvPr>
          <p:cNvSpPr txBox="1"/>
          <p:nvPr/>
        </p:nvSpPr>
        <p:spPr>
          <a:xfrm>
            <a:off x="1047387" y="2047323"/>
            <a:ext cx="1871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TPC for Tracking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0AA85C-0731-584E-8CA9-E6AD0C933484}"/>
              </a:ext>
            </a:extLst>
          </p:cNvPr>
          <p:cNvSpPr txBox="1"/>
          <p:nvPr/>
        </p:nvSpPr>
        <p:spPr>
          <a:xfrm>
            <a:off x="9189502" y="2260243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TPC for Rare Events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B9DD77E-491B-4D40-A00B-943E1CD527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538" t="29241" r="17488" b="13334"/>
          <a:stretch/>
        </p:blipFill>
        <p:spPr>
          <a:xfrm>
            <a:off x="3709813" y="4310053"/>
            <a:ext cx="4019276" cy="240527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C071041-05B2-E44C-AEA2-0FD82E8F676D}"/>
              </a:ext>
            </a:extLst>
          </p:cNvPr>
          <p:cNvSpPr txBox="1"/>
          <p:nvPr/>
        </p:nvSpPr>
        <p:spPr>
          <a:xfrm>
            <a:off x="5595996" y="5520272"/>
            <a:ext cx="2458943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" pitchFamily="2" charset="0"/>
              </a:rPr>
              <a:t>TPCs for:</a:t>
            </a:r>
          </a:p>
          <a:p>
            <a:pPr algn="ctr"/>
            <a:r>
              <a:rPr lang="en-US" sz="1600" dirty="0" err="1">
                <a:latin typeface="Times" pitchFamily="2" charset="0"/>
              </a:rPr>
              <a:t>i</a:t>
            </a:r>
            <a:r>
              <a:rPr lang="en-US" sz="1600" dirty="0">
                <a:latin typeface="Times" pitchFamily="2" charset="0"/>
              </a:rPr>
              <a:t>) neutrino-interaction </a:t>
            </a:r>
          </a:p>
          <a:p>
            <a:pPr algn="ctr"/>
            <a:r>
              <a:rPr lang="en-US" sz="1600" dirty="0">
                <a:latin typeface="Times" pitchFamily="2" charset="0"/>
              </a:rPr>
              <a:t>ii) active targets for nuclear</a:t>
            </a:r>
          </a:p>
          <a:p>
            <a:pPr algn="ctr"/>
            <a:r>
              <a:rPr lang="en-US" sz="1600" dirty="0">
                <a:latin typeface="Times" pitchFamily="2" charset="0"/>
              </a:rPr>
              <a:t>reactions</a:t>
            </a:r>
          </a:p>
        </p:txBody>
      </p:sp>
      <p:sp>
        <p:nvSpPr>
          <p:cNvPr id="23" name="Left-right Arrow 22">
            <a:extLst>
              <a:ext uri="{FF2B5EF4-FFF2-40B4-BE49-F238E27FC236}">
                <a16:creationId xmlns:a16="http://schemas.microsoft.com/office/drawing/2014/main" id="{1BD71FBF-48A7-8643-B1CE-4ADB0F51956A}"/>
              </a:ext>
            </a:extLst>
          </p:cNvPr>
          <p:cNvSpPr/>
          <p:nvPr/>
        </p:nvSpPr>
        <p:spPr>
          <a:xfrm>
            <a:off x="5412328" y="4120209"/>
            <a:ext cx="812841" cy="351399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5DFB61-9CD9-9A41-BAE1-69091B9F687E}"/>
              </a:ext>
            </a:extLst>
          </p:cNvPr>
          <p:cNvSpPr txBox="1"/>
          <p:nvPr/>
        </p:nvSpPr>
        <p:spPr>
          <a:xfrm>
            <a:off x="8398211" y="5150940"/>
            <a:ext cx="3502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‘TPC == single reconstruction-tool’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60B6D75-FE11-9141-A3BD-DFF4935BCEF0}"/>
              </a:ext>
            </a:extLst>
          </p:cNvPr>
          <p:cNvSpPr txBox="1"/>
          <p:nvPr/>
        </p:nvSpPr>
        <p:spPr>
          <a:xfrm>
            <a:off x="100142" y="6099774"/>
            <a:ext cx="3447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‘TPC == tracker of a spectrometer’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94754D2-EE08-F84D-88F4-01998B4606B8}"/>
              </a:ext>
            </a:extLst>
          </p:cNvPr>
          <p:cNvSpPr/>
          <p:nvPr/>
        </p:nvSpPr>
        <p:spPr>
          <a:xfrm>
            <a:off x="123002" y="6034154"/>
            <a:ext cx="3328858" cy="4692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49586CF-A39C-9F45-8FAA-8E2FC765E86D}"/>
              </a:ext>
            </a:extLst>
          </p:cNvPr>
          <p:cNvSpPr/>
          <p:nvPr/>
        </p:nvSpPr>
        <p:spPr>
          <a:xfrm>
            <a:off x="8361635" y="5101885"/>
            <a:ext cx="3502882" cy="4692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DF53855-31A4-FB4F-B9BE-A33B2B50A9B7}"/>
              </a:ext>
            </a:extLst>
          </p:cNvPr>
          <p:cNvSpPr txBox="1"/>
          <p:nvPr/>
        </p:nvSpPr>
        <p:spPr>
          <a:xfrm>
            <a:off x="420842" y="538183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ALICE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97BB23D-443A-CC42-B2BB-820A8D09FA94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</p:spTree>
    <p:extLst>
      <p:ext uri="{BB962C8B-B14F-4D97-AF65-F5344CB8AC3E}">
        <p14:creationId xmlns:p14="http://schemas.microsoft.com/office/powerpoint/2010/main" val="34772643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B8704F-9C37-31BC-3C25-257CDD3219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4967"/>
            <a:ext cx="9144000" cy="1830250"/>
          </a:xfrm>
        </p:spPr>
        <p:txBody>
          <a:bodyPr>
            <a:normAutofit fontScale="90000"/>
          </a:bodyPr>
          <a:lstStyle/>
          <a:p>
            <a:r>
              <a:rPr lang="es-ES" dirty="0" err="1">
                <a:latin typeface="Times" pitchFamily="2" charset="0"/>
              </a:rPr>
              <a:t>TPCs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for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Rare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Event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Searches</a:t>
            </a:r>
            <a:br>
              <a:rPr lang="es-ES" dirty="0">
                <a:latin typeface="Times" pitchFamily="2" charset="0"/>
              </a:rPr>
            </a:br>
            <a:r>
              <a:rPr lang="es-ES" dirty="0">
                <a:latin typeface="Times" pitchFamily="2" charset="0"/>
              </a:rPr>
              <a:t>(‘</a:t>
            </a:r>
            <a:r>
              <a:rPr lang="es-ES" dirty="0" err="1">
                <a:latin typeface="Times" pitchFamily="2" charset="0"/>
              </a:rPr>
              <a:t>Rare</a:t>
            </a:r>
            <a:r>
              <a:rPr lang="es-ES" dirty="0">
                <a:latin typeface="Times" pitchFamily="2" charset="0"/>
              </a:rPr>
              <a:t> </a:t>
            </a:r>
            <a:r>
              <a:rPr lang="es-ES" dirty="0" err="1">
                <a:latin typeface="Times" pitchFamily="2" charset="0"/>
              </a:rPr>
              <a:t>Decays</a:t>
            </a:r>
            <a:r>
              <a:rPr lang="es-ES" dirty="0">
                <a:latin typeface="Times" pitchFamily="2" charset="0"/>
              </a:rPr>
              <a:t>’ </a:t>
            </a:r>
            <a:r>
              <a:rPr lang="es-ES" dirty="0" err="1">
                <a:latin typeface="Times" pitchFamily="2" charset="0"/>
              </a:rPr>
              <a:t>for</a:t>
            </a:r>
            <a:r>
              <a:rPr lang="es-ES" dirty="0">
                <a:latin typeface="Times" pitchFamily="2" charset="0"/>
              </a:rPr>
              <a:t> ECFA)</a:t>
            </a:r>
            <a:endParaRPr lang="en-DE" dirty="0">
              <a:latin typeface="Times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FE65AC-2D54-F74C-90B6-2268F314101F}"/>
              </a:ext>
            </a:extLst>
          </p:cNvPr>
          <p:cNvSpPr txBox="1"/>
          <p:nvPr/>
        </p:nvSpPr>
        <p:spPr>
          <a:xfrm>
            <a:off x="4380571" y="1893576"/>
            <a:ext cx="28520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Times" pitchFamily="2" charset="0"/>
              </a:rPr>
              <a:t>Diego González Díaz, </a:t>
            </a:r>
          </a:p>
          <a:p>
            <a:pPr algn="ctr"/>
            <a:r>
              <a:rPr lang="en-US" dirty="0">
                <a:latin typeface="Times" pitchFamily="2" charset="0"/>
              </a:rPr>
              <a:t>01-02-2023 </a:t>
            </a:r>
          </a:p>
          <a:p>
            <a:pPr algn="ctr"/>
            <a:r>
              <a:rPr lang="en-US" dirty="0">
                <a:latin typeface="Times" pitchFamily="2" charset="0"/>
              </a:rPr>
              <a:t>(DRD1 community meeting)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E2FF95E-4F36-F64F-875A-B5F82EC2DB86}"/>
              </a:ext>
            </a:extLst>
          </p:cNvPr>
          <p:cNvSpPr/>
          <p:nvPr/>
        </p:nvSpPr>
        <p:spPr>
          <a:xfrm rot="14500981">
            <a:off x="9466618" y="1676563"/>
            <a:ext cx="532772" cy="40227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9922CF-1829-FB42-A9F0-6ADD34C72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4939" y="2664278"/>
            <a:ext cx="4137061" cy="2331278"/>
          </a:xfrm>
          <a:prstGeom prst="rect">
            <a:avLst/>
          </a:prstGeom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76505320-CA74-704E-BE86-729C3E77E77C}"/>
              </a:ext>
            </a:extLst>
          </p:cNvPr>
          <p:cNvSpPr/>
          <p:nvPr/>
        </p:nvSpPr>
        <p:spPr>
          <a:xfrm rot="18455246">
            <a:off x="2594471" y="2214853"/>
            <a:ext cx="884277" cy="402275"/>
          </a:xfrm>
          <a:prstGeom prst="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648A2E-73BE-D243-A5D3-2231C6552A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634" t="23768" r="42584" b="14927"/>
          <a:stretch/>
        </p:blipFill>
        <p:spPr>
          <a:xfrm>
            <a:off x="792516" y="2463648"/>
            <a:ext cx="1604387" cy="17673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B3B078B-769A-5D4C-8E12-F12B82BBF37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992" t="41283" r="54016" b="32029"/>
          <a:stretch/>
        </p:blipFill>
        <p:spPr>
          <a:xfrm>
            <a:off x="471817" y="4143211"/>
            <a:ext cx="2403402" cy="154233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E2121DA-5623-A049-B1AB-1812E04A772E}"/>
              </a:ext>
            </a:extLst>
          </p:cNvPr>
          <p:cNvSpPr txBox="1"/>
          <p:nvPr/>
        </p:nvSpPr>
        <p:spPr>
          <a:xfrm>
            <a:off x="1047387" y="2047323"/>
            <a:ext cx="1871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TPC for Tracking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0AA85C-0731-584E-8CA9-E6AD0C933484}"/>
              </a:ext>
            </a:extLst>
          </p:cNvPr>
          <p:cNvSpPr txBox="1"/>
          <p:nvPr/>
        </p:nvSpPr>
        <p:spPr>
          <a:xfrm>
            <a:off x="9189502" y="2260243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TPC for Rare Events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B9DD77E-491B-4D40-A00B-943E1CD527F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538" t="29241" r="17488" b="13334"/>
          <a:stretch/>
        </p:blipFill>
        <p:spPr>
          <a:xfrm>
            <a:off x="3709813" y="4310053"/>
            <a:ext cx="4019276" cy="240527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C071041-05B2-E44C-AEA2-0FD82E8F676D}"/>
              </a:ext>
            </a:extLst>
          </p:cNvPr>
          <p:cNvSpPr txBox="1"/>
          <p:nvPr/>
        </p:nvSpPr>
        <p:spPr>
          <a:xfrm>
            <a:off x="5595996" y="5520272"/>
            <a:ext cx="2458943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Times" pitchFamily="2" charset="0"/>
              </a:rPr>
              <a:t>TPCs for:</a:t>
            </a:r>
          </a:p>
          <a:p>
            <a:pPr algn="ctr"/>
            <a:r>
              <a:rPr lang="en-US" sz="1600" dirty="0" err="1">
                <a:latin typeface="Times" pitchFamily="2" charset="0"/>
              </a:rPr>
              <a:t>i</a:t>
            </a:r>
            <a:r>
              <a:rPr lang="en-US" sz="1600" dirty="0">
                <a:latin typeface="Times" pitchFamily="2" charset="0"/>
              </a:rPr>
              <a:t>) neutrino-interaction </a:t>
            </a:r>
          </a:p>
          <a:p>
            <a:pPr algn="ctr"/>
            <a:r>
              <a:rPr lang="en-US" sz="1600" dirty="0">
                <a:latin typeface="Times" pitchFamily="2" charset="0"/>
              </a:rPr>
              <a:t>ii) active targets for nuclear</a:t>
            </a:r>
          </a:p>
          <a:p>
            <a:pPr algn="ctr"/>
            <a:r>
              <a:rPr lang="en-US" sz="1600" dirty="0">
                <a:latin typeface="Times" pitchFamily="2" charset="0"/>
              </a:rPr>
              <a:t>reactions</a:t>
            </a:r>
          </a:p>
        </p:txBody>
      </p:sp>
      <p:sp>
        <p:nvSpPr>
          <p:cNvPr id="23" name="Left-right Arrow 22">
            <a:extLst>
              <a:ext uri="{FF2B5EF4-FFF2-40B4-BE49-F238E27FC236}">
                <a16:creationId xmlns:a16="http://schemas.microsoft.com/office/drawing/2014/main" id="{1BD71FBF-48A7-8643-B1CE-4ADB0F51956A}"/>
              </a:ext>
            </a:extLst>
          </p:cNvPr>
          <p:cNvSpPr/>
          <p:nvPr/>
        </p:nvSpPr>
        <p:spPr>
          <a:xfrm>
            <a:off x="5412328" y="4120209"/>
            <a:ext cx="812841" cy="351399"/>
          </a:xfrm>
          <a:prstGeom prst="leftRight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DD83F8-DE71-B843-9F33-78CD9BE304B7}"/>
              </a:ext>
            </a:extLst>
          </p:cNvPr>
          <p:cNvCxnSpPr>
            <a:cxnSpLocks/>
          </p:cNvCxnSpPr>
          <p:nvPr/>
        </p:nvCxnSpPr>
        <p:spPr>
          <a:xfrm flipH="1">
            <a:off x="3557598" y="3613666"/>
            <a:ext cx="23205" cy="313629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160B6D75-FE11-9141-A3BD-DFF4935BCEF0}"/>
              </a:ext>
            </a:extLst>
          </p:cNvPr>
          <p:cNvSpPr txBox="1"/>
          <p:nvPr/>
        </p:nvSpPr>
        <p:spPr>
          <a:xfrm>
            <a:off x="100142" y="6099774"/>
            <a:ext cx="3447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‘TPC == tracker of a spectrometer’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94754D2-EE08-F84D-88F4-01998B4606B8}"/>
              </a:ext>
            </a:extLst>
          </p:cNvPr>
          <p:cNvSpPr/>
          <p:nvPr/>
        </p:nvSpPr>
        <p:spPr>
          <a:xfrm>
            <a:off x="123002" y="6034154"/>
            <a:ext cx="3328858" cy="46924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9638A2A-AF4C-734C-9EC0-4C59D244AC48}"/>
              </a:ext>
            </a:extLst>
          </p:cNvPr>
          <p:cNvSpPr txBox="1"/>
          <p:nvPr/>
        </p:nvSpPr>
        <p:spPr>
          <a:xfrm>
            <a:off x="4482384" y="3176877"/>
            <a:ext cx="2934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" pitchFamily="2" charset="0"/>
              </a:rPr>
              <a:t>I draw the line here (does not agree with all the opinions in survey!)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2E20556-B027-FC47-A602-D9E0B219B1A3}"/>
              </a:ext>
            </a:extLst>
          </p:cNvPr>
          <p:cNvCxnSpPr>
            <a:cxnSpLocks/>
          </p:cNvCxnSpPr>
          <p:nvPr/>
        </p:nvCxnSpPr>
        <p:spPr>
          <a:xfrm flipH="1">
            <a:off x="3666068" y="3719947"/>
            <a:ext cx="122597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DDD7D9F-47CB-1D4D-BC6D-91A467FB1C44}"/>
              </a:ext>
            </a:extLst>
          </p:cNvPr>
          <p:cNvSpPr txBox="1"/>
          <p:nvPr/>
        </p:nvSpPr>
        <p:spPr>
          <a:xfrm>
            <a:off x="420842" y="5381830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ALICE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907DAAF-B61A-AA43-B774-7DD2A01123E8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6D6D09-DDC0-C348-87D6-ED4E8AD9E989}"/>
              </a:ext>
            </a:extLst>
          </p:cNvPr>
          <p:cNvSpPr txBox="1"/>
          <p:nvPr/>
        </p:nvSpPr>
        <p:spPr>
          <a:xfrm>
            <a:off x="8398211" y="5150940"/>
            <a:ext cx="3502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‘TPC == single reconstruction-tool’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DFFF66A-04E4-F247-98DF-DD46C99CF622}"/>
              </a:ext>
            </a:extLst>
          </p:cNvPr>
          <p:cNvSpPr/>
          <p:nvPr/>
        </p:nvSpPr>
        <p:spPr>
          <a:xfrm>
            <a:off x="8361635" y="5101885"/>
            <a:ext cx="3502882" cy="4692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820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ext, Word&#10;&#10;Description automatically generated">
            <a:extLst>
              <a:ext uri="{FF2B5EF4-FFF2-40B4-BE49-F238E27FC236}">
                <a16:creationId xmlns:a16="http://schemas.microsoft.com/office/drawing/2014/main" id="{30B36B1B-5ACE-864B-A932-6885E2C3F9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866" t="79664" r="21810" b="9345"/>
          <a:stretch/>
        </p:blipFill>
        <p:spPr>
          <a:xfrm>
            <a:off x="268452" y="6148796"/>
            <a:ext cx="5000049" cy="696355"/>
          </a:xfrm>
          <a:prstGeom prst="rect">
            <a:avLst/>
          </a:prstGeom>
        </p:spPr>
      </p:pic>
      <p:pic>
        <p:nvPicPr>
          <p:cNvPr id="8" name="Picture 7" descr="Graphical user interface, text, application, Word&#10;&#10;Description automatically generated">
            <a:extLst>
              <a:ext uri="{FF2B5EF4-FFF2-40B4-BE49-F238E27FC236}">
                <a16:creationId xmlns:a16="http://schemas.microsoft.com/office/drawing/2014/main" id="{51CD07C2-19A5-BE49-A005-A9748679AA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19" t="40986" r="25744" b="26762"/>
          <a:stretch/>
        </p:blipFill>
        <p:spPr>
          <a:xfrm>
            <a:off x="6799614" y="788946"/>
            <a:ext cx="4883662" cy="1991289"/>
          </a:xfrm>
          <a:prstGeom prst="rect">
            <a:avLst/>
          </a:prstGeom>
        </p:spPr>
      </p:pic>
      <p:pic>
        <p:nvPicPr>
          <p:cNvPr id="10" name="Picture 9" descr="Graphical user interface, text, Word&#10;&#10;Description automatically generated">
            <a:extLst>
              <a:ext uri="{FF2B5EF4-FFF2-40B4-BE49-F238E27FC236}">
                <a16:creationId xmlns:a16="http://schemas.microsoft.com/office/drawing/2014/main" id="{1771636B-B0BA-B243-8722-879106953F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934" t="17021" r="21968" b="20457"/>
          <a:stretch/>
        </p:blipFill>
        <p:spPr>
          <a:xfrm>
            <a:off x="6799614" y="2668261"/>
            <a:ext cx="4930444" cy="3924000"/>
          </a:xfrm>
          <a:prstGeom prst="rect">
            <a:avLst/>
          </a:prstGeom>
        </p:spPr>
      </p:pic>
      <p:pic>
        <p:nvPicPr>
          <p:cNvPr id="3" name="Picture 2" descr="Text, Word&#10;&#10;Description automatically generated">
            <a:extLst>
              <a:ext uri="{FF2B5EF4-FFF2-40B4-BE49-F238E27FC236}">
                <a16:creationId xmlns:a16="http://schemas.microsoft.com/office/drawing/2014/main" id="{42CC489B-8D3C-A444-973C-9D8392DD0C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016" t="12682" r="21434"/>
          <a:stretch/>
        </p:blipFill>
        <p:spPr>
          <a:xfrm>
            <a:off x="335577" y="704087"/>
            <a:ext cx="4958672" cy="546143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AD982B12-A7AB-EE4F-8D1C-798FC9286890}"/>
              </a:ext>
            </a:extLst>
          </p:cNvPr>
          <p:cNvSpPr/>
          <p:nvPr/>
        </p:nvSpPr>
        <p:spPr>
          <a:xfrm>
            <a:off x="1325578" y="1312040"/>
            <a:ext cx="3514872" cy="1729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6516039-D972-644E-B5EB-C7442D0E42AE}"/>
              </a:ext>
            </a:extLst>
          </p:cNvPr>
          <p:cNvSpPr/>
          <p:nvPr/>
        </p:nvSpPr>
        <p:spPr>
          <a:xfrm>
            <a:off x="2614800" y="4081356"/>
            <a:ext cx="1805521" cy="1729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F661B14-5620-594C-9485-1B3739B61597}"/>
              </a:ext>
            </a:extLst>
          </p:cNvPr>
          <p:cNvSpPr/>
          <p:nvPr/>
        </p:nvSpPr>
        <p:spPr>
          <a:xfrm>
            <a:off x="6791278" y="1299743"/>
            <a:ext cx="4938780" cy="306880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43AEE0-9B36-2E40-880E-ACBF643DB221}"/>
              </a:ext>
            </a:extLst>
          </p:cNvPr>
          <p:cNvSpPr txBox="1"/>
          <p:nvPr/>
        </p:nvSpPr>
        <p:spPr>
          <a:xfrm>
            <a:off x="5351132" y="3186008"/>
            <a:ext cx="12538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new gases </a:t>
            </a:r>
          </a:p>
          <a:p>
            <a:r>
              <a:rPr lang="en-US" sz="1600" dirty="0">
                <a:latin typeface="Times" pitchFamily="2" charset="0"/>
              </a:rPr>
              <a:t>and mixtures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62BA2AB-10BF-DE48-9BBA-83ADA2234645}"/>
              </a:ext>
            </a:extLst>
          </p:cNvPr>
          <p:cNvCxnSpPr>
            <a:cxnSpLocks/>
          </p:cNvCxnSpPr>
          <p:nvPr/>
        </p:nvCxnSpPr>
        <p:spPr>
          <a:xfrm flipV="1">
            <a:off x="5960800" y="2420325"/>
            <a:ext cx="756777" cy="686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90940F4A-24B3-6D4E-9858-42D3889951D8}"/>
              </a:ext>
            </a:extLst>
          </p:cNvPr>
          <p:cNvSpPr/>
          <p:nvPr/>
        </p:nvSpPr>
        <p:spPr>
          <a:xfrm>
            <a:off x="6799614" y="4383682"/>
            <a:ext cx="4938780" cy="22085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37FCD5E-07BA-814E-86BE-371735CE77E4}"/>
              </a:ext>
            </a:extLst>
          </p:cNvPr>
          <p:cNvSpPr txBox="1"/>
          <p:nvPr/>
        </p:nvSpPr>
        <p:spPr>
          <a:xfrm>
            <a:off x="5351132" y="5998029"/>
            <a:ext cx="14430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dual-phase optimization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80D17C7-64EE-A24C-892B-686EA93AEDA2}"/>
              </a:ext>
            </a:extLst>
          </p:cNvPr>
          <p:cNvCxnSpPr>
            <a:cxnSpLocks/>
          </p:cNvCxnSpPr>
          <p:nvPr/>
        </p:nvCxnSpPr>
        <p:spPr>
          <a:xfrm flipV="1">
            <a:off x="5860379" y="5984078"/>
            <a:ext cx="791834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3BCEB8E-D153-624F-8444-1031B009F724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DF7C4B8-1326-F045-8FEC-7652921B97A9}"/>
              </a:ext>
            </a:extLst>
          </p:cNvPr>
          <p:cNvCxnSpPr>
            <a:cxnSpLocks/>
          </p:cNvCxnSpPr>
          <p:nvPr/>
        </p:nvCxnSpPr>
        <p:spPr>
          <a:xfrm flipH="1" flipV="1">
            <a:off x="4469474" y="4254727"/>
            <a:ext cx="824775" cy="1576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0F8A4FB-8E43-5240-8429-B69C07C8BF95}"/>
              </a:ext>
            </a:extLst>
          </p:cNvPr>
          <p:cNvSpPr txBox="1"/>
          <p:nvPr/>
        </p:nvSpPr>
        <p:spPr>
          <a:xfrm>
            <a:off x="5306897" y="4412394"/>
            <a:ext cx="148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keV-threshold</a:t>
            </a:r>
          </a:p>
          <a:p>
            <a:r>
              <a:rPr lang="en-US" dirty="0">
                <a:latin typeface="Times" pitchFamily="2" charset="0"/>
              </a:rPr>
              <a:t>at least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0F17D3E-FDEC-A645-A7F8-967D69962ABD}"/>
              </a:ext>
            </a:extLst>
          </p:cNvPr>
          <p:cNvSpPr txBox="1"/>
          <p:nvPr/>
        </p:nvSpPr>
        <p:spPr>
          <a:xfrm>
            <a:off x="5259189" y="1551531"/>
            <a:ext cx="1664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sensitivity across</a:t>
            </a:r>
          </a:p>
          <a:p>
            <a:r>
              <a:rPr lang="en-US" sz="1600" dirty="0">
                <a:latin typeface="Times" pitchFamily="2" charset="0"/>
              </a:rPr>
              <a:t>pressure and mixture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00050AF-4F6A-CC45-A715-08B30E331F7B}"/>
              </a:ext>
            </a:extLst>
          </p:cNvPr>
          <p:cNvCxnSpPr>
            <a:cxnSpLocks/>
          </p:cNvCxnSpPr>
          <p:nvPr/>
        </p:nvCxnSpPr>
        <p:spPr>
          <a:xfrm flipH="1" flipV="1">
            <a:off x="4909982" y="1433568"/>
            <a:ext cx="358519" cy="191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42E9FDA-B134-4847-A8CA-DBEB008E7D34}"/>
              </a:ext>
            </a:extLst>
          </p:cNvPr>
          <p:cNvSpPr txBox="1"/>
          <p:nvPr/>
        </p:nvSpPr>
        <p:spPr>
          <a:xfrm>
            <a:off x="61637" y="65550"/>
            <a:ext cx="2831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" pitchFamily="2" charset="0"/>
              </a:rPr>
              <a:t>I. Challenges (from ECFA)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9ECD98F-695A-EA49-88F2-10289B453C47}"/>
              </a:ext>
            </a:extLst>
          </p:cNvPr>
          <p:cNvSpPr txBox="1"/>
          <p:nvPr/>
        </p:nvSpPr>
        <p:spPr>
          <a:xfrm>
            <a:off x="2237993" y="423952"/>
            <a:ext cx="89232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effectLst/>
                <a:latin typeface="Helvetica" pitchFamily="2" charset="0"/>
              </a:rPr>
              <a:t>DRDT 1.4 - Achieve high sensitivity in both low and high-pressure TPCs</a:t>
            </a:r>
          </a:p>
        </p:txBody>
      </p:sp>
    </p:spTree>
    <p:extLst>
      <p:ext uri="{BB962C8B-B14F-4D97-AF65-F5344CB8AC3E}">
        <p14:creationId xmlns:p14="http://schemas.microsoft.com/office/powerpoint/2010/main" val="3317973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08F709A-2CDC-9E4B-A2FB-24561AAEA8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582" y="689541"/>
            <a:ext cx="11042835" cy="6004931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2FE3F2E-300A-7640-AE8B-E68FCE09B8B1}"/>
              </a:ext>
            </a:extLst>
          </p:cNvPr>
          <p:cNvSpPr/>
          <p:nvPr/>
        </p:nvSpPr>
        <p:spPr>
          <a:xfrm>
            <a:off x="9943170" y="689309"/>
            <a:ext cx="1639957" cy="2225341"/>
          </a:xfrm>
          <a:prstGeom prst="round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CA9AD1-201E-C342-85C1-EC980068818A}"/>
              </a:ext>
            </a:extLst>
          </p:cNvPr>
          <p:cNvSpPr txBox="1"/>
          <p:nvPr/>
        </p:nvSpPr>
        <p:spPr>
          <a:xfrm>
            <a:off x="7171776" y="5143500"/>
            <a:ext cx="4275529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we asked the community about these topics!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E078AC9-E74D-0E45-9E9A-318C7B3FC0E0}"/>
              </a:ext>
            </a:extLst>
          </p:cNvPr>
          <p:cNvCxnSpPr/>
          <p:nvPr/>
        </p:nvCxnSpPr>
        <p:spPr>
          <a:xfrm flipV="1">
            <a:off x="10458450" y="3091815"/>
            <a:ext cx="178968" cy="18745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EB32258-0CA0-C246-996F-5F2DA4DFF6F0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25B6EF-D0F9-AC42-AAAE-6111CBAA7B9B}"/>
              </a:ext>
            </a:extLst>
          </p:cNvPr>
          <p:cNvSpPr txBox="1"/>
          <p:nvPr/>
        </p:nvSpPr>
        <p:spPr>
          <a:xfrm>
            <a:off x="61637" y="65550"/>
            <a:ext cx="7216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" pitchFamily="2" charset="0"/>
              </a:rPr>
              <a:t>II. R&amp;D topics given in survey for </a:t>
            </a:r>
            <a:r>
              <a:rPr lang="en-US" b="1" i="1" dirty="0">
                <a:latin typeface="Times" pitchFamily="2" charset="0"/>
              </a:rPr>
              <a:t>TPCs for Rare Events</a:t>
            </a:r>
            <a:r>
              <a:rPr lang="en-US" b="1" dirty="0">
                <a:latin typeface="Times" pitchFamily="2" charset="0"/>
              </a:rPr>
              <a:t> (‘Rare Decays’)</a:t>
            </a:r>
          </a:p>
        </p:txBody>
      </p:sp>
    </p:spTree>
    <p:extLst>
      <p:ext uri="{BB962C8B-B14F-4D97-AF65-F5344CB8AC3E}">
        <p14:creationId xmlns:p14="http://schemas.microsoft.com/office/powerpoint/2010/main" val="278850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7407BBE2-5848-EF44-A9E9-7804BDCCF20A}"/>
              </a:ext>
            </a:extLst>
          </p:cNvPr>
          <p:cNvSpPr txBox="1"/>
          <p:nvPr/>
        </p:nvSpPr>
        <p:spPr>
          <a:xfrm>
            <a:off x="2757149" y="6408941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24 + </a:t>
            </a:r>
            <a:r>
              <a:rPr lang="en-US" b="1" dirty="0">
                <a:latin typeface="Times" pitchFamily="2" charset="0"/>
              </a:rPr>
              <a:t>1x4</a:t>
            </a:r>
            <a:r>
              <a:rPr lang="en-US" dirty="0">
                <a:latin typeface="Times" pitchFamily="2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(+2)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(+10) </a:t>
            </a:r>
            <a:r>
              <a:rPr lang="en-US" dirty="0">
                <a:latin typeface="Times" pitchFamily="2" charset="0"/>
              </a:rPr>
              <a:t>/69 submissions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873018-A2BB-FB4A-A064-9A97AC293C96}"/>
              </a:ext>
            </a:extLst>
          </p:cNvPr>
          <p:cNvSpPr txBox="1"/>
          <p:nvPr/>
        </p:nvSpPr>
        <p:spPr>
          <a:xfrm>
            <a:off x="1411972" y="699437"/>
            <a:ext cx="1059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countries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259CF4-D205-8A47-94D8-0EF5E7DB5E3E}"/>
              </a:ext>
            </a:extLst>
          </p:cNvPr>
          <p:cNvSpPr txBox="1"/>
          <p:nvPr/>
        </p:nvSpPr>
        <p:spPr>
          <a:xfrm>
            <a:off x="-9268" y="1151610"/>
            <a:ext cx="67024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Australia:			 1</a:t>
            </a:r>
            <a:r>
              <a:rPr lang="en-US" b="1" dirty="0">
                <a:latin typeface="Times" pitchFamily="2" charset="0"/>
              </a:rPr>
              <a:t>(x4, joint </a:t>
            </a:r>
            <a:r>
              <a:rPr lang="en-US" b="1" dirty="0" err="1">
                <a:latin typeface="Times" pitchFamily="2" charset="0"/>
              </a:rPr>
              <a:t>australian</a:t>
            </a:r>
            <a:r>
              <a:rPr lang="en-US" b="1" dirty="0">
                <a:latin typeface="Times" pitchFamily="2" charset="0"/>
              </a:rPr>
              <a:t> survey)</a:t>
            </a:r>
          </a:p>
          <a:p>
            <a:r>
              <a:rPr lang="en-US" dirty="0">
                <a:latin typeface="Times" pitchFamily="2" charset="0"/>
              </a:rPr>
              <a:t>China:			 2</a:t>
            </a:r>
          </a:p>
          <a:p>
            <a:r>
              <a:rPr lang="en-US" dirty="0">
                <a:latin typeface="Times" pitchFamily="2" charset="0"/>
              </a:rPr>
              <a:t>Czech Republic:		 0 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(+1, re-assigned from tracking TPC)</a:t>
            </a:r>
          </a:p>
          <a:p>
            <a:r>
              <a:rPr lang="en-US" dirty="0">
                <a:latin typeface="Times" pitchFamily="2" charset="0"/>
              </a:rPr>
              <a:t>Finland:			 1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(-1, assigned to tracking TPC)</a:t>
            </a:r>
          </a:p>
          <a:p>
            <a:r>
              <a:rPr lang="en-US" dirty="0">
                <a:latin typeface="Times" pitchFamily="2" charset="0"/>
              </a:rPr>
              <a:t>France:			 1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(+1, re-assigned from tracking TPC)</a:t>
            </a:r>
          </a:p>
          <a:p>
            <a:r>
              <a:rPr lang="en-US" dirty="0">
                <a:latin typeface="Times" pitchFamily="2" charset="0"/>
              </a:rPr>
              <a:t>Germany:		 2</a:t>
            </a:r>
          </a:p>
          <a:p>
            <a:r>
              <a:rPr lang="en-US" dirty="0">
                <a:latin typeface="Times" pitchFamily="2" charset="0"/>
              </a:rPr>
              <a:t>Hungary:			 0 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(+1 , showed interest after Feb 15th)</a:t>
            </a:r>
          </a:p>
          <a:p>
            <a:r>
              <a:rPr lang="en-US" dirty="0">
                <a:latin typeface="Times" pitchFamily="2" charset="0"/>
              </a:rPr>
              <a:t>Israel:			 2</a:t>
            </a:r>
          </a:p>
          <a:p>
            <a:r>
              <a:rPr lang="en-US" dirty="0">
                <a:latin typeface="Times" pitchFamily="2" charset="0"/>
              </a:rPr>
              <a:t>Italy:			 5</a:t>
            </a:r>
            <a:endParaRPr lang="en-US" dirty="0">
              <a:solidFill>
                <a:srgbClr val="FF0000"/>
              </a:solidFill>
              <a:latin typeface="Times" pitchFamily="2" charset="0"/>
            </a:endParaRPr>
          </a:p>
          <a:p>
            <a:r>
              <a:rPr lang="en-US" dirty="0">
                <a:latin typeface="Times" pitchFamily="2" charset="0"/>
              </a:rPr>
              <a:t>Japan:			 1</a:t>
            </a:r>
          </a:p>
          <a:p>
            <a:r>
              <a:rPr lang="en-US" dirty="0">
                <a:latin typeface="Times" pitchFamily="2" charset="0"/>
              </a:rPr>
              <a:t>Poland:			 1</a:t>
            </a:r>
          </a:p>
          <a:p>
            <a:r>
              <a:rPr lang="en-US" dirty="0">
                <a:latin typeface="Times" pitchFamily="2" charset="0"/>
              </a:rPr>
              <a:t>Portugal:			 1</a:t>
            </a:r>
          </a:p>
          <a:p>
            <a:r>
              <a:rPr lang="en-US" dirty="0">
                <a:latin typeface="Times" pitchFamily="2" charset="0"/>
              </a:rPr>
              <a:t>Spain:			 2 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(+1 , showed interest after Feb 15th)</a:t>
            </a:r>
            <a:endParaRPr lang="en-US" dirty="0">
              <a:latin typeface="Times" pitchFamily="2" charset="0"/>
            </a:endParaRPr>
          </a:p>
          <a:p>
            <a:r>
              <a:rPr lang="en-US" dirty="0">
                <a:latin typeface="Times" pitchFamily="2" charset="0"/>
              </a:rPr>
              <a:t>Switzerland:		 2</a:t>
            </a:r>
          </a:p>
          <a:p>
            <a:r>
              <a:rPr lang="en-US" dirty="0">
                <a:latin typeface="Times" pitchFamily="2" charset="0"/>
              </a:rPr>
              <a:t>Turkey:			 2</a:t>
            </a:r>
          </a:p>
          <a:p>
            <a:r>
              <a:rPr lang="en-US" dirty="0">
                <a:latin typeface="Times" pitchFamily="2" charset="0"/>
              </a:rPr>
              <a:t>UK:			 1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 (+2 , showed interest after Feb 15th)</a:t>
            </a:r>
            <a:endParaRPr lang="en-US" dirty="0">
              <a:latin typeface="Times" pitchFamily="2" charset="0"/>
            </a:endParaRPr>
          </a:p>
          <a:p>
            <a:r>
              <a:rPr lang="en-US" dirty="0">
                <a:latin typeface="Times" pitchFamily="2" charset="0"/>
              </a:rPr>
              <a:t>US:			 1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(+1, re-assigned from tracking TPC)</a:t>
            </a:r>
          </a:p>
          <a:p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 			   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(+6, showed interest after Feb 15th)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B505FB-E3E7-1A4F-AFDF-03CA526E18B4}"/>
              </a:ext>
            </a:extLst>
          </p:cNvPr>
          <p:cNvSpPr txBox="1"/>
          <p:nvPr/>
        </p:nvSpPr>
        <p:spPr>
          <a:xfrm>
            <a:off x="19172" y="45720"/>
            <a:ext cx="339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" pitchFamily="2" charset="0"/>
              </a:rPr>
              <a:t>III. TPCs for Rare Events (stats)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AFB452A-996D-DB41-8B09-EC6FA419D6AE}"/>
              </a:ext>
            </a:extLst>
          </p:cNvPr>
          <p:cNvSpPr txBox="1"/>
          <p:nvPr/>
        </p:nvSpPr>
        <p:spPr>
          <a:xfrm>
            <a:off x="0" y="6186802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B0B9A9-E808-7440-ABA2-06BA705EE3F3}"/>
              </a:ext>
            </a:extLst>
          </p:cNvPr>
          <p:cNvSpPr txBox="1"/>
          <p:nvPr/>
        </p:nvSpPr>
        <p:spPr>
          <a:xfrm>
            <a:off x="7911668" y="1786"/>
            <a:ext cx="19960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latin typeface="Times" pitchFamily="2" charset="0"/>
              </a:rPr>
              <a:t>main applications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80614E1-5C92-C24B-ACA3-BBFECD6AA235}"/>
              </a:ext>
            </a:extLst>
          </p:cNvPr>
          <p:cNvSpPr txBox="1"/>
          <p:nvPr/>
        </p:nvSpPr>
        <p:spPr>
          <a:xfrm>
            <a:off x="7204737" y="1274509"/>
            <a:ext cx="4987263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direct dark matter detection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direct  dark matter detection (with directionality)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neutron detection (with directionality)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X-ray polarimetry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neutrino oscillations (gas)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neutrino oscillations (dual-phase)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neutrinoless double-beta decay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solar axions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nuclear interactions (active target) and decays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X-17 boson studies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latin typeface="Times" pitchFamily="2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7EE3454-2868-284C-9679-B88FF463ABDA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</p:spTree>
    <p:extLst>
      <p:ext uri="{BB962C8B-B14F-4D97-AF65-F5344CB8AC3E}">
        <p14:creationId xmlns:p14="http://schemas.microsoft.com/office/powerpoint/2010/main" val="1454824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43873018-A2BB-FB4A-A064-9A97AC293C96}"/>
              </a:ext>
            </a:extLst>
          </p:cNvPr>
          <p:cNvSpPr txBox="1"/>
          <p:nvPr/>
        </p:nvSpPr>
        <p:spPr>
          <a:xfrm>
            <a:off x="1411972" y="699437"/>
            <a:ext cx="1059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countries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259CF4-D205-8A47-94D8-0EF5E7DB5E3E}"/>
              </a:ext>
            </a:extLst>
          </p:cNvPr>
          <p:cNvSpPr txBox="1"/>
          <p:nvPr/>
        </p:nvSpPr>
        <p:spPr>
          <a:xfrm>
            <a:off x="-9268" y="1151610"/>
            <a:ext cx="67024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Australia:			 1</a:t>
            </a:r>
            <a:r>
              <a:rPr lang="en-US" b="1" dirty="0">
                <a:latin typeface="Times" pitchFamily="2" charset="0"/>
              </a:rPr>
              <a:t>(x4, joint </a:t>
            </a:r>
            <a:r>
              <a:rPr lang="en-US" b="1" dirty="0" err="1">
                <a:latin typeface="Times" pitchFamily="2" charset="0"/>
              </a:rPr>
              <a:t>australian</a:t>
            </a:r>
            <a:r>
              <a:rPr lang="en-US" b="1" dirty="0">
                <a:latin typeface="Times" pitchFamily="2" charset="0"/>
              </a:rPr>
              <a:t> survey)</a:t>
            </a:r>
          </a:p>
          <a:p>
            <a:r>
              <a:rPr lang="en-US" dirty="0">
                <a:latin typeface="Times" pitchFamily="2" charset="0"/>
              </a:rPr>
              <a:t>China:			 2</a:t>
            </a:r>
          </a:p>
          <a:p>
            <a:r>
              <a:rPr lang="en-US" dirty="0">
                <a:latin typeface="Times" pitchFamily="2" charset="0"/>
              </a:rPr>
              <a:t>Czech Republic:		 0 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(+1, re-assigned from tracking TPC)</a:t>
            </a:r>
          </a:p>
          <a:p>
            <a:r>
              <a:rPr lang="en-US" dirty="0">
                <a:latin typeface="Times" pitchFamily="2" charset="0"/>
              </a:rPr>
              <a:t>Finland:			 1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(-1, assigned to tracking TPC)</a:t>
            </a:r>
          </a:p>
          <a:p>
            <a:r>
              <a:rPr lang="en-US" dirty="0">
                <a:latin typeface="Times" pitchFamily="2" charset="0"/>
              </a:rPr>
              <a:t>France:			 1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(+1, re-assigned from tracking TPC)</a:t>
            </a:r>
          </a:p>
          <a:p>
            <a:r>
              <a:rPr lang="en-US" dirty="0">
                <a:latin typeface="Times" pitchFamily="2" charset="0"/>
              </a:rPr>
              <a:t>Germany:		 2</a:t>
            </a:r>
          </a:p>
          <a:p>
            <a:r>
              <a:rPr lang="en-US" dirty="0">
                <a:latin typeface="Times" pitchFamily="2" charset="0"/>
              </a:rPr>
              <a:t>Hungary:			 0 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(+1 , showed interest after Feb 15th)</a:t>
            </a:r>
          </a:p>
          <a:p>
            <a:r>
              <a:rPr lang="en-US" dirty="0">
                <a:latin typeface="Times" pitchFamily="2" charset="0"/>
              </a:rPr>
              <a:t>Israel:			 2</a:t>
            </a:r>
          </a:p>
          <a:p>
            <a:r>
              <a:rPr lang="en-US" dirty="0">
                <a:latin typeface="Times" pitchFamily="2" charset="0"/>
              </a:rPr>
              <a:t>Italy:			 5</a:t>
            </a:r>
            <a:endParaRPr lang="en-US" dirty="0">
              <a:solidFill>
                <a:srgbClr val="FF0000"/>
              </a:solidFill>
              <a:latin typeface="Times" pitchFamily="2" charset="0"/>
            </a:endParaRPr>
          </a:p>
          <a:p>
            <a:r>
              <a:rPr lang="en-US" dirty="0">
                <a:latin typeface="Times" pitchFamily="2" charset="0"/>
              </a:rPr>
              <a:t>Japan:			 1</a:t>
            </a:r>
          </a:p>
          <a:p>
            <a:r>
              <a:rPr lang="en-US" dirty="0">
                <a:latin typeface="Times" pitchFamily="2" charset="0"/>
              </a:rPr>
              <a:t>Poland:			 1</a:t>
            </a:r>
          </a:p>
          <a:p>
            <a:r>
              <a:rPr lang="en-US" dirty="0">
                <a:latin typeface="Times" pitchFamily="2" charset="0"/>
              </a:rPr>
              <a:t>Portugal:			 1</a:t>
            </a:r>
          </a:p>
          <a:p>
            <a:r>
              <a:rPr lang="en-US" dirty="0">
                <a:latin typeface="Times" pitchFamily="2" charset="0"/>
              </a:rPr>
              <a:t>Spain:			 2 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(+1 , showed interest after Feb 15th)</a:t>
            </a:r>
            <a:endParaRPr lang="en-US" dirty="0">
              <a:latin typeface="Times" pitchFamily="2" charset="0"/>
            </a:endParaRPr>
          </a:p>
          <a:p>
            <a:r>
              <a:rPr lang="en-US" dirty="0">
                <a:latin typeface="Times" pitchFamily="2" charset="0"/>
              </a:rPr>
              <a:t>Switzerland:		 2</a:t>
            </a:r>
          </a:p>
          <a:p>
            <a:r>
              <a:rPr lang="en-US" dirty="0">
                <a:latin typeface="Times" pitchFamily="2" charset="0"/>
              </a:rPr>
              <a:t>Turkey:			 2</a:t>
            </a:r>
          </a:p>
          <a:p>
            <a:r>
              <a:rPr lang="en-US" dirty="0">
                <a:latin typeface="Times" pitchFamily="2" charset="0"/>
              </a:rPr>
              <a:t>UK:			 1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 (+2 , showed interest after Feb 15th)</a:t>
            </a:r>
            <a:endParaRPr lang="en-US" dirty="0">
              <a:latin typeface="Times" pitchFamily="2" charset="0"/>
            </a:endParaRPr>
          </a:p>
          <a:p>
            <a:r>
              <a:rPr lang="en-US" dirty="0">
                <a:latin typeface="Times" pitchFamily="2" charset="0"/>
              </a:rPr>
              <a:t>US:			 1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(+1, re-assigned from tracking TPC)</a:t>
            </a:r>
          </a:p>
          <a:p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 			   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(+6, showed interest after Feb 15th)</a:t>
            </a:r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555407D-0F1F-DE47-BEC6-C8C52D7A0C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089" t="15676" r="21885" b="4244"/>
          <a:stretch/>
        </p:blipFill>
        <p:spPr>
          <a:xfrm>
            <a:off x="6797395" y="275940"/>
            <a:ext cx="5397651" cy="658485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3A7F930-6099-3A43-AFC5-16D861765809}"/>
              </a:ext>
            </a:extLst>
          </p:cNvPr>
          <p:cNvCxnSpPr>
            <a:cxnSpLocks/>
          </p:cNvCxnSpPr>
          <p:nvPr/>
        </p:nvCxnSpPr>
        <p:spPr>
          <a:xfrm flipV="1">
            <a:off x="9015577" y="3031183"/>
            <a:ext cx="590168" cy="170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3AF758A-525C-F240-A2D2-46AF9C54D1F7}"/>
              </a:ext>
            </a:extLst>
          </p:cNvPr>
          <p:cNvCxnSpPr>
            <a:cxnSpLocks/>
          </p:cNvCxnSpPr>
          <p:nvPr/>
        </p:nvCxnSpPr>
        <p:spPr>
          <a:xfrm flipV="1">
            <a:off x="9040776" y="2633523"/>
            <a:ext cx="553445" cy="106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D015192-4BEE-1E4D-A29A-B6A3AAA61AAF}"/>
              </a:ext>
            </a:extLst>
          </p:cNvPr>
          <p:cNvCxnSpPr>
            <a:cxnSpLocks/>
          </p:cNvCxnSpPr>
          <p:nvPr/>
        </p:nvCxnSpPr>
        <p:spPr>
          <a:xfrm flipV="1">
            <a:off x="9011011" y="3445265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BF23DB-B631-2B45-ABC3-DB854CA4CB84}"/>
              </a:ext>
            </a:extLst>
          </p:cNvPr>
          <p:cNvCxnSpPr>
            <a:cxnSpLocks/>
          </p:cNvCxnSpPr>
          <p:nvPr/>
        </p:nvCxnSpPr>
        <p:spPr>
          <a:xfrm flipV="1">
            <a:off x="9011184" y="2288515"/>
            <a:ext cx="598955" cy="30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90A9C31-AAB7-8A4B-BB0F-87AC239019B4}"/>
              </a:ext>
            </a:extLst>
          </p:cNvPr>
          <p:cNvCxnSpPr>
            <a:cxnSpLocks/>
          </p:cNvCxnSpPr>
          <p:nvPr/>
        </p:nvCxnSpPr>
        <p:spPr>
          <a:xfrm>
            <a:off x="8945986" y="1814271"/>
            <a:ext cx="6119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EEC61CE-6BE1-4F4D-B88B-E9219E3C238D}"/>
              </a:ext>
            </a:extLst>
          </p:cNvPr>
          <p:cNvCxnSpPr>
            <a:cxnSpLocks/>
          </p:cNvCxnSpPr>
          <p:nvPr/>
        </p:nvCxnSpPr>
        <p:spPr>
          <a:xfrm flipV="1">
            <a:off x="8923287" y="1390918"/>
            <a:ext cx="624975" cy="5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C215D57-4988-CF4E-A345-40778B4C1137}"/>
              </a:ext>
            </a:extLst>
          </p:cNvPr>
          <p:cNvCxnSpPr>
            <a:cxnSpLocks/>
          </p:cNvCxnSpPr>
          <p:nvPr/>
        </p:nvCxnSpPr>
        <p:spPr>
          <a:xfrm>
            <a:off x="8900692" y="936268"/>
            <a:ext cx="657259" cy="97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1764D94-1C11-0E47-A610-964511EFC376}"/>
              </a:ext>
            </a:extLst>
          </p:cNvPr>
          <p:cNvCxnSpPr>
            <a:cxnSpLocks/>
          </p:cNvCxnSpPr>
          <p:nvPr/>
        </p:nvCxnSpPr>
        <p:spPr>
          <a:xfrm>
            <a:off x="8932976" y="466722"/>
            <a:ext cx="624975" cy="166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CD9E6B3-AE5E-A144-8AD9-CBF41C077083}"/>
              </a:ext>
            </a:extLst>
          </p:cNvPr>
          <p:cNvCxnSpPr>
            <a:cxnSpLocks/>
          </p:cNvCxnSpPr>
          <p:nvPr/>
        </p:nvCxnSpPr>
        <p:spPr>
          <a:xfrm flipV="1">
            <a:off x="9026062" y="3771294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8B6978C-237B-A04A-ACBC-0752A7FE0B74}"/>
              </a:ext>
            </a:extLst>
          </p:cNvPr>
          <p:cNvCxnSpPr>
            <a:cxnSpLocks/>
          </p:cNvCxnSpPr>
          <p:nvPr/>
        </p:nvCxnSpPr>
        <p:spPr>
          <a:xfrm flipV="1">
            <a:off x="9058805" y="4230620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6DA7BEF-96B3-5543-A85E-E1590FBED019}"/>
              </a:ext>
            </a:extLst>
          </p:cNvPr>
          <p:cNvCxnSpPr>
            <a:cxnSpLocks/>
          </p:cNvCxnSpPr>
          <p:nvPr/>
        </p:nvCxnSpPr>
        <p:spPr>
          <a:xfrm flipV="1">
            <a:off x="9044028" y="4657431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8BC3B56-7482-D646-8CDB-AAF5753FA48B}"/>
              </a:ext>
            </a:extLst>
          </p:cNvPr>
          <p:cNvCxnSpPr>
            <a:cxnSpLocks/>
          </p:cNvCxnSpPr>
          <p:nvPr/>
        </p:nvCxnSpPr>
        <p:spPr>
          <a:xfrm flipV="1">
            <a:off x="9037191" y="5084242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48C15B3-5DF6-BA48-BCF8-2B9ECB7E0B11}"/>
              </a:ext>
            </a:extLst>
          </p:cNvPr>
          <p:cNvCxnSpPr>
            <a:cxnSpLocks/>
          </p:cNvCxnSpPr>
          <p:nvPr/>
        </p:nvCxnSpPr>
        <p:spPr>
          <a:xfrm flipV="1">
            <a:off x="9011011" y="5511053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5DAF711-E058-934E-AAAC-4EED1C206886}"/>
              </a:ext>
            </a:extLst>
          </p:cNvPr>
          <p:cNvCxnSpPr>
            <a:cxnSpLocks/>
          </p:cNvCxnSpPr>
          <p:nvPr/>
        </p:nvCxnSpPr>
        <p:spPr>
          <a:xfrm flipV="1">
            <a:off x="9028855" y="5907417"/>
            <a:ext cx="519407" cy="249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AFB452A-996D-DB41-8B09-EC6FA419D6AE}"/>
              </a:ext>
            </a:extLst>
          </p:cNvPr>
          <p:cNvSpPr txBox="1"/>
          <p:nvPr/>
        </p:nvSpPr>
        <p:spPr>
          <a:xfrm>
            <a:off x="0" y="6186802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D86AEB7-09C9-A94D-A5EA-4248859EEDC8}"/>
              </a:ext>
            </a:extLst>
          </p:cNvPr>
          <p:cNvCxnSpPr>
            <a:cxnSpLocks/>
          </p:cNvCxnSpPr>
          <p:nvPr/>
        </p:nvCxnSpPr>
        <p:spPr>
          <a:xfrm flipV="1">
            <a:off x="9175147" y="6332547"/>
            <a:ext cx="519407" cy="249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08B7C8C-8A0C-8342-82AA-7C642F728707}"/>
              </a:ext>
            </a:extLst>
          </p:cNvPr>
          <p:cNvSpPr txBox="1"/>
          <p:nvPr/>
        </p:nvSpPr>
        <p:spPr>
          <a:xfrm>
            <a:off x="8019078" y="-2769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latin typeface="Times" pitchFamily="2" charset="0"/>
              </a:rPr>
              <a:t>R&amp;D topics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9140AE5-9C63-1346-82FB-8B295E4996A2}"/>
              </a:ext>
            </a:extLst>
          </p:cNvPr>
          <p:cNvSpPr txBox="1"/>
          <p:nvPr/>
        </p:nvSpPr>
        <p:spPr>
          <a:xfrm>
            <a:off x="19172" y="45720"/>
            <a:ext cx="339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" pitchFamily="2" charset="0"/>
              </a:rPr>
              <a:t>III. TPCs for Rare Events (stats)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17479E1-6E49-864A-8E14-0856C3DF8CD0}"/>
              </a:ext>
            </a:extLst>
          </p:cNvPr>
          <p:cNvSpPr txBox="1"/>
          <p:nvPr/>
        </p:nvSpPr>
        <p:spPr>
          <a:xfrm>
            <a:off x="2757149" y="6408941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24 + </a:t>
            </a:r>
            <a:r>
              <a:rPr lang="en-US" b="1" dirty="0">
                <a:latin typeface="Times" pitchFamily="2" charset="0"/>
              </a:rPr>
              <a:t>1x4</a:t>
            </a:r>
            <a:r>
              <a:rPr lang="en-US" dirty="0">
                <a:latin typeface="Times" pitchFamily="2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(+2)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(+10) </a:t>
            </a:r>
            <a:r>
              <a:rPr lang="en-US" dirty="0">
                <a:latin typeface="Times" pitchFamily="2" charset="0"/>
              </a:rPr>
              <a:t>/69 submissions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0EDE036-359C-F542-9D49-A08E206673DE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</p:spTree>
    <p:extLst>
      <p:ext uri="{BB962C8B-B14F-4D97-AF65-F5344CB8AC3E}">
        <p14:creationId xmlns:p14="http://schemas.microsoft.com/office/powerpoint/2010/main" val="1034707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43873018-A2BB-FB4A-A064-9A97AC293C96}"/>
              </a:ext>
            </a:extLst>
          </p:cNvPr>
          <p:cNvSpPr txBox="1"/>
          <p:nvPr/>
        </p:nvSpPr>
        <p:spPr>
          <a:xfrm>
            <a:off x="1411972" y="699437"/>
            <a:ext cx="1059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countries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259CF4-D205-8A47-94D8-0EF5E7DB5E3E}"/>
              </a:ext>
            </a:extLst>
          </p:cNvPr>
          <p:cNvSpPr txBox="1"/>
          <p:nvPr/>
        </p:nvSpPr>
        <p:spPr>
          <a:xfrm>
            <a:off x="-9268" y="1151610"/>
            <a:ext cx="6702476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Australia:			 1</a:t>
            </a:r>
            <a:r>
              <a:rPr lang="en-US" b="1" dirty="0">
                <a:latin typeface="Times" pitchFamily="2" charset="0"/>
              </a:rPr>
              <a:t>(x4, joint </a:t>
            </a:r>
            <a:r>
              <a:rPr lang="en-US" b="1" dirty="0" err="1">
                <a:latin typeface="Times" pitchFamily="2" charset="0"/>
              </a:rPr>
              <a:t>australian</a:t>
            </a:r>
            <a:r>
              <a:rPr lang="en-US" b="1" dirty="0">
                <a:latin typeface="Times" pitchFamily="2" charset="0"/>
              </a:rPr>
              <a:t> survey)</a:t>
            </a:r>
          </a:p>
          <a:p>
            <a:r>
              <a:rPr lang="en-US" dirty="0">
                <a:latin typeface="Times" pitchFamily="2" charset="0"/>
              </a:rPr>
              <a:t>China:			 2</a:t>
            </a:r>
          </a:p>
          <a:p>
            <a:r>
              <a:rPr lang="en-US" dirty="0">
                <a:latin typeface="Times" pitchFamily="2" charset="0"/>
              </a:rPr>
              <a:t>Czech Republic:		 0 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(+1, re-assigned from tracking TPC)</a:t>
            </a:r>
          </a:p>
          <a:p>
            <a:r>
              <a:rPr lang="en-US" dirty="0">
                <a:latin typeface="Times" pitchFamily="2" charset="0"/>
              </a:rPr>
              <a:t>Finland:			 1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(-1, assigned to tracking TPC)</a:t>
            </a:r>
          </a:p>
          <a:p>
            <a:r>
              <a:rPr lang="en-US" dirty="0">
                <a:latin typeface="Times" pitchFamily="2" charset="0"/>
              </a:rPr>
              <a:t>France:			 1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(+1, re-assigned from tracking TPC)</a:t>
            </a:r>
          </a:p>
          <a:p>
            <a:r>
              <a:rPr lang="en-US" dirty="0">
                <a:latin typeface="Times" pitchFamily="2" charset="0"/>
              </a:rPr>
              <a:t>Germany:		 2</a:t>
            </a:r>
          </a:p>
          <a:p>
            <a:r>
              <a:rPr lang="en-US" dirty="0">
                <a:latin typeface="Times" pitchFamily="2" charset="0"/>
              </a:rPr>
              <a:t>Hungary:			 0 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(+1 , showed interest after Feb 15th)</a:t>
            </a:r>
          </a:p>
          <a:p>
            <a:r>
              <a:rPr lang="en-US" dirty="0">
                <a:latin typeface="Times" pitchFamily="2" charset="0"/>
              </a:rPr>
              <a:t>Israel:			 2</a:t>
            </a:r>
          </a:p>
          <a:p>
            <a:r>
              <a:rPr lang="en-US" dirty="0">
                <a:latin typeface="Times" pitchFamily="2" charset="0"/>
              </a:rPr>
              <a:t>Italy:			 5</a:t>
            </a:r>
            <a:endParaRPr lang="en-US" dirty="0">
              <a:solidFill>
                <a:srgbClr val="FF0000"/>
              </a:solidFill>
              <a:latin typeface="Times" pitchFamily="2" charset="0"/>
            </a:endParaRPr>
          </a:p>
          <a:p>
            <a:r>
              <a:rPr lang="en-US" dirty="0">
                <a:latin typeface="Times" pitchFamily="2" charset="0"/>
              </a:rPr>
              <a:t>Japan:			 1</a:t>
            </a:r>
          </a:p>
          <a:p>
            <a:r>
              <a:rPr lang="en-US" dirty="0">
                <a:latin typeface="Times" pitchFamily="2" charset="0"/>
              </a:rPr>
              <a:t>Poland:			 1</a:t>
            </a:r>
          </a:p>
          <a:p>
            <a:r>
              <a:rPr lang="en-US" dirty="0">
                <a:latin typeface="Times" pitchFamily="2" charset="0"/>
              </a:rPr>
              <a:t>Portugal:			 1</a:t>
            </a:r>
          </a:p>
          <a:p>
            <a:r>
              <a:rPr lang="en-US" dirty="0">
                <a:latin typeface="Times" pitchFamily="2" charset="0"/>
              </a:rPr>
              <a:t>Spain:			 2 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(+1 , showed interest after Feb 15th)</a:t>
            </a:r>
            <a:endParaRPr lang="en-US" dirty="0">
              <a:latin typeface="Times" pitchFamily="2" charset="0"/>
            </a:endParaRPr>
          </a:p>
          <a:p>
            <a:r>
              <a:rPr lang="en-US" dirty="0">
                <a:latin typeface="Times" pitchFamily="2" charset="0"/>
              </a:rPr>
              <a:t>Switzerland:		 2</a:t>
            </a:r>
          </a:p>
          <a:p>
            <a:r>
              <a:rPr lang="en-US" dirty="0">
                <a:latin typeface="Times" pitchFamily="2" charset="0"/>
              </a:rPr>
              <a:t>Turkey:			 2</a:t>
            </a:r>
          </a:p>
          <a:p>
            <a:r>
              <a:rPr lang="en-US" dirty="0">
                <a:latin typeface="Times" pitchFamily="2" charset="0"/>
              </a:rPr>
              <a:t>UK:			 1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 (+2 , showed interest after Feb 15th)</a:t>
            </a:r>
            <a:endParaRPr lang="en-US" dirty="0">
              <a:latin typeface="Times" pitchFamily="2" charset="0"/>
            </a:endParaRPr>
          </a:p>
          <a:p>
            <a:r>
              <a:rPr lang="en-US" dirty="0">
                <a:latin typeface="Times" pitchFamily="2" charset="0"/>
              </a:rPr>
              <a:t>US:			 1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(+1, re-assigned from tracking TPC)</a:t>
            </a:r>
          </a:p>
          <a:p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 			   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(+6, showed interest after Feb 15th)</a:t>
            </a:r>
          </a:p>
        </p:txBody>
      </p:sp>
      <p:pic>
        <p:nvPicPr>
          <p:cNvPr id="3" name="Picture 2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555407D-0F1F-DE47-BEC6-C8C52D7A0C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089" t="15676" r="21885" b="4244"/>
          <a:stretch/>
        </p:blipFill>
        <p:spPr>
          <a:xfrm>
            <a:off x="6797395" y="275940"/>
            <a:ext cx="5397651" cy="658485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3A7F930-6099-3A43-AFC5-16D861765809}"/>
              </a:ext>
            </a:extLst>
          </p:cNvPr>
          <p:cNvCxnSpPr>
            <a:cxnSpLocks/>
          </p:cNvCxnSpPr>
          <p:nvPr/>
        </p:nvCxnSpPr>
        <p:spPr>
          <a:xfrm flipV="1">
            <a:off x="9015577" y="3031183"/>
            <a:ext cx="590168" cy="170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3AF758A-525C-F240-A2D2-46AF9C54D1F7}"/>
              </a:ext>
            </a:extLst>
          </p:cNvPr>
          <p:cNvCxnSpPr>
            <a:cxnSpLocks/>
          </p:cNvCxnSpPr>
          <p:nvPr/>
        </p:nvCxnSpPr>
        <p:spPr>
          <a:xfrm flipV="1">
            <a:off x="9040776" y="2633523"/>
            <a:ext cx="553445" cy="106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D015192-4BEE-1E4D-A29A-B6A3AAA61AAF}"/>
              </a:ext>
            </a:extLst>
          </p:cNvPr>
          <p:cNvCxnSpPr>
            <a:cxnSpLocks/>
          </p:cNvCxnSpPr>
          <p:nvPr/>
        </p:nvCxnSpPr>
        <p:spPr>
          <a:xfrm flipV="1">
            <a:off x="9011011" y="3445265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BF23DB-B631-2B45-ABC3-DB854CA4CB84}"/>
              </a:ext>
            </a:extLst>
          </p:cNvPr>
          <p:cNvCxnSpPr>
            <a:cxnSpLocks/>
          </p:cNvCxnSpPr>
          <p:nvPr/>
        </p:nvCxnSpPr>
        <p:spPr>
          <a:xfrm flipV="1">
            <a:off x="9011184" y="2288515"/>
            <a:ext cx="598955" cy="30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90A9C31-AAB7-8A4B-BB0F-87AC239019B4}"/>
              </a:ext>
            </a:extLst>
          </p:cNvPr>
          <p:cNvCxnSpPr>
            <a:cxnSpLocks/>
          </p:cNvCxnSpPr>
          <p:nvPr/>
        </p:nvCxnSpPr>
        <p:spPr>
          <a:xfrm>
            <a:off x="8945986" y="1814271"/>
            <a:ext cx="6119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EEC61CE-6BE1-4F4D-B88B-E9219E3C238D}"/>
              </a:ext>
            </a:extLst>
          </p:cNvPr>
          <p:cNvCxnSpPr>
            <a:cxnSpLocks/>
          </p:cNvCxnSpPr>
          <p:nvPr/>
        </p:nvCxnSpPr>
        <p:spPr>
          <a:xfrm flipV="1">
            <a:off x="8923287" y="1390918"/>
            <a:ext cx="624975" cy="5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C215D57-4988-CF4E-A345-40778B4C1137}"/>
              </a:ext>
            </a:extLst>
          </p:cNvPr>
          <p:cNvCxnSpPr>
            <a:cxnSpLocks/>
          </p:cNvCxnSpPr>
          <p:nvPr/>
        </p:nvCxnSpPr>
        <p:spPr>
          <a:xfrm>
            <a:off x="8900692" y="936268"/>
            <a:ext cx="657259" cy="976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1764D94-1C11-0E47-A610-964511EFC376}"/>
              </a:ext>
            </a:extLst>
          </p:cNvPr>
          <p:cNvCxnSpPr>
            <a:cxnSpLocks/>
          </p:cNvCxnSpPr>
          <p:nvPr/>
        </p:nvCxnSpPr>
        <p:spPr>
          <a:xfrm>
            <a:off x="8932976" y="466722"/>
            <a:ext cx="624975" cy="1664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CD9E6B3-AE5E-A144-8AD9-CBF41C077083}"/>
              </a:ext>
            </a:extLst>
          </p:cNvPr>
          <p:cNvCxnSpPr>
            <a:cxnSpLocks/>
          </p:cNvCxnSpPr>
          <p:nvPr/>
        </p:nvCxnSpPr>
        <p:spPr>
          <a:xfrm flipV="1">
            <a:off x="9026062" y="3771294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D8B6978C-237B-A04A-ACBC-0752A7FE0B74}"/>
              </a:ext>
            </a:extLst>
          </p:cNvPr>
          <p:cNvCxnSpPr>
            <a:cxnSpLocks/>
          </p:cNvCxnSpPr>
          <p:nvPr/>
        </p:nvCxnSpPr>
        <p:spPr>
          <a:xfrm flipV="1">
            <a:off x="9058805" y="4230620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6DA7BEF-96B3-5543-A85E-E1590FBED019}"/>
              </a:ext>
            </a:extLst>
          </p:cNvPr>
          <p:cNvCxnSpPr>
            <a:cxnSpLocks/>
          </p:cNvCxnSpPr>
          <p:nvPr/>
        </p:nvCxnSpPr>
        <p:spPr>
          <a:xfrm flipV="1">
            <a:off x="9044028" y="4657431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8BC3B56-7482-D646-8CDB-AAF5753FA48B}"/>
              </a:ext>
            </a:extLst>
          </p:cNvPr>
          <p:cNvCxnSpPr>
            <a:cxnSpLocks/>
          </p:cNvCxnSpPr>
          <p:nvPr/>
        </p:nvCxnSpPr>
        <p:spPr>
          <a:xfrm flipV="1">
            <a:off x="9037191" y="5084242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48C15B3-5DF6-BA48-BCF8-2B9ECB7E0B11}"/>
              </a:ext>
            </a:extLst>
          </p:cNvPr>
          <p:cNvCxnSpPr>
            <a:cxnSpLocks/>
          </p:cNvCxnSpPr>
          <p:nvPr/>
        </p:nvCxnSpPr>
        <p:spPr>
          <a:xfrm flipV="1">
            <a:off x="9011011" y="5511053"/>
            <a:ext cx="546940" cy="1193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05DAF711-E058-934E-AAAC-4EED1C206886}"/>
              </a:ext>
            </a:extLst>
          </p:cNvPr>
          <p:cNvCxnSpPr>
            <a:cxnSpLocks/>
          </p:cNvCxnSpPr>
          <p:nvPr/>
        </p:nvCxnSpPr>
        <p:spPr>
          <a:xfrm flipV="1">
            <a:off x="9028855" y="5907417"/>
            <a:ext cx="519407" cy="249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AFB452A-996D-DB41-8B09-EC6FA419D6AE}"/>
              </a:ext>
            </a:extLst>
          </p:cNvPr>
          <p:cNvSpPr txBox="1"/>
          <p:nvPr/>
        </p:nvSpPr>
        <p:spPr>
          <a:xfrm>
            <a:off x="0" y="6186802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D86AEB7-09C9-A94D-A5EA-4248859EEDC8}"/>
              </a:ext>
            </a:extLst>
          </p:cNvPr>
          <p:cNvCxnSpPr>
            <a:cxnSpLocks/>
          </p:cNvCxnSpPr>
          <p:nvPr/>
        </p:nvCxnSpPr>
        <p:spPr>
          <a:xfrm flipV="1">
            <a:off x="9175147" y="6332547"/>
            <a:ext cx="519407" cy="2495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C7C4FB0-A33D-A14E-BCDE-D6C2FF52D901}"/>
              </a:ext>
            </a:extLst>
          </p:cNvPr>
          <p:cNvSpPr txBox="1"/>
          <p:nvPr/>
        </p:nvSpPr>
        <p:spPr>
          <a:xfrm>
            <a:off x="4503421" y="45107"/>
            <a:ext cx="2189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very balanced choice of topics except for 2!</a:t>
            </a:r>
          </a:p>
          <a:p>
            <a:r>
              <a:rPr lang="en-US" sz="1600" dirty="0">
                <a:latin typeface="Times" pitchFamily="2" charset="0"/>
              </a:rPr>
              <a:t>(expected)</a:t>
            </a:r>
          </a:p>
        </p:txBody>
      </p:sp>
      <p:sp>
        <p:nvSpPr>
          <p:cNvPr id="41" name="Down Arrow 40">
            <a:extLst>
              <a:ext uri="{FF2B5EF4-FFF2-40B4-BE49-F238E27FC236}">
                <a16:creationId xmlns:a16="http://schemas.microsoft.com/office/drawing/2014/main" id="{D14722B7-8178-9B47-9C33-3D8EB13CEF40}"/>
              </a:ext>
            </a:extLst>
          </p:cNvPr>
          <p:cNvSpPr/>
          <p:nvPr/>
        </p:nvSpPr>
        <p:spPr>
          <a:xfrm rot="16200000">
            <a:off x="5547551" y="845251"/>
            <a:ext cx="284206" cy="369332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Down Arrow 41">
            <a:extLst>
              <a:ext uri="{FF2B5EF4-FFF2-40B4-BE49-F238E27FC236}">
                <a16:creationId xmlns:a16="http://schemas.microsoft.com/office/drawing/2014/main" id="{279258E1-8237-2D46-9BE2-3F44A228AF83}"/>
              </a:ext>
            </a:extLst>
          </p:cNvPr>
          <p:cNvSpPr/>
          <p:nvPr/>
        </p:nvSpPr>
        <p:spPr>
          <a:xfrm rot="10800000">
            <a:off x="9992493" y="3401962"/>
            <a:ext cx="284206" cy="267068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>
            <a:extLst>
              <a:ext uri="{FF2B5EF4-FFF2-40B4-BE49-F238E27FC236}">
                <a16:creationId xmlns:a16="http://schemas.microsoft.com/office/drawing/2014/main" id="{2B9D33D9-4751-EF47-ADF8-60FE073FA792}"/>
              </a:ext>
            </a:extLst>
          </p:cNvPr>
          <p:cNvSpPr/>
          <p:nvPr/>
        </p:nvSpPr>
        <p:spPr>
          <a:xfrm rot="10800000">
            <a:off x="9992493" y="4597132"/>
            <a:ext cx="284206" cy="267069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5EF5252-1838-7840-AADA-EB26F0AEDF5D}"/>
              </a:ext>
            </a:extLst>
          </p:cNvPr>
          <p:cNvSpPr txBox="1"/>
          <p:nvPr/>
        </p:nvSpPr>
        <p:spPr>
          <a:xfrm>
            <a:off x="19172" y="45720"/>
            <a:ext cx="339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" pitchFamily="2" charset="0"/>
              </a:rPr>
              <a:t>III. TPCs for Rare Events (stats)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9409CEC-8C1A-1349-BBEB-AAE9A36F6848}"/>
              </a:ext>
            </a:extLst>
          </p:cNvPr>
          <p:cNvSpPr txBox="1"/>
          <p:nvPr/>
        </p:nvSpPr>
        <p:spPr>
          <a:xfrm>
            <a:off x="2757149" y="6408941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" pitchFamily="2" charset="0"/>
              </a:rPr>
              <a:t>24 + </a:t>
            </a:r>
            <a:r>
              <a:rPr lang="en-US" b="1" dirty="0">
                <a:latin typeface="Times" pitchFamily="2" charset="0"/>
              </a:rPr>
              <a:t>1x4</a:t>
            </a:r>
            <a:r>
              <a:rPr lang="en-US" dirty="0">
                <a:latin typeface="Times" pitchFamily="2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" pitchFamily="2" charset="0"/>
              </a:rPr>
              <a:t>(+2)</a:t>
            </a:r>
            <a:r>
              <a:rPr lang="en-US" dirty="0">
                <a:solidFill>
                  <a:schemeClr val="accent1"/>
                </a:solidFill>
                <a:latin typeface="Times" pitchFamily="2" charset="0"/>
              </a:rPr>
              <a:t>(+10) </a:t>
            </a:r>
            <a:r>
              <a:rPr lang="en-US" dirty="0">
                <a:latin typeface="Times" pitchFamily="2" charset="0"/>
              </a:rPr>
              <a:t>/69 submissions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3903C6-45DE-3242-8BF2-6BA4BB3B5201}"/>
              </a:ext>
            </a:extLst>
          </p:cNvPr>
          <p:cNvSpPr txBox="1"/>
          <p:nvPr/>
        </p:nvSpPr>
        <p:spPr>
          <a:xfrm>
            <a:off x="8019078" y="-2769"/>
            <a:ext cx="14157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latin typeface="Times" pitchFamily="2" charset="0"/>
              </a:rPr>
              <a:t>R&amp;D topics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86568C4-FEF4-DC4B-95C7-D50602FE5CC6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</p:spTree>
    <p:extLst>
      <p:ext uri="{BB962C8B-B14F-4D97-AF65-F5344CB8AC3E}">
        <p14:creationId xmlns:p14="http://schemas.microsoft.com/office/powerpoint/2010/main" val="3330706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27BD020-9773-F645-AA7E-2C64F49CB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687" y="21020"/>
            <a:ext cx="6874423" cy="68188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47AE33B-4DDE-844C-A623-D2778B33DB46}"/>
              </a:ext>
            </a:extLst>
          </p:cNvPr>
          <p:cNvSpPr txBox="1"/>
          <p:nvPr/>
        </p:nvSpPr>
        <p:spPr>
          <a:xfrm>
            <a:off x="19172" y="45720"/>
            <a:ext cx="6433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" pitchFamily="2" charset="0"/>
              </a:rPr>
              <a:t>III. </a:t>
            </a:r>
            <a:r>
              <a:rPr lang="en-US" sz="1800" b="1" dirty="0">
                <a:latin typeface="Times" pitchFamily="2" charset="0"/>
              </a:rPr>
              <a:t>TPCs for Rare Events (ECFA matching and considerations)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94DD8B-71B9-DA4A-A776-CD7ACD74B9E3}"/>
              </a:ext>
            </a:extLst>
          </p:cNvPr>
          <p:cNvSpPr txBox="1"/>
          <p:nvPr/>
        </p:nvSpPr>
        <p:spPr>
          <a:xfrm>
            <a:off x="10492740" y="0"/>
            <a:ext cx="1699260" cy="5847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Times" pitchFamily="2" charset="0"/>
              </a:rPr>
              <a:t>WG2-applications</a:t>
            </a:r>
          </a:p>
          <a:p>
            <a:r>
              <a:rPr lang="en-US" sz="1600" dirty="0">
                <a:latin typeface="Times" pitchFamily="2" charset="0"/>
              </a:rPr>
              <a:t>(TPC survey)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A07583-EC6B-F942-81A9-BC758C78B21B}"/>
              </a:ext>
            </a:extLst>
          </p:cNvPr>
          <p:cNvSpPr txBox="1"/>
          <p:nvPr/>
        </p:nvSpPr>
        <p:spPr>
          <a:xfrm>
            <a:off x="320566" y="1262161"/>
            <a:ext cx="4461500" cy="5186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‘Rare decays’ probably not the best choice of words.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Times" pitchFamily="2" charset="0"/>
              </a:rPr>
              <a:t>The matching with ECFA is very strong </a:t>
            </a:r>
            <a:r>
              <a:rPr lang="en-US" dirty="0">
                <a:latin typeface="Times" pitchFamily="2" charset="0"/>
              </a:rPr>
              <a:t>(except for the ‘low power’ item [</a:t>
            </a:r>
            <a:r>
              <a:rPr lang="en-US" b="1" dirty="0">
                <a:solidFill>
                  <a:srgbClr val="FF0000"/>
                </a:solidFill>
                <a:latin typeface="Times" pitchFamily="2" charset="0"/>
              </a:rPr>
              <a:t>?</a:t>
            </a:r>
            <a:r>
              <a:rPr lang="en-US" dirty="0">
                <a:latin typeface="Times" pitchFamily="2" charset="0"/>
              </a:rPr>
              <a:t>]).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There is a blurry line between TPCs for rare events, neutrino physics, nuclear physics and HEP. We need to consider this carefully. </a:t>
            </a:r>
            <a:r>
              <a:rPr lang="en-US" b="1" dirty="0">
                <a:latin typeface="Times" pitchFamily="2" charset="0"/>
              </a:rPr>
              <a:t>The line can be practically drawn in between tracking TPCs and all the rest</a:t>
            </a:r>
            <a:r>
              <a:rPr lang="en-US" dirty="0">
                <a:latin typeface="Times" pitchFamily="2" charset="0"/>
              </a:rPr>
              <a:t>. But not everybody feels the same.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20/28 of the groups are engaged or planning to apply for funds.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Times" pitchFamily="2" charset="0"/>
              </a:rPr>
              <a:t>Given the large feedback obtained from other TPC groups after the survey deadline had passed, the number of active institutes will certainly be above 35.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latin typeface="Time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451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979</TotalTime>
  <Words>1675</Words>
  <Application>Microsoft Macintosh PowerPoint</Application>
  <PresentationFormat>Widescreen</PresentationFormat>
  <Paragraphs>188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Helvetica</vt:lpstr>
      <vt:lpstr>Times</vt:lpstr>
      <vt:lpstr>Office Theme</vt:lpstr>
      <vt:lpstr>TPCs for Rare Event Searches (‘Rare Decays’ for ECFA)</vt:lpstr>
      <vt:lpstr>TPCs for Rare Event Searches (‘Rare Decays’ for ECFA)</vt:lpstr>
      <vt:lpstr>TPCs for Rare Event Searches (‘Rare Decays’ for ECFA)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GONZALEZ DIAZ DIEGO</dc:creator>
  <cp:lastModifiedBy>GONZALEZ DIAZ DIEGO</cp:lastModifiedBy>
  <cp:revision>133</cp:revision>
  <dcterms:created xsi:type="dcterms:W3CDTF">2023-02-20T21:45:57Z</dcterms:created>
  <dcterms:modified xsi:type="dcterms:W3CDTF">2023-03-01T09:30:18Z</dcterms:modified>
</cp:coreProperties>
</file>