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342" r:id="rId2"/>
    <p:sldId id="337" r:id="rId3"/>
    <p:sldId id="344" r:id="rId4"/>
    <p:sldId id="343" r:id="rId5"/>
    <p:sldId id="346" r:id="rId6"/>
    <p:sldId id="347" r:id="rId7"/>
    <p:sldId id="348" r:id="rId8"/>
    <p:sldId id="34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60B"/>
    <a:srgbClr val="0070C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46"/>
    <p:restoredTop sz="96197"/>
  </p:normalViewPr>
  <p:slideViewPr>
    <p:cSldViewPr snapToGrid="0" snapToObjects="1">
      <p:cViewPr varScale="1">
        <p:scale>
          <a:sx n="124" d="100"/>
          <a:sy n="124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B8B45-384E-8346-BE78-AE2AE72AFFCB}" type="datetimeFigureOut">
              <a:rPr lang="en-IT" smtClean="0"/>
              <a:t>01/03/23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34D76-26B5-354F-B600-38064D0143D3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53420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CDF36-D7DD-304D-8CC8-39FE523CD12A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79124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2782-C556-634F-ABF4-7737E91E4F29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82075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537D3-B475-EA46-BBDB-B8E9332F763C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2059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18505-51FF-E44F-8BF8-D66452A9D658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59455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DC07-F326-3D4C-A92B-5622C16C75FD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0341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12DA-AE1E-EF4E-987B-0D29BFD6A0CD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68387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E1F2E-47A4-C24D-89BC-51A9574DAD87}" type="datetime1">
              <a:rPr lang="it-IT" smtClean="0"/>
              <a:t>01/03/23</a:t>
            </a:fld>
            <a:endParaRPr lang="en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45282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0F2C-B567-F74F-96D1-1B361A161A19}" type="datetime1">
              <a:rPr lang="it-IT" smtClean="0"/>
              <a:t>01/03/23</a:t>
            </a:fld>
            <a:endParaRPr lang="en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7057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66BBC-2ED7-644F-97F6-9AF611C59D02}" type="datetime1">
              <a:rPr lang="it-IT" smtClean="0"/>
              <a:t>01/03/23</a:t>
            </a:fld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2433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D625A-710F-7841-A13F-55063C66BE65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740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C5CA3-CFF0-6041-B4AB-7DD84D047F67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017152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A2CFD-4B4C-C445-8C3D-696AEB64436C}" type="datetime1">
              <a:rPr lang="it-IT" smtClean="0"/>
              <a:t>01/03/23</a:t>
            </a:fld>
            <a:endParaRPr lang="en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9C581-B67C-774B-A23A-205ED85643E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9973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597" y="365126"/>
            <a:ext cx="8574097" cy="1325563"/>
          </a:xfrm>
        </p:spPr>
        <p:txBody>
          <a:bodyPr/>
          <a:lstStyle/>
          <a:p>
            <a:r>
              <a:rPr lang="en-GB" b="1" dirty="0">
                <a:solidFill>
                  <a:srgbClr val="0070C0"/>
                </a:solidFill>
              </a:rPr>
              <a:t>P</a:t>
            </a:r>
            <a:r>
              <a:rPr lang="en-IT" b="1" dirty="0">
                <a:solidFill>
                  <a:srgbClr val="0070C0"/>
                </a:solidFill>
              </a:rPr>
              <a:t>ossible Common SW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97" y="1690689"/>
            <a:ext cx="8810403" cy="4884770"/>
          </a:xfrm>
        </p:spPr>
        <p:txBody>
          <a:bodyPr>
            <a:normAutofit/>
          </a:bodyPr>
          <a:lstStyle/>
          <a:p>
            <a:r>
              <a:rPr lang="en-US" sz="3800" b="1" dirty="0"/>
              <a:t>Several Common Topics:</a:t>
            </a:r>
          </a:p>
          <a:p>
            <a:pPr lvl="1"/>
            <a:r>
              <a:rPr lang="en-US" dirty="0">
                <a:solidFill>
                  <a:schemeClr val="accent1"/>
                </a:solidFill>
              </a:rPr>
              <a:t>Maintenance, Development &amp; Support of Existing Software</a:t>
            </a:r>
          </a:p>
          <a:p>
            <a:pPr lvl="2"/>
            <a:r>
              <a:rPr lang="en-US" i="1" dirty="0"/>
              <a:t>Here should think also about documentation, training &amp; dissemination</a:t>
            </a:r>
          </a:p>
          <a:p>
            <a:pPr lvl="2"/>
            <a:r>
              <a:rPr lang="en-US" i="1" dirty="0"/>
              <a:t>All technologies are interested: Wires, TPC, RPC, MPGD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Simulation of Resistive Elements, Simulation of Large Gain</a:t>
            </a:r>
          </a:p>
          <a:p>
            <a:pPr lvl="2"/>
            <a:r>
              <a:rPr lang="en-US" i="1" dirty="0"/>
              <a:t>Mostly MPGD, RPC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Measurement of (Eco-)Gas cross-sections, Database</a:t>
            </a:r>
          </a:p>
          <a:p>
            <a:pPr lvl="2"/>
            <a:r>
              <a:rPr lang="en-US" i="1" dirty="0"/>
              <a:t>All technologies are interested: Wires, TPC, RPC, MPGD</a:t>
            </a:r>
          </a:p>
          <a:p>
            <a:pPr lvl="1"/>
            <a:r>
              <a:rPr lang="en-US" dirty="0">
                <a:solidFill>
                  <a:srgbClr val="FFA60B"/>
                </a:solidFill>
              </a:rPr>
              <a:t>Simulation of Discharges, Understand Ion &amp; Photon Physics</a:t>
            </a:r>
          </a:p>
          <a:p>
            <a:pPr lvl="2"/>
            <a:r>
              <a:rPr lang="en-US" i="1" dirty="0"/>
              <a:t>Technologies are interested in this for different reasons:</a:t>
            </a:r>
          </a:p>
          <a:p>
            <a:pPr lvl="2"/>
            <a:r>
              <a:rPr lang="en-US" i="1" dirty="0"/>
              <a:t>E.g. Wires </a:t>
            </a:r>
            <a:r>
              <a:rPr lang="en-US" i="1" dirty="0">
                <a:sym typeface="Wingdings" pitchFamily="2" charset="2"/>
              </a:rPr>
              <a:t>(for Ageing), MPGD (maximum gain, discharges, correct signal shape), TPC (optical readout: scintillation), RPC (Dark Rate)</a:t>
            </a:r>
          </a:p>
          <a:p>
            <a:pPr marL="0" indent="0">
              <a:buNone/>
            </a:pPr>
            <a:endParaRPr lang="en-US" i="1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F2C24-6CB2-D185-D1CA-6D5DAF6B1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ADC9A-C703-CD41-A57F-18C88749599B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3022AA-318A-7378-8268-5DB6C5FC6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D877C9-BE7A-C439-DCAF-8E440435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1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1828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Maintenance &amp; Development </a:t>
            </a:r>
            <a:br>
              <a:rPr lang="en-IT" b="1" dirty="0">
                <a:solidFill>
                  <a:srgbClr val="0070C0"/>
                </a:solidFill>
              </a:rPr>
            </a:br>
            <a:r>
              <a:rPr lang="en-IT" b="1" dirty="0">
                <a:solidFill>
                  <a:srgbClr val="0070C0"/>
                </a:solidFill>
              </a:rPr>
              <a:t>of Software Tools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97" y="1612187"/>
            <a:ext cx="8810403" cy="5158482"/>
          </a:xfrm>
        </p:spPr>
        <p:txBody>
          <a:bodyPr>
            <a:normAutofit fontScale="70000" lnSpcReduction="2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We should make a distinction between: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chemeClr val="accent6"/>
                </a:solidFill>
              </a:rPr>
              <a:t>S</a:t>
            </a:r>
            <a:r>
              <a:rPr lang="en-IT" dirty="0">
                <a:solidFill>
                  <a:schemeClr val="accent6"/>
                </a:solidFill>
              </a:rPr>
              <a:t>W tools used to simulate response of a (Physics) Experiment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T" dirty="0">
                <a:solidFill>
                  <a:srgbClr val="C00000"/>
                </a:solidFill>
              </a:rPr>
              <a:t>SW tools used to simulate the physics processes in detectors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SW tools usef for the design of detectors and electronics (CAD)</a:t>
            </a:r>
          </a:p>
          <a:p>
            <a:r>
              <a:rPr lang="en-IT" dirty="0">
                <a:solidFill>
                  <a:srgbClr val="0070C0"/>
                </a:solidFill>
              </a:rPr>
              <a:t>For the </a:t>
            </a:r>
            <a:r>
              <a:rPr lang="en-IT" dirty="0">
                <a:solidFill>
                  <a:schemeClr val="accent6"/>
                </a:solidFill>
              </a:rPr>
              <a:t>(1)</a:t>
            </a:r>
            <a:r>
              <a:rPr lang="en-IT" dirty="0">
                <a:solidFill>
                  <a:srgbClr val="0070C0"/>
                </a:solidFill>
              </a:rPr>
              <a:t> &amp; 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(3)</a:t>
            </a:r>
            <a:r>
              <a:rPr lang="en-IT" dirty="0">
                <a:solidFill>
                  <a:srgbClr val="0070C0"/>
                </a:solidFill>
              </a:rPr>
              <a:t>:</a:t>
            </a:r>
            <a:endParaRPr lang="en-IT" i="1" dirty="0">
              <a:solidFill>
                <a:srgbClr val="0070C0"/>
              </a:solidFill>
            </a:endParaRPr>
          </a:p>
          <a:p>
            <a:pPr lvl="1"/>
            <a:r>
              <a:rPr lang="en-GB" dirty="0"/>
              <a:t>C</a:t>
            </a:r>
            <a:r>
              <a:rPr lang="en-IT" dirty="0"/>
              <a:t>ore SW is typically not written / maintained by our community</a:t>
            </a:r>
          </a:p>
          <a:p>
            <a:pPr lvl="1"/>
            <a:r>
              <a:rPr lang="en-GB" dirty="0"/>
              <a:t>E</a:t>
            </a:r>
            <a:r>
              <a:rPr lang="en-IT" dirty="0"/>
              <a:t>.g. GEANT4, ILCSoft/Marlin, Key4HEP</a:t>
            </a:r>
          </a:p>
          <a:p>
            <a:pPr lvl="1"/>
            <a:r>
              <a:rPr lang="en-IT" dirty="0"/>
              <a:t>we could think of grouping best practices, example procedures, increase exchange between different experiments/communities</a:t>
            </a:r>
          </a:p>
          <a:p>
            <a:pPr lvl="1"/>
            <a:r>
              <a:rPr lang="en-IT" dirty="0"/>
              <a:t>Common acquisition of licenses? </a:t>
            </a:r>
            <a:r>
              <a:rPr lang="en-GB" dirty="0"/>
              <a:t>F</a:t>
            </a:r>
            <a:r>
              <a:rPr lang="en-IT" dirty="0"/>
              <a:t>ew CERN based licenses available (e.g. ANSYS,COMSOL)</a:t>
            </a:r>
          </a:p>
          <a:p>
            <a:r>
              <a:rPr lang="en-IT" dirty="0">
                <a:solidFill>
                  <a:srgbClr val="0070C0"/>
                </a:solidFill>
              </a:rPr>
              <a:t>For the </a:t>
            </a:r>
            <a:r>
              <a:rPr lang="en-IT" dirty="0">
                <a:solidFill>
                  <a:srgbClr val="C00000"/>
                </a:solidFill>
              </a:rPr>
              <a:t>(2)</a:t>
            </a:r>
            <a:r>
              <a:rPr lang="en-IT" dirty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IT" dirty="0">
                <a:solidFill>
                  <a:schemeClr val="accent6"/>
                </a:solidFill>
              </a:rPr>
              <a:t>Core SW is written / maintained by our community</a:t>
            </a:r>
          </a:p>
          <a:p>
            <a:pPr lvl="1"/>
            <a:r>
              <a:rPr lang="en-IT" dirty="0">
                <a:solidFill>
                  <a:schemeClr val="accent1"/>
                </a:solidFill>
              </a:rPr>
              <a:t>Examples: Heed, Magboltz, Garfield++, NeBEM</a:t>
            </a:r>
          </a:p>
          <a:p>
            <a:pPr lvl="1"/>
            <a:r>
              <a:rPr lang="en-IT" dirty="0">
                <a:solidFill>
                  <a:srgbClr val="C00000"/>
                </a:solidFill>
              </a:rPr>
              <a:t>Development &amp; Maintenance are often multi-decade one-man projects – sensible to single point of failure</a:t>
            </a:r>
          </a:p>
          <a:p>
            <a:pPr lvl="2"/>
            <a:r>
              <a:rPr lang="en-GB" dirty="0"/>
              <a:t>M</a:t>
            </a:r>
            <a:r>
              <a:rPr lang="en-IT" dirty="0"/>
              <a:t>any persons already pensionned or about to pension … </a:t>
            </a:r>
            <a:r>
              <a:rPr lang="en-IT" i="1" dirty="0"/>
              <a:t>actions to be taken!</a:t>
            </a:r>
          </a:p>
          <a:p>
            <a:pPr lvl="1"/>
            <a:r>
              <a:rPr lang="en-IT" dirty="0">
                <a:solidFill>
                  <a:srgbClr val="C00000"/>
                </a:solidFill>
              </a:rPr>
              <a:t>Action should be taken to ensure:</a:t>
            </a:r>
          </a:p>
          <a:p>
            <a:pPr lvl="2"/>
            <a:r>
              <a:rPr lang="en-IT" dirty="0"/>
              <a:t>SW can be continued to be developed (modern programming languages)</a:t>
            </a:r>
          </a:p>
          <a:p>
            <a:pPr lvl="2"/>
            <a:r>
              <a:rPr lang="en-IT" dirty="0"/>
              <a:t>SW can be maintained / supported by larger group of people</a:t>
            </a:r>
          </a:p>
          <a:p>
            <a:pPr lvl="2"/>
            <a:r>
              <a:rPr lang="en-IT" dirty="0"/>
              <a:t>SW should be modernized to take profit of contemporary computing (GPU, Multi-Thread)</a:t>
            </a:r>
          </a:p>
          <a:p>
            <a:pPr lvl="1"/>
            <a:r>
              <a:rPr lang="en-IT" dirty="0">
                <a:solidFill>
                  <a:schemeClr val="accent2"/>
                </a:solidFill>
              </a:rPr>
              <a:t>Training, Training, Training! </a:t>
            </a:r>
            <a:r>
              <a:rPr lang="en-IT" i="1" dirty="0"/>
              <a:t>… </a:t>
            </a:r>
            <a:r>
              <a:rPr lang="en-IT" sz="2000" i="1" dirty="0">
                <a:solidFill>
                  <a:schemeClr val="accent6"/>
                </a:solidFill>
              </a:rPr>
              <a:t>in common with WG8 </a:t>
            </a:r>
            <a:r>
              <a:rPr lang="en-IT" sz="2000" i="1" dirty="0"/>
              <a:t>– specific simulation training/schools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48B70-A54E-B251-63AC-6BDDACCE4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B6E99-0D62-BA44-B257-4967A78C8897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0F25B-FEEE-3471-4861-ACEC8C205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309A5-DFAF-BF5E-9C14-CBDCE321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2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7201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Behaviour &amp; Simulation of Large Avalanches - Discharges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3597" y="1612187"/>
                <a:ext cx="8810403" cy="5158482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IT" b="1" dirty="0"/>
                  <a:t>Garfield++ simulates well small-medium size Avalanches</a:t>
                </a:r>
              </a:p>
              <a:p>
                <a:pPr lvl="1"/>
                <a:r>
                  <a:rPr lang="en-GB" dirty="0"/>
                  <a:t>M</a:t>
                </a:r>
                <a:r>
                  <a:rPr lang="en-IT" dirty="0"/>
                  <a:t>icroscopic tracking technique + penning effect for ionization through collision between exited states</a:t>
                </a:r>
              </a:p>
              <a:p>
                <a:r>
                  <a:rPr lang="en-IT" b="1" dirty="0">
                    <a:solidFill>
                      <a:srgbClr val="C00000"/>
                    </a:solidFill>
                  </a:rPr>
                  <a:t>Large size avalanches are not yet fully understood</a:t>
                </a:r>
              </a:p>
              <a:p>
                <a:pPr lvl="1"/>
                <a:r>
                  <a:rPr lang="en-GB" dirty="0"/>
                  <a:t>S</a:t>
                </a:r>
                <a:r>
                  <a:rPr lang="en-IT" dirty="0"/>
                  <a:t>pace-charge effects, timing, emission &amp; absorption of photons, non-equilibrium effects</a:t>
                </a:r>
              </a:p>
              <a:p>
                <a:pPr lvl="1"/>
                <a:r>
                  <a:rPr lang="en-GB" dirty="0"/>
                  <a:t>A</a:t>
                </a:r>
                <a:r>
                  <a:rPr lang="en-IT" dirty="0"/>
                  <a:t>valanche-to-streamer transition; streamer propagation &amp; quenching</a:t>
                </a:r>
              </a:p>
              <a:p>
                <a:r>
                  <a:rPr lang="en-IT" b="1" dirty="0">
                    <a:solidFill>
                      <a:schemeClr val="accent6"/>
                    </a:solidFill>
                  </a:rPr>
                  <a:t>Detailed understanding of these processes can come </a:t>
                </a:r>
                <a:r>
                  <a:rPr lang="en-IT" b="1" u="sng" dirty="0">
                    <a:solidFill>
                      <a:schemeClr val="accent6"/>
                    </a:solidFill>
                  </a:rPr>
                  <a:t>through simulation </a:t>
                </a:r>
                <a:r>
                  <a:rPr lang="en-IT" b="1" dirty="0">
                    <a:solidFill>
                      <a:schemeClr val="accent6"/>
                    </a:solidFill>
                  </a:rPr>
                  <a:t>and </a:t>
                </a:r>
                <a:r>
                  <a:rPr lang="en-IT" b="1" u="sng" dirty="0">
                    <a:solidFill>
                      <a:schemeClr val="accent6"/>
                    </a:solidFill>
                  </a:rPr>
                  <a:t>verification of simulation to data </a:t>
                </a:r>
                <a:r>
                  <a:rPr lang="en-IT" b="1" dirty="0">
                    <a:solidFill>
                      <a:schemeClr val="accent6"/>
                    </a:solidFill>
                  </a:rPr>
                  <a:t>– </a:t>
                </a:r>
                <a:r>
                  <a:rPr lang="en-IT" i="1" dirty="0">
                    <a:solidFill>
                      <a:schemeClr val="accent6"/>
                    </a:solidFill>
                  </a:rPr>
                  <a:t>critical review &amp; physics modelling necessary</a:t>
                </a:r>
              </a:p>
              <a:p>
                <a:r>
                  <a:rPr lang="en-IT" b="1" dirty="0"/>
                  <a:t>Simulation of large gains beneficial for several detectors</a:t>
                </a:r>
              </a:p>
              <a:p>
                <a:pPr lvl="1"/>
                <a:r>
                  <a:rPr lang="en-IT" dirty="0"/>
                  <a:t>MPGDs with high gain (10</a:t>
                </a:r>
                <a:r>
                  <a:rPr lang="en-IT" baseline="30000" dirty="0"/>
                  <a:t>5</a:t>
                </a:r>
                <a:r>
                  <a:rPr lang="en-IT" dirty="0"/>
                  <a:t> - 10</a:t>
                </a:r>
                <a:r>
                  <a:rPr lang="en-IT" baseline="30000" dirty="0"/>
                  <a:t>6</a:t>
                </a:r>
                <a:r>
                  <a:rPr lang="en-IT" dirty="0"/>
                  <a:t>), RPC, SiPMs, Silicon detectors (LGADs), … </a:t>
                </a:r>
              </a:p>
              <a:p>
                <a:pPr lvl="1"/>
                <a:r>
                  <a:rPr lang="en-IT" dirty="0"/>
                  <a:t>Understand fundamental limits of our detectors</a:t>
                </a:r>
              </a:p>
              <a:p>
                <a:pPr lvl="2"/>
                <a:r>
                  <a:rPr lang="en-IT" dirty="0"/>
                  <a:t>RPC: avalanche-to-streamer transition</a:t>
                </a:r>
              </a:p>
              <a:p>
                <a:pPr lvl="2"/>
                <a:r>
                  <a:rPr lang="en-IT" dirty="0"/>
                  <a:t>MPGD: discharge simulation; understand Max Gain &lt;&lt; Raether Limit</a:t>
                </a:r>
              </a:p>
              <a:p>
                <a:pPr lvl="2"/>
                <a:r>
                  <a:rPr lang="en-GB" dirty="0"/>
                  <a:t>R</a:t>
                </a:r>
                <a:r>
                  <a:rPr lang="en-IT" dirty="0"/>
                  <a:t>esistive MPGD: spark quenching</a:t>
                </a:r>
              </a:p>
              <a:p>
                <a:r>
                  <a:rPr lang="en-IT" b="1" dirty="0">
                    <a:solidFill>
                      <a:schemeClr val="accent1"/>
                    </a:solidFill>
                  </a:rPr>
                  <a:t>We have ideas how to do it…</a:t>
                </a:r>
              </a:p>
              <a:p>
                <a:pPr lvl="1"/>
                <a:r>
                  <a:rPr lang="en-GB" dirty="0">
                    <a:solidFill>
                      <a:schemeClr val="accent1"/>
                    </a:solidFill>
                  </a:rPr>
                  <a:t>E</a:t>
                </a:r>
                <a:r>
                  <a:rPr lang="en-IT" dirty="0">
                    <a:solidFill>
                      <a:schemeClr val="accent1"/>
                    </a:solidFill>
                  </a:rPr>
                  <a:t>xtend Microscopic tracking </a:t>
                </a:r>
                <a:r>
                  <a:rPr lang="en-IT" dirty="0"/>
                  <a:t>with clustering/super-particles to reduce computational needs (time, memory) – </a:t>
                </a:r>
                <a:r>
                  <a:rPr lang="en-IT" dirty="0">
                    <a:solidFill>
                      <a:schemeClr val="accent1"/>
                    </a:solidFill>
                  </a:rPr>
                  <a:t>include space-charges </a:t>
                </a:r>
                <a:r>
                  <a:rPr lang="en-IT" dirty="0"/>
                  <a:t>(e.g. with NeBEM, use GPUs)</a:t>
                </a:r>
              </a:p>
              <a:p>
                <a:pPr lvl="1"/>
                <a:r>
                  <a:rPr lang="en-IT" dirty="0"/>
                  <a:t>First attempts to </a:t>
                </a:r>
                <a:r>
                  <a:rPr lang="en-IT" dirty="0">
                    <a:solidFill>
                      <a:srgbClr val="FFA60B"/>
                    </a:solidFill>
                  </a:rPr>
                  <a:t>photon tracking </a:t>
                </a:r>
                <a:r>
                  <a:rPr lang="en-IT" dirty="0"/>
                  <a:t>are being studied </a:t>
                </a:r>
                <a:r>
                  <a:rPr lang="en-IT" i="1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i="1" dirty="0">
                    <a:solidFill>
                      <a:schemeClr val="bg1">
                        <a:lumMod val="50000"/>
                      </a:schemeClr>
                    </a:solidFill>
                  </a:rPr>
                  <a:t>-feedback 2B proven or excluded)</a:t>
                </a:r>
              </a:p>
              <a:p>
                <a:pPr lvl="1"/>
                <a:r>
                  <a:rPr lang="en-IT" dirty="0"/>
                  <a:t>Will require </a:t>
                </a:r>
                <a:r>
                  <a:rPr lang="en-IT" dirty="0">
                    <a:solidFill>
                      <a:schemeClr val="accent6"/>
                    </a:solidFill>
                  </a:rPr>
                  <a:t>extensive validation </a:t>
                </a:r>
                <a:r>
                  <a:rPr lang="en-IT" dirty="0"/>
                  <a:t>w.r.t. experimental results &amp; inventary of relevant knowledge in other fields (e.g. Plasma Physics) to understand road(s) to follow ….</a:t>
                </a:r>
              </a:p>
              <a:p>
                <a:pPr marL="914400" lvl="2" indent="0">
                  <a:buNone/>
                </a:pPr>
                <a:endParaRPr lang="en-IT" dirty="0"/>
              </a:p>
              <a:p>
                <a:endParaRPr lang="en-IT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597" y="1612187"/>
                <a:ext cx="8810403" cy="5158482"/>
              </a:xfrm>
              <a:blipFill>
                <a:blip r:embed="rId2"/>
                <a:stretch>
                  <a:fillRect l="-576" t="-196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19F97-A9E6-0E7F-4481-BF7A6BD7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72212-960C-9B43-ACBF-9749ED4E2CD0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A22CC-2672-80F1-901B-841F7BF2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A989AA-B7C2-9452-C3A8-B4680462A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3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142317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Simulation of Resistive Elements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3597" y="1500029"/>
                <a:ext cx="8707661" cy="3054608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IT" b="1" dirty="0">
                    <a:solidFill>
                      <a:schemeClr val="accent6"/>
                    </a:solidFill>
                  </a:rPr>
                  <a:t>Resistive elements to improve detector performance &amp; stability (spark quenching)</a:t>
                </a:r>
              </a:p>
              <a:p>
                <a:r>
                  <a:rPr lang="en-IT" b="1" dirty="0">
                    <a:solidFill>
                      <a:schemeClr val="accent1"/>
                    </a:solidFill>
                  </a:rPr>
                  <a:t>Resistive materials need time to evacuate and spread the charge </a:t>
                </a:r>
              </a:p>
              <a:p>
                <a:pPr lvl="1"/>
                <a:r>
                  <a:rPr lang="en-GB" i="1" dirty="0"/>
                  <a:t>L</a:t>
                </a:r>
                <a:r>
                  <a:rPr lang="en-IT" i="1" dirty="0"/>
                  <a:t>ocal collapse of (strong) Efield – limiting avalanche growth</a:t>
                </a:r>
                <a:endParaRPr lang="en-IT" i="1" dirty="0">
                  <a:solidFill>
                    <a:srgbClr val="C00000"/>
                  </a:solidFill>
                </a:endParaRPr>
              </a:p>
              <a:p>
                <a:r>
                  <a:rPr lang="en-IT" b="1" dirty="0">
                    <a:solidFill>
                      <a:srgbClr val="C00000"/>
                    </a:solidFill>
                  </a:rPr>
                  <a:t>Currently cannot calculate signal induction if signal propagation time is non-negligible</a:t>
                </a:r>
                <a:r>
                  <a:rPr lang="en-IT" b="1" dirty="0"/>
                  <a:t> Possible Approaches: </a:t>
                </a:r>
                <a:endParaRPr lang="en-GB" b="1" dirty="0"/>
              </a:p>
              <a:p>
                <a:pPr lvl="1"/>
                <a:r>
                  <a:rPr lang="en-GB" i="1" dirty="0"/>
                  <a:t>A</a:t>
                </a:r>
                <a:r>
                  <a:rPr lang="en-IT" i="1" dirty="0"/>
                  <a:t>nalytic dynamic potential of the charge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T" i="1" dirty="0"/>
                  <a:t> in simple geometries</a:t>
                </a:r>
              </a:p>
              <a:p>
                <a:pPr lvl="1"/>
                <a:r>
                  <a:rPr lang="en-GB" i="1" dirty="0"/>
                  <a:t>S</a:t>
                </a:r>
                <a:r>
                  <a:rPr lang="en-IT" i="1" dirty="0"/>
                  <a:t>imulate time-dependent weighting field with FEM solvers (e.g. COMSOL,ELMER)</a:t>
                </a:r>
              </a:p>
              <a:p>
                <a:pPr lvl="1"/>
                <a:r>
                  <a:rPr lang="en-IT" i="1" dirty="0"/>
                  <a:t>1.5D approach in early 2000 – need to extend now to 3D &amp; implement size (or distance to GND)</a:t>
                </a:r>
              </a:p>
              <a:p>
                <a:r>
                  <a:rPr lang="en-IT" b="1" dirty="0">
                    <a:solidFill>
                      <a:schemeClr val="accent1"/>
                    </a:solidFill>
                  </a:rPr>
                  <a:t>Other / Related studies in simulation with resistive elements:</a:t>
                </a:r>
              </a:p>
              <a:p>
                <a:pPr lvl="1"/>
                <a:r>
                  <a:rPr lang="en-IT" i="1" dirty="0"/>
                  <a:t>Simulation of Dynamic Behaviour – Rate capability (use of equivalent circuits)</a:t>
                </a:r>
              </a:p>
              <a:p>
                <a:pPr lvl="1"/>
                <a:r>
                  <a:rPr lang="en-IT" i="1" dirty="0"/>
                  <a:t>Simulation of Thermal Noise, Simulation of the size of the resistive layer (or distance to GND)</a:t>
                </a:r>
              </a:p>
              <a:p>
                <a:pPr lvl="1"/>
                <a:r>
                  <a:rPr lang="en-IT" i="1" dirty="0"/>
                  <a:t>Non-uniformities and fluctuations in charge transport in resistive layers</a:t>
                </a:r>
              </a:p>
              <a:p>
                <a:pPr lvl="1"/>
                <a:endParaRPr lang="en-IT" dirty="0"/>
              </a:p>
              <a:p>
                <a:pPr lvl="1"/>
                <a:endParaRPr lang="en-IT" dirty="0"/>
              </a:p>
              <a:p>
                <a:pPr lvl="1"/>
                <a:endParaRPr lang="en-IT" dirty="0"/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597" y="1500029"/>
                <a:ext cx="8707661" cy="3054608"/>
              </a:xfrm>
              <a:blipFill>
                <a:blip r:embed="rId2"/>
                <a:stretch>
                  <a:fillRect l="-437" t="-3734" b="-8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445813A7-54E5-7A52-82DE-23A11FE42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90332"/>
            <a:ext cx="4150760" cy="22676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82CC81-E9E5-1717-2F42-727ECFC4B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7254" y="4597636"/>
            <a:ext cx="4059340" cy="22676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5CAE6F7-AE87-D4EB-1C5A-80A95BF36413}"/>
              </a:ext>
            </a:extLst>
          </p:cNvPr>
          <p:cNvSpPr txBox="1"/>
          <p:nvPr/>
        </p:nvSpPr>
        <p:spPr>
          <a:xfrm rot="16200000">
            <a:off x="7197271" y="4933964"/>
            <a:ext cx="3585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i="1" dirty="0">
                <a:solidFill>
                  <a:schemeClr val="accent1"/>
                </a:solidFill>
              </a:rPr>
              <a:t>D.Janssens – MPGD2022 conference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697F08-714C-A864-04E6-0ADBEEE79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23A4D-243F-6847-8652-1D115E8204BA}" type="datetime1">
              <a:rPr lang="it-IT" smtClean="0"/>
              <a:t>01/03/23</a:t>
            </a:fld>
            <a:endParaRPr lang="en-IT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125BEF-A2B8-CB87-C24A-6E2126147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98DBF2C-E40E-D95F-AE31-6CBB0D046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4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698070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ews – Page 2 – Data for Modeling Plasmas">
            <a:extLst>
              <a:ext uri="{FF2B5EF4-FFF2-40B4-BE49-F238E27FC236}">
                <a16:creationId xmlns:a16="http://schemas.microsoft.com/office/drawing/2014/main" id="{E19B74AF-4344-87E2-F7BC-A4D69EF59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497" y="1947722"/>
            <a:ext cx="1281503" cy="79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Study &amp; Extraction of Gas Properties &amp; Database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6855" y="1612186"/>
                <a:ext cx="8887146" cy="5476977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IT" b="1" dirty="0">
                    <a:solidFill>
                      <a:schemeClr val="accent6"/>
                    </a:solidFill>
                  </a:rPr>
                  <a:t>Activity in common with WG3 on Gas &amp; New Materials</a:t>
                </a:r>
              </a:p>
              <a:p>
                <a:r>
                  <a:rPr lang="en-IT" b="1" dirty="0">
                    <a:solidFill>
                      <a:schemeClr val="accent1"/>
                    </a:solidFill>
                  </a:rPr>
                  <a:t>Activity already started</a:t>
                </a:r>
              </a:p>
              <a:p>
                <a:pPr lvl="1"/>
                <a:r>
                  <a:rPr lang="en-IT" dirty="0">
                    <a:solidFill>
                      <a:schemeClr val="accent6"/>
                    </a:solidFill>
                  </a:rPr>
                  <a:t>Database exists already – </a:t>
                </a:r>
                <a:r>
                  <a:rPr lang="en-IT" i="1" dirty="0">
                    <a:solidFill>
                      <a:schemeClr val="accent6"/>
                    </a:solidFill>
                  </a:rPr>
                  <a:t>started in Plasma Physics community: </a:t>
                </a:r>
                <a:r>
                  <a:rPr lang="en-IT" b="1" dirty="0">
                    <a:solidFill>
                      <a:schemeClr val="accent6"/>
                    </a:solidFill>
                  </a:rPr>
                  <a:t>LXCAT</a:t>
                </a:r>
              </a:p>
              <a:p>
                <a:pPr lvl="2"/>
                <a:r>
                  <a:rPr lang="en-GB" dirty="0"/>
                  <a:t>https://</a:t>
                </a:r>
                <a:r>
                  <a:rPr lang="en-GB" dirty="0" err="1"/>
                  <a:t>nl.lxcat.net</a:t>
                </a:r>
                <a:r>
                  <a:rPr lang="en-GB" dirty="0"/>
                  <a:t>/home/</a:t>
                </a:r>
                <a:endParaRPr lang="en-IT" dirty="0"/>
              </a:p>
              <a:p>
                <a:pPr lvl="1"/>
                <a:r>
                  <a:rPr lang="en-GB" dirty="0">
                    <a:solidFill>
                      <a:srgbClr val="C00000"/>
                    </a:solidFill>
                  </a:rPr>
                  <a:t>C</a:t>
                </a:r>
                <a:r>
                  <a:rPr lang="en-IT" dirty="0">
                    <a:solidFill>
                      <a:srgbClr val="C00000"/>
                    </a:solidFill>
                  </a:rPr>
                  <a:t>ollaboration ETH Zurich – CERN </a:t>
                </a:r>
                <a:r>
                  <a:rPr lang="en-IT" sz="1800" i="1" dirty="0"/>
                  <a:t>(with CERN gas group &amp; RD51 WG4 conveners)</a:t>
                </a:r>
              </a:p>
              <a:p>
                <a:pPr lvl="2"/>
                <a:r>
                  <a:rPr lang="en-GB" i="1" dirty="0"/>
                  <a:t>SNF grant finally approved – 2 PhD students – timeline 2023-2026</a:t>
                </a:r>
              </a:p>
              <a:p>
                <a:pPr lvl="2"/>
                <a:r>
                  <a:rPr lang="en-GB" i="1" dirty="0"/>
                  <a:t>M</a:t>
                </a:r>
                <a:r>
                  <a:rPr lang="en-IT" i="1" dirty="0"/>
                  <a:t>easurement of transport coefficients (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IT" i="1" dirty="0"/>
                  <a:t>,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IT" i="1" dirty="0"/>
                  <a:t>, excitations, …) </a:t>
                </a:r>
              </a:p>
              <a:p>
                <a:pPr lvl="2"/>
                <a:r>
                  <a:rPr lang="en-IT" i="1" dirty="0"/>
                  <a:t>Extraction of electron cross-sections in </a:t>
                </a:r>
                <a:r>
                  <a:rPr lang="en-IT" i="1" dirty="0">
                    <a:solidFill>
                      <a:schemeClr val="accent6"/>
                    </a:solidFill>
                  </a:rPr>
                  <a:t>HFO1234z</a:t>
                </a:r>
                <a:r>
                  <a:rPr lang="en-IT" i="1" dirty="0"/>
                  <a:t> and other </a:t>
                </a:r>
                <a:r>
                  <a:rPr lang="en-IT" i="1" dirty="0">
                    <a:solidFill>
                      <a:schemeClr val="accent6"/>
                    </a:solidFill>
                  </a:rPr>
                  <a:t>Eco-gases</a:t>
                </a:r>
              </a:p>
              <a:p>
                <a:pPr lvl="3"/>
                <a:r>
                  <a:rPr lang="en-IT" i="1" dirty="0"/>
                  <a:t>S. Biagi to held a “Cross-section extraction course at CERN” - summer 2023</a:t>
                </a:r>
              </a:p>
              <a:p>
                <a:pPr lvl="3"/>
                <a:r>
                  <a:rPr lang="en-GB" i="1" dirty="0"/>
                  <a:t>G</a:t>
                </a:r>
                <a:r>
                  <a:rPr lang="en-IT" i="1" dirty="0"/>
                  <a:t>ood first step to think about future of Magboltz</a:t>
                </a:r>
              </a:p>
              <a:p>
                <a:pPr lvl="2"/>
                <a:r>
                  <a:rPr lang="en-IT" i="1" dirty="0"/>
                  <a:t>Implementation of electron cross-sections in LXCAT, Magboltz, *boltz, ...</a:t>
                </a:r>
              </a:p>
              <a:p>
                <a:pPr lvl="1"/>
                <a:r>
                  <a:rPr lang="en-IT" dirty="0">
                    <a:solidFill>
                      <a:schemeClr val="accent1"/>
                    </a:solidFill>
                  </a:rPr>
                  <a:t>Discuss how other interests/activities</a:t>
                </a:r>
                <a:br>
                  <a:rPr lang="en-IT" dirty="0">
                    <a:solidFill>
                      <a:schemeClr val="accent1"/>
                    </a:solidFill>
                  </a:rPr>
                </a:br>
                <a:r>
                  <a:rPr lang="en-IT" dirty="0">
                    <a:solidFill>
                      <a:schemeClr val="accent1"/>
                    </a:solidFill>
                  </a:rPr>
                  <a:t>can be complementary to ongoing</a:t>
                </a:r>
              </a:p>
              <a:p>
                <a:pPr lvl="2"/>
                <a:r>
                  <a:rPr lang="en-GB" i="1" dirty="0"/>
                  <a:t>Search for new gases</a:t>
                </a:r>
              </a:p>
              <a:p>
                <a:pPr lvl="3"/>
                <a:r>
                  <a:rPr lang="en-GB" dirty="0"/>
                  <a:t>ab-initio simulations of molecules </a:t>
                </a:r>
                <a:br>
                  <a:rPr lang="en-GB" dirty="0"/>
                </a:br>
                <a:r>
                  <a:rPr lang="en-GB" dirty="0"/>
                  <a:t>to assess whether promising or not?</a:t>
                </a:r>
              </a:p>
              <a:p>
                <a:pPr lvl="2"/>
                <a:r>
                  <a:rPr lang="en-IT" i="1" dirty="0"/>
                  <a:t>still many Magboltz cross-sections </a:t>
                </a:r>
                <a:br>
                  <a:rPr lang="en-IT" i="1" dirty="0"/>
                </a:br>
                <a:r>
                  <a:rPr lang="en-IT" i="1" dirty="0"/>
                  <a:t>not uploaded in LXCAT</a:t>
                </a:r>
              </a:p>
              <a:p>
                <a:pPr lvl="2"/>
                <a:r>
                  <a:rPr lang="en-IT" i="1" dirty="0"/>
                  <a:t>LXCAT / other Boltzman solvers</a:t>
                </a:r>
              </a:p>
              <a:p>
                <a:pPr lvl="2"/>
                <a:r>
                  <a:rPr lang="en-IT" i="1" dirty="0"/>
                  <a:t>Verify in other measurements: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𝑑𝑟𝑖𝑓𝑡</m:t>
                    </m:r>
                  </m:oMath>
                </a14:m>
                <a:endParaRPr lang="en-IT" i="1" dirty="0"/>
              </a:p>
              <a:p>
                <a:pPr lvl="2"/>
                <a:r>
                  <a:rPr lang="en-GB" i="1" dirty="0"/>
                  <a:t>I</a:t>
                </a:r>
                <a:r>
                  <a:rPr lang="en-IT" i="1" dirty="0"/>
                  <a:t>nterest to MPGD for </a:t>
                </a:r>
                <a:r>
                  <a:rPr lang="en-IT" i="1" dirty="0">
                    <a:solidFill>
                      <a:srgbClr val="C00000"/>
                    </a:solidFill>
                  </a:rPr>
                  <a:t>“fast”</a:t>
                </a:r>
                <a:r>
                  <a:rPr lang="en-IT" i="1" dirty="0"/>
                  <a:t> or </a:t>
                </a:r>
                <a:r>
                  <a:rPr lang="en-IT" i="1" dirty="0">
                    <a:solidFill>
                      <a:srgbClr val="FFA60B"/>
                    </a:solidFill>
                  </a:rPr>
                  <a:t>“scintillating” </a:t>
                </a:r>
                <a:r>
                  <a:rPr lang="en-IT" i="1" dirty="0"/>
                  <a:t>gases</a:t>
                </a:r>
              </a:p>
              <a:p>
                <a:pPr lvl="2"/>
                <a:r>
                  <a:rPr lang="en-IT" i="1" dirty="0"/>
                  <a:t>Gas chemistry under irradiation (ions,radicals)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6855" y="1612186"/>
                <a:ext cx="8887146" cy="5476977"/>
              </a:xfrm>
              <a:blipFill>
                <a:blip r:embed="rId3"/>
                <a:stretch>
                  <a:fillRect l="-857" t="-230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36ADD21D-5D1D-9B8D-A4A8-14783BFDA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228" y="4457735"/>
            <a:ext cx="3740772" cy="18533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C30807-7D23-EBDF-8A42-2F0957F15B3D}"/>
              </a:ext>
            </a:extLst>
          </p:cNvPr>
          <p:cNvSpPr txBox="1"/>
          <p:nvPr/>
        </p:nvSpPr>
        <p:spPr>
          <a:xfrm>
            <a:off x="5558319" y="6034118"/>
            <a:ext cx="3585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sz="1200" i="1" dirty="0"/>
              <a:t>M.Metting van Rijn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2A8EE3-72C7-6223-C244-44F6BF8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1D7E3-D649-CD4E-B8AE-D86A5B5C6F08}" type="datetime1">
              <a:rPr lang="it-IT" smtClean="0"/>
              <a:t>01/03/23</a:t>
            </a:fld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C03F2-AB28-2318-BA51-79F2EA211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834626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Modelling &amp; Simulation of Ageing, Dark Rate, Tired-detector syndrom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3597" y="1612186"/>
                <a:ext cx="8810403" cy="515848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IT" dirty="0"/>
                  <a:t>Some work on these topics started already using COMSOL </a:t>
                </a:r>
              </a:p>
              <a:p>
                <a:pPr lvl="1"/>
                <a:r>
                  <a:rPr lang="en-IT" sz="1900" dirty="0"/>
                  <a:t>but simplified hydrodynamic approach cannot take into account stochastic fluctuations </a:t>
                </a:r>
                <a:br>
                  <a:rPr lang="en-IT" sz="1900" dirty="0"/>
                </a:br>
                <a:r>
                  <a:rPr lang="en-IT" sz="1900" dirty="0"/>
                  <a:t>or photon ionization only diffusion assisted streamers </a:t>
                </a:r>
              </a:p>
              <a:p>
                <a:pPr lvl="1"/>
                <a:r>
                  <a:rPr lang="en-IT" sz="1900" dirty="0"/>
                  <a:t>Particle Tracing is an upcoming toolset in COMSOL – but we have our own ;-)</a:t>
                </a:r>
              </a:p>
              <a:p>
                <a:pPr lvl="1"/>
                <a:r>
                  <a:rPr lang="en-IT" sz="1900" i="1" dirty="0"/>
                  <a:t>Nevertheless items are of interest to our community and some work can star</a:t>
                </a:r>
                <a:r>
                  <a:rPr lang="en-IT" sz="2100" i="1" dirty="0"/>
                  <a:t>t already now</a:t>
                </a:r>
              </a:p>
              <a:p>
                <a:r>
                  <a:rPr lang="en-IT" dirty="0"/>
                  <a:t>These topics would benefit tremendously if necessary simulation tools will be developed		</a:t>
                </a:r>
                <a:r>
                  <a:rPr lang="en-IT" sz="1600" dirty="0">
                    <a:solidFill>
                      <a:schemeClr val="bg1">
                        <a:lumMod val="50000"/>
                      </a:schemeClr>
                    </a:solidFill>
                  </a:rPr>
                  <a:t>[critical &amp; instrumental to further progress in the field]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IT" sz="1900" dirty="0">
                    <a:solidFill>
                      <a:srgbClr val="C00000"/>
                    </a:solidFill>
                  </a:rPr>
                  <a:t>Maintenance &amp; Development of CORE simulation tool with Microscopic Tracking</a:t>
                </a:r>
              </a:p>
              <a:p>
                <a:pPr marL="914400" lvl="1" indent="-457200">
                  <a:buFont typeface="+mj-lt"/>
                  <a:buAutoNum type="arabicPeriod"/>
                </a:pPr>
                <a:r>
                  <a:rPr lang="en-IT" sz="1900" dirty="0">
                    <a:solidFill>
                      <a:srgbClr val="C00000"/>
                    </a:solidFill>
                  </a:rPr>
                  <a:t>Implementation of simulation of Large Avalanches =&gt; simulate discharges</a:t>
                </a:r>
                <a:endParaRPr lang="en-IT" sz="2500" i="1" dirty="0"/>
              </a:p>
              <a:p>
                <a:r>
                  <a:rPr lang="en-IT" dirty="0"/>
                  <a:t>Interesting / Common topics are:</a:t>
                </a:r>
              </a:p>
              <a:p>
                <a:pPr lvl="1"/>
                <a:r>
                  <a:rPr lang="en-GB" sz="2100" dirty="0">
                    <a:solidFill>
                      <a:srgbClr val="FFA60B"/>
                    </a:solidFill>
                  </a:rPr>
                  <a:t>Simulation of Discharges </a:t>
                </a:r>
                <a:r>
                  <a:rPr lang="en-GB" sz="2100" dirty="0"/>
                  <a:t>… </a:t>
                </a:r>
                <a:r>
                  <a:rPr lang="en-GB" sz="1600" i="1" dirty="0"/>
                  <a:t>initial work started with GEANT (~2010 - understand HIPs &amp; Q-density ) </a:t>
                </a:r>
              </a:p>
              <a:p>
                <a:pPr lvl="2"/>
                <a:r>
                  <a:rPr lang="en-GB" sz="1700" dirty="0"/>
                  <a:t>Understand discharge probability, avalanche-to-streamer formation, propagating discharges (T/Q-GEM)</a:t>
                </a:r>
              </a:p>
              <a:p>
                <a:pPr lvl="2"/>
                <a:r>
                  <a:rPr lang="en-GB" sz="1700" dirty="0"/>
                  <a:t>Knowledge can lead to improved amplification structures</a:t>
                </a:r>
              </a:p>
              <a:p>
                <a:pPr lvl="2"/>
                <a:r>
                  <a:rPr lang="en-GB" sz="1700" dirty="0">
                    <a:solidFill>
                      <a:srgbClr val="C00000"/>
                    </a:solidFill>
                  </a:rPr>
                  <a:t>Challenging to bring the simulation times from ns to </a:t>
                </a:r>
                <a14:m>
                  <m:oMath xmlns:m="http://schemas.openxmlformats.org/officeDocument/2006/math">
                    <m:r>
                      <a:rPr lang="en-GB" sz="17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1700" dirty="0">
                    <a:solidFill>
                      <a:srgbClr val="C00000"/>
                    </a:solidFill>
                  </a:rPr>
                  <a:t>s or </a:t>
                </a:r>
                <a:r>
                  <a:rPr lang="en-GB" sz="1700" dirty="0" err="1">
                    <a:solidFill>
                      <a:srgbClr val="C00000"/>
                    </a:solidFill>
                  </a:rPr>
                  <a:t>ms</a:t>
                </a:r>
                <a:r>
                  <a:rPr lang="en-GB" sz="1700" dirty="0">
                    <a:solidFill>
                      <a:srgbClr val="C00000"/>
                    </a:solidFill>
                  </a:rPr>
                  <a:t> </a:t>
                </a:r>
                <a:r>
                  <a:rPr lang="en-GB" sz="1700" dirty="0"/>
                  <a:t>– need new approaches in existing tools</a:t>
                </a:r>
              </a:p>
              <a:p>
                <a:pPr lvl="1"/>
                <a:r>
                  <a:rPr lang="en-GB" sz="2100" dirty="0"/>
                  <a:t>U</a:t>
                </a:r>
                <a:r>
                  <a:rPr lang="en-IT" sz="2100" dirty="0"/>
                  <a:t>nderstanding of </a:t>
                </a:r>
                <a:r>
                  <a:rPr lang="en-IT" sz="2100" dirty="0">
                    <a:solidFill>
                      <a:schemeClr val="accent1"/>
                    </a:solidFill>
                  </a:rPr>
                  <a:t>Dark Rate in RPCs </a:t>
                </a:r>
                <a:r>
                  <a:rPr lang="en-IT" sz="2100" dirty="0"/>
                  <a:t>&amp; </a:t>
                </a:r>
                <a:r>
                  <a:rPr lang="en-IT" sz="2100" dirty="0">
                    <a:solidFill>
                      <a:schemeClr val="accent1"/>
                    </a:solidFill>
                  </a:rPr>
                  <a:t>increase with absorbed radiation dose</a:t>
                </a:r>
              </a:p>
              <a:p>
                <a:pPr lvl="1"/>
                <a:r>
                  <a:rPr lang="en-IT" sz="2100" dirty="0">
                    <a:solidFill>
                      <a:schemeClr val="accent1"/>
                    </a:solidFill>
                  </a:rPr>
                  <a:t>Tired detector syndrom (MPGD)</a:t>
                </a:r>
                <a:r>
                  <a:rPr lang="en-IT" sz="2100" dirty="0"/>
                  <a:t>: after a spark the HV cannot be restored to the nominal values for a few hours – detector need to rest</a:t>
                </a:r>
              </a:p>
              <a:p>
                <a:pPr lvl="1"/>
                <a:r>
                  <a:rPr lang="en-IT" sz="2100" dirty="0">
                    <a:solidFill>
                      <a:schemeClr val="accent6"/>
                    </a:solidFill>
                  </a:rPr>
                  <a:t>Understand ions/radicals</a:t>
                </a:r>
                <a:r>
                  <a:rPr lang="en-IT" sz="2100" dirty="0"/>
                  <a:t> created by avalanches in gas, simulate ageing</a:t>
                </a:r>
              </a:p>
              <a:p>
                <a:pPr lvl="1"/>
                <a:r>
                  <a:rPr lang="en-IT" sz="2100" dirty="0"/>
                  <a:t>Heating of the gas and electrodes, thermionic emission?</a:t>
                </a:r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1A9B205-2347-8C49-B6E6-4891D1C4B0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3597" y="1612186"/>
                <a:ext cx="8810403" cy="5158483"/>
              </a:xfrm>
              <a:blipFill>
                <a:blip r:embed="rId2"/>
                <a:stretch>
                  <a:fillRect l="-1009" t="-245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87616-5BDD-0D46-05D0-23D1146DA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6BED7-890F-1C4D-B33A-612891865537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946A4-F868-5C8B-240F-F59D8B0B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1709BD-75A4-433A-D952-A8A2D0FB2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6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262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Technology Specific Developments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97" y="1612187"/>
            <a:ext cx="8707661" cy="5158482"/>
          </a:xfrm>
        </p:spPr>
        <p:txBody>
          <a:bodyPr>
            <a:normAutofit fontScale="92500" lnSpcReduction="20000"/>
          </a:bodyPr>
          <a:lstStyle/>
          <a:p>
            <a:r>
              <a:rPr lang="en-IT" dirty="0"/>
              <a:t>Some aspects of Simulation are currently not developed, but can be developed in the near future if there is need</a:t>
            </a:r>
          </a:p>
          <a:p>
            <a:r>
              <a:rPr lang="en-IT" dirty="0"/>
              <a:t>Should be pushed forward by the Technology that requires it</a:t>
            </a:r>
          </a:p>
          <a:p>
            <a:r>
              <a:rPr lang="en-IT" dirty="0"/>
              <a:t>Can find support / knowledge exchange with more ”core” </a:t>
            </a:r>
            <a:r>
              <a:rPr lang="en-IT"/>
              <a:t>SW-tools development team(s)</a:t>
            </a:r>
            <a:endParaRPr lang="en-IT" dirty="0"/>
          </a:p>
          <a:p>
            <a:r>
              <a:rPr lang="en-IT" dirty="0"/>
              <a:t>Can group expertise in WG4 by meetings &amp; coordination</a:t>
            </a:r>
          </a:p>
          <a:p>
            <a:r>
              <a:rPr lang="en-IT" dirty="0"/>
              <a:t>Should ensure DRD1 management to </a:t>
            </a:r>
            <a:r>
              <a:rPr lang="en-IT" i="1" dirty="0">
                <a:solidFill>
                  <a:srgbClr val="C00000"/>
                </a:solidFill>
              </a:rPr>
              <a:t>”encourage” </a:t>
            </a:r>
            <a:r>
              <a:rPr lang="en-IT" dirty="0"/>
              <a:t>inclusion of </a:t>
            </a:r>
            <a:r>
              <a:rPr lang="en-IT" dirty="0">
                <a:solidFill>
                  <a:schemeClr val="accent1"/>
                </a:solidFill>
              </a:rPr>
              <a:t>Simulation / SW Development Tasks </a:t>
            </a:r>
            <a:r>
              <a:rPr lang="en-IT" dirty="0"/>
              <a:t>in Application WP</a:t>
            </a:r>
          </a:p>
          <a:p>
            <a:r>
              <a:rPr lang="en-IT" dirty="0">
                <a:solidFill>
                  <a:schemeClr val="accent1"/>
                </a:solidFill>
              </a:rPr>
              <a:t>Examples</a:t>
            </a:r>
            <a:r>
              <a:rPr lang="en-IT" dirty="0"/>
              <a:t> can be: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mplementation of </a:t>
            </a:r>
            <a:r>
              <a:rPr lang="en-IT" i="1" dirty="0">
                <a:solidFill>
                  <a:schemeClr val="accent1"/>
                </a:solidFill>
              </a:rPr>
              <a:t>negative ions </a:t>
            </a:r>
            <a:r>
              <a:rPr lang="en-IT" dirty="0"/>
              <a:t>(TPCs for rare-event searches)</a:t>
            </a:r>
          </a:p>
          <a:p>
            <a:pPr lvl="1"/>
            <a:r>
              <a:rPr lang="en-IT" dirty="0"/>
              <a:t>Implementation of </a:t>
            </a:r>
            <a:r>
              <a:rPr lang="en-IT" i="1" dirty="0">
                <a:solidFill>
                  <a:srgbClr val="FFA60B"/>
                </a:solidFill>
              </a:rPr>
              <a:t>scintillation</a:t>
            </a:r>
            <a:r>
              <a:rPr lang="en-IT" dirty="0"/>
              <a:t> &amp; </a:t>
            </a:r>
            <a:r>
              <a:rPr lang="en-IT" i="1" dirty="0">
                <a:solidFill>
                  <a:schemeClr val="accent6"/>
                </a:solidFill>
              </a:rPr>
              <a:t>recombination</a:t>
            </a:r>
            <a:r>
              <a:rPr lang="en-IT" dirty="0"/>
              <a:t> (optical readout) </a:t>
            </a:r>
          </a:p>
          <a:p>
            <a:pPr lvl="1"/>
            <a:r>
              <a:rPr lang="en-IT" dirty="0"/>
              <a:t>Simulation of </a:t>
            </a:r>
            <a:r>
              <a:rPr lang="en-IT" i="1" dirty="0">
                <a:solidFill>
                  <a:schemeClr val="accent2"/>
                </a:solidFill>
              </a:rPr>
              <a:t>non-uniformities</a:t>
            </a:r>
            <a:r>
              <a:rPr lang="en-IT" dirty="0"/>
              <a:t> of resistive materials</a:t>
            </a:r>
          </a:p>
          <a:p>
            <a:pPr lvl="1"/>
            <a:r>
              <a:rPr lang="en-IT" dirty="0"/>
              <a:t>Further development of </a:t>
            </a:r>
            <a:r>
              <a:rPr lang="en-IT" i="1" dirty="0">
                <a:solidFill>
                  <a:srgbClr val="C00000"/>
                </a:solidFill>
              </a:rPr>
              <a:t>fast-simulation techniques </a:t>
            </a:r>
            <a:r>
              <a:rPr lang="en-IT" dirty="0"/>
              <a:t>(for experiments)</a:t>
            </a:r>
          </a:p>
          <a:p>
            <a:pPr lvl="1"/>
            <a:r>
              <a:rPr lang="en-IT" dirty="0"/>
              <a:t>… 				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[please add your favorite topic]</a:t>
            </a:r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AED3F-9009-0F41-9BCC-75657BCA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E88C-9AAF-C044-8A98-DE1420103617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AD2D5-40B9-AD64-4524-0CB90B919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D550C5-E9A9-FE09-2174-636D77504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7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386274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7554B-4CAC-BF40-B979-B822AD909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8" y="87331"/>
            <a:ext cx="8188779" cy="1325563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A9B205-2347-8C49-B6E6-4891D1C4B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597" y="1612186"/>
            <a:ext cx="8707661" cy="5245813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Can we group people interested in the following topics?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Simulation of Large Avalanches with Garfield++</a:t>
            </a:r>
          </a:p>
          <a:p>
            <a:pPr lvl="2"/>
            <a:r>
              <a:rPr lang="en-US" dirty="0"/>
              <a:t>CORE: Implementation of smart techniques to scale MT to larger gains</a:t>
            </a:r>
          </a:p>
          <a:p>
            <a:pPr lvl="2"/>
            <a:r>
              <a:rPr lang="en-US" dirty="0"/>
              <a:t>CORE: Explore / Adapt code to run on modern structures (Parallel/GPU)</a:t>
            </a:r>
          </a:p>
          <a:p>
            <a:pPr lvl="2"/>
            <a:r>
              <a:rPr lang="en-US" dirty="0"/>
              <a:t>CORE: Implementation / exploration of Photon Tracking</a:t>
            </a:r>
          </a:p>
          <a:p>
            <a:pPr lvl="2"/>
            <a:r>
              <a:rPr lang="en-US" dirty="0"/>
              <a:t>APPL: Simulation of Discharges MPGD – Detector physics RPC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Simulation of Resistive Elements / Signals in Resistive Detectors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Study &amp; Extraction of Gas Properties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/>
              <a:t>Workgroup on Simulation of Ageing, Dark Rate, Discharges tired detector syndrome …</a:t>
            </a:r>
          </a:p>
          <a:p>
            <a:pPr lvl="2"/>
            <a:r>
              <a:rPr lang="en-US" dirty="0"/>
              <a:t>Will depend on progress made in (1) and on availability of people </a:t>
            </a:r>
            <a:r>
              <a:rPr lang="en-US" i="1" dirty="0"/>
              <a:t>(consider fundamental to fill first 1-3)</a:t>
            </a:r>
          </a:p>
          <a:p>
            <a:pPr lvl="2"/>
            <a:r>
              <a:rPr lang="en-US" dirty="0"/>
              <a:t>work can start with hydrodynamic simulations (COMSOL / ELMER) </a:t>
            </a:r>
          </a:p>
          <a:p>
            <a:r>
              <a:rPr lang="en-US" b="1" dirty="0">
                <a:solidFill>
                  <a:schemeClr val="accent2"/>
                </a:solidFill>
              </a:rPr>
              <a:t>Requests to the involved institutes :</a:t>
            </a:r>
          </a:p>
          <a:p>
            <a:pPr lvl="1"/>
            <a:r>
              <a:rPr lang="en-US" i="1" dirty="0">
                <a:solidFill>
                  <a:schemeClr val="accent1"/>
                </a:solidFill>
              </a:rPr>
              <a:t>We need </a:t>
            </a:r>
            <a:r>
              <a:rPr lang="en-US" i="1" u="sng" dirty="0">
                <a:solidFill>
                  <a:schemeClr val="accent1"/>
                </a:solidFill>
              </a:rPr>
              <a:t>Experts</a:t>
            </a:r>
            <a:r>
              <a:rPr lang="en-US" i="1" dirty="0">
                <a:solidFill>
                  <a:schemeClr val="accent1"/>
                </a:solidFill>
              </a:rPr>
              <a:t> to coordinate the activity and to supervise tasks</a:t>
            </a:r>
          </a:p>
          <a:p>
            <a:pPr lvl="1"/>
            <a:r>
              <a:rPr lang="en-US" i="1" dirty="0">
                <a:solidFill>
                  <a:srgbClr val="C00000"/>
                </a:solidFill>
              </a:rPr>
              <a:t>Can we have support from CERN IT for modern programming &amp; tools (part time ok)?</a:t>
            </a:r>
          </a:p>
          <a:p>
            <a:pPr lvl="1"/>
            <a:r>
              <a:rPr lang="en-US" i="1" dirty="0">
                <a:solidFill>
                  <a:schemeClr val="accent1"/>
                </a:solidFill>
              </a:rPr>
              <a:t>Need </a:t>
            </a:r>
            <a:r>
              <a:rPr lang="en-US" i="1" u="sng" dirty="0">
                <a:solidFill>
                  <a:schemeClr val="accent1"/>
                </a:solidFill>
              </a:rPr>
              <a:t>significant injection PhD students </a:t>
            </a:r>
            <a:r>
              <a:rPr lang="en-US" i="1" dirty="0">
                <a:solidFill>
                  <a:schemeClr val="accent1"/>
                </a:solidFill>
              </a:rPr>
              <a:t>to </a:t>
            </a:r>
            <a:r>
              <a:rPr lang="en-US" i="1" u="sng" dirty="0">
                <a:solidFill>
                  <a:schemeClr val="accent1"/>
                </a:solidFill>
              </a:rPr>
              <a:t>dedicate substantial time to SW</a:t>
            </a:r>
            <a:r>
              <a:rPr lang="en-US" i="1" dirty="0">
                <a:solidFill>
                  <a:schemeClr val="accent1"/>
                </a:solidFill>
              </a:rPr>
              <a:t> development &amp; Simulation</a:t>
            </a:r>
          </a:p>
          <a:p>
            <a:pPr lvl="2"/>
            <a:r>
              <a:rPr lang="en-US" i="1" dirty="0">
                <a:solidFill>
                  <a:schemeClr val="accent6"/>
                </a:solidFill>
              </a:rPr>
              <a:t>How can we connect/reach out to ambitious/strong young people to work on these topics? </a:t>
            </a:r>
          </a:p>
          <a:p>
            <a:pPr lvl="2"/>
            <a:r>
              <a:rPr lang="en-US" i="1" dirty="0"/>
              <a:t>CERN summer student program: 1) introduction to topic 2) selection good students</a:t>
            </a:r>
          </a:p>
          <a:p>
            <a:pPr lvl="2"/>
            <a:r>
              <a:rPr lang="en-US" i="1" dirty="0"/>
              <a:t>Can DRD have funds to support young people for couple of months for project?</a:t>
            </a:r>
          </a:p>
          <a:p>
            <a:r>
              <a:rPr lang="en-US" b="1" dirty="0">
                <a:solidFill>
                  <a:schemeClr val="accent6"/>
                </a:solidFill>
              </a:rPr>
              <a:t>How do we go forward?</a:t>
            </a:r>
          </a:p>
          <a:p>
            <a:pPr lvl="1"/>
            <a:r>
              <a:rPr lang="en-US" dirty="0"/>
              <a:t>Have </a:t>
            </a:r>
            <a:r>
              <a:rPr lang="en-US" u="sng" dirty="0"/>
              <a:t>1 dedicated WP for CORE Software Tools </a:t>
            </a:r>
            <a:r>
              <a:rPr lang="en-US" dirty="0"/>
              <a:t>development?</a:t>
            </a:r>
          </a:p>
          <a:p>
            <a:pPr lvl="1"/>
            <a:r>
              <a:rPr lang="en-US" dirty="0"/>
              <a:t>Have several topical WPs (e.g. </a:t>
            </a:r>
            <a:r>
              <a:rPr lang="en-US" dirty="0">
                <a:solidFill>
                  <a:srgbClr val="C00000"/>
                </a:solidFill>
              </a:rPr>
              <a:t>Resistive Detectors</a:t>
            </a:r>
            <a:r>
              <a:rPr lang="en-US" dirty="0"/>
              <a:t>, </a:t>
            </a:r>
            <a:r>
              <a:rPr lang="en-US" dirty="0">
                <a:solidFill>
                  <a:schemeClr val="accent1"/>
                </a:solidFill>
              </a:rPr>
              <a:t>Negative Ion TPC</a:t>
            </a:r>
            <a:r>
              <a:rPr lang="en-US" dirty="0"/>
              <a:t>, </a:t>
            </a:r>
            <a:r>
              <a:rPr lang="en-US" dirty="0">
                <a:solidFill>
                  <a:schemeClr val="accent6"/>
                </a:solidFill>
              </a:rPr>
              <a:t>Optical Readout</a:t>
            </a:r>
            <a:r>
              <a:rPr lang="en-US" dirty="0"/>
              <a:t>, </a:t>
            </a:r>
            <a:r>
              <a:rPr lang="en-US" dirty="0">
                <a:solidFill>
                  <a:srgbClr val="FFA60B"/>
                </a:solidFill>
              </a:rPr>
              <a:t>Discharges</a:t>
            </a:r>
            <a:r>
              <a:rPr lang="en-US" dirty="0"/>
              <a:t>) </a:t>
            </a:r>
            <a:br>
              <a:rPr lang="en-US" dirty="0"/>
            </a:br>
            <a:r>
              <a:rPr lang="en-US" dirty="0"/>
              <a:t>with a </a:t>
            </a:r>
            <a:r>
              <a:rPr lang="en-US" u="sng" dirty="0"/>
              <a:t>substantial simulation Task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4" name="Connettore 1 10">
            <a:extLst>
              <a:ext uri="{FF2B5EF4-FFF2-40B4-BE49-F238E27FC236}">
                <a16:creationId xmlns:a16="http://schemas.microsoft.com/office/drawing/2014/main" id="{7CB71DF8-790B-784D-A411-91EE35B70496}"/>
              </a:ext>
            </a:extLst>
          </p:cNvPr>
          <p:cNvCxnSpPr>
            <a:cxnSpLocks/>
          </p:cNvCxnSpPr>
          <p:nvPr/>
        </p:nvCxnSpPr>
        <p:spPr>
          <a:xfrm flipV="1">
            <a:off x="333597" y="1377199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186FD7-F1B7-E6CC-2B0E-EB421E2CF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E4A0A-0308-C148-89AD-32A0DF07E12A}" type="datetime1">
              <a:rPr lang="it-IT" smtClean="0"/>
              <a:t>01/03/23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6722CE-FF0C-7EF4-89FE-92D761806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7D4B-AA5E-9910-DF30-73219D172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9C581-B67C-774B-A23A-205ED85643E4}" type="slidenum">
              <a:rPr lang="en-IT" smtClean="0"/>
              <a:t>8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087724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8657</TotalTime>
  <Words>1604</Words>
  <Application>Microsoft Macintosh PowerPoint</Application>
  <PresentationFormat>On-screen Show (4:3)</PresentationFormat>
  <Paragraphs>153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Office Theme</vt:lpstr>
      <vt:lpstr>Possible Common SW Developments</vt:lpstr>
      <vt:lpstr>Maintenance &amp; Development  of Software Tools </vt:lpstr>
      <vt:lpstr>Behaviour &amp; Simulation of Large Avalanches - Discharges</vt:lpstr>
      <vt:lpstr>Simulation of Resistive Elements</vt:lpstr>
      <vt:lpstr>Study &amp; Extraction of Gas Properties &amp; Database</vt:lpstr>
      <vt:lpstr>Modelling &amp; Simulation of Ageing, Dark Rate, Tired-detector syndrom</vt:lpstr>
      <vt:lpstr>Technology Specific Developments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SemiDigital-HCAL vs Analog-HCAL</dc:title>
  <dc:creator>Piet Omer J Verwilligen</dc:creator>
  <cp:lastModifiedBy>Piet Omer J Verwilligen</cp:lastModifiedBy>
  <cp:revision>138</cp:revision>
  <dcterms:created xsi:type="dcterms:W3CDTF">2022-02-17T16:23:04Z</dcterms:created>
  <dcterms:modified xsi:type="dcterms:W3CDTF">2023-03-01T15:08:38Z</dcterms:modified>
</cp:coreProperties>
</file>