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2.xml" ContentType="application/vnd.openxmlformats-officedocument.presentationml.notesSlid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notesSlides/notesSlide3.xml" ContentType="application/vnd.openxmlformats-officedocument.presentationml.notesSlid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notesSlides/notesSlide4.xml" ContentType="application/vnd.openxmlformats-officedocument.presentationml.notesSlid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518" r:id="rId3"/>
    <p:sldId id="519" r:id="rId4"/>
    <p:sldId id="512" r:id="rId5"/>
    <p:sldId id="516" r:id="rId6"/>
    <p:sldId id="520" r:id="rId7"/>
    <p:sldId id="517" r:id="rId8"/>
    <p:sldId id="513" r:id="rId9"/>
    <p:sldId id="514" r:id="rId10"/>
    <p:sldId id="521" r:id="rId11"/>
    <p:sldId id="500" r:id="rId1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66FF"/>
    <a:srgbClr val="15FF7F"/>
    <a:srgbClr val="00CC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4660"/>
  </p:normalViewPr>
  <p:slideViewPr>
    <p:cSldViewPr snapToGrid="0">
      <p:cViewPr varScale="1">
        <p:scale>
          <a:sx n="98" d="100"/>
          <a:sy n="98" d="100"/>
        </p:scale>
        <p:origin x="90" y="3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5.xlsx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6.xlsx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200" b="1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 smtClean="0"/>
              <a:t>2022 activity</a:t>
            </a:r>
            <a:endParaRPr lang="fr-CH" dirty="0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200" b="1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fr-FR"/>
        </a:p>
      </c:txPr>
    </c:title>
    <c:autoTitleDeleted val="0"/>
    <c:view3D>
      <c:rotX val="5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1.127491487841443E-2"/>
          <c:y val="0.19835141113687649"/>
          <c:w val="0.66274876728090293"/>
          <c:h val="0.7743463417989912"/>
        </c:manualLayout>
      </c:layout>
      <c:pie3DChart>
        <c:varyColors val="1"/>
        <c:ser>
          <c:idx val="0"/>
          <c:order val="0"/>
          <c:tx>
            <c:strRef>
              <c:f>Feuil1!$B$1</c:f>
              <c:strCache>
                <c:ptCount val="1"/>
                <c:pt idx="0">
                  <c:v>Activities</c:v>
                </c:pt>
              </c:strCache>
            </c:strRef>
          </c:tx>
          <c:explosion val="4"/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1-B4C2-4CE8-8598-7847149DE769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3-B4C2-4CE8-8598-7847149DE769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5-B4C2-4CE8-8598-7847149DE769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7-B4C2-4CE8-8598-7847149DE769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9-B4C2-4CE8-8598-7847149DE769}"/>
              </c:ext>
            </c:extLst>
          </c:dPt>
          <c:dLbls>
            <c:spPr>
              <a:pattFill prst="pct75">
                <a:fgClr>
                  <a:schemeClr val="dk1">
                    <a:lumMod val="75000"/>
                    <a:lumOff val="25000"/>
                  </a:schemeClr>
                </a:fgClr>
                <a:bgClr>
                  <a:schemeClr val="dk1">
                    <a:lumMod val="65000"/>
                    <a:lumOff val="35000"/>
                  </a:schemeClr>
                </a:bgClr>
              </a:patt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33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fr-FR"/>
              </a:p>
            </c:txPr>
            <c:dLblPos val="ctr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>
                  <a:solidFill>
                    <a:schemeClr val="dk1">
                      <a:lumMod val="50000"/>
                      <a:lumOff val="50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Feuil1!$A$2:$A$6</c:f>
              <c:strCache>
                <c:ptCount val="5"/>
                <c:pt idx="0">
                  <c:v>STD PCB</c:v>
                </c:pt>
                <c:pt idx="1">
                  <c:v>Gas detector</c:v>
                </c:pt>
                <c:pt idx="2">
                  <c:v>GEM</c:v>
                </c:pt>
                <c:pt idx="3">
                  <c:v>LHC protection circuits</c:v>
                </c:pt>
                <c:pt idx="4">
                  <c:v>Inner trackers</c:v>
                </c:pt>
              </c:strCache>
            </c:strRef>
          </c:cat>
          <c:val>
            <c:numRef>
              <c:f>Feuil1!$B$2:$B$6</c:f>
              <c:numCache>
                <c:formatCode>General</c:formatCode>
                <c:ptCount val="5"/>
                <c:pt idx="0">
                  <c:v>10</c:v>
                </c:pt>
                <c:pt idx="1">
                  <c:v>20</c:v>
                </c:pt>
                <c:pt idx="2">
                  <c:v>30</c:v>
                </c:pt>
                <c:pt idx="3">
                  <c:v>20</c:v>
                </c:pt>
                <c:pt idx="4">
                  <c:v>20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BB1-4FB9-B16A-1B6D2AA1D5D4}"/>
            </c:ext>
          </c:extLst>
        </c:ser>
        <c:dLbls>
          <c:dLblPos val="ctr"/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69476630005605255"/>
          <c:y val="0.14560546918465173"/>
          <c:w val="0.28486135115650318"/>
          <c:h val="0.7526484686906092"/>
        </c:manualLayout>
      </c:layout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fr-FR"/>
        </a:p>
      </c:txPr>
    </c:legend>
    <c:plotVisOnly val="1"/>
    <c:dispBlanksAs val="gap"/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fr-FR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200" b="1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 smtClean="0"/>
              <a:t>2012 activity</a:t>
            </a:r>
            <a:endParaRPr lang="fr-CH" dirty="0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200" b="1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fr-FR"/>
        </a:p>
      </c:txPr>
    </c:title>
    <c:autoTitleDeleted val="0"/>
    <c:view3D>
      <c:rotX val="5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1.127491487841443E-2"/>
          <c:y val="0.19835141113687649"/>
          <c:w val="0.66274876728090293"/>
          <c:h val="0.7743463417989912"/>
        </c:manualLayout>
      </c:layout>
      <c:pie3DChart>
        <c:varyColors val="1"/>
        <c:ser>
          <c:idx val="0"/>
          <c:order val="0"/>
          <c:tx>
            <c:strRef>
              <c:f>Feuil1!$B$1</c:f>
              <c:strCache>
                <c:ptCount val="1"/>
                <c:pt idx="0">
                  <c:v>Activities</c:v>
                </c:pt>
              </c:strCache>
            </c:strRef>
          </c:tx>
          <c:explosion val="4"/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1-050E-4F44-B501-EF70EEACE603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3-050E-4F44-B501-EF70EEACE603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5-050E-4F44-B501-EF70EEACE603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7-050E-4F44-B501-EF70EEACE603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9-050E-4F44-B501-EF70EEACE603}"/>
              </c:ext>
            </c:extLst>
          </c:dPt>
          <c:dLbls>
            <c:spPr>
              <a:pattFill prst="pct75">
                <a:fgClr>
                  <a:schemeClr val="dk1">
                    <a:lumMod val="75000"/>
                    <a:lumOff val="25000"/>
                  </a:schemeClr>
                </a:fgClr>
                <a:bgClr>
                  <a:schemeClr val="dk1">
                    <a:lumMod val="65000"/>
                    <a:lumOff val="35000"/>
                  </a:schemeClr>
                </a:bgClr>
              </a:patt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33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fr-FR"/>
              </a:p>
            </c:txPr>
            <c:dLblPos val="ctr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>
                  <a:solidFill>
                    <a:schemeClr val="dk1">
                      <a:lumMod val="50000"/>
                      <a:lumOff val="50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Feuil1!$A$2:$A$6</c:f>
              <c:strCache>
                <c:ptCount val="5"/>
                <c:pt idx="0">
                  <c:v>STD PCB</c:v>
                </c:pt>
                <c:pt idx="1">
                  <c:v>Gas detector</c:v>
                </c:pt>
                <c:pt idx="2">
                  <c:v>GEM</c:v>
                </c:pt>
                <c:pt idx="3">
                  <c:v>LHC protection circuits</c:v>
                </c:pt>
                <c:pt idx="4">
                  <c:v>Inner trackers</c:v>
                </c:pt>
              </c:strCache>
            </c:strRef>
          </c:cat>
          <c:val>
            <c:numRef>
              <c:f>Feuil1!$B$2:$B$6</c:f>
              <c:numCache>
                <c:formatCode>General</c:formatCode>
                <c:ptCount val="5"/>
                <c:pt idx="0">
                  <c:v>65</c:v>
                </c:pt>
                <c:pt idx="1">
                  <c:v>5</c:v>
                </c:pt>
                <c:pt idx="2">
                  <c:v>10</c:v>
                </c:pt>
                <c:pt idx="3">
                  <c:v>10</c:v>
                </c:pt>
                <c:pt idx="4">
                  <c:v>10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050E-4F44-B501-EF70EEACE603}"/>
            </c:ext>
          </c:extLst>
        </c:ser>
        <c:dLbls>
          <c:dLblPos val="ctr"/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69476630005605255"/>
          <c:y val="0.1399529101777218"/>
          <c:w val="0.27613034453331281"/>
          <c:h val="0.7526484686906092"/>
        </c:manualLayout>
      </c:layout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fr-FR"/>
        </a:p>
      </c:txPr>
    </c:legend>
    <c:plotVisOnly val="1"/>
    <c:dispBlanksAs val="gap"/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fr-FR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200" b="1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 smtClean="0"/>
              <a:t>2012 </a:t>
            </a:r>
            <a:r>
              <a:rPr lang="en-US" dirty="0" smtClean="0">
                <a:sym typeface="Wingdings" panose="05000000000000000000" pitchFamily="2" charset="2"/>
              </a:rPr>
              <a:t> </a:t>
            </a:r>
            <a:r>
              <a:rPr lang="en-US" dirty="0" smtClean="0"/>
              <a:t>22 persons</a:t>
            </a:r>
            <a:endParaRPr lang="fr-CH" dirty="0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200" b="1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fr-FR"/>
        </a:p>
      </c:txPr>
    </c:title>
    <c:autoTitleDeleted val="0"/>
    <c:view3D>
      <c:rotX val="5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8.3645793373509705E-3"/>
          <c:y val="0.2096565291507364"/>
          <c:w val="0.66274876728090293"/>
          <c:h val="0.7743463417989912"/>
        </c:manualLayout>
      </c:layout>
      <c:pie3DChart>
        <c:varyColors val="1"/>
        <c:ser>
          <c:idx val="0"/>
          <c:order val="0"/>
          <c:tx>
            <c:strRef>
              <c:f>Feuil1!$B$1</c:f>
              <c:strCache>
                <c:ptCount val="1"/>
                <c:pt idx="0">
                  <c:v>Activities</c:v>
                </c:pt>
              </c:strCache>
            </c:strRef>
          </c:tx>
          <c:explosion val="4"/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1-B4C2-4CE8-8598-7847149DE769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3-B4C2-4CE8-8598-7847149DE769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5-B4C2-4CE8-8598-7847149DE769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7-B4C2-4CE8-8598-7847149DE769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9-B4C2-4CE8-8598-7847149DE769}"/>
              </c:ext>
            </c:extLst>
          </c:dPt>
          <c:dLbls>
            <c:spPr>
              <a:pattFill prst="pct75">
                <a:fgClr>
                  <a:schemeClr val="dk1">
                    <a:lumMod val="75000"/>
                    <a:lumOff val="25000"/>
                  </a:schemeClr>
                </a:fgClr>
                <a:bgClr>
                  <a:schemeClr val="dk1">
                    <a:lumMod val="65000"/>
                    <a:lumOff val="35000"/>
                  </a:schemeClr>
                </a:bgClr>
              </a:patt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33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fr-FR"/>
              </a:p>
            </c:txPr>
            <c:dLblPos val="ctr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>
                  <a:solidFill>
                    <a:schemeClr val="dk1">
                      <a:lumMod val="50000"/>
                      <a:lumOff val="50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Feuil1!$A$2:$A$5</c:f>
              <c:strCache>
                <c:ptCount val="4"/>
                <c:pt idx="0">
                  <c:v>Admin 1 staff</c:v>
                </c:pt>
                <c:pt idx="1">
                  <c:v>contractor 14 persons</c:v>
                </c:pt>
                <c:pt idx="2">
                  <c:v>R&amp;D 7 staff</c:v>
                </c:pt>
                <c:pt idx="3">
                  <c:v>design 1staff</c:v>
                </c:pt>
              </c:strCache>
            </c:strRef>
          </c:cat>
          <c:val>
            <c:numRef>
              <c:f>Feuil1!$B$2:$B$5</c:f>
              <c:numCache>
                <c:formatCode>General</c:formatCode>
                <c:ptCount val="4"/>
                <c:pt idx="0">
                  <c:v>1</c:v>
                </c:pt>
                <c:pt idx="1">
                  <c:v>14</c:v>
                </c:pt>
                <c:pt idx="2">
                  <c:v>7</c:v>
                </c:pt>
                <c:pt idx="3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BB1-4FB9-B16A-1B6D2AA1D5D4}"/>
            </c:ext>
          </c:extLst>
        </c:ser>
        <c:dLbls>
          <c:dLblPos val="ctr"/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59440303518206095"/>
          <c:y val="0.28520053231973008"/>
          <c:w val="0.37940394494836788"/>
          <c:h val="0.57574562594302048"/>
        </c:manualLayout>
      </c:layout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fr-FR"/>
        </a:p>
      </c:txPr>
    </c:legend>
    <c:plotVisOnly val="1"/>
    <c:dispBlanksAs val="gap"/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fr-FR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200" b="1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 smtClean="0"/>
              <a:t>2022 </a:t>
            </a:r>
            <a:r>
              <a:rPr lang="en-US" dirty="0" smtClean="0">
                <a:sym typeface="Wingdings" panose="05000000000000000000" pitchFamily="2" charset="2"/>
              </a:rPr>
              <a:t> 20 persons</a:t>
            </a:r>
            <a:endParaRPr lang="fr-CH" dirty="0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200" b="1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fr-FR"/>
        </a:p>
      </c:txPr>
    </c:title>
    <c:autoTitleDeleted val="0"/>
    <c:view3D>
      <c:rotX val="5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8.3645793373509705E-3"/>
          <c:y val="0.2096565291507364"/>
          <c:w val="0.66274876728090293"/>
          <c:h val="0.7743463417989912"/>
        </c:manualLayout>
      </c:layout>
      <c:pie3DChart>
        <c:varyColors val="1"/>
        <c:ser>
          <c:idx val="0"/>
          <c:order val="0"/>
          <c:tx>
            <c:strRef>
              <c:f>Feuil1!$B$1</c:f>
              <c:strCache>
                <c:ptCount val="1"/>
                <c:pt idx="0">
                  <c:v>Activities</c:v>
                </c:pt>
              </c:strCache>
            </c:strRef>
          </c:tx>
          <c:explosion val="4"/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1-9C88-49F2-998F-58DC87256261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3-9C88-49F2-998F-58DC87256261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5-9C88-49F2-998F-58DC87256261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7-9C88-49F2-998F-58DC87256261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9-9C88-49F2-998F-58DC87256261}"/>
              </c:ext>
            </c:extLst>
          </c:dPt>
          <c:dLbls>
            <c:spPr>
              <a:pattFill prst="pct75">
                <a:fgClr>
                  <a:schemeClr val="dk1">
                    <a:lumMod val="75000"/>
                    <a:lumOff val="25000"/>
                  </a:schemeClr>
                </a:fgClr>
                <a:bgClr>
                  <a:schemeClr val="dk1">
                    <a:lumMod val="65000"/>
                    <a:lumOff val="35000"/>
                  </a:schemeClr>
                </a:bgClr>
              </a:patt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33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fr-FR"/>
              </a:p>
            </c:txPr>
            <c:dLblPos val="ctr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>
                  <a:solidFill>
                    <a:schemeClr val="dk1">
                      <a:lumMod val="50000"/>
                      <a:lumOff val="50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Feuil1!$A$2:$A$5</c:f>
              <c:strCache>
                <c:ptCount val="4"/>
                <c:pt idx="0">
                  <c:v>Administration 3 staff</c:v>
                </c:pt>
                <c:pt idx="1">
                  <c:v>contractor 14 persons</c:v>
                </c:pt>
                <c:pt idx="2">
                  <c:v>R&amp;D 3 staff</c:v>
                </c:pt>
                <c:pt idx="3">
                  <c:v>design 1 staff</c:v>
                </c:pt>
              </c:strCache>
            </c:strRef>
          </c:cat>
          <c:val>
            <c:numRef>
              <c:f>Feuil1!$B$2:$B$5</c:f>
              <c:numCache>
                <c:formatCode>General</c:formatCode>
                <c:ptCount val="4"/>
                <c:pt idx="0">
                  <c:v>3</c:v>
                </c:pt>
                <c:pt idx="1">
                  <c:v>14</c:v>
                </c:pt>
                <c:pt idx="2">
                  <c:v>3</c:v>
                </c:pt>
                <c:pt idx="3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9C88-49F2-998F-58DC87256261}"/>
            </c:ext>
          </c:extLst>
        </c:ser>
        <c:dLbls>
          <c:dLblPos val="ctr"/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60022370626418797"/>
          <c:y val="0.25693773728508035"/>
          <c:w val="0.3706729383251775"/>
          <c:h val="0.65488145204003967"/>
        </c:manualLayout>
      </c:layout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fr-FR"/>
        </a:p>
      </c:txPr>
    </c:legend>
    <c:plotVisOnly val="1"/>
    <c:dispBlanksAs val="gap"/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fr-FR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200" b="1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 smtClean="0"/>
              <a:t>2012 Budget income</a:t>
            </a:r>
            <a:endParaRPr lang="fr-CH" dirty="0"/>
          </a:p>
        </c:rich>
      </c:tx>
      <c:layout>
        <c:manualLayout>
          <c:xMode val="edge"/>
          <c:yMode val="edge"/>
          <c:x val="0.39714140884989496"/>
          <c:y val="3.3915354041579693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200" b="1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fr-FR"/>
        </a:p>
      </c:txPr>
    </c:title>
    <c:autoTitleDeleted val="0"/>
    <c:view3D>
      <c:rotX val="5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1.127491487841443E-2"/>
          <c:y val="0.19835141113687649"/>
          <c:w val="0.66274876728090293"/>
          <c:h val="0.7743463417989912"/>
        </c:manualLayout>
      </c:layout>
      <c:pie3DChart>
        <c:varyColors val="1"/>
        <c:ser>
          <c:idx val="0"/>
          <c:order val="0"/>
          <c:tx>
            <c:strRef>
              <c:f>Feuil1!$B$1</c:f>
              <c:strCache>
                <c:ptCount val="1"/>
                <c:pt idx="0">
                  <c:v>Activities</c:v>
                </c:pt>
              </c:strCache>
            </c:strRef>
          </c:tx>
          <c:explosion val="4"/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1-050E-4F44-B501-EF70EEACE603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3-050E-4F44-B501-EF70EEACE603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5-050E-4F44-B501-EF70EEACE603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7-050E-4F44-B501-EF70EEACE603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9-050E-4F44-B501-EF70EEACE603}"/>
              </c:ext>
            </c:extLst>
          </c:dPt>
          <c:dLbls>
            <c:spPr>
              <a:pattFill prst="pct75">
                <a:fgClr>
                  <a:schemeClr val="dk1">
                    <a:lumMod val="75000"/>
                    <a:lumOff val="25000"/>
                  </a:schemeClr>
                </a:fgClr>
                <a:bgClr>
                  <a:schemeClr val="dk1">
                    <a:lumMod val="65000"/>
                    <a:lumOff val="35000"/>
                  </a:schemeClr>
                </a:bgClr>
              </a:patt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33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fr-FR"/>
              </a:p>
            </c:txPr>
            <c:dLblPos val="ctr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>
                  <a:solidFill>
                    <a:schemeClr val="dk1">
                      <a:lumMod val="50000"/>
                      <a:lumOff val="50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Feuil1!$A$2:$A$6</c:f>
              <c:strCache>
                <c:ptCount val="5"/>
                <c:pt idx="0">
                  <c:v>contractor production sales</c:v>
                </c:pt>
                <c:pt idx="1">
                  <c:v>R&amp;D sales</c:v>
                </c:pt>
                <c:pt idx="2">
                  <c:v>CERN machine maintenance budget</c:v>
                </c:pt>
                <c:pt idx="3">
                  <c:v>CERN R&amp;D budget</c:v>
                </c:pt>
                <c:pt idx="4">
                  <c:v>CERN machine renewal budget</c:v>
                </c:pt>
              </c:strCache>
            </c:strRef>
          </c:cat>
          <c:val>
            <c:numRef>
              <c:f>Feuil1!$B$2:$B$6</c:f>
              <c:numCache>
                <c:formatCode>General</c:formatCode>
                <c:ptCount val="5"/>
                <c:pt idx="0">
                  <c:v>1200</c:v>
                </c:pt>
                <c:pt idx="1">
                  <c:v>500</c:v>
                </c:pt>
                <c:pt idx="2">
                  <c:v>230</c:v>
                </c:pt>
                <c:pt idx="3">
                  <c:v>100</c:v>
                </c:pt>
                <c:pt idx="4">
                  <c:v>190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050E-4F44-B501-EF70EEACE603}"/>
            </c:ext>
          </c:extLst>
        </c:ser>
        <c:dLbls>
          <c:dLblPos val="ctr"/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6552367411134099"/>
          <c:y val="0.16478604786689444"/>
          <c:w val="0.32851638427245505"/>
          <c:h val="0.75830102769753915"/>
        </c:manualLayout>
      </c:layout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fr-FR"/>
        </a:p>
      </c:txPr>
    </c:legend>
    <c:plotVisOnly val="1"/>
    <c:dispBlanksAs val="gap"/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fr-FR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200" b="1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 smtClean="0"/>
              <a:t>2022 Budget income</a:t>
            </a:r>
            <a:endParaRPr lang="fr-CH" dirty="0"/>
          </a:p>
        </c:rich>
      </c:tx>
      <c:layout>
        <c:manualLayout>
          <c:xMode val="edge"/>
          <c:yMode val="edge"/>
          <c:x val="0.39714140884989496"/>
          <c:y val="3.3915354041579693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200" b="1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fr-FR"/>
        </a:p>
      </c:txPr>
    </c:title>
    <c:autoTitleDeleted val="0"/>
    <c:view3D>
      <c:rotX val="5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1.127491487841443E-2"/>
          <c:y val="0.19835141113687649"/>
          <c:w val="0.66274876728090293"/>
          <c:h val="0.7743463417989912"/>
        </c:manualLayout>
      </c:layout>
      <c:pie3DChart>
        <c:varyColors val="1"/>
        <c:ser>
          <c:idx val="0"/>
          <c:order val="0"/>
          <c:tx>
            <c:strRef>
              <c:f>Feuil1!$B$1</c:f>
              <c:strCache>
                <c:ptCount val="1"/>
                <c:pt idx="0">
                  <c:v>Activities</c:v>
                </c:pt>
              </c:strCache>
            </c:strRef>
          </c:tx>
          <c:explosion val="4"/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1-3294-4955-BDC3-0E8F5341CC14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3-3294-4955-BDC3-0E8F5341CC14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5-3294-4955-BDC3-0E8F5341CC14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7-3294-4955-BDC3-0E8F5341CC14}"/>
              </c:ext>
            </c:extLst>
          </c:dPt>
          <c:dLbls>
            <c:spPr>
              <a:pattFill prst="pct75">
                <a:fgClr>
                  <a:schemeClr val="dk1">
                    <a:lumMod val="75000"/>
                    <a:lumOff val="25000"/>
                  </a:schemeClr>
                </a:fgClr>
                <a:bgClr>
                  <a:schemeClr val="dk1">
                    <a:lumMod val="65000"/>
                    <a:lumOff val="35000"/>
                  </a:schemeClr>
                </a:bgClr>
              </a:patt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33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fr-FR"/>
              </a:p>
            </c:txPr>
            <c:dLblPos val="ctr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>
                  <a:solidFill>
                    <a:schemeClr val="dk1">
                      <a:lumMod val="50000"/>
                      <a:lumOff val="50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Feuil1!$A$2:$A$5</c:f>
              <c:strCache>
                <c:ptCount val="4"/>
                <c:pt idx="0">
                  <c:v> contractor production sales</c:v>
                </c:pt>
                <c:pt idx="1">
                  <c:v>R&amp;D sales</c:v>
                </c:pt>
                <c:pt idx="2">
                  <c:v>CERN machine maintenance budget</c:v>
                </c:pt>
                <c:pt idx="3">
                  <c:v>CERN R&amp;D budget</c:v>
                </c:pt>
              </c:strCache>
            </c:strRef>
          </c:cat>
          <c:val>
            <c:numRef>
              <c:f>Feuil1!$B$2:$B$5</c:f>
              <c:numCache>
                <c:formatCode>General</c:formatCode>
                <c:ptCount val="4"/>
                <c:pt idx="0">
                  <c:v>1200</c:v>
                </c:pt>
                <c:pt idx="1">
                  <c:v>300</c:v>
                </c:pt>
                <c:pt idx="2">
                  <c:v>180</c:v>
                </c:pt>
                <c:pt idx="3">
                  <c:v>50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3294-4955-BDC3-0E8F5341CC14}"/>
            </c:ext>
          </c:extLst>
        </c:ser>
        <c:dLbls>
          <c:dLblPos val="ctr"/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64820093139903723"/>
          <c:y val="0.17386826421930146"/>
          <c:w val="0.32851638427245505"/>
          <c:h val="0.75483661075959607"/>
        </c:manualLayout>
      </c:layout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fr-FR"/>
        </a:p>
      </c:txPr>
    </c:legend>
    <c:plotVisOnly val="1"/>
    <c:dispBlanksAs val="gap"/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fr-FR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200" b="1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 smtClean="0"/>
              <a:t>2022 </a:t>
            </a:r>
            <a:r>
              <a:rPr lang="en-US" dirty="0" smtClean="0"/>
              <a:t>payments</a:t>
            </a:r>
            <a:endParaRPr lang="fr-CH" dirty="0"/>
          </a:p>
        </c:rich>
      </c:tx>
      <c:layout>
        <c:manualLayout>
          <c:xMode val="edge"/>
          <c:yMode val="edge"/>
          <c:x val="0.33072718644986976"/>
          <c:y val="3.7857414901287884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200" b="1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fr-FR"/>
        </a:p>
      </c:txPr>
    </c:title>
    <c:autoTitleDeleted val="0"/>
    <c:view3D>
      <c:rotX val="5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1.127491487841443E-2"/>
          <c:y val="0.19835141113687649"/>
          <c:w val="0.66274876728090293"/>
          <c:h val="0.7743463417989912"/>
        </c:manualLayout>
      </c:layout>
      <c:pie3DChart>
        <c:varyColors val="1"/>
        <c:ser>
          <c:idx val="0"/>
          <c:order val="0"/>
          <c:tx>
            <c:strRef>
              <c:f>Feuil1!$B$1</c:f>
              <c:strCache>
                <c:ptCount val="1"/>
                <c:pt idx="0">
                  <c:v>Activities</c:v>
                </c:pt>
              </c:strCache>
            </c:strRef>
          </c:tx>
          <c:explosion val="4"/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1-3294-4955-BDC3-0E8F5341CC14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3-3294-4955-BDC3-0E8F5341CC14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5-3294-4955-BDC3-0E8F5341CC14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7-3294-4955-BDC3-0E8F5341CC14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9-3294-4955-BDC3-0E8F5341CC14}"/>
              </c:ext>
            </c:extLst>
          </c:dPt>
          <c:dLbls>
            <c:dLbl>
              <c:idx val="4"/>
              <c:layout>
                <c:manualLayout>
                  <c:x val="9.3839673204728372E-2"/>
                  <c:y val="3.4324023983162921E-2"/>
                </c:manualLayout>
              </c:layout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9-3294-4955-BDC3-0E8F5341CC14}"/>
                </c:ext>
              </c:extLst>
            </c:dLbl>
            <c:spPr>
              <a:pattFill prst="pct75">
                <a:fgClr>
                  <a:schemeClr val="dk1">
                    <a:lumMod val="75000"/>
                    <a:lumOff val="25000"/>
                  </a:schemeClr>
                </a:fgClr>
                <a:bgClr>
                  <a:schemeClr val="dk1">
                    <a:lumMod val="65000"/>
                    <a:lumOff val="35000"/>
                  </a:schemeClr>
                </a:bgClr>
              </a:patt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33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fr-FR"/>
              </a:p>
            </c:txPr>
            <c:dLblPos val="ctr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>
                  <a:solidFill>
                    <a:schemeClr val="dk1">
                      <a:lumMod val="50000"/>
                      <a:lumOff val="50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Feuil1!$A$2:$A$5</c:f>
              <c:strCache>
                <c:ptCount val="4"/>
                <c:pt idx="0">
                  <c:v>contractor cost</c:v>
                </c:pt>
                <c:pt idx="1">
                  <c:v>consumables</c:v>
                </c:pt>
                <c:pt idx="2">
                  <c:v>new machines investment</c:v>
                </c:pt>
                <c:pt idx="3">
                  <c:v>machine maintenance</c:v>
                </c:pt>
              </c:strCache>
            </c:strRef>
          </c:cat>
          <c:val>
            <c:numRef>
              <c:f>Feuil1!$B$2:$B$5</c:f>
              <c:numCache>
                <c:formatCode>General</c:formatCode>
                <c:ptCount val="4"/>
                <c:pt idx="0">
                  <c:v>1200</c:v>
                </c:pt>
                <c:pt idx="1">
                  <c:v>500</c:v>
                </c:pt>
                <c:pt idx="2">
                  <c:v>300</c:v>
                </c:pt>
                <c:pt idx="3">
                  <c:v>50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3294-4955-BDC3-0E8F5341CC14}"/>
            </c:ext>
          </c:extLst>
        </c:ser>
        <c:dLbls>
          <c:dLblPos val="ctr"/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64820093139903723"/>
          <c:y val="0.17386826421930146"/>
          <c:w val="0.32851638427245505"/>
          <c:h val="0.82613173578069854"/>
        </c:manualLayout>
      </c:layout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fr-FR"/>
        </a:p>
      </c:txPr>
    </c:legend>
    <c:plotVisOnly val="1"/>
    <c:dispBlanksAs val="gap"/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fr-FR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64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64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3.xml><?xml version="1.0" encoding="utf-8"?>
<cs:chartStyle xmlns:cs="http://schemas.microsoft.com/office/drawing/2012/chartStyle" xmlns:a="http://schemas.openxmlformats.org/drawingml/2006/main" id="264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4.xml><?xml version="1.0" encoding="utf-8"?>
<cs:chartStyle xmlns:cs="http://schemas.microsoft.com/office/drawing/2012/chartStyle" xmlns:a="http://schemas.openxmlformats.org/drawingml/2006/main" id="264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5.xml><?xml version="1.0" encoding="utf-8"?>
<cs:chartStyle xmlns:cs="http://schemas.microsoft.com/office/drawing/2012/chartStyle" xmlns:a="http://schemas.openxmlformats.org/drawingml/2006/main" id="264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6.xml><?xml version="1.0" encoding="utf-8"?>
<cs:chartStyle xmlns:cs="http://schemas.microsoft.com/office/drawing/2012/chartStyle" xmlns:a="http://schemas.openxmlformats.org/drawingml/2006/main" id="264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7.xml><?xml version="1.0" encoding="utf-8"?>
<cs:chartStyle xmlns:cs="http://schemas.microsoft.com/office/drawing/2012/chartStyle" xmlns:a="http://schemas.openxmlformats.org/drawingml/2006/main" id="264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C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CBDF7AA-415D-41CE-A4F8-E2E0DD5AD874}" type="datetimeFigureOut">
              <a:rPr lang="fr-CH" smtClean="0"/>
              <a:t>01.03.2023</a:t>
            </a:fld>
            <a:endParaRPr lang="fr-CH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CH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F101B43-E1EF-4F71-9777-002F52A8B069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623356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pt-BR" smtClean="0"/>
              <a:t>Crete june 2009                                        Rui De Oliveira</a:t>
            </a: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06536A8-1527-4CDB-9B02-792F349C542B}" type="slidenum">
              <a:rPr lang="fr-FR" smtClean="0"/>
              <a:pPr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696474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pt-BR" smtClean="0"/>
              <a:t>Crete june 2009                                        Rui De Oliveira</a:t>
            </a: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06536A8-1527-4CDB-9B02-792F349C542B}" type="slidenum">
              <a:rPr lang="fr-FR" smtClean="0"/>
              <a:pPr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8795594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pt-BR" smtClean="0"/>
              <a:t>Crete june 2009                                        Rui De Oliveira</a:t>
            </a: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06536A8-1527-4CDB-9B02-792F349C542B}" type="slidenum">
              <a:rPr lang="fr-FR" smtClean="0"/>
              <a:pPr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9037595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pt-BR" smtClean="0"/>
              <a:t>Crete june 2009                                        Rui De Oliveira</a:t>
            </a: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06536A8-1527-4CDB-9B02-792F349C542B}" type="slidenum">
              <a:rPr lang="fr-FR" smtClean="0"/>
              <a:pPr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170782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fr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0D5762-9FA2-4D88-B8FF-9E302EEF6FFE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4246702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0D5762-9FA2-4D88-B8FF-9E302EEF6FFE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5854883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0D5762-9FA2-4D88-B8FF-9E302EEF6FFE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8545507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0D5762-9FA2-4D88-B8FF-9E302EEF6FFE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6553589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0D5762-9FA2-4D88-B8FF-9E302EEF6FFE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0604963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0D5762-9FA2-4D88-B8FF-9E302EEF6FFE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7105981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0D5762-9FA2-4D88-B8FF-9E302EEF6FFE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7036237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0D5762-9FA2-4D88-B8FF-9E302EEF6FFE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5132098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0D5762-9FA2-4D88-B8FF-9E302EEF6FFE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9118890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0D5762-9FA2-4D88-B8FF-9E302EEF6FFE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2660326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C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0D5762-9FA2-4D88-B8FF-9E302EEF6FFE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40520724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0D5762-9FA2-4D88-B8FF-9E302EEF6FFE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602102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 txBox="1">
            <a:spLocks/>
          </p:cNvSpPr>
          <p:nvPr/>
        </p:nvSpPr>
        <p:spPr>
          <a:xfrm>
            <a:off x="3186004" y="2933571"/>
            <a:ext cx="5829300" cy="1102519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2500" lnSpcReduction="2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400" dirty="0">
                <a:latin typeface="Comic Sans MS" panose="030F0702030302020204" pitchFamily="66" charset="0"/>
              </a:rPr>
              <a:t>C</a:t>
            </a:r>
            <a:r>
              <a:rPr lang="en-GB" sz="2400" dirty="0" smtClean="0">
                <a:latin typeface="Comic Sans MS" panose="030F0702030302020204" pitchFamily="66" charset="0"/>
              </a:rPr>
              <a:t>ommon </a:t>
            </a:r>
            <a:r>
              <a:rPr lang="en-GB" sz="2400" dirty="0" smtClean="0">
                <a:latin typeface="Comic Sans MS" panose="030F0702030302020204" pitchFamily="66" charset="0"/>
              </a:rPr>
              <a:t>facility example :</a:t>
            </a:r>
            <a:endParaRPr lang="en-GB" sz="2400" dirty="0" smtClean="0">
              <a:latin typeface="Comic Sans MS" panose="030F0702030302020204" pitchFamily="66" charset="0"/>
            </a:endParaRPr>
          </a:p>
          <a:p>
            <a:endParaRPr lang="en-GB" sz="2400" dirty="0">
              <a:latin typeface="Comic Sans MS" panose="030F0702030302020204" pitchFamily="66" charset="0"/>
            </a:endParaRPr>
          </a:p>
          <a:p>
            <a:r>
              <a:rPr lang="en-GB" sz="2400" dirty="0" smtClean="0">
                <a:latin typeface="Comic Sans MS" panose="030F0702030302020204" pitchFamily="66" charset="0"/>
              </a:rPr>
              <a:t>CERN MPT workshop </a:t>
            </a:r>
            <a:br>
              <a:rPr lang="en-GB" sz="2400" dirty="0" smtClean="0">
                <a:latin typeface="Comic Sans MS" panose="030F0702030302020204" pitchFamily="66" charset="0"/>
              </a:rPr>
            </a:br>
            <a:endParaRPr lang="fr-FR" sz="2400" dirty="0">
              <a:solidFill>
                <a:schemeClr val="bg1"/>
              </a:solidFill>
              <a:latin typeface="Comic Sans MS" panose="030F0702030302020204" pitchFamily="66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0D5762-9FA2-4D88-B8FF-9E302EEF6FFE}" type="slidenum">
              <a:rPr lang="fr-CH" smtClean="0"/>
              <a:t>1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75880685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E2BFF-1A80-4249-82AE-6FEB39D536C0}" type="slidenum">
              <a:rPr lang="fr-FR" smtClean="0"/>
              <a:pPr/>
              <a:t>10</a:t>
            </a:fld>
            <a:endParaRPr lang="fr-FR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3647728" y="212696"/>
            <a:ext cx="5328592" cy="1143000"/>
          </a:xfrm>
        </p:spPr>
        <p:txBody>
          <a:bodyPr>
            <a:normAutofit/>
          </a:bodyPr>
          <a:lstStyle/>
          <a:p>
            <a:pPr algn="l"/>
            <a:r>
              <a:rPr lang="en-GB" sz="3200" dirty="0">
                <a:solidFill>
                  <a:srgbClr val="00B0F0"/>
                </a:solidFill>
                <a:latin typeface="Comic Sans MS" panose="030F0702030302020204" pitchFamily="66" charset="0"/>
              </a:rPr>
              <a:t>	</a:t>
            </a:r>
            <a:r>
              <a:rPr lang="en-GB" sz="3200" dirty="0" smtClean="0">
                <a:solidFill>
                  <a:srgbClr val="00B0F0"/>
                </a:solidFill>
                <a:latin typeface="Comic Sans MS" panose="030F0702030302020204" pitchFamily="66" charset="0"/>
              </a:rPr>
              <a:t>MPT activity</a:t>
            </a:r>
            <a:endParaRPr lang="fr-FR" sz="3200" dirty="0">
              <a:solidFill>
                <a:srgbClr val="00B0F0"/>
              </a:solidFill>
              <a:latin typeface="Comic Sans MS" panose="030F0702030302020204" pitchFamily="66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731898" y="5135562"/>
            <a:ext cx="7394595" cy="5847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fr-FR" sz="1600" dirty="0" smtClean="0">
                <a:latin typeface="Comic Sans MS" panose="030F0702030302020204" pitchFamily="66" charset="0"/>
              </a:rPr>
              <a:t>-</a:t>
            </a:r>
            <a:r>
              <a:rPr lang="fr-FR" sz="1600" dirty="0" err="1" smtClean="0">
                <a:latin typeface="Comic Sans MS" panose="030F0702030302020204" pitchFamily="66" charset="0"/>
              </a:rPr>
              <a:t>Fortunately</a:t>
            </a:r>
            <a:r>
              <a:rPr lang="fr-FR" sz="1600" dirty="0" smtClean="0">
                <a:latin typeface="Comic Sans MS" panose="030F0702030302020204" pitchFamily="66" charset="0"/>
              </a:rPr>
              <a:t> the </a:t>
            </a:r>
            <a:r>
              <a:rPr lang="fr-FR" sz="1600" dirty="0" err="1" smtClean="0">
                <a:latin typeface="Comic Sans MS" panose="030F0702030302020204" pitchFamily="66" charset="0"/>
              </a:rPr>
              <a:t>amount</a:t>
            </a:r>
            <a:r>
              <a:rPr lang="fr-FR" sz="1600" dirty="0" smtClean="0">
                <a:latin typeface="Comic Sans MS" panose="030F0702030302020204" pitchFamily="66" charset="0"/>
              </a:rPr>
              <a:t> of </a:t>
            </a:r>
            <a:r>
              <a:rPr lang="fr-FR" sz="1600" dirty="0" err="1" smtClean="0">
                <a:latin typeface="Comic Sans MS" panose="030F0702030302020204" pitchFamily="66" charset="0"/>
              </a:rPr>
              <a:t>payments</a:t>
            </a:r>
            <a:r>
              <a:rPr lang="fr-FR" sz="1600" dirty="0" smtClean="0">
                <a:latin typeface="Comic Sans MS" panose="030F0702030302020204" pitchFamily="66" charset="0"/>
              </a:rPr>
              <a:t> correspond to </a:t>
            </a:r>
            <a:r>
              <a:rPr lang="fr-FR" sz="1600" dirty="0" err="1" smtClean="0">
                <a:latin typeface="Comic Sans MS" panose="030F0702030302020204" pitchFamily="66" charset="0"/>
              </a:rPr>
              <a:t>income</a:t>
            </a:r>
            <a:r>
              <a:rPr lang="fr-FR" sz="1600" dirty="0" err="1">
                <a:latin typeface="Comic Sans MS" panose="030F0702030302020204" pitchFamily="66" charset="0"/>
              </a:rPr>
              <a:t>s</a:t>
            </a:r>
            <a:endParaRPr lang="fr-FR" sz="1600" dirty="0" smtClean="0">
              <a:latin typeface="Comic Sans MS" panose="030F0702030302020204" pitchFamily="66" charset="0"/>
            </a:endParaRPr>
          </a:p>
          <a:p>
            <a:pPr algn="ctr">
              <a:buNone/>
            </a:pPr>
            <a:r>
              <a:rPr lang="fr-FR" sz="1600" dirty="0" smtClean="0">
                <a:latin typeface="Comic Sans MS" panose="030F0702030302020204" pitchFamily="66" charset="0"/>
              </a:rPr>
              <a:t>-The trend </a:t>
            </a:r>
            <a:r>
              <a:rPr lang="fr-FR" sz="1600" dirty="0" err="1" smtClean="0">
                <a:latin typeface="Comic Sans MS" panose="030F0702030302020204" pitchFamily="66" charset="0"/>
              </a:rPr>
              <a:t>is</a:t>
            </a:r>
            <a:r>
              <a:rPr lang="fr-FR" sz="1600" dirty="0" smtClean="0">
                <a:latin typeface="Comic Sans MS" panose="030F0702030302020204" pitchFamily="66" charset="0"/>
              </a:rPr>
              <a:t> </a:t>
            </a:r>
            <a:r>
              <a:rPr lang="fr-FR" sz="1600" dirty="0" err="1" smtClean="0">
                <a:latin typeface="Comic Sans MS" panose="030F0702030302020204" pitchFamily="66" charset="0"/>
              </a:rPr>
              <a:t>now</a:t>
            </a:r>
            <a:r>
              <a:rPr lang="fr-FR" sz="1600" dirty="0" smtClean="0">
                <a:latin typeface="Comic Sans MS" panose="030F0702030302020204" pitchFamily="66" charset="0"/>
              </a:rPr>
              <a:t> to </a:t>
            </a:r>
            <a:r>
              <a:rPr lang="fr-FR" sz="1600" dirty="0" err="1" smtClean="0">
                <a:latin typeface="Comic Sans MS" panose="030F0702030302020204" pitchFamily="66" charset="0"/>
              </a:rPr>
              <a:t>renew</a:t>
            </a:r>
            <a:r>
              <a:rPr lang="fr-FR" sz="1600" dirty="0" smtClean="0">
                <a:latin typeface="Comic Sans MS" panose="030F0702030302020204" pitchFamily="66" charset="0"/>
              </a:rPr>
              <a:t> machines </a:t>
            </a:r>
            <a:r>
              <a:rPr lang="fr-FR" sz="1600" dirty="0" err="1" smtClean="0">
                <a:latin typeface="Comic Sans MS" panose="030F0702030302020204" pitchFamily="66" charset="0"/>
              </a:rPr>
              <a:t>with</a:t>
            </a:r>
            <a:r>
              <a:rPr lang="fr-FR" sz="1600" dirty="0" smtClean="0">
                <a:latin typeface="Comic Sans MS" panose="030F0702030302020204" pitchFamily="66" charset="0"/>
              </a:rPr>
              <a:t> the MPT running </a:t>
            </a:r>
            <a:r>
              <a:rPr lang="fr-FR" sz="1600" dirty="0" err="1" smtClean="0">
                <a:latin typeface="Comic Sans MS" panose="030F0702030302020204" pitchFamily="66" charset="0"/>
              </a:rPr>
              <a:t>account</a:t>
            </a:r>
            <a:endParaRPr lang="fr-FR" sz="1600" dirty="0" smtClean="0">
              <a:latin typeface="Comic Sans MS" panose="030F0702030302020204" pitchFamily="66" charset="0"/>
            </a:endParaRPr>
          </a:p>
        </p:txBody>
      </p:sp>
      <p:graphicFrame>
        <p:nvGraphicFramePr>
          <p:cNvPr id="9" name="Graphique 6"/>
          <p:cNvGraphicFramePr/>
          <p:nvPr>
            <p:extLst>
              <p:ext uri="{D42A27DB-BD31-4B8C-83A1-F6EECF244321}">
                <p14:modId xmlns:p14="http://schemas.microsoft.com/office/powerpoint/2010/main" val="2780797635"/>
              </p:ext>
            </p:extLst>
          </p:nvPr>
        </p:nvGraphicFramePr>
        <p:xfrm>
          <a:off x="3554555" y="1355696"/>
          <a:ext cx="5163050" cy="322164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406389118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9395" y="282104"/>
            <a:ext cx="9121303" cy="6177064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algn="ctr"/>
            <a:r>
              <a:rPr lang="en-US" sz="2000" dirty="0" smtClean="0">
                <a:solidFill>
                  <a:srgbClr val="00B050"/>
                </a:solidFill>
                <a:latin typeface="Comic Sans MS" panose="030F0702030302020204" pitchFamily="66" charset="0"/>
              </a:rPr>
              <a:t>Conclusion</a:t>
            </a:r>
            <a:r>
              <a:rPr lang="en-US" sz="2000" dirty="0" smtClean="0">
                <a:latin typeface="Comic Sans MS" panose="030F0702030302020204" pitchFamily="66" charset="0"/>
              </a:rPr>
              <a:t/>
            </a:r>
            <a:br>
              <a:rPr lang="en-US" sz="2000" dirty="0" smtClean="0">
                <a:latin typeface="Comic Sans MS" panose="030F0702030302020204" pitchFamily="66" charset="0"/>
              </a:rPr>
            </a:br>
            <a:r>
              <a:rPr lang="en-US" sz="2000" dirty="0" smtClean="0">
                <a:latin typeface="Comic Sans MS" panose="030F0702030302020204" pitchFamily="66" charset="0"/>
              </a:rPr>
              <a:t/>
            </a:r>
            <a:br>
              <a:rPr lang="en-US" sz="2000" dirty="0" smtClean="0">
                <a:latin typeface="Comic Sans MS" panose="030F0702030302020204" pitchFamily="66" charset="0"/>
              </a:rPr>
            </a:br>
            <a:r>
              <a:rPr lang="en-US" sz="2000" dirty="0" smtClean="0">
                <a:latin typeface="Comic Sans MS" panose="030F0702030302020204" pitchFamily="66" charset="0"/>
              </a:rPr>
              <a:t/>
            </a:r>
            <a:br>
              <a:rPr lang="en-US" sz="2000" dirty="0" smtClean="0">
                <a:latin typeface="Comic Sans MS" panose="030F0702030302020204" pitchFamily="66" charset="0"/>
              </a:rPr>
            </a:br>
            <a:r>
              <a:rPr lang="en-US" sz="2000" dirty="0" smtClean="0">
                <a:latin typeface="Comic Sans MS" panose="030F0702030302020204" pitchFamily="66" charset="0"/>
              </a:rPr>
              <a:t>I’ve shown (I hope) the power </a:t>
            </a:r>
            <a:r>
              <a:rPr lang="en-US" sz="2000" dirty="0" smtClean="0">
                <a:latin typeface="Comic Sans MS" panose="030F0702030302020204" pitchFamily="66" charset="0"/>
              </a:rPr>
              <a:t>of a collaboration in helping :</a:t>
            </a:r>
            <a:br>
              <a:rPr lang="en-US" sz="2000" dirty="0" smtClean="0">
                <a:latin typeface="Comic Sans MS" panose="030F0702030302020204" pitchFamily="66" charset="0"/>
              </a:rPr>
            </a:br>
            <a:r>
              <a:rPr lang="en-US" sz="2000" dirty="0">
                <a:latin typeface="Comic Sans MS" panose="030F0702030302020204" pitchFamily="66" charset="0"/>
              </a:rPr>
              <a:t/>
            </a:r>
            <a:br>
              <a:rPr lang="en-US" sz="2000" dirty="0">
                <a:latin typeface="Comic Sans MS" panose="030F0702030302020204" pitchFamily="66" charset="0"/>
              </a:rPr>
            </a:br>
            <a:r>
              <a:rPr lang="en-US" sz="2000" dirty="0" smtClean="0">
                <a:latin typeface="Comic Sans MS" panose="030F0702030302020204" pitchFamily="66" charset="0"/>
              </a:rPr>
              <a:t>-to get funds for new equipment</a:t>
            </a:r>
            <a:br>
              <a:rPr lang="en-US" sz="2000" dirty="0" smtClean="0">
                <a:latin typeface="Comic Sans MS" panose="030F0702030302020204" pitchFamily="66" charset="0"/>
              </a:rPr>
            </a:br>
            <a:r>
              <a:rPr lang="en-US" sz="2000" dirty="0" smtClean="0">
                <a:latin typeface="Comic Sans MS" panose="030F0702030302020204" pitchFamily="66" charset="0"/>
              </a:rPr>
              <a:t/>
            </a:r>
            <a:br>
              <a:rPr lang="en-US" sz="2000" dirty="0" smtClean="0">
                <a:latin typeface="Comic Sans MS" panose="030F0702030302020204" pitchFamily="66" charset="0"/>
              </a:rPr>
            </a:br>
            <a:r>
              <a:rPr lang="en-US" sz="2000" dirty="0" smtClean="0">
                <a:latin typeface="Comic Sans MS" panose="030F0702030302020204" pitchFamily="66" charset="0"/>
              </a:rPr>
              <a:t>-to renew infrastructures</a:t>
            </a:r>
            <a:br>
              <a:rPr lang="en-US" sz="2000" dirty="0" smtClean="0">
                <a:latin typeface="Comic Sans MS" panose="030F0702030302020204" pitchFamily="66" charset="0"/>
              </a:rPr>
            </a:br>
            <a:r>
              <a:rPr lang="en-US" sz="2000" dirty="0">
                <a:latin typeface="Comic Sans MS" panose="030F0702030302020204" pitchFamily="66" charset="0"/>
              </a:rPr>
              <a:t/>
            </a:r>
            <a:br>
              <a:rPr lang="en-US" sz="2000" dirty="0">
                <a:latin typeface="Comic Sans MS" panose="030F0702030302020204" pitchFamily="66" charset="0"/>
              </a:rPr>
            </a:br>
            <a:r>
              <a:rPr lang="en-US" sz="2000" dirty="0" smtClean="0">
                <a:latin typeface="Comic Sans MS" panose="030F0702030302020204" pitchFamily="66" charset="0"/>
              </a:rPr>
              <a:t/>
            </a:r>
            <a:br>
              <a:rPr lang="en-US" sz="2000" dirty="0" smtClean="0">
                <a:latin typeface="Comic Sans MS" panose="030F0702030302020204" pitchFamily="66" charset="0"/>
              </a:rPr>
            </a:br>
            <a:r>
              <a:rPr lang="en-US" sz="2000" dirty="0" smtClean="0">
                <a:latin typeface="Comic Sans MS" panose="030F0702030302020204" pitchFamily="66" charset="0"/>
              </a:rPr>
              <a:t/>
            </a:r>
            <a:br>
              <a:rPr lang="en-US" sz="2000" dirty="0" smtClean="0">
                <a:latin typeface="Comic Sans MS" panose="030F0702030302020204" pitchFamily="66" charset="0"/>
              </a:rPr>
            </a:br>
            <a:r>
              <a:rPr lang="en-US" sz="2000" dirty="0" smtClean="0">
                <a:latin typeface="Comic Sans MS" panose="030F0702030302020204" pitchFamily="66" charset="0"/>
              </a:rPr>
              <a:t> </a:t>
            </a:r>
            <a:r>
              <a:rPr lang="en-US" sz="2000" dirty="0">
                <a:solidFill>
                  <a:srgbClr val="00B0F0"/>
                </a:solidFill>
                <a:latin typeface="Comic Sans MS" panose="030F0702030302020204" pitchFamily="66" charset="0"/>
              </a:rPr>
              <a:t>B</a:t>
            </a:r>
            <a:r>
              <a:rPr lang="en-US" sz="2000" dirty="0" smtClean="0">
                <a:solidFill>
                  <a:srgbClr val="00B0F0"/>
                </a:solidFill>
                <a:latin typeface="Comic Sans MS" panose="030F0702030302020204" pitchFamily="66" charset="0"/>
              </a:rPr>
              <a:t>ut what about </a:t>
            </a:r>
            <a:r>
              <a:rPr lang="en-US" sz="2000" dirty="0" smtClean="0">
                <a:solidFill>
                  <a:srgbClr val="00B0F0"/>
                </a:solidFill>
                <a:latin typeface="Comic Sans MS" panose="030F0702030302020204" pitchFamily="66" charset="0"/>
              </a:rPr>
              <a:t>manpower ?</a:t>
            </a:r>
            <a:r>
              <a:rPr lang="en-US" sz="2000" dirty="0" smtClean="0">
                <a:latin typeface="Comic Sans MS" panose="030F0702030302020204" pitchFamily="66" charset="0"/>
              </a:rPr>
              <a:t/>
            </a:r>
            <a:br>
              <a:rPr lang="en-US" sz="2000" dirty="0" smtClean="0">
                <a:latin typeface="Comic Sans MS" panose="030F0702030302020204" pitchFamily="66" charset="0"/>
              </a:rPr>
            </a:br>
            <a:r>
              <a:rPr lang="en-US" sz="2000" dirty="0" smtClean="0">
                <a:latin typeface="Comic Sans MS" panose="030F0702030302020204" pitchFamily="66" charset="0"/>
              </a:rPr>
              <a:t/>
            </a:r>
            <a:br>
              <a:rPr lang="en-US" sz="2000" dirty="0" smtClean="0">
                <a:latin typeface="Comic Sans MS" panose="030F0702030302020204" pitchFamily="66" charset="0"/>
              </a:rPr>
            </a:br>
            <a:r>
              <a:rPr lang="en-US" sz="2000" dirty="0" smtClean="0">
                <a:solidFill>
                  <a:srgbClr val="00B0F0"/>
                </a:solidFill>
                <a:latin typeface="Comic Sans MS" panose="030F0702030302020204" pitchFamily="66" charset="0"/>
              </a:rPr>
              <a:t>Also </a:t>
            </a:r>
            <a:r>
              <a:rPr lang="en-US" sz="2000" dirty="0" smtClean="0">
                <a:solidFill>
                  <a:srgbClr val="00B0F0"/>
                </a:solidFill>
                <a:latin typeface="Comic Sans MS" panose="030F0702030302020204" pitchFamily="66" charset="0"/>
              </a:rPr>
              <a:t>It will help if the community takes </a:t>
            </a:r>
            <a:r>
              <a:rPr lang="en-US" sz="2000" dirty="0" smtClean="0">
                <a:solidFill>
                  <a:srgbClr val="00B0F0"/>
                </a:solidFill>
                <a:latin typeface="Comic Sans MS" panose="030F0702030302020204" pitchFamily="66" charset="0"/>
              </a:rPr>
              <a:t>official position </a:t>
            </a:r>
            <a:r>
              <a:rPr lang="en-US" sz="2000" dirty="0" smtClean="0">
                <a:solidFill>
                  <a:srgbClr val="00B0F0"/>
                </a:solidFill>
                <a:latin typeface="Comic Sans MS" panose="030F0702030302020204" pitchFamily="66" charset="0"/>
              </a:rPr>
              <a:t>concerning </a:t>
            </a:r>
            <a:r>
              <a:rPr lang="en-US" sz="2000" dirty="0" smtClean="0">
                <a:solidFill>
                  <a:srgbClr val="00B0F0"/>
                </a:solidFill>
                <a:latin typeface="Comic Sans MS" panose="030F0702030302020204" pitchFamily="66" charset="0"/>
              </a:rPr>
              <a:t/>
            </a:r>
            <a:br>
              <a:rPr lang="en-US" sz="2000" dirty="0" smtClean="0">
                <a:solidFill>
                  <a:srgbClr val="00B0F0"/>
                </a:solidFill>
                <a:latin typeface="Comic Sans MS" panose="030F0702030302020204" pitchFamily="66" charset="0"/>
              </a:rPr>
            </a:br>
            <a:r>
              <a:rPr lang="en-US" sz="2000" dirty="0" smtClean="0">
                <a:solidFill>
                  <a:srgbClr val="00B0F0"/>
                </a:solidFill>
                <a:latin typeface="Comic Sans MS" panose="030F0702030302020204" pitchFamily="66" charset="0"/>
              </a:rPr>
              <a:t>expenditures </a:t>
            </a:r>
            <a:r>
              <a:rPr lang="en-US" sz="2000" dirty="0" smtClean="0">
                <a:solidFill>
                  <a:srgbClr val="00B0F0"/>
                </a:solidFill>
                <a:latin typeface="Comic Sans MS" panose="030F0702030302020204" pitchFamily="66" charset="0"/>
              </a:rPr>
              <a:t>decided by a few members </a:t>
            </a:r>
            <a:r>
              <a:rPr lang="en-US" sz="2000" dirty="0" smtClean="0">
                <a:solidFill>
                  <a:srgbClr val="00B0F0"/>
                </a:solidFill>
                <a:latin typeface="Comic Sans MS" panose="030F0702030302020204" pitchFamily="66" charset="0"/>
              </a:rPr>
              <a:t>. </a:t>
            </a:r>
            <a:r>
              <a:rPr lang="en-US" sz="2000" dirty="0" smtClean="0">
                <a:solidFill>
                  <a:srgbClr val="00B0F0"/>
                </a:solidFill>
                <a:latin typeface="Comic Sans MS" panose="030F0702030302020204" pitchFamily="66" charset="0"/>
              </a:rPr>
              <a:t/>
            </a:r>
            <a:br>
              <a:rPr lang="en-US" sz="2000" dirty="0" smtClean="0">
                <a:solidFill>
                  <a:srgbClr val="00B0F0"/>
                </a:solidFill>
                <a:latin typeface="Comic Sans MS" panose="030F0702030302020204" pitchFamily="66" charset="0"/>
              </a:rPr>
            </a:br>
            <a:r>
              <a:rPr lang="en-US" sz="2000" dirty="0">
                <a:solidFill>
                  <a:srgbClr val="00B0F0"/>
                </a:solidFill>
                <a:latin typeface="Comic Sans MS" panose="030F0702030302020204" pitchFamily="66" charset="0"/>
              </a:rPr>
              <a:t/>
            </a:r>
            <a:br>
              <a:rPr lang="en-US" sz="2000" dirty="0">
                <a:solidFill>
                  <a:srgbClr val="00B0F0"/>
                </a:solidFill>
                <a:latin typeface="Comic Sans MS" panose="030F0702030302020204" pitchFamily="66" charset="0"/>
              </a:rPr>
            </a:br>
            <a:r>
              <a:rPr lang="en-US" sz="2000" dirty="0" smtClean="0">
                <a:solidFill>
                  <a:srgbClr val="00B0F0"/>
                </a:solidFill>
                <a:latin typeface="Comic Sans MS" panose="030F0702030302020204" pitchFamily="66" charset="0"/>
              </a:rPr>
              <a:t>I’ve presented a way to run a common facility</a:t>
            </a:r>
            <a:br>
              <a:rPr lang="en-US" sz="2000" dirty="0" smtClean="0">
                <a:solidFill>
                  <a:srgbClr val="00B0F0"/>
                </a:solidFill>
                <a:latin typeface="Comic Sans MS" panose="030F0702030302020204" pitchFamily="66" charset="0"/>
              </a:rPr>
            </a:br>
            <a:r>
              <a:rPr lang="en-US" sz="2000" dirty="0" smtClean="0">
                <a:solidFill>
                  <a:srgbClr val="00B0F0"/>
                </a:solidFill>
                <a:latin typeface="Comic Sans MS" panose="030F0702030302020204" pitchFamily="66" charset="0"/>
              </a:rPr>
              <a:t>is it the direction the community wants </a:t>
            </a:r>
            <a:br>
              <a:rPr lang="en-US" sz="2000" dirty="0" smtClean="0">
                <a:solidFill>
                  <a:srgbClr val="00B0F0"/>
                </a:solidFill>
                <a:latin typeface="Comic Sans MS" panose="030F0702030302020204" pitchFamily="66" charset="0"/>
              </a:rPr>
            </a:br>
            <a:r>
              <a:rPr lang="en-US" sz="2000" dirty="0" smtClean="0">
                <a:solidFill>
                  <a:srgbClr val="00B0F0"/>
                </a:solidFill>
                <a:latin typeface="Comic Sans MS" panose="030F0702030302020204" pitchFamily="66" charset="0"/>
              </a:rPr>
              <a:t>to follow for others common facilities ? </a:t>
            </a:r>
            <a:r>
              <a:rPr lang="en-US" sz="2400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/>
            </a:r>
            <a:br>
              <a:rPr lang="en-US" sz="2400" dirty="0" smtClean="0">
                <a:solidFill>
                  <a:srgbClr val="FF0000"/>
                </a:solidFill>
                <a:latin typeface="Comic Sans MS" panose="030F0702030302020204" pitchFamily="66" charset="0"/>
              </a:rPr>
            </a:br>
            <a:endParaRPr lang="en-GB" sz="2400" dirty="0">
              <a:solidFill>
                <a:srgbClr val="FF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0609352E-257B-4446-BE06-3B833DF2D1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6EAFFE-9915-4141-8F16-2160B8C26952}" type="slidenum">
              <a:rPr lang="en-GB" smtClean="0"/>
              <a:t>11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237555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330740"/>
            <a:ext cx="10515600" cy="6390735"/>
          </a:xfrm>
          <a:ln>
            <a:solidFill>
              <a:schemeClr val="tx1"/>
            </a:solidFill>
          </a:ln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en-US" dirty="0">
                <a:latin typeface="Comic Sans MS" panose="030F0702030302020204" pitchFamily="66" charset="0"/>
              </a:rPr>
              <a:t> </a:t>
            </a:r>
            <a:r>
              <a:rPr lang="en-US" dirty="0" smtClean="0">
                <a:latin typeface="Comic Sans MS" panose="030F0702030302020204" pitchFamily="66" charset="0"/>
              </a:rPr>
              <a:t>         </a:t>
            </a:r>
            <a:r>
              <a:rPr lang="en-US" dirty="0" smtClean="0">
                <a:latin typeface="Comic Sans MS" panose="030F0702030302020204" pitchFamily="66" charset="0"/>
              </a:rPr>
              <a:t>				</a:t>
            </a:r>
          </a:p>
          <a:p>
            <a:pPr marL="0" indent="0">
              <a:buNone/>
            </a:pPr>
            <a:r>
              <a:rPr lang="en-US" dirty="0">
                <a:latin typeface="Comic Sans MS" panose="030F0702030302020204" pitchFamily="66" charset="0"/>
              </a:rPr>
              <a:t>	</a:t>
            </a:r>
            <a:r>
              <a:rPr lang="en-US" dirty="0" smtClean="0">
                <a:latin typeface="Comic Sans MS" panose="030F0702030302020204" pitchFamily="66" charset="0"/>
              </a:rPr>
              <a:t>			    </a:t>
            </a:r>
            <a:r>
              <a:rPr lang="en-US" dirty="0" smtClean="0">
                <a:solidFill>
                  <a:srgbClr val="00B050"/>
                </a:solidFill>
                <a:latin typeface="Comic Sans MS" panose="030F0702030302020204" pitchFamily="66" charset="0"/>
              </a:rPr>
              <a:t>CERN MPT running rules</a:t>
            </a:r>
          </a:p>
          <a:p>
            <a:pPr marL="0" indent="0">
              <a:buNone/>
            </a:pPr>
            <a:r>
              <a:rPr lang="en-US" dirty="0" smtClean="0">
                <a:latin typeface="Comic Sans MS" panose="030F0702030302020204" pitchFamily="66" charset="0"/>
              </a:rPr>
              <a:t>                  </a:t>
            </a:r>
            <a:endParaRPr lang="en-US" dirty="0" smtClean="0">
              <a:latin typeface="Comic Sans MS" panose="030F0702030302020204" pitchFamily="66" charset="0"/>
            </a:endParaRPr>
          </a:p>
          <a:p>
            <a:pPr lvl="1"/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smtClean="0">
                <a:solidFill>
                  <a:srgbClr val="00B0F0"/>
                </a:solidFill>
                <a:latin typeface="Comic Sans MS" panose="030F0702030302020204" pitchFamily="66" charset="0"/>
              </a:rPr>
              <a:t>MPT workshop is opened to all CERN user and all CERN recognized experiments </a:t>
            </a:r>
            <a:endParaRPr lang="en-US" dirty="0" smtClean="0">
              <a:solidFill>
                <a:srgbClr val="00B0F0"/>
              </a:solidFill>
              <a:latin typeface="Comic Sans MS" panose="030F0702030302020204" pitchFamily="66" charset="0"/>
            </a:endParaRPr>
          </a:p>
          <a:p>
            <a:pPr lvl="2"/>
            <a:r>
              <a:rPr lang="en-US" dirty="0" smtClean="0">
                <a:latin typeface="Comic Sans MS" panose="030F0702030302020204" pitchFamily="66" charset="0"/>
              </a:rPr>
              <a:t>For </a:t>
            </a:r>
            <a:r>
              <a:rPr lang="en-US" dirty="0" smtClean="0">
                <a:latin typeface="Comic Sans MS" panose="030F0702030302020204" pitchFamily="66" charset="0"/>
              </a:rPr>
              <a:t>R&amp;D and mass productions</a:t>
            </a:r>
          </a:p>
          <a:p>
            <a:pPr marL="914400" lvl="2" indent="0">
              <a:buNone/>
            </a:pPr>
            <a:endParaRPr lang="fr-CH" dirty="0">
              <a:solidFill>
                <a:srgbClr val="00B0F0"/>
              </a:solidFill>
            </a:endParaRPr>
          </a:p>
          <a:p>
            <a:pPr lvl="1"/>
            <a:r>
              <a:rPr lang="en-US" dirty="0" smtClean="0">
                <a:solidFill>
                  <a:srgbClr val="00B0F0"/>
                </a:solidFill>
                <a:latin typeface="Comic Sans MS" panose="030F0702030302020204" pitchFamily="66" charset="0"/>
              </a:rPr>
              <a:t>The workshop is </a:t>
            </a:r>
            <a:r>
              <a:rPr lang="en-US" dirty="0" smtClean="0">
                <a:solidFill>
                  <a:srgbClr val="00B0F0"/>
                </a:solidFill>
                <a:latin typeface="Comic Sans MS" panose="030F0702030302020204" pitchFamily="66" charset="0"/>
              </a:rPr>
              <a:t>open </a:t>
            </a:r>
            <a:r>
              <a:rPr lang="en-US" dirty="0" smtClean="0">
                <a:solidFill>
                  <a:srgbClr val="00B0F0"/>
                </a:solidFill>
                <a:latin typeface="Comic Sans MS" panose="030F0702030302020204" pitchFamily="66" charset="0"/>
              </a:rPr>
              <a:t>to all RD51 Members</a:t>
            </a:r>
          </a:p>
          <a:p>
            <a:pPr lvl="2"/>
            <a:r>
              <a:rPr lang="en-US" dirty="0" smtClean="0">
                <a:latin typeface="Comic Sans MS" panose="030F0702030302020204" pitchFamily="66" charset="0"/>
              </a:rPr>
              <a:t>With team accounts or not (STD invoicing is </a:t>
            </a:r>
            <a:r>
              <a:rPr lang="en-US" dirty="0" smtClean="0">
                <a:latin typeface="Comic Sans MS" panose="030F0702030302020204" pitchFamily="66" charset="0"/>
              </a:rPr>
              <a:t>possible</a:t>
            </a:r>
            <a:r>
              <a:rPr lang="en-US" dirty="0" smtClean="0">
                <a:latin typeface="Comic Sans MS" panose="030F0702030302020204" pitchFamily="66" charset="0"/>
              </a:rPr>
              <a:t>)</a:t>
            </a:r>
            <a:endParaRPr lang="en-US" dirty="0" smtClean="0">
              <a:latin typeface="Comic Sans MS" panose="030F0702030302020204" pitchFamily="66" charset="0"/>
            </a:endParaRPr>
          </a:p>
          <a:p>
            <a:pPr lvl="2"/>
            <a:r>
              <a:rPr lang="en-US" dirty="0">
                <a:latin typeface="Comic Sans MS" panose="030F0702030302020204" pitchFamily="66" charset="0"/>
              </a:rPr>
              <a:t>F</a:t>
            </a:r>
            <a:r>
              <a:rPr lang="en-US" dirty="0" smtClean="0">
                <a:latin typeface="Comic Sans MS" panose="030F0702030302020204" pitchFamily="66" charset="0"/>
              </a:rPr>
              <a:t>or R&amp;D and mass production for research application.</a:t>
            </a:r>
          </a:p>
          <a:p>
            <a:pPr lvl="2"/>
            <a:endParaRPr lang="en-US" dirty="0">
              <a:solidFill>
                <a:srgbClr val="00B0F0"/>
              </a:solidFill>
              <a:latin typeface="Comic Sans MS" panose="030F0702030302020204" pitchFamily="66" charset="0"/>
            </a:endParaRPr>
          </a:p>
          <a:p>
            <a:pPr lvl="1"/>
            <a:r>
              <a:rPr lang="en-US" dirty="0" smtClean="0">
                <a:solidFill>
                  <a:srgbClr val="00B0F0"/>
                </a:solidFill>
                <a:latin typeface="Comic Sans MS" panose="030F0702030302020204" pitchFamily="66" charset="0"/>
              </a:rPr>
              <a:t>Before any</a:t>
            </a:r>
            <a:r>
              <a:rPr lang="en-US" dirty="0" smtClean="0">
                <a:solidFill>
                  <a:srgbClr val="00B0F0"/>
                </a:solidFill>
                <a:latin typeface="Comic Sans MS" panose="030F0702030302020204" pitchFamily="66" charset="0"/>
              </a:rPr>
              <a:t> production for commercial </a:t>
            </a:r>
            <a:r>
              <a:rPr lang="en-US" dirty="0" smtClean="0">
                <a:solidFill>
                  <a:srgbClr val="00B0F0"/>
                </a:solidFill>
                <a:latin typeface="Comic Sans MS" panose="030F0702030302020204" pitchFamily="66" charset="0"/>
              </a:rPr>
              <a:t>applications </a:t>
            </a:r>
            <a:r>
              <a:rPr lang="en-US" dirty="0" smtClean="0">
                <a:solidFill>
                  <a:srgbClr val="00B0F0"/>
                </a:solidFill>
                <a:latin typeface="Comic Sans MS" panose="030F0702030302020204" pitchFamily="66" charset="0"/>
              </a:rPr>
              <a:t>, </a:t>
            </a:r>
            <a:r>
              <a:rPr lang="en-US" dirty="0" smtClean="0">
                <a:solidFill>
                  <a:srgbClr val="00B0F0"/>
                </a:solidFill>
                <a:latin typeface="Comic Sans MS" panose="030F0702030302020204" pitchFamily="66" charset="0"/>
              </a:rPr>
              <a:t>the CERN technology transfer group should be contacted first to set up: </a:t>
            </a:r>
          </a:p>
          <a:p>
            <a:pPr lvl="2"/>
            <a:r>
              <a:rPr lang="en-US" dirty="0" smtClean="0">
                <a:latin typeface="Comic Sans MS" panose="030F0702030302020204" pitchFamily="66" charset="0"/>
              </a:rPr>
              <a:t>Production License </a:t>
            </a:r>
          </a:p>
          <a:p>
            <a:pPr lvl="2"/>
            <a:r>
              <a:rPr lang="en-US" dirty="0">
                <a:latin typeface="Comic Sans MS" panose="030F0702030302020204" pitchFamily="66" charset="0"/>
              </a:rPr>
              <a:t>P</a:t>
            </a:r>
            <a:r>
              <a:rPr lang="en-US" dirty="0" smtClean="0">
                <a:latin typeface="Comic Sans MS" panose="030F0702030302020204" pitchFamily="66" charset="0"/>
              </a:rPr>
              <a:t>roduction </a:t>
            </a:r>
            <a:r>
              <a:rPr lang="en-US" dirty="0" smtClean="0">
                <a:latin typeface="Comic Sans MS" panose="030F0702030302020204" pitchFamily="66" charset="0"/>
              </a:rPr>
              <a:t>contracts </a:t>
            </a:r>
          </a:p>
          <a:p>
            <a:pPr lvl="1"/>
            <a:endParaRPr lang="en-US" dirty="0">
              <a:latin typeface="Comic Sans MS" panose="030F0702030302020204" pitchFamily="66" charset="0"/>
            </a:endParaRPr>
          </a:p>
          <a:p>
            <a:pPr lvl="1"/>
            <a:r>
              <a:rPr lang="en-US" dirty="0" smtClean="0">
                <a:solidFill>
                  <a:srgbClr val="00B0F0"/>
                </a:solidFill>
                <a:latin typeface="Comic Sans MS" panose="030F0702030302020204" pitchFamily="66" charset="0"/>
              </a:rPr>
              <a:t>MPT workshop study all the </a:t>
            </a:r>
            <a:r>
              <a:rPr lang="en-US" dirty="0" smtClean="0">
                <a:solidFill>
                  <a:srgbClr val="00B0F0"/>
                </a:solidFill>
                <a:latin typeface="Comic Sans MS" panose="030F0702030302020204" pitchFamily="66" charset="0"/>
              </a:rPr>
              <a:t>requests.</a:t>
            </a:r>
          </a:p>
          <a:p>
            <a:pPr lvl="2"/>
            <a:r>
              <a:rPr lang="en-US" dirty="0" smtClean="0">
                <a:latin typeface="Comic Sans MS" panose="030F0702030302020204" pitchFamily="66" charset="0"/>
              </a:rPr>
              <a:t>Prior any production an offer is proposed , and invoiced after technical acceptation of the parts.</a:t>
            </a:r>
            <a:endParaRPr lang="en-US" dirty="0" smtClean="0">
              <a:latin typeface="Comic Sans MS" panose="030F0702030302020204" pitchFamily="66" charset="0"/>
            </a:endParaRPr>
          </a:p>
          <a:p>
            <a:pPr lvl="2"/>
            <a:r>
              <a:rPr lang="en-US" dirty="0" smtClean="0">
                <a:latin typeface="Comic Sans MS" panose="030F0702030302020204" pitchFamily="66" charset="0"/>
              </a:rPr>
              <a:t>FIFO mode, </a:t>
            </a:r>
            <a:r>
              <a:rPr lang="en-US" dirty="0" smtClean="0">
                <a:latin typeface="Comic Sans MS" panose="030F0702030302020204" pitchFamily="66" charset="0"/>
              </a:rPr>
              <a:t>but </a:t>
            </a:r>
            <a:r>
              <a:rPr lang="en-US" dirty="0" smtClean="0">
                <a:latin typeface="Comic Sans MS" panose="030F0702030302020204" pitchFamily="66" charset="0"/>
              </a:rPr>
              <a:t>it happens (rarely) that </a:t>
            </a:r>
            <a:r>
              <a:rPr lang="en-US" dirty="0" smtClean="0">
                <a:latin typeface="Comic Sans MS" panose="030F0702030302020204" pitchFamily="66" charset="0"/>
              </a:rPr>
              <a:t>the CERN program is put first (with justifications</a:t>
            </a:r>
            <a:r>
              <a:rPr lang="en-US" dirty="0" smtClean="0">
                <a:latin typeface="Comic Sans MS" panose="030F0702030302020204" pitchFamily="66" charset="0"/>
              </a:rPr>
              <a:t>).</a:t>
            </a:r>
            <a:endParaRPr lang="en-US" dirty="0" smtClean="0">
              <a:latin typeface="Comic Sans MS" panose="030F0702030302020204" pitchFamily="66" charset="0"/>
            </a:endParaRPr>
          </a:p>
          <a:p>
            <a:pPr lvl="2"/>
            <a:endParaRPr lang="en-US" dirty="0">
              <a:latin typeface="Comic Sans MS" panose="030F0702030302020204" pitchFamily="66" charset="0"/>
            </a:endParaRPr>
          </a:p>
          <a:p>
            <a:pPr lvl="1"/>
            <a:r>
              <a:rPr lang="en-US" dirty="0" smtClean="0">
                <a:solidFill>
                  <a:srgbClr val="00B0F0"/>
                </a:solidFill>
                <a:latin typeface="Comic Sans MS" panose="030F0702030302020204" pitchFamily="66" charset="0"/>
              </a:rPr>
              <a:t>MPT have </a:t>
            </a:r>
            <a:r>
              <a:rPr lang="en-US" dirty="0" smtClean="0">
                <a:solidFill>
                  <a:srgbClr val="00B0F0"/>
                </a:solidFill>
                <a:latin typeface="Comic Sans MS" panose="030F0702030302020204" pitchFamily="66" charset="0"/>
              </a:rPr>
              <a:t>connections with external companies </a:t>
            </a:r>
            <a:r>
              <a:rPr lang="en-US" dirty="0" smtClean="0">
                <a:solidFill>
                  <a:srgbClr val="00B0F0"/>
                </a:solidFill>
                <a:latin typeface="Comic Sans MS" panose="030F0702030302020204" pitchFamily="66" charset="0"/>
              </a:rPr>
              <a:t>for </a:t>
            </a:r>
            <a:r>
              <a:rPr lang="en-US" dirty="0" smtClean="0">
                <a:solidFill>
                  <a:srgbClr val="00B0F0"/>
                </a:solidFill>
                <a:latin typeface="Comic Sans MS" panose="030F0702030302020204" pitchFamily="66" charset="0"/>
              </a:rPr>
              <a:t>mass productions of:</a:t>
            </a:r>
          </a:p>
          <a:p>
            <a:pPr lvl="2"/>
            <a:r>
              <a:rPr lang="en-US" dirty="0" smtClean="0">
                <a:latin typeface="Comic Sans MS" panose="030F0702030302020204" pitchFamily="66" charset="0"/>
              </a:rPr>
              <a:t>GEM,THGEM</a:t>
            </a:r>
          </a:p>
          <a:p>
            <a:pPr lvl="2"/>
            <a:r>
              <a:rPr lang="en-US" dirty="0" err="1" smtClean="0">
                <a:latin typeface="Comic Sans MS" panose="030F0702030302020204" pitchFamily="66" charset="0"/>
              </a:rPr>
              <a:t>Micromegas</a:t>
            </a:r>
            <a:endParaRPr lang="en-US" dirty="0" smtClean="0">
              <a:latin typeface="Comic Sans MS" panose="030F0702030302020204" pitchFamily="66" charset="0"/>
            </a:endParaRPr>
          </a:p>
          <a:p>
            <a:pPr lvl="2"/>
            <a:r>
              <a:rPr lang="en-US" dirty="0" smtClean="0">
                <a:latin typeface="Comic Sans MS" panose="030F0702030302020204" pitchFamily="66" charset="0"/>
              </a:rPr>
              <a:t>exotic PCBs – Ceramic circuits – thin film circuits.</a:t>
            </a:r>
          </a:p>
          <a:p>
            <a:pPr lvl="2"/>
            <a:endParaRPr lang="en-US" dirty="0" smtClean="0">
              <a:latin typeface="Comic Sans MS" panose="030F0702030302020204" pitchFamily="66" charset="0"/>
            </a:endParaRPr>
          </a:p>
          <a:p>
            <a:pPr lvl="1"/>
            <a:r>
              <a:rPr lang="en-US" dirty="0" smtClean="0">
                <a:solidFill>
                  <a:srgbClr val="00B0F0"/>
                </a:solidFill>
                <a:latin typeface="Comic Sans MS" panose="030F0702030302020204" pitchFamily="66" charset="0"/>
              </a:rPr>
              <a:t>MPT have organized many times and can organize </a:t>
            </a:r>
            <a:r>
              <a:rPr lang="en-US" dirty="0" smtClean="0">
                <a:solidFill>
                  <a:srgbClr val="00B0F0"/>
                </a:solidFill>
                <a:latin typeface="Comic Sans MS" panose="030F0702030302020204" pitchFamily="66" charset="0"/>
              </a:rPr>
              <a:t>again </a:t>
            </a:r>
            <a:r>
              <a:rPr lang="en-US" dirty="0" smtClean="0">
                <a:solidFill>
                  <a:srgbClr val="00B0F0"/>
                </a:solidFill>
                <a:latin typeface="Comic Sans MS" panose="030F0702030302020204" pitchFamily="66" charset="0"/>
              </a:rPr>
              <a:t>TT transfer to any company (or simply help to organize).</a:t>
            </a:r>
          </a:p>
          <a:p>
            <a:pPr lvl="2"/>
            <a:r>
              <a:rPr lang="en-US" dirty="0" smtClean="0">
                <a:latin typeface="Comic Sans MS" panose="030F0702030302020204" pitchFamily="66" charset="0"/>
              </a:rPr>
              <a:t>Training directly in the companies</a:t>
            </a:r>
          </a:p>
          <a:p>
            <a:pPr lvl="2"/>
            <a:r>
              <a:rPr lang="en-US" dirty="0" smtClean="0">
                <a:latin typeface="Comic Sans MS" panose="030F0702030302020204" pitchFamily="66" charset="0"/>
              </a:rPr>
              <a:t>Training of company’s technician at CERN</a:t>
            </a:r>
            <a:endParaRPr lang="en-US" dirty="0" smtClean="0">
              <a:latin typeface="Comic Sans MS" panose="030F0702030302020204" pitchFamily="66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0D5762-9FA2-4D88-B8FF-9E302EEF6FFE}" type="slidenum">
              <a:rPr lang="fr-CH" smtClean="0"/>
              <a:t>2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42922720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1604" y="299765"/>
            <a:ext cx="11220770" cy="6421710"/>
          </a:xfrm>
          <a:ln>
            <a:solidFill>
              <a:schemeClr val="tx1"/>
            </a:solidFill>
          </a:ln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dirty="0">
                <a:solidFill>
                  <a:srgbClr val="00B0F0"/>
                </a:solidFill>
                <a:latin typeface="Comic Sans MS" panose="030F0702030302020204" pitchFamily="66" charset="0"/>
              </a:rPr>
              <a:t> </a:t>
            </a:r>
            <a:r>
              <a:rPr lang="en-US" dirty="0" smtClean="0">
                <a:solidFill>
                  <a:srgbClr val="00B0F0"/>
                </a:solidFill>
                <a:latin typeface="Comic Sans MS" panose="030F0702030302020204" pitchFamily="66" charset="0"/>
              </a:rPr>
              <a:t>   </a:t>
            </a:r>
            <a:endParaRPr lang="en-US" dirty="0" smtClean="0">
              <a:solidFill>
                <a:srgbClr val="00B0F0"/>
              </a:solidFill>
              <a:latin typeface="Comic Sans MS" panose="030F0702030302020204" pitchFamily="66" charset="0"/>
            </a:endParaRPr>
          </a:p>
          <a:p>
            <a:pPr marL="0" indent="0">
              <a:buNone/>
            </a:pPr>
            <a:r>
              <a:rPr lang="en-US" dirty="0" smtClean="0">
                <a:solidFill>
                  <a:srgbClr val="00B0F0"/>
                </a:solidFill>
                <a:latin typeface="Comic Sans MS" panose="030F0702030302020204" pitchFamily="66" charset="0"/>
              </a:rPr>
              <a:t>         </a:t>
            </a:r>
            <a:r>
              <a:rPr lang="en-US" dirty="0" smtClean="0">
                <a:solidFill>
                  <a:srgbClr val="00B050"/>
                </a:solidFill>
                <a:latin typeface="Comic Sans MS" panose="030F0702030302020204" pitchFamily="66" charset="0"/>
              </a:rPr>
              <a:t>Possibility </a:t>
            </a:r>
            <a:r>
              <a:rPr lang="en-US" dirty="0" smtClean="0">
                <a:solidFill>
                  <a:srgbClr val="00B050"/>
                </a:solidFill>
                <a:latin typeface="Comic Sans MS" panose="030F0702030302020204" pitchFamily="66" charset="0"/>
              </a:rPr>
              <a:t>to include </a:t>
            </a:r>
            <a:r>
              <a:rPr lang="en-US" dirty="0" smtClean="0">
                <a:solidFill>
                  <a:srgbClr val="00B050"/>
                </a:solidFill>
                <a:latin typeface="Comic Sans MS" panose="030F0702030302020204" pitchFamily="66" charset="0"/>
              </a:rPr>
              <a:t>a new</a:t>
            </a:r>
            <a:r>
              <a:rPr lang="en-US" dirty="0" smtClean="0">
                <a:solidFill>
                  <a:srgbClr val="00B050"/>
                </a:solidFill>
                <a:latin typeface="Comic Sans MS" panose="030F0702030302020204" pitchFamily="66" charset="0"/>
              </a:rPr>
              <a:t> activity </a:t>
            </a:r>
            <a:r>
              <a:rPr lang="en-US" dirty="0" smtClean="0">
                <a:solidFill>
                  <a:srgbClr val="00B050"/>
                </a:solidFill>
                <a:latin typeface="Comic Sans MS" panose="030F0702030302020204" pitchFamily="66" charset="0"/>
              </a:rPr>
              <a:t>in CERN MPT (wire , RPC MRPC) </a:t>
            </a:r>
          </a:p>
          <a:p>
            <a:endParaRPr lang="en-US" dirty="0" smtClean="0">
              <a:latin typeface="Comic Sans MS" panose="030F0702030302020204" pitchFamily="66" charset="0"/>
            </a:endParaRPr>
          </a:p>
          <a:p>
            <a:pPr lvl="1"/>
            <a:r>
              <a:rPr lang="en-US" dirty="0" smtClean="0">
                <a:solidFill>
                  <a:srgbClr val="00B0F0"/>
                </a:solidFill>
                <a:latin typeface="Comic Sans MS" panose="030F0702030302020204" pitchFamily="66" charset="0"/>
              </a:rPr>
              <a:t>I’ve heard this option a few time during the preliminary meetings.</a:t>
            </a:r>
          </a:p>
          <a:p>
            <a:pPr lvl="1"/>
            <a:endParaRPr lang="en-US" dirty="0">
              <a:solidFill>
                <a:srgbClr val="00B0F0"/>
              </a:solidFill>
              <a:latin typeface="Comic Sans MS" panose="030F0702030302020204" pitchFamily="66" charset="0"/>
            </a:endParaRPr>
          </a:p>
          <a:p>
            <a:pPr lvl="1"/>
            <a:r>
              <a:rPr lang="en-US" dirty="0" smtClean="0">
                <a:solidFill>
                  <a:srgbClr val="00B0F0"/>
                </a:solidFill>
                <a:latin typeface="Comic Sans MS" panose="030F0702030302020204" pitchFamily="66" charset="0"/>
              </a:rPr>
              <a:t>I think that the only possibility is to start </a:t>
            </a:r>
            <a:r>
              <a:rPr lang="en-US" dirty="0" smtClean="0">
                <a:solidFill>
                  <a:srgbClr val="00B0F0"/>
                </a:solidFill>
                <a:latin typeface="Comic Sans MS" panose="030F0702030302020204" pitchFamily="66" charset="0"/>
              </a:rPr>
              <a:t>smoothly </a:t>
            </a:r>
            <a:endParaRPr lang="en-US" dirty="0" smtClean="0">
              <a:solidFill>
                <a:srgbClr val="00B0F0"/>
              </a:solidFill>
              <a:latin typeface="Comic Sans MS" panose="030F0702030302020204" pitchFamily="66" charset="0"/>
            </a:endParaRPr>
          </a:p>
          <a:p>
            <a:pPr lvl="1"/>
            <a:endParaRPr lang="en-US" dirty="0">
              <a:solidFill>
                <a:srgbClr val="00B0F0"/>
              </a:solidFill>
              <a:latin typeface="Comic Sans MS" panose="030F0702030302020204" pitchFamily="66" charset="0"/>
            </a:endParaRPr>
          </a:p>
          <a:p>
            <a:pPr lvl="3"/>
            <a:r>
              <a:rPr lang="en-US" dirty="0" smtClean="0">
                <a:latin typeface="Comic Sans MS" panose="030F0702030302020204" pitchFamily="66" charset="0"/>
              </a:rPr>
              <a:t>Train a technician or hire a technician already skilled in the new field</a:t>
            </a:r>
          </a:p>
          <a:p>
            <a:pPr lvl="3"/>
            <a:r>
              <a:rPr lang="en-US" dirty="0" smtClean="0">
                <a:latin typeface="Comic Sans MS" panose="030F0702030302020204" pitchFamily="66" charset="0"/>
              </a:rPr>
              <a:t>Start to accept any </a:t>
            </a:r>
            <a:r>
              <a:rPr lang="en-US" dirty="0" smtClean="0">
                <a:latin typeface="Comic Sans MS" panose="030F0702030302020204" pitchFamily="66" charset="0"/>
              </a:rPr>
              <a:t>request in this new field</a:t>
            </a:r>
          </a:p>
          <a:p>
            <a:pPr lvl="3"/>
            <a:r>
              <a:rPr lang="en-US" dirty="0">
                <a:latin typeface="Comic Sans MS" panose="030F0702030302020204" pitchFamily="66" charset="0"/>
              </a:rPr>
              <a:t>R</a:t>
            </a:r>
            <a:r>
              <a:rPr lang="en-US" dirty="0" smtClean="0">
                <a:latin typeface="Comic Sans MS" panose="030F0702030302020204" pitchFamily="66" charset="0"/>
              </a:rPr>
              <a:t>eview the situation after a few months and decide if this is technically and economically viable</a:t>
            </a:r>
          </a:p>
          <a:p>
            <a:pPr lvl="1"/>
            <a:endParaRPr lang="en-US" dirty="0" smtClean="0">
              <a:latin typeface="Comic Sans MS" panose="030F0702030302020204" pitchFamily="66" charset="0"/>
            </a:endParaRPr>
          </a:p>
          <a:p>
            <a:pPr lvl="1"/>
            <a:r>
              <a:rPr lang="en-US" sz="2200" dirty="0" smtClean="0">
                <a:solidFill>
                  <a:srgbClr val="00B0F0"/>
                </a:solidFill>
                <a:latin typeface="Comic Sans MS" panose="030F0702030302020204" pitchFamily="66" charset="0"/>
              </a:rPr>
              <a:t>If it works then we can envisaged to increase the team or start sharing the work inside the existing team </a:t>
            </a:r>
          </a:p>
          <a:p>
            <a:pPr lvl="1"/>
            <a:endParaRPr lang="en-US" sz="2200" dirty="0" smtClean="0">
              <a:solidFill>
                <a:srgbClr val="00B0F0"/>
              </a:solidFill>
              <a:latin typeface="Comic Sans MS" panose="030F0702030302020204" pitchFamily="66" charset="0"/>
            </a:endParaRPr>
          </a:p>
          <a:p>
            <a:pPr lvl="3"/>
            <a:r>
              <a:rPr lang="en-US" sz="1600" dirty="0" smtClean="0">
                <a:latin typeface="Comic Sans MS" panose="030F0702030302020204" pitchFamily="66" charset="0"/>
              </a:rPr>
              <a:t>10 </a:t>
            </a:r>
            <a:r>
              <a:rPr lang="en-US" sz="1600" dirty="0" smtClean="0">
                <a:latin typeface="Comic Sans MS" panose="030F0702030302020204" pitchFamily="66" charset="0"/>
              </a:rPr>
              <a:t>to 20% of MPT activity </a:t>
            </a:r>
            <a:r>
              <a:rPr lang="en-US" sz="1600" dirty="0" smtClean="0">
                <a:latin typeface="Comic Sans MS" panose="030F0702030302020204" pitchFamily="66" charset="0"/>
              </a:rPr>
              <a:t>are still used to produce </a:t>
            </a:r>
            <a:r>
              <a:rPr lang="en-US" sz="1600" dirty="0" smtClean="0">
                <a:latin typeface="Comic Sans MS" panose="030F0702030302020204" pitchFamily="66" charset="0"/>
              </a:rPr>
              <a:t>STD PCBs to </a:t>
            </a:r>
            <a:r>
              <a:rPr lang="en-US" sz="1600" dirty="0" smtClean="0">
                <a:latin typeface="Comic Sans MS" panose="030F0702030302020204" pitchFamily="66" charset="0"/>
              </a:rPr>
              <a:t>level</a:t>
            </a:r>
            <a:r>
              <a:rPr lang="en-US" sz="1600" dirty="0" smtClean="0">
                <a:latin typeface="Comic Sans MS" panose="030F0702030302020204" pitchFamily="66" charset="0"/>
              </a:rPr>
              <a:t> </a:t>
            </a:r>
            <a:r>
              <a:rPr lang="en-US" sz="1600" dirty="0" smtClean="0">
                <a:latin typeface="Comic Sans MS" panose="030F0702030302020204" pitchFamily="66" charset="0"/>
              </a:rPr>
              <a:t>the load.</a:t>
            </a:r>
          </a:p>
          <a:p>
            <a:pPr lvl="3"/>
            <a:r>
              <a:rPr lang="en-US" sz="1600" dirty="0" smtClean="0">
                <a:latin typeface="Comic Sans MS" panose="030F0702030302020204" pitchFamily="66" charset="0"/>
              </a:rPr>
              <a:t>These 10 to 20% could be used for other purposes</a:t>
            </a:r>
            <a:r>
              <a:rPr lang="en-US" sz="1600" dirty="0" smtClean="0">
                <a:latin typeface="Comic Sans MS" panose="030F0702030302020204" pitchFamily="66" charset="0"/>
              </a:rPr>
              <a:t>.</a:t>
            </a:r>
          </a:p>
          <a:p>
            <a:pPr lvl="3"/>
            <a:r>
              <a:rPr lang="en-US" sz="1600" dirty="0" smtClean="0">
                <a:latin typeface="Comic Sans MS" panose="030F0702030302020204" pitchFamily="66" charset="0"/>
              </a:rPr>
              <a:t>After these 10 to 20% the community should convince CERN to go beyond.</a:t>
            </a:r>
            <a:endParaRPr lang="en-US" sz="1600" dirty="0" smtClean="0">
              <a:latin typeface="Comic Sans MS" panose="030F0702030302020204" pitchFamily="66" charset="0"/>
            </a:endParaRPr>
          </a:p>
          <a:p>
            <a:pPr lvl="3"/>
            <a:endParaRPr lang="en-US" dirty="0">
              <a:solidFill>
                <a:srgbClr val="00B0F0"/>
              </a:solidFill>
              <a:latin typeface="Comic Sans MS" panose="030F0702030302020204" pitchFamily="66" charset="0"/>
            </a:endParaRPr>
          </a:p>
          <a:p>
            <a:pPr lvl="1"/>
            <a:r>
              <a:rPr lang="en-US" sz="2200" dirty="0" smtClean="0">
                <a:solidFill>
                  <a:srgbClr val="00B0F0"/>
                </a:solidFill>
                <a:latin typeface="Comic Sans MS" panose="030F0702030302020204" pitchFamily="66" charset="0"/>
              </a:rPr>
              <a:t>But there is still some open questions </a:t>
            </a:r>
          </a:p>
          <a:p>
            <a:pPr lvl="3"/>
            <a:r>
              <a:rPr lang="en-US" sz="1700" dirty="0" smtClean="0">
                <a:latin typeface="Comic Sans MS" panose="030F0702030302020204" pitchFamily="66" charset="0"/>
              </a:rPr>
              <a:t>equipment</a:t>
            </a:r>
          </a:p>
          <a:p>
            <a:pPr lvl="4"/>
            <a:r>
              <a:rPr lang="en-US" sz="1700" dirty="0">
                <a:latin typeface="Comic Sans MS" panose="030F0702030302020204" pitchFamily="66" charset="0"/>
              </a:rPr>
              <a:t>C</a:t>
            </a:r>
            <a:r>
              <a:rPr lang="en-US" sz="1700" dirty="0" smtClean="0">
                <a:latin typeface="Comic Sans MS" panose="030F0702030302020204" pitchFamily="66" charset="0"/>
              </a:rPr>
              <a:t>ollect existing </a:t>
            </a:r>
            <a:r>
              <a:rPr lang="en-US" sz="1700" dirty="0" smtClean="0">
                <a:latin typeface="Comic Sans MS" panose="030F0702030302020204" pitchFamily="66" charset="0"/>
              </a:rPr>
              <a:t>equipment of the new field ?</a:t>
            </a:r>
            <a:endParaRPr lang="en-US" sz="1700" dirty="0" smtClean="0">
              <a:latin typeface="Comic Sans MS" panose="030F0702030302020204" pitchFamily="66" charset="0"/>
            </a:endParaRPr>
          </a:p>
          <a:p>
            <a:pPr lvl="4"/>
            <a:r>
              <a:rPr lang="en-US" sz="1700" dirty="0" smtClean="0">
                <a:latin typeface="Comic Sans MS" panose="030F0702030302020204" pitchFamily="66" charset="0"/>
              </a:rPr>
              <a:t>Make requests for new </a:t>
            </a:r>
            <a:r>
              <a:rPr lang="en-US" sz="1700" dirty="0" smtClean="0">
                <a:latin typeface="Comic Sans MS" panose="030F0702030302020204" pitchFamily="66" charset="0"/>
              </a:rPr>
              <a:t>equipment ?</a:t>
            </a:r>
            <a:endParaRPr lang="en-US" sz="1700" dirty="0">
              <a:latin typeface="Comic Sans MS" panose="030F0702030302020204" pitchFamily="66" charset="0"/>
            </a:endParaRPr>
          </a:p>
          <a:p>
            <a:pPr lvl="3"/>
            <a:r>
              <a:rPr lang="en-US" sz="1700" dirty="0" smtClean="0">
                <a:latin typeface="Comic Sans MS" panose="030F0702030302020204" pitchFamily="66" charset="0"/>
              </a:rPr>
              <a:t>Room space</a:t>
            </a:r>
          </a:p>
          <a:p>
            <a:pPr lvl="4"/>
            <a:r>
              <a:rPr lang="en-US" sz="1700" dirty="0" smtClean="0">
                <a:latin typeface="Comic Sans MS" panose="030F0702030302020204" pitchFamily="66" charset="0"/>
              </a:rPr>
              <a:t>There is probably not enough space in building 107 to welcome a new activity </a:t>
            </a:r>
          </a:p>
          <a:p>
            <a:pPr lvl="4"/>
            <a:r>
              <a:rPr lang="en-US" sz="1700" dirty="0" smtClean="0">
                <a:latin typeface="Comic Sans MS" panose="030F0702030302020204" pitchFamily="66" charset="0"/>
              </a:rPr>
              <a:t>Could we find other places at </a:t>
            </a:r>
            <a:r>
              <a:rPr lang="en-US" sz="1700" dirty="0" smtClean="0">
                <a:latin typeface="Comic Sans MS" panose="030F0702030302020204" pitchFamily="66" charset="0"/>
              </a:rPr>
              <a:t>CERN ?</a:t>
            </a:r>
          </a:p>
          <a:p>
            <a:pPr lvl="4"/>
            <a:endParaRPr lang="en-US" sz="1700" dirty="0" smtClean="0">
              <a:latin typeface="Comic Sans MS" panose="030F0702030302020204" pitchFamily="66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0D5762-9FA2-4D88-B8FF-9E302EEF6FFE}" type="slidenum">
              <a:rPr lang="fr-CH" smtClean="0"/>
              <a:t>3</a:t>
            </a:fld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34175282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E2BFF-1A80-4249-82AE-6FEB39D536C0}" type="slidenum">
              <a:rPr lang="fr-FR" smtClean="0"/>
              <a:pPr/>
              <a:t>4</a:t>
            </a:fld>
            <a:endParaRPr lang="fr-FR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3647728" y="212696"/>
            <a:ext cx="5328592" cy="1143000"/>
          </a:xfrm>
        </p:spPr>
        <p:txBody>
          <a:bodyPr>
            <a:normAutofit/>
          </a:bodyPr>
          <a:lstStyle/>
          <a:p>
            <a:pPr algn="l"/>
            <a:r>
              <a:rPr lang="en-GB" sz="3200" dirty="0">
                <a:solidFill>
                  <a:srgbClr val="00B0F0"/>
                </a:solidFill>
                <a:latin typeface="Comic Sans MS" panose="030F0702030302020204" pitchFamily="66" charset="0"/>
              </a:rPr>
              <a:t>	</a:t>
            </a:r>
            <a:r>
              <a:rPr lang="en-GB" sz="3200" dirty="0" smtClean="0">
                <a:solidFill>
                  <a:srgbClr val="00B0F0"/>
                </a:solidFill>
                <a:latin typeface="Comic Sans MS" panose="030F0702030302020204" pitchFamily="66" charset="0"/>
              </a:rPr>
              <a:t>MPT activity</a:t>
            </a:r>
            <a:endParaRPr lang="fr-FR" sz="3200" dirty="0">
              <a:solidFill>
                <a:srgbClr val="00B0F0"/>
              </a:solidFill>
              <a:latin typeface="Comic Sans MS" panose="030F0702030302020204" pitchFamily="66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718735" y="4570227"/>
            <a:ext cx="6413233" cy="132343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fr-FR" sz="2000" dirty="0" smtClean="0">
                <a:latin typeface="Comic Sans MS" panose="030F0702030302020204" pitchFamily="66" charset="0"/>
              </a:rPr>
              <a:t>-</a:t>
            </a:r>
            <a:r>
              <a:rPr lang="fr-FR" sz="2000" dirty="0" err="1">
                <a:latin typeface="Comic Sans MS" panose="030F0702030302020204" pitchFamily="66" charset="0"/>
              </a:rPr>
              <a:t>D</a:t>
            </a:r>
            <a:r>
              <a:rPr lang="fr-FR" sz="2000" dirty="0" err="1" smtClean="0">
                <a:latin typeface="Comic Sans MS" panose="030F0702030302020204" pitchFamily="66" charset="0"/>
              </a:rPr>
              <a:t>ecrease</a:t>
            </a:r>
            <a:r>
              <a:rPr lang="fr-FR" sz="2000" dirty="0" smtClean="0">
                <a:latin typeface="Comic Sans MS" panose="030F0702030302020204" pitchFamily="66" charset="0"/>
              </a:rPr>
              <a:t> of STD PCB production  65% </a:t>
            </a:r>
            <a:r>
              <a:rPr lang="fr-FR" sz="2000" dirty="0" smtClean="0">
                <a:latin typeface="Comic Sans MS" panose="030F0702030302020204" pitchFamily="66" charset="0"/>
                <a:sym typeface="Wingdings" panose="05000000000000000000" pitchFamily="2" charset="2"/>
              </a:rPr>
              <a:t></a:t>
            </a:r>
            <a:r>
              <a:rPr lang="fr-FR" sz="2000" dirty="0" smtClean="0">
                <a:latin typeface="Comic Sans MS" panose="030F0702030302020204" pitchFamily="66" charset="0"/>
              </a:rPr>
              <a:t> 10%</a:t>
            </a:r>
            <a:endParaRPr lang="fr-FR" sz="2000" dirty="0">
              <a:latin typeface="Comic Sans MS" panose="030F0702030302020204" pitchFamily="66" charset="0"/>
            </a:endParaRPr>
          </a:p>
          <a:p>
            <a:pPr algn="ctr">
              <a:buNone/>
            </a:pPr>
            <a:r>
              <a:rPr lang="fr-FR" sz="2000" dirty="0" smtClean="0">
                <a:latin typeface="Comic Sans MS" panose="030F0702030302020204" pitchFamily="66" charset="0"/>
              </a:rPr>
              <a:t>-</a:t>
            </a:r>
            <a:r>
              <a:rPr lang="fr-FR" sz="2000" dirty="0" err="1" smtClean="0">
                <a:latin typeface="Comic Sans MS" panose="030F0702030302020204" pitchFamily="66" charset="0"/>
              </a:rPr>
              <a:t>Increase</a:t>
            </a:r>
            <a:r>
              <a:rPr lang="fr-FR" sz="2000" dirty="0" smtClean="0">
                <a:latin typeface="Comic Sans MS" panose="030F0702030302020204" pitchFamily="66" charset="0"/>
              </a:rPr>
              <a:t> of MPGD 15% </a:t>
            </a:r>
            <a:r>
              <a:rPr lang="fr-FR" sz="2000" dirty="0" smtClean="0">
                <a:latin typeface="Comic Sans MS" panose="030F0702030302020204" pitchFamily="66" charset="0"/>
                <a:sym typeface="Wingdings" panose="05000000000000000000" pitchFamily="2" charset="2"/>
              </a:rPr>
              <a:t></a:t>
            </a:r>
            <a:r>
              <a:rPr lang="fr-FR" sz="2000" dirty="0" smtClean="0">
                <a:latin typeface="Comic Sans MS" panose="030F0702030302020204" pitchFamily="66" charset="0"/>
              </a:rPr>
              <a:t> 50%</a:t>
            </a:r>
          </a:p>
          <a:p>
            <a:pPr algn="ctr">
              <a:buNone/>
            </a:pPr>
            <a:r>
              <a:rPr lang="fr-FR" sz="2000" dirty="0" smtClean="0">
                <a:latin typeface="Comic Sans MS" panose="030F0702030302020204" pitchFamily="66" charset="0"/>
              </a:rPr>
              <a:t>-</a:t>
            </a:r>
            <a:r>
              <a:rPr lang="fr-FR" sz="2000" dirty="0" err="1" smtClean="0">
                <a:latin typeface="Comic Sans MS" panose="030F0702030302020204" pitchFamily="66" charset="0"/>
              </a:rPr>
              <a:t>Increase</a:t>
            </a:r>
            <a:r>
              <a:rPr lang="fr-FR" sz="2000" dirty="0" smtClean="0">
                <a:latin typeface="Comic Sans MS" panose="030F0702030302020204" pitchFamily="66" charset="0"/>
              </a:rPr>
              <a:t> of LHC </a:t>
            </a:r>
            <a:r>
              <a:rPr lang="fr-FR" sz="2000" dirty="0" err="1" smtClean="0">
                <a:latin typeface="Comic Sans MS" panose="030F0702030302020204" pitchFamily="66" charset="0"/>
              </a:rPr>
              <a:t>special</a:t>
            </a:r>
            <a:r>
              <a:rPr lang="fr-FR" sz="2000" dirty="0" smtClean="0">
                <a:latin typeface="Comic Sans MS" panose="030F0702030302020204" pitchFamily="66" charset="0"/>
              </a:rPr>
              <a:t> circuits</a:t>
            </a:r>
          </a:p>
          <a:p>
            <a:pPr algn="ctr">
              <a:buNone/>
            </a:pPr>
            <a:r>
              <a:rPr lang="fr-FR" sz="2000" dirty="0" smtClean="0">
                <a:latin typeface="Comic Sans MS" panose="030F0702030302020204" pitchFamily="66" charset="0"/>
              </a:rPr>
              <a:t>-</a:t>
            </a:r>
            <a:r>
              <a:rPr lang="fr-FR" sz="2000" dirty="0" err="1" smtClean="0">
                <a:latin typeface="Comic Sans MS" panose="030F0702030302020204" pitchFamily="66" charset="0"/>
              </a:rPr>
              <a:t>Increase</a:t>
            </a:r>
            <a:r>
              <a:rPr lang="fr-FR" sz="2000" dirty="0" smtClean="0">
                <a:latin typeface="Comic Sans MS" panose="030F0702030302020204" pitchFamily="66" charset="0"/>
              </a:rPr>
              <a:t> of </a:t>
            </a:r>
            <a:r>
              <a:rPr lang="fr-FR" sz="2000" dirty="0" err="1" smtClean="0">
                <a:latin typeface="Comic Sans MS" panose="030F0702030302020204" pitchFamily="66" charset="0"/>
              </a:rPr>
              <a:t>inner</a:t>
            </a:r>
            <a:r>
              <a:rPr lang="fr-FR" sz="2000" dirty="0" smtClean="0">
                <a:latin typeface="Comic Sans MS" panose="030F0702030302020204" pitchFamily="66" charset="0"/>
              </a:rPr>
              <a:t> </a:t>
            </a:r>
            <a:r>
              <a:rPr lang="fr-FR" sz="2000" dirty="0" err="1" smtClean="0">
                <a:latin typeface="Comic Sans MS" panose="030F0702030302020204" pitchFamily="66" charset="0"/>
              </a:rPr>
              <a:t>trackers</a:t>
            </a:r>
            <a:r>
              <a:rPr lang="fr-FR" sz="2000" dirty="0" smtClean="0">
                <a:latin typeface="Comic Sans MS" panose="030F0702030302020204" pitchFamily="66" charset="0"/>
              </a:rPr>
              <a:t> </a:t>
            </a:r>
            <a:r>
              <a:rPr lang="fr-FR" sz="2000" dirty="0" err="1" smtClean="0">
                <a:latin typeface="Comic Sans MS" panose="030F0702030302020204" pitchFamily="66" charset="0"/>
              </a:rPr>
              <a:t>special</a:t>
            </a:r>
            <a:r>
              <a:rPr lang="fr-FR" sz="2000" dirty="0" smtClean="0">
                <a:latin typeface="Comic Sans MS" panose="030F0702030302020204" pitchFamily="66" charset="0"/>
              </a:rPr>
              <a:t> circuits</a:t>
            </a:r>
          </a:p>
        </p:txBody>
      </p:sp>
      <p:graphicFrame>
        <p:nvGraphicFramePr>
          <p:cNvPr id="7" name="Graphique 6"/>
          <p:cNvGraphicFramePr/>
          <p:nvPr>
            <p:extLst>
              <p:ext uri="{D42A27DB-BD31-4B8C-83A1-F6EECF244321}">
                <p14:modId xmlns:p14="http://schemas.microsoft.com/office/powerpoint/2010/main" val="4244783561"/>
              </p:ext>
            </p:extLst>
          </p:nvPr>
        </p:nvGraphicFramePr>
        <p:xfrm>
          <a:off x="6593327" y="1365537"/>
          <a:ext cx="4363758" cy="224677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4" name="Graphique 6"/>
          <p:cNvGraphicFramePr/>
          <p:nvPr>
            <p:extLst>
              <p:ext uri="{D42A27DB-BD31-4B8C-83A1-F6EECF244321}">
                <p14:modId xmlns:p14="http://schemas.microsoft.com/office/powerpoint/2010/main" val="3504998680"/>
              </p:ext>
            </p:extLst>
          </p:nvPr>
        </p:nvGraphicFramePr>
        <p:xfrm>
          <a:off x="1028606" y="1408725"/>
          <a:ext cx="4363758" cy="224677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265418150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14479"/>
            <a:ext cx="10515600" cy="6506996"/>
          </a:xfrm>
          <a:ln>
            <a:solidFill>
              <a:schemeClr val="tx1"/>
            </a:solidFill>
          </a:ln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US" dirty="0">
                <a:solidFill>
                  <a:srgbClr val="00B0F0"/>
                </a:solidFill>
                <a:latin typeface="Comic Sans MS" panose="030F0702030302020204" pitchFamily="66" charset="0"/>
              </a:rPr>
              <a:t> </a:t>
            </a:r>
            <a:r>
              <a:rPr lang="en-US" dirty="0" smtClean="0">
                <a:solidFill>
                  <a:srgbClr val="00B0F0"/>
                </a:solidFill>
                <a:latin typeface="Comic Sans MS" panose="030F0702030302020204" pitchFamily="66" charset="0"/>
              </a:rPr>
              <a:t>                         </a:t>
            </a:r>
            <a:r>
              <a:rPr lang="en-US" dirty="0" smtClean="0">
                <a:solidFill>
                  <a:srgbClr val="00B0F0"/>
                </a:solidFill>
                <a:latin typeface="Comic Sans MS" panose="030F0702030302020204" pitchFamily="66" charset="0"/>
              </a:rPr>
              <a:t>      </a:t>
            </a:r>
          </a:p>
          <a:p>
            <a:pPr marL="0" indent="0">
              <a:buNone/>
            </a:pPr>
            <a:r>
              <a:rPr lang="en-US" dirty="0">
                <a:solidFill>
                  <a:srgbClr val="00B050"/>
                </a:solidFill>
                <a:latin typeface="Comic Sans MS" panose="030F0702030302020204" pitchFamily="66" charset="0"/>
              </a:rPr>
              <a:t> </a:t>
            </a:r>
            <a:r>
              <a:rPr lang="en-US" dirty="0" smtClean="0">
                <a:solidFill>
                  <a:srgbClr val="00B050"/>
                </a:solidFill>
                <a:latin typeface="Comic Sans MS" panose="030F0702030302020204" pitchFamily="66" charset="0"/>
              </a:rPr>
              <a:t>                                    </a:t>
            </a:r>
            <a:r>
              <a:rPr lang="en-US" dirty="0" smtClean="0">
                <a:solidFill>
                  <a:srgbClr val="00B050"/>
                </a:solidFill>
                <a:latin typeface="Comic Sans MS" panose="030F0702030302020204" pitchFamily="66" charset="0"/>
              </a:rPr>
              <a:t>RD51 </a:t>
            </a:r>
            <a:r>
              <a:rPr lang="en-US" dirty="0" smtClean="0">
                <a:solidFill>
                  <a:srgbClr val="00B050"/>
                </a:solidFill>
                <a:latin typeface="Comic Sans MS" panose="030F0702030302020204" pitchFamily="66" charset="0"/>
              </a:rPr>
              <a:t>impact on MPT workshop </a:t>
            </a:r>
          </a:p>
          <a:p>
            <a:endParaRPr lang="en-US" dirty="0" smtClean="0">
              <a:latin typeface="Comic Sans MS" panose="030F0702030302020204" pitchFamily="66" charset="0"/>
            </a:endParaRPr>
          </a:p>
          <a:p>
            <a:pPr lvl="1"/>
            <a:r>
              <a:rPr lang="en-US" dirty="0" smtClean="0">
                <a:solidFill>
                  <a:srgbClr val="00B0F0"/>
                </a:solidFill>
                <a:latin typeface="Comic Sans MS" panose="030F0702030302020204" pitchFamily="66" charset="0"/>
              </a:rPr>
              <a:t>Machines for large size detector </a:t>
            </a:r>
            <a:endParaRPr lang="en-US" dirty="0" smtClean="0">
              <a:solidFill>
                <a:srgbClr val="00B0F0"/>
              </a:solidFill>
              <a:latin typeface="Comic Sans MS" panose="030F0702030302020204" pitchFamily="66" charset="0"/>
            </a:endParaRPr>
          </a:p>
          <a:p>
            <a:pPr marL="457200" lvl="1" indent="0">
              <a:buNone/>
            </a:pPr>
            <a:r>
              <a:rPr lang="en-US" dirty="0">
                <a:solidFill>
                  <a:srgbClr val="00B0F0"/>
                </a:solidFill>
                <a:latin typeface="Comic Sans MS" panose="030F0702030302020204" pitchFamily="66" charset="0"/>
              </a:rPr>
              <a:t>	</a:t>
            </a:r>
            <a:r>
              <a:rPr lang="en-US" dirty="0" smtClean="0">
                <a:solidFill>
                  <a:srgbClr val="00B0F0"/>
                </a:solidFill>
                <a:latin typeface="Comic Sans MS" panose="030F0702030302020204" pitchFamily="66" charset="0"/>
              </a:rPr>
              <a:t>(also used for other </a:t>
            </a:r>
            <a:r>
              <a:rPr lang="en-US" dirty="0" smtClean="0">
                <a:solidFill>
                  <a:srgbClr val="00B0F0"/>
                </a:solidFill>
                <a:latin typeface="Comic Sans MS" panose="030F0702030302020204" pitchFamily="66" charset="0"/>
              </a:rPr>
              <a:t>large size circuits)</a:t>
            </a:r>
          </a:p>
          <a:p>
            <a:pPr lvl="1"/>
            <a:endParaRPr lang="en-US" dirty="0" smtClean="0">
              <a:latin typeface="Comic Sans MS" panose="030F0702030302020204" pitchFamily="66" charset="0"/>
            </a:endParaRPr>
          </a:p>
          <a:p>
            <a:pPr lvl="2"/>
            <a:r>
              <a:rPr lang="en-US" dirty="0" smtClean="0">
                <a:latin typeface="Comic Sans MS" panose="030F0702030302020204" pitchFamily="66" charset="0"/>
              </a:rPr>
              <a:t>RD51 management (+ATLAS NSW) helped a lot </a:t>
            </a:r>
            <a:r>
              <a:rPr lang="en-US" dirty="0" smtClean="0">
                <a:latin typeface="Comic Sans MS" panose="030F0702030302020204" pitchFamily="66" charset="0"/>
              </a:rPr>
              <a:t>in</a:t>
            </a:r>
            <a:r>
              <a:rPr lang="en-US" dirty="0" smtClean="0">
                <a:latin typeface="Comic Sans MS" panose="030F0702030302020204" pitchFamily="66" charset="0"/>
              </a:rPr>
              <a:t> getting </a:t>
            </a:r>
            <a:r>
              <a:rPr lang="en-US" dirty="0" smtClean="0">
                <a:latin typeface="Comic Sans MS" panose="030F0702030302020204" pitchFamily="66" charset="0"/>
              </a:rPr>
              <a:t>an AIDA fund</a:t>
            </a:r>
          </a:p>
          <a:p>
            <a:pPr lvl="2"/>
            <a:endParaRPr lang="en-US" dirty="0" smtClean="0">
              <a:latin typeface="Comic Sans MS" panose="030F0702030302020204" pitchFamily="66" charset="0"/>
            </a:endParaRPr>
          </a:p>
          <a:p>
            <a:pPr lvl="2"/>
            <a:r>
              <a:rPr lang="en-US" dirty="0" smtClean="0">
                <a:latin typeface="Comic Sans MS" panose="030F0702030302020204" pitchFamily="66" charset="0"/>
              </a:rPr>
              <a:t>We bought 5 machines ( 350 000 Euros)</a:t>
            </a:r>
          </a:p>
          <a:p>
            <a:pPr lvl="3"/>
            <a:r>
              <a:rPr lang="en-US" dirty="0" smtClean="0">
                <a:latin typeface="Comic Sans MS" panose="030F0702030302020204" pitchFamily="66" charset="0"/>
              </a:rPr>
              <a:t>Large development machine</a:t>
            </a:r>
          </a:p>
          <a:p>
            <a:pPr lvl="3"/>
            <a:r>
              <a:rPr lang="en-US" dirty="0" smtClean="0">
                <a:latin typeface="Comic Sans MS" panose="030F0702030302020204" pitchFamily="66" charset="0"/>
              </a:rPr>
              <a:t>Large stripping machine</a:t>
            </a:r>
          </a:p>
          <a:p>
            <a:pPr lvl="3"/>
            <a:r>
              <a:rPr lang="en-US" dirty="0" smtClean="0">
                <a:latin typeface="Comic Sans MS" panose="030F0702030302020204" pitchFamily="66" charset="0"/>
              </a:rPr>
              <a:t>Large </a:t>
            </a:r>
            <a:r>
              <a:rPr lang="en-US" dirty="0" smtClean="0">
                <a:latin typeface="Comic Sans MS" panose="030F0702030302020204" pitchFamily="66" charset="0"/>
              </a:rPr>
              <a:t>copper etching </a:t>
            </a:r>
            <a:r>
              <a:rPr lang="en-US" dirty="0" smtClean="0">
                <a:latin typeface="Comic Sans MS" panose="030F0702030302020204" pitchFamily="66" charset="0"/>
              </a:rPr>
              <a:t>machine</a:t>
            </a:r>
          </a:p>
          <a:p>
            <a:pPr lvl="3"/>
            <a:r>
              <a:rPr lang="en-US" dirty="0" smtClean="0">
                <a:latin typeface="Comic Sans MS" panose="030F0702030302020204" pitchFamily="66" charset="0"/>
              </a:rPr>
              <a:t>Large UV exposure machine</a:t>
            </a:r>
          </a:p>
          <a:p>
            <a:pPr lvl="3"/>
            <a:r>
              <a:rPr lang="en-US" dirty="0" smtClean="0">
                <a:latin typeface="Comic Sans MS" panose="030F0702030302020204" pitchFamily="66" charset="0"/>
              </a:rPr>
              <a:t>Large Oven</a:t>
            </a:r>
          </a:p>
          <a:p>
            <a:pPr lvl="3"/>
            <a:endParaRPr lang="fr-CH" dirty="0"/>
          </a:p>
          <a:p>
            <a:pPr lvl="1"/>
            <a:r>
              <a:rPr lang="en-US" dirty="0" smtClean="0">
                <a:solidFill>
                  <a:srgbClr val="00B0F0"/>
                </a:solidFill>
                <a:latin typeface="Comic Sans MS" panose="030F0702030302020204" pitchFamily="66" charset="0"/>
              </a:rPr>
              <a:t>Construction of building 107</a:t>
            </a:r>
          </a:p>
          <a:p>
            <a:pPr lvl="1"/>
            <a:endParaRPr lang="en-US" dirty="0" smtClean="0">
              <a:latin typeface="Comic Sans MS" panose="030F0702030302020204" pitchFamily="66" charset="0"/>
            </a:endParaRPr>
          </a:p>
          <a:p>
            <a:pPr lvl="2"/>
            <a:r>
              <a:rPr lang="en-US" dirty="0">
                <a:latin typeface="Comic Sans MS" panose="030F0702030302020204" pitchFamily="66" charset="0"/>
              </a:rPr>
              <a:t>The idea to make a </a:t>
            </a:r>
            <a:r>
              <a:rPr lang="en-US" dirty="0" smtClean="0">
                <a:latin typeface="Comic Sans MS" panose="030F0702030302020204" pitchFamily="66" charset="0"/>
              </a:rPr>
              <a:t>new building appeared </a:t>
            </a:r>
            <a:r>
              <a:rPr lang="en-US" dirty="0">
                <a:latin typeface="Comic Sans MS" panose="030F0702030302020204" pitchFamily="66" charset="0"/>
              </a:rPr>
              <a:t>in </a:t>
            </a:r>
            <a:r>
              <a:rPr lang="en-US" dirty="0" smtClean="0">
                <a:latin typeface="Comic Sans MS" panose="030F0702030302020204" pitchFamily="66" charset="0"/>
              </a:rPr>
              <a:t>2000 </a:t>
            </a:r>
          </a:p>
          <a:p>
            <a:pPr lvl="3"/>
            <a:r>
              <a:rPr lang="en-US" dirty="0" smtClean="0">
                <a:latin typeface="Comic Sans MS" panose="030F0702030302020204" pitchFamily="66" charset="0"/>
              </a:rPr>
              <a:t>At the beginning mainly </a:t>
            </a:r>
            <a:r>
              <a:rPr lang="en-US" dirty="0" smtClean="0">
                <a:latin typeface="Comic Sans MS" panose="030F0702030302020204" pitchFamily="66" charset="0"/>
              </a:rPr>
              <a:t>for safety </a:t>
            </a:r>
            <a:r>
              <a:rPr lang="en-US" dirty="0" smtClean="0">
                <a:latin typeface="Comic Sans MS" panose="030F0702030302020204" pitchFamily="66" charset="0"/>
              </a:rPr>
              <a:t>reason.</a:t>
            </a:r>
            <a:endParaRPr lang="en-US" dirty="0" smtClean="0">
              <a:latin typeface="Comic Sans MS" panose="030F0702030302020204" pitchFamily="66" charset="0"/>
            </a:endParaRPr>
          </a:p>
          <a:p>
            <a:pPr lvl="3"/>
            <a:r>
              <a:rPr lang="en-US" dirty="0" smtClean="0">
                <a:latin typeface="Comic Sans MS" panose="030F0702030302020204" pitchFamily="66" charset="0"/>
              </a:rPr>
              <a:t>And later to face the growing activity coming from </a:t>
            </a:r>
            <a:r>
              <a:rPr lang="en-US" dirty="0" smtClean="0">
                <a:latin typeface="Comic Sans MS" panose="030F0702030302020204" pitchFamily="66" charset="0"/>
              </a:rPr>
              <a:t>RD51</a:t>
            </a:r>
          </a:p>
          <a:p>
            <a:pPr lvl="3"/>
            <a:r>
              <a:rPr lang="en-US" dirty="0" smtClean="0">
                <a:latin typeface="Comic Sans MS" panose="030F0702030302020204" pitchFamily="66" charset="0"/>
              </a:rPr>
              <a:t>But in 2012 the decision was still pending</a:t>
            </a:r>
            <a:endParaRPr lang="en-US" dirty="0" smtClean="0">
              <a:latin typeface="Comic Sans MS" panose="030F0702030302020204" pitchFamily="66" charset="0"/>
            </a:endParaRPr>
          </a:p>
          <a:p>
            <a:pPr lvl="3"/>
            <a:endParaRPr lang="en-US" dirty="0" smtClean="0">
              <a:latin typeface="Comic Sans MS" panose="030F0702030302020204" pitchFamily="66" charset="0"/>
            </a:endParaRPr>
          </a:p>
          <a:p>
            <a:pPr lvl="2"/>
            <a:r>
              <a:rPr lang="en-US" dirty="0" smtClean="0">
                <a:latin typeface="Comic Sans MS" panose="030F0702030302020204" pitchFamily="66" charset="0"/>
              </a:rPr>
              <a:t>RD51 management </a:t>
            </a:r>
            <a:r>
              <a:rPr lang="en-US" dirty="0" smtClean="0">
                <a:latin typeface="Comic Sans MS" panose="030F0702030302020204" pitchFamily="66" charset="0"/>
              </a:rPr>
              <a:t>brought new</a:t>
            </a:r>
            <a:r>
              <a:rPr lang="en-US" dirty="0" smtClean="0">
                <a:latin typeface="Comic Sans MS" panose="030F0702030302020204" pitchFamily="66" charset="0"/>
              </a:rPr>
              <a:t> good arguments to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smtClean="0">
                <a:latin typeface="Comic Sans MS" panose="030F0702030302020204" pitchFamily="66" charset="0"/>
              </a:rPr>
              <a:t>the </a:t>
            </a:r>
            <a:r>
              <a:rPr lang="en-US" dirty="0" smtClean="0">
                <a:latin typeface="Comic Sans MS" panose="030F0702030302020204" pitchFamily="66" charset="0"/>
              </a:rPr>
              <a:t>directorate </a:t>
            </a:r>
            <a:r>
              <a:rPr lang="en-US" dirty="0" smtClean="0">
                <a:latin typeface="Comic Sans MS" panose="030F0702030302020204" pitchFamily="66" charset="0"/>
              </a:rPr>
              <a:t>, and they agreed to trigger </a:t>
            </a:r>
            <a:r>
              <a:rPr lang="en-US" dirty="0" smtClean="0">
                <a:latin typeface="Comic Sans MS" panose="030F0702030302020204" pitchFamily="66" charset="0"/>
              </a:rPr>
              <a:t>the </a:t>
            </a:r>
            <a:r>
              <a:rPr lang="en-US" dirty="0" smtClean="0">
                <a:latin typeface="Comic Sans MS" panose="030F0702030302020204" pitchFamily="66" charset="0"/>
              </a:rPr>
              <a:t>building </a:t>
            </a:r>
            <a:r>
              <a:rPr lang="en-US" dirty="0" smtClean="0">
                <a:latin typeface="Comic Sans MS" panose="030F0702030302020204" pitchFamily="66" charset="0"/>
              </a:rPr>
              <a:t>construction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</a:p>
          <a:p>
            <a:pPr lvl="2"/>
            <a:endParaRPr lang="en-US" dirty="0" smtClean="0">
              <a:latin typeface="Comic Sans MS" panose="030F0702030302020204" pitchFamily="66" charset="0"/>
            </a:endParaRPr>
          </a:p>
          <a:p>
            <a:pPr lvl="2"/>
            <a:r>
              <a:rPr lang="en-US" dirty="0" smtClean="0">
                <a:latin typeface="Comic Sans MS" panose="030F0702030302020204" pitchFamily="66" charset="0"/>
              </a:rPr>
              <a:t>On </a:t>
            </a:r>
            <a:r>
              <a:rPr lang="en-US" dirty="0" smtClean="0">
                <a:latin typeface="Comic Sans MS" panose="030F0702030302020204" pitchFamily="66" charset="0"/>
              </a:rPr>
              <a:t>top of the building </a:t>
            </a:r>
            <a:r>
              <a:rPr lang="en-US" dirty="0" smtClean="0">
                <a:latin typeface="Comic Sans MS" panose="030F0702030302020204" pitchFamily="66" charset="0"/>
              </a:rPr>
              <a:t>cost we </a:t>
            </a:r>
            <a:r>
              <a:rPr lang="en-US" dirty="0" smtClean="0">
                <a:latin typeface="Comic Sans MS" panose="030F0702030302020204" pitchFamily="66" charset="0"/>
              </a:rPr>
              <a:t>got a budget of 450 000 CHF to </a:t>
            </a:r>
            <a:r>
              <a:rPr lang="en-US" dirty="0" smtClean="0">
                <a:latin typeface="Comic Sans MS" panose="030F0702030302020204" pitchFamily="66" charset="0"/>
              </a:rPr>
              <a:t>renew </a:t>
            </a:r>
            <a:r>
              <a:rPr lang="en-US" dirty="0" smtClean="0">
                <a:latin typeface="Comic Sans MS" panose="030F0702030302020204" pitchFamily="66" charset="0"/>
              </a:rPr>
              <a:t>old </a:t>
            </a:r>
            <a:r>
              <a:rPr lang="en-US" dirty="0" smtClean="0">
                <a:latin typeface="Comic Sans MS" panose="030F0702030302020204" pitchFamily="66" charset="0"/>
              </a:rPr>
              <a:t>machines</a:t>
            </a:r>
          </a:p>
          <a:p>
            <a:pPr lvl="2"/>
            <a:endParaRPr lang="en-US" dirty="0" smtClean="0">
              <a:latin typeface="Comic Sans MS" panose="030F0702030302020204" pitchFamily="66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0D5762-9FA2-4D88-B8FF-9E302EEF6FFE}" type="slidenum">
              <a:rPr lang="fr-CH" smtClean="0"/>
              <a:t>5</a:t>
            </a:fld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33675160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8607" y="214479"/>
            <a:ext cx="10880303" cy="6324433"/>
          </a:xfrm>
          <a:ln>
            <a:solidFill>
              <a:schemeClr val="tx1"/>
            </a:solidFill>
          </a:ln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dirty="0">
                <a:solidFill>
                  <a:srgbClr val="00B0F0"/>
                </a:solidFill>
                <a:latin typeface="Comic Sans MS" panose="030F0702030302020204" pitchFamily="66" charset="0"/>
              </a:rPr>
              <a:t> </a:t>
            </a:r>
            <a:r>
              <a:rPr lang="en-US" dirty="0" smtClean="0">
                <a:solidFill>
                  <a:srgbClr val="00B0F0"/>
                </a:solidFill>
                <a:latin typeface="Comic Sans MS" panose="030F0702030302020204" pitchFamily="66" charset="0"/>
              </a:rPr>
              <a:t>                         </a:t>
            </a:r>
            <a:r>
              <a:rPr lang="en-US" dirty="0" smtClean="0">
                <a:solidFill>
                  <a:srgbClr val="00B0F0"/>
                </a:solidFill>
                <a:latin typeface="Comic Sans MS" panose="030F0702030302020204" pitchFamily="66" charset="0"/>
              </a:rPr>
              <a:t>       </a:t>
            </a:r>
          </a:p>
          <a:p>
            <a:pPr marL="0" indent="0">
              <a:buNone/>
            </a:pPr>
            <a:r>
              <a:rPr lang="en-US" dirty="0">
                <a:solidFill>
                  <a:srgbClr val="00B0F0"/>
                </a:solidFill>
                <a:latin typeface="Comic Sans MS" panose="030F0702030302020204" pitchFamily="66" charset="0"/>
              </a:rPr>
              <a:t>	</a:t>
            </a:r>
            <a:r>
              <a:rPr lang="en-US" dirty="0" smtClean="0">
                <a:solidFill>
                  <a:srgbClr val="00B0F0"/>
                </a:solidFill>
                <a:latin typeface="Comic Sans MS" panose="030F0702030302020204" pitchFamily="66" charset="0"/>
              </a:rPr>
              <a:t>		  </a:t>
            </a:r>
            <a:r>
              <a:rPr lang="en-US" dirty="0" smtClean="0">
                <a:solidFill>
                  <a:srgbClr val="00B050"/>
                </a:solidFill>
                <a:latin typeface="Comic Sans MS" panose="030F0702030302020204" pitchFamily="66" charset="0"/>
              </a:rPr>
              <a:t>DLC DC magnetron deposition machine </a:t>
            </a:r>
            <a:endParaRPr lang="en-US" dirty="0" smtClean="0">
              <a:solidFill>
                <a:srgbClr val="00B050"/>
              </a:solidFill>
              <a:latin typeface="Comic Sans MS" panose="030F0702030302020204" pitchFamily="66" charset="0"/>
            </a:endParaRPr>
          </a:p>
          <a:p>
            <a:pPr marL="457200" lvl="1" indent="0">
              <a:buNone/>
            </a:pPr>
            <a:endParaRPr lang="en-US" dirty="0">
              <a:solidFill>
                <a:srgbClr val="00B0F0"/>
              </a:solidFill>
              <a:latin typeface="Comic Sans MS" panose="030F0702030302020204" pitchFamily="66" charset="0"/>
            </a:endParaRPr>
          </a:p>
          <a:p>
            <a:pPr lvl="1"/>
            <a:r>
              <a:rPr lang="en-US" dirty="0" smtClean="0">
                <a:solidFill>
                  <a:srgbClr val="00B0F0"/>
                </a:solidFill>
                <a:latin typeface="Comic Sans MS" panose="030F0702030302020204" pitchFamily="66" charset="0"/>
              </a:rPr>
              <a:t>The possibilities of this machine </a:t>
            </a:r>
            <a:r>
              <a:rPr lang="en-US" dirty="0" smtClean="0">
                <a:solidFill>
                  <a:srgbClr val="00B0F0"/>
                </a:solidFill>
                <a:latin typeface="Comic Sans MS" panose="030F0702030302020204" pitchFamily="66" charset="0"/>
              </a:rPr>
              <a:t>were </a:t>
            </a:r>
            <a:r>
              <a:rPr lang="en-US" dirty="0" smtClean="0">
                <a:solidFill>
                  <a:srgbClr val="00B0F0"/>
                </a:solidFill>
                <a:latin typeface="Comic Sans MS" panose="030F0702030302020204" pitchFamily="66" charset="0"/>
              </a:rPr>
              <a:t>presented in a </a:t>
            </a:r>
            <a:r>
              <a:rPr lang="en-US" dirty="0" smtClean="0">
                <a:solidFill>
                  <a:srgbClr val="00B0F0"/>
                </a:solidFill>
                <a:latin typeface="Comic Sans MS" panose="030F0702030302020204" pitchFamily="66" charset="0"/>
              </a:rPr>
              <a:t>dedicated RD51 session</a:t>
            </a:r>
            <a:endParaRPr lang="en-US" dirty="0" smtClean="0">
              <a:solidFill>
                <a:srgbClr val="00B0F0"/>
              </a:solidFill>
              <a:latin typeface="Comic Sans MS" panose="030F0702030302020204" pitchFamily="66" charset="0"/>
            </a:endParaRPr>
          </a:p>
          <a:p>
            <a:pPr lvl="1"/>
            <a:endParaRPr lang="en-US" dirty="0">
              <a:solidFill>
                <a:srgbClr val="00B0F0"/>
              </a:solidFill>
              <a:latin typeface="Comic Sans MS" panose="030F0702030302020204" pitchFamily="66" charset="0"/>
            </a:endParaRPr>
          </a:p>
          <a:p>
            <a:pPr lvl="1"/>
            <a:r>
              <a:rPr lang="en-US" dirty="0">
                <a:solidFill>
                  <a:srgbClr val="00B0F0"/>
                </a:solidFill>
                <a:latin typeface="Comic Sans MS" panose="030F0702030302020204" pitchFamily="66" charset="0"/>
              </a:rPr>
              <a:t>S</a:t>
            </a:r>
            <a:r>
              <a:rPr lang="en-US" dirty="0" smtClean="0">
                <a:solidFill>
                  <a:srgbClr val="00B0F0"/>
                </a:solidFill>
                <a:latin typeface="Comic Sans MS" panose="030F0702030302020204" pitchFamily="66" charset="0"/>
              </a:rPr>
              <a:t>urprisingly only two </a:t>
            </a:r>
            <a:r>
              <a:rPr lang="en-US" dirty="0" smtClean="0">
                <a:solidFill>
                  <a:srgbClr val="00B0F0"/>
                </a:solidFill>
                <a:latin typeface="Comic Sans MS" panose="030F0702030302020204" pitchFamily="66" charset="0"/>
              </a:rPr>
              <a:t>RD51 members decided </a:t>
            </a:r>
            <a:r>
              <a:rPr lang="en-US" dirty="0" smtClean="0">
                <a:solidFill>
                  <a:srgbClr val="00B0F0"/>
                </a:solidFill>
                <a:latin typeface="Comic Sans MS" panose="030F0702030302020204" pitchFamily="66" charset="0"/>
              </a:rPr>
              <a:t>to </a:t>
            </a:r>
            <a:r>
              <a:rPr lang="en-US" dirty="0" smtClean="0">
                <a:solidFill>
                  <a:srgbClr val="00B0F0"/>
                </a:solidFill>
                <a:latin typeface="Comic Sans MS" panose="030F0702030302020204" pitchFamily="66" charset="0"/>
              </a:rPr>
              <a:t>join</a:t>
            </a:r>
            <a:r>
              <a:rPr lang="en-US" dirty="0" smtClean="0">
                <a:solidFill>
                  <a:srgbClr val="00B0F0"/>
                </a:solidFill>
                <a:latin typeface="Comic Sans MS" panose="030F0702030302020204" pitchFamily="66" charset="0"/>
              </a:rPr>
              <a:t> </a:t>
            </a:r>
            <a:r>
              <a:rPr lang="en-US" dirty="0" smtClean="0">
                <a:solidFill>
                  <a:srgbClr val="00B0F0"/>
                </a:solidFill>
                <a:latin typeface="Comic Sans MS" panose="030F0702030302020204" pitchFamily="66" charset="0"/>
              </a:rPr>
              <a:t>this project ! </a:t>
            </a:r>
          </a:p>
          <a:p>
            <a:pPr marL="457200" lvl="1" indent="0">
              <a:buNone/>
            </a:pPr>
            <a:endParaRPr lang="en-US" dirty="0" smtClean="0">
              <a:solidFill>
                <a:srgbClr val="00B0F0"/>
              </a:solidFill>
              <a:latin typeface="Comic Sans MS" panose="030F0702030302020204" pitchFamily="66" charset="0"/>
            </a:endParaRPr>
          </a:p>
          <a:p>
            <a:pPr lvl="1"/>
            <a:r>
              <a:rPr lang="en-US" dirty="0" smtClean="0">
                <a:solidFill>
                  <a:srgbClr val="00B0F0"/>
                </a:solidFill>
                <a:latin typeface="Comic Sans MS" panose="030F0702030302020204" pitchFamily="66" charset="0"/>
              </a:rPr>
              <a:t>Finally MPT , INFN (</a:t>
            </a:r>
            <a:r>
              <a:rPr lang="en-US" dirty="0">
                <a:solidFill>
                  <a:srgbClr val="00B0F0"/>
                </a:solidFill>
                <a:latin typeface="Comic Sans MS" panose="030F0702030302020204" pitchFamily="66" charset="0"/>
              </a:rPr>
              <a:t>F</a:t>
            </a:r>
            <a:r>
              <a:rPr lang="en-US" dirty="0" smtClean="0">
                <a:solidFill>
                  <a:srgbClr val="00B0F0"/>
                </a:solidFill>
                <a:latin typeface="Comic Sans MS" panose="030F0702030302020204" pitchFamily="66" charset="0"/>
              </a:rPr>
              <a:t>rascati/Roma) and EP/DT decided to go </a:t>
            </a:r>
            <a:r>
              <a:rPr lang="en-US" dirty="0" smtClean="0">
                <a:solidFill>
                  <a:srgbClr val="00B0F0"/>
                </a:solidFill>
                <a:latin typeface="Comic Sans MS" panose="030F0702030302020204" pitchFamily="66" charset="0"/>
              </a:rPr>
              <a:t>forward</a:t>
            </a:r>
            <a:r>
              <a:rPr lang="en-US" dirty="0" smtClean="0">
                <a:solidFill>
                  <a:srgbClr val="00B0F0"/>
                </a:solidFill>
                <a:latin typeface="Comic Sans MS" panose="030F0702030302020204" pitchFamily="66" charset="0"/>
              </a:rPr>
              <a:t>.</a:t>
            </a:r>
            <a:endParaRPr lang="en-US" dirty="0" smtClean="0">
              <a:solidFill>
                <a:srgbClr val="00B0F0"/>
              </a:solidFill>
              <a:latin typeface="Comic Sans MS" panose="030F0702030302020204" pitchFamily="66" charset="0"/>
            </a:endParaRPr>
          </a:p>
          <a:p>
            <a:pPr lvl="3"/>
            <a:r>
              <a:rPr lang="en-US" dirty="0" smtClean="0">
                <a:latin typeface="Comic Sans MS" panose="030F0702030302020204" pitchFamily="66" charset="0"/>
              </a:rPr>
              <a:t>600 </a:t>
            </a:r>
            <a:r>
              <a:rPr lang="en-US" dirty="0" err="1" smtClean="0">
                <a:latin typeface="Comic Sans MS" panose="030F0702030302020204" pitchFamily="66" charset="0"/>
              </a:rPr>
              <a:t>kCHF</a:t>
            </a:r>
            <a:endParaRPr lang="en-US" dirty="0" smtClean="0">
              <a:latin typeface="Comic Sans MS" panose="030F0702030302020204" pitchFamily="66" charset="0"/>
            </a:endParaRPr>
          </a:p>
          <a:p>
            <a:pPr lvl="3"/>
            <a:r>
              <a:rPr lang="en-US" dirty="0" smtClean="0">
                <a:latin typeface="Comic Sans MS" panose="030F0702030302020204" pitchFamily="66" charset="0"/>
              </a:rPr>
              <a:t>50% from MPT</a:t>
            </a:r>
          </a:p>
          <a:p>
            <a:pPr lvl="3"/>
            <a:r>
              <a:rPr lang="en-US" dirty="0" smtClean="0">
                <a:latin typeface="Comic Sans MS" panose="030F0702030302020204" pitchFamily="66" charset="0"/>
              </a:rPr>
              <a:t>25% from INFN</a:t>
            </a:r>
          </a:p>
          <a:p>
            <a:pPr lvl="3"/>
            <a:r>
              <a:rPr lang="en-US" dirty="0" smtClean="0">
                <a:latin typeface="Comic Sans MS" panose="030F0702030302020204" pitchFamily="66" charset="0"/>
              </a:rPr>
              <a:t>25% from EP/DT group</a:t>
            </a:r>
          </a:p>
          <a:p>
            <a:pPr lvl="3"/>
            <a:endParaRPr lang="en-US" dirty="0">
              <a:latin typeface="Comic Sans MS" panose="030F0702030302020204" pitchFamily="66" charset="0"/>
            </a:endParaRPr>
          </a:p>
          <a:p>
            <a:pPr lvl="3"/>
            <a:r>
              <a:rPr lang="en-US" dirty="0" smtClean="0">
                <a:latin typeface="Comic Sans MS" panose="030F0702030302020204" pitchFamily="66" charset="0"/>
              </a:rPr>
              <a:t>The 50% from </a:t>
            </a:r>
            <a:r>
              <a:rPr lang="en-US" dirty="0" smtClean="0">
                <a:latin typeface="Comic Sans MS" panose="030F0702030302020204" pitchFamily="66" charset="0"/>
              </a:rPr>
              <a:t>MPT are </a:t>
            </a:r>
            <a:r>
              <a:rPr lang="en-US" dirty="0" smtClean="0">
                <a:latin typeface="Comic Sans MS" panose="030F0702030302020204" pitchFamily="66" charset="0"/>
              </a:rPr>
              <a:t>taken from the running </a:t>
            </a:r>
            <a:r>
              <a:rPr lang="en-US" dirty="0" smtClean="0">
                <a:latin typeface="Comic Sans MS" panose="030F0702030302020204" pitchFamily="66" charset="0"/>
              </a:rPr>
              <a:t>account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smtClean="0">
                <a:latin typeface="Comic Sans MS" panose="030F0702030302020204" pitchFamily="66" charset="0"/>
              </a:rPr>
              <a:t>and </a:t>
            </a:r>
            <a:r>
              <a:rPr lang="en-US" dirty="0" smtClean="0">
                <a:latin typeface="Comic Sans MS" panose="030F0702030302020204" pitchFamily="66" charset="0"/>
              </a:rPr>
              <a:t>considered as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smtClean="0">
                <a:latin typeface="Comic Sans MS" panose="030F0702030302020204" pitchFamily="66" charset="0"/>
              </a:rPr>
              <a:t>an investment.</a:t>
            </a:r>
          </a:p>
          <a:p>
            <a:pPr lvl="3"/>
            <a:endParaRPr lang="en-US" dirty="0" smtClean="0">
              <a:latin typeface="Comic Sans MS" panose="030F0702030302020204" pitchFamily="66" charset="0"/>
            </a:endParaRPr>
          </a:p>
          <a:p>
            <a:pPr lvl="3"/>
            <a:r>
              <a:rPr lang="en-US" dirty="0" smtClean="0">
                <a:latin typeface="Comic Sans MS" panose="030F0702030302020204" pitchFamily="66" charset="0"/>
              </a:rPr>
              <a:t> MPT will recover this budget in the coming years with the following activities:</a:t>
            </a:r>
          </a:p>
          <a:p>
            <a:pPr lvl="4"/>
            <a:r>
              <a:rPr lang="en-US" dirty="0" smtClean="0">
                <a:latin typeface="Comic Sans MS" panose="030F0702030302020204" pitchFamily="66" charset="0"/>
              </a:rPr>
              <a:t>DLC deposition for MPGD and may be for other detectors (RPCs , straw tubes?, TGCs?)</a:t>
            </a:r>
          </a:p>
          <a:p>
            <a:pPr lvl="4"/>
            <a:r>
              <a:rPr lang="en-US" dirty="0" smtClean="0">
                <a:latin typeface="Comic Sans MS" panose="030F0702030302020204" pitchFamily="66" charset="0"/>
              </a:rPr>
              <a:t>Aluminum depositions for low mass detector</a:t>
            </a:r>
          </a:p>
          <a:p>
            <a:pPr lvl="4"/>
            <a:r>
              <a:rPr lang="en-US" dirty="0">
                <a:latin typeface="Comic Sans MS" panose="030F0702030302020204" pitchFamily="66" charset="0"/>
              </a:rPr>
              <a:t>Aluminum depositions for </a:t>
            </a:r>
            <a:r>
              <a:rPr lang="en-US" dirty="0" smtClean="0">
                <a:latin typeface="Comic Sans MS" panose="030F0702030302020204" pitchFamily="66" charset="0"/>
              </a:rPr>
              <a:t>inner tracker detectors </a:t>
            </a:r>
          </a:p>
          <a:p>
            <a:pPr lvl="4"/>
            <a:r>
              <a:rPr lang="en-US" dirty="0" smtClean="0">
                <a:latin typeface="Comic Sans MS" panose="030F0702030302020204" pitchFamily="66" charset="0"/>
              </a:rPr>
              <a:t>Convertors for Gaseous detectors</a:t>
            </a:r>
          </a:p>
          <a:p>
            <a:pPr lvl="4"/>
            <a:r>
              <a:rPr lang="en-US" dirty="0" smtClean="0">
                <a:latin typeface="Comic Sans MS" panose="030F0702030302020204" pitchFamily="66" charset="0"/>
              </a:rPr>
              <a:t>Specific depositions</a:t>
            </a:r>
          </a:p>
          <a:p>
            <a:pPr lvl="4"/>
            <a:endParaRPr lang="en-US" dirty="0" smtClean="0">
              <a:latin typeface="Comic Sans MS" panose="030F0702030302020204" pitchFamily="66" charset="0"/>
            </a:endParaRPr>
          </a:p>
          <a:p>
            <a:pPr lvl="1"/>
            <a:r>
              <a:rPr lang="en-US" dirty="0" smtClean="0">
                <a:solidFill>
                  <a:srgbClr val="00B0F0"/>
                </a:solidFill>
                <a:latin typeface="Comic Sans MS" panose="030F0702030302020204" pitchFamily="66" charset="0"/>
              </a:rPr>
              <a:t>In this case the collaboration did not played a significant role </a:t>
            </a:r>
            <a:r>
              <a:rPr lang="en-US" dirty="0" smtClean="0">
                <a:solidFill>
                  <a:srgbClr val="00B0F0"/>
                </a:solidFill>
                <a:latin typeface="Comic Sans MS" panose="030F0702030302020204" pitchFamily="66" charset="0"/>
              </a:rPr>
              <a:t>in helping to find ways to fund</a:t>
            </a:r>
            <a:r>
              <a:rPr lang="en-US" dirty="0" smtClean="0">
                <a:solidFill>
                  <a:srgbClr val="00B0F0"/>
                </a:solidFill>
                <a:latin typeface="Comic Sans MS" panose="030F0702030302020204" pitchFamily="66" charset="0"/>
              </a:rPr>
              <a:t> this </a:t>
            </a:r>
            <a:r>
              <a:rPr lang="en-US" dirty="0" smtClean="0">
                <a:solidFill>
                  <a:srgbClr val="00B0F0"/>
                </a:solidFill>
                <a:latin typeface="Comic Sans MS" panose="030F0702030302020204" pitchFamily="66" charset="0"/>
              </a:rPr>
              <a:t>machine.</a:t>
            </a:r>
            <a:endParaRPr lang="en-US" sz="2000" dirty="0">
              <a:solidFill>
                <a:srgbClr val="00B0F0"/>
              </a:solidFill>
              <a:latin typeface="Comic Sans MS" panose="030F0702030302020204" pitchFamily="66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0D5762-9FA2-4D88-B8FF-9E302EEF6FFE}" type="slidenum">
              <a:rPr lang="fr-CH" smtClean="0"/>
              <a:t>6</a:t>
            </a:fld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388530666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42758" y="1706181"/>
            <a:ext cx="9620314" cy="3356812"/>
          </a:xfrm>
          <a:ln>
            <a:solidFill>
              <a:schemeClr val="tx1"/>
            </a:solidFill>
          </a:ln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endParaRPr lang="en-US" dirty="0" smtClean="0">
              <a:latin typeface="Comic Sans MS" panose="030F0702030302020204" pitchFamily="66" charset="0"/>
            </a:endParaRPr>
          </a:p>
          <a:p>
            <a:pPr marL="0" indent="0">
              <a:buNone/>
            </a:pPr>
            <a:r>
              <a:rPr lang="en-US" dirty="0" smtClean="0">
                <a:latin typeface="Comic Sans MS" panose="030F0702030302020204" pitchFamily="66" charset="0"/>
              </a:rPr>
              <a:t>-</a:t>
            </a:r>
            <a:r>
              <a:rPr lang="en-US" dirty="0" smtClean="0">
                <a:latin typeface="Comic Sans MS" panose="030F0702030302020204" pitchFamily="66" charset="0"/>
              </a:rPr>
              <a:t>It is undeniable that RD51 helped MPT workshop.</a:t>
            </a:r>
          </a:p>
          <a:p>
            <a:pPr marL="0" indent="0">
              <a:buNone/>
            </a:pPr>
            <a:endParaRPr lang="en-US" dirty="0">
              <a:latin typeface="Comic Sans MS" panose="030F0702030302020204" pitchFamily="66" charset="0"/>
            </a:endParaRPr>
          </a:p>
          <a:p>
            <a:pPr marL="0" indent="0">
              <a:buNone/>
            </a:pPr>
            <a:r>
              <a:rPr lang="en-US" dirty="0" smtClean="0">
                <a:latin typeface="Comic Sans MS" panose="030F0702030302020204" pitchFamily="66" charset="0"/>
              </a:rPr>
              <a:t>-AIDA and CERN were the main budget contributors.</a:t>
            </a:r>
          </a:p>
          <a:p>
            <a:pPr marL="0" indent="0">
              <a:buNone/>
            </a:pPr>
            <a:endParaRPr lang="en-US" dirty="0">
              <a:latin typeface="Comic Sans MS" panose="030F0702030302020204" pitchFamily="66" charset="0"/>
            </a:endParaRPr>
          </a:p>
          <a:p>
            <a:pPr marL="0" indent="0">
              <a:buNone/>
            </a:pPr>
            <a:r>
              <a:rPr lang="en-US" dirty="0" smtClean="0">
                <a:latin typeface="Comic Sans MS" panose="030F0702030302020204" pitchFamily="66" charset="0"/>
              </a:rPr>
              <a:t>-But since we are talking about future , create new facilities etc.., let me show you one more critical aspect where DRD1 </a:t>
            </a:r>
            <a:r>
              <a:rPr lang="en-US" dirty="0" smtClean="0">
                <a:latin typeface="Comic Sans MS" panose="030F0702030302020204" pitchFamily="66" charset="0"/>
              </a:rPr>
              <a:t>should help</a:t>
            </a:r>
            <a:r>
              <a:rPr lang="en-US" dirty="0" smtClean="0">
                <a:latin typeface="Comic Sans MS" panose="030F0702030302020204" pitchFamily="66" charset="0"/>
              </a:rPr>
              <a:t>.</a:t>
            </a:r>
            <a:endParaRPr lang="en-US" dirty="0" smtClean="0">
              <a:latin typeface="Comic Sans MS" panose="030F0702030302020204" pitchFamily="66" charset="0"/>
            </a:endParaRPr>
          </a:p>
          <a:p>
            <a:endParaRPr lang="en-US" dirty="0" smtClean="0">
              <a:latin typeface="Comic Sans MS" panose="030F0702030302020204" pitchFamily="66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0D5762-9FA2-4D88-B8FF-9E302EEF6FFE}" type="slidenum">
              <a:rPr lang="fr-CH" smtClean="0"/>
              <a:t>7</a:t>
            </a:fld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243969431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E2BFF-1A80-4249-82AE-6FEB39D536C0}" type="slidenum">
              <a:rPr lang="fr-FR" smtClean="0"/>
              <a:pPr/>
              <a:t>8</a:t>
            </a:fld>
            <a:endParaRPr lang="fr-FR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3647728" y="212696"/>
            <a:ext cx="5328592" cy="1143000"/>
          </a:xfrm>
        </p:spPr>
        <p:txBody>
          <a:bodyPr>
            <a:normAutofit/>
          </a:bodyPr>
          <a:lstStyle/>
          <a:p>
            <a:pPr algn="l"/>
            <a:r>
              <a:rPr lang="en-GB" sz="3200" dirty="0">
                <a:solidFill>
                  <a:srgbClr val="00B0F0"/>
                </a:solidFill>
                <a:latin typeface="Comic Sans MS" panose="030F0702030302020204" pitchFamily="66" charset="0"/>
              </a:rPr>
              <a:t>	</a:t>
            </a:r>
            <a:r>
              <a:rPr lang="en-GB" sz="3200" dirty="0" smtClean="0">
                <a:solidFill>
                  <a:srgbClr val="00B0F0"/>
                </a:solidFill>
                <a:latin typeface="Comic Sans MS" panose="030F0702030302020204" pitchFamily="66" charset="0"/>
              </a:rPr>
              <a:t>MPT activity</a:t>
            </a:r>
            <a:endParaRPr lang="fr-FR" sz="3200" dirty="0">
              <a:solidFill>
                <a:srgbClr val="00B0F0"/>
              </a:solidFill>
              <a:latin typeface="Comic Sans MS" panose="030F0702030302020204" pitchFamily="66" charset="0"/>
            </a:endParaRPr>
          </a:p>
        </p:txBody>
      </p:sp>
      <p:graphicFrame>
        <p:nvGraphicFramePr>
          <p:cNvPr id="7" name="Graphique 6"/>
          <p:cNvGraphicFramePr/>
          <p:nvPr>
            <p:extLst>
              <p:ext uri="{D42A27DB-BD31-4B8C-83A1-F6EECF244321}">
                <p14:modId xmlns:p14="http://schemas.microsoft.com/office/powerpoint/2010/main" val="1118400584"/>
              </p:ext>
            </p:extLst>
          </p:nvPr>
        </p:nvGraphicFramePr>
        <p:xfrm>
          <a:off x="1143022" y="1355696"/>
          <a:ext cx="4363758" cy="224677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9" name="Graphique 6"/>
          <p:cNvGraphicFramePr/>
          <p:nvPr>
            <p:extLst>
              <p:ext uri="{D42A27DB-BD31-4B8C-83A1-F6EECF244321}">
                <p14:modId xmlns:p14="http://schemas.microsoft.com/office/powerpoint/2010/main" val="1330271411"/>
              </p:ext>
            </p:extLst>
          </p:nvPr>
        </p:nvGraphicFramePr>
        <p:xfrm>
          <a:off x="6653484" y="1355696"/>
          <a:ext cx="4363758" cy="224677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1523955" y="4745466"/>
            <a:ext cx="9176470" cy="132343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fr-FR" sz="2000" dirty="0" smtClean="0">
                <a:latin typeface="Comic Sans MS" panose="030F0702030302020204" pitchFamily="66" charset="0"/>
              </a:rPr>
              <a:t>-Administrative </a:t>
            </a:r>
            <a:r>
              <a:rPr lang="fr-FR" sz="2000" dirty="0" err="1" smtClean="0">
                <a:latin typeface="Comic Sans MS" panose="030F0702030302020204" pitchFamily="66" charset="0"/>
              </a:rPr>
              <a:t>tasks</a:t>
            </a:r>
            <a:r>
              <a:rPr lang="fr-FR" sz="2000" dirty="0" smtClean="0">
                <a:latin typeface="Comic Sans MS" panose="030F0702030302020204" pitchFamily="66" charset="0"/>
              </a:rPr>
              <a:t> have </a:t>
            </a:r>
            <a:r>
              <a:rPr lang="fr-FR" sz="2000" dirty="0" err="1" smtClean="0">
                <a:latin typeface="Comic Sans MS" panose="030F0702030302020204" pitchFamily="66" charset="0"/>
              </a:rPr>
              <a:t>increased</a:t>
            </a:r>
            <a:r>
              <a:rPr lang="fr-FR" sz="2000" dirty="0" smtClean="0">
                <a:latin typeface="Comic Sans MS" panose="030F0702030302020204" pitchFamily="66" charset="0"/>
              </a:rPr>
              <a:t>: 4 to 14</a:t>
            </a:r>
            <a:r>
              <a:rPr lang="fr-FR" sz="2000" dirty="0" smtClean="0">
                <a:latin typeface="Comic Sans MS" panose="030F0702030302020204" pitchFamily="66" charset="0"/>
              </a:rPr>
              <a:t>%</a:t>
            </a:r>
          </a:p>
          <a:p>
            <a:pPr algn="ctr">
              <a:buNone/>
            </a:pPr>
            <a:r>
              <a:rPr lang="fr-FR" sz="2000" dirty="0" smtClean="0">
                <a:latin typeface="Comic Sans MS" panose="030F0702030302020204" pitchFamily="66" charset="0"/>
              </a:rPr>
              <a:t>(</a:t>
            </a:r>
            <a:r>
              <a:rPr lang="fr-FR" sz="2000" dirty="0" err="1" smtClean="0">
                <a:latin typeface="Comic Sans MS" panose="030F0702030302020204" pitchFamily="66" charset="0"/>
              </a:rPr>
              <a:t>chemical</a:t>
            </a:r>
            <a:r>
              <a:rPr lang="fr-FR" sz="2000" dirty="0" smtClean="0">
                <a:latin typeface="Comic Sans MS" panose="030F0702030302020204" pitchFamily="66" charset="0"/>
              </a:rPr>
              <a:t> </a:t>
            </a:r>
            <a:r>
              <a:rPr lang="fr-FR" sz="2000" dirty="0" err="1" smtClean="0">
                <a:latin typeface="Comic Sans MS" panose="030F0702030302020204" pitchFamily="66" charset="0"/>
              </a:rPr>
              <a:t>security</a:t>
            </a:r>
            <a:r>
              <a:rPr lang="fr-FR" sz="2000" dirty="0" smtClean="0">
                <a:latin typeface="Comic Sans MS" panose="030F0702030302020204" pitchFamily="66" charset="0"/>
              </a:rPr>
              <a:t>, machine </a:t>
            </a:r>
            <a:r>
              <a:rPr lang="fr-FR" sz="2000" dirty="0" err="1" smtClean="0">
                <a:latin typeface="Comic Sans MS" panose="030F0702030302020204" pitchFamily="66" charset="0"/>
              </a:rPr>
              <a:t>conformity</a:t>
            </a:r>
            <a:r>
              <a:rPr lang="fr-FR" sz="2000" dirty="0" smtClean="0">
                <a:latin typeface="Comic Sans MS" panose="030F0702030302020204" pitchFamily="66" charset="0"/>
              </a:rPr>
              <a:t>, shipping and </a:t>
            </a:r>
            <a:r>
              <a:rPr lang="fr-FR" sz="2000" dirty="0" err="1" smtClean="0">
                <a:latin typeface="Comic Sans MS" panose="030F0702030302020204" pitchFamily="66" charset="0"/>
              </a:rPr>
              <a:t>invoicing</a:t>
            </a:r>
            <a:r>
              <a:rPr lang="fr-FR" sz="2000" dirty="0">
                <a:latin typeface="Comic Sans MS" panose="030F0702030302020204" pitchFamily="66" charset="0"/>
              </a:rPr>
              <a:t>)</a:t>
            </a:r>
            <a:endParaRPr lang="fr-FR" sz="2000" dirty="0" smtClean="0">
              <a:latin typeface="Comic Sans MS" panose="030F0702030302020204" pitchFamily="66" charset="0"/>
            </a:endParaRPr>
          </a:p>
          <a:p>
            <a:pPr algn="ctr">
              <a:buNone/>
            </a:pPr>
            <a:r>
              <a:rPr lang="fr-FR" sz="2000" dirty="0" smtClean="0">
                <a:latin typeface="Comic Sans MS" panose="030F0702030302020204" pitchFamily="66" charset="0"/>
              </a:rPr>
              <a:t>-</a:t>
            </a:r>
            <a:r>
              <a:rPr lang="fr-FR" sz="2000" dirty="0" err="1" smtClean="0">
                <a:latin typeface="Comic Sans MS" panose="030F0702030302020204" pitchFamily="66" charset="0"/>
              </a:rPr>
              <a:t>Skilled</a:t>
            </a:r>
            <a:r>
              <a:rPr lang="fr-FR" sz="2000" dirty="0" smtClean="0">
                <a:latin typeface="Comic Sans MS" panose="030F0702030302020204" pitchFamily="66" charset="0"/>
              </a:rPr>
              <a:t> </a:t>
            </a:r>
            <a:r>
              <a:rPr lang="fr-FR" sz="2000" dirty="0">
                <a:latin typeface="Comic Sans MS" panose="030F0702030302020204" pitchFamily="66" charset="0"/>
              </a:rPr>
              <a:t>p</a:t>
            </a:r>
            <a:r>
              <a:rPr lang="fr-FR" sz="2000" dirty="0" smtClean="0">
                <a:latin typeface="Comic Sans MS" panose="030F0702030302020204" pitchFamily="66" charset="0"/>
              </a:rPr>
              <a:t>ersonnel </a:t>
            </a:r>
            <a:r>
              <a:rPr lang="fr-FR" sz="2000" dirty="0" err="1" smtClean="0">
                <a:latin typeface="Comic Sans MS" panose="030F0702030302020204" pitchFamily="66" charset="0"/>
              </a:rPr>
              <a:t>dedicated</a:t>
            </a:r>
            <a:r>
              <a:rPr lang="fr-FR" sz="2000" dirty="0" smtClean="0">
                <a:latin typeface="Comic Sans MS" panose="030F0702030302020204" pitchFamily="66" charset="0"/>
              </a:rPr>
              <a:t> to R&amp;D </a:t>
            </a:r>
            <a:r>
              <a:rPr lang="fr-FR" sz="2000" dirty="0" err="1" smtClean="0">
                <a:latin typeface="Comic Sans MS" panose="030F0702030302020204" pitchFamily="66" charset="0"/>
              </a:rPr>
              <a:t>activities</a:t>
            </a:r>
            <a:r>
              <a:rPr lang="fr-FR" sz="2000" dirty="0" smtClean="0">
                <a:latin typeface="Comic Sans MS" panose="030F0702030302020204" pitchFamily="66" charset="0"/>
              </a:rPr>
              <a:t> </a:t>
            </a:r>
            <a:r>
              <a:rPr lang="fr-FR" sz="2000" dirty="0" smtClean="0">
                <a:latin typeface="Comic Sans MS" panose="030F0702030302020204" pitchFamily="66" charset="0"/>
              </a:rPr>
              <a:t>have </a:t>
            </a:r>
            <a:r>
              <a:rPr lang="fr-FR" sz="2000" dirty="0" err="1" smtClean="0">
                <a:latin typeface="Comic Sans MS" panose="030F0702030302020204" pitchFamily="66" charset="0"/>
              </a:rPr>
              <a:t>decreased</a:t>
            </a:r>
            <a:r>
              <a:rPr lang="fr-FR" sz="2000" dirty="0" smtClean="0">
                <a:latin typeface="Comic Sans MS" panose="030F0702030302020204" pitchFamily="66" charset="0"/>
              </a:rPr>
              <a:t>:</a:t>
            </a:r>
          </a:p>
          <a:p>
            <a:pPr algn="ctr">
              <a:buNone/>
            </a:pPr>
            <a:r>
              <a:rPr lang="fr-FR" sz="2000" dirty="0" smtClean="0">
                <a:latin typeface="Comic Sans MS" panose="030F0702030302020204" pitchFamily="66" charset="0"/>
              </a:rPr>
              <a:t>(2 positions </a:t>
            </a:r>
            <a:r>
              <a:rPr lang="fr-FR" sz="2000" dirty="0" err="1" smtClean="0">
                <a:latin typeface="Comic Sans MS" panose="030F0702030302020204" pitchFamily="66" charset="0"/>
              </a:rPr>
              <a:t>lost</a:t>
            </a:r>
            <a:r>
              <a:rPr lang="fr-FR" sz="2000" dirty="0" smtClean="0">
                <a:latin typeface="Comic Sans MS" panose="030F0702030302020204" pitchFamily="66" charset="0"/>
              </a:rPr>
              <a:t>)</a:t>
            </a:r>
            <a:endParaRPr lang="fr-FR" sz="20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666614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E2BFF-1A80-4249-82AE-6FEB39D536C0}" type="slidenum">
              <a:rPr lang="fr-FR" smtClean="0"/>
              <a:pPr/>
              <a:t>9</a:t>
            </a:fld>
            <a:endParaRPr lang="fr-FR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3647728" y="212696"/>
            <a:ext cx="5328592" cy="1143000"/>
          </a:xfrm>
        </p:spPr>
        <p:txBody>
          <a:bodyPr>
            <a:normAutofit/>
          </a:bodyPr>
          <a:lstStyle/>
          <a:p>
            <a:pPr algn="l"/>
            <a:r>
              <a:rPr lang="en-GB" sz="3200" dirty="0">
                <a:solidFill>
                  <a:srgbClr val="00B0F0"/>
                </a:solidFill>
                <a:latin typeface="Comic Sans MS" panose="030F0702030302020204" pitchFamily="66" charset="0"/>
              </a:rPr>
              <a:t>	</a:t>
            </a:r>
            <a:r>
              <a:rPr lang="en-GB" sz="3200" dirty="0" smtClean="0">
                <a:solidFill>
                  <a:srgbClr val="00B0F0"/>
                </a:solidFill>
                <a:latin typeface="Comic Sans MS" panose="030F0702030302020204" pitchFamily="66" charset="0"/>
              </a:rPr>
              <a:t>MPT activity</a:t>
            </a:r>
            <a:endParaRPr lang="fr-FR" sz="3200" dirty="0">
              <a:solidFill>
                <a:srgbClr val="00B0F0"/>
              </a:solidFill>
              <a:latin typeface="Comic Sans MS" panose="030F0702030302020204" pitchFamily="66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489331" y="5279132"/>
            <a:ext cx="9976127" cy="132343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fr-FR" sz="1600" dirty="0" smtClean="0">
                <a:latin typeface="Comic Sans MS" panose="030F0702030302020204" pitchFamily="66" charset="0"/>
              </a:rPr>
              <a:t>-Total </a:t>
            </a:r>
            <a:r>
              <a:rPr lang="fr-FR" sz="1600" dirty="0" err="1" smtClean="0">
                <a:latin typeface="Comic Sans MS" panose="030F0702030302020204" pitchFamily="66" charset="0"/>
              </a:rPr>
              <a:t>incomes</a:t>
            </a:r>
            <a:r>
              <a:rPr lang="fr-FR" sz="1600" dirty="0" smtClean="0">
                <a:latin typeface="Comic Sans MS" panose="030F0702030302020204" pitchFamily="66" charset="0"/>
              </a:rPr>
              <a:t> close to 2MCHF</a:t>
            </a:r>
          </a:p>
          <a:p>
            <a:pPr algn="ctr">
              <a:buNone/>
            </a:pPr>
            <a:r>
              <a:rPr lang="fr-FR" sz="1600" dirty="0" smtClean="0">
                <a:latin typeface="Comic Sans MS" panose="030F0702030302020204" pitchFamily="66" charset="0"/>
              </a:rPr>
              <a:t>-The constant budget to </a:t>
            </a:r>
            <a:r>
              <a:rPr lang="fr-FR" sz="1600" dirty="0" err="1" smtClean="0">
                <a:latin typeface="Comic Sans MS" panose="030F0702030302020204" pitchFamily="66" charset="0"/>
              </a:rPr>
              <a:t>renew</a:t>
            </a:r>
            <a:r>
              <a:rPr lang="fr-FR" sz="1600" dirty="0" smtClean="0">
                <a:latin typeface="Comic Sans MS" panose="030F0702030302020204" pitchFamily="66" charset="0"/>
              </a:rPr>
              <a:t> </a:t>
            </a:r>
            <a:r>
              <a:rPr lang="fr-FR" sz="1600" dirty="0" err="1" smtClean="0">
                <a:latin typeface="Comic Sans MS" panose="030F0702030302020204" pitchFamily="66" charset="0"/>
              </a:rPr>
              <a:t>equipment</a:t>
            </a:r>
            <a:r>
              <a:rPr lang="fr-FR" sz="1600" dirty="0" smtClean="0">
                <a:latin typeface="Comic Sans MS" panose="030F0702030302020204" pitchFamily="66" charset="0"/>
              </a:rPr>
              <a:t> have </a:t>
            </a:r>
            <a:r>
              <a:rPr lang="fr-FR" sz="1600" dirty="0" err="1" smtClean="0">
                <a:latin typeface="Comic Sans MS" panose="030F0702030302020204" pitchFamily="66" charset="0"/>
              </a:rPr>
              <a:t>desapear</a:t>
            </a:r>
            <a:endParaRPr lang="fr-FR" sz="1600" dirty="0" smtClean="0">
              <a:latin typeface="Comic Sans MS" panose="030F0702030302020204" pitchFamily="66" charset="0"/>
            </a:endParaRPr>
          </a:p>
          <a:p>
            <a:pPr algn="ctr">
              <a:buNone/>
            </a:pPr>
            <a:r>
              <a:rPr lang="fr-FR" sz="1600" dirty="0" smtClean="0">
                <a:latin typeface="Comic Sans MS" panose="030F0702030302020204" pitchFamily="66" charset="0"/>
              </a:rPr>
              <a:t>-</a:t>
            </a:r>
            <a:r>
              <a:rPr lang="fr-FR" sz="1600" dirty="0" smtClean="0">
                <a:latin typeface="Comic Sans MS" panose="030F0702030302020204" pitchFamily="66" charset="0"/>
              </a:rPr>
              <a:t>R&amp;D sales have </a:t>
            </a:r>
            <a:r>
              <a:rPr lang="fr-FR" sz="1600" dirty="0" err="1" smtClean="0">
                <a:latin typeface="Comic Sans MS" panose="030F0702030302020204" pitchFamily="66" charset="0"/>
              </a:rPr>
              <a:t>decreased</a:t>
            </a:r>
            <a:r>
              <a:rPr lang="fr-FR" sz="1600" dirty="0" smtClean="0">
                <a:latin typeface="Comic Sans MS" panose="030F0702030302020204" pitchFamily="66" charset="0"/>
              </a:rPr>
              <a:t> due to </a:t>
            </a:r>
            <a:r>
              <a:rPr lang="fr-FR" sz="1600" dirty="0" err="1" smtClean="0">
                <a:latin typeface="Comic Sans MS" panose="030F0702030302020204" pitchFamily="66" charset="0"/>
              </a:rPr>
              <a:t>increasing</a:t>
            </a:r>
            <a:r>
              <a:rPr lang="fr-FR" sz="1600" dirty="0" smtClean="0">
                <a:latin typeface="Comic Sans MS" panose="030F0702030302020204" pitchFamily="66" charset="0"/>
              </a:rPr>
              <a:t> admin </a:t>
            </a:r>
            <a:r>
              <a:rPr lang="fr-FR" sz="1600" dirty="0" err="1" smtClean="0">
                <a:latin typeface="Comic Sans MS" panose="030F0702030302020204" pitchFamily="66" charset="0"/>
              </a:rPr>
              <a:t>tasks</a:t>
            </a:r>
            <a:r>
              <a:rPr lang="fr-FR" sz="1600" dirty="0" smtClean="0">
                <a:latin typeface="Comic Sans MS" panose="030F0702030302020204" pitchFamily="66" charset="0"/>
              </a:rPr>
              <a:t> and staff </a:t>
            </a:r>
            <a:r>
              <a:rPr lang="fr-FR" sz="1600" dirty="0" err="1" smtClean="0">
                <a:latin typeface="Comic Sans MS" panose="030F0702030302020204" pitchFamily="66" charset="0"/>
              </a:rPr>
              <a:t>reductions</a:t>
            </a:r>
            <a:r>
              <a:rPr lang="fr-FR" sz="1600" dirty="0" smtClean="0">
                <a:latin typeface="Comic Sans MS" panose="030F0702030302020204" pitchFamily="66" charset="0"/>
              </a:rPr>
              <a:t>.</a:t>
            </a:r>
          </a:p>
          <a:p>
            <a:pPr algn="ctr">
              <a:buNone/>
            </a:pPr>
            <a:r>
              <a:rPr lang="fr-FR" sz="1600" dirty="0" smtClean="0">
                <a:latin typeface="Comic Sans MS" panose="030F0702030302020204" pitchFamily="66" charset="0"/>
              </a:rPr>
              <a:t>-</a:t>
            </a:r>
            <a:r>
              <a:rPr lang="fr-FR" sz="1600" dirty="0" err="1" smtClean="0">
                <a:latin typeface="Comic Sans MS" panose="030F0702030302020204" pitchFamily="66" charset="0"/>
              </a:rPr>
              <a:t>Economically</a:t>
            </a:r>
            <a:r>
              <a:rPr lang="fr-FR" sz="1600" dirty="0" smtClean="0">
                <a:latin typeface="Comic Sans MS" panose="030F0702030302020204" pitchFamily="66" charset="0"/>
              </a:rPr>
              <a:t> </a:t>
            </a:r>
            <a:r>
              <a:rPr lang="fr-FR" sz="1600" dirty="0" err="1" smtClean="0">
                <a:latin typeface="Comic Sans MS" panose="030F0702030302020204" pitchFamily="66" charset="0"/>
              </a:rPr>
              <a:t>speaking</a:t>
            </a:r>
            <a:r>
              <a:rPr lang="fr-FR" sz="1600" dirty="0" smtClean="0">
                <a:latin typeface="Comic Sans MS" panose="030F0702030302020204" pitchFamily="66" charset="0"/>
              </a:rPr>
              <a:t> </a:t>
            </a:r>
            <a:r>
              <a:rPr lang="fr-FR" sz="1600" dirty="0" err="1" smtClean="0">
                <a:latin typeface="Comic Sans MS" panose="030F0702030302020204" pitchFamily="66" charset="0"/>
              </a:rPr>
              <a:t>we</a:t>
            </a:r>
            <a:r>
              <a:rPr lang="fr-FR" sz="1600" dirty="0" smtClean="0">
                <a:latin typeface="Comic Sans MS" panose="030F0702030302020204" pitchFamily="66" charset="0"/>
              </a:rPr>
              <a:t> have been able to </a:t>
            </a:r>
            <a:r>
              <a:rPr lang="fr-FR" sz="1600" dirty="0" err="1" smtClean="0">
                <a:latin typeface="Comic Sans MS" panose="030F0702030302020204" pitchFamily="66" charset="0"/>
              </a:rPr>
              <a:t>compensate</a:t>
            </a:r>
            <a:r>
              <a:rPr lang="fr-FR" sz="1600" dirty="0" smtClean="0">
                <a:latin typeface="Comic Sans MS" panose="030F0702030302020204" pitchFamily="66" charset="0"/>
              </a:rPr>
              <a:t> </a:t>
            </a:r>
            <a:r>
              <a:rPr lang="fr-FR" sz="1600" dirty="0" err="1" smtClean="0">
                <a:latin typeface="Comic Sans MS" panose="030F0702030302020204" pitchFamily="66" charset="0"/>
              </a:rPr>
              <a:t>these</a:t>
            </a:r>
            <a:r>
              <a:rPr lang="fr-FR" sz="1600" dirty="0" smtClean="0">
                <a:latin typeface="Comic Sans MS" panose="030F0702030302020204" pitchFamily="66" charset="0"/>
              </a:rPr>
              <a:t> </a:t>
            </a:r>
            <a:r>
              <a:rPr lang="fr-FR" sz="1600" dirty="0" err="1" smtClean="0">
                <a:latin typeface="Comic Sans MS" panose="030F0702030302020204" pitchFamily="66" charset="0"/>
              </a:rPr>
              <a:t>reductions</a:t>
            </a:r>
            <a:r>
              <a:rPr lang="fr-FR" sz="1600" dirty="0" smtClean="0">
                <a:latin typeface="Comic Sans MS" panose="030F0702030302020204" pitchFamily="66" charset="0"/>
              </a:rPr>
              <a:t> by a production </a:t>
            </a:r>
            <a:r>
              <a:rPr lang="fr-FR" sz="1600" dirty="0" err="1" smtClean="0">
                <a:latin typeface="Comic Sans MS" panose="030F0702030302020204" pitchFamily="66" charset="0"/>
              </a:rPr>
              <a:t>increase</a:t>
            </a:r>
            <a:r>
              <a:rPr lang="fr-FR" sz="1600" dirty="0" smtClean="0">
                <a:latin typeface="Comic Sans MS" panose="030F0702030302020204" pitchFamily="66" charset="0"/>
              </a:rPr>
              <a:t>.</a:t>
            </a:r>
          </a:p>
          <a:p>
            <a:pPr algn="ctr">
              <a:buNone/>
            </a:pPr>
            <a:r>
              <a:rPr lang="fr-FR" sz="1600" dirty="0" smtClean="0">
                <a:latin typeface="Comic Sans MS" panose="030F0702030302020204" pitchFamily="66" charset="0"/>
              </a:rPr>
              <a:t>-but </a:t>
            </a:r>
            <a:r>
              <a:rPr lang="fr-FR" sz="1600" dirty="0" err="1" smtClean="0">
                <a:latin typeface="Comic Sans MS" panose="030F0702030302020204" pitchFamily="66" charset="0"/>
              </a:rPr>
              <a:t>we</a:t>
            </a:r>
            <a:r>
              <a:rPr lang="fr-FR" sz="1600" dirty="0" smtClean="0">
                <a:latin typeface="Comic Sans MS" panose="030F0702030302020204" pitchFamily="66" charset="0"/>
              </a:rPr>
              <a:t> </a:t>
            </a:r>
            <a:r>
              <a:rPr lang="fr-FR" sz="1600" dirty="0" smtClean="0">
                <a:latin typeface="Comic Sans MS" panose="030F0702030302020204" pitchFamily="66" charset="0"/>
              </a:rPr>
              <a:t>have </a:t>
            </a:r>
            <a:r>
              <a:rPr lang="fr-FR" sz="1600" dirty="0" err="1" smtClean="0">
                <a:latin typeface="Comic Sans MS" panose="030F0702030302020204" pitchFamily="66" charset="0"/>
              </a:rPr>
              <a:t>lost</a:t>
            </a:r>
            <a:r>
              <a:rPr lang="fr-FR" sz="1600" dirty="0" smtClean="0">
                <a:latin typeface="Comic Sans MS" panose="030F0702030302020204" pitchFamily="66" charset="0"/>
              </a:rPr>
              <a:t> </a:t>
            </a:r>
            <a:r>
              <a:rPr lang="fr-FR" sz="1600" dirty="0" err="1" smtClean="0">
                <a:latin typeface="Comic Sans MS" panose="030F0702030302020204" pitchFamily="66" charset="0"/>
              </a:rPr>
              <a:t>some</a:t>
            </a:r>
            <a:r>
              <a:rPr lang="fr-FR" sz="1600" dirty="0" smtClean="0">
                <a:latin typeface="Comic Sans MS" panose="030F0702030302020204" pitchFamily="66" charset="0"/>
              </a:rPr>
              <a:t> R&amp;D </a:t>
            </a:r>
            <a:r>
              <a:rPr lang="fr-FR" sz="1600" dirty="0" err="1" smtClean="0">
                <a:latin typeface="Comic Sans MS" panose="030F0702030302020204" pitchFamily="66" charset="0"/>
              </a:rPr>
              <a:t>capabilities</a:t>
            </a:r>
            <a:endParaRPr lang="fr-FR" sz="1600" dirty="0">
              <a:latin typeface="Comic Sans MS" panose="030F0702030302020204" pitchFamily="66" charset="0"/>
            </a:endParaRPr>
          </a:p>
        </p:txBody>
      </p:sp>
      <p:graphicFrame>
        <p:nvGraphicFramePr>
          <p:cNvPr id="14" name="Graphique 6"/>
          <p:cNvGraphicFramePr/>
          <p:nvPr>
            <p:extLst>
              <p:ext uri="{D42A27DB-BD31-4B8C-83A1-F6EECF244321}">
                <p14:modId xmlns:p14="http://schemas.microsoft.com/office/powerpoint/2010/main" val="2142358191"/>
              </p:ext>
            </p:extLst>
          </p:nvPr>
        </p:nvGraphicFramePr>
        <p:xfrm>
          <a:off x="941056" y="1204444"/>
          <a:ext cx="5107499" cy="374079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9" name="Graphique 6"/>
          <p:cNvGraphicFramePr/>
          <p:nvPr>
            <p:extLst>
              <p:ext uri="{D42A27DB-BD31-4B8C-83A1-F6EECF244321}">
                <p14:modId xmlns:p14="http://schemas.microsoft.com/office/powerpoint/2010/main" val="3788060600"/>
              </p:ext>
            </p:extLst>
          </p:nvPr>
        </p:nvGraphicFramePr>
        <p:xfrm>
          <a:off x="6477394" y="1192312"/>
          <a:ext cx="5255890" cy="374079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422319740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13254</TotalTime>
  <Words>1025</Words>
  <Application>Microsoft Office PowerPoint</Application>
  <PresentationFormat>Widescreen</PresentationFormat>
  <Paragraphs>154</Paragraphs>
  <Slides>11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7" baseType="lpstr">
      <vt:lpstr>Arial</vt:lpstr>
      <vt:lpstr>Calibri</vt:lpstr>
      <vt:lpstr>Calibri Light</vt:lpstr>
      <vt:lpstr>Comic Sans MS</vt:lpstr>
      <vt:lpstr>Wingdings</vt:lpstr>
      <vt:lpstr>Office Theme</vt:lpstr>
      <vt:lpstr>PowerPoint Presentation</vt:lpstr>
      <vt:lpstr>PowerPoint Presentation</vt:lpstr>
      <vt:lpstr>PowerPoint Presentation</vt:lpstr>
      <vt:lpstr> MPT activity</vt:lpstr>
      <vt:lpstr>PowerPoint Presentation</vt:lpstr>
      <vt:lpstr>PowerPoint Presentation</vt:lpstr>
      <vt:lpstr>PowerPoint Presentation</vt:lpstr>
      <vt:lpstr> MPT activity</vt:lpstr>
      <vt:lpstr> MPT activity</vt:lpstr>
      <vt:lpstr> MPT activity</vt:lpstr>
      <vt:lpstr>Conclusion   I’ve shown (I hope) the power of a collaboration in helping :  -to get funds for new equipment  -to renew infrastructures     But what about manpower ?  Also It will help if the community takes official position concerning  expenditures decided by a few members .   I’ve presented a way to run a common facility is it the direction the community wants  to follow for others common facilities ?  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Rui De Oliveira</dc:creator>
  <cp:lastModifiedBy>Rui De Oliveira</cp:lastModifiedBy>
  <cp:revision>2699</cp:revision>
  <dcterms:created xsi:type="dcterms:W3CDTF">2022-11-01T14:54:31Z</dcterms:created>
  <dcterms:modified xsi:type="dcterms:W3CDTF">2023-03-02T07:37:17Z</dcterms:modified>
</cp:coreProperties>
</file>