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61" r:id="rId6"/>
    <p:sldId id="262" r:id="rId7"/>
    <p:sldId id="266" r:id="rId8"/>
    <p:sldId id="263" r:id="rId9"/>
    <p:sldId id="259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4" d="100"/>
          <a:sy n="84" d="100"/>
        </p:scale>
        <p:origin x="-188" y="-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7" d="100"/>
        <a:sy n="7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666E7-0E96-0E73-B45E-386FABC761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B35413-4288-A194-78C8-CC7BCC1A09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9F35A-F836-CA20-203B-8E1E62452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3F2C3-E205-5F53-C591-4E59D99E3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22463-8FB9-A912-A76B-7878F26F6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20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24CA2-A60C-18A1-DECB-1D02FF8A3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4D8B7D-AAED-F8DB-3017-77C609C43C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13EF7-D194-5CF3-8AF5-863BEE451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FA3E2-8A8C-D003-41B7-D150B3A0A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09B33-2F13-8A9F-518A-2B12961CE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10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F33584-FA2F-C95E-3170-793843582F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4FC374-0491-780E-4691-F40DF4B70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E88A4-3B72-883A-DEC5-09D5FEEBB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BF118-632A-C75E-DD97-CA9C17075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CE5D7-0A52-99E4-BAC6-F934BBE55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2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10D7C-6E5E-837C-6998-38F73994A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4095B-8A85-5DF7-1E8A-46BF0AEEB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56F58-396B-838E-AE84-60E065CE0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B30B1-A7D1-46ED-EE41-A01365B5A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8CE10-79CC-3CBE-4F63-658C8F8C6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05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6FC3A-3D55-115E-378B-16A7F3905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DC450-033A-D203-52F0-CC729C73D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CFA08-088A-8665-0EA8-CD5A3DED1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28A7B-8139-9DC7-2307-293D17767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26204-DEB9-D41F-0DB6-1682B2E48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474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F815E-7555-2611-6033-459DABAF3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576F7-9F6A-3AAC-9DF1-C1BFDA296B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DC375C-0FA3-80F0-ECB9-EA97D09794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1F10D9-6BC1-DA0F-5E3C-ACA4C18A6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22C9A-095B-DB59-059E-653414038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F2D4C7-04BE-D176-F2B6-89779B9FD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5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62D76-3FA2-F536-C84C-2550E28A8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2B0691-1A4C-40AA-1123-9004AF70E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9537A-70E4-07FF-48B4-71B9728ED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A9DB35-112A-6C21-8856-A27D0EE714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1420F8-3296-4997-1C60-9DB3E4792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CACD3B-5207-F25C-7DA8-BF362F088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94B390-F1FB-EF46-8A5A-3529AE283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ECC3FC-8DCF-B664-A395-4D1634B5E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94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C099A-6189-147D-8CE9-2197FA71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5A9E2A-D922-8EE8-B8E8-820DACA3A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F0A551-15F1-3E5D-6568-1C3ACF669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92A794-8F07-3905-162D-E3E9159DF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1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E1AEBA-8397-1E26-1BEF-91A374622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7915A2-FCCA-AD94-8576-BA5B3C4E7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4A938-EB72-CF0C-3CB6-B7062115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1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0A6F4-9247-6F72-42A7-381AA3123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85762-837A-77C8-00F7-D84C50C64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367CE-B193-0E10-6A36-BA7DEDEB6C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208873-6401-5486-4917-D82AFA9F3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8D1C0-11E7-10D5-62B2-932FA21CD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E6DF2C-4E8C-4FED-C443-38DCB4A87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2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1150B-CFC0-B794-5B64-4942C436F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03783B-6BAA-3BC7-77CB-3C3D998E0E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03C3F8-7259-DDE0-5FCE-F2A6B9BAF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ECDA6D-0D85-9F83-7DF0-E0CB22E32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FEA7E1-55F8-E5B7-C738-4630C3E21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C45F83-0407-5A5F-6B7E-20533A942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58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70BF16-D743-8985-F70A-F4370C8AA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62626C-08DC-5683-1FF3-9DF077F2C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7BA8B-B230-30AF-5990-16B878C92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11720-2895-4A97-B2A7-A7D6DFAE928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B8925-3010-DD49-8D49-C2D9B97D7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D5B7A-83F4-A27F-B5AD-0BF9B00D53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5CD43-7AD6-468F-A22A-5367D3759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7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tags" Target="../tags/tag22.xml"/><Relationship Id="rId7" Type="http://schemas.openxmlformats.org/officeDocument/2006/relationships/image" Target="../media/image46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tags" Target="../tags/tag25.xml"/><Relationship Id="rId7" Type="http://schemas.openxmlformats.org/officeDocument/2006/relationships/image" Target="../media/image49.emf"/><Relationship Id="rId12" Type="http://schemas.openxmlformats.org/officeDocument/2006/relationships/image" Target="../media/image54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53.png"/><Relationship Id="rId5" Type="http://schemas.openxmlformats.org/officeDocument/2006/relationships/tags" Target="../tags/tag27.xml"/><Relationship Id="rId10" Type="http://schemas.openxmlformats.org/officeDocument/2006/relationships/image" Target="../media/image52.png"/><Relationship Id="rId4" Type="http://schemas.openxmlformats.org/officeDocument/2006/relationships/tags" Target="../tags/tag26.xml"/><Relationship Id="rId9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tags" Target="../tags/tag30.xml"/><Relationship Id="rId7" Type="http://schemas.openxmlformats.org/officeDocument/2006/relationships/image" Target="../media/image57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56.png"/><Relationship Id="rId5" Type="http://schemas.openxmlformats.org/officeDocument/2006/relationships/image" Target="../media/image55.emf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tags" Target="../tags/tag3.xml"/><Relationship Id="rId7" Type="http://schemas.openxmlformats.org/officeDocument/2006/relationships/image" Target="../media/image3.emf"/><Relationship Id="rId12" Type="http://schemas.openxmlformats.org/officeDocument/2006/relationships/image" Target="../media/image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7.png"/><Relationship Id="rId5" Type="http://schemas.openxmlformats.org/officeDocument/2006/relationships/tags" Target="../tags/tag5.xml"/><Relationship Id="rId10" Type="http://schemas.openxmlformats.org/officeDocument/2006/relationships/image" Target="../media/image6.png"/><Relationship Id="rId4" Type="http://schemas.openxmlformats.org/officeDocument/2006/relationships/tags" Target="../tags/tag4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16.png"/><Relationship Id="rId3" Type="http://schemas.openxmlformats.org/officeDocument/2006/relationships/tags" Target="../tags/tag8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5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image" Target="../media/image14.png"/><Relationship Id="rId5" Type="http://schemas.openxmlformats.org/officeDocument/2006/relationships/tags" Target="../tags/tag10.xml"/><Relationship Id="rId10" Type="http://schemas.openxmlformats.org/officeDocument/2006/relationships/image" Target="../media/image13.png"/><Relationship Id="rId4" Type="http://schemas.openxmlformats.org/officeDocument/2006/relationships/tags" Target="../tags/tag9.xml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34.emf"/><Relationship Id="rId5" Type="http://schemas.openxmlformats.org/officeDocument/2006/relationships/image" Target="../media/image33.png"/><Relationship Id="rId4" Type="http://schemas.openxmlformats.org/officeDocument/2006/relationships/image" Target="../media/image3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tags" Target="../tags/tag17.xml"/><Relationship Id="rId7" Type="http://schemas.openxmlformats.org/officeDocument/2006/relationships/image" Target="../media/image36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35.emf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9.png"/><Relationship Id="rId4" Type="http://schemas.openxmlformats.org/officeDocument/2006/relationships/tags" Target="../tags/tag18.xml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364900A-BE69-D34E-C7FE-DA4F090971AA}"/>
              </a:ext>
            </a:extLst>
          </p:cNvPr>
          <p:cNvSpPr txBox="1"/>
          <p:nvPr/>
        </p:nvSpPr>
        <p:spPr>
          <a:xfrm>
            <a:off x="914400" y="298778"/>
            <a:ext cx="107153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Helicity and vorticity in heavy-ion collisions and hyperon polarization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60B967-84D0-3F60-EFCF-218AC792D503}"/>
              </a:ext>
            </a:extLst>
          </p:cNvPr>
          <p:cNvSpPr txBox="1"/>
          <p:nvPr/>
        </p:nvSpPr>
        <p:spPr>
          <a:xfrm>
            <a:off x="4483989" y="1525598"/>
            <a:ext cx="27498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Evgeni </a:t>
            </a:r>
            <a:r>
              <a:rPr lang="en-US" sz="2400" u="sng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Kolomeitsev</a:t>
            </a:r>
            <a:endParaRPr lang="en-US" sz="2400" u="sng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7ED958-1D85-2657-7F5B-2E380DA60F1E}"/>
              </a:ext>
            </a:extLst>
          </p:cNvPr>
          <p:cNvSpPr txBox="1"/>
          <p:nvPr/>
        </p:nvSpPr>
        <p:spPr>
          <a:xfrm>
            <a:off x="3408696" y="2526038"/>
            <a:ext cx="490044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Matej Bel </a:t>
            </a:r>
            <a:r>
              <a:rPr lang="en-US" sz="2000" i="1" dirty="0"/>
              <a:t>University</a:t>
            </a:r>
            <a:r>
              <a:rPr lang="en-US" i="1" dirty="0"/>
              <a:t>, Banska </a:t>
            </a:r>
            <a:r>
              <a:rPr lang="en-US" i="1" dirty="0" err="1"/>
              <a:t>Bystrica</a:t>
            </a:r>
            <a:r>
              <a:rPr lang="en-US" i="1" dirty="0"/>
              <a:t>, Slovakia</a:t>
            </a:r>
          </a:p>
          <a:p>
            <a:pPr algn="ctr"/>
            <a:r>
              <a:rPr lang="en-US" i="1" dirty="0"/>
              <a:t>Joint Institute for Nuclear Research, Dubna, Russia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1AD14B-0696-2F86-83AA-3E4FBFDF5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1260338" y="2933710"/>
            <a:ext cx="4693186" cy="1399142"/>
          </a:xfrm>
          <a:prstGeom prst="rect">
            <a:avLst/>
          </a:prstGeom>
        </p:spPr>
      </p:pic>
      <p:pic>
        <p:nvPicPr>
          <p:cNvPr id="11" name="Picture 10" descr="Graphical user interface, text, website&#10;&#10;Description automatically generated">
            <a:extLst>
              <a:ext uri="{FF2B5EF4-FFF2-40B4-BE49-F238E27FC236}">
                <a16:creationId xmlns:a16="http://schemas.microsoft.com/office/drawing/2014/main" id="{93883E4C-6E3E-6BB5-EE80-C3F8510236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218" y="2503845"/>
            <a:ext cx="3261782" cy="42729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105A8E-A760-8084-A67F-CE19A9417FEE}"/>
              </a:ext>
            </a:extLst>
          </p:cNvPr>
          <p:cNvSpPr txBox="1"/>
          <p:nvPr/>
        </p:nvSpPr>
        <p:spPr>
          <a:xfrm flipH="1">
            <a:off x="1927784" y="4110361"/>
            <a:ext cx="57602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work with </a:t>
            </a:r>
            <a:r>
              <a:rPr lang="en-US" sz="2200" dirty="0">
                <a:solidFill>
                  <a:srgbClr val="C00000"/>
                </a:solidFill>
              </a:rPr>
              <a:t>Nikita </a:t>
            </a:r>
            <a:r>
              <a:rPr lang="en-US" sz="2200" dirty="0" err="1">
                <a:solidFill>
                  <a:srgbClr val="C00000"/>
                </a:solidFill>
              </a:rPr>
              <a:t>Tsegelnik</a:t>
            </a:r>
            <a:r>
              <a:rPr lang="en-US" sz="2200" dirty="0"/>
              <a:t> and </a:t>
            </a:r>
            <a:r>
              <a:rPr lang="en-US" sz="2200" dirty="0">
                <a:solidFill>
                  <a:srgbClr val="C00000"/>
                </a:solidFill>
              </a:rPr>
              <a:t>Vadim </a:t>
            </a:r>
            <a:r>
              <a:rPr lang="en-US" sz="2200" dirty="0" err="1">
                <a:solidFill>
                  <a:srgbClr val="C00000"/>
                </a:solidFill>
              </a:rPr>
              <a:t>Voronyuk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B2FE7C-E196-09EE-52A4-101E03E560F5}"/>
              </a:ext>
            </a:extLst>
          </p:cNvPr>
          <p:cNvSpPr txBox="1"/>
          <p:nvPr/>
        </p:nvSpPr>
        <p:spPr>
          <a:xfrm>
            <a:off x="1945540" y="4959943"/>
            <a:ext cx="60945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C </a:t>
            </a:r>
            <a:r>
              <a:rPr lang="en-US" sz="20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107</a:t>
            </a:r>
            <a:r>
              <a:rPr lang="en-US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(2023) 034906</a:t>
            </a:r>
          </a:p>
          <a:p>
            <a:r>
              <a:rPr lang="en-US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Particles </a:t>
            </a:r>
            <a:r>
              <a:rPr lang="en-US" sz="20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en-US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(2023) 373</a:t>
            </a:r>
          </a:p>
          <a:p>
            <a:r>
              <a:rPr lang="en-US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arXiv:2305.10792 [</a:t>
            </a:r>
            <a:r>
              <a:rPr lang="en-US" sz="20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nucl-th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3669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14D9009-D5EE-B63D-E594-D8FF61B7C3C1}"/>
              </a:ext>
            </a:extLst>
          </p:cNvPr>
          <p:cNvSpPr txBox="1"/>
          <p:nvPr/>
        </p:nvSpPr>
        <p:spPr>
          <a:xfrm>
            <a:off x="549111" y="168395"/>
            <a:ext cx="28068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source</a:t>
            </a:r>
            <a:endPara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698E565-4E4A-6236-F8C1-57828B357EA7}"/>
              </a:ext>
            </a:extLst>
          </p:cNvPr>
          <p:cNvSpPr/>
          <p:nvPr/>
        </p:nvSpPr>
        <p:spPr>
          <a:xfrm>
            <a:off x="264354" y="361476"/>
            <a:ext cx="142043" cy="1509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146895-4D5E-F5D9-A927-3B0C8A5A79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58" y="630060"/>
            <a:ext cx="8283252" cy="38877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2324A9-A360-CCD6-E6F7-9AB14AA941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4580" y="2856322"/>
            <a:ext cx="3927420" cy="40016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FD13727-5F51-F540-AD20-56D67877827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73" y="4695637"/>
            <a:ext cx="5632000" cy="32304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24A89F5-4CD9-5DAF-98C2-7BFC325F9A7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73" y="5060996"/>
            <a:ext cx="7905524" cy="70704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D888D4E-A209-D887-3003-C56DECFD068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73" y="5834001"/>
            <a:ext cx="8106667" cy="80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61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864503-B086-458C-9809-9F1ABAC3CA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05" y="1186726"/>
            <a:ext cx="6137414" cy="50915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4F93B3-310D-A2B7-C100-CD9F922C6CEC}"/>
              </a:ext>
            </a:extLst>
          </p:cNvPr>
          <p:cNvSpPr txBox="1"/>
          <p:nvPr/>
        </p:nvSpPr>
        <p:spPr>
          <a:xfrm>
            <a:off x="549111" y="168395"/>
            <a:ext cx="36363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Hyperon Polarization</a:t>
            </a:r>
            <a:endPara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EBEFD80-13CF-D832-067F-FE19AB63632F}"/>
              </a:ext>
            </a:extLst>
          </p:cNvPr>
          <p:cNvSpPr/>
          <p:nvPr/>
        </p:nvSpPr>
        <p:spPr>
          <a:xfrm>
            <a:off x="264354" y="352049"/>
            <a:ext cx="142043" cy="1509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34C3CE-3CCF-FC18-6347-8331362DBCB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977" y="436936"/>
            <a:ext cx="5016381" cy="6460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63C83F-EBC2-2C5C-D4F9-87A3C9290BB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977" y="1587006"/>
            <a:ext cx="5028571" cy="10422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FD8524-7D20-738D-09A6-1EE436C3409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91" y="3029308"/>
            <a:ext cx="5034667" cy="9508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4CA7E11-9543-BDAE-E0F0-ADD7EE4CDC3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91" y="4380182"/>
            <a:ext cx="5028571" cy="106057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4023883-639D-1FCC-0579-FD72B0E9C9D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91" y="5701826"/>
            <a:ext cx="5028571" cy="71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940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66470E-0999-5979-8908-C356B9AF57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15" y="1079113"/>
            <a:ext cx="5649305" cy="55986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687215-D771-57F5-50B1-49B556AE8EF0}"/>
              </a:ext>
            </a:extLst>
          </p:cNvPr>
          <p:cNvSpPr txBox="1"/>
          <p:nvPr/>
        </p:nvSpPr>
        <p:spPr>
          <a:xfrm>
            <a:off x="549111" y="168395"/>
            <a:ext cx="36363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Feed-down effects</a:t>
            </a:r>
            <a:endPara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FC65B92-CCB5-7891-B2E1-0EB2D3F38178}"/>
              </a:ext>
            </a:extLst>
          </p:cNvPr>
          <p:cNvSpPr/>
          <p:nvPr/>
        </p:nvSpPr>
        <p:spPr>
          <a:xfrm>
            <a:off x="264354" y="352049"/>
            <a:ext cx="142043" cy="1509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5A4240F-9B96-5750-64CA-33F5DF5EB6D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884" y="1201393"/>
            <a:ext cx="6113523" cy="232228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D45D1B7-E935-7FD3-2BDD-AD77E2E8792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321" y="3838368"/>
            <a:ext cx="6119619" cy="138362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35E8385-D3FB-5F97-B6BB-7DC838128C4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794" y="5481822"/>
            <a:ext cx="6125714" cy="68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799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E8F0BE-0E7D-0D5D-E7B2-373CBD49AB9B}"/>
              </a:ext>
            </a:extLst>
          </p:cNvPr>
          <p:cNvSpPr txBox="1"/>
          <p:nvPr/>
        </p:nvSpPr>
        <p:spPr>
          <a:xfrm>
            <a:off x="4703976" y="188536"/>
            <a:ext cx="2007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5AE224E-1633-2DBC-B5BA-034A40F7222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67" y="1425191"/>
            <a:ext cx="11178666" cy="354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312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DA9049-5348-9BBF-6F34-D669703CE7A4}"/>
              </a:ext>
            </a:extLst>
          </p:cNvPr>
          <p:cNvSpPr txBox="1"/>
          <p:nvPr/>
        </p:nvSpPr>
        <p:spPr>
          <a:xfrm>
            <a:off x="488083" y="226852"/>
            <a:ext cx="11143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Origin of global polarization in collective processes</a:t>
            </a:r>
            <a:r>
              <a:rPr lang="en-US" sz="2000" dirty="0"/>
              <a:t>                 </a:t>
            </a:r>
            <a:r>
              <a:rPr lang="en-US" sz="2000" dirty="0">
                <a:solidFill>
                  <a:srgbClr val="0000FF"/>
                </a:solidFill>
              </a:rPr>
              <a:t>Initial angular momentum of colliding nuclei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B83BA1-0DFF-3D7E-884C-7EE23629EA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697" y="747868"/>
            <a:ext cx="3629973" cy="21559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1DAF3C-F210-6A3B-BB7C-6F917F14720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632" y="979127"/>
            <a:ext cx="3218285" cy="5912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C50B69-940B-DBE1-D477-5BF768ABC339}"/>
              </a:ext>
            </a:extLst>
          </p:cNvPr>
          <p:cNvSpPr txBox="1"/>
          <p:nvPr/>
        </p:nvSpPr>
        <p:spPr>
          <a:xfrm>
            <a:off x="8653381" y="854736"/>
            <a:ext cx="22509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angular momentum </a:t>
            </a:r>
          </a:p>
          <a:p>
            <a:pPr algn="ctr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nucleon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5A9EE6-630F-7166-8B06-6C475BEEC3E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467" y="1816841"/>
            <a:ext cx="4262400" cy="5156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05FF91D-96C9-4DCB-4BD4-5783E0DC004C}"/>
              </a:ext>
            </a:extLst>
          </p:cNvPr>
          <p:cNvSpPr txBox="1"/>
          <p:nvPr/>
        </p:nvSpPr>
        <p:spPr>
          <a:xfrm>
            <a:off x="4466798" y="2715343"/>
            <a:ext cx="74219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M</a:t>
            </a:r>
            <a:r>
              <a:rPr lang="en-US" sz="2000" b="1" i="0" u="none" strike="noStrike" baseline="0" dirty="0">
                <a:solidFill>
                  <a:srgbClr val="C00000"/>
                </a:solidFill>
                <a:latin typeface="Calibri" panose="020F0502020204030204" pitchFamily="34" charset="0"/>
              </a:rPr>
              <a:t>echanism of angular-momentum transfer from orbital one to spin</a:t>
            </a:r>
            <a:endParaRPr lang="en-US" sz="2000" b="0" i="0" u="none" strike="noStrike" baseline="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43AA1FA-42D2-0533-D30B-A34E452B95F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819" y="3390800"/>
            <a:ext cx="3309714" cy="5790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65B6245-0087-9C45-2C10-FFF5F8563959}"/>
              </a:ext>
            </a:extLst>
          </p:cNvPr>
          <p:cNvSpPr txBox="1"/>
          <p:nvPr/>
        </p:nvSpPr>
        <p:spPr>
          <a:xfrm>
            <a:off x="8955628" y="3270156"/>
            <a:ext cx="23094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spin </a:t>
            </a:r>
            <a:r>
              <a:rPr lang="en-US" sz="2000" b="1" i="1" dirty="0"/>
              <a:t>S</a:t>
            </a:r>
            <a:r>
              <a:rPr lang="en-US" sz="2000" dirty="0"/>
              <a:t> and angular </a:t>
            </a:r>
          </a:p>
          <a:p>
            <a:r>
              <a:rPr lang="en-US" sz="2000" dirty="0"/>
              <a:t>moment </a:t>
            </a:r>
            <a:r>
              <a:rPr lang="en-US" sz="2000" b="1" i="1" dirty="0"/>
              <a:t>L</a:t>
            </a:r>
            <a:r>
              <a:rPr lang="en-US" sz="2000" dirty="0"/>
              <a:t> operators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B9AF2E-14B8-995C-9896-7D2184E25076}"/>
              </a:ext>
            </a:extLst>
          </p:cNvPr>
          <p:cNvSpPr txBox="1"/>
          <p:nvPr/>
        </p:nvSpPr>
        <p:spPr>
          <a:xfrm flipH="1">
            <a:off x="551746" y="3547155"/>
            <a:ext cx="23157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00FF"/>
                </a:solidFill>
              </a:rPr>
              <a:t>In equilibrium!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37BFD6-FB92-65C8-2591-9F87104E7FA2}"/>
              </a:ext>
            </a:extLst>
          </p:cNvPr>
          <p:cNvSpPr txBox="1"/>
          <p:nvPr/>
        </p:nvSpPr>
        <p:spPr>
          <a:xfrm>
            <a:off x="2853615" y="3523553"/>
            <a:ext cx="1882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density matrix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CC1E48-1194-8CA8-3527-CF0C220062E4}"/>
              </a:ext>
            </a:extLst>
          </p:cNvPr>
          <p:cNvSpPr txBox="1"/>
          <p:nvPr/>
        </p:nvSpPr>
        <p:spPr>
          <a:xfrm>
            <a:off x="7851888" y="3983740"/>
            <a:ext cx="235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hydrodynamic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vorticity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99A514E-1C12-1CCA-DA7E-ADBF9EFEFF7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641" y="4059099"/>
            <a:ext cx="993524" cy="158476"/>
          </a:xfrm>
          <a:prstGeom prst="rect">
            <a:avLst/>
          </a:prstGeom>
        </p:spPr>
      </p:pic>
      <p:pic>
        <p:nvPicPr>
          <p:cNvPr id="26" name="Picture 25" descr="Chart, line chart&#10;&#10;Description automatically generated">
            <a:extLst>
              <a:ext uri="{FF2B5EF4-FFF2-40B4-BE49-F238E27FC236}">
                <a16:creationId xmlns:a16="http://schemas.microsoft.com/office/drawing/2014/main" id="{10441DC1-B356-FF2A-A7E3-791FD88CB11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168" y="4835684"/>
            <a:ext cx="3345255" cy="144311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7BD691D-AAA3-54C8-8247-02E9C1BCDC6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744" y="5321578"/>
            <a:ext cx="4343516" cy="51394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775B67B-C824-5E49-51D5-B77D5E7E2460}"/>
              </a:ext>
            </a:extLst>
          </p:cNvPr>
          <p:cNvSpPr txBox="1"/>
          <p:nvPr/>
        </p:nvSpPr>
        <p:spPr>
          <a:xfrm>
            <a:off x="8467175" y="5836049"/>
            <a:ext cx="3275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interference of s- and p-waves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1E368BA-FA13-5C92-B446-11B9654CC846}"/>
              </a:ext>
            </a:extLst>
          </p:cNvPr>
          <p:cNvSpPr txBox="1"/>
          <p:nvPr/>
        </p:nvSpPr>
        <p:spPr>
          <a:xfrm>
            <a:off x="551746" y="4307847"/>
            <a:ext cx="2372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elementary processes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DEB4BA-07D3-E851-8BF2-2D29FF4FFD07}"/>
              </a:ext>
            </a:extLst>
          </p:cNvPr>
          <p:cNvSpPr txBox="1"/>
          <p:nvPr/>
        </p:nvSpPr>
        <p:spPr>
          <a:xfrm>
            <a:off x="305354" y="4911078"/>
            <a:ext cx="5096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Hadronic scattering, e.g., K- N-&gt; </a:t>
            </a:r>
            <a:r>
              <a:rPr lang="en-US" sz="2000" dirty="0">
                <a:latin typeface="Symbol" panose="05050102010706020507" pitchFamily="18" charset="2"/>
              </a:rPr>
              <a:t>p L</a:t>
            </a:r>
            <a:r>
              <a:rPr lang="en-US" sz="2000" dirty="0"/>
              <a:t>, K-N-&gt;</a:t>
            </a:r>
            <a:r>
              <a:rPr lang="en-US" sz="2000" dirty="0">
                <a:latin typeface="Symbol" panose="05050102010706020507" pitchFamily="18" charset="2"/>
              </a:rPr>
              <a:t>p S</a:t>
            </a:r>
            <a:r>
              <a:rPr lang="en-US" sz="20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897403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8482BE-B29E-8340-6866-40DE2EE259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06"/>
          <a:stretch/>
        </p:blipFill>
        <p:spPr>
          <a:xfrm>
            <a:off x="2705493" y="1112363"/>
            <a:ext cx="5991684" cy="5486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0AB2769-46B7-C746-0761-00922821A8D2}"/>
              </a:ext>
            </a:extLst>
          </p:cNvPr>
          <p:cNvSpPr txBox="1"/>
          <p:nvPr/>
        </p:nvSpPr>
        <p:spPr>
          <a:xfrm>
            <a:off x="612551" y="348277"/>
            <a:ext cx="85666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experimental data of global Λ and </a:t>
            </a:r>
            <a:r>
              <a:rPr lang="en-US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anti-</a:t>
            </a:r>
            <a:r>
              <a:rPr lang="en-US" sz="22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 polarization</a:t>
            </a:r>
            <a:endParaRPr lang="en-US" sz="2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9952183-0154-E6E3-B39B-E8D6DBCCF45A}"/>
              </a:ext>
            </a:extLst>
          </p:cNvPr>
          <p:cNvSpPr/>
          <p:nvPr/>
        </p:nvSpPr>
        <p:spPr>
          <a:xfrm>
            <a:off x="470508" y="488261"/>
            <a:ext cx="142043" cy="1509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8A1849-2205-A0FB-835F-84612C53CB7F}"/>
              </a:ext>
            </a:extLst>
          </p:cNvPr>
          <p:cNvSpPr txBox="1"/>
          <p:nvPr/>
        </p:nvSpPr>
        <p:spPr>
          <a:xfrm>
            <a:off x="106053" y="6186557"/>
            <a:ext cx="60944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1" u="none" strike="noStrike" baseline="0" dirty="0">
                <a:solidFill>
                  <a:srgbClr val="C00040"/>
                </a:solidFill>
                <a:latin typeface="CharterBT-Italic"/>
              </a:rPr>
              <a:t>L. Adamczyk et al.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harterBT-Roman"/>
              </a:rPr>
              <a:t>, Nature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CharterBT-Bold"/>
              </a:rPr>
              <a:t>548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harterBT-Roman"/>
              </a:rPr>
              <a:t>(2017)</a:t>
            </a:r>
          </a:p>
          <a:p>
            <a:pPr algn="l"/>
            <a:r>
              <a:rPr lang="fr-FR" sz="1800" b="0" i="1" u="none" strike="noStrike" baseline="0" dirty="0" err="1">
                <a:solidFill>
                  <a:srgbClr val="C00040"/>
                </a:solidFill>
                <a:latin typeface="CharterBT-Italic"/>
              </a:rPr>
              <a:t>R.A.Yassine</a:t>
            </a:r>
            <a:r>
              <a:rPr lang="fr-FR" sz="1800" b="0" i="1" u="none" strike="noStrike" baseline="0" dirty="0">
                <a:solidFill>
                  <a:srgbClr val="C00040"/>
                </a:solidFill>
                <a:latin typeface="CharterBT-Italic"/>
              </a:rPr>
              <a:t> et al. 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harterBT-Roman"/>
              </a:rPr>
              <a:t>(HADES Coll.),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CharterBT-Roman"/>
              </a:rPr>
              <a:t>Phys.Lett.B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harterBT-Roman"/>
              </a:rPr>
              <a:t> </a:t>
            </a:r>
            <a:r>
              <a:rPr lang="fr-FR" sz="1800" b="1" i="0" u="none" strike="noStrike" baseline="0" dirty="0">
                <a:solidFill>
                  <a:srgbClr val="000000"/>
                </a:solidFill>
                <a:latin typeface="CharterBT-Bold"/>
              </a:rPr>
              <a:t>835 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harterBT-Roman"/>
              </a:rPr>
              <a:t>(2022)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C7E6B3-2736-A715-D7B8-87DAFA581625}"/>
              </a:ext>
            </a:extLst>
          </p:cNvPr>
          <p:cNvSpPr txBox="1"/>
          <p:nvPr/>
        </p:nvSpPr>
        <p:spPr>
          <a:xfrm flipH="1">
            <a:off x="8772468" y="3009531"/>
            <a:ext cx="31058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L -</a:t>
            </a:r>
            <a:r>
              <a:rPr lang="en-US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anti-</a:t>
            </a:r>
            <a:r>
              <a:rPr lang="en-US" sz="2200" dirty="0">
                <a:solidFill>
                  <a:srgbClr val="C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L</a:t>
            </a:r>
            <a:r>
              <a:rPr lang="en-US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splitting in</a:t>
            </a:r>
          </a:p>
          <a:p>
            <a:r>
              <a:rPr lang="en-US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polarization</a:t>
            </a:r>
          </a:p>
        </p:txBody>
      </p:sp>
    </p:spTree>
    <p:extLst>
      <p:ext uri="{BB962C8B-B14F-4D97-AF65-F5344CB8AC3E}">
        <p14:creationId xmlns:p14="http://schemas.microsoft.com/office/powerpoint/2010/main" val="2353350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E048BB-98BB-6373-5FD8-0E6432D7CBD5}"/>
              </a:ext>
            </a:extLst>
          </p:cNvPr>
          <p:cNvSpPr txBox="1"/>
          <p:nvPr/>
        </p:nvSpPr>
        <p:spPr>
          <a:xfrm>
            <a:off x="1535838" y="261800"/>
            <a:ext cx="103336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solidFill>
                  <a:srgbClr val="0000FF"/>
                </a:solidFill>
                <a:latin typeface="cmr17" panose="020B0500000000000000" pitchFamily="34" charset="0"/>
              </a:rPr>
              <a:t>The </a:t>
            </a:r>
            <a:r>
              <a:rPr lang="en-US" sz="2000" b="0" i="0" u="none" strike="noStrike" baseline="0" dirty="0">
                <a:solidFill>
                  <a:srgbClr val="0000FF"/>
                </a:solidFill>
                <a:latin typeface="cmb10" panose="020B0500000000000000" pitchFamily="34" charset="0"/>
              </a:rPr>
              <a:t>P</a:t>
            </a:r>
            <a:r>
              <a:rPr lang="en-US" sz="2000" b="0" i="0" u="none" strike="noStrike" baseline="0" dirty="0">
                <a:solidFill>
                  <a:srgbClr val="0000FF"/>
                </a:solidFill>
                <a:latin typeface="cmr17" panose="020B0500000000000000" pitchFamily="34" charset="0"/>
              </a:rPr>
              <a:t>arton-</a:t>
            </a:r>
            <a:r>
              <a:rPr lang="en-US" sz="2000" b="0" i="0" u="none" strike="noStrike" baseline="0" dirty="0">
                <a:solidFill>
                  <a:srgbClr val="0000FF"/>
                </a:solidFill>
                <a:latin typeface="cmb10" panose="020B0500000000000000" pitchFamily="34" charset="0"/>
              </a:rPr>
              <a:t>H</a:t>
            </a:r>
            <a:r>
              <a:rPr lang="en-US" sz="2000" b="0" i="0" u="none" strike="noStrike" baseline="0" dirty="0">
                <a:solidFill>
                  <a:srgbClr val="0000FF"/>
                </a:solidFill>
                <a:latin typeface="cmr17" panose="020B0500000000000000" pitchFamily="34" charset="0"/>
              </a:rPr>
              <a:t>adron-</a:t>
            </a:r>
            <a:r>
              <a:rPr lang="en-US" sz="2000" b="0" i="0" u="none" strike="noStrike" baseline="0" dirty="0">
                <a:solidFill>
                  <a:srgbClr val="0000FF"/>
                </a:solidFill>
                <a:latin typeface="cmb10" panose="020B0500000000000000" pitchFamily="34" charset="0"/>
              </a:rPr>
              <a:t>S</a:t>
            </a:r>
            <a:r>
              <a:rPr lang="en-US" sz="2000" b="0" i="0" u="none" strike="noStrike" baseline="0" dirty="0">
                <a:solidFill>
                  <a:srgbClr val="0000FF"/>
                </a:solidFill>
                <a:latin typeface="cmr17" panose="020B0500000000000000" pitchFamily="34" charset="0"/>
              </a:rPr>
              <a:t>tring </a:t>
            </a:r>
            <a:r>
              <a:rPr lang="en-US" sz="2000" b="0" i="0" u="none" strike="noStrike" baseline="0" dirty="0">
                <a:solidFill>
                  <a:srgbClr val="0000FF"/>
                </a:solidFill>
                <a:latin typeface="cmb10" panose="020B0500000000000000" pitchFamily="34" charset="0"/>
              </a:rPr>
              <a:t>D</a:t>
            </a:r>
            <a:r>
              <a:rPr lang="en-US" sz="2000" b="0" i="0" u="none" strike="noStrike" baseline="0" dirty="0">
                <a:solidFill>
                  <a:srgbClr val="0000FF"/>
                </a:solidFill>
                <a:latin typeface="cmr17" panose="020B0500000000000000" pitchFamily="34" charset="0"/>
              </a:rPr>
              <a:t>ynamic model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mr17" panose="020B0500000000000000" pitchFamily="34" charset="0"/>
              </a:rPr>
              <a:t>: </a:t>
            </a:r>
            <a:r>
              <a:rPr lang="en-US" sz="2000" b="0" i="0" u="none" strike="noStrike" baseline="0" dirty="0">
                <a:solidFill>
                  <a:srgbClr val="C00040"/>
                </a:solidFill>
                <a:latin typeface="cmti12" panose="020B0500000000000000" pitchFamily="34" charset="0"/>
              </a:rPr>
              <a:t>the generalized off-shell transport equations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mr17" panose="020B0500000000000000" pitchFamily="34" charset="0"/>
              </a:rPr>
              <a:t>, </a:t>
            </a:r>
            <a:br>
              <a:rPr lang="en-US" sz="2000" b="0" i="0" u="none" strike="noStrike" baseline="0" dirty="0">
                <a:solidFill>
                  <a:srgbClr val="000000"/>
                </a:solidFill>
                <a:latin typeface="cmr17" panose="020B0500000000000000" pitchFamily="34" charset="0"/>
              </a:rPr>
            </a:br>
            <a:r>
              <a:rPr lang="en-US" sz="2000" b="0" i="0" u="none" strike="noStrike" baseline="0" dirty="0">
                <a:solidFill>
                  <a:srgbClr val="C00040"/>
                </a:solidFill>
                <a:latin typeface="cmbxti10" panose="020B0500000000000000" pitchFamily="34" charset="0"/>
              </a:rPr>
              <a:t>D</a:t>
            </a:r>
            <a:r>
              <a:rPr lang="en-US" sz="2000" b="0" i="0" u="none" strike="noStrike" baseline="0" dirty="0">
                <a:solidFill>
                  <a:srgbClr val="C00040"/>
                </a:solidFill>
                <a:latin typeface="cmti12" panose="020B0500000000000000" pitchFamily="34" charset="0"/>
              </a:rPr>
              <a:t>ynamical </a:t>
            </a:r>
            <a:r>
              <a:rPr lang="en-US" sz="2000" b="0" i="0" u="none" strike="noStrike" baseline="0" dirty="0">
                <a:solidFill>
                  <a:srgbClr val="C00040"/>
                </a:solidFill>
                <a:latin typeface="cmbxti10" panose="020B0500000000000000" pitchFamily="34" charset="0"/>
              </a:rPr>
              <a:t>Q</a:t>
            </a:r>
            <a:r>
              <a:rPr lang="en-US" sz="2000" b="0" i="0" u="none" strike="noStrike" baseline="0" dirty="0">
                <a:solidFill>
                  <a:srgbClr val="C00040"/>
                </a:solidFill>
                <a:latin typeface="cmti12" panose="020B0500000000000000" pitchFamily="34" charset="0"/>
              </a:rPr>
              <a:t>uasi-</a:t>
            </a:r>
            <a:r>
              <a:rPr lang="en-US" sz="2000" b="0" i="0" u="none" strike="noStrike" baseline="0" dirty="0">
                <a:solidFill>
                  <a:srgbClr val="C00040"/>
                </a:solidFill>
                <a:latin typeface="cmbxti10" panose="020B0500000000000000" pitchFamily="34" charset="0"/>
              </a:rPr>
              <a:t>P</a:t>
            </a:r>
            <a:r>
              <a:rPr lang="en-US" sz="2000" b="0" i="0" u="none" strike="noStrike" baseline="0" dirty="0">
                <a:solidFill>
                  <a:srgbClr val="C00040"/>
                </a:solidFill>
                <a:latin typeface="cmti12" panose="020B0500000000000000" pitchFamily="34" charset="0"/>
              </a:rPr>
              <a:t>article </a:t>
            </a:r>
            <a:r>
              <a:rPr lang="en-US" sz="2000" b="0" i="0" u="none" strike="noStrike" baseline="0" dirty="0">
                <a:solidFill>
                  <a:srgbClr val="C00040"/>
                </a:solidFill>
                <a:latin typeface="cmbxti10" panose="020B0500000000000000" pitchFamily="34" charset="0"/>
              </a:rPr>
              <a:t>M</a:t>
            </a:r>
            <a:r>
              <a:rPr lang="en-US" sz="2000" b="0" i="0" u="none" strike="noStrike" baseline="0" dirty="0">
                <a:solidFill>
                  <a:srgbClr val="C00040"/>
                </a:solidFill>
                <a:latin typeface="cmti12" panose="020B0500000000000000" pitchFamily="34" charset="0"/>
              </a:rPr>
              <a:t>odel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mr17" panose="020B0500000000000000" pitchFamily="34" charset="0"/>
              </a:rPr>
              <a:t>(for </a:t>
            </a:r>
            <a:r>
              <a:rPr lang="en-US" sz="2000" b="0" i="0" u="none" strike="noStrike" baseline="0" dirty="0" err="1">
                <a:solidFill>
                  <a:srgbClr val="000000"/>
                </a:solidFill>
                <a:latin typeface="cmr17" panose="020B0500000000000000" pitchFamily="34" charset="0"/>
              </a:rPr>
              <a:t>partons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mr17" panose="020B0500000000000000" pitchFamily="34" charset="0"/>
              </a:rPr>
              <a:t>), </a:t>
            </a:r>
            <a:r>
              <a:rPr lang="en-US" sz="2000" b="0" i="0" u="none" strike="noStrike" baseline="0" dirty="0">
                <a:solidFill>
                  <a:srgbClr val="C00040"/>
                </a:solidFill>
                <a:latin typeface="cmti12" panose="020B0500000000000000" pitchFamily="34" charset="0"/>
              </a:rPr>
              <a:t>FRITIOF Lund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mr17" panose="020B0500000000000000" pitchFamily="34" charset="0"/>
              </a:rPr>
              <a:t>(strings breaking) </a:t>
            </a:r>
          </a:p>
          <a:p>
            <a:pPr algn="l"/>
            <a:r>
              <a:rPr lang="en-US" sz="2000" b="0" i="0" u="none" strike="noStrike" baseline="0" dirty="0">
                <a:solidFill>
                  <a:srgbClr val="C00040"/>
                </a:solidFill>
                <a:latin typeface="cmti12" panose="020B0500000000000000" pitchFamily="34" charset="0"/>
              </a:rPr>
              <a:t>PYTHIA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mr17" panose="020B0500000000000000" pitchFamily="34" charset="0"/>
              </a:rPr>
              <a:t>and </a:t>
            </a:r>
            <a:r>
              <a:rPr lang="en-US" sz="2000" b="0" i="0" u="none" strike="noStrike" baseline="0" dirty="0">
                <a:solidFill>
                  <a:srgbClr val="C00040"/>
                </a:solidFill>
                <a:latin typeface="cmti12" panose="020B0500000000000000" pitchFamily="34" charset="0"/>
              </a:rPr>
              <a:t>JETSET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mr17" panose="020B0500000000000000" pitchFamily="34" charset="0"/>
              </a:rPr>
              <a:t>(jet production and fragmentation), </a:t>
            </a:r>
            <a:r>
              <a:rPr lang="en-US" sz="2000" b="0" i="0" u="none" strike="noStrike" baseline="0" dirty="0">
                <a:solidFill>
                  <a:srgbClr val="C00040"/>
                </a:solidFill>
                <a:latin typeface="cmti12" panose="020B0500000000000000" pitchFamily="34" charset="0"/>
              </a:rPr>
              <a:t>Chiral Symmetry Restoration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mr17" panose="020B0500000000000000" pitchFamily="34" charset="0"/>
              </a:rPr>
              <a:t>,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FD7BAA-B295-0511-B89A-A8E85CC519A1}"/>
              </a:ext>
            </a:extLst>
          </p:cNvPr>
          <p:cNvSpPr txBox="1"/>
          <p:nvPr/>
        </p:nvSpPr>
        <p:spPr>
          <a:xfrm>
            <a:off x="579268" y="343555"/>
            <a:ext cx="9565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Setup</a:t>
            </a:r>
            <a:endPara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16EA27F-C627-E2F6-61BD-2EDB140E7BB2}"/>
              </a:ext>
            </a:extLst>
          </p:cNvPr>
          <p:cNvSpPr/>
          <p:nvPr/>
        </p:nvSpPr>
        <p:spPr>
          <a:xfrm>
            <a:off x="470508" y="478834"/>
            <a:ext cx="142043" cy="1509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9B4DB1-9780-BF82-0E5F-367F530FF3C5}"/>
              </a:ext>
            </a:extLst>
          </p:cNvPr>
          <p:cNvSpPr txBox="1"/>
          <p:nvPr/>
        </p:nvSpPr>
        <p:spPr>
          <a:xfrm>
            <a:off x="195301" y="1961663"/>
            <a:ext cx="60945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Kinetics → </a:t>
            </a:r>
            <a:r>
              <a:rPr lang="en-US" sz="20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fluidization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hydrodynamic quantities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F6B50FB-44A2-2FE4-4891-66B7C9350C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9017" y="1489292"/>
            <a:ext cx="3828059" cy="15021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F539FE2-3381-8A5A-C2C8-9985A04CC6B7}"/>
              </a:ext>
            </a:extLst>
          </p:cNvPr>
          <p:cNvSpPr txBox="1"/>
          <p:nvPr/>
        </p:nvSpPr>
        <p:spPr>
          <a:xfrm>
            <a:off x="363976" y="2982291"/>
            <a:ext cx="340903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Fluidization criterion</a:t>
            </a:r>
            <a:r>
              <a:rPr lang="en-US" sz="20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en-US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cells with ε &gt; 0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GeV/fm</a:t>
            </a:r>
            <a:r>
              <a:rPr lang="en-US" sz="2000" b="0" i="0" u="none" strike="noStrike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en-US" sz="20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Spectators do not form fluid!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F0C5B7-183B-F25E-0A85-F2206CB12FD8}"/>
              </a:ext>
            </a:extLst>
          </p:cNvPr>
          <p:cNvSpPr txBox="1"/>
          <p:nvPr/>
        </p:nvSpPr>
        <p:spPr>
          <a:xfrm>
            <a:off x="470508" y="4444390"/>
            <a:ext cx="533370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2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Spectator separation:</a:t>
            </a:r>
            <a:r>
              <a:rPr lang="en-US" sz="2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n-US" sz="2200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||</a:t>
            </a:r>
            <a:r>
              <a:rPr lang="en-US" sz="2200" b="0" i="1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2200" b="0" i="1" u="none" strike="noStrike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spectator</a:t>
            </a:r>
            <a:r>
              <a:rPr lang="en-US" sz="2200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|−</a:t>
            </a:r>
            <a:r>
              <a:rPr lang="en-US" sz="2200" b="0" i="1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2200" b="0" i="1" u="none" strike="noStrike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en-US" sz="2200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≤ 0.27</a:t>
            </a:r>
            <a:endParaRPr lang="en-US" sz="2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C16893F-940A-F548-9E5A-655C83E5FAD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800" y="3186066"/>
            <a:ext cx="1657905" cy="29866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4C821EA-BC4A-5F46-6A14-B99FF574537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022" y="3730986"/>
            <a:ext cx="1548191" cy="30476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460C776-5A59-1BDA-2BD9-C816350EB48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599" y="3165377"/>
            <a:ext cx="4303238" cy="87771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8DD24DB-E683-D33A-E813-C2461FEB3B5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143" y="4460564"/>
            <a:ext cx="3949714" cy="84114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5685E2B-A149-D88A-9AA6-F8DEE9D04F2E}"/>
              </a:ext>
            </a:extLst>
          </p:cNvPr>
          <p:cNvSpPr txBox="1"/>
          <p:nvPr/>
        </p:nvSpPr>
        <p:spPr>
          <a:xfrm>
            <a:off x="8966447" y="4060454"/>
            <a:ext cx="25212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 − </a:t>
            </a:r>
            <a:r>
              <a:rPr lang="en-US" sz="2000" b="0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smearing function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D446374-165E-4151-A490-DE88E9C592B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218" y="4720910"/>
            <a:ext cx="1395809" cy="31695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BB6595C-22EA-8FD1-C0A0-96519FB3AC8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022" y="5751617"/>
            <a:ext cx="4772571" cy="30476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B9EF1B4-7279-0A35-9622-885476B33EDC}"/>
              </a:ext>
            </a:extLst>
          </p:cNvPr>
          <p:cNvSpPr txBox="1"/>
          <p:nvPr/>
        </p:nvSpPr>
        <p:spPr>
          <a:xfrm>
            <a:off x="1276449" y="5422418"/>
            <a:ext cx="15840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Fermi motion</a:t>
            </a:r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C0C89D78-A48B-E881-BC08-31D7C2E0F7DB}"/>
              </a:ext>
            </a:extLst>
          </p:cNvPr>
          <p:cNvSpPr/>
          <p:nvPr/>
        </p:nvSpPr>
        <p:spPr>
          <a:xfrm>
            <a:off x="2860537" y="5622473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3C7FF3-905C-72ED-3B0F-CAF6057A0CBA}"/>
              </a:ext>
            </a:extLst>
          </p:cNvPr>
          <p:cNvSpPr/>
          <p:nvPr/>
        </p:nvSpPr>
        <p:spPr>
          <a:xfrm>
            <a:off x="2918460" y="5212080"/>
            <a:ext cx="365279" cy="419100"/>
          </a:xfrm>
          <a:custGeom>
            <a:avLst/>
            <a:gdLst>
              <a:gd name="connsiteX0" fmla="*/ 0 w 365279"/>
              <a:gd name="connsiteY0" fmla="*/ 419100 h 419100"/>
              <a:gd name="connsiteX1" fmla="*/ 350520 w 365279"/>
              <a:gd name="connsiteY1" fmla="*/ 266700 h 419100"/>
              <a:gd name="connsiteX2" fmla="*/ 266700 w 365279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279" h="419100">
                <a:moveTo>
                  <a:pt x="0" y="419100"/>
                </a:moveTo>
                <a:cubicBezTo>
                  <a:pt x="153035" y="377825"/>
                  <a:pt x="306070" y="336550"/>
                  <a:pt x="350520" y="266700"/>
                </a:cubicBezTo>
                <a:cubicBezTo>
                  <a:pt x="394970" y="196850"/>
                  <a:pt x="330835" y="98425"/>
                  <a:pt x="266700" y="0"/>
                </a:cubicBez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53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DA5B5C-0C9C-4F1C-8209-8EB4BDF1A224}"/>
              </a:ext>
            </a:extLst>
          </p:cNvPr>
          <p:cNvSpPr txBox="1"/>
          <p:nvPr/>
        </p:nvSpPr>
        <p:spPr>
          <a:xfrm>
            <a:off x="683129" y="238636"/>
            <a:ext cx="3992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Angular momentum transfer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CDC815-FE11-48D1-9AC5-DE3513111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12" y="1503152"/>
            <a:ext cx="4905266" cy="46409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EF1CCF-77CF-4D43-BF63-FFB17ECC4742}"/>
              </a:ext>
            </a:extLst>
          </p:cNvPr>
          <p:cNvSpPr txBox="1"/>
          <p:nvPr/>
        </p:nvSpPr>
        <p:spPr>
          <a:xfrm>
            <a:off x="173544" y="755725"/>
            <a:ext cx="71838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Small b: L is small but large fraction of it can be transferred</a:t>
            </a:r>
          </a:p>
          <a:p>
            <a:r>
              <a:rPr lang="en-US" sz="2000" dirty="0">
                <a:solidFill>
                  <a:srgbClr val="0070C0"/>
                </a:solidFill>
              </a:rPr>
              <a:t>Large b: L is big but nuclear overlap is small and less L is transferred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AEC879-399D-43C2-A8A1-49091783C322}"/>
              </a:ext>
            </a:extLst>
          </p:cNvPr>
          <p:cNvSpPr txBox="1"/>
          <p:nvPr/>
        </p:nvSpPr>
        <p:spPr>
          <a:xfrm>
            <a:off x="615919" y="6264926"/>
            <a:ext cx="2947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transition time scale ~10fm/c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E248165-1FBE-45F7-BBEA-419C228082BA}"/>
              </a:ext>
            </a:extLst>
          </p:cNvPr>
          <p:cNvCxnSpPr/>
          <p:nvPr/>
        </p:nvCxnSpPr>
        <p:spPr>
          <a:xfrm>
            <a:off x="1478604" y="4922196"/>
            <a:ext cx="836579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725EE19-DD17-4A96-A6A1-7086E149D058}"/>
              </a:ext>
            </a:extLst>
          </p:cNvPr>
          <p:cNvCxnSpPr/>
          <p:nvPr/>
        </p:nvCxnSpPr>
        <p:spPr>
          <a:xfrm flipV="1">
            <a:off x="1848255" y="4922196"/>
            <a:ext cx="0" cy="134273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25605F3-D6B3-4443-9547-8138614ACEFB}"/>
              </a:ext>
            </a:extLst>
          </p:cNvPr>
          <p:cNvSpPr txBox="1"/>
          <p:nvPr/>
        </p:nvSpPr>
        <p:spPr>
          <a:xfrm>
            <a:off x="4963910" y="6449592"/>
            <a:ext cx="7270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similar dependence was derived in [</a:t>
            </a:r>
            <a:r>
              <a:rPr lang="en-US" dirty="0" err="1"/>
              <a:t>Becattini</a:t>
            </a:r>
            <a:r>
              <a:rPr lang="en-US" dirty="0"/>
              <a:t>, </a:t>
            </a:r>
            <a:r>
              <a:rPr lang="en-US" dirty="0" err="1"/>
              <a:t>Piccinini</a:t>
            </a:r>
            <a:r>
              <a:rPr lang="en-US" dirty="0"/>
              <a:t>, Rizzo, PRC77 (2008)]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88D1165-3B5C-11B9-C4B1-59FD052150F2}"/>
              </a:ext>
            </a:extLst>
          </p:cNvPr>
          <p:cNvSpPr/>
          <p:nvPr/>
        </p:nvSpPr>
        <p:spPr>
          <a:xfrm>
            <a:off x="447234" y="412799"/>
            <a:ext cx="142043" cy="1509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9C5C95-3E24-28C0-35E7-4ED0F8866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326" y="1655616"/>
            <a:ext cx="4905264" cy="44901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927AE8-B5D7-2C18-CFD8-9343E7DCC511}"/>
              </a:ext>
            </a:extLst>
          </p:cNvPr>
          <p:cNvSpPr txBox="1"/>
          <p:nvPr/>
        </p:nvSpPr>
        <p:spPr>
          <a:xfrm>
            <a:off x="7449612" y="765649"/>
            <a:ext cx="4834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</a:rPr>
              <a:t>Transferred angular momentum distribution </a:t>
            </a:r>
          </a:p>
          <a:p>
            <a:pPr algn="ctr"/>
            <a:r>
              <a:rPr lang="en-US" sz="2000" dirty="0">
                <a:solidFill>
                  <a:srgbClr val="0070C0"/>
                </a:solidFill>
              </a:rPr>
              <a:t>depends weakly on the collision energy</a:t>
            </a:r>
          </a:p>
        </p:txBody>
      </p:sp>
    </p:spTree>
    <p:extLst>
      <p:ext uri="{BB962C8B-B14F-4D97-AF65-F5344CB8AC3E}">
        <p14:creationId xmlns:p14="http://schemas.microsoft.com/office/powerpoint/2010/main" val="1608062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465C606-16ED-9151-9BE9-2A49BE1A327D}"/>
              </a:ext>
            </a:extLst>
          </p:cNvPr>
          <p:cNvSpPr txBox="1"/>
          <p:nvPr/>
        </p:nvSpPr>
        <p:spPr>
          <a:xfrm>
            <a:off x="526853" y="32532"/>
            <a:ext cx="6094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Velocity and vorticity fields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A6F0F09-16C1-3E4D-C11C-75D882F710C4}"/>
              </a:ext>
            </a:extLst>
          </p:cNvPr>
          <p:cNvSpPr/>
          <p:nvPr/>
        </p:nvSpPr>
        <p:spPr>
          <a:xfrm>
            <a:off x="264354" y="161837"/>
            <a:ext cx="142043" cy="1509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8A3EB0-0965-C08F-096F-60E08539E055}"/>
              </a:ext>
            </a:extLst>
          </p:cNvPr>
          <p:cNvSpPr txBox="1"/>
          <p:nvPr/>
        </p:nvSpPr>
        <p:spPr>
          <a:xfrm>
            <a:off x="971504" y="5699472"/>
            <a:ext cx="32114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Hydrodynamic velocity field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DC60C2-BFB9-513C-BD18-00610B927CB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968" y="6117988"/>
            <a:ext cx="1956571" cy="2681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240F237-86D0-7887-2077-94847540653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14" y="6386180"/>
            <a:ext cx="3468191" cy="2499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098D42E-9142-F19F-3D0E-A05D4D3988F5}"/>
              </a:ext>
            </a:extLst>
          </p:cNvPr>
          <p:cNvSpPr txBox="1"/>
          <p:nvPr/>
        </p:nvSpPr>
        <p:spPr>
          <a:xfrm>
            <a:off x="7046206" y="5925973"/>
            <a:ext cx="33357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Hydrodynamic vorticity field</a:t>
            </a:r>
          </a:p>
        </p:txBody>
      </p:sp>
      <p:pic>
        <p:nvPicPr>
          <p:cNvPr id="28" name="Picture 27" descr="A screenshot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94009BA0-E119-568A-876D-6A541AA2E2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932" y="985080"/>
            <a:ext cx="4930683" cy="4610189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3F953FA6-AE07-9599-A5DA-6638A481931A}"/>
              </a:ext>
            </a:extLst>
          </p:cNvPr>
          <p:cNvGrpSpPr/>
          <p:nvPr/>
        </p:nvGrpSpPr>
        <p:grpSpPr>
          <a:xfrm>
            <a:off x="371700" y="928993"/>
            <a:ext cx="10827312" cy="4662907"/>
            <a:chOff x="371700" y="928993"/>
            <a:chExt cx="10827312" cy="4662907"/>
          </a:xfrm>
        </p:grpSpPr>
        <p:pic>
          <p:nvPicPr>
            <p:cNvPr id="20" name="Picture 19" descr="A screenshot of a computer generated image&#10;&#10;Description automatically generated with low confidence">
              <a:extLst>
                <a:ext uri="{FF2B5EF4-FFF2-40B4-BE49-F238E27FC236}">
                  <a16:creationId xmlns:a16="http://schemas.microsoft.com/office/drawing/2014/main" id="{70F53640-A874-36F6-D021-B8713FB5A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00" y="928993"/>
              <a:ext cx="4880978" cy="4563715"/>
            </a:xfrm>
            <a:prstGeom prst="rect">
              <a:avLst/>
            </a:prstGeom>
          </p:spPr>
        </p:pic>
        <p:pic>
          <p:nvPicPr>
            <p:cNvPr id="30" name="Picture 29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FF445F10-CA93-CD98-1E4D-9C6989B889D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5535" y="988448"/>
              <a:ext cx="4923477" cy="4603452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61C0F24-5DFA-2731-F497-CDC56F5B72D5}"/>
              </a:ext>
            </a:extLst>
          </p:cNvPr>
          <p:cNvGrpSpPr/>
          <p:nvPr/>
        </p:nvGrpSpPr>
        <p:grpSpPr>
          <a:xfrm>
            <a:off x="350450" y="966273"/>
            <a:ext cx="10873415" cy="4706014"/>
            <a:chOff x="350450" y="909124"/>
            <a:chExt cx="10873415" cy="4706014"/>
          </a:xfrm>
        </p:grpSpPr>
        <p:pic>
          <p:nvPicPr>
            <p:cNvPr id="22" name="Picture 21" descr="A screenshot of a computer generated image&#10;&#10;Description automatically generated with low confidence">
              <a:extLst>
                <a:ext uri="{FF2B5EF4-FFF2-40B4-BE49-F238E27FC236}">
                  <a16:creationId xmlns:a16="http://schemas.microsoft.com/office/drawing/2014/main" id="{5952B9B2-F62D-B365-4FFD-C8E27A8C9B9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450" y="909124"/>
              <a:ext cx="4923478" cy="4603452"/>
            </a:xfrm>
            <a:prstGeom prst="rect">
              <a:avLst/>
            </a:prstGeom>
          </p:spPr>
        </p:pic>
        <p:pic>
          <p:nvPicPr>
            <p:cNvPr id="32" name="Picture 31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1D1F7BCC-A9FA-C0C8-C729-CF62C5F64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0682" y="965211"/>
              <a:ext cx="4973183" cy="4649927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A4F1DA9-20AD-E63D-D545-0389DE854E11}"/>
              </a:ext>
            </a:extLst>
          </p:cNvPr>
          <p:cNvGrpSpPr/>
          <p:nvPr/>
        </p:nvGrpSpPr>
        <p:grpSpPr>
          <a:xfrm>
            <a:off x="393756" y="974107"/>
            <a:ext cx="10830109" cy="4665522"/>
            <a:chOff x="393756" y="949615"/>
            <a:chExt cx="10830109" cy="4665522"/>
          </a:xfrm>
        </p:grpSpPr>
        <p:pic>
          <p:nvPicPr>
            <p:cNvPr id="34" name="Picture 33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6D05209D-B45D-3026-33E6-2693EFD2A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0682" y="965211"/>
              <a:ext cx="4973183" cy="4649926"/>
            </a:xfrm>
            <a:prstGeom prst="rect">
              <a:avLst/>
            </a:prstGeom>
          </p:spPr>
        </p:pic>
        <p:pic>
          <p:nvPicPr>
            <p:cNvPr id="41" name="Picture 40" descr="A screenshot of a computer generated image&#10;&#10;Description automatically generated with low confidence">
              <a:extLst>
                <a:ext uri="{FF2B5EF4-FFF2-40B4-BE49-F238E27FC236}">
                  <a16:creationId xmlns:a16="http://schemas.microsoft.com/office/drawing/2014/main" id="{DABF829A-7E84-B062-A867-0C76BAB55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756" y="949615"/>
              <a:ext cx="4836867" cy="4522471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EC7C0B4-778C-4CDB-5FF1-14BB283D0E20}"/>
              </a:ext>
            </a:extLst>
          </p:cNvPr>
          <p:cNvGrpSpPr/>
          <p:nvPr/>
        </p:nvGrpSpPr>
        <p:grpSpPr>
          <a:xfrm>
            <a:off x="346847" y="1020060"/>
            <a:ext cx="10879337" cy="4711551"/>
            <a:chOff x="346847" y="905755"/>
            <a:chExt cx="10879337" cy="4711551"/>
          </a:xfrm>
        </p:grpSpPr>
        <p:pic>
          <p:nvPicPr>
            <p:cNvPr id="36" name="Picture 35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A0C56247-CADA-3161-FD67-FCE609779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8362" y="963042"/>
              <a:ext cx="4977822" cy="4654264"/>
            </a:xfrm>
            <a:prstGeom prst="rect">
              <a:avLst/>
            </a:prstGeom>
          </p:spPr>
        </p:pic>
        <p:pic>
          <p:nvPicPr>
            <p:cNvPr id="26" name="Picture 25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83EFD374-2A9D-8B68-4CD8-2D1D6DC53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847" y="905755"/>
              <a:ext cx="4930684" cy="46101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818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25F9E9D-FB51-4FE7-86FB-2772F2E76EB5}"/>
              </a:ext>
            </a:extLst>
          </p:cNvPr>
          <p:cNvSpPr txBox="1"/>
          <p:nvPr/>
        </p:nvSpPr>
        <p:spPr>
          <a:xfrm>
            <a:off x="233465" y="113483"/>
            <a:ext cx="1991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Vorticity field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A8F11F-A92C-4A89-9E63-65DC3035DD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04" t="45249"/>
          <a:stretch/>
        </p:blipFill>
        <p:spPr>
          <a:xfrm>
            <a:off x="65987" y="3893378"/>
            <a:ext cx="11907275" cy="28401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4B593E-ACC4-42C4-B25A-1D6DAA6A4791}"/>
              </a:ext>
            </a:extLst>
          </p:cNvPr>
          <p:cNvSpPr txBox="1"/>
          <p:nvPr/>
        </p:nvSpPr>
        <p:spPr>
          <a:xfrm>
            <a:off x="233465" y="585675"/>
            <a:ext cx="2191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Au+Au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@ 7.7 GeV</a:t>
            </a: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b=7.5 </a:t>
            </a:r>
            <a:r>
              <a:rPr 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endParaRPr 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16848F3-9E64-461E-886B-6058E081C5B2}"/>
              </a:ext>
            </a:extLst>
          </p:cNvPr>
          <p:cNvCxnSpPr>
            <a:cxnSpLocks/>
          </p:cNvCxnSpPr>
          <p:nvPr/>
        </p:nvCxnSpPr>
        <p:spPr>
          <a:xfrm>
            <a:off x="3990626" y="5079441"/>
            <a:ext cx="523821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ABD343F9-57D6-4D78-8443-790AECED6B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5828" y="28757"/>
            <a:ext cx="4018386" cy="3918491"/>
          </a:xfrm>
          <a:prstGeom prst="rect">
            <a:avLst/>
          </a:prstGeom>
          <a:ln>
            <a:noFill/>
          </a:ln>
          <a:effectLst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F2862D5-BF8E-4029-909A-671C839AF391}"/>
              </a:ext>
            </a:extLst>
          </p:cNvPr>
          <p:cNvSpPr txBox="1"/>
          <p:nvPr/>
        </p:nvSpPr>
        <p:spPr>
          <a:xfrm>
            <a:off x="3965185" y="248155"/>
            <a:ext cx="60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y=0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4132C99-FB23-48BE-8488-E56B1F01D2D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870" y="258400"/>
            <a:ext cx="822857" cy="2620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5384C9-05B7-E4C0-B700-82D88193F126}"/>
              </a:ext>
            </a:extLst>
          </p:cNvPr>
          <p:cNvSpPr txBox="1"/>
          <p:nvPr/>
        </p:nvSpPr>
        <p:spPr>
          <a:xfrm>
            <a:off x="7309074" y="1078117"/>
            <a:ext cx="15839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70C0"/>
                </a:solidFill>
              </a:rPr>
              <a:t>Vortex rings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368B91-D8B7-51AB-6CCD-E173AFF37D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9542" y="1036948"/>
            <a:ext cx="2772638" cy="26571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CC8411-DD1F-E125-1BD5-02C4C3BB6E96}"/>
              </a:ext>
            </a:extLst>
          </p:cNvPr>
          <p:cNvSpPr txBox="1"/>
          <p:nvPr/>
        </p:nvSpPr>
        <p:spPr>
          <a:xfrm>
            <a:off x="7309074" y="-25017"/>
            <a:ext cx="48137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Yu.B</a:t>
            </a:r>
            <a:r>
              <a:rPr lang="en-US" sz="2000" dirty="0"/>
              <a:t>. Ivanov, A.A. Soldatov predicted in [PRC97 (2018)] within the 3-fluid hydro model the formation of  vortex rings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000004-4FBE-F93A-FDAA-A78602CA7428}"/>
              </a:ext>
            </a:extLst>
          </p:cNvPr>
          <p:cNvSpPr txBox="1"/>
          <p:nvPr/>
        </p:nvSpPr>
        <p:spPr>
          <a:xfrm flipH="1">
            <a:off x="746758" y="3268980"/>
            <a:ext cx="1318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t=11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</a:t>
            </a:r>
          </a:p>
        </p:txBody>
      </p:sp>
    </p:spTree>
    <p:extLst>
      <p:ext uri="{BB962C8B-B14F-4D97-AF65-F5344CB8AC3E}">
        <p14:creationId xmlns:p14="http://schemas.microsoft.com/office/powerpoint/2010/main" val="1561112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73CC45-F1DD-61A1-32E3-06F7A3C1DE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397" y="660444"/>
            <a:ext cx="6675981" cy="60357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3FB186-61A7-AC17-66ED-04E064EFEFA3}"/>
              </a:ext>
            </a:extLst>
          </p:cNvPr>
          <p:cNvSpPr txBox="1"/>
          <p:nvPr/>
        </p:nvSpPr>
        <p:spPr>
          <a:xfrm>
            <a:off x="526853" y="32532"/>
            <a:ext cx="6094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Hyperon and Anti-hyperon production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95B9D7D-AA33-E0C3-C690-DEA040159F3B}"/>
              </a:ext>
            </a:extLst>
          </p:cNvPr>
          <p:cNvSpPr/>
          <p:nvPr/>
        </p:nvSpPr>
        <p:spPr>
          <a:xfrm>
            <a:off x="264354" y="201218"/>
            <a:ext cx="142043" cy="1509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A741C0-43C3-39E2-673B-F2914F0A504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807" y="501968"/>
            <a:ext cx="2809905" cy="3169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3DA956-DA3D-6CB1-A08D-4ABDF3F05295}"/>
              </a:ext>
            </a:extLst>
          </p:cNvPr>
          <p:cNvSpPr txBox="1"/>
          <p:nvPr/>
        </p:nvSpPr>
        <p:spPr>
          <a:xfrm>
            <a:off x="7102838" y="1598513"/>
            <a:ext cx="46827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Pb+Pb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collisions at energy 40AGeV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843DCF-3BBD-151C-A8F4-E678F90064B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184" y="2097643"/>
            <a:ext cx="1750857" cy="2331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959A9C5-73CD-CBC2-7206-9A234516A08C}"/>
              </a:ext>
            </a:extLst>
          </p:cNvPr>
          <p:cNvSpPr txBox="1"/>
          <p:nvPr/>
        </p:nvSpPr>
        <p:spPr>
          <a:xfrm>
            <a:off x="7082378" y="1115280"/>
            <a:ext cx="42326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NA49 PRL 94 (2005) 192301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6F51A35-D887-EB38-E752-95DF0F12911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171" y="2729838"/>
            <a:ext cx="2627048" cy="4632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CC89360-9903-7B89-0182-C745FB2C1B28}"/>
              </a:ext>
            </a:extLst>
          </p:cNvPr>
          <p:cNvSpPr txBox="1"/>
          <p:nvPr/>
        </p:nvSpPr>
        <p:spPr>
          <a:xfrm flipH="1">
            <a:off x="7102838" y="3515038"/>
            <a:ext cx="1237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Theory: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BC57635-29C8-A6A6-3CB1-33C28E68EA0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965" y="4240739"/>
            <a:ext cx="3523048" cy="28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166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544288-6206-3B05-3435-21ECD20F7591}"/>
              </a:ext>
            </a:extLst>
          </p:cNvPr>
          <p:cNvSpPr txBox="1"/>
          <p:nvPr/>
        </p:nvSpPr>
        <p:spPr>
          <a:xfrm flipH="1">
            <a:off x="517061" y="207392"/>
            <a:ext cx="41303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Dynamics of hyperon production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8BF2DE5-B9C0-E4D8-9513-9140FB703137}"/>
              </a:ext>
            </a:extLst>
          </p:cNvPr>
          <p:cNvSpPr/>
          <p:nvPr/>
        </p:nvSpPr>
        <p:spPr>
          <a:xfrm>
            <a:off x="264354" y="361476"/>
            <a:ext cx="142043" cy="1509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5868BBC-C3EF-098F-5925-2FEFB10AEAB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54" y="739481"/>
            <a:ext cx="11871999" cy="4982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8837621-4B05-7661-55F0-FA04754E2F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695" y="1338968"/>
            <a:ext cx="5133860" cy="49025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5745A3B-3810-AD2A-BD84-475AD41CCC9C}"/>
              </a:ext>
            </a:extLst>
          </p:cNvPr>
          <p:cNvSpPr txBox="1"/>
          <p:nvPr/>
        </p:nvSpPr>
        <p:spPr>
          <a:xfrm>
            <a:off x="5561817" y="4889898"/>
            <a:ext cx="6631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1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sz="20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sources for </a:t>
            </a:r>
            <a:r>
              <a:rPr lang="en-US" sz="2000" b="0" i="1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hyperons </a:t>
            </a:r>
            <a:r>
              <a:rPr lang="en-US" sz="20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only </a:t>
            </a:r>
            <a:r>
              <a:rPr lang="en-US" sz="2000" b="0" i="1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sz="20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000" b="0" i="1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antihyperons</a:t>
            </a:r>
            <a:r>
              <a:rPr lang="en-US" sz="20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536BACC-835D-7FDD-6BBA-9C361894C1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8933" y="1399997"/>
            <a:ext cx="3471812" cy="330288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DDF8C09-91F3-29E1-9634-E803F54218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0745" y="1424786"/>
            <a:ext cx="3430834" cy="327809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4E3AA10-858F-141B-7A44-E99EDF010177}"/>
              </a:ext>
            </a:extLst>
          </p:cNvPr>
          <p:cNvSpPr txBox="1"/>
          <p:nvPr/>
        </p:nvSpPr>
        <p:spPr>
          <a:xfrm>
            <a:off x="5561817" y="5477028"/>
            <a:ext cx="60944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solidFill>
                  <a:srgbClr val="0000FF"/>
                </a:solidFill>
                <a:latin typeface="cmti12" panose="020B0500000000000000" pitchFamily="34" charset="0"/>
              </a:rPr>
              <a:t>Different thermodynamic conditions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mr17" panose="020B0500000000000000" pitchFamily="34" charset="0"/>
              </a:rPr>
              <a:t>for particles and antiparticles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msy10" panose="020B0500000000000000" pitchFamily="34" charset="0"/>
              </a:rPr>
              <a:t>→ </a:t>
            </a:r>
            <a:r>
              <a:rPr lang="en-US" sz="2000" b="0" i="0" u="none" strike="noStrike" baseline="0" dirty="0">
                <a:solidFill>
                  <a:srgbClr val="FF0000"/>
                </a:solidFill>
                <a:latin typeface="cmti12" panose="020B0500000000000000" pitchFamily="34" charset="0"/>
              </a:rPr>
              <a:t>different polarization!</a:t>
            </a:r>
            <a:endParaRPr lang="en-US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CA3B67-7482-A2D2-7742-D6AD28FB1775}"/>
              </a:ext>
            </a:extLst>
          </p:cNvPr>
          <p:cNvSpPr txBox="1"/>
          <p:nvPr/>
        </p:nvSpPr>
        <p:spPr>
          <a:xfrm flipH="1">
            <a:off x="6531655" y="1901278"/>
            <a:ext cx="13572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hyperons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400A58-6B43-1836-782F-4FDB6A628A17}"/>
              </a:ext>
            </a:extLst>
          </p:cNvPr>
          <p:cNvSpPr txBox="1"/>
          <p:nvPr/>
        </p:nvSpPr>
        <p:spPr>
          <a:xfrm flipH="1">
            <a:off x="9532613" y="3590166"/>
            <a:ext cx="199636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anti-hyperons</a:t>
            </a:r>
          </a:p>
        </p:txBody>
      </p:sp>
    </p:spTree>
    <p:extLst>
      <p:ext uri="{BB962C8B-B14F-4D97-AF65-F5344CB8AC3E}">
        <p14:creationId xmlns:p14="http://schemas.microsoft.com/office/powerpoint/2010/main" val="28202068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72.74094"/>
  <p:tag name="ORIGINALWIDTH" val="395.9505"/>
  <p:tag name="LATEXADDIN" val="\documentclass[10pt]{article}&#10;\pagestyle{empty}&#10;\include{Texpoint-inp}&#10;\begin{document}\noindent&#10;$$\vec{l}=\frac{\vec{L}}{A} = \pm\vec{e}_y \frac{b}{2}\sqrt{s_{NN}-4 m_N^2}$$&#10;\end{document}"/>
  <p:tag name="IGUANATEXSIZE" val="20"/>
  <p:tag name="IGUANATEXCURSOR" val="16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38.99512"/>
  <p:tag name="ORIGINALWIDTH" val="171.7285"/>
  <p:tag name="LATEXADDIN" val="\documentclass[12pt]{article}&#10;\input{Texpoint-inp.tex}&#10;\def\Ucor{U}&#10;\def\Umom{\mathcal{U}}&#10;&#10;\pagestyle{empty}&#10;\begin{document}&#10;$$\Blue{n_{B}} = u_{\mu} J_{B}^{\mu}$$&#10;\end{document}"/>
  <p:tag name="IGUANATEXSIZE" val="20"/>
  <p:tag name="IGUANATEXCURSOR" val="165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37.49528"/>
  <p:tag name="ORIGINALWIDTH" val="587.1766"/>
  <p:tag name="LATEXADDIN" val="\documentclass[12pt]{article}&#10;\input{Texpoint-inp.tex}&#10;\def\Ucor{U}&#10;\def\Umom{\mathcal{U}}&#10;&#10;\pagestyle{empty}&#10;\begin{document}&#10;$$&#10;  \Blue{\varepsilon}, \Blue{n_{B}} \quad&#10;  \longrightarrow \quad \text{\bf\Blue{EoS}}\quad \longrightarrow \quad \Blue{T}(\varepsilon, n_B)&#10; $$&#10;&#10;\end{document}"/>
  <p:tag name="IGUANATEXSIZE" val="20"/>
  <p:tag name="IGUANATEXCURSOR" val="273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32.99591"/>
  <p:tag name="ORIGINALWIDTH" val="240.7199"/>
  <p:tag name="LATEXADDIN" val="\documentclass[10pt]{article}&#10;\input{Texpoint-inp.tex}&#10;\def\Ucor{U}&#10;\def\Umom{\mathcal{U}}&#10;&#10;\pagestyle{empty}&#10;\begin{document}&#10;$\varepsilon&gt;0.05\,$GeV$/$fm$^{3}$&#10;&#10;\end{document}"/>
  <p:tag name="IGUANATEXSIZE" val="20"/>
  <p:tag name="IGUANATEXCURSOR" val="17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30.74614"/>
  <p:tag name="ORIGINALWIDTH" val="426.6967"/>
  <p:tag name="LATEXADDIN" val="\documentclass[10pt]{article}&#10;\input{Texpoint-inp.tex}&#10;\def\Ucor{U}&#10;\def\Umom{\mathcal{U}}&#10;&#10;\pagestyle{empty}&#10;\begin{document}&#10;$\vec{v}\approx\vec{v}_{\rm Hubble} = (\alpha_T\, x, \alpha_T\, y, \alpha_z\, z)$&#10;&#10;\end{document}"/>
  <p:tag name="IGUANATEXSIZE" val="20"/>
  <p:tag name="IGUANATEXCURSOR" val="17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32.24598"/>
  <p:tag name="ORIGINALWIDTH" val="101.2373"/>
  <p:tag name="LATEXADDIN" val="\documentclass[10pt]{article}&#10;\pagestyle{empty}&#10;\include{Texpoint-inp}&#10;\begin{document}\noindent&#10;$$(\om_x,\om_y)$$&#10;\end{document}"/>
  <p:tag name="IGUANATEXSIZE" val="20"/>
  <p:tag name="IGUANATEXCURSOR" val="114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38.99512"/>
  <p:tag name="ORIGINALWIDTH" val="345.7068"/>
  <p:tag name="LATEXADDIN" val="\documentclass[12pt]{article}&#10;\input{Texpoint-inp.tex}&#10;\pagestyle{empty}&#10;\begin{document}&#10;\Blue{&#10;$\Omega$ ant $\overline{\Omega}$ multiplicities&#10;}&#10;\end{document}"/>
  <p:tag name="IGUANATEXSIZE" val="20"/>
  <p:tag name="IGUANATEXCURSOR" val="97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38.2452"/>
  <p:tag name="ORIGINALWIDTH" val="287.2141"/>
  <p:tag name="LATEXADDIN" val="\documentclass[12pt]{article}&#10;\input{Texpoint-inp.tex}&#10;\def\Ucor{U}&#10;\def\Umom{\mathcal{U}}&#10;&#10;\pagestyle{empty}&#10;\begin{document}&#10;$\sqrt{s_{NN}}=8.77$\,GeV&#10;&#10;\end{document}"/>
  <p:tag name="IGUANATEXSIZE" val="15"/>
  <p:tag name="IGUANATEXCURSOR" val="152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56.99291"/>
  <p:tag name="ORIGINALWIDTH" val="323.2096"/>
  <p:tag name="LATEXADDIN" val="\documentclass[12pt]{article}&#10;\input{Texpoint-inp.tex}&#10;\def\Ucor{U}&#10;\def\Umom{\mathcal{U}}&#10;&#10;\pagestyle{empty}&#10;\begin{document}&#10;$M_{\Omega + \overline{\Omega}}^{\rm (exp)} = 0.14\pm 0.05$&#10;\end{document}"/>
  <p:tag name="IGUANATEXSIZE" val="20"/>
  <p:tag name="IGUANATEXCURSOR" val="186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35.24559"/>
  <p:tag name="ORIGINALWIDTH" val="433.4458"/>
  <p:tag name="LATEXADDIN" val="\documentclass[12pt]{article}&#10;\input{Texpoint-inp.tex}&#10;\def\Ucor{U}&#10;\def\Umom{\mathcal{U}}&#10;&#10;\pagestyle{empty}&#10;\begin{document}&#10;$$M_{\Omega} = 0.123 \,,\quad  M_{\overline{\Omega}} = 0.018$$&#10;&#10;\end{document}"/>
  <p:tag name="IGUANATEXSIZE" val="20"/>
  <p:tag name="IGUANATEXCURSOR" val="129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81.73976"/>
  <p:tag name="ORIGINALWIDTH" val="1947.506"/>
  <p:tag name="LATEXADDIN" val="\documentclass[12pt]{article}&#10;\input{Texpoint-inp.tex}&#10;\def\Ucor{U}&#10;\def\Umom{\mathcal{U}}&#10;&#10;\pagestyle{empty}&#10;\begin{document}&#10;\noindent&#10;\parbox{22cm}{&#10;We store the time marker for each 'newly-created' particle. After the completion of a code run, we can look at survived hyperons  and obtain the distribution of the time of the last interaction, $t_{\rm l.i.}$ (TLI). &#10;}&#10;&#10;\end{document}"/>
  <p:tag name="IGUANATEXSIZE" val="15"/>
  <p:tag name="IGUANATEXCURSOR" val="280"/>
  <p:tag name="TRANSPARENCY" val="True"/>
  <p:tag name="LATEXENGINEID" val="0"/>
  <p:tag name="TEMPFOLDER" val=".\"/>
  <p:tag name="LATEXFORMHEIGHT" val="348.75"/>
  <p:tag name="LATEXFORMWIDTH" val="593.2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70.49118"/>
  <p:tag name="ORIGINALWIDTH" val="582.6772"/>
  <p:tag name="LATEXADDIN" val="\documentclass[10pt]{article}&#10;\pagestyle{empty}&#10;\include{Texpoint-inp}&#10;\begin{document}\noindent&#10;for $\sqrt{s_{NN}}=2.5$\,GeV \quad\quad &#10;$\vec{l}\approx 42\hbar (b/10\,{\rm fm})$\\&#10;for $\sqrt{s_{NN}}=11$\,GeV \quad\quad &#10;$\vec{l}\approx 275\hbar (b/10\,{\rm fm})$&#10;\end{document}"/>
  <p:tag name="IGUANATEXSIZE" val="18"/>
  <p:tag name="IGUANATEXCURSOR" val="241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39.74504"/>
  <p:tag name="ORIGINALWIDTH" val="692.9134"/>
  <p:tag name="LATEXADDIN" val="\documentclass[12pt]{article}&#10;\input{Texpoint-inp.tex}&#10;\def\Ucor{U}&#10;\def\Umom{\mathcal{U}}&#10;&#10;\pagestyle{empty}&#10;\begin{document}&#10;\Blue{Two} main sources for $\Blue{\Lambda}$ and only \Red{one} for $\Red{\overline{\Lambda}}$&#10;&#10;\end{document}"/>
  <p:tag name="IGUANATEXSIZE" val="20"/>
  <p:tag name="IGUANATEXCURSOR" val="221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86.98914"/>
  <p:tag name="ORIGINALWIDTH" val="972.6284"/>
  <p:tag name="LATEXADDIN" val="\documentclass[12pt]{article}&#10;\input{Texpoint-inp.tex}&#10;\def\Ucor{U}&#10;\def\Umom{\mathcal{U}}&#10;&#10;\pagestyle{empty}&#10;\begin{document}&#10;\parbox{11cm}{&#10;The relation $\Red{P_{y}(\overline{\Lambda}) &gt; P_{y}(\Lambda)}$ holds for both instantaneous and accumulated polarizations for $ t_{\rm l.i.} \gtrsim 3\,\text{fm}/c $&#10;}&#10;\end{document}"/>
  <p:tag name="IGUANATEXSIZE" val="20"/>
  <p:tag name="IGUANATEXCURSOR" val="137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98.98764"/>
  <p:tag name="ORIGINALWIDTH" val="997.3754"/>
  <p:tag name="LATEXADDIN" val="\documentclass[12pt]{article}&#10;\input{Texpoint-inp.tex}&#10;\def\Ucor{U}&#10;\def\Umom{\mathcal{U}}&#10;&#10;\pagestyle{empty}&#10;\begin{document}&#10;\parbox{12cm}{For $ t \gtrsim 10\,\text{fm}/c $ the accumulated polarization stays \Blue{$\approx$ constant}\\[2mm]&#10;\Red{Change in the polarization sign} at the moment of full overlap.&#10;}&#10;\end{document}"/>
  <p:tag name="IGUANATEXSIZE" val="20"/>
  <p:tag name="IGUANATEXCURSOR" val="239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79.49008"/>
  <p:tag name="ORIGINALWIDTH" val="617.1729"/>
  <p:tag name="LATEXADDIN" val="\documentclass[12pt]{article}&#10;\input{Texpoint-inp.tex}&#10;\def\Ucor{U}&#10;\def\Umom{\mathcal{U}}&#10;&#10;\pagestyle{empty}&#10;\begin{document}&#10;\parbox{7cm}{&#10;\Blue{Different polarization} of particles and antiparticles for all kinds of hyperons&#10;}&#10;&#10;\end{document}"/>
  <p:tag name="IGUANATEXSIZE" val="20"/>
  <p:tag name="IGUANATEXCURSOR" val="229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128.2339"/>
  <p:tag name="ORIGINALWIDTH" val="618.6727"/>
  <p:tag name="LATEXADDIN" val="\documentclass[12pt]{article}&#10;\input{Texpoint-inp.tex}&#10;\def\Ucor{U}&#10;\def\Umom{\mathcal{U}}&#10;&#10;\pagestyle{empty}&#10;\begin{document}&#10;\parbox{7cm}{&#10;Polarization of all hyperon species \Blue{decrease with an energy increase} for $\sqrt{s_{NN}} \gtrsim 5\,$GeV&#10;}&#10;&#10;&#10;\end{document}"/>
  <p:tag name="IGUANATEXSIZE" val="20"/>
  <p:tag name="IGUANATEXCURSOR" val="253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116.9854"/>
  <p:tag name="ORIGINALWIDTH" val="619.4226"/>
  <p:tag name="LATEXADDIN" val="\documentclass[12pt]{article}&#10;\input{Texpoint-inp.tex}&#10;\def\Ucor{U}&#10;\def\Umom{\mathcal{U}}&#10;&#10;\pagestyle{empty}&#10;\begin{document}&#10;\parbox{7cm}{The \Red{strongest decrease} and \Red{smallest difference} is for ${\Omega}$ and ${\overline{\Omega}}$. The energy trend is also different.&#10;}&#10;&#10;\end{document}"/>
  <p:tag name="IGUANATEXSIZE" val="20"/>
  <p:tag name="IGUANATEXCURSOR" val="281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130.4837"/>
  <p:tag name="ORIGINALWIDTH" val="618.6727"/>
  <p:tag name="LATEXADDIN" val="\documentclass[12pt]{article}&#10;\input{Texpoint-inp.tex}&#10;\def\Ucor{U}&#10;\def\Umom{\mathcal{U}}&#10;&#10;\pagestyle{empty}&#10;\begin{document}&#10;&#10;\parbox{7cm}{&#10;The polarization hierarchy holds for the energy range $\sqrt{s_{NN}}=3.5 - 11.5$\,GeV:\hfill&#10; $\color{red}P_{\overline{\Xi}}\approx P_{\overline{\Lambda}} &gt; P_{\overline{\Sigma}^0}&gt;P_\Lambda &gt;P_{\Sigma^0} &gt;P_{\Xi}$&#10;}&#10;\end{document}"/>
  <p:tag name="IGUANATEXSIZE" val="20"/>
  <p:tag name="IGUANATEXCURSOR" val="358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88.48898"/>
  <p:tag name="ORIGINALWIDTH" val="618.6727"/>
  <p:tag name="LATEXADDIN" val="\documentclass[12pt]{article}&#10;\input{Texpoint-inp.tex}&#10;\def\Ucor{U}&#10;\def\Umom{\mathcal{U}}&#10;&#10;\pagestyle{empty}&#10;\begin{document}&#10;\parbox{7cm}{The maximum of ${\Lambda}$ and ${\overline{\Lambda}}$ polarization occurs at \Red{ $\sqrt{s_{NN}} \approx 4\,$GeV}.&#10;}&#10;&#10;\end{document}"/>
  <p:tag name="IGUANATEXSIZE" val="20"/>
  <p:tag name="IGUANATEXCURSOR" val="139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285.7143"/>
  <p:tag name="ORIGINALWIDTH" val="752.156"/>
  <p:tag name="LATEXADDIN" val="\documentclass[12pt]{article}&#10;\input{Texpoint-inp.tex}&#10;\def\Ucor{U}&#10;\def\Umom{\mathcal{U}}&#10;&#10;\pagestyle{empty}&#10;\begin{document}&#10;\parbox{9cm}{&#10;The feed-down contributions:\\[2mm]&#10;\Blue{$\bullet$}~{\bf strong} decays are already included in PHSD\\[2mm]&#10;\Blue{$\bullet$}~\Blue{{\bf weak}} decays: ${\Xi} \rightarrow \Lambda + {\pi} $,\\[2mm]&#10;contribution from ${\Omega}$ is negligible\\[2mm]&#10;\Blue{$\bullet$}~\Red{{\bf electromagnetic}} decays: ${\Sigma} \rightarrow {\Lambda} + {\gamma} $ &#10;}&#10;\end{document}"/>
  <p:tag name="IGUANATEXSIZE" val="20"/>
  <p:tag name="IGUANATEXCURSOR" val="387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170.2287"/>
  <p:tag name="ORIGINALWIDTH" val="752.9059"/>
  <p:tag name="LATEXADDIN" val="\documentclass[12pt]{article}&#10;\input{Texpoint-inp.tex}&#10;\def\Ucor{U}&#10;\def\Umom{\mathcal{U}}&#10;&#10;\pagestyle{empty}&#10;\begin{document}&#10;&#10;\parbox{8.5cm}{The relationship between the multiplicities of ${\Lambda}$ and ${\Sigma}$ hyperons is unknown, so the filled area in the figure corresponds to their different proportions}&#10;&#10;\end{document}"/>
  <p:tag name="IGUANATEXSIZE" val="20"/>
  <p:tag name="IGUANATEXCURSOR" val="139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71.2411"/>
  <p:tag name="ORIGINALWIDTH" val="407.1991"/>
  <p:tag name="LATEXADDIN" val="\documentclass[10pt]{article}&#10;\pagestyle{empty}&#10;\include{Texpoint-inp}&#10;\begin{document}\noindent&#10;$$\hat{\rho}=\frac{1}{Z}\exp\Big[{-\frac{\hat{H}}{T}+\frac{\vec{\om}(\hat{\vec{L}}+\hat{\vec{S}})}{T}}\Big]&#10;$$&#10;\end{document}"/>
  <p:tag name="IGUANATEXSIZE" val="20"/>
  <p:tag name="IGUANATEXCURSOR" val="191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83.98952"/>
  <p:tag name="ORIGINALWIDTH" val="753.6558"/>
  <p:tag name="LATEXADDIN" val="\documentclass[12pt]{article}&#10;\input{Texpoint-inp.tex}&#10;\def\Ucor{U}&#10;\def\Umom{\mathcal{U}}&#10;&#10;\pagestyle{empty}&#10;\begin{document}&#10;&#10;\parbox{8.5cm}{&#10; Strong polarization suppression is caused by the \Red{\textit{feed-down from ${\Sigma^0}$ and ${\overline{\Sigma}^0}$}} hyperons.&#10;}&#10;\end{document}"/>
  <p:tag name="IGUANATEXSIZE" val="20"/>
  <p:tag name="IGUANATEXCURSOR" val="139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435.6955"/>
  <p:tag name="ORIGINALWIDTH" val="1375.328"/>
  <p:tag name="LATEXADDIN" val="\documentclass[12pt]{article}&#10;\input{Texpoint-inp.tex}&#10;\def\Ucor{U}&#10;\def\Umom{\mathcal{U}}&#10;&#10;\pagestyle{empty}&#10;\begin{document}&#10;\parbox{16cm}{&#10; \begin{itemize}&#10;\item[\Red{\checkitem}] \Blue{The (2+1)D Hubble-like expansion $+$ vorticity at the system edges $\leftrightarrow$ two deformed elliptical vortex rings.}&#10;\item[\Red{\checkitem}] \Blue{Different polarization of particles and antiparticles for all hyperons.}&#10;\item[\Red{\checkitem}] \Blue{The difference in polarizations arises naturally and can be related to the difference in the thermodynamic conditions and vorticity field.}&#10;\item[\Red{\checkitem}] \Blue{Strong polarization suppression due to the feed-down from ${\Sigma^0} ({\overline{\Sigma}^0})$.}&#10;\item[\Red{\checkitem}] \Blue{The helicity separation effect in the reaction plane.}&#10; \end{itemize}&#10;}&#10;\end{document}"/>
  <p:tag name="IGUANATEXSIZE" val="20"/>
  <p:tag name="IGUANATEXCURSOR" val="137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19.49756"/>
  <p:tag name="ORIGINALWIDTH" val="122.2347"/>
  <p:tag name="LATEXADDIN" val="\documentclass[10pt]{article}&#10;\pagestyle{empty}&#10;\include{Texpoint-inp}&#10;\begin{document}\noindent&#10;\Red{&#10;$$\vec{\om}={\rm rot}\vec{v}$$&#10;}&#10;\end{document}"/>
  <p:tag name="IGUANATEXSIZE" val="20"/>
  <p:tag name="IGUANATEXCURSOR" val="135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84.73937"/>
  <p:tag name="ORIGINALWIDTH" val="716.1605"/>
  <p:tag name="LATEXADDIN" val="\documentclass[12pt]{article}&#10;\pagestyle{empty}&#10;\include{Texpoint-inp}&#10;\begin{document}\noindent&#10;$$\frac{\dsp{\rm d}\sigma}{\dsp{\rm d}\cos \theta{\rm d}\cos\beta}=&#10;\Big(1+P_H(\cos\theta)\,\cos\beta\Big)\,&#10;\frac{\dsp{\rm d}\sigma}{\dsp{\rm d}\cos \theta} $$&#10;\end{document}"/>
  <p:tag name="IGUANATEXSIZE" val="20"/>
  <p:tag name="IGUANATEXCURSOR" val="17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36.74543"/>
  <p:tag name="ORIGINALWIDTH" val="203.9745"/>
  <p:tag name="LATEXADDIN" val="\documentclass[12pt]{article}&#10;\input{Texpoint-inp.tex}&#10;\def\Ucor{U}&#10;\def\Umom{\mathcal{U}}&#10;&#10;\pagestyle{empty}&#10;\begin{document}&#10;$&#10;\Blue{u_{\mu}}T^{\mu\nu} = \Blue{\varepsilon}\, u^{\nu}&#10;$&#10;\end{document}"/>
  <p:tag name="IGUANATEXSIZE" val="20"/>
  <p:tag name="IGUANATEXCURSOR" val="174"/>
  <p:tag name="TRANSPARENCY" val="True"/>
  <p:tag name="LATEXENGINEID" val="0"/>
  <p:tag name="TEMPFOLDER" val=".\"/>
  <p:tag name="LATEXFORMHEIGHT" val="380.25"/>
  <p:tag name="LATEXFORMWIDTH" val="600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37.49528"/>
  <p:tag name="ORIGINALWIDTH" val="190.4762"/>
  <p:tag name="LATEXADDIN" val="\documentclass[12pt]{article}&#10;\input{Texpoint-inp.tex}&#10;\def\Ucor{U}&#10;\def\Umom{\mathcal{U}}&#10;&#10;\pagestyle{empty}&#10;\begin{document}&#10;$$u^{\mu} = \gamma(1, \vec{v})&#10;$$&#10;\end{document}"/>
  <p:tag name="IGUANATEXSIZE" val="20"/>
  <p:tag name="IGUANATEXCURSOR" val="160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107.9865"/>
  <p:tag name="ORIGINALWIDTH" val="529.4338"/>
  <p:tag name="LATEXADDIN" val="\documentclass[12pt]{article}&#10;\input{Texpoint-inp.tex}&#10;\def\Ucor{U}&#10;\def\Umom{\mathcal{U}}&#10;&#10;\pagestyle{empty}&#10;\begin{document}&#10;$$&#10;T^{\mu \nu} = \sum_{a, i_{a}} \frac{p_{i_{a}}^{\mu}(t)\, p_{i_{a}(t)}^{\nu}}{p_{i_{a}}^{0}(t)} \Phi\left(\vec{x}, \vec{x}_{i_a} (t)\right)&#10;$$&#10;&#10;\end{document}"/>
  <p:tag name="IGUANATEXSIZE" val="20"/>
  <p:tag name="IGUANATEXCURSOR" val="130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300"/>
  <p:tag name="ORIGINALHEIGHT" val="103.4871"/>
  <p:tag name="ORIGINALWIDTH" val="485.9393"/>
  <p:tag name="LATEXADDIN" val="\documentclass[12pt]{article}&#10;\input{Texpoint-inp.tex}&#10;\def\Ucor{U}&#10;\def\Umom{\mathcal{U}}&#10;&#10;\pagestyle{empty}&#10;\begin{document}&#10;$$&#10;J_{B}^{\mu} = \sum_{a, i_{a}} B_{i_{a}} \frac{p_{i_{a}}^{\mu}(t)}{p_{i_{a}}^{0}(t)} \Phi\left(\vec{x}, \vec{x}_{i_a} (t)\right)&#10;$$&#10;&#10;\end{document}"/>
  <p:tag name="IGUANATEXSIZE" val="20"/>
  <p:tag name="IGUANATEXCURSOR" val="260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434</Words>
  <Application>Microsoft Office PowerPoint</Application>
  <PresentationFormat>Widescreen</PresentationFormat>
  <Paragraphs>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7" baseType="lpstr">
      <vt:lpstr>Arial</vt:lpstr>
      <vt:lpstr>Calibri</vt:lpstr>
      <vt:lpstr>Calibri Light</vt:lpstr>
      <vt:lpstr>CharterBT-Bold</vt:lpstr>
      <vt:lpstr>CharterBT-Italic</vt:lpstr>
      <vt:lpstr>CharterBT-Roman</vt:lpstr>
      <vt:lpstr>cmb10</vt:lpstr>
      <vt:lpstr>cmbxti10</vt:lpstr>
      <vt:lpstr>cmr17</vt:lpstr>
      <vt:lpstr>cmsy10</vt:lpstr>
      <vt:lpstr>cmti12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Kolomeytsev Evgeny</dc:creator>
  <cp:lastModifiedBy>Kolomeytsev Evgeny</cp:lastModifiedBy>
  <cp:revision>24</cp:revision>
  <dcterms:created xsi:type="dcterms:W3CDTF">2023-06-27T20:00:33Z</dcterms:created>
  <dcterms:modified xsi:type="dcterms:W3CDTF">2023-06-28T10:05:13Z</dcterms:modified>
</cp:coreProperties>
</file>