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535" r:id="rId2"/>
    <p:sldId id="256" r:id="rId3"/>
    <p:sldId id="275" r:id="rId4"/>
    <p:sldId id="261" r:id="rId5"/>
    <p:sldId id="263" r:id="rId6"/>
    <p:sldId id="258" r:id="rId7"/>
    <p:sldId id="260" r:id="rId8"/>
    <p:sldId id="265" r:id="rId9"/>
    <p:sldId id="269" r:id="rId10"/>
    <p:sldId id="267" r:id="rId11"/>
    <p:sldId id="266" r:id="rId12"/>
    <p:sldId id="272" r:id="rId13"/>
    <p:sldId id="277" r:id="rId14"/>
    <p:sldId id="276" r:id="rId15"/>
    <p:sldId id="53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33" autoAdjust="0"/>
    <p:restoredTop sz="94660"/>
  </p:normalViewPr>
  <p:slideViewPr>
    <p:cSldViewPr snapToGrid="0">
      <p:cViewPr varScale="1">
        <p:scale>
          <a:sx n="83" d="100"/>
          <a:sy n="83" d="100"/>
        </p:scale>
        <p:origin x="232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2/26/24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15BB1D7-495B-5846-AF18-487126E9D24D}" type="slidenum">
              <a:rPr lang="pl-PL" altLang="en-US"/>
              <a:pPr/>
              <a:t>4</a:t>
            </a:fld>
            <a:endParaRPr lang="pl-PL" altLang="en-US"/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FFFFFF"/>
          </a:solidFill>
          <a:ln/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9116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0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B5DC6-5AD3-A34C-A7AB-1CEA4976C0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3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0864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170240" y="6247376"/>
            <a:ext cx="386304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74176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fld id="{C8640BA9-2C41-FA4F-BEFB-280E36AA144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939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event/1246303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ropbox.com/scl/fo/y32povwa5jdj7gwrdmmu2/h?dl=0&amp;preview=05-20210609_virtual-visit_therapie_en.mp4&amp;rlkey=cqplic473dlrjy1dyi95mfoje" TargetMode="Externa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618" y="2510398"/>
            <a:ext cx="4258852" cy="43767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" t="7684" r="12363" b="18653"/>
          <a:stretch/>
        </p:blipFill>
        <p:spPr>
          <a:xfrm>
            <a:off x="7956912" y="2923731"/>
            <a:ext cx="4230931" cy="32995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27 February 2024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427006" y="2005329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12" name="Γραφικό 11" descr="Σημάδι με συμπαγές γέμισμα">
            <a:extLst>
              <a:ext uri="{FF2B5EF4-FFF2-40B4-BE49-F238E27FC236}">
                <a16:creationId xmlns:a16="http://schemas.microsoft.com/office/drawing/2014/main" id="{72049FD3-1950-A2FD-2947-50FDFC06D3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92796" y="4698784"/>
            <a:ext cx="914400" cy="914400"/>
          </a:xfrm>
          <a:prstGeom prst="rect">
            <a:avLst/>
          </a:prstGeom>
        </p:spPr>
      </p:pic>
      <p:pic>
        <p:nvPicPr>
          <p:cNvPr id="13" name="Γραφικό 12" descr="Σημάδι με συμπαγές γέμισμα">
            <a:extLst>
              <a:ext uri="{FF2B5EF4-FFF2-40B4-BE49-F238E27FC236}">
                <a16:creationId xmlns:a16="http://schemas.microsoft.com/office/drawing/2014/main" id="{EF3FAB84-CF16-1AA5-BEA4-A83EFF42BC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99292" y="3213235"/>
            <a:ext cx="914400" cy="914400"/>
          </a:xfrm>
          <a:prstGeom prst="rect">
            <a:avLst/>
          </a:prstGeom>
        </p:spPr>
      </p:pic>
      <p:pic>
        <p:nvPicPr>
          <p:cNvPr id="14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88954" y="5031006"/>
            <a:ext cx="914400" cy="914400"/>
          </a:xfrm>
          <a:prstGeom prst="rect">
            <a:avLst/>
          </a:prstGeom>
        </p:spPr>
      </p:pic>
      <p:pic>
        <p:nvPicPr>
          <p:cNvPr id="16" name="Γραφικό 15" descr="Σημάδι με συμπαγές γέμισμα">
            <a:extLst>
              <a:ext uri="{FF2B5EF4-FFF2-40B4-BE49-F238E27FC236}">
                <a16:creationId xmlns:a16="http://schemas.microsoft.com/office/drawing/2014/main" id="{BCB4CB4A-8EA0-7A62-599A-FE000FF26B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84892" y="3147176"/>
            <a:ext cx="914400" cy="914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2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90065" y="4573806"/>
            <a:ext cx="914400" cy="9144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72" y="1869704"/>
            <a:ext cx="6702180" cy="7652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9"/>
          <a:srcRect b="10864"/>
          <a:stretch/>
        </p:blipFill>
        <p:spPr>
          <a:xfrm>
            <a:off x="31055" y="2883701"/>
            <a:ext cx="3572374" cy="337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054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080"/>
            <a:ext cx="12192000" cy="6152920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2764482" y="44451"/>
            <a:ext cx="6046912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de-DE" sz="3600" b="1">
                <a:solidFill>
                  <a:srgbClr val="0000FF"/>
                </a:solidFill>
                <a:latin typeface="+mn-lt"/>
              </a:rPr>
              <a:t>Virtual Hadron </a:t>
            </a:r>
            <a:r>
              <a:rPr lang="en-US" altLang="de-DE" sz="3600" b="1" dirty="0">
                <a:solidFill>
                  <a:srgbClr val="0000FF"/>
                </a:solidFill>
                <a:latin typeface="+mn-lt"/>
              </a:rPr>
              <a:t>Therapy Center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84" y="44451"/>
            <a:ext cx="1934816" cy="145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54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67" y="2655518"/>
            <a:ext cx="6168643" cy="42024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91" y="0"/>
            <a:ext cx="6098086" cy="24372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54664" y="2655612"/>
            <a:ext cx="4682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https://</a:t>
            </a:r>
            <a:r>
              <a:rPr lang="en-US" sz="1400" dirty="0" err="1">
                <a:solidFill>
                  <a:srgbClr val="0070C0"/>
                </a:solidFill>
              </a:rPr>
              <a:t>indico.cern.ch</a:t>
            </a:r>
            <a:r>
              <a:rPr lang="en-US" sz="1400" dirty="0">
                <a:solidFill>
                  <a:srgbClr val="0070C0"/>
                </a:solidFill>
              </a:rPr>
              <a:t>/event/840212/page/18000-animations</a:t>
            </a:r>
          </a:p>
        </p:txBody>
      </p:sp>
    </p:spTree>
    <p:extLst>
      <p:ext uri="{BB962C8B-B14F-4D97-AF65-F5344CB8AC3E}">
        <p14:creationId xmlns:p14="http://schemas.microsoft.com/office/powerpoint/2010/main" val="1957692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D6953-49BA-4AC7-8BD8-F772E8FCA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9D5A43-87E0-3997-F7DD-BE27E04662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63" y="0"/>
            <a:ext cx="6440793" cy="27431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D82062-6CFD-B94B-C2A3-AC0F6D87435C}"/>
              </a:ext>
            </a:extLst>
          </p:cNvPr>
          <p:cNvSpPr txBox="1"/>
          <p:nvPr/>
        </p:nvSpPr>
        <p:spPr>
          <a:xfrm>
            <a:off x="2725590" y="0"/>
            <a:ext cx="6440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Training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January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A4EF29-8E6D-9600-03E1-CDF361C06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C8D12DA-F496-85D2-E41D-94D65720D9AB}"/>
              </a:ext>
            </a:extLst>
          </p:cNvPr>
          <p:cNvSpPr txBox="1">
            <a:spLocks/>
          </p:cNvSpPr>
          <p:nvPr/>
        </p:nvSpPr>
        <p:spPr bwMode="auto">
          <a:xfrm>
            <a:off x="356507" y="2968989"/>
            <a:ext cx="11441315" cy="291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Many thanks to the PTMC core team,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all moderators and local </a:t>
            </a:r>
            <a:r>
              <a:rPr lang="en-US" altLang="en-US" sz="3600" b="1" dirty="0" err="1">
                <a:solidFill>
                  <a:srgbClr val="0000FF"/>
                </a:solidFill>
              </a:rPr>
              <a:t>organisers</a:t>
            </a:r>
            <a:r>
              <a:rPr lang="en-US" altLang="en-US" sz="3600" b="1" dirty="0">
                <a:solidFill>
                  <a:srgbClr val="0000FF"/>
                </a:solidFill>
              </a:rPr>
              <a:t>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the </a:t>
            </a:r>
            <a:r>
              <a:rPr lang="en-US" altLang="en-US" sz="3600" b="1" dirty="0" err="1">
                <a:solidFill>
                  <a:srgbClr val="0000FF"/>
                </a:solidFill>
              </a:rPr>
              <a:t>HITRIplus</a:t>
            </a:r>
            <a:r>
              <a:rPr lang="en-US" altLang="en-US" sz="3600" b="1" dirty="0">
                <a:solidFill>
                  <a:srgbClr val="0000FF"/>
                </a:solidFill>
              </a:rPr>
              <a:t> project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for contributions and support 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36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mpany logo&#10;&#10;Description automatically generated">
            <a:extLst>
              <a:ext uri="{FF2B5EF4-FFF2-40B4-BE49-F238E27FC236}">
                <a16:creationId xmlns:a16="http://schemas.microsoft.com/office/drawing/2014/main" id="{A5C52DE0-DA79-C6E6-987F-F9BD14E14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22" y="31750"/>
            <a:ext cx="9173970" cy="68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59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C33B0-55C8-3BBF-0B17-F2231FE6C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785596-8EE6-D2BF-3EAF-AA5EA416F6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7" name="Picture 6" descr="A screenshot of a video&#10;&#10;Description automatically generated">
            <a:extLst>
              <a:ext uri="{FF2B5EF4-FFF2-40B4-BE49-F238E27FC236}">
                <a16:creationId xmlns:a16="http://schemas.microsoft.com/office/drawing/2014/main" id="{3BDEF7FE-ACB1-5304-CF67-6365514AE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267" y="44970"/>
            <a:ext cx="8685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58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F8F4B-E166-D9C1-8C84-59576E88E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1B597B-EAF6-47D6-4FD1-806AC47A17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4" name="Picture 3" descr="A group of people with different colored squares&#10;&#10;Description automatically generated">
            <a:extLst>
              <a:ext uri="{FF2B5EF4-FFF2-40B4-BE49-F238E27FC236}">
                <a16:creationId xmlns:a16="http://schemas.microsoft.com/office/drawing/2014/main" id="{E0E05D63-12D6-A231-8594-33936D1C7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935" y="177072"/>
            <a:ext cx="8825061" cy="650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91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06005" y="126020"/>
            <a:ext cx="11299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27 February 2024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96065" y="4960377"/>
            <a:ext cx="50320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https://indico.cern.ch/event/1246303/</a:t>
            </a:r>
            <a:endParaRPr lang="en-US" dirty="0"/>
          </a:p>
          <a:p>
            <a:r>
              <a:rPr lang="en-US" dirty="0"/>
              <a:t>Moderators: </a:t>
            </a:r>
            <a:r>
              <a:rPr lang="it-IT" b="1" dirty="0"/>
              <a:t>Yiota Foka (GSI), </a:t>
            </a:r>
            <a:r>
              <a:rPr lang="en-US" b="1" dirty="0"/>
              <a:t>Enrico </a:t>
            </a:r>
            <a:r>
              <a:rPr lang="en-US" b="1" dirty="0" err="1"/>
              <a:t>Felcini</a:t>
            </a:r>
            <a:r>
              <a:rPr lang="en-US" b="1" dirty="0"/>
              <a:t> (CNAO)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347C04-F9B7-7AEC-B826-1A4CBAE9A1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69186"/>
            <a:ext cx="6205010" cy="35930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8809" y="869186"/>
            <a:ext cx="5910724" cy="460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1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on a video conference&#10;&#10;Description automatically generated">
            <a:extLst>
              <a:ext uri="{FF2B5EF4-FFF2-40B4-BE49-F238E27FC236}">
                <a16:creationId xmlns:a16="http://schemas.microsoft.com/office/drawing/2014/main" id="{81E21B66-A426-9C6A-D724-FF88AE9824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15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68" y="953943"/>
            <a:ext cx="6638811" cy="44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Rectangle 3"/>
          <p:cNvSpPr>
            <a:spLocks noChangeArrowheads="1"/>
          </p:cNvSpPr>
          <p:nvPr/>
        </p:nvSpPr>
        <p:spPr bwMode="auto">
          <a:xfrm>
            <a:off x="258812" y="5650721"/>
            <a:ext cx="10886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</a:rPr>
              <a:t>Pioneered heavy-ion (carbon) therapy for cancer </a:t>
            </a:r>
            <a:r>
              <a:rPr lang="en-US" altLang="en-US" sz="2400" b="1" dirty="0" err="1">
                <a:solidFill>
                  <a:srgbClr val="7030A0"/>
                </a:solidFill>
              </a:rPr>
              <a:t>tumours</a:t>
            </a:r>
            <a:r>
              <a:rPr lang="en-US" altLang="en-US" sz="2400" b="1" dirty="0">
                <a:solidFill>
                  <a:srgbClr val="7030A0"/>
                </a:solidFill>
              </a:rPr>
              <a:t> in Europe (90s).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2329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690900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4" y="908050"/>
            <a:ext cx="613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776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0805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(HIT and MIT) in Germany</a:t>
            </a: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329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3398665"/>
            <a:ext cx="5835748" cy="345933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155903"/>
            <a:ext cx="11646826" cy="3681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130" y="3541577"/>
            <a:ext cx="5811078" cy="331642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8B259F-002E-B333-B17A-E0BC78CD4A1F}"/>
              </a:ext>
            </a:extLst>
          </p:cNvPr>
          <p:cNvSpPr/>
          <p:nvPr/>
        </p:nvSpPr>
        <p:spPr>
          <a:xfrm>
            <a:off x="2293063" y="5775171"/>
            <a:ext cx="6325643" cy="9269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798A8F-6B58-78FF-BCDB-939904E23372}"/>
              </a:ext>
            </a:extLst>
          </p:cNvPr>
          <p:cNvSpPr/>
          <p:nvPr/>
        </p:nvSpPr>
        <p:spPr>
          <a:xfrm>
            <a:off x="2293063" y="577876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5"/>
              </a:rPr>
              <a:t>https://www.dropbox.com/scl/fo/y32povwa5jdj7gwrdmmu2/h?dl=0&amp;preview=05-20210609_virtual-visit_therapie_en.mp4&amp;rlkey=cqplic473dlrjy1dyi95mfoje</a:t>
            </a:r>
            <a:endParaRPr lang="en-US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CE5694BA-227A-BF34-F363-5B73E3D6614D}"/>
              </a:ext>
            </a:extLst>
          </p:cNvPr>
          <p:cNvSpPr txBox="1">
            <a:spLocks/>
          </p:cNvSpPr>
          <p:nvPr/>
        </p:nvSpPr>
        <p:spPr bwMode="auto">
          <a:xfrm>
            <a:off x="1152393" y="29897"/>
            <a:ext cx="11400023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From the historic GSI therapy room Cave M</a:t>
            </a:r>
            <a:endParaRPr lang="de-DE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73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10241" y="1954632"/>
            <a:ext cx="5247345" cy="39355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13" y="1298713"/>
            <a:ext cx="6996461" cy="5247346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What </a:t>
            </a:r>
            <a:r>
              <a:rPr lang="en-US" altLang="en-US" sz="3600" b="1">
                <a:solidFill>
                  <a:srgbClr val="0000FF"/>
                </a:solidFill>
              </a:rPr>
              <a:t>is behind </a:t>
            </a:r>
            <a:r>
              <a:rPr lang="en-US" altLang="en-US" sz="3600" b="1" dirty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17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6" y="1182671"/>
            <a:ext cx="5526157" cy="462409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3631095"/>
            <a:ext cx="6568525" cy="25326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1169746"/>
            <a:ext cx="6462507" cy="2331034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What </a:t>
            </a:r>
            <a:r>
              <a:rPr lang="en-US" altLang="en-US" sz="3600" b="1">
                <a:solidFill>
                  <a:srgbClr val="0000FF"/>
                </a:solidFill>
              </a:rPr>
              <a:t>is behind </a:t>
            </a:r>
            <a:r>
              <a:rPr lang="en-US" altLang="en-US" sz="3600" b="1" dirty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371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327793"/>
            <a:ext cx="3601430" cy="22019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2663866"/>
            <a:ext cx="3664527" cy="2040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58" y="1254600"/>
            <a:ext cx="5151698" cy="2818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458" y="4145201"/>
            <a:ext cx="5151698" cy="2531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4802650"/>
            <a:ext cx="3664527" cy="1873717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8981131" y="866865"/>
            <a:ext cx="2721579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Α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ustria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68596" y="4316606"/>
            <a:ext cx="1869807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HIT, Germany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6288632"/>
            <a:ext cx="1900264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MIT, Germany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2127065"/>
            <a:ext cx="1625766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CNAO,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Ι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taly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168596" y="253133"/>
            <a:ext cx="10799011" cy="8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</a:rPr>
              <a:t>Four carbon-ion cancer therapy centers in Europe</a:t>
            </a:r>
            <a:endParaRPr lang="de-DE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22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2923</TotalTime>
  <Words>228</Words>
  <Application>Microsoft Macintosh PowerPoint</Application>
  <PresentationFormat>Widescreen</PresentationFormat>
  <Paragraphs>32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ＭＳ Ｐゴシック</vt:lpstr>
      <vt:lpstr>Arial</vt:lpstr>
      <vt:lpstr>ArialMT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Yiota Foka</cp:lastModifiedBy>
  <cp:revision>20</cp:revision>
  <dcterms:created xsi:type="dcterms:W3CDTF">2022-01-31T18:48:40Z</dcterms:created>
  <dcterms:modified xsi:type="dcterms:W3CDTF">2024-02-26T18:30:29Z</dcterms:modified>
</cp:coreProperties>
</file>