
<file path=[Content_Types].xml><?xml version="1.0" encoding="utf-8"?>
<Types xmlns="http://schemas.openxmlformats.org/package/2006/content-types">
  <Default Extension="jfif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17" r:id="rId4"/>
  </p:sldMasterIdLst>
  <p:sldIdLst>
    <p:sldId id="348" r:id="rId5"/>
    <p:sldId id="350" r:id="rId6"/>
    <p:sldId id="333" r:id="rId7"/>
    <p:sldId id="265" r:id="rId8"/>
    <p:sldId id="360" r:id="rId9"/>
    <p:sldId id="351" r:id="rId10"/>
    <p:sldId id="361" r:id="rId11"/>
    <p:sldId id="359" r:id="rId12"/>
    <p:sldId id="363" r:id="rId13"/>
    <p:sldId id="358" r:id="rId14"/>
    <p:sldId id="362" r:id="rId15"/>
    <p:sldId id="364" r:id="rId16"/>
    <p:sldId id="35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1" autoAdjust="0"/>
    <p:restoredTop sz="94634" autoAdjust="0"/>
  </p:normalViewPr>
  <p:slideViewPr>
    <p:cSldViewPr snapToGrid="0">
      <p:cViewPr varScale="1">
        <p:scale>
          <a:sx n="145" d="100"/>
          <a:sy n="145" d="100"/>
        </p:scale>
        <p:origin x="10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2/27/24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8EC5FC9-F7D0-0141-850B-7623CA81A775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8F839E6-7F1F-6E4D-B83C-F5DA99E98229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EACA50E-A3A8-9D41-B30C-03B00FB2DEF0}"/>
              </a:ext>
            </a:extLst>
          </p:cNvPr>
          <p:cNvSpPr/>
          <p:nvPr userDrawn="1"/>
        </p:nvSpPr>
        <p:spPr>
          <a:xfrm>
            <a:off x="5664569" y="541205"/>
            <a:ext cx="283407" cy="283407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A92073B-F20B-034A-BC3A-9B993F0DD0BA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4091F50-D240-B145-B0B1-DAEDDFDE34AD}"/>
              </a:ext>
            </a:extLst>
          </p:cNvPr>
          <p:cNvSpPr/>
          <p:nvPr userDrawn="1"/>
        </p:nvSpPr>
        <p:spPr>
          <a:xfrm>
            <a:off x="0" y="-1994"/>
            <a:ext cx="1700492" cy="1700492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0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71DAD948-6707-714E-9E8F-26A36F4AE20E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F81511-AC79-6748-869A-9982CD568B16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F72D4E-9F4D-6341-9F9E-63E01AF59B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54414" y="265113"/>
            <a:ext cx="6089650" cy="608965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2/27/24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2F758DC-4792-1D42-83A8-ED4E6CD5F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2322728"/>
            <a:ext cx="4144096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CB8633A-7C70-3C48-8FEE-69941AF2B466}"/>
              </a:ext>
            </a:extLst>
          </p:cNvPr>
          <p:cNvSpPr/>
          <p:nvPr userDrawn="1"/>
        </p:nvSpPr>
        <p:spPr>
          <a:xfrm>
            <a:off x="5535466" y="5600935"/>
            <a:ext cx="643415" cy="643415"/>
          </a:xfrm>
          <a:prstGeom prst="ellipse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3B967D9-597D-E14A-AE80-4C3877655FB2}"/>
              </a:ext>
            </a:extLst>
          </p:cNvPr>
          <p:cNvSpPr/>
          <p:nvPr userDrawn="1"/>
        </p:nvSpPr>
        <p:spPr>
          <a:xfrm>
            <a:off x="5664569" y="541205"/>
            <a:ext cx="283407" cy="283407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114435-8CC0-E744-B541-8EF28B774ECF}"/>
              </a:ext>
            </a:extLst>
          </p:cNvPr>
          <p:cNvSpPr/>
          <p:nvPr userDrawn="1"/>
        </p:nvSpPr>
        <p:spPr>
          <a:xfrm flipV="1">
            <a:off x="11885583" y="3453319"/>
            <a:ext cx="167338" cy="167338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B844B6D-9772-1D4A-A22A-19F6A1250CD6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834FA13-7139-8546-99A9-CF39B5EDFDF5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746C656-7A16-8445-80B5-88C23703E694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E0A223A-22AD-6D40-9B6F-62F488036D58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DB8FD84-D022-E842-9B56-88F0574EBD30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2F4DC0E-4CC4-374D-BE14-132577B95A70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4E00522-1D16-F244-89FE-668EEBD08F2B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C4C5AC59-B537-D54C-9B5C-55B75E911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4144095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25383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2/27/24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2141DD-8D8D-FA43-BD4F-2CFC93C87782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1A62821-5E0F-DE41-B5C2-17A3A7277F4E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311AE14-D8F0-1D4C-9D8D-60383658279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2BE645-D4F2-304C-9AFA-473D8F888A85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3640330-30A6-6948-87A7-9DE6D41794F5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FB6548-D83C-1D4E-AE87-2E8F1D3D0FA7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97C7400-7EDC-8845-AB5A-80FB8175C1E2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C941C44-9B96-0040-8C71-D8364EB577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014993B-5057-2A4C-9CA0-383DC5504020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3B110E8-1FE2-BC47-A5AE-4C698B688B65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7DACF2F-5D4D-434D-8786-E4DF0385E6F6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FE816CC-CBCA-7946-B9E5-E9649EF369BE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27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2/27/24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C950F4E3-11A9-2549-A00D-601AEF6E49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21B5A175-E633-E74F-AE3B-DF58F989F4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6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261D2778-BA56-D247-9B2C-28D010C9D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DAF6EFF-134E-BA40-8B51-917FDE13C07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88BF917-678C-1249-95B9-7FD2AC7B2231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AFF17AE-3EA2-2D47-BCDD-E5587B127062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D7EDB7-7C02-0245-8A1F-553F094A442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CF5D165-4F6F-2447-8B9E-8B0D94808ED3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46C35C7-7133-4C43-BBF7-575440F7BAD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33DD7BE-C379-5C42-9FB0-EF72161049F4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43DFC41-C6DE-7942-9358-E23A1EE8759D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2ABB593-7229-9548-8BCC-C947B1BF8D93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86D2413-D60D-484E-ACAB-31891AFDA133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86090E0F-345E-3D4B-8886-95D8A4A77C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58682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7873" y="758952"/>
            <a:ext cx="7356255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>
              <a:lnSpc>
                <a:spcPct val="90000"/>
              </a:lnSpc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873" y="4663440"/>
            <a:ext cx="7356255" cy="114300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158240" y="4485132"/>
            <a:ext cx="987552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2/27/24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75A452-E352-BE40-9E44-7C0E90F4DBC5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2E00246-7C7C-8E48-B95E-02BE89F197F5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BF1652A-A323-BC48-9A00-7ECF1C4E1DA4}"/>
              </a:ext>
            </a:extLst>
          </p:cNvPr>
          <p:cNvSpPr/>
          <p:nvPr userDrawn="1"/>
        </p:nvSpPr>
        <p:spPr>
          <a:xfrm>
            <a:off x="11634902" y="2565781"/>
            <a:ext cx="283407" cy="28340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33BC29-8FD1-CB45-8FF6-0C7CC3CB423D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C67EB1F-C984-B840-BD1F-FD174D01A3AF}"/>
              </a:ext>
            </a:extLst>
          </p:cNvPr>
          <p:cNvSpPr/>
          <p:nvPr userDrawn="1"/>
        </p:nvSpPr>
        <p:spPr>
          <a:xfrm>
            <a:off x="6135" y="0"/>
            <a:ext cx="1700492" cy="1700492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D75F8B1-A294-E349-BD08-B06B2954212A}"/>
              </a:ext>
            </a:extLst>
          </p:cNvPr>
          <p:cNvGrpSpPr/>
          <p:nvPr userDrawn="1"/>
        </p:nvGrpSpPr>
        <p:grpSpPr>
          <a:xfrm>
            <a:off x="495300" y="0"/>
            <a:ext cx="11201400" cy="6880860"/>
            <a:chOff x="495300" y="0"/>
            <a:chExt cx="11201400" cy="6880860"/>
          </a:xfrm>
        </p:grpSpPr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942EFAD-842E-9C46-9853-C0F135D24007}"/>
                </a:ext>
              </a:extLst>
            </p:cNvPr>
            <p:cNvSpPr/>
            <p:nvPr userDrawn="1"/>
          </p:nvSpPr>
          <p:spPr>
            <a:xfrm>
              <a:off x="495300" y="0"/>
              <a:ext cx="1337265" cy="6880860"/>
            </a:xfrm>
            <a:custGeom>
              <a:avLst/>
              <a:gdLst>
                <a:gd name="connsiteX0" fmla="*/ 1173967 w 1337265"/>
                <a:gd name="connsiteY0" fmla="*/ 0 h 6880860"/>
                <a:gd name="connsiteX1" fmla="*/ 1319300 w 1337265"/>
                <a:gd name="connsiteY1" fmla="*/ 0 h 6880860"/>
                <a:gd name="connsiteX2" fmla="*/ 1204253 w 1337265"/>
                <a:gd name="connsiteY2" fmla="*/ 146399 h 6880860"/>
                <a:gd name="connsiteX3" fmla="*/ 114300 w 1337265"/>
                <a:gd name="connsiteY3" fmla="*/ 3429000 h 6880860"/>
                <a:gd name="connsiteX4" fmla="*/ 1204253 w 1337265"/>
                <a:gd name="connsiteY4" fmla="*/ 6711601 h 6880860"/>
                <a:gd name="connsiteX5" fmla="*/ 1337265 w 1337265"/>
                <a:gd name="connsiteY5" fmla="*/ 6880860 h 6880860"/>
                <a:gd name="connsiteX6" fmla="*/ 1191931 w 1337265"/>
                <a:gd name="connsiteY6" fmla="*/ 6880860 h 6880860"/>
                <a:gd name="connsiteX7" fmla="*/ 1112661 w 1337265"/>
                <a:gd name="connsiteY7" fmla="*/ 6779988 h 6880860"/>
                <a:gd name="connsiteX8" fmla="*/ 0 w 1337265"/>
                <a:gd name="connsiteY8" fmla="*/ 3429000 h 6880860"/>
                <a:gd name="connsiteX9" fmla="*/ 1112661 w 1337265"/>
                <a:gd name="connsiteY9" fmla="*/ 78012 h 6880860"/>
                <a:gd name="connsiteX10" fmla="*/ 1173967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173967" y="0"/>
                  </a:moveTo>
                  <a:lnTo>
                    <a:pt x="1319300" y="0"/>
                  </a:lnTo>
                  <a:lnTo>
                    <a:pt x="1204253" y="146399"/>
                  </a:lnTo>
                  <a:cubicBezTo>
                    <a:pt x="519693" y="1061765"/>
                    <a:pt x="114300" y="2198040"/>
                    <a:pt x="114300" y="3429000"/>
                  </a:cubicBezTo>
                  <a:cubicBezTo>
                    <a:pt x="114300" y="4659960"/>
                    <a:pt x="519693" y="5796235"/>
                    <a:pt x="1204253" y="6711601"/>
                  </a:cubicBezTo>
                  <a:lnTo>
                    <a:pt x="1337265" y="6880860"/>
                  </a:lnTo>
                  <a:lnTo>
                    <a:pt x="1191931" y="6880860"/>
                  </a:lnTo>
                  <a:lnTo>
                    <a:pt x="1112661" y="6779988"/>
                  </a:lnTo>
                  <a:cubicBezTo>
                    <a:pt x="413839" y="5845552"/>
                    <a:pt x="0" y="4685605"/>
                    <a:pt x="0" y="3429000"/>
                  </a:cubicBezTo>
                  <a:cubicBezTo>
                    <a:pt x="0" y="2172395"/>
                    <a:pt x="413839" y="1012448"/>
                    <a:pt x="1112661" y="78012"/>
                  </a:cubicBezTo>
                  <a:lnTo>
                    <a:pt x="117396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BE0B7AF7-52C0-EB45-93DE-79DFF44F5AAE}"/>
                </a:ext>
              </a:extLst>
            </p:cNvPr>
            <p:cNvSpPr/>
            <p:nvPr userDrawn="1"/>
          </p:nvSpPr>
          <p:spPr>
            <a:xfrm>
              <a:off x="10359435" y="0"/>
              <a:ext cx="1337265" cy="6880860"/>
            </a:xfrm>
            <a:custGeom>
              <a:avLst/>
              <a:gdLst>
                <a:gd name="connsiteX0" fmla="*/ 17965 w 1337265"/>
                <a:gd name="connsiteY0" fmla="*/ 0 h 6880860"/>
                <a:gd name="connsiteX1" fmla="*/ 163299 w 1337265"/>
                <a:gd name="connsiteY1" fmla="*/ 0 h 6880860"/>
                <a:gd name="connsiteX2" fmla="*/ 224604 w 1337265"/>
                <a:gd name="connsiteY2" fmla="*/ 78012 h 6880860"/>
                <a:gd name="connsiteX3" fmla="*/ 1337265 w 1337265"/>
                <a:gd name="connsiteY3" fmla="*/ 3429000 h 6880860"/>
                <a:gd name="connsiteX4" fmla="*/ 224604 w 1337265"/>
                <a:gd name="connsiteY4" fmla="*/ 6779988 h 6880860"/>
                <a:gd name="connsiteX5" fmla="*/ 145334 w 1337265"/>
                <a:gd name="connsiteY5" fmla="*/ 6880860 h 6880860"/>
                <a:gd name="connsiteX6" fmla="*/ 0 w 1337265"/>
                <a:gd name="connsiteY6" fmla="*/ 6880860 h 6880860"/>
                <a:gd name="connsiteX7" fmla="*/ 133012 w 1337265"/>
                <a:gd name="connsiteY7" fmla="*/ 6711601 h 6880860"/>
                <a:gd name="connsiteX8" fmla="*/ 1222965 w 1337265"/>
                <a:gd name="connsiteY8" fmla="*/ 3429000 h 6880860"/>
                <a:gd name="connsiteX9" fmla="*/ 133012 w 1337265"/>
                <a:gd name="connsiteY9" fmla="*/ 146399 h 6880860"/>
                <a:gd name="connsiteX10" fmla="*/ 17965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7965" y="0"/>
                  </a:moveTo>
                  <a:lnTo>
                    <a:pt x="163299" y="0"/>
                  </a:lnTo>
                  <a:lnTo>
                    <a:pt x="224604" y="78012"/>
                  </a:lnTo>
                  <a:cubicBezTo>
                    <a:pt x="923426" y="1012448"/>
                    <a:pt x="1337265" y="2172395"/>
                    <a:pt x="1337265" y="3429000"/>
                  </a:cubicBezTo>
                  <a:cubicBezTo>
                    <a:pt x="1337265" y="4685605"/>
                    <a:pt x="923426" y="5845552"/>
                    <a:pt x="224604" y="6779988"/>
                  </a:cubicBezTo>
                  <a:lnTo>
                    <a:pt x="145334" y="6880860"/>
                  </a:lnTo>
                  <a:lnTo>
                    <a:pt x="0" y="6880860"/>
                  </a:lnTo>
                  <a:lnTo>
                    <a:pt x="133012" y="6711601"/>
                  </a:lnTo>
                  <a:cubicBezTo>
                    <a:pt x="817572" y="5796235"/>
                    <a:pt x="1222965" y="4659960"/>
                    <a:pt x="1222965" y="3429000"/>
                  </a:cubicBezTo>
                  <a:cubicBezTo>
                    <a:pt x="1222965" y="2198040"/>
                    <a:pt x="817572" y="1061765"/>
                    <a:pt x="133012" y="146399"/>
                  </a:cubicBezTo>
                  <a:lnTo>
                    <a:pt x="1796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9698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2/27/24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6E6D77-4CA3-764C-99E1-7D2CFE6B929E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D155117-8A2A-414B-9598-C2919DF747DC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3838F88-99DE-9246-A83B-9C7DB6AE99EF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031FBA2-FD0D-7346-8941-4861923E15CF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22D5D5E-3339-5D47-9E1C-8897082672DB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3BE7267-458F-A141-8480-10E9FB55367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71A438B-57BE-F445-AFBB-BBB2270E9BB4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040C74AA-3663-2A49-AA62-C9207F22BF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E70AAE0-F405-8C4D-B2F2-BC73ABD2560F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C72AC8A-19AA-5641-88DA-414732A1A643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0FF4153-FE4A-204C-B4B4-F331F8058F73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0910027-B57E-5C4C-B196-C2CF16EB6B83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7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2/27/24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896C11-7092-DD43-9676-23A81081B75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9FB8D4-533A-0C44-89B5-487470B0B82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642B0AB-C322-C14B-B2A1-E9F144473219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7ABE4C7-7926-3949-9205-07E33FB2D2CE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1B43F26-6C7C-4D43-9D1C-A0F792F54874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53D175F-F9D4-DD4E-81B9-495A2E867249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2D03A0-BBCF-2042-832A-8082F1377835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E2831508-70C2-2F43-998D-55CE4837BA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232ACE3-4E65-6243-9416-19BFA39FD92C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A372105-F1CB-9149-A4B9-C151B3CCB9B4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AE2DDF3-5C18-5644-8994-8CD902656DE8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383F4E3-E6C1-BB40-90E6-290C140F9A07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2/27/24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B23D2B0-E152-D14D-8154-8DD47BD10DF3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A3BEDF6-5ABA-3B42-99BB-4438813B1A4B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9CF8BE7-F2AC-AB4C-900F-F64D55111EFC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EF4254B-D281-684E-BD0B-63AEC0AC197C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01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2/27/24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5751389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4D173E-9054-4C40-98EA-A6EAC4D851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21641" y="0"/>
            <a:ext cx="4270360" cy="6858001"/>
          </a:xfrm>
          <a:custGeom>
            <a:avLst/>
            <a:gdLst>
              <a:gd name="connsiteX0" fmla="*/ 1904091 w 4305219"/>
              <a:gd name="connsiteY0" fmla="*/ 0 h 6913983"/>
              <a:gd name="connsiteX1" fmla="*/ 4305219 w 4305219"/>
              <a:gd name="connsiteY1" fmla="*/ 0 h 6913983"/>
              <a:gd name="connsiteX2" fmla="*/ 4305219 w 4305219"/>
              <a:gd name="connsiteY2" fmla="*/ 6913983 h 6913983"/>
              <a:gd name="connsiteX3" fmla="*/ 1818156 w 4305219"/>
              <a:gd name="connsiteY3" fmla="*/ 6913983 h 6913983"/>
              <a:gd name="connsiteX4" fmla="*/ 1507580 w 4305219"/>
              <a:gd name="connsiteY4" fmla="*/ 6681739 h 6913983"/>
              <a:gd name="connsiteX5" fmla="*/ 0 w 4305219"/>
              <a:gd name="connsiteY5" fmla="*/ 3484983 h 6913983"/>
              <a:gd name="connsiteX6" fmla="*/ 1826504 w 4305219"/>
              <a:gd name="connsiteY6" fmla="*/ 49741 h 691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5219" h="6913983">
                <a:moveTo>
                  <a:pt x="1904091" y="0"/>
                </a:moveTo>
                <a:lnTo>
                  <a:pt x="4305219" y="0"/>
                </a:lnTo>
                <a:lnTo>
                  <a:pt x="4305219" y="6913983"/>
                </a:lnTo>
                <a:lnTo>
                  <a:pt x="1818156" y="6913983"/>
                </a:lnTo>
                <a:lnTo>
                  <a:pt x="1507580" y="6681739"/>
                </a:lnTo>
                <a:cubicBezTo>
                  <a:pt x="586863" y="5921896"/>
                  <a:pt x="0" y="4771974"/>
                  <a:pt x="0" y="3484983"/>
                </a:cubicBezTo>
                <a:cubicBezTo>
                  <a:pt x="0" y="2054993"/>
                  <a:pt x="724522" y="794225"/>
                  <a:pt x="1826504" y="497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1322FE-E286-E344-B332-CF37E6CAD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2322728"/>
            <a:ext cx="5751389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98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2/27/24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50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2/27/24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8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22" r:id="rId3"/>
    <p:sldLayoutId id="2147483708" r:id="rId4"/>
    <p:sldLayoutId id="2147483709" r:id="rId5"/>
    <p:sldLayoutId id="2147483716" r:id="rId6"/>
    <p:sldLayoutId id="2147483710" r:id="rId7"/>
    <p:sldLayoutId id="2147483724" r:id="rId8"/>
    <p:sldLayoutId id="2147483711" r:id="rId9"/>
    <p:sldLayoutId id="2147483718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50278-9A9A-0F4E-BDCF-6351BE1732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s-Latn-BA" dirty="0" err="1"/>
              <a:t>Particle</a:t>
            </a:r>
            <a:r>
              <a:rPr lang="bs-Latn-BA" dirty="0"/>
              <a:t> </a:t>
            </a:r>
            <a:r>
              <a:rPr lang="bs-Latn-BA" dirty="0" err="1"/>
              <a:t>therapy</a:t>
            </a:r>
            <a:r>
              <a:rPr lang="bs-Latn-BA" dirty="0"/>
              <a:t> </a:t>
            </a:r>
            <a:r>
              <a:rPr lang="bs-Latn-BA" dirty="0" err="1"/>
              <a:t>masterclass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7F481B-9C2C-084A-8DF1-0582D2DA4B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4645151"/>
            <a:ext cx="9310254" cy="2046593"/>
          </a:xfrm>
        </p:spPr>
        <p:txBody>
          <a:bodyPr>
            <a:normAutofit/>
          </a:bodyPr>
          <a:lstStyle/>
          <a:p>
            <a:r>
              <a:rPr lang="bs-Latn-BA" dirty="0" err="1"/>
              <a:t>Therapy</a:t>
            </a:r>
            <a:r>
              <a:rPr lang="bs-Latn-BA" dirty="0"/>
              <a:t> </a:t>
            </a:r>
            <a:r>
              <a:rPr lang="bs-Latn-BA" dirty="0" err="1"/>
              <a:t>planning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TG119 &amp; </a:t>
            </a:r>
            <a:r>
              <a:rPr lang="bs-Latn-BA" dirty="0" err="1"/>
              <a:t>liver</a:t>
            </a:r>
            <a:endParaRPr lang="bs-Latn-BA" dirty="0"/>
          </a:p>
          <a:p>
            <a:r>
              <a:rPr lang="bs-Latn-BA" dirty="0"/>
              <a:t>University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pavia</a:t>
            </a:r>
            <a:r>
              <a:rPr lang="bs-Latn-BA" dirty="0"/>
              <a:t> – PV INFN - CNAO</a:t>
            </a:r>
          </a:p>
          <a:p>
            <a:r>
              <a:rPr lang="bs-Latn-BA" dirty="0" err="1"/>
              <a:t>S.Rahmoun</a:t>
            </a:r>
            <a:r>
              <a:rPr lang="bs-Latn-BA" dirty="0"/>
              <a:t>, </a:t>
            </a:r>
            <a:r>
              <a:rPr lang="bs-Latn-BA" dirty="0" err="1"/>
              <a:t>liceo</a:t>
            </a:r>
            <a:r>
              <a:rPr lang="bs-Latn-BA" dirty="0"/>
              <a:t> </a:t>
            </a:r>
            <a:r>
              <a:rPr lang="bs-Latn-BA" dirty="0" err="1"/>
              <a:t>scientifico</a:t>
            </a:r>
            <a:r>
              <a:rPr lang="bs-Latn-BA" dirty="0"/>
              <a:t> </a:t>
            </a:r>
            <a:r>
              <a:rPr lang="bs-Latn-BA" dirty="0" err="1"/>
              <a:t>Cairoli</a:t>
            </a:r>
            <a:r>
              <a:rPr lang="bs-Latn-BA" dirty="0"/>
              <a:t>, </a:t>
            </a:r>
            <a:r>
              <a:rPr lang="bs-Latn-BA" dirty="0" err="1"/>
              <a:t>vigevano</a:t>
            </a:r>
            <a:r>
              <a:rPr lang="bs-Latn-BA" dirty="0"/>
              <a:t>, on </a:t>
            </a:r>
            <a:r>
              <a:rPr lang="bs-Latn-BA" dirty="0" err="1"/>
              <a:t>behalf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PTMC-</a:t>
            </a:r>
            <a:r>
              <a:rPr lang="bs-Latn-BA" dirty="0" err="1"/>
              <a:t>Pavia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8727" y="548034"/>
            <a:ext cx="710530" cy="682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3084" y="4904249"/>
            <a:ext cx="1413992" cy="698529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82A273E0-2AE4-C04F-4502-595E22FF9005}"/>
              </a:ext>
            </a:extLst>
          </p:cNvPr>
          <p:cNvSpPr/>
          <p:nvPr/>
        </p:nvSpPr>
        <p:spPr>
          <a:xfrm>
            <a:off x="-16668" y="-14990"/>
            <a:ext cx="2058327" cy="2046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606CD994-DAAB-AC4C-4B30-D9C5B3FDF6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485" y="27238"/>
            <a:ext cx="1660436" cy="823349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5558C6E8-0B7D-720F-2B63-4E543E3DA4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485" y="1419464"/>
            <a:ext cx="1252095" cy="432542"/>
          </a:xfrm>
          <a:prstGeom prst="rect">
            <a:avLst/>
          </a:prstGeom>
        </p:spPr>
      </p:pic>
      <p:pic>
        <p:nvPicPr>
          <p:cNvPr id="5" name="Picture 4" descr="Logo, icon&#10;&#10;Description automatically generated">
            <a:extLst>
              <a:ext uri="{FF2B5EF4-FFF2-40B4-BE49-F238E27FC236}">
                <a16:creationId xmlns:a16="http://schemas.microsoft.com/office/drawing/2014/main" id="{B0ABC805-6C63-54CF-7CC1-48B85522DF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623" y="787935"/>
            <a:ext cx="1143252" cy="57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93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421817"/>
            <a:ext cx="9360131" cy="1369074"/>
          </a:xfrm>
        </p:spPr>
        <p:txBody>
          <a:bodyPr>
            <a:normAutofit/>
          </a:bodyPr>
          <a:lstStyle/>
          <a:p>
            <a:r>
              <a:rPr lang="bs-Latn-BA" dirty="0" err="1"/>
              <a:t>Comparison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PROTON AND CARBON IONS TREATMENT FOR </a:t>
            </a:r>
            <a:r>
              <a:rPr lang="bs-Latn-BA" dirty="0">
                <a:solidFill>
                  <a:srgbClr val="FF0000"/>
                </a:solidFill>
              </a:rPr>
              <a:t>LIVER </a:t>
            </a:r>
            <a:r>
              <a:rPr lang="bs-Latn-BA" dirty="0" err="1">
                <a:solidFill>
                  <a:srgbClr val="FF0000"/>
                </a:solidFill>
              </a:rPr>
              <a:t>case</a:t>
            </a:r>
            <a:endParaRPr lang="bs-Latn-BA" dirty="0">
              <a:solidFill>
                <a:srgbClr val="FF0000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566106" y="6036709"/>
            <a:ext cx="3702081" cy="9786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/>
              <a:t>Proton </a:t>
            </a:r>
            <a:r>
              <a:rPr lang="bs-Latn-BA" sz="1800" dirty="0" err="1"/>
              <a:t>beam</a:t>
            </a:r>
            <a:r>
              <a:rPr lang="bs-Latn-BA" sz="1800" dirty="0"/>
              <a:t> at 315°</a:t>
            </a:r>
          </a:p>
        </p:txBody>
      </p:sp>
      <p:pic>
        <p:nvPicPr>
          <p:cNvPr id="20" name="Picture 4" descr="A picture containing dark&#10;&#10;Description automatically generated">
            <a:extLst>
              <a:ext uri="{FF2B5EF4-FFF2-40B4-BE49-F238E27FC236}">
                <a16:creationId xmlns:a16="http://schemas.microsoft.com/office/drawing/2014/main" id="{7D701B7F-EB49-EDB9-0875-D011CB0F1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910" y="2159840"/>
            <a:ext cx="3681277" cy="3654793"/>
          </a:xfrm>
          <a:prstGeom prst="rect">
            <a:avLst/>
          </a:prstGeom>
        </p:spPr>
      </p:pic>
      <p:pic>
        <p:nvPicPr>
          <p:cNvPr id="21" name="Picture 4" descr="A picture containing dark&#10;&#10;Description automatically generated">
            <a:extLst>
              <a:ext uri="{FF2B5EF4-FFF2-40B4-BE49-F238E27FC236}">
                <a16:creationId xmlns:a16="http://schemas.microsoft.com/office/drawing/2014/main" id="{2A82CDC9-EE43-1347-1BAB-3FC045D41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134" y="2159840"/>
            <a:ext cx="3681277" cy="3654793"/>
          </a:xfrm>
          <a:prstGeom prst="rect">
            <a:avLst/>
          </a:prstGeom>
        </p:spPr>
      </p:pic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C14CD38E-8E94-4D34-8753-C376447CADC7}"/>
              </a:ext>
            </a:extLst>
          </p:cNvPr>
          <p:cNvSpPr txBox="1">
            <a:spLocks/>
          </p:cNvSpPr>
          <p:nvPr/>
        </p:nvSpPr>
        <p:spPr>
          <a:xfrm>
            <a:off x="6923813" y="6036709"/>
            <a:ext cx="3702081" cy="9786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 err="1"/>
              <a:t>Carbon</a:t>
            </a:r>
            <a:r>
              <a:rPr lang="bs-Latn-BA" sz="1800" dirty="0"/>
              <a:t>-ion </a:t>
            </a:r>
            <a:r>
              <a:rPr lang="bs-Latn-BA" sz="1800" dirty="0" err="1"/>
              <a:t>beam</a:t>
            </a:r>
            <a:r>
              <a:rPr lang="bs-Latn-BA" sz="1800" dirty="0"/>
              <a:t> at 315°</a:t>
            </a:r>
          </a:p>
        </p:txBody>
      </p:sp>
    </p:spTree>
    <p:extLst>
      <p:ext uri="{BB962C8B-B14F-4D97-AF65-F5344CB8AC3E}">
        <p14:creationId xmlns:p14="http://schemas.microsoft.com/office/powerpoint/2010/main" val="916659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421817"/>
            <a:ext cx="9360131" cy="1369074"/>
          </a:xfrm>
        </p:spPr>
        <p:txBody>
          <a:bodyPr>
            <a:normAutofit/>
          </a:bodyPr>
          <a:lstStyle/>
          <a:p>
            <a:r>
              <a:rPr lang="bs-Latn-BA" dirty="0" err="1"/>
              <a:t>Comparison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PROTON AND CARBON IONS TREATMENT FOR </a:t>
            </a:r>
            <a:r>
              <a:rPr lang="bs-Latn-BA" dirty="0">
                <a:solidFill>
                  <a:srgbClr val="FF0000"/>
                </a:solidFill>
              </a:rPr>
              <a:t>LIVER </a:t>
            </a:r>
            <a:r>
              <a:rPr lang="bs-Latn-BA" dirty="0" err="1">
                <a:solidFill>
                  <a:srgbClr val="FF0000"/>
                </a:solidFill>
              </a:rPr>
              <a:t>case</a:t>
            </a:r>
            <a:endParaRPr lang="bs-Latn-BA" dirty="0">
              <a:solidFill>
                <a:srgbClr val="FF0000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278218" y="1960103"/>
            <a:ext cx="3702081" cy="39947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>
                <a:solidFill>
                  <a:srgbClr val="C00000"/>
                </a:solidFill>
              </a:rPr>
              <a:t>Proton </a:t>
            </a:r>
            <a:r>
              <a:rPr lang="bs-Latn-BA" sz="1800" dirty="0" err="1">
                <a:solidFill>
                  <a:srgbClr val="C00000"/>
                </a:solidFill>
              </a:rPr>
              <a:t>beam</a:t>
            </a:r>
            <a:r>
              <a:rPr lang="bs-Latn-BA" sz="1800" dirty="0">
                <a:solidFill>
                  <a:srgbClr val="C00000"/>
                </a:solidFill>
              </a:rPr>
              <a:t> at 315°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C14CD38E-8E94-4D34-8753-C376447CADC7}"/>
              </a:ext>
            </a:extLst>
          </p:cNvPr>
          <p:cNvSpPr txBox="1">
            <a:spLocks/>
          </p:cNvSpPr>
          <p:nvPr/>
        </p:nvSpPr>
        <p:spPr>
          <a:xfrm>
            <a:off x="7013754" y="1960103"/>
            <a:ext cx="3702081" cy="39947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 err="1">
                <a:solidFill>
                  <a:srgbClr val="C00000"/>
                </a:solidFill>
              </a:rPr>
              <a:t>Carbon</a:t>
            </a:r>
            <a:r>
              <a:rPr lang="bs-Latn-BA" sz="1800" dirty="0">
                <a:solidFill>
                  <a:srgbClr val="C00000"/>
                </a:solidFill>
              </a:rPr>
              <a:t>-ion </a:t>
            </a:r>
            <a:r>
              <a:rPr lang="bs-Latn-BA" sz="1800" dirty="0" err="1">
                <a:solidFill>
                  <a:srgbClr val="C00000"/>
                </a:solidFill>
              </a:rPr>
              <a:t>beam</a:t>
            </a:r>
            <a:r>
              <a:rPr lang="bs-Latn-BA" sz="1800" dirty="0">
                <a:solidFill>
                  <a:srgbClr val="C00000"/>
                </a:solidFill>
              </a:rPr>
              <a:t> at 315°</a:t>
            </a:r>
          </a:p>
        </p:txBody>
      </p:sp>
      <p:pic>
        <p:nvPicPr>
          <p:cNvPr id="2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B8209DE-2393-115D-8626-2382E5012C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" r="7867"/>
          <a:stretch/>
        </p:blipFill>
        <p:spPr>
          <a:xfrm>
            <a:off x="162518" y="2528789"/>
            <a:ext cx="5933482" cy="3662149"/>
          </a:xfrm>
          <a:prstGeom prst="rect">
            <a:avLst/>
          </a:prstGeom>
        </p:spPr>
      </p:pic>
      <p:pic>
        <p:nvPicPr>
          <p:cNvPr id="3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2D8E3849-5497-9B16-4870-05690379CB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7666"/>
          <a:stretch/>
        </p:blipFill>
        <p:spPr>
          <a:xfrm>
            <a:off x="6258518" y="2528789"/>
            <a:ext cx="5933482" cy="3616093"/>
          </a:xfrm>
          <a:prstGeom prst="rect">
            <a:avLst/>
          </a:prstGeom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F15C1C1-D8DB-4964-EBC9-BA2ED9AC3129}"/>
              </a:ext>
            </a:extLst>
          </p:cNvPr>
          <p:cNvSpPr txBox="1">
            <a:spLocks/>
          </p:cNvSpPr>
          <p:nvPr/>
        </p:nvSpPr>
        <p:spPr>
          <a:xfrm>
            <a:off x="325036" y="5971557"/>
            <a:ext cx="11866964" cy="140590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err="1">
                <a:solidFill>
                  <a:srgbClr val="C00000"/>
                </a:solidFill>
              </a:rPr>
              <a:t>Both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protons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and</a:t>
            </a:r>
            <a:r>
              <a:rPr lang="bs-Latn-BA" dirty="0">
                <a:solidFill>
                  <a:srgbClr val="C00000"/>
                </a:solidFill>
              </a:rPr>
              <a:t> C-</a:t>
            </a:r>
            <a:r>
              <a:rPr lang="bs-Latn-BA" dirty="0" err="1">
                <a:solidFill>
                  <a:srgbClr val="C00000"/>
                </a:solidFill>
              </a:rPr>
              <a:t>ions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deliver</a:t>
            </a:r>
            <a:r>
              <a:rPr lang="bs-Latn-BA" dirty="0">
                <a:solidFill>
                  <a:srgbClr val="C00000"/>
                </a:solidFill>
              </a:rPr>
              <a:t> a </a:t>
            </a:r>
            <a:r>
              <a:rPr lang="bs-Latn-BA" dirty="0" err="1">
                <a:solidFill>
                  <a:srgbClr val="C00000"/>
                </a:solidFill>
              </a:rPr>
              <a:t>very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homogeneous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dose</a:t>
            </a:r>
            <a:r>
              <a:rPr lang="bs-Latn-BA" dirty="0">
                <a:solidFill>
                  <a:srgbClr val="C00000"/>
                </a:solidFill>
              </a:rPr>
              <a:t> in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TARGETs</a:t>
            </a:r>
            <a:endParaRPr lang="bs-Latn-BA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541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421817"/>
            <a:ext cx="9360131" cy="1369074"/>
          </a:xfrm>
        </p:spPr>
        <p:txBody>
          <a:bodyPr>
            <a:normAutofit/>
          </a:bodyPr>
          <a:lstStyle/>
          <a:p>
            <a:r>
              <a:rPr lang="bs-Latn-BA" dirty="0" err="1"/>
              <a:t>Comparison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PROTON AND CARBON IONS TREATMENT FOR </a:t>
            </a:r>
            <a:r>
              <a:rPr lang="bs-Latn-BA" dirty="0">
                <a:solidFill>
                  <a:srgbClr val="FF0000"/>
                </a:solidFill>
              </a:rPr>
              <a:t>LIVER </a:t>
            </a:r>
            <a:r>
              <a:rPr lang="bs-Latn-BA" dirty="0" err="1">
                <a:solidFill>
                  <a:srgbClr val="FF0000"/>
                </a:solidFill>
              </a:rPr>
              <a:t>case</a:t>
            </a:r>
            <a:endParaRPr lang="bs-Latn-BA" dirty="0">
              <a:solidFill>
                <a:srgbClr val="FF0000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278218" y="1960103"/>
            <a:ext cx="3702081" cy="39947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>
                <a:solidFill>
                  <a:srgbClr val="C00000"/>
                </a:solidFill>
              </a:rPr>
              <a:t>Proton </a:t>
            </a:r>
            <a:r>
              <a:rPr lang="bs-Latn-BA" sz="1800" dirty="0" err="1">
                <a:solidFill>
                  <a:srgbClr val="C00000"/>
                </a:solidFill>
              </a:rPr>
              <a:t>beam</a:t>
            </a:r>
            <a:r>
              <a:rPr lang="bs-Latn-BA" sz="1800" dirty="0">
                <a:solidFill>
                  <a:srgbClr val="C00000"/>
                </a:solidFill>
              </a:rPr>
              <a:t> at 315°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C14CD38E-8E94-4D34-8753-C376447CADC7}"/>
              </a:ext>
            </a:extLst>
          </p:cNvPr>
          <p:cNvSpPr txBox="1">
            <a:spLocks/>
          </p:cNvSpPr>
          <p:nvPr/>
        </p:nvSpPr>
        <p:spPr>
          <a:xfrm>
            <a:off x="7013754" y="1960103"/>
            <a:ext cx="3702081" cy="39947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 err="1">
                <a:solidFill>
                  <a:srgbClr val="C00000"/>
                </a:solidFill>
              </a:rPr>
              <a:t>Carbon</a:t>
            </a:r>
            <a:r>
              <a:rPr lang="bs-Latn-BA" sz="1800" dirty="0">
                <a:solidFill>
                  <a:srgbClr val="C00000"/>
                </a:solidFill>
              </a:rPr>
              <a:t>-ion </a:t>
            </a:r>
            <a:r>
              <a:rPr lang="bs-Latn-BA" sz="1800" dirty="0" err="1">
                <a:solidFill>
                  <a:srgbClr val="C00000"/>
                </a:solidFill>
              </a:rPr>
              <a:t>beam</a:t>
            </a:r>
            <a:r>
              <a:rPr lang="bs-Latn-BA" sz="1800" dirty="0">
                <a:solidFill>
                  <a:srgbClr val="C00000"/>
                </a:solidFill>
              </a:rPr>
              <a:t> at 315°</a:t>
            </a:r>
          </a:p>
        </p:txBody>
      </p:sp>
      <p:pic>
        <p:nvPicPr>
          <p:cNvPr id="2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B8209DE-2393-115D-8626-2382E5012C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" r="7867"/>
          <a:stretch/>
        </p:blipFill>
        <p:spPr>
          <a:xfrm>
            <a:off x="162518" y="2528789"/>
            <a:ext cx="5933482" cy="3662149"/>
          </a:xfrm>
          <a:prstGeom prst="rect">
            <a:avLst/>
          </a:prstGeom>
        </p:spPr>
      </p:pic>
      <p:pic>
        <p:nvPicPr>
          <p:cNvPr id="3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2D8E3849-5497-9B16-4870-05690379CB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7666"/>
          <a:stretch/>
        </p:blipFill>
        <p:spPr>
          <a:xfrm>
            <a:off x="6258518" y="2528789"/>
            <a:ext cx="5933482" cy="3616093"/>
          </a:xfrm>
          <a:prstGeom prst="rect">
            <a:avLst/>
          </a:prstGeom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F15C1C1-D8DB-4964-EBC9-BA2ED9AC3129}"/>
              </a:ext>
            </a:extLst>
          </p:cNvPr>
          <p:cNvSpPr txBox="1">
            <a:spLocks/>
          </p:cNvSpPr>
          <p:nvPr/>
        </p:nvSpPr>
        <p:spPr>
          <a:xfrm>
            <a:off x="325036" y="5971557"/>
            <a:ext cx="11866964" cy="140590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err="1">
                <a:solidFill>
                  <a:srgbClr val="C00000"/>
                </a:solidFill>
              </a:rPr>
              <a:t>Due</a:t>
            </a:r>
            <a:r>
              <a:rPr lang="bs-Latn-BA" dirty="0">
                <a:solidFill>
                  <a:srgbClr val="C00000"/>
                </a:solidFill>
              </a:rPr>
              <a:t> to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fragmentation</a:t>
            </a:r>
            <a:r>
              <a:rPr lang="bs-Latn-BA" dirty="0">
                <a:solidFill>
                  <a:srgbClr val="C00000"/>
                </a:solidFill>
              </a:rPr>
              <a:t>, C-</a:t>
            </a:r>
            <a:r>
              <a:rPr lang="bs-Latn-BA" dirty="0" err="1">
                <a:solidFill>
                  <a:srgbClr val="C00000"/>
                </a:solidFill>
              </a:rPr>
              <a:t>ions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leads</a:t>
            </a:r>
            <a:r>
              <a:rPr lang="bs-Latn-BA" dirty="0">
                <a:solidFill>
                  <a:srgbClr val="C00000"/>
                </a:solidFill>
              </a:rPr>
              <a:t> to a </a:t>
            </a:r>
            <a:r>
              <a:rPr lang="bs-Latn-BA" dirty="0" err="1">
                <a:solidFill>
                  <a:srgbClr val="C00000"/>
                </a:solidFill>
              </a:rPr>
              <a:t>measurable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dose</a:t>
            </a:r>
            <a:r>
              <a:rPr lang="bs-Latn-BA" dirty="0">
                <a:solidFill>
                  <a:srgbClr val="C00000"/>
                </a:solidFill>
              </a:rPr>
              <a:t> to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spinal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cord</a:t>
            </a:r>
            <a:r>
              <a:rPr lang="bs-Latn-BA" dirty="0">
                <a:solidFill>
                  <a:srgbClr val="C00000"/>
                </a:solidFill>
              </a:rPr>
              <a:t>, </a:t>
            </a:r>
            <a:r>
              <a:rPr lang="bs-Latn-BA" dirty="0" err="1">
                <a:solidFill>
                  <a:srgbClr val="C00000"/>
                </a:solidFill>
              </a:rPr>
              <a:t>completely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absent</a:t>
            </a:r>
            <a:r>
              <a:rPr lang="bs-Latn-BA" dirty="0">
                <a:solidFill>
                  <a:srgbClr val="C00000"/>
                </a:solidFill>
              </a:rPr>
              <a:t> in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proton plan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E8D9DD9-4234-7539-0C99-88E184448EB7}"/>
              </a:ext>
            </a:extLst>
          </p:cNvPr>
          <p:cNvSpPr/>
          <p:nvPr/>
        </p:nvSpPr>
        <p:spPr>
          <a:xfrm>
            <a:off x="6379535" y="3700130"/>
            <a:ext cx="478466" cy="46783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43526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7873" y="1645920"/>
            <a:ext cx="7356255" cy="3566160"/>
          </a:xfrm>
        </p:spPr>
        <p:txBody>
          <a:bodyPr/>
          <a:lstStyle/>
          <a:p>
            <a:r>
              <a:rPr lang="bs-Latn-BA" dirty="0" err="1"/>
              <a:t>Thank</a:t>
            </a:r>
            <a:r>
              <a:rPr lang="bs-Latn-BA" dirty="0"/>
              <a:t> </a:t>
            </a:r>
            <a:r>
              <a:rPr lang="bs-Latn-BA" dirty="0" err="1"/>
              <a:t>you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</a:t>
            </a:r>
            <a:r>
              <a:rPr lang="bs-Latn-BA" dirty="0" err="1"/>
              <a:t>your</a:t>
            </a:r>
            <a:r>
              <a:rPr lang="bs-Latn-BA" dirty="0"/>
              <a:t> </a:t>
            </a:r>
            <a:r>
              <a:rPr lang="bs-Latn-BA" dirty="0" err="1"/>
              <a:t>attention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62519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bs-Latn-BA" dirty="0"/>
              <a:t>ABSTRACT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/>
              <a:t>C PHANTOM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/>
              <a:t>LIVER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/>
              <a:t>CONCLUSION (</a:t>
            </a:r>
            <a:r>
              <a:rPr lang="bs-Latn-BA" dirty="0" err="1"/>
              <a:t>for</a:t>
            </a:r>
            <a:r>
              <a:rPr lang="bs-Latn-BA" dirty="0"/>
              <a:t> </a:t>
            </a:r>
            <a:r>
              <a:rPr lang="bs-Latn-BA" dirty="0" err="1"/>
              <a:t>each</a:t>
            </a:r>
            <a:r>
              <a:rPr lang="bs-Latn-BA" dirty="0"/>
              <a:t> </a:t>
            </a:r>
            <a:r>
              <a:rPr lang="bs-Latn-BA" dirty="0" err="1"/>
              <a:t>case</a:t>
            </a:r>
            <a:r>
              <a:rPr lang="bs-Latn-BA"/>
              <a:t>)</a:t>
            </a: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Table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content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25773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9B206E8-59BD-1B4C-8912-9A0443F96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>
                <a:sym typeface="Bodoni SvtyTwo ITC TT-Book"/>
              </a:rPr>
              <a:t>abstract</a:t>
            </a:r>
            <a:endParaRPr lang="en-US" dirty="0">
              <a:sym typeface="Bodoni SvtyTwo ITC TT-Book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8" b="3648"/>
          <a:stretch>
            <a:fillRect/>
          </a:stretch>
        </p:blipFill>
        <p:spPr>
          <a:xfrm>
            <a:off x="6776633" y="1595150"/>
            <a:ext cx="3226232" cy="3226232"/>
          </a:xfrm>
        </p:spPr>
      </p:pic>
      <p:sp>
        <p:nvSpPr>
          <p:cNvPr id="6" name="Content Placeholder 11">
            <a:extLst>
              <a:ext uri="{FF2B5EF4-FFF2-40B4-BE49-F238E27FC236}">
                <a16:creationId xmlns:a16="http://schemas.microsoft.com/office/drawing/2014/main" id="{2F06A708-C428-8443-AB48-F60A95FF71FE}"/>
              </a:ext>
            </a:extLst>
          </p:cNvPr>
          <p:cNvSpPr txBox="1">
            <a:spLocks/>
          </p:cNvSpPr>
          <p:nvPr/>
        </p:nvSpPr>
        <p:spPr>
          <a:xfrm>
            <a:off x="1097280" y="1790891"/>
            <a:ext cx="4144096" cy="4563872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err="1"/>
              <a:t>We</a:t>
            </a:r>
            <a:r>
              <a:rPr lang="bs-Latn-BA" dirty="0"/>
              <a:t> </a:t>
            </a:r>
            <a:r>
              <a:rPr lang="bs-Latn-BA" dirty="0" err="1"/>
              <a:t>have</a:t>
            </a:r>
            <a:r>
              <a:rPr lang="bs-Latn-BA" dirty="0"/>
              <a:t> </a:t>
            </a:r>
            <a:r>
              <a:rPr lang="bs-Latn-BA" dirty="0" err="1"/>
              <a:t>conducted</a:t>
            </a:r>
            <a:r>
              <a:rPr lang="bs-Latn-BA" dirty="0"/>
              <a:t> </a:t>
            </a:r>
            <a:r>
              <a:rPr lang="bs-Latn-BA" dirty="0" err="1"/>
              <a:t>different</a:t>
            </a:r>
            <a:r>
              <a:rPr lang="bs-Latn-BA" dirty="0"/>
              <a:t> </a:t>
            </a:r>
            <a:r>
              <a:rPr lang="bs-Latn-BA" dirty="0" err="1"/>
              <a:t>simulation</a:t>
            </a:r>
            <a:r>
              <a:rPr lang="bs-Latn-BA" dirty="0"/>
              <a:t> </a:t>
            </a:r>
            <a:r>
              <a:rPr lang="bs-Latn-BA" dirty="0" err="1"/>
              <a:t>modelling</a:t>
            </a:r>
            <a:r>
              <a:rPr lang="bs-Latn-BA" dirty="0"/>
              <a:t> </a:t>
            </a:r>
            <a:r>
              <a:rPr lang="bs-Latn-BA" dirty="0" err="1"/>
              <a:t>several</a:t>
            </a:r>
            <a:r>
              <a:rPr lang="bs-Latn-BA" dirty="0"/>
              <a:t> </a:t>
            </a:r>
            <a:r>
              <a:rPr lang="bs-Latn-BA" dirty="0" err="1"/>
              <a:t>treatment</a:t>
            </a:r>
            <a:r>
              <a:rPr lang="bs-Latn-BA" dirty="0"/>
              <a:t> </a:t>
            </a:r>
            <a:r>
              <a:rPr lang="bs-Latn-BA" dirty="0" err="1"/>
              <a:t>plans</a:t>
            </a:r>
            <a:r>
              <a:rPr lang="bs-Latn-BA" dirty="0"/>
              <a:t> </a:t>
            </a:r>
            <a:r>
              <a:rPr lang="bs-Latn-BA" dirty="0" err="1"/>
              <a:t>taking</a:t>
            </a:r>
            <a:r>
              <a:rPr lang="bs-Latn-BA" dirty="0"/>
              <a:t> </a:t>
            </a:r>
            <a:r>
              <a:rPr lang="bs-Latn-BA" dirty="0" err="1"/>
              <a:t>into</a:t>
            </a:r>
            <a:r>
              <a:rPr lang="bs-Latn-BA" dirty="0"/>
              <a:t> </a:t>
            </a:r>
            <a:r>
              <a:rPr lang="bs-Latn-BA" dirty="0" err="1"/>
              <a:t>account</a:t>
            </a:r>
            <a:r>
              <a:rPr lang="bs-Latn-BA" dirty="0"/>
              <a:t> TG119 </a:t>
            </a:r>
            <a:r>
              <a:rPr lang="bs-Latn-BA" dirty="0" err="1"/>
              <a:t>phantom</a:t>
            </a:r>
            <a:r>
              <a:rPr lang="bs-Latn-BA" dirty="0"/>
              <a:t> </a:t>
            </a:r>
            <a:r>
              <a:rPr lang="bs-Latn-BA" dirty="0" err="1"/>
              <a:t>and</a:t>
            </a:r>
            <a:r>
              <a:rPr lang="bs-Latn-BA" dirty="0"/>
              <a:t> one </a:t>
            </a:r>
            <a:r>
              <a:rPr lang="bs-Latn-BA" dirty="0" err="1"/>
              <a:t>clinical</a:t>
            </a:r>
            <a:r>
              <a:rPr lang="bs-Latn-BA" dirty="0"/>
              <a:t> </a:t>
            </a:r>
            <a:r>
              <a:rPr lang="bs-Latn-BA" dirty="0" err="1"/>
              <a:t>case</a:t>
            </a:r>
            <a:r>
              <a:rPr lang="bs-Latn-BA" dirty="0"/>
              <a:t> (</a:t>
            </a:r>
            <a:r>
              <a:rPr lang="bs-Latn-BA" dirty="0" err="1"/>
              <a:t>liver</a:t>
            </a:r>
            <a:r>
              <a:rPr lang="bs-Latn-BA" dirty="0"/>
              <a:t> tumor).</a:t>
            </a:r>
          </a:p>
          <a:p>
            <a:r>
              <a:rPr lang="bs-Latn-BA" dirty="0" err="1"/>
              <a:t>We</a:t>
            </a:r>
            <a:r>
              <a:rPr lang="bs-Latn-BA" dirty="0"/>
              <a:t> </a:t>
            </a:r>
            <a:r>
              <a:rPr lang="bs-Latn-BA" dirty="0" err="1"/>
              <a:t>have</a:t>
            </a:r>
            <a:r>
              <a:rPr lang="bs-Latn-BA" dirty="0"/>
              <a:t> </a:t>
            </a:r>
            <a:r>
              <a:rPr lang="bs-Latn-BA" dirty="0" err="1"/>
              <a:t>planned</a:t>
            </a:r>
            <a:r>
              <a:rPr lang="bs-Latn-BA" dirty="0"/>
              <a:t> </a:t>
            </a:r>
            <a:r>
              <a:rPr lang="bs-Latn-BA" dirty="0" err="1"/>
              <a:t>treatments</a:t>
            </a:r>
            <a:r>
              <a:rPr lang="bs-Latn-BA" dirty="0"/>
              <a:t> </a:t>
            </a:r>
            <a:r>
              <a:rPr lang="bs-Latn-BA" dirty="0" err="1"/>
              <a:t>considering</a:t>
            </a:r>
            <a:r>
              <a:rPr lang="bs-Latn-BA" dirty="0"/>
              <a:t> </a:t>
            </a:r>
            <a:r>
              <a:rPr lang="bs-Latn-BA" dirty="0" err="1"/>
              <a:t>different</a:t>
            </a:r>
            <a:r>
              <a:rPr lang="bs-Latn-BA" dirty="0"/>
              <a:t> </a:t>
            </a:r>
            <a:r>
              <a:rPr lang="bs-Latn-BA" dirty="0" err="1"/>
              <a:t>particle</a:t>
            </a:r>
            <a:r>
              <a:rPr lang="bs-Latn-BA" dirty="0"/>
              <a:t> </a:t>
            </a:r>
            <a:r>
              <a:rPr lang="bs-Latn-BA" dirty="0" err="1"/>
              <a:t>beams</a:t>
            </a:r>
            <a:r>
              <a:rPr lang="bs-Latn-BA" dirty="0"/>
              <a:t> </a:t>
            </a:r>
            <a:r>
              <a:rPr lang="bs-Latn-BA" dirty="0" err="1"/>
              <a:t>made</a:t>
            </a:r>
            <a:r>
              <a:rPr lang="bs-Latn-BA" dirty="0"/>
              <a:t> </a:t>
            </a:r>
            <a:r>
              <a:rPr lang="bs-Latn-BA" dirty="0" err="1"/>
              <a:t>by</a:t>
            </a:r>
            <a:r>
              <a:rPr lang="bs-Latn-BA" dirty="0"/>
              <a:t> </a:t>
            </a:r>
            <a:r>
              <a:rPr lang="bs-Latn-BA" dirty="0" err="1"/>
              <a:t>photons</a:t>
            </a:r>
            <a:r>
              <a:rPr lang="bs-Latn-BA" dirty="0"/>
              <a:t>, </a:t>
            </a:r>
            <a:r>
              <a:rPr lang="bs-Latn-BA" dirty="0" err="1"/>
              <a:t>protons</a:t>
            </a:r>
            <a:r>
              <a:rPr lang="bs-Latn-BA" dirty="0"/>
              <a:t> </a:t>
            </a:r>
            <a:r>
              <a:rPr lang="bs-Latn-BA" dirty="0" err="1"/>
              <a:t>and</a:t>
            </a:r>
            <a:r>
              <a:rPr lang="bs-Latn-BA" dirty="0"/>
              <a:t> </a:t>
            </a:r>
            <a:r>
              <a:rPr lang="bs-Latn-BA" dirty="0" err="1"/>
              <a:t>carbons</a:t>
            </a:r>
            <a:r>
              <a:rPr lang="bs-Latn-BA" dirty="0"/>
              <a:t> </a:t>
            </a:r>
            <a:r>
              <a:rPr lang="bs-Latn-BA" dirty="0" err="1"/>
              <a:t>ions</a:t>
            </a:r>
            <a:r>
              <a:rPr lang="bs-Latn-BA" dirty="0"/>
              <a:t>, </a:t>
            </a:r>
            <a:r>
              <a:rPr lang="bs-Latn-BA" dirty="0" err="1"/>
              <a:t>changing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gantry</a:t>
            </a:r>
            <a:r>
              <a:rPr lang="bs-Latn-BA" dirty="0"/>
              <a:t> </a:t>
            </a:r>
            <a:r>
              <a:rPr lang="bs-Latn-BA" dirty="0" err="1"/>
              <a:t>angles</a:t>
            </a:r>
            <a:r>
              <a:rPr lang="bs-Latn-BA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11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F41F9-7D13-4D21-A010-46E29F1F6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C </a:t>
            </a:r>
            <a:r>
              <a:rPr lang="bs-Latn-BA" dirty="0" err="1"/>
              <a:t>phantom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08201"/>
            <a:ext cx="3724102" cy="3760891"/>
          </a:xfrm>
        </p:spPr>
        <p:txBody>
          <a:bodyPr/>
          <a:lstStyle/>
          <a:p>
            <a:r>
              <a:rPr lang="bs-Latn-BA" dirty="0" err="1"/>
              <a:t>We</a:t>
            </a:r>
            <a:r>
              <a:rPr lang="bs-Latn-BA" dirty="0"/>
              <a:t> </a:t>
            </a:r>
            <a:r>
              <a:rPr lang="bs-Latn-BA" dirty="0" err="1"/>
              <a:t>considered</a:t>
            </a:r>
            <a:r>
              <a:rPr lang="bs-Latn-BA" dirty="0"/>
              <a:t> TG119 </a:t>
            </a:r>
            <a:r>
              <a:rPr lang="bs-Latn-BA" dirty="0" err="1"/>
              <a:t>phantom</a:t>
            </a:r>
            <a:r>
              <a:rPr lang="bs-Latn-BA" dirty="0"/>
              <a:t>.</a:t>
            </a:r>
          </a:p>
          <a:p>
            <a:r>
              <a:rPr lang="bs-Latn-BA" dirty="0"/>
              <a:t>First </a:t>
            </a:r>
            <a:r>
              <a:rPr lang="bs-Latn-BA" dirty="0" err="1"/>
              <a:t>we</a:t>
            </a:r>
            <a:r>
              <a:rPr lang="bs-Latn-BA" dirty="0"/>
              <a:t> </a:t>
            </a:r>
            <a:r>
              <a:rPr lang="bs-Latn-BA" dirty="0" err="1"/>
              <a:t>planned</a:t>
            </a:r>
            <a:r>
              <a:rPr lang="bs-Latn-BA" dirty="0"/>
              <a:t> </a:t>
            </a:r>
            <a:r>
              <a:rPr lang="bs-Latn-BA" dirty="0" err="1"/>
              <a:t>photon</a:t>
            </a:r>
            <a:r>
              <a:rPr lang="bs-Latn-BA" dirty="0"/>
              <a:t> </a:t>
            </a:r>
            <a:r>
              <a:rPr lang="bs-Latn-BA" dirty="0" err="1"/>
              <a:t>treatments</a:t>
            </a:r>
            <a:r>
              <a:rPr lang="bs-Latn-BA" dirty="0"/>
              <a:t> </a:t>
            </a:r>
            <a:r>
              <a:rPr lang="bs-Latn-BA" dirty="0" err="1"/>
              <a:t>considering</a:t>
            </a:r>
            <a:r>
              <a:rPr lang="bs-Latn-BA" dirty="0"/>
              <a:t>: </a:t>
            </a:r>
          </a:p>
          <a:p>
            <a:r>
              <a:rPr lang="bs-Latn-BA" dirty="0"/>
              <a:t>(1) one </a:t>
            </a:r>
            <a:r>
              <a:rPr lang="bs-Latn-BA" dirty="0" err="1"/>
              <a:t>single</a:t>
            </a:r>
            <a:r>
              <a:rPr lang="bs-Latn-BA" dirty="0"/>
              <a:t> </a:t>
            </a:r>
            <a:r>
              <a:rPr lang="bs-Latn-BA" dirty="0" err="1"/>
              <a:t>beam</a:t>
            </a:r>
            <a:r>
              <a:rPr lang="bs-Latn-BA" dirty="0"/>
              <a:t> </a:t>
            </a:r>
            <a:r>
              <a:rPr lang="bs-Latn-BA" dirty="0" err="1"/>
              <a:t>and</a:t>
            </a:r>
            <a:r>
              <a:rPr lang="bs-Latn-BA" dirty="0"/>
              <a:t> </a:t>
            </a:r>
          </a:p>
          <a:p>
            <a:r>
              <a:rPr lang="bs-Latn-BA" dirty="0"/>
              <a:t>(2) </a:t>
            </a:r>
            <a:r>
              <a:rPr lang="bs-Latn-BA" dirty="0" err="1"/>
              <a:t>five</a:t>
            </a:r>
            <a:r>
              <a:rPr lang="bs-Latn-BA" dirty="0"/>
              <a:t> </a:t>
            </a:r>
            <a:r>
              <a:rPr lang="bs-Latn-BA" dirty="0" err="1"/>
              <a:t>equispaced</a:t>
            </a:r>
            <a:r>
              <a:rPr lang="bs-Latn-BA" dirty="0"/>
              <a:t> </a:t>
            </a:r>
            <a:r>
              <a:rPr lang="bs-Latn-BA" dirty="0" err="1"/>
              <a:t>beams</a:t>
            </a:r>
            <a:r>
              <a:rPr lang="bs-Latn-BA" dirty="0"/>
              <a:t>.</a:t>
            </a:r>
          </a:p>
          <a:p>
            <a:endParaRPr lang="bs-Latn-BA" dirty="0"/>
          </a:p>
          <a:p>
            <a:pPr marL="0" indent="0">
              <a:buNone/>
            </a:pPr>
            <a:endParaRPr lang="bs-Latn-BA" dirty="0"/>
          </a:p>
        </p:txBody>
      </p:sp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6480" y="622994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pic>
        <p:nvPicPr>
          <p:cNvPr id="5" name="Google Shape;378;p22">
            <a:extLst>
              <a:ext uri="{FF2B5EF4-FFF2-40B4-BE49-F238E27FC236}">
                <a16:creationId xmlns:a16="http://schemas.microsoft.com/office/drawing/2014/main" id="{9CFB537D-0662-488B-E1CC-801F690E80E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90332" y="353603"/>
            <a:ext cx="3144199" cy="287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385;p22">
            <a:extLst>
              <a:ext uri="{FF2B5EF4-FFF2-40B4-BE49-F238E27FC236}">
                <a16:creationId xmlns:a16="http://schemas.microsoft.com/office/drawing/2014/main" id="{4C9BBB2B-F410-1441-4888-B1B75665B4F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38183" y="349953"/>
            <a:ext cx="3144200" cy="287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2A0B4CE8-0904-31AE-0930-BD87D8B01F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6" t="4718" r="7836" b="8540"/>
          <a:stretch/>
        </p:blipFill>
        <p:spPr>
          <a:xfrm>
            <a:off x="4797988" y="3642601"/>
            <a:ext cx="3697006" cy="1891212"/>
          </a:xfrm>
          <a:prstGeom prst="rect">
            <a:avLst/>
          </a:prstGeom>
        </p:spPr>
      </p:pic>
      <p:pic>
        <p:nvPicPr>
          <p:cNvPr id="12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791A3918-3EB2-370A-8412-D417832C64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877" r="7747" b="8211"/>
          <a:stretch/>
        </p:blipFill>
        <p:spPr>
          <a:xfrm>
            <a:off x="8494994" y="3636311"/>
            <a:ext cx="3697006" cy="1897502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0C8C313-7DE1-2E0F-9B68-078C4B02E2C9}"/>
              </a:ext>
            </a:extLst>
          </p:cNvPr>
          <p:cNvSpPr txBox="1">
            <a:spLocks/>
          </p:cNvSpPr>
          <p:nvPr/>
        </p:nvSpPr>
        <p:spPr>
          <a:xfrm>
            <a:off x="460375" y="5533813"/>
            <a:ext cx="11209604" cy="1102405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>
                <a:solidFill>
                  <a:srgbClr val="C00000"/>
                </a:solidFill>
              </a:rPr>
              <a:t>As </a:t>
            </a:r>
            <a:r>
              <a:rPr lang="bs-Latn-BA" dirty="0" err="1">
                <a:solidFill>
                  <a:srgbClr val="C00000"/>
                </a:solidFill>
              </a:rPr>
              <a:t>showed</a:t>
            </a:r>
            <a:r>
              <a:rPr lang="bs-Latn-BA" dirty="0">
                <a:solidFill>
                  <a:srgbClr val="C00000"/>
                </a:solidFill>
              </a:rPr>
              <a:t> in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dose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maps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and</a:t>
            </a:r>
            <a:r>
              <a:rPr lang="bs-Latn-BA" dirty="0">
                <a:solidFill>
                  <a:srgbClr val="C00000"/>
                </a:solidFill>
              </a:rPr>
              <a:t> in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DVHs</a:t>
            </a:r>
            <a:r>
              <a:rPr lang="bs-Latn-BA" dirty="0">
                <a:solidFill>
                  <a:srgbClr val="C00000"/>
                </a:solidFill>
              </a:rPr>
              <a:t>,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second</a:t>
            </a:r>
            <a:r>
              <a:rPr lang="bs-Latn-BA" dirty="0">
                <a:solidFill>
                  <a:srgbClr val="C00000"/>
                </a:solidFill>
              </a:rPr>
              <a:t> plan </a:t>
            </a:r>
            <a:r>
              <a:rPr lang="bs-Latn-BA" dirty="0" err="1">
                <a:solidFill>
                  <a:srgbClr val="C00000"/>
                </a:solidFill>
              </a:rPr>
              <a:t>delivers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better</a:t>
            </a:r>
            <a:r>
              <a:rPr lang="bs-Latn-BA" dirty="0">
                <a:solidFill>
                  <a:srgbClr val="C00000"/>
                </a:solidFill>
              </a:rPr>
              <a:t> (more </a:t>
            </a:r>
            <a:r>
              <a:rPr lang="bs-Latn-BA" dirty="0" err="1">
                <a:solidFill>
                  <a:srgbClr val="C00000"/>
                </a:solidFill>
              </a:rPr>
              <a:t>uniformly</a:t>
            </a:r>
            <a:r>
              <a:rPr lang="bs-Latn-BA" dirty="0">
                <a:solidFill>
                  <a:srgbClr val="C00000"/>
                </a:solidFill>
              </a:rPr>
              <a:t>)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dose</a:t>
            </a:r>
            <a:r>
              <a:rPr lang="bs-Latn-BA" dirty="0">
                <a:solidFill>
                  <a:srgbClr val="C00000"/>
                </a:solidFill>
              </a:rPr>
              <a:t> in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target</a:t>
            </a:r>
            <a:r>
              <a:rPr lang="bs-Latn-BA" dirty="0">
                <a:solidFill>
                  <a:srgbClr val="C00000"/>
                </a:solidFill>
              </a:rPr>
              <a:t> plus </a:t>
            </a:r>
            <a:r>
              <a:rPr lang="bs-Latn-BA" dirty="0" err="1">
                <a:solidFill>
                  <a:srgbClr val="C00000"/>
                </a:solidFill>
              </a:rPr>
              <a:t>it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spares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better</a:t>
            </a:r>
            <a:r>
              <a:rPr lang="bs-Latn-BA" dirty="0">
                <a:solidFill>
                  <a:srgbClr val="C00000"/>
                </a:solidFill>
              </a:rPr>
              <a:t> (</a:t>
            </a:r>
            <a:r>
              <a:rPr lang="bs-Latn-BA" dirty="0" err="1">
                <a:solidFill>
                  <a:srgbClr val="C00000"/>
                </a:solidFill>
              </a:rPr>
              <a:t>less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physical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dose</a:t>
            </a:r>
            <a:r>
              <a:rPr lang="bs-Latn-BA" dirty="0">
                <a:solidFill>
                  <a:srgbClr val="C00000"/>
                </a:solidFill>
              </a:rPr>
              <a:t>) to one </a:t>
            </a:r>
            <a:r>
              <a:rPr lang="bs-Latn-BA" dirty="0" err="1">
                <a:solidFill>
                  <a:srgbClr val="C00000"/>
                </a:solidFill>
              </a:rPr>
              <a:t>of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OAR (</a:t>
            </a:r>
            <a:r>
              <a:rPr lang="bs-Latn-BA" dirty="0" err="1">
                <a:solidFill>
                  <a:srgbClr val="C00000"/>
                </a:solidFill>
              </a:rPr>
              <a:t>core</a:t>
            </a:r>
            <a:r>
              <a:rPr lang="bs-Latn-BA" dirty="0">
                <a:solidFill>
                  <a:srgbClr val="C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04357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F41F9-7D13-4D21-A010-46E29F1F6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C </a:t>
            </a:r>
            <a:r>
              <a:rPr lang="bs-Latn-BA" dirty="0" err="1"/>
              <a:t>phantom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975" y="2004807"/>
            <a:ext cx="3724102" cy="3760891"/>
          </a:xfrm>
        </p:spPr>
        <p:txBody>
          <a:bodyPr/>
          <a:lstStyle/>
          <a:p>
            <a:r>
              <a:rPr lang="bs-Latn-BA" dirty="0" err="1"/>
              <a:t>We</a:t>
            </a:r>
            <a:r>
              <a:rPr lang="bs-Latn-BA" dirty="0"/>
              <a:t> </a:t>
            </a:r>
            <a:r>
              <a:rPr lang="bs-Latn-BA" dirty="0" err="1"/>
              <a:t>considered</a:t>
            </a:r>
            <a:r>
              <a:rPr lang="bs-Latn-BA" dirty="0"/>
              <a:t> TG119 </a:t>
            </a:r>
            <a:r>
              <a:rPr lang="bs-Latn-BA" dirty="0" err="1"/>
              <a:t>phantom</a:t>
            </a:r>
            <a:r>
              <a:rPr lang="bs-Latn-BA" dirty="0"/>
              <a:t>.</a:t>
            </a:r>
          </a:p>
          <a:p>
            <a:r>
              <a:rPr lang="bs-Latn-BA" dirty="0" err="1"/>
              <a:t>We</a:t>
            </a:r>
            <a:r>
              <a:rPr lang="bs-Latn-BA" dirty="0"/>
              <a:t> </a:t>
            </a:r>
            <a:r>
              <a:rPr lang="bs-Latn-BA" dirty="0" err="1"/>
              <a:t>planned</a:t>
            </a:r>
            <a:r>
              <a:rPr lang="bs-Latn-BA" dirty="0"/>
              <a:t> </a:t>
            </a:r>
            <a:r>
              <a:rPr lang="bs-Latn-BA" dirty="0" err="1"/>
              <a:t>other</a:t>
            </a:r>
            <a:r>
              <a:rPr lang="bs-Latn-BA" dirty="0"/>
              <a:t> </a:t>
            </a:r>
            <a:r>
              <a:rPr lang="bs-Latn-BA" dirty="0" err="1"/>
              <a:t>three</a:t>
            </a:r>
            <a:r>
              <a:rPr lang="bs-Latn-BA" dirty="0"/>
              <a:t> </a:t>
            </a:r>
            <a:r>
              <a:rPr lang="bs-Latn-BA" dirty="0" err="1"/>
              <a:t>different</a:t>
            </a:r>
            <a:r>
              <a:rPr lang="bs-Latn-BA" dirty="0"/>
              <a:t> </a:t>
            </a:r>
            <a:r>
              <a:rPr lang="bs-Latn-BA" dirty="0" err="1"/>
              <a:t>treatment</a:t>
            </a:r>
            <a:r>
              <a:rPr lang="bs-Latn-BA" dirty="0"/>
              <a:t> </a:t>
            </a:r>
            <a:r>
              <a:rPr lang="bs-Latn-BA" dirty="0" err="1"/>
              <a:t>plans</a:t>
            </a:r>
            <a:r>
              <a:rPr lang="bs-Latn-BA" dirty="0"/>
              <a:t> </a:t>
            </a:r>
            <a:r>
              <a:rPr lang="bs-Latn-BA" dirty="0" err="1"/>
              <a:t>considering</a:t>
            </a:r>
            <a:r>
              <a:rPr lang="bs-Latn-BA" dirty="0"/>
              <a:t> 5 </a:t>
            </a:r>
            <a:r>
              <a:rPr lang="bs-Latn-BA" dirty="0" err="1"/>
              <a:t>equispaced</a:t>
            </a:r>
            <a:r>
              <a:rPr lang="bs-Latn-BA" dirty="0"/>
              <a:t> </a:t>
            </a:r>
            <a:r>
              <a:rPr lang="bs-Latn-BA" dirty="0" err="1"/>
              <a:t>beams</a:t>
            </a:r>
            <a:r>
              <a:rPr lang="bs-Latn-BA" dirty="0"/>
              <a:t>. </a:t>
            </a:r>
            <a:r>
              <a:rPr lang="bs-Latn-BA" dirty="0" err="1"/>
              <a:t>We</a:t>
            </a:r>
            <a:r>
              <a:rPr lang="bs-Latn-BA" dirty="0"/>
              <a:t> </a:t>
            </a:r>
            <a:r>
              <a:rPr lang="bs-Latn-BA" dirty="0" err="1"/>
              <a:t>took</a:t>
            </a:r>
            <a:r>
              <a:rPr lang="bs-Latn-BA" dirty="0"/>
              <a:t> </a:t>
            </a:r>
            <a:r>
              <a:rPr lang="bs-Latn-BA" dirty="0" err="1"/>
              <a:t>into</a:t>
            </a:r>
            <a:r>
              <a:rPr lang="bs-Latn-BA" dirty="0"/>
              <a:t> </a:t>
            </a:r>
            <a:r>
              <a:rPr lang="bs-Latn-BA" dirty="0" err="1"/>
              <a:t>account</a:t>
            </a:r>
            <a:r>
              <a:rPr lang="bs-Latn-BA" dirty="0"/>
              <a:t> (i) </a:t>
            </a:r>
            <a:r>
              <a:rPr lang="bs-Latn-BA" dirty="0" err="1"/>
              <a:t>photons</a:t>
            </a:r>
            <a:r>
              <a:rPr lang="bs-Latn-BA" dirty="0"/>
              <a:t>, (ii) </a:t>
            </a:r>
            <a:r>
              <a:rPr lang="bs-Latn-BA" dirty="0" err="1"/>
              <a:t>protons</a:t>
            </a:r>
            <a:r>
              <a:rPr lang="bs-Latn-BA" dirty="0"/>
              <a:t>, (iii) </a:t>
            </a:r>
            <a:r>
              <a:rPr lang="bs-Latn-BA" dirty="0" err="1"/>
              <a:t>carbon</a:t>
            </a:r>
            <a:r>
              <a:rPr lang="bs-Latn-BA" dirty="0"/>
              <a:t> </a:t>
            </a:r>
            <a:r>
              <a:rPr lang="bs-Latn-BA" dirty="0" err="1"/>
              <a:t>ions</a:t>
            </a:r>
            <a:r>
              <a:rPr lang="bs-Latn-BA" dirty="0"/>
              <a:t>.</a:t>
            </a:r>
          </a:p>
          <a:p>
            <a:pPr marL="0" indent="0">
              <a:buNone/>
            </a:pPr>
            <a:endParaRPr lang="bs-Latn-BA" dirty="0"/>
          </a:p>
        </p:txBody>
      </p:sp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6480" y="622994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0C8C313-7DE1-2E0F-9B68-078C4B02E2C9}"/>
              </a:ext>
            </a:extLst>
          </p:cNvPr>
          <p:cNvSpPr txBox="1">
            <a:spLocks/>
          </p:cNvSpPr>
          <p:nvPr/>
        </p:nvSpPr>
        <p:spPr>
          <a:xfrm>
            <a:off x="307975" y="5175250"/>
            <a:ext cx="4639736" cy="1610052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err="1">
                <a:solidFill>
                  <a:srgbClr val="C00000"/>
                </a:solidFill>
              </a:rPr>
              <a:t>Both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dose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maps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and</a:t>
            </a:r>
            <a:r>
              <a:rPr lang="bs-Latn-BA" dirty="0">
                <a:solidFill>
                  <a:srgbClr val="C00000"/>
                </a:solidFill>
              </a:rPr>
              <a:t> DVH </a:t>
            </a:r>
            <a:r>
              <a:rPr lang="bs-Latn-BA" dirty="0" err="1">
                <a:solidFill>
                  <a:srgbClr val="C00000"/>
                </a:solidFill>
              </a:rPr>
              <a:t>show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an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improvement</a:t>
            </a:r>
            <a:r>
              <a:rPr lang="bs-Latn-BA" dirty="0">
                <a:solidFill>
                  <a:srgbClr val="C00000"/>
                </a:solidFill>
              </a:rPr>
              <a:t> in </a:t>
            </a:r>
            <a:r>
              <a:rPr lang="bs-Latn-BA" dirty="0" err="1">
                <a:solidFill>
                  <a:srgbClr val="C00000"/>
                </a:solidFill>
              </a:rPr>
              <a:t>dose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delivery</a:t>
            </a:r>
            <a:r>
              <a:rPr lang="bs-Latn-BA" dirty="0">
                <a:solidFill>
                  <a:srgbClr val="C00000"/>
                </a:solidFill>
              </a:rPr>
              <a:t> in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target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volume</a:t>
            </a:r>
            <a:r>
              <a:rPr lang="bs-Latn-BA" dirty="0">
                <a:solidFill>
                  <a:srgbClr val="C00000"/>
                </a:solidFill>
              </a:rPr>
              <a:t>… </a:t>
            </a:r>
            <a:r>
              <a:rPr lang="bs-Latn-BA" dirty="0" err="1">
                <a:solidFill>
                  <a:srgbClr val="C00000"/>
                </a:solidFill>
              </a:rPr>
              <a:t>despite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it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is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quite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modest</a:t>
            </a:r>
            <a:r>
              <a:rPr lang="bs-Latn-BA" dirty="0">
                <a:solidFill>
                  <a:srgbClr val="C00000"/>
                </a:solidFill>
              </a:rPr>
              <a:t> (</a:t>
            </a:r>
            <a:r>
              <a:rPr lang="bs-Latn-BA" dirty="0" err="1">
                <a:solidFill>
                  <a:srgbClr val="C00000"/>
                </a:solidFill>
              </a:rPr>
              <a:t>see</a:t>
            </a:r>
            <a:r>
              <a:rPr lang="bs-Latn-BA" dirty="0">
                <a:solidFill>
                  <a:srgbClr val="C00000"/>
                </a:solidFill>
              </a:rPr>
              <a:t> table </a:t>
            </a:r>
            <a:r>
              <a:rPr lang="bs-Latn-BA" dirty="0" err="1">
                <a:solidFill>
                  <a:srgbClr val="C00000"/>
                </a:solidFill>
              </a:rPr>
              <a:t>after</a:t>
            </a:r>
            <a:r>
              <a:rPr lang="bs-Latn-BA" dirty="0">
                <a:solidFill>
                  <a:srgbClr val="C00000"/>
                </a:solidFill>
              </a:rPr>
              <a:t>) but…</a:t>
            </a:r>
          </a:p>
        </p:txBody>
      </p:sp>
      <p:pic>
        <p:nvPicPr>
          <p:cNvPr id="8" name="Google Shape;438;p26">
            <a:extLst>
              <a:ext uri="{FF2B5EF4-FFF2-40B4-BE49-F238E27FC236}">
                <a16:creationId xmlns:a16="http://schemas.microsoft.com/office/drawing/2014/main" id="{316C9665-3EAB-D7DA-2354-12DC9CA18AF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813114" y="413584"/>
            <a:ext cx="2202283" cy="1883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" descr="Chart, line chart&#10;&#10;Description automatically generated">
            <a:extLst>
              <a:ext uri="{FF2B5EF4-FFF2-40B4-BE49-F238E27FC236}">
                <a16:creationId xmlns:a16="http://schemas.microsoft.com/office/drawing/2014/main" id="{91E45747-E4A4-90E1-CCE1-FD0CB79B33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877" r="7747" b="8211"/>
          <a:stretch/>
        </p:blipFill>
        <p:spPr>
          <a:xfrm>
            <a:off x="7897796" y="393456"/>
            <a:ext cx="3669349" cy="1883307"/>
          </a:xfrm>
          <a:prstGeom prst="rect">
            <a:avLst/>
          </a:prstGeom>
        </p:spPr>
      </p:pic>
      <p:pic>
        <p:nvPicPr>
          <p:cNvPr id="10" name="Google Shape;439;p26">
            <a:extLst>
              <a:ext uri="{FF2B5EF4-FFF2-40B4-BE49-F238E27FC236}">
                <a16:creationId xmlns:a16="http://schemas.microsoft.com/office/drawing/2014/main" id="{42091ED9-488A-B10B-4EEF-5612FFFD543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13113" y="2643489"/>
            <a:ext cx="2202283" cy="1883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31B1CFF9-5414-16FD-F692-EB7BFE388EB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860" r="7604" b="8631"/>
          <a:stretch/>
        </p:blipFill>
        <p:spPr>
          <a:xfrm>
            <a:off x="7864070" y="2519699"/>
            <a:ext cx="3736800" cy="2107122"/>
          </a:xfrm>
          <a:prstGeom prst="rect">
            <a:avLst/>
          </a:prstGeom>
        </p:spPr>
      </p:pic>
      <p:pic>
        <p:nvPicPr>
          <p:cNvPr id="15" name="Google Shape;442;p26">
            <a:extLst>
              <a:ext uri="{FF2B5EF4-FFF2-40B4-BE49-F238E27FC236}">
                <a16:creationId xmlns:a16="http://schemas.microsoft.com/office/drawing/2014/main" id="{8C9AEA75-E365-EBAF-B87D-1955A08D94F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13113" y="4869116"/>
            <a:ext cx="2202283" cy="1883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5" descr="Chart&#10;&#10;Description automatically generated with medium confidence">
            <a:extLst>
              <a:ext uri="{FF2B5EF4-FFF2-40B4-BE49-F238E27FC236}">
                <a16:creationId xmlns:a16="http://schemas.microsoft.com/office/drawing/2014/main" id="{EC4B77C2-0485-FEB8-BB3B-6AFCC768C58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6" t="3754" r="6599" b="7633"/>
          <a:stretch/>
        </p:blipFill>
        <p:spPr>
          <a:xfrm>
            <a:off x="7762677" y="4779842"/>
            <a:ext cx="3939585" cy="197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70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4354692"/>
              </p:ext>
            </p:extLst>
          </p:nvPr>
        </p:nvGraphicFramePr>
        <p:xfrm>
          <a:off x="1096963" y="2108200"/>
          <a:ext cx="100584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45798152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1902050387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3416366024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4053488656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937833279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bs-Latn-BA" dirty="0"/>
                        <a:t>List </a:t>
                      </a:r>
                      <a:r>
                        <a:rPr lang="bs-Latn-BA" dirty="0" err="1"/>
                        <a:t>of</a:t>
                      </a:r>
                      <a:r>
                        <a:rPr lang="bs-Latn-BA" dirty="0"/>
                        <a:t> </a:t>
                      </a:r>
                      <a:r>
                        <a:rPr lang="bs-Latn-BA" dirty="0" err="1"/>
                        <a:t>all</a:t>
                      </a:r>
                      <a:r>
                        <a:rPr lang="bs-Latn-BA" dirty="0"/>
                        <a:t> </a:t>
                      </a:r>
                      <a:r>
                        <a:rPr lang="bs-Latn-BA" dirty="0" err="1"/>
                        <a:t>the</a:t>
                      </a:r>
                      <a:r>
                        <a:rPr lang="bs-Latn-BA" dirty="0"/>
                        <a:t> </a:t>
                      </a:r>
                      <a:r>
                        <a:rPr lang="bs-Latn-BA" dirty="0" err="1"/>
                        <a:t>organs</a:t>
                      </a:r>
                      <a:r>
                        <a:rPr lang="bs-Latn-BA" dirty="0"/>
                        <a:t> </a:t>
                      </a:r>
                      <a:r>
                        <a:rPr lang="bs-Latn-BA" baseline="0" dirty="0" err="1"/>
                        <a:t>present</a:t>
                      </a:r>
                      <a:r>
                        <a:rPr lang="bs-Latn-BA" baseline="0" dirty="0"/>
                        <a:t> in </a:t>
                      </a:r>
                      <a:r>
                        <a:rPr lang="bs-Latn-BA" baseline="0" dirty="0" err="1"/>
                        <a:t>the</a:t>
                      </a:r>
                      <a:r>
                        <a:rPr lang="bs-Latn-BA" baseline="0" dirty="0"/>
                        <a:t> C </a:t>
                      </a:r>
                      <a:r>
                        <a:rPr lang="bs-Latn-BA" baseline="0" dirty="0" err="1"/>
                        <a:t>Phantom</a:t>
                      </a:r>
                      <a:r>
                        <a:rPr lang="bs-Latn-BA" baseline="0" dirty="0"/>
                        <a:t> </a:t>
                      </a:r>
                      <a:r>
                        <a:rPr lang="bs-Latn-BA" baseline="0" dirty="0" err="1"/>
                        <a:t>classified</a:t>
                      </a:r>
                      <a:r>
                        <a:rPr lang="bs-Latn-BA" baseline="0" dirty="0"/>
                        <a:t> as </a:t>
                      </a:r>
                      <a:r>
                        <a:rPr lang="bs-Latn-BA" baseline="0" dirty="0" err="1"/>
                        <a:t>organs</a:t>
                      </a:r>
                      <a:r>
                        <a:rPr lang="bs-Latn-BA" baseline="0" dirty="0"/>
                        <a:t> at </a:t>
                      </a:r>
                      <a:r>
                        <a:rPr lang="bs-Latn-BA" baseline="0" dirty="0" err="1"/>
                        <a:t>risk</a:t>
                      </a:r>
                      <a:r>
                        <a:rPr lang="bs-Latn-BA" baseline="0" dirty="0"/>
                        <a:t> (OAR) </a:t>
                      </a:r>
                      <a:r>
                        <a:rPr lang="bs-Latn-BA" baseline="0" dirty="0" err="1"/>
                        <a:t>or</a:t>
                      </a:r>
                      <a:r>
                        <a:rPr lang="bs-Latn-BA" baseline="0" dirty="0"/>
                        <a:t> </a:t>
                      </a:r>
                      <a:r>
                        <a:rPr lang="bs-Latn-BA" baseline="0" dirty="0" err="1"/>
                        <a:t>target</a:t>
                      </a:r>
                      <a:r>
                        <a:rPr lang="bs-Latn-BA" baseline="0" dirty="0"/>
                        <a:t> </a:t>
                      </a:r>
                      <a:r>
                        <a:rPr lang="bs-Latn-BA" baseline="0" dirty="0" err="1"/>
                        <a:t>and</a:t>
                      </a:r>
                      <a:r>
                        <a:rPr lang="bs-Latn-BA" baseline="0" dirty="0"/>
                        <a:t> </a:t>
                      </a:r>
                      <a:r>
                        <a:rPr lang="bs-Latn-BA" baseline="0" dirty="0" err="1"/>
                        <a:t>the</a:t>
                      </a:r>
                      <a:r>
                        <a:rPr lang="bs-Latn-BA" baseline="0" dirty="0"/>
                        <a:t> </a:t>
                      </a:r>
                      <a:r>
                        <a:rPr lang="bs-Latn-BA" baseline="0" dirty="0" err="1"/>
                        <a:t>obtained</a:t>
                      </a:r>
                      <a:r>
                        <a:rPr lang="bs-Latn-BA" baseline="0" dirty="0"/>
                        <a:t> </a:t>
                      </a:r>
                      <a:r>
                        <a:rPr lang="bs-Latn-BA" baseline="0" dirty="0" err="1"/>
                        <a:t>doses</a:t>
                      </a:r>
                      <a:r>
                        <a:rPr lang="bs-Latn-BA" baseline="0" dirty="0"/>
                        <a:t> (</a:t>
                      </a:r>
                      <a:r>
                        <a:rPr lang="bs-Latn-BA" baseline="0" dirty="0" err="1"/>
                        <a:t>mean</a:t>
                      </a:r>
                      <a:r>
                        <a:rPr lang="bs-Latn-BA" baseline="0" dirty="0"/>
                        <a:t>, </a:t>
                      </a:r>
                      <a:r>
                        <a:rPr lang="bs-Latn-BA" baseline="0" dirty="0" err="1"/>
                        <a:t>max</a:t>
                      </a:r>
                      <a:r>
                        <a:rPr lang="bs-Latn-BA" baseline="0" dirty="0"/>
                        <a:t>, </a:t>
                      </a:r>
                      <a:r>
                        <a:rPr lang="bs-Latn-BA" baseline="0" dirty="0" err="1"/>
                        <a:t>min</a:t>
                      </a:r>
                      <a:r>
                        <a:rPr lang="bs-Latn-BA" baseline="0" dirty="0"/>
                        <a:t>) </a:t>
                      </a:r>
                      <a:r>
                        <a:rPr lang="bs-Latn-BA" baseline="0" dirty="0" err="1"/>
                        <a:t>for</a:t>
                      </a:r>
                      <a:r>
                        <a:rPr lang="bs-Latn-BA" baseline="0" dirty="0"/>
                        <a:t> </a:t>
                      </a:r>
                      <a:r>
                        <a:rPr lang="bs-Latn-BA" baseline="0" dirty="0" err="1"/>
                        <a:t>the</a:t>
                      </a:r>
                      <a:r>
                        <a:rPr lang="bs-Latn-BA" baseline="0" dirty="0"/>
                        <a:t> 3 </a:t>
                      </a:r>
                      <a:r>
                        <a:rPr lang="bs-Latn-BA" baseline="0" dirty="0" err="1"/>
                        <a:t>plans</a:t>
                      </a:r>
                      <a:r>
                        <a:rPr lang="bs-Latn-BA" baseline="0" dirty="0"/>
                        <a:t> </a:t>
                      </a:r>
                      <a:r>
                        <a:rPr lang="bs-Latn-BA" baseline="0" dirty="0" err="1"/>
                        <a:t>with</a:t>
                      </a:r>
                      <a:r>
                        <a:rPr lang="bs-Latn-BA" baseline="0" dirty="0"/>
                        <a:t> 5 </a:t>
                      </a:r>
                      <a:r>
                        <a:rPr lang="bs-Latn-BA" baseline="0" dirty="0" err="1"/>
                        <a:t>beams</a:t>
                      </a:r>
                      <a:endParaRPr lang="bs-Latn-B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bs-Latn-B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bs-Latn-B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534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/>
                        <a:t>Organ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 err="1"/>
                        <a:t>Classification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5 </a:t>
                      </a:r>
                      <a:r>
                        <a:rPr lang="bs-Latn-BA" dirty="0" err="1"/>
                        <a:t>beams</a:t>
                      </a:r>
                      <a:r>
                        <a:rPr lang="bs-Latn-BA" dirty="0"/>
                        <a:t> </a:t>
                      </a:r>
                      <a:r>
                        <a:rPr lang="bs-Latn-BA" dirty="0" err="1"/>
                        <a:t>photons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5 </a:t>
                      </a:r>
                      <a:r>
                        <a:rPr lang="bs-Latn-BA" dirty="0" err="1"/>
                        <a:t>beams</a:t>
                      </a:r>
                      <a:r>
                        <a:rPr lang="bs-Latn-BA" dirty="0"/>
                        <a:t> </a:t>
                      </a:r>
                      <a:r>
                        <a:rPr lang="bs-Latn-BA" dirty="0" err="1"/>
                        <a:t>protons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5 </a:t>
                      </a:r>
                      <a:r>
                        <a:rPr lang="bs-Latn-BA" dirty="0" err="1"/>
                        <a:t>beams</a:t>
                      </a:r>
                      <a:r>
                        <a:rPr lang="bs-Latn-BA" dirty="0"/>
                        <a:t> C-</a:t>
                      </a:r>
                      <a:r>
                        <a:rPr lang="bs-Latn-BA" dirty="0" err="1"/>
                        <a:t>ions</a:t>
                      </a:r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7992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err="1"/>
                        <a:t>Outer</a:t>
                      </a:r>
                      <a:r>
                        <a:rPr lang="bs-Latn-BA" dirty="0"/>
                        <a:t>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1.7, 1.8, 1.5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1.7, 1.8, 1.6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1.7, 1.7, 1.5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840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OAR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0.6, 0.9, 0.2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0.4, 0.8, 0.0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0.5, 0.8, 0.0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932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err="1"/>
                        <a:t>Body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OAR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0.2, 1.8, 0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0.1, 1.8, 0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/>
                        <a:t>0.0, 1.7, 0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802403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/>
              <a:t>C PHANTOM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EFB63-6DC2-1FC7-EAC0-CE06B20AE3EC}"/>
              </a:ext>
            </a:extLst>
          </p:cNvPr>
          <p:cNvSpPr txBox="1">
            <a:spLocks/>
          </p:cNvSpPr>
          <p:nvPr/>
        </p:nvSpPr>
        <p:spPr>
          <a:xfrm>
            <a:off x="510364" y="5270943"/>
            <a:ext cx="10994064" cy="101289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>
                <a:solidFill>
                  <a:srgbClr val="C00000"/>
                </a:solidFill>
              </a:rPr>
              <a:t>… </a:t>
            </a:r>
            <a:r>
              <a:rPr lang="bs-Latn-BA" dirty="0" err="1">
                <a:solidFill>
                  <a:srgbClr val="C00000"/>
                </a:solidFill>
              </a:rPr>
              <a:t>protons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and</a:t>
            </a:r>
            <a:r>
              <a:rPr lang="bs-Latn-BA" dirty="0">
                <a:solidFill>
                  <a:srgbClr val="C00000"/>
                </a:solidFill>
              </a:rPr>
              <a:t> C-</a:t>
            </a:r>
            <a:r>
              <a:rPr lang="bs-Latn-BA" dirty="0" err="1">
                <a:solidFill>
                  <a:srgbClr val="C00000"/>
                </a:solidFill>
              </a:rPr>
              <a:t>ions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perform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better</a:t>
            </a:r>
            <a:r>
              <a:rPr lang="bs-Latn-BA" dirty="0">
                <a:solidFill>
                  <a:srgbClr val="C00000"/>
                </a:solidFill>
              </a:rPr>
              <a:t> (“</a:t>
            </a:r>
            <a:r>
              <a:rPr lang="bs-Latn-BA" dirty="0" err="1">
                <a:solidFill>
                  <a:srgbClr val="C00000"/>
                </a:solidFill>
              </a:rPr>
              <a:t>less</a:t>
            </a:r>
            <a:r>
              <a:rPr lang="bs-Latn-BA" dirty="0">
                <a:solidFill>
                  <a:srgbClr val="C00000"/>
                </a:solidFill>
              </a:rPr>
              <a:t>“ </a:t>
            </a:r>
            <a:r>
              <a:rPr lang="bs-Latn-BA" dirty="0" err="1">
                <a:solidFill>
                  <a:srgbClr val="C00000"/>
                </a:solidFill>
              </a:rPr>
              <a:t>doses</a:t>
            </a:r>
            <a:r>
              <a:rPr lang="bs-Latn-BA" dirty="0">
                <a:solidFill>
                  <a:srgbClr val="C00000"/>
                </a:solidFill>
              </a:rPr>
              <a:t>) </a:t>
            </a:r>
            <a:r>
              <a:rPr lang="bs-Latn-BA" dirty="0" err="1">
                <a:solidFill>
                  <a:srgbClr val="C00000"/>
                </a:solidFill>
              </a:rPr>
              <a:t>than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photons</a:t>
            </a:r>
            <a:r>
              <a:rPr lang="bs-Latn-BA" dirty="0">
                <a:solidFill>
                  <a:srgbClr val="C00000"/>
                </a:solidFill>
              </a:rPr>
              <a:t> in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OARs</a:t>
            </a:r>
            <a:r>
              <a:rPr lang="bs-Latn-BA" dirty="0">
                <a:solidFill>
                  <a:srgbClr val="C00000"/>
                </a:solidFill>
              </a:rPr>
              <a:t> (</a:t>
            </a:r>
            <a:r>
              <a:rPr lang="bs-Latn-BA" dirty="0" err="1">
                <a:solidFill>
                  <a:srgbClr val="C00000"/>
                </a:solidFill>
              </a:rPr>
              <a:t>core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and</a:t>
            </a:r>
            <a:r>
              <a:rPr lang="bs-Latn-BA" dirty="0">
                <a:solidFill>
                  <a:srgbClr val="C00000"/>
                </a:solidFill>
              </a:rPr>
              <a:t>/</a:t>
            </a:r>
            <a:r>
              <a:rPr lang="bs-Latn-BA" dirty="0" err="1">
                <a:solidFill>
                  <a:srgbClr val="C00000"/>
                </a:solidFill>
              </a:rPr>
              <a:t>or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body</a:t>
            </a:r>
            <a:r>
              <a:rPr lang="bs-Latn-BA" dirty="0">
                <a:solidFill>
                  <a:srgbClr val="C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06087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421817"/>
            <a:ext cx="9360131" cy="1369074"/>
          </a:xfrm>
        </p:spPr>
        <p:txBody>
          <a:bodyPr>
            <a:normAutofit/>
          </a:bodyPr>
          <a:lstStyle/>
          <a:p>
            <a:r>
              <a:rPr lang="bs-Latn-BA" dirty="0" err="1"/>
              <a:t>Comparison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PHOTONS EQUISPACED VERSUS 180°-360° </a:t>
            </a:r>
            <a:r>
              <a:rPr lang="bs-Latn-BA" dirty="0" err="1"/>
              <a:t>for</a:t>
            </a:r>
            <a:r>
              <a:rPr lang="bs-Latn-BA" dirty="0"/>
              <a:t> </a:t>
            </a:r>
            <a:r>
              <a:rPr lang="bs-Latn-BA" dirty="0" err="1">
                <a:solidFill>
                  <a:srgbClr val="FF0000"/>
                </a:solidFill>
              </a:rPr>
              <a:t>liver</a:t>
            </a:r>
            <a:r>
              <a:rPr lang="bs-Latn-BA" dirty="0">
                <a:solidFill>
                  <a:srgbClr val="FF0000"/>
                </a:solidFill>
              </a:rPr>
              <a:t> </a:t>
            </a:r>
            <a:r>
              <a:rPr lang="bs-Latn-BA" dirty="0" err="1">
                <a:solidFill>
                  <a:srgbClr val="FF0000"/>
                </a:solidFill>
              </a:rPr>
              <a:t>case</a:t>
            </a:r>
            <a:endParaRPr lang="bs-Latn-BA" dirty="0">
              <a:solidFill>
                <a:srgbClr val="FF0000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566107" y="5572014"/>
            <a:ext cx="3702081" cy="9786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 err="1"/>
              <a:t>Equispaced</a:t>
            </a:r>
            <a:r>
              <a:rPr lang="bs-Latn-BA" sz="1800" dirty="0"/>
              <a:t> </a:t>
            </a:r>
            <a:r>
              <a:rPr lang="bs-Latn-BA" sz="1800" dirty="0" err="1"/>
              <a:t>photons</a:t>
            </a:r>
            <a:r>
              <a:rPr lang="bs-Latn-BA" sz="1800" dirty="0"/>
              <a:t> </a:t>
            </a:r>
            <a:r>
              <a:rPr lang="bs-Latn-BA" sz="1800" dirty="0" err="1"/>
              <a:t>treatment</a:t>
            </a:r>
            <a:endParaRPr lang="bs-Latn-BA" sz="1800" dirty="0"/>
          </a:p>
          <a:p>
            <a:pPr algn="ctr"/>
            <a:r>
              <a:rPr lang="bs-Latn-BA" sz="1800" dirty="0"/>
              <a:t>0° 72° 144° 216° 288°</a:t>
            </a:r>
          </a:p>
        </p:txBody>
      </p:sp>
      <p:pic>
        <p:nvPicPr>
          <p:cNvPr id="13" name="Google Shape;175;p7">
            <a:extLst>
              <a:ext uri="{FF2B5EF4-FFF2-40B4-BE49-F238E27FC236}">
                <a16:creationId xmlns:a16="http://schemas.microsoft.com/office/drawing/2014/main" id="{C99B8246-8AA3-2396-33A9-5C676431C88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259663" y="1726514"/>
            <a:ext cx="4314970" cy="3725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47;p13">
            <a:extLst>
              <a:ext uri="{FF2B5EF4-FFF2-40B4-BE49-F238E27FC236}">
                <a16:creationId xmlns:a16="http://schemas.microsoft.com/office/drawing/2014/main" id="{D410B21C-41BC-5215-0A53-23104322AD7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17369" y="1592993"/>
            <a:ext cx="4314970" cy="3859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88DED055-206E-3FD1-803D-80AC31AF6E99}"/>
              </a:ext>
            </a:extLst>
          </p:cNvPr>
          <p:cNvSpPr txBox="1">
            <a:spLocks/>
          </p:cNvSpPr>
          <p:nvPr/>
        </p:nvSpPr>
        <p:spPr>
          <a:xfrm>
            <a:off x="6923814" y="5567687"/>
            <a:ext cx="3702081" cy="978688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 err="1"/>
              <a:t>Equispaced</a:t>
            </a:r>
            <a:r>
              <a:rPr lang="bs-Latn-BA" sz="1800" dirty="0"/>
              <a:t> (180°-360°) </a:t>
            </a:r>
            <a:r>
              <a:rPr lang="bs-Latn-BA" sz="1800" dirty="0" err="1"/>
              <a:t>photons</a:t>
            </a:r>
            <a:r>
              <a:rPr lang="bs-Latn-BA" sz="1800" dirty="0"/>
              <a:t> </a:t>
            </a:r>
            <a:r>
              <a:rPr lang="bs-Latn-BA" sz="1800" dirty="0" err="1"/>
              <a:t>treatment</a:t>
            </a:r>
            <a:endParaRPr lang="bs-Latn-BA" sz="1800" dirty="0"/>
          </a:p>
          <a:p>
            <a:pPr algn="ctr"/>
            <a:r>
              <a:rPr lang="bs-Latn-BA" sz="1800" dirty="0"/>
              <a:t>180° 216° 252° 288° 360°</a:t>
            </a:r>
          </a:p>
        </p:txBody>
      </p:sp>
    </p:spTree>
    <p:extLst>
      <p:ext uri="{BB962C8B-B14F-4D97-AF65-F5344CB8AC3E}">
        <p14:creationId xmlns:p14="http://schemas.microsoft.com/office/powerpoint/2010/main" val="447926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421817"/>
            <a:ext cx="9360131" cy="1369074"/>
          </a:xfrm>
        </p:spPr>
        <p:txBody>
          <a:bodyPr>
            <a:normAutofit/>
          </a:bodyPr>
          <a:lstStyle/>
          <a:p>
            <a:r>
              <a:rPr lang="bs-Latn-BA" dirty="0" err="1"/>
              <a:t>Comparison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PHOTONS EQUISPACED VERSUS 180°-360° </a:t>
            </a:r>
            <a:r>
              <a:rPr lang="bs-Latn-BA" dirty="0" err="1"/>
              <a:t>for</a:t>
            </a:r>
            <a:r>
              <a:rPr lang="bs-Latn-BA" dirty="0"/>
              <a:t> </a:t>
            </a:r>
            <a:r>
              <a:rPr lang="bs-Latn-BA" dirty="0" err="1">
                <a:solidFill>
                  <a:srgbClr val="FF0000"/>
                </a:solidFill>
              </a:rPr>
              <a:t>liver</a:t>
            </a:r>
            <a:r>
              <a:rPr lang="bs-Latn-BA" dirty="0">
                <a:solidFill>
                  <a:srgbClr val="FF0000"/>
                </a:solidFill>
              </a:rPr>
              <a:t> </a:t>
            </a:r>
            <a:r>
              <a:rPr lang="bs-Latn-BA" dirty="0" err="1">
                <a:solidFill>
                  <a:srgbClr val="FF0000"/>
                </a:solidFill>
              </a:rPr>
              <a:t>case</a:t>
            </a:r>
            <a:endParaRPr lang="bs-Latn-BA" dirty="0">
              <a:solidFill>
                <a:srgbClr val="FF0000"/>
              </a:solidFill>
            </a:endParaRP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88DED055-206E-3FD1-803D-80AC31AF6E99}"/>
              </a:ext>
            </a:extLst>
          </p:cNvPr>
          <p:cNvSpPr txBox="1">
            <a:spLocks/>
          </p:cNvSpPr>
          <p:nvPr/>
        </p:nvSpPr>
        <p:spPr>
          <a:xfrm>
            <a:off x="6586472" y="1760548"/>
            <a:ext cx="5298598" cy="3834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 err="1">
                <a:solidFill>
                  <a:srgbClr val="C00000"/>
                </a:solidFill>
              </a:rPr>
              <a:t>Equispaced</a:t>
            </a:r>
            <a:r>
              <a:rPr lang="bs-Latn-BA" sz="1800" dirty="0">
                <a:solidFill>
                  <a:srgbClr val="C00000"/>
                </a:solidFill>
              </a:rPr>
              <a:t> (180°-360°) </a:t>
            </a:r>
            <a:r>
              <a:rPr lang="bs-Latn-BA" sz="1800" dirty="0" err="1">
                <a:solidFill>
                  <a:srgbClr val="C00000"/>
                </a:solidFill>
              </a:rPr>
              <a:t>photons</a:t>
            </a:r>
            <a:r>
              <a:rPr lang="bs-Latn-BA" sz="1800" dirty="0">
                <a:solidFill>
                  <a:srgbClr val="C00000"/>
                </a:solidFill>
              </a:rPr>
              <a:t> </a:t>
            </a:r>
            <a:r>
              <a:rPr lang="bs-Latn-BA" sz="1800" dirty="0" err="1">
                <a:solidFill>
                  <a:srgbClr val="C00000"/>
                </a:solidFill>
              </a:rPr>
              <a:t>treatment</a:t>
            </a:r>
            <a:endParaRPr lang="bs-Latn-BA" sz="1800" dirty="0">
              <a:solidFill>
                <a:srgbClr val="C00000"/>
              </a:solidFill>
            </a:endParaRPr>
          </a:p>
        </p:txBody>
      </p:sp>
      <p:pic>
        <p:nvPicPr>
          <p:cNvPr id="2" name="Google Shape;186;p8">
            <a:extLst>
              <a:ext uri="{FF2B5EF4-FFF2-40B4-BE49-F238E27FC236}">
                <a16:creationId xmlns:a16="http://schemas.microsoft.com/office/drawing/2014/main" id="{3771C628-ABA9-6411-2E98-8973FB8C03B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6754" y="2113612"/>
            <a:ext cx="5979246" cy="220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87;p8">
            <a:extLst>
              <a:ext uri="{FF2B5EF4-FFF2-40B4-BE49-F238E27FC236}">
                <a16:creationId xmlns:a16="http://schemas.microsoft.com/office/drawing/2014/main" id="{92A9F6C1-B217-5E35-A3B1-C06647F378E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5456" y="4338494"/>
            <a:ext cx="4441841" cy="245838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4EBCD23-1E01-A1E3-1124-C6641D95F72F}"/>
              </a:ext>
            </a:extLst>
          </p:cNvPr>
          <p:cNvSpPr txBox="1">
            <a:spLocks/>
          </p:cNvSpPr>
          <p:nvPr/>
        </p:nvSpPr>
        <p:spPr>
          <a:xfrm>
            <a:off x="563526" y="1801524"/>
            <a:ext cx="4901609" cy="513993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 err="1">
                <a:solidFill>
                  <a:srgbClr val="C00000"/>
                </a:solidFill>
              </a:rPr>
              <a:t>Equispaced</a:t>
            </a:r>
            <a:r>
              <a:rPr lang="bs-Latn-BA" sz="1800" dirty="0">
                <a:solidFill>
                  <a:srgbClr val="C00000"/>
                </a:solidFill>
              </a:rPr>
              <a:t> (0° - 360°) </a:t>
            </a:r>
            <a:r>
              <a:rPr lang="bs-Latn-BA" sz="1800" dirty="0" err="1">
                <a:solidFill>
                  <a:srgbClr val="C00000"/>
                </a:solidFill>
              </a:rPr>
              <a:t>photons</a:t>
            </a:r>
            <a:r>
              <a:rPr lang="bs-Latn-BA" sz="1800" dirty="0">
                <a:solidFill>
                  <a:srgbClr val="C00000"/>
                </a:solidFill>
              </a:rPr>
              <a:t> </a:t>
            </a:r>
            <a:r>
              <a:rPr lang="bs-Latn-BA" sz="1800" dirty="0" err="1">
                <a:solidFill>
                  <a:srgbClr val="C00000"/>
                </a:solidFill>
              </a:rPr>
              <a:t>treatment</a:t>
            </a:r>
            <a:endParaRPr lang="bs-Latn-BA" sz="1800" dirty="0">
              <a:solidFill>
                <a:srgbClr val="C00000"/>
              </a:solidFill>
            </a:endParaRPr>
          </a:p>
        </p:txBody>
      </p:sp>
      <p:pic>
        <p:nvPicPr>
          <p:cNvPr id="6" name="Google Shape;248;p13">
            <a:extLst>
              <a:ext uri="{FF2B5EF4-FFF2-40B4-BE49-F238E27FC236}">
                <a16:creationId xmlns:a16="http://schemas.microsoft.com/office/drawing/2014/main" id="{E938F83C-F7AE-8B7A-37D4-EDC22BB0E44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b="43127"/>
          <a:stretch/>
        </p:blipFill>
        <p:spPr>
          <a:xfrm>
            <a:off x="6696040" y="2109866"/>
            <a:ext cx="4610504" cy="2458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48;p13">
            <a:extLst>
              <a:ext uri="{FF2B5EF4-FFF2-40B4-BE49-F238E27FC236}">
                <a16:creationId xmlns:a16="http://schemas.microsoft.com/office/drawing/2014/main" id="{645F97E7-C1C7-EF88-DEE1-3C985E269EC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1397" t="56556" b="95"/>
          <a:stretch/>
        </p:blipFill>
        <p:spPr>
          <a:xfrm>
            <a:off x="6981976" y="4399614"/>
            <a:ext cx="4613831" cy="24583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2810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421817"/>
            <a:ext cx="9360131" cy="1369074"/>
          </a:xfrm>
        </p:spPr>
        <p:txBody>
          <a:bodyPr>
            <a:normAutofit/>
          </a:bodyPr>
          <a:lstStyle/>
          <a:p>
            <a:r>
              <a:rPr lang="bs-Latn-BA" dirty="0" err="1"/>
              <a:t>Comparison</a:t>
            </a:r>
            <a:r>
              <a:rPr lang="bs-Latn-BA" dirty="0"/>
              <a:t> </a:t>
            </a:r>
            <a:r>
              <a:rPr lang="bs-Latn-BA" dirty="0" err="1"/>
              <a:t>for</a:t>
            </a:r>
            <a:r>
              <a:rPr lang="bs-Latn-BA" dirty="0"/>
              <a:t> PHOTONS EQUISPACED VERSUS 180°-360° </a:t>
            </a:r>
            <a:r>
              <a:rPr lang="bs-Latn-BA" dirty="0" err="1"/>
              <a:t>for</a:t>
            </a:r>
            <a:r>
              <a:rPr lang="bs-Latn-BA" dirty="0"/>
              <a:t> </a:t>
            </a:r>
            <a:r>
              <a:rPr lang="bs-Latn-BA" dirty="0" err="1">
                <a:solidFill>
                  <a:srgbClr val="FF0000"/>
                </a:solidFill>
              </a:rPr>
              <a:t>liver</a:t>
            </a:r>
            <a:r>
              <a:rPr lang="bs-Latn-BA" dirty="0">
                <a:solidFill>
                  <a:srgbClr val="FF0000"/>
                </a:solidFill>
              </a:rPr>
              <a:t> </a:t>
            </a:r>
            <a:r>
              <a:rPr lang="bs-Latn-BA" dirty="0" err="1">
                <a:solidFill>
                  <a:srgbClr val="FF0000"/>
                </a:solidFill>
              </a:rPr>
              <a:t>case</a:t>
            </a:r>
            <a:endParaRPr lang="bs-Latn-BA" dirty="0">
              <a:solidFill>
                <a:srgbClr val="FF0000"/>
              </a:solidFill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33DA6D19-0022-91D1-8B27-6199AA92C608}"/>
              </a:ext>
            </a:extLst>
          </p:cNvPr>
          <p:cNvSpPr txBox="1">
            <a:spLocks/>
          </p:cNvSpPr>
          <p:nvPr/>
        </p:nvSpPr>
        <p:spPr>
          <a:xfrm>
            <a:off x="339944" y="2205928"/>
            <a:ext cx="11512112" cy="140590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err="1">
                <a:solidFill>
                  <a:srgbClr val="C00000"/>
                </a:solidFill>
              </a:rPr>
              <a:t>Due</a:t>
            </a:r>
            <a:r>
              <a:rPr lang="bs-Latn-BA" dirty="0">
                <a:solidFill>
                  <a:srgbClr val="C00000"/>
                </a:solidFill>
              </a:rPr>
              <a:t> to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asimmetric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anatomical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position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of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liver</a:t>
            </a:r>
            <a:r>
              <a:rPr lang="bs-Latn-BA" dirty="0">
                <a:solidFill>
                  <a:srgbClr val="C00000"/>
                </a:solidFill>
              </a:rPr>
              <a:t> (</a:t>
            </a:r>
            <a:r>
              <a:rPr lang="bs-Latn-BA" dirty="0" err="1">
                <a:solidFill>
                  <a:srgbClr val="C00000"/>
                </a:solidFill>
              </a:rPr>
              <a:t>and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thus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of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tumour</a:t>
            </a:r>
            <a:r>
              <a:rPr lang="bs-Latn-BA" dirty="0">
                <a:solidFill>
                  <a:srgbClr val="C00000"/>
                </a:solidFill>
              </a:rPr>
              <a:t>),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second</a:t>
            </a:r>
            <a:r>
              <a:rPr lang="bs-Latn-BA" dirty="0">
                <a:solidFill>
                  <a:srgbClr val="C00000"/>
                </a:solidFill>
              </a:rPr>
              <a:t> plan (5 </a:t>
            </a:r>
            <a:r>
              <a:rPr lang="bs-Latn-BA" dirty="0" err="1">
                <a:solidFill>
                  <a:srgbClr val="C00000"/>
                </a:solidFill>
              </a:rPr>
              <a:t>beams</a:t>
            </a:r>
            <a:r>
              <a:rPr lang="bs-Latn-BA" dirty="0">
                <a:solidFill>
                  <a:srgbClr val="C00000"/>
                </a:solidFill>
              </a:rPr>
              <a:t> on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right</a:t>
            </a:r>
            <a:r>
              <a:rPr lang="bs-Latn-BA" dirty="0">
                <a:solidFill>
                  <a:srgbClr val="C00000"/>
                </a:solidFill>
              </a:rPr>
              <a:t> side </a:t>
            </a:r>
            <a:r>
              <a:rPr lang="bs-Latn-BA" dirty="0" err="1">
                <a:solidFill>
                  <a:srgbClr val="C00000"/>
                </a:solidFill>
              </a:rPr>
              <a:t>of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patient</a:t>
            </a:r>
            <a:r>
              <a:rPr lang="bs-Latn-BA" dirty="0">
                <a:solidFill>
                  <a:srgbClr val="C00000"/>
                </a:solidFill>
              </a:rPr>
              <a:t>) </a:t>
            </a:r>
            <a:r>
              <a:rPr lang="bs-Latn-BA" dirty="0" err="1">
                <a:solidFill>
                  <a:srgbClr val="C00000"/>
                </a:solidFill>
              </a:rPr>
              <a:t>performs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better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compared</a:t>
            </a:r>
            <a:r>
              <a:rPr lang="bs-Latn-BA" dirty="0">
                <a:solidFill>
                  <a:srgbClr val="C00000"/>
                </a:solidFill>
              </a:rPr>
              <a:t> to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first</a:t>
            </a:r>
            <a:r>
              <a:rPr lang="bs-Latn-BA" dirty="0">
                <a:solidFill>
                  <a:srgbClr val="C00000"/>
                </a:solidFill>
              </a:rPr>
              <a:t> one in some OAR (more </a:t>
            </a:r>
            <a:r>
              <a:rPr lang="bs-Latn-BA" dirty="0" err="1">
                <a:solidFill>
                  <a:srgbClr val="C00000"/>
                </a:solidFill>
              </a:rPr>
              <a:t>than</a:t>
            </a:r>
            <a:r>
              <a:rPr lang="bs-Latn-BA" dirty="0">
                <a:solidFill>
                  <a:srgbClr val="C00000"/>
                </a:solidFill>
              </a:rPr>
              <a:t> on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TARGETs</a:t>
            </a:r>
            <a:r>
              <a:rPr lang="bs-Latn-BA" dirty="0">
                <a:solidFill>
                  <a:srgbClr val="C00000"/>
                </a:solidFill>
              </a:rPr>
              <a:t>…) =&gt; </a:t>
            </a:r>
            <a:r>
              <a:rPr lang="bs-Latn-BA" dirty="0" err="1">
                <a:solidFill>
                  <a:srgbClr val="C00000"/>
                </a:solidFill>
              </a:rPr>
              <a:t>better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preservation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of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normal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tissues</a:t>
            </a:r>
            <a:r>
              <a:rPr lang="bs-Latn-BA" dirty="0">
                <a:solidFill>
                  <a:srgbClr val="C00000"/>
                </a:solidFill>
              </a:rPr>
              <a:t>/</a:t>
            </a:r>
            <a:r>
              <a:rPr lang="bs-Latn-BA" dirty="0" err="1">
                <a:solidFill>
                  <a:srgbClr val="C00000"/>
                </a:solidFill>
              </a:rPr>
              <a:t>reduction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of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the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probability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of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secondary</a:t>
            </a:r>
            <a:r>
              <a:rPr lang="bs-Latn-BA" dirty="0">
                <a:solidFill>
                  <a:srgbClr val="C00000"/>
                </a:solidFill>
              </a:rPr>
              <a:t> </a:t>
            </a:r>
            <a:r>
              <a:rPr lang="bs-Latn-BA" dirty="0" err="1">
                <a:solidFill>
                  <a:srgbClr val="C00000"/>
                </a:solidFill>
              </a:rPr>
              <a:t>tumours</a:t>
            </a:r>
            <a:r>
              <a:rPr lang="bs-Latn-BA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9" name="Google Shape;186;p8">
            <a:extLst>
              <a:ext uri="{FF2B5EF4-FFF2-40B4-BE49-F238E27FC236}">
                <a16:creationId xmlns:a16="http://schemas.microsoft.com/office/drawing/2014/main" id="{19A709B6-2CC0-4278-5368-AF40833D276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r="51933"/>
          <a:stretch/>
        </p:blipFill>
        <p:spPr>
          <a:xfrm>
            <a:off x="1519867" y="4026874"/>
            <a:ext cx="2874050" cy="220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48;p13">
            <a:extLst>
              <a:ext uri="{FF2B5EF4-FFF2-40B4-BE49-F238E27FC236}">
                <a16:creationId xmlns:a16="http://schemas.microsoft.com/office/drawing/2014/main" id="{B0D85281-F7F9-B505-B0A3-C0999CE320C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41370" b="50984"/>
          <a:stretch/>
        </p:blipFill>
        <p:spPr>
          <a:xfrm>
            <a:off x="6249472" y="4026873"/>
            <a:ext cx="2703142" cy="2118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86;p8">
            <a:extLst>
              <a:ext uri="{FF2B5EF4-FFF2-40B4-BE49-F238E27FC236}">
                <a16:creationId xmlns:a16="http://schemas.microsoft.com/office/drawing/2014/main" id="{8E6FCC9E-8CB6-9DF2-BF6E-320A1423DD3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85524" r="72"/>
          <a:stretch/>
        </p:blipFill>
        <p:spPr>
          <a:xfrm>
            <a:off x="4509804" y="4026873"/>
            <a:ext cx="861236" cy="220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48;p13">
            <a:extLst>
              <a:ext uri="{FF2B5EF4-FFF2-40B4-BE49-F238E27FC236}">
                <a16:creationId xmlns:a16="http://schemas.microsoft.com/office/drawing/2014/main" id="{A01C2D48-24BD-1CEB-1B74-565752BF6C0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6394" b="49096"/>
          <a:stretch/>
        </p:blipFill>
        <p:spPr>
          <a:xfrm>
            <a:off x="9122734" y="4026873"/>
            <a:ext cx="1549399" cy="220037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BC46ABD1-2B82-C714-D029-B4F1DB011568}"/>
              </a:ext>
            </a:extLst>
          </p:cNvPr>
          <p:cNvSpPr txBox="1">
            <a:spLocks/>
          </p:cNvSpPr>
          <p:nvPr/>
        </p:nvSpPr>
        <p:spPr>
          <a:xfrm>
            <a:off x="1856716" y="6133624"/>
            <a:ext cx="3415633" cy="51399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>
                <a:solidFill>
                  <a:srgbClr val="C00000"/>
                </a:solidFill>
              </a:rPr>
              <a:t>(0° - 360°)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7D03A0C-B61E-4E16-2AB2-986B6C5A05E4}"/>
              </a:ext>
            </a:extLst>
          </p:cNvPr>
          <p:cNvSpPr txBox="1">
            <a:spLocks/>
          </p:cNvSpPr>
          <p:nvPr/>
        </p:nvSpPr>
        <p:spPr>
          <a:xfrm>
            <a:off x="7102111" y="6128289"/>
            <a:ext cx="3415633" cy="51399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s-Latn-BA" sz="1800" dirty="0">
                <a:solidFill>
                  <a:srgbClr val="C00000"/>
                </a:solidFill>
              </a:rPr>
              <a:t>(180° - 360°)</a:t>
            </a:r>
          </a:p>
        </p:txBody>
      </p:sp>
    </p:spTree>
    <p:extLst>
      <p:ext uri="{BB962C8B-B14F-4D97-AF65-F5344CB8AC3E}">
        <p14:creationId xmlns:p14="http://schemas.microsoft.com/office/powerpoint/2010/main" val="258932940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Brights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_Light_Sales Pitch_03_Win32_AS_v2" id="{CF4846AB-E769-4F64-85D9-28E4AEB533C2}" vid="{4425D9ED-C4EC-465B-AB7E-72A929978A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F4328E-77DF-41E8-952F-124AE19F1F7C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1F2FE978-FCBC-4C90-A410-B547AA7060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7FA506-1E93-4CA4-B270-1F08FD18C3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Light sales pitch presentation</Template>
  <TotalTime>0</TotalTime>
  <Words>609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Bodoni SvtyTwo ITC TT-Book</vt:lpstr>
      <vt:lpstr>Calibri</vt:lpstr>
      <vt:lpstr>Consolas</vt:lpstr>
      <vt:lpstr>Verdana</vt:lpstr>
      <vt:lpstr>RetrospectVTI</vt:lpstr>
      <vt:lpstr>Particle therapy masterclass</vt:lpstr>
      <vt:lpstr>Table of content</vt:lpstr>
      <vt:lpstr>abstract</vt:lpstr>
      <vt:lpstr>C phantom</vt:lpstr>
      <vt:lpstr>C phantom</vt:lpstr>
      <vt:lpstr>C PHANTOM</vt:lpstr>
      <vt:lpstr>Comparison for PHOTONS EQUISPACED VERSUS 180°-360° for liver case</vt:lpstr>
      <vt:lpstr>Comparison for PHOTONS EQUISPACED VERSUS 180°-360° for liver case</vt:lpstr>
      <vt:lpstr>Comparison for PHOTONS EQUISPACED VERSUS 180°-360° for liver case</vt:lpstr>
      <vt:lpstr>Comparison for PROTON AND CARBON IONS TREATMENT FOR LIVER case</vt:lpstr>
      <vt:lpstr>Comparison for PROTON AND CARBON IONS TREATMENT FOR LIVER case</vt:lpstr>
      <vt:lpstr>Comparison for PROTON AND CARBON IONS TREATMENT FOR LIVER case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2021-01-12T15:31:55Z</dcterms:created>
  <dcterms:modified xsi:type="dcterms:W3CDTF">2024-02-27T15:00:31Z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