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5" r:id="rId2"/>
    <p:sldId id="271" r:id="rId3"/>
    <p:sldId id="272" r:id="rId4"/>
    <p:sldId id="330" r:id="rId5"/>
    <p:sldId id="295" r:id="rId6"/>
    <p:sldId id="317" r:id="rId7"/>
    <p:sldId id="316" r:id="rId8"/>
    <p:sldId id="328" r:id="rId9"/>
    <p:sldId id="332" r:id="rId10"/>
    <p:sldId id="333" r:id="rId11"/>
    <p:sldId id="329" r:id="rId12"/>
    <p:sldId id="331" r:id="rId13"/>
    <p:sldId id="334" r:id="rId14"/>
    <p:sldId id="32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4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9968-8EB6-48AC-AF7F-536876EBDC03}" type="datetimeFigureOut">
              <a:rPr lang="en-SG" smtClean="0"/>
              <a:pPr/>
              <a:t>16/3/2023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10D90-3868-49B5-9232-917F34B7B8CC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5069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28CB37-4E2B-450C-8E35-261B69798DA4}" type="slidenum">
              <a:rPr lang="en-US" smtClean="0">
                <a:ea typeface="MS PGothic" pitchFamily="34" charset="-128"/>
              </a:rPr>
              <a:pPr/>
              <a:t>1</a:t>
            </a:fld>
            <a:endParaRPr lang="en-US">
              <a:ea typeface="MS PGothic" pitchFamily="34" charset="-128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680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6F10F3-5D6B-428B-91FF-9BCFED10B9F2}" type="slidenum">
              <a:rPr lang="ko-KR" altLang="en-GB" smtClean="0">
                <a:ea typeface="Gulim" pitchFamily="34" charset="-127"/>
              </a:rPr>
              <a:pPr/>
              <a:t>2</a:t>
            </a:fld>
            <a:endParaRPr lang="ko-KR" altLang="en-GB">
              <a:ea typeface="Guli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3612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charset="0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3383E1-85C5-40C8-B9C7-C04065B9EC95}" type="slidenum">
              <a:rPr lang="ko-KR" altLang="en-GB" smtClean="0">
                <a:ea typeface="Gulim" pitchFamily="34" charset="-127"/>
              </a:rPr>
              <a:pPr/>
              <a:t>3</a:t>
            </a:fld>
            <a:endParaRPr lang="ko-KR" altLang="en-GB">
              <a:ea typeface="Guli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83746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defTabSz="923925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defTabSz="923925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defTabSz="923925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defTabSz="923925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47AFD070-47DA-4DF0-A9B9-D99EB728A942}" type="slidenum">
              <a:rPr lang="ko-KR" altLang="en-GB" sz="1200"/>
              <a:pPr eaLnBrk="1" hangingPunct="1"/>
              <a:t>6</a:t>
            </a:fld>
            <a:endParaRPr lang="ko-KR" altLang="en-GB" sz="1200"/>
          </a:p>
        </p:txBody>
      </p:sp>
    </p:spTree>
    <p:extLst>
      <p:ext uri="{BB962C8B-B14F-4D97-AF65-F5344CB8AC3E}">
        <p14:creationId xmlns:p14="http://schemas.microsoft.com/office/powerpoint/2010/main" val="4261760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defTabSz="923925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defTabSz="923925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defTabSz="923925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defTabSz="923925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AF5F8EB2-048E-42B0-83E5-3680715AADA7}" type="slidenum">
              <a:rPr lang="ko-KR" altLang="en-GB" sz="1200"/>
              <a:pPr eaLnBrk="1" hangingPunct="1"/>
              <a:t>7</a:t>
            </a:fld>
            <a:endParaRPr lang="ko-KR" altLang="en-GB" sz="1200"/>
          </a:p>
        </p:txBody>
      </p:sp>
    </p:spTree>
    <p:extLst>
      <p:ext uri="{BB962C8B-B14F-4D97-AF65-F5344CB8AC3E}">
        <p14:creationId xmlns:p14="http://schemas.microsoft.com/office/powerpoint/2010/main" val="1855806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15C2B-F5F0-4EB1-9CFD-FA618C6EB4A0}" type="datetimeFigureOut">
              <a:rPr lang="en-US" smtClean="0"/>
              <a:pPr/>
              <a:t>3/16/2023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BD07-C263-47CD-B88B-DA61128E3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15C2B-F5F0-4EB1-9CFD-FA618C6EB4A0}" type="datetimeFigureOut">
              <a:rPr lang="en-US" smtClean="0"/>
              <a:pPr/>
              <a:t>3/16/2023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BD07-C263-47CD-B88B-DA61128E3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15C2B-F5F0-4EB1-9CFD-FA618C6EB4A0}" type="datetimeFigureOut">
              <a:rPr lang="en-US" smtClean="0"/>
              <a:pPr/>
              <a:t>3/16/2023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BD07-C263-47CD-B88B-DA61128E3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15C2B-F5F0-4EB1-9CFD-FA618C6EB4A0}" type="datetimeFigureOut">
              <a:rPr lang="en-US" smtClean="0"/>
              <a:pPr/>
              <a:t>3/16/2023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BD07-C263-47CD-B88B-DA61128E3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15C2B-F5F0-4EB1-9CFD-FA618C6EB4A0}" type="datetimeFigureOut">
              <a:rPr lang="en-US" smtClean="0"/>
              <a:pPr/>
              <a:t>3/16/2023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BD07-C263-47CD-B88B-DA61128E3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15C2B-F5F0-4EB1-9CFD-FA618C6EB4A0}" type="datetimeFigureOut">
              <a:rPr lang="en-US" smtClean="0"/>
              <a:pPr/>
              <a:t>3/16/2023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BD07-C263-47CD-B88B-DA61128E3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15C2B-F5F0-4EB1-9CFD-FA618C6EB4A0}" type="datetimeFigureOut">
              <a:rPr lang="en-US" smtClean="0"/>
              <a:pPr/>
              <a:t>3/16/2023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BD07-C263-47CD-B88B-DA61128E3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15C2B-F5F0-4EB1-9CFD-FA618C6EB4A0}" type="datetimeFigureOut">
              <a:rPr lang="en-US" smtClean="0"/>
              <a:pPr/>
              <a:t>3/16/2023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BD07-C263-47CD-B88B-DA61128E3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15C2B-F5F0-4EB1-9CFD-FA618C6EB4A0}" type="datetimeFigureOut">
              <a:rPr lang="en-US" smtClean="0"/>
              <a:pPr/>
              <a:t>3/16/2023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BD07-C263-47CD-B88B-DA61128E3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15C2B-F5F0-4EB1-9CFD-FA618C6EB4A0}" type="datetimeFigureOut">
              <a:rPr lang="en-US" smtClean="0"/>
              <a:pPr/>
              <a:t>3/16/2023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BD07-C263-47CD-B88B-DA61128E3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15C2B-F5F0-4EB1-9CFD-FA618C6EB4A0}" type="datetimeFigureOut">
              <a:rPr lang="en-US" smtClean="0"/>
              <a:pPr/>
              <a:t>3/16/2023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6BD07-C263-47CD-B88B-DA61128E3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15C2B-F5F0-4EB1-9CFD-FA618C6EB4A0}" type="datetimeFigureOut">
              <a:rPr lang="en-US" smtClean="0"/>
              <a:pPr/>
              <a:t>3/16/2023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6BD07-C263-47CD-B88B-DA61128E3E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Grp="1" noChangeArrowheads="1"/>
          </p:cNvSpPr>
          <p:nvPr>
            <p:ph type="dt" sz="quarter" idx="10"/>
          </p:nvPr>
        </p:nvSpPr>
        <p:spPr>
          <a:xfrm>
            <a:off x="3200400" y="5029200"/>
            <a:ext cx="2971800" cy="609600"/>
          </a:xfrm>
          <a:noFill/>
        </p:spPr>
        <p:txBody>
          <a:bodyPr/>
          <a:lstStyle/>
          <a:p>
            <a:r>
              <a:rPr lang="en-US" sz="1800" dirty="0">
                <a:solidFill>
                  <a:schemeClr val="accent2"/>
                </a:solidFill>
                <a:ea typeface="MS PGothic" pitchFamily="34" charset="-128"/>
              </a:rPr>
              <a:t>vlatko.vedral@qubit.org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219200"/>
            <a:ext cx="7924800" cy="1366837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Quantum entanglement and Indistinguishability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429000"/>
            <a:ext cx="6400800" cy="12954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Vlatko Vedral</a:t>
            </a:r>
            <a:r>
              <a:rPr lang="en-US" sz="2100" dirty="0"/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57800" y="517036"/>
            <a:ext cx="2682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Merton 20/03/2023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FF8E9-A687-4FA1-9261-D644C3D3C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Hanbury-Brown Twiss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EABDBD5-1040-4A11-88C8-1D63202B0DAD}"/>
              </a:ext>
            </a:extLst>
          </p:cNvPr>
          <p:cNvSpPr/>
          <p:nvPr/>
        </p:nvSpPr>
        <p:spPr>
          <a:xfrm>
            <a:off x="1371600" y="2622804"/>
            <a:ext cx="3810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A9E4F48-7B5C-46DD-A05E-F99B4DD1B11E}"/>
              </a:ext>
            </a:extLst>
          </p:cNvPr>
          <p:cNvCxnSpPr>
            <a:stCxn id="3" idx="0"/>
          </p:cNvCxnSpPr>
          <p:nvPr/>
        </p:nvCxnSpPr>
        <p:spPr>
          <a:xfrm flipV="1">
            <a:off x="1562100" y="2089404"/>
            <a:ext cx="4076700" cy="53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5123A64-5B33-4CA5-BA53-3D9E5A71D93E}"/>
              </a:ext>
            </a:extLst>
          </p:cNvPr>
          <p:cNvCxnSpPr>
            <a:stCxn id="3" idx="4"/>
          </p:cNvCxnSpPr>
          <p:nvPr/>
        </p:nvCxnSpPr>
        <p:spPr>
          <a:xfrm flipV="1">
            <a:off x="1562100" y="2165604"/>
            <a:ext cx="4076700" cy="152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E4578D5-7599-4E29-8453-745D2588C35F}"/>
              </a:ext>
            </a:extLst>
          </p:cNvPr>
          <p:cNvCxnSpPr>
            <a:stCxn id="3" idx="0"/>
          </p:cNvCxnSpPr>
          <p:nvPr/>
        </p:nvCxnSpPr>
        <p:spPr>
          <a:xfrm>
            <a:off x="1562100" y="2622804"/>
            <a:ext cx="4000500" cy="1371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EF6F8F6-F2CE-446E-AE3D-9423596E092C}"/>
              </a:ext>
            </a:extLst>
          </p:cNvPr>
          <p:cNvCxnSpPr>
            <a:stCxn id="3" idx="4"/>
          </p:cNvCxnSpPr>
          <p:nvPr/>
        </p:nvCxnSpPr>
        <p:spPr>
          <a:xfrm>
            <a:off x="1562100" y="3689604"/>
            <a:ext cx="4000500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Flowchart: Delay 15">
            <a:extLst>
              <a:ext uri="{FF2B5EF4-FFF2-40B4-BE49-F238E27FC236}">
                <a16:creationId xmlns:a16="http://schemas.microsoft.com/office/drawing/2014/main" id="{9B69852D-4296-480D-B9C5-DA6451A4C9A3}"/>
              </a:ext>
            </a:extLst>
          </p:cNvPr>
          <p:cNvSpPr/>
          <p:nvPr/>
        </p:nvSpPr>
        <p:spPr>
          <a:xfrm>
            <a:off x="5943600" y="1905000"/>
            <a:ext cx="381000" cy="368808"/>
          </a:xfrm>
          <a:prstGeom prst="flowChartDela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owchart: Delay 17">
            <a:extLst>
              <a:ext uri="{FF2B5EF4-FFF2-40B4-BE49-F238E27FC236}">
                <a16:creationId xmlns:a16="http://schemas.microsoft.com/office/drawing/2014/main" id="{288EA6BC-4990-4AA7-95E3-146C9581EBB0}"/>
              </a:ext>
            </a:extLst>
          </p:cNvPr>
          <p:cNvSpPr/>
          <p:nvPr/>
        </p:nvSpPr>
        <p:spPr>
          <a:xfrm>
            <a:off x="5943600" y="3810000"/>
            <a:ext cx="381000" cy="368808"/>
          </a:xfrm>
          <a:prstGeom prst="flowChartDela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5480AF-BAE7-4C9E-A1FE-DC002958442B}"/>
              </a:ext>
            </a:extLst>
          </p:cNvPr>
          <p:cNvSpPr txBox="1"/>
          <p:nvPr/>
        </p:nvSpPr>
        <p:spPr>
          <a:xfrm>
            <a:off x="1219200" y="4974627"/>
            <a:ext cx="693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Originally proposed to measure stellar angular width</a:t>
            </a:r>
          </a:p>
          <a:p>
            <a:endParaRPr lang="en-GB" sz="2400" dirty="0"/>
          </a:p>
          <a:p>
            <a:r>
              <a:rPr lang="el-GR" sz="2400" dirty="0"/>
              <a:t>θ</a:t>
            </a:r>
            <a:r>
              <a:rPr lang="en-GB" sz="2400" dirty="0"/>
              <a:t> = </a:t>
            </a:r>
            <a:r>
              <a:rPr lang="en-GB" sz="2400" dirty="0" err="1"/>
              <a:t>d/L</a:t>
            </a:r>
            <a:r>
              <a:rPr lang="en-GB" sz="2400" dirty="0"/>
              <a:t> = </a:t>
            </a:r>
            <a:r>
              <a:rPr lang="el-GR" sz="2400" dirty="0"/>
              <a:t>λ</a:t>
            </a:r>
            <a:r>
              <a:rPr lang="en-GB" sz="2400" dirty="0"/>
              <a:t>/l</a:t>
            </a:r>
            <a:r>
              <a:rPr lang="en-GB" sz="2400" baseline="-25000" dirty="0"/>
              <a:t>c</a:t>
            </a:r>
            <a:endParaRPr lang="en-GB" sz="2400" dirty="0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9BA6E68B-4020-485C-8937-65270AC24B2E}"/>
              </a:ext>
            </a:extLst>
          </p:cNvPr>
          <p:cNvSpPr/>
          <p:nvPr/>
        </p:nvSpPr>
        <p:spPr>
          <a:xfrm>
            <a:off x="6477528" y="2013204"/>
            <a:ext cx="494772" cy="2081492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01D1EF-46F6-4D11-8888-A157761AC352}"/>
              </a:ext>
            </a:extLst>
          </p:cNvPr>
          <p:cNvSpPr txBox="1"/>
          <p:nvPr/>
        </p:nvSpPr>
        <p:spPr>
          <a:xfrm>
            <a:off x="7162800" y="2622804"/>
            <a:ext cx="144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Intensity</a:t>
            </a:r>
          </a:p>
          <a:p>
            <a:r>
              <a:rPr lang="en-GB" sz="2000" dirty="0"/>
              <a:t>Correlation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054D0C-697E-47EF-AF02-D97E0F5B1D48}"/>
              </a:ext>
            </a:extLst>
          </p:cNvPr>
          <p:cNvSpPr txBox="1"/>
          <p:nvPr/>
        </p:nvSpPr>
        <p:spPr>
          <a:xfrm>
            <a:off x="4648200" y="2145268"/>
            <a:ext cx="533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dirty="0"/>
              <a:t>θ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5323B8-0986-4304-9C56-F2B1FF8118D9}"/>
              </a:ext>
            </a:extLst>
          </p:cNvPr>
          <p:cNvSpPr txBox="1"/>
          <p:nvPr/>
        </p:nvSpPr>
        <p:spPr>
          <a:xfrm>
            <a:off x="5943600" y="2971800"/>
            <a:ext cx="457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d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33A34D-EC02-4227-91C8-68F139CB8A30}"/>
              </a:ext>
            </a:extLst>
          </p:cNvPr>
          <p:cNvSpPr txBox="1"/>
          <p:nvPr/>
        </p:nvSpPr>
        <p:spPr>
          <a:xfrm>
            <a:off x="2286000" y="3745468"/>
            <a:ext cx="381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2449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21476-7984-49CD-89AB-134E599C6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Femtoscopy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890673-BA97-453A-B006-83DF608A8F08}"/>
              </a:ext>
            </a:extLst>
          </p:cNvPr>
          <p:cNvSpPr txBox="1"/>
          <p:nvPr/>
        </p:nvSpPr>
        <p:spPr>
          <a:xfrm>
            <a:off x="1219200" y="1413987"/>
            <a:ext cx="64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But can be used for nuclear size measurements (25 orders of magnitude difference!)</a:t>
            </a:r>
          </a:p>
        </p:txBody>
      </p:sp>
      <p:pic>
        <p:nvPicPr>
          <p:cNvPr id="51202" name="Picture 2" descr="Fig. 1. ">
            <a:extLst>
              <a:ext uri="{FF2B5EF4-FFF2-40B4-BE49-F238E27FC236}">
                <a16:creationId xmlns:a16="http://schemas.microsoft.com/office/drawing/2014/main" id="{5899C561-19E6-41D9-BBD1-FE87A2D1A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209800"/>
            <a:ext cx="5181600" cy="359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1C0ABF-CF9C-4FA0-A295-EBB44374541C}"/>
              </a:ext>
            </a:extLst>
          </p:cNvPr>
          <p:cNvSpPr txBox="1"/>
          <p:nvPr/>
        </p:nvSpPr>
        <p:spPr>
          <a:xfrm>
            <a:off x="381000" y="5855107"/>
            <a:ext cx="838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i="0" dirty="0">
                <a:solidFill>
                  <a:srgbClr val="333333"/>
                </a:solidFill>
                <a:effectLst/>
                <a:latin typeface="Source Sans Pro" panose="020B0604020202020204" pitchFamily="34" charset="0"/>
              </a:rPr>
              <a:t>Michael Annan Lisa, Scott Pratt, Ron </a:t>
            </a:r>
            <a:r>
              <a:rPr lang="en-GB" i="0" dirty="0" err="1">
                <a:solidFill>
                  <a:srgbClr val="333333"/>
                </a:solidFill>
                <a:effectLst/>
                <a:latin typeface="Source Sans Pro" panose="020B0604020202020204" pitchFamily="34" charset="0"/>
              </a:rPr>
              <a:t>Soltz</a:t>
            </a:r>
            <a:r>
              <a:rPr lang="en-GB" i="0" dirty="0">
                <a:solidFill>
                  <a:srgbClr val="333333"/>
                </a:solidFill>
                <a:effectLst/>
                <a:latin typeface="Source Sans Pro" panose="020B0604020202020204" pitchFamily="34" charset="0"/>
              </a:rPr>
              <a:t>, </a:t>
            </a:r>
            <a:r>
              <a:rPr lang="en-GB" i="0" dirty="0" err="1">
                <a:solidFill>
                  <a:srgbClr val="333333"/>
                </a:solidFill>
                <a:effectLst/>
                <a:latin typeface="Source Sans Pro" panose="020B0604020202020204" pitchFamily="34" charset="0"/>
              </a:rPr>
              <a:t>Urs</a:t>
            </a:r>
            <a:r>
              <a:rPr lang="en-GB" i="0" dirty="0">
                <a:solidFill>
                  <a:srgbClr val="333333"/>
                </a:solidFill>
                <a:effectLst/>
                <a:latin typeface="Source Sans Pro" panose="020B0604020202020204" pitchFamily="34" charset="0"/>
              </a:rPr>
              <a:t> Wiedemann</a:t>
            </a:r>
            <a:r>
              <a:rPr lang="en-GB" b="1" i="0" dirty="0">
                <a:solidFill>
                  <a:srgbClr val="333333"/>
                </a:solidFill>
                <a:effectLst/>
                <a:latin typeface="Source Sans Pro" panose="020B0604020202020204" pitchFamily="34" charset="0"/>
              </a:rPr>
              <a:t>, </a:t>
            </a:r>
            <a:r>
              <a:rPr lang="en-GB" b="1" i="0" dirty="0">
                <a:effectLst/>
                <a:latin typeface="Source Sans Pro" panose="020B0604020202020204" pitchFamily="34" charset="0"/>
              </a:rPr>
              <a:t>Annual Review of Nuclear and Particle Science</a:t>
            </a:r>
            <a:r>
              <a:rPr lang="en-GB" b="0" i="0" dirty="0">
                <a:effectLst/>
                <a:latin typeface="Source Sans Pro" panose="020B0604020202020204" pitchFamily="34" charset="0"/>
              </a:rPr>
              <a:t> 55:357-402 (2005)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E62B53-158B-412B-92B4-5C40C5F5BEA4}"/>
              </a:ext>
            </a:extLst>
          </p:cNvPr>
          <p:cNvSpPr txBox="1"/>
          <p:nvPr/>
        </p:nvSpPr>
        <p:spPr>
          <a:xfrm flipH="1">
            <a:off x="6858000" y="5111820"/>
            <a:ext cx="411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k</a:t>
            </a:r>
            <a:r>
              <a:rPr lang="en-GB" i="1" baseline="-25000" dirty="0"/>
              <a:t>2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6788698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BA664-82FE-4810-82CF-D1761BD2A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Pion Entanglement – HOM meets HBT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6B35B2-54DA-4382-A4A6-C193E5259DED}"/>
              </a:ext>
            </a:extLst>
          </p:cNvPr>
          <p:cNvSpPr txBox="1"/>
          <p:nvPr/>
        </p:nvSpPr>
        <p:spPr>
          <a:xfrm>
            <a:off x="609600" y="5683680"/>
            <a:ext cx="8229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Entanglement is needed to explain the statistics of detection correlations.</a:t>
            </a:r>
          </a:p>
          <a:p>
            <a:endParaRPr lang="en-GB" dirty="0"/>
          </a:p>
          <a:p>
            <a:r>
              <a:rPr lang="en-GB" dirty="0"/>
              <a:t>STAR Collaboration, Sci. Adv. 9, eabq3903 (2023) </a:t>
            </a:r>
          </a:p>
        </p:txBody>
      </p:sp>
      <p:pic>
        <p:nvPicPr>
          <p:cNvPr id="51202" name="Picture 2" descr="Photo of Brandenburg (front) and Xu standing beside STAR">
            <a:extLst>
              <a:ext uri="{FF2B5EF4-FFF2-40B4-BE49-F238E27FC236}">
                <a16:creationId xmlns:a16="http://schemas.microsoft.com/office/drawing/2014/main" id="{A8C50794-0A30-4A3B-A55D-E352B57C4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9389"/>
            <a:ext cx="8991600" cy="389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F501AF-70D9-4A76-A617-9EF023EAFA08}"/>
              </a:ext>
            </a:extLst>
          </p:cNvPr>
          <p:cNvSpPr txBox="1"/>
          <p:nvPr/>
        </p:nvSpPr>
        <p:spPr>
          <a:xfrm>
            <a:off x="3352800" y="2057400"/>
            <a:ext cx="5029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highlight>
                  <a:srgbClr val="FFFF00"/>
                </a:highlight>
              </a:rPr>
              <a:t>|</a:t>
            </a:r>
            <a:r>
              <a:rPr lang="el-GR" sz="2000" dirty="0">
                <a:highlight>
                  <a:srgbClr val="FFFF00"/>
                </a:highlight>
              </a:rPr>
              <a:t>π</a:t>
            </a:r>
            <a:r>
              <a:rPr lang="en-GB" sz="2000" baseline="30000" dirty="0">
                <a:highlight>
                  <a:srgbClr val="FFFF00"/>
                </a:highlight>
              </a:rPr>
              <a:t>+</a:t>
            </a:r>
            <a:r>
              <a:rPr lang="el-GR" sz="2000" dirty="0">
                <a:highlight>
                  <a:srgbClr val="FFFF00"/>
                </a:highlight>
              </a:rPr>
              <a:t>π</a:t>
            </a:r>
            <a:r>
              <a:rPr lang="en-GB" sz="2000" baseline="30000" dirty="0">
                <a:highlight>
                  <a:srgbClr val="FFFF00"/>
                </a:highlight>
              </a:rPr>
              <a:t>-</a:t>
            </a:r>
            <a:r>
              <a:rPr lang="en-GB" sz="2000" dirty="0">
                <a:highlight>
                  <a:srgbClr val="FFFF00"/>
                </a:highlight>
              </a:rPr>
              <a:t> &gt; + |</a:t>
            </a:r>
            <a:r>
              <a:rPr lang="el-GR" sz="2000" dirty="0">
                <a:highlight>
                  <a:srgbClr val="FFFF00"/>
                </a:highlight>
              </a:rPr>
              <a:t>π</a:t>
            </a:r>
            <a:r>
              <a:rPr lang="en-GB" sz="2000" baseline="30000" dirty="0">
                <a:highlight>
                  <a:srgbClr val="FFFF00"/>
                </a:highlight>
              </a:rPr>
              <a:t>-</a:t>
            </a:r>
            <a:r>
              <a:rPr lang="el-GR" sz="2000" dirty="0">
                <a:highlight>
                  <a:srgbClr val="FFFF00"/>
                </a:highlight>
              </a:rPr>
              <a:t>π</a:t>
            </a:r>
            <a:r>
              <a:rPr lang="en-GB" sz="2000" baseline="30000" dirty="0">
                <a:highlight>
                  <a:srgbClr val="FFFF00"/>
                </a:highlight>
              </a:rPr>
              <a:t>+ </a:t>
            </a:r>
            <a:r>
              <a:rPr lang="en-GB" sz="2000" dirty="0">
                <a:highlight>
                  <a:srgbClr val="FFFF00"/>
                </a:highlight>
              </a:rPr>
              <a:t>&gt;                         |</a:t>
            </a:r>
            <a:r>
              <a:rPr lang="el-GR" sz="2000" dirty="0">
                <a:highlight>
                  <a:srgbClr val="FFFF00"/>
                </a:highlight>
              </a:rPr>
              <a:t>π</a:t>
            </a:r>
            <a:r>
              <a:rPr lang="en-GB" sz="2000" baseline="30000" dirty="0">
                <a:highlight>
                  <a:srgbClr val="FFFF00"/>
                </a:highlight>
              </a:rPr>
              <a:t>+</a:t>
            </a:r>
            <a:r>
              <a:rPr lang="el-GR" sz="2000" dirty="0">
                <a:highlight>
                  <a:srgbClr val="FFFF00"/>
                </a:highlight>
              </a:rPr>
              <a:t>π</a:t>
            </a:r>
            <a:r>
              <a:rPr lang="en-GB" sz="2000" baseline="30000" dirty="0">
                <a:highlight>
                  <a:srgbClr val="FFFF00"/>
                </a:highlight>
              </a:rPr>
              <a:t>-</a:t>
            </a:r>
            <a:r>
              <a:rPr lang="en-GB" sz="2000" dirty="0">
                <a:highlight>
                  <a:srgbClr val="FFFF00"/>
                </a:highlight>
              </a:rPr>
              <a:t> &gt; + |</a:t>
            </a:r>
            <a:r>
              <a:rPr lang="el-GR" sz="2000" dirty="0">
                <a:highlight>
                  <a:srgbClr val="FFFF00"/>
                </a:highlight>
              </a:rPr>
              <a:t>π</a:t>
            </a:r>
            <a:r>
              <a:rPr lang="en-GB" sz="2000" baseline="30000" dirty="0">
                <a:highlight>
                  <a:srgbClr val="FFFF00"/>
                </a:highlight>
              </a:rPr>
              <a:t>-</a:t>
            </a:r>
            <a:r>
              <a:rPr lang="el-GR" sz="2000" dirty="0">
                <a:highlight>
                  <a:srgbClr val="FFFF00"/>
                </a:highlight>
              </a:rPr>
              <a:t>π</a:t>
            </a:r>
            <a:r>
              <a:rPr lang="en-GB" sz="2000" baseline="30000" dirty="0">
                <a:highlight>
                  <a:srgbClr val="FFFF00"/>
                </a:highlight>
              </a:rPr>
              <a:t>+ </a:t>
            </a:r>
            <a:r>
              <a:rPr lang="en-GB" sz="2000" dirty="0">
                <a:highlight>
                  <a:srgbClr val="FFFF00"/>
                </a:highlight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387170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EB4E4-206A-4933-BC9C-6553D093E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crux of the matter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E65221-0B2C-4D21-87FE-38DF2F4C1C25}"/>
              </a:ext>
            </a:extLst>
          </p:cNvPr>
          <p:cNvSpPr txBox="1"/>
          <p:nvPr/>
        </p:nvSpPr>
        <p:spPr>
          <a:xfrm>
            <a:off x="914400" y="1752600"/>
            <a:ext cx="728471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The interference between detectors occurs when </a:t>
            </a:r>
            <a:r>
              <a:rPr lang="el-GR" sz="2800" dirty="0"/>
              <a:t>π</a:t>
            </a:r>
            <a:r>
              <a:rPr lang="en-GB" sz="2800" baseline="30000" dirty="0"/>
              <a:t>+</a:t>
            </a:r>
            <a:r>
              <a:rPr lang="en-GB" sz="2800" dirty="0"/>
              <a:t> and </a:t>
            </a:r>
            <a:r>
              <a:rPr lang="el-GR" sz="2800" dirty="0"/>
              <a:t>π</a:t>
            </a:r>
            <a:r>
              <a:rPr lang="en-GB" sz="2800" baseline="30000" dirty="0"/>
              <a:t>- </a:t>
            </a:r>
            <a:r>
              <a:rPr lang="en-GB" sz="2800" dirty="0"/>
              <a:t>are detected in each detector.</a:t>
            </a:r>
          </a:p>
          <a:p>
            <a:endParaRPr lang="en-GB" sz="2800" dirty="0"/>
          </a:p>
          <a:p>
            <a:endParaRPr lang="en-GB" sz="2800" dirty="0"/>
          </a:p>
          <a:p>
            <a:r>
              <a:rPr lang="en-GB" sz="2800" dirty="0"/>
              <a:t>There are two indistinguishable ways in which this can happen (unlike when the </a:t>
            </a:r>
            <a:r>
              <a:rPr lang="en-GB" sz="2800" dirty="0" err="1"/>
              <a:t>pions</a:t>
            </a:r>
            <a:r>
              <a:rPr lang="en-GB" sz="2800" dirty="0"/>
              <a:t> have the same charge).</a:t>
            </a:r>
          </a:p>
          <a:p>
            <a:endParaRPr lang="en-GB" sz="2800" dirty="0"/>
          </a:p>
          <a:p>
            <a:r>
              <a:rPr lang="en-GB" sz="2800" dirty="0"/>
              <a:t>|A(</a:t>
            </a:r>
            <a:r>
              <a:rPr lang="el-GR" sz="2800" dirty="0"/>
              <a:t>π</a:t>
            </a:r>
            <a:r>
              <a:rPr lang="en-GB" sz="2800" baseline="30000" dirty="0"/>
              <a:t>+</a:t>
            </a:r>
            <a:r>
              <a:rPr lang="el-GR" sz="2800" dirty="0"/>
              <a:t>π</a:t>
            </a:r>
            <a:r>
              <a:rPr lang="en-GB" sz="2800" baseline="30000" dirty="0"/>
              <a:t>- </a:t>
            </a:r>
            <a:r>
              <a:rPr lang="en-GB" sz="2800" dirty="0"/>
              <a:t>; </a:t>
            </a:r>
            <a:r>
              <a:rPr lang="el-GR" sz="2800" dirty="0"/>
              <a:t>π</a:t>
            </a:r>
            <a:r>
              <a:rPr lang="en-GB" sz="2800" baseline="30000" dirty="0"/>
              <a:t>-</a:t>
            </a:r>
            <a:r>
              <a:rPr lang="el-GR" sz="2800" dirty="0"/>
              <a:t>π</a:t>
            </a:r>
            <a:r>
              <a:rPr lang="en-GB" sz="2800" baseline="30000" dirty="0"/>
              <a:t>+</a:t>
            </a:r>
            <a:r>
              <a:rPr lang="en-GB" sz="2800" dirty="0"/>
              <a:t>)</a:t>
            </a:r>
            <a:r>
              <a:rPr lang="en-GB" sz="2800" baseline="30000" dirty="0"/>
              <a:t>   </a:t>
            </a:r>
            <a:r>
              <a:rPr lang="en-GB" sz="2800" dirty="0"/>
              <a:t>+</a:t>
            </a:r>
            <a:r>
              <a:rPr lang="en-GB" sz="2800" baseline="30000" dirty="0"/>
              <a:t> </a:t>
            </a:r>
            <a:r>
              <a:rPr lang="en-GB" sz="2800" dirty="0"/>
              <a:t>A(</a:t>
            </a:r>
            <a:r>
              <a:rPr lang="el-GR" sz="2800" dirty="0"/>
              <a:t>π</a:t>
            </a:r>
            <a:r>
              <a:rPr lang="en-GB" sz="2800" baseline="30000" dirty="0"/>
              <a:t>-</a:t>
            </a:r>
            <a:r>
              <a:rPr lang="el-GR" sz="2800" dirty="0"/>
              <a:t>π</a:t>
            </a:r>
            <a:r>
              <a:rPr lang="en-GB" sz="2800" baseline="30000" dirty="0"/>
              <a:t>+ </a:t>
            </a:r>
            <a:r>
              <a:rPr lang="en-GB" sz="2800" dirty="0"/>
              <a:t>; </a:t>
            </a:r>
            <a:r>
              <a:rPr lang="el-GR" sz="2800" dirty="0"/>
              <a:t>π</a:t>
            </a:r>
            <a:r>
              <a:rPr lang="en-GB" sz="2800" baseline="30000" dirty="0"/>
              <a:t>+</a:t>
            </a:r>
            <a:r>
              <a:rPr lang="el-GR" sz="2800" dirty="0"/>
              <a:t>π</a:t>
            </a:r>
            <a:r>
              <a:rPr lang="en-GB" sz="2800" baseline="30000" dirty="0"/>
              <a:t>-</a:t>
            </a:r>
            <a:r>
              <a:rPr lang="en-GB" sz="2800" dirty="0"/>
              <a:t>)|</a:t>
            </a:r>
            <a:r>
              <a:rPr lang="en-GB" sz="2800" baseline="30000" dirty="0"/>
              <a:t>2</a:t>
            </a:r>
            <a:r>
              <a:rPr lang="en-GB" sz="2800" dirty="0"/>
              <a:t> = 1 +</a:t>
            </a:r>
            <a:r>
              <a:rPr lang="en-GB" sz="2800" baseline="30000" dirty="0"/>
              <a:t> </a:t>
            </a:r>
            <a:r>
              <a:rPr lang="en-GB" sz="2800" dirty="0"/>
              <a:t>cos (k </a:t>
            </a:r>
            <a:r>
              <a:rPr lang="en-GB" sz="2800" dirty="0" err="1"/>
              <a:t>Δr</a:t>
            </a:r>
            <a:r>
              <a:rPr lang="en-GB" sz="2800" dirty="0"/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FE3A26-52AF-4947-991C-A001756BC896}"/>
              </a:ext>
            </a:extLst>
          </p:cNvPr>
          <p:cNvSpPr txBox="1"/>
          <p:nvPr/>
        </p:nvSpPr>
        <p:spPr>
          <a:xfrm>
            <a:off x="457200" y="6057880"/>
            <a:ext cx="83189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G. Goldhaber, S. Goldhaber, W. Lee, and A. Pais, Phys. Bev. 120, 300 (1960).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02315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Summary</a:t>
            </a:r>
            <a:endParaRPr lang="en-SG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41CD3E-B6D0-415F-8E0A-04B21E68057E}"/>
              </a:ext>
            </a:extLst>
          </p:cNvPr>
          <p:cNvSpPr txBox="1"/>
          <p:nvPr/>
        </p:nvSpPr>
        <p:spPr>
          <a:xfrm>
            <a:off x="1219200" y="1751270"/>
            <a:ext cx="6934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Particle Statistics can be used to create/witness entanglement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Confirming entanglement this way, rules out separable states, but of course, does not rule out all hidden variables.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The problem in many systems is to test concepts related to locality (to close loopholes). </a:t>
            </a:r>
          </a:p>
          <a:p>
            <a:endParaRPr lang="en-GB" sz="28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372392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177159" y="539315"/>
            <a:ext cx="6877050" cy="995362"/>
          </a:xfrm>
        </p:spPr>
        <p:txBody>
          <a:bodyPr/>
          <a:lstStyle/>
          <a:p>
            <a:pPr eaLnBrk="1" hangingPunct="1"/>
            <a:r>
              <a:rPr lang="en-GB" altLang="ko-KR" sz="3600" dirty="0">
                <a:solidFill>
                  <a:schemeClr val="tx1"/>
                </a:solidFill>
                <a:ea typeface="Gulim" pitchFamily="34" charset="-127"/>
              </a:rPr>
              <a:t>Entangled versus Separable</a:t>
            </a:r>
          </a:p>
        </p:txBody>
      </p:sp>
      <p:graphicFrame>
        <p:nvGraphicFramePr>
          <p:cNvPr id="4098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9347947"/>
              </p:ext>
            </p:extLst>
          </p:nvPr>
        </p:nvGraphicFramePr>
        <p:xfrm>
          <a:off x="2209800" y="2209800"/>
          <a:ext cx="4292600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4" name="Equation" r:id="rId4" imgW="1650960" imgH="419040" progId="">
                  <p:embed/>
                </p:oleObj>
              </mc:Choice>
              <mc:Fallback>
                <p:oleObj name="Equation" r:id="rId4" imgW="1650960" imgH="41904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209800"/>
                        <a:ext cx="4292600" cy="1089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1143000" y="3810000"/>
            <a:ext cx="732948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GB" altLang="ko-KR" sz="2400" dirty="0">
                <a:ea typeface="Gulim" pitchFamily="34" charset="-127"/>
              </a:rPr>
              <a:t>States like these can be created by LOCC (sometimes also stated that they can never lead to any information processing advantage over classical systems – but this is not clear) </a:t>
            </a:r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5C52CF-6A49-4A33-B016-88F5810639AA}"/>
              </a:ext>
            </a:extLst>
          </p:cNvPr>
          <p:cNvSpPr txBox="1"/>
          <p:nvPr/>
        </p:nvSpPr>
        <p:spPr>
          <a:xfrm>
            <a:off x="1143000" y="5791200"/>
            <a:ext cx="7543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Modi, </a:t>
            </a:r>
            <a:r>
              <a:rPr lang="en-US" dirty="0" err="1"/>
              <a:t>Brodutch</a:t>
            </a:r>
            <a:r>
              <a:rPr lang="en-US" dirty="0"/>
              <a:t>, Cable, </a:t>
            </a:r>
            <a:r>
              <a:rPr lang="en-US" dirty="0" err="1"/>
              <a:t>Paterek</a:t>
            </a:r>
            <a:r>
              <a:rPr lang="en-US" dirty="0"/>
              <a:t>, and Vedral, Rev. Mod. Phys. (2012).</a:t>
            </a:r>
            <a:endParaRPr lang="en-SG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549275"/>
            <a:ext cx="6392863" cy="693738"/>
          </a:xfrm>
        </p:spPr>
        <p:txBody>
          <a:bodyPr/>
          <a:lstStyle/>
          <a:p>
            <a:pPr eaLnBrk="1" hangingPunct="1"/>
            <a:r>
              <a:rPr lang="en-GB" altLang="ko-KR" sz="3600">
                <a:solidFill>
                  <a:schemeClr val="tx1"/>
                </a:solidFill>
                <a:ea typeface="Gulim" pitchFamily="34" charset="-127"/>
              </a:rPr>
              <a:t>Witnessing Entanglement</a:t>
            </a:r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304800" y="1958975"/>
            <a:ext cx="6629400" cy="4114800"/>
            <a:chOff x="192" y="1392"/>
            <a:chExt cx="4176" cy="2592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680" y="1392"/>
              <a:ext cx="2688" cy="2592"/>
              <a:chOff x="1680" y="1392"/>
              <a:chExt cx="2688" cy="2592"/>
            </a:xfrm>
          </p:grpSpPr>
          <p:sp>
            <p:nvSpPr>
              <p:cNvPr id="5138" name="Oval 28"/>
              <p:cNvSpPr>
                <a:spLocks noChangeArrowheads="1"/>
              </p:cNvSpPr>
              <p:nvPr/>
            </p:nvSpPr>
            <p:spPr bwMode="auto">
              <a:xfrm>
                <a:off x="1680" y="1392"/>
                <a:ext cx="2688" cy="2592"/>
              </a:xfrm>
              <a:prstGeom prst="ellipse">
                <a:avLst/>
              </a:prstGeom>
              <a:solidFill>
                <a:srgbClr val="FC0128"/>
              </a:solidFill>
              <a:ln w="28575">
                <a:solidFill>
                  <a:srgbClr val="FC0128"/>
                </a:solidFill>
                <a:round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/>
                <a:endParaRPr lang="de-DE" sz="28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139" name="Oval 29"/>
              <p:cNvSpPr>
                <a:spLocks noChangeArrowheads="1"/>
              </p:cNvSpPr>
              <p:nvPr/>
            </p:nvSpPr>
            <p:spPr bwMode="auto">
              <a:xfrm>
                <a:off x="1680" y="2112"/>
                <a:ext cx="2688" cy="960"/>
              </a:xfrm>
              <a:prstGeom prst="ellipse">
                <a:avLst/>
              </a:prstGeom>
              <a:solidFill>
                <a:srgbClr val="FF9900"/>
              </a:solidFill>
              <a:ln w="28575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pPr algn="ctr"/>
                <a:endParaRPr lang="de-DE" sz="28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140" name="Oval 30"/>
              <p:cNvSpPr>
                <a:spLocks noChangeArrowheads="1"/>
              </p:cNvSpPr>
              <p:nvPr/>
            </p:nvSpPr>
            <p:spPr bwMode="auto">
              <a:xfrm>
                <a:off x="1680" y="2400"/>
                <a:ext cx="2688" cy="336"/>
              </a:xfrm>
              <a:prstGeom prst="ellipse">
                <a:avLst/>
              </a:prstGeom>
              <a:solidFill>
                <a:srgbClr val="F6E00C"/>
              </a:solidFill>
              <a:ln w="9525">
                <a:noFill/>
                <a:round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5132" name="Line 31"/>
            <p:cNvSpPr>
              <a:spLocks noChangeShapeType="1"/>
            </p:cNvSpPr>
            <p:nvPr/>
          </p:nvSpPr>
          <p:spPr bwMode="auto">
            <a:xfrm>
              <a:off x="1536" y="1584"/>
              <a:ext cx="816" cy="38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0" tIns="0" rIns="0" bIns="0" anchor="ctr">
              <a:spAutoFit/>
            </a:bodyPr>
            <a:lstStyle/>
            <a:p>
              <a:endParaRPr lang="en-SG"/>
            </a:p>
          </p:txBody>
        </p:sp>
        <p:sp>
          <p:nvSpPr>
            <p:cNvPr id="5133" name="Text Box 32"/>
            <p:cNvSpPr txBox="1">
              <a:spLocks noChangeArrowheads="1"/>
            </p:cNvSpPr>
            <p:nvPr/>
          </p:nvSpPr>
          <p:spPr bwMode="auto">
            <a:xfrm>
              <a:off x="192" y="1392"/>
              <a:ext cx="189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altLang="ko-KR" sz="2000" b="1">
                  <a:solidFill>
                    <a:srgbClr val="000000"/>
                  </a:solidFill>
                  <a:ea typeface="Gulim" pitchFamily="34" charset="-127"/>
                </a:rPr>
                <a:t>Entangled and distillable</a:t>
              </a:r>
            </a:p>
          </p:txBody>
        </p:sp>
        <p:sp>
          <p:nvSpPr>
            <p:cNvPr id="5134" name="Line 33"/>
            <p:cNvSpPr>
              <a:spLocks noChangeShapeType="1"/>
            </p:cNvSpPr>
            <p:nvPr/>
          </p:nvSpPr>
          <p:spPr bwMode="auto">
            <a:xfrm>
              <a:off x="1296" y="2304"/>
              <a:ext cx="115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SG"/>
            </a:p>
          </p:txBody>
        </p:sp>
        <p:sp>
          <p:nvSpPr>
            <p:cNvPr id="5135" name="Text Box 34"/>
            <p:cNvSpPr txBox="1">
              <a:spLocks noChangeArrowheads="1"/>
            </p:cNvSpPr>
            <p:nvPr/>
          </p:nvSpPr>
          <p:spPr bwMode="auto">
            <a:xfrm>
              <a:off x="192" y="2200"/>
              <a:ext cx="1149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altLang="ko-KR" sz="2000" b="1">
                  <a:solidFill>
                    <a:srgbClr val="000000"/>
                  </a:solidFill>
                  <a:ea typeface="Gulim" pitchFamily="34" charset="-127"/>
                </a:rPr>
                <a:t>Entangled and </a:t>
              </a:r>
            </a:p>
            <a:p>
              <a:r>
                <a:rPr lang="en-GB" altLang="ko-KR" sz="2000" b="1">
                  <a:solidFill>
                    <a:srgbClr val="000000"/>
                  </a:solidFill>
                  <a:ea typeface="Gulim" pitchFamily="34" charset="-127"/>
                </a:rPr>
                <a:t>non-distillable</a:t>
              </a:r>
            </a:p>
          </p:txBody>
        </p:sp>
        <p:sp>
          <p:nvSpPr>
            <p:cNvPr id="5136" name="Line 35"/>
            <p:cNvSpPr>
              <a:spLocks noChangeShapeType="1"/>
            </p:cNvSpPr>
            <p:nvPr/>
          </p:nvSpPr>
          <p:spPr bwMode="auto">
            <a:xfrm flipV="1">
              <a:off x="1056" y="2592"/>
              <a:ext cx="1728" cy="76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SG"/>
            </a:p>
          </p:txBody>
        </p:sp>
        <p:sp>
          <p:nvSpPr>
            <p:cNvPr id="5137" name="Text Box 36"/>
            <p:cNvSpPr txBox="1">
              <a:spLocks noChangeArrowheads="1"/>
            </p:cNvSpPr>
            <p:nvPr/>
          </p:nvSpPr>
          <p:spPr bwMode="auto">
            <a:xfrm>
              <a:off x="240" y="3160"/>
              <a:ext cx="971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altLang="ko-KR" sz="2000" b="1">
                  <a:solidFill>
                    <a:srgbClr val="000000"/>
                  </a:solidFill>
                  <a:ea typeface="Gulim" pitchFamily="34" charset="-127"/>
                </a:rPr>
                <a:t>Disentangled</a:t>
              </a:r>
            </a:p>
            <a:p>
              <a:r>
                <a:rPr lang="en-GB" altLang="ko-KR" sz="2000" b="1">
                  <a:solidFill>
                    <a:srgbClr val="000000"/>
                  </a:solidFill>
                  <a:ea typeface="Gulim" pitchFamily="34" charset="-127"/>
                </a:rPr>
                <a:t>(separable)</a:t>
              </a:r>
            </a:p>
          </p:txBody>
        </p:sp>
      </p:grp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1371600" y="2568575"/>
            <a:ext cx="7010400" cy="1371600"/>
            <a:chOff x="864" y="1776"/>
            <a:chExt cx="4416" cy="864"/>
          </a:xfrm>
        </p:grpSpPr>
        <p:sp>
          <p:nvSpPr>
            <p:cNvPr id="5129" name="Line 41"/>
            <p:cNvSpPr>
              <a:spLocks noChangeShapeType="1"/>
            </p:cNvSpPr>
            <p:nvPr/>
          </p:nvSpPr>
          <p:spPr bwMode="auto">
            <a:xfrm>
              <a:off x="864" y="1776"/>
              <a:ext cx="4416" cy="864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/>
            <a:lstStyle/>
            <a:p>
              <a:endParaRPr lang="en-SG"/>
            </a:p>
          </p:txBody>
        </p:sp>
        <p:sp>
          <p:nvSpPr>
            <p:cNvPr id="5130" name="Text Box 42"/>
            <p:cNvSpPr txBox="1">
              <a:spLocks noChangeArrowheads="1"/>
            </p:cNvSpPr>
            <p:nvPr/>
          </p:nvSpPr>
          <p:spPr bwMode="auto">
            <a:xfrm>
              <a:off x="4800" y="2208"/>
              <a:ext cx="3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altLang="ko-KR">
                  <a:ea typeface="Gulim" pitchFamily="34" charset="-127"/>
                </a:rPr>
                <a:t>W</a:t>
              </a:r>
            </a:p>
          </p:txBody>
        </p:sp>
      </p:grpSp>
      <p:graphicFrame>
        <p:nvGraphicFramePr>
          <p:cNvPr id="176171" name="Object 43"/>
          <p:cNvGraphicFramePr>
            <a:graphicFrameLocks noChangeAspect="1"/>
          </p:cNvGraphicFramePr>
          <p:nvPr/>
        </p:nvGraphicFramePr>
        <p:xfrm>
          <a:off x="6705600" y="4930775"/>
          <a:ext cx="2179638" cy="131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10" name="Equation" r:id="rId4" imgW="876240" imgH="533160" progId="">
                  <p:embed/>
                </p:oleObj>
              </mc:Choice>
              <mc:Fallback>
                <p:oleObj name="Equation" r:id="rId4" imgW="876240" imgH="533160" progId="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4930775"/>
                        <a:ext cx="2179638" cy="131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hlink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7"/>
          <p:cNvGrpSpPr>
            <a:grpSpLocks/>
          </p:cNvGrpSpPr>
          <p:nvPr/>
        </p:nvGrpSpPr>
        <p:grpSpPr bwMode="auto">
          <a:xfrm>
            <a:off x="5105400" y="2339975"/>
            <a:ext cx="684213" cy="407987"/>
            <a:chOff x="3216" y="1632"/>
            <a:chExt cx="431" cy="257"/>
          </a:xfrm>
        </p:grpSpPr>
        <p:sp>
          <p:nvSpPr>
            <p:cNvPr id="5128" name="Oval 40"/>
            <p:cNvSpPr>
              <a:spLocks noChangeArrowheads="1"/>
            </p:cNvSpPr>
            <p:nvPr/>
          </p:nvSpPr>
          <p:spPr bwMode="auto">
            <a:xfrm>
              <a:off x="3216" y="168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5123" name="Object 46"/>
            <p:cNvGraphicFramePr>
              <a:graphicFrameLocks noChangeAspect="1"/>
            </p:cNvGraphicFramePr>
            <p:nvPr/>
          </p:nvGraphicFramePr>
          <p:xfrm>
            <a:off x="3408" y="1632"/>
            <a:ext cx="239" cy="2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011" name="Equation" r:id="rId6" imgW="152280" imgH="164880" progId="">
                    <p:embed/>
                  </p:oleObj>
                </mc:Choice>
                <mc:Fallback>
                  <p:oleObj name="Equation" r:id="rId6" imgW="152280" imgH="164880" progId="">
                    <p:embed/>
                    <p:pic>
                      <p:nvPicPr>
                        <p:cNvPr id="0" name="Object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8" y="1632"/>
                          <a:ext cx="239" cy="25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tx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hlink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E97BB-C1B4-466D-8519-3928DC3CF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Bipartite purity based witnesses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391848-13AB-4820-A651-EEBA4922D1A8}"/>
              </a:ext>
            </a:extLst>
          </p:cNvPr>
          <p:cNvSpPr txBox="1"/>
          <p:nvPr/>
        </p:nvSpPr>
        <p:spPr>
          <a:xfrm>
            <a:off x="1295400" y="2286000"/>
            <a:ext cx="6781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For separable states purity of the reduced states A,B is bigger than of the whole state AB: </a:t>
            </a:r>
          </a:p>
          <a:p>
            <a:endParaRPr lang="en-GB" sz="3200" dirty="0"/>
          </a:p>
          <a:p>
            <a:r>
              <a:rPr lang="en-GB" sz="3200" dirty="0"/>
              <a:t>Tr </a:t>
            </a:r>
            <a:r>
              <a:rPr lang="el-GR" sz="3200" dirty="0"/>
              <a:t>σ</a:t>
            </a:r>
            <a:r>
              <a:rPr lang="en-GB" sz="3200" baseline="30000" dirty="0"/>
              <a:t>2</a:t>
            </a:r>
            <a:r>
              <a:rPr lang="en-GB" sz="2800" baseline="-25000" dirty="0"/>
              <a:t>AB </a:t>
            </a:r>
            <a:r>
              <a:rPr lang="en-GB" sz="2800" dirty="0"/>
              <a:t> &lt;= </a:t>
            </a:r>
            <a:r>
              <a:rPr lang="en-GB" sz="3200" dirty="0"/>
              <a:t>Tr </a:t>
            </a:r>
            <a:r>
              <a:rPr lang="el-GR" sz="3200" dirty="0"/>
              <a:t>σ</a:t>
            </a:r>
            <a:r>
              <a:rPr lang="en-GB" sz="3200" baseline="30000" dirty="0"/>
              <a:t>2</a:t>
            </a:r>
            <a:r>
              <a:rPr lang="en-GB" sz="2800" baseline="-25000" dirty="0"/>
              <a:t>A</a:t>
            </a:r>
            <a:r>
              <a:rPr lang="en-GB" sz="3200" dirty="0"/>
              <a:t>     &amp;      Tr </a:t>
            </a:r>
            <a:r>
              <a:rPr lang="el-GR" sz="3200" dirty="0"/>
              <a:t>σ</a:t>
            </a:r>
            <a:r>
              <a:rPr lang="en-GB" sz="3200" baseline="30000" dirty="0"/>
              <a:t>2</a:t>
            </a:r>
            <a:r>
              <a:rPr lang="en-GB" sz="2800" baseline="-25000" dirty="0"/>
              <a:t>AB  </a:t>
            </a:r>
            <a:r>
              <a:rPr lang="en-GB" sz="3200" dirty="0"/>
              <a:t>&lt;= Tr </a:t>
            </a:r>
            <a:r>
              <a:rPr lang="el-GR" sz="3200" dirty="0"/>
              <a:t>σ</a:t>
            </a:r>
            <a:r>
              <a:rPr lang="en-GB" sz="3200" baseline="30000" dirty="0"/>
              <a:t>2</a:t>
            </a:r>
            <a:r>
              <a:rPr lang="en-GB" sz="2800" baseline="-25000" dirty="0"/>
              <a:t>A</a:t>
            </a:r>
            <a:endParaRPr lang="en-GB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F7D8EF-813E-485D-9688-142283DDE97A}"/>
              </a:ext>
            </a:extLst>
          </p:cNvPr>
          <p:cNvSpPr txBox="1"/>
          <p:nvPr/>
        </p:nvSpPr>
        <p:spPr>
          <a:xfrm>
            <a:off x="1295400" y="5524241"/>
            <a:ext cx="7315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SG" altLang="ko-KR" sz="1800" dirty="0">
                <a:solidFill>
                  <a:srgbClr val="000000"/>
                </a:solidFill>
              </a:rPr>
              <a:t>L. Amico, Rosario Fazio, A. </a:t>
            </a:r>
            <a:r>
              <a:rPr lang="en-SG" altLang="ko-KR" sz="1800" dirty="0" err="1">
                <a:solidFill>
                  <a:srgbClr val="000000"/>
                </a:solidFill>
              </a:rPr>
              <a:t>Osterloh</a:t>
            </a:r>
            <a:r>
              <a:rPr lang="en-SG" altLang="ko-KR" sz="1800" dirty="0">
                <a:solidFill>
                  <a:srgbClr val="000000"/>
                </a:solidFill>
              </a:rPr>
              <a:t>, V. Vedral, </a:t>
            </a:r>
            <a:r>
              <a:rPr lang="en-US" altLang="ko-KR" sz="1800" dirty="0">
                <a:solidFill>
                  <a:srgbClr val="000000"/>
                </a:solidFill>
              </a:rPr>
              <a:t>Rev. Mod. Phys. (2008)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5474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Indistinguishability and entanglement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077200" cy="3429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First </a:t>
            </a:r>
            <a:r>
              <a:rPr lang="en-US" dirty="0" err="1"/>
              <a:t>quantisation</a:t>
            </a:r>
            <a:r>
              <a:rPr lang="en-US" dirty="0"/>
              <a:t> is misleading</a:t>
            </a:r>
          </a:p>
          <a:p>
            <a:endParaRPr lang="en-US" dirty="0"/>
          </a:p>
          <a:p>
            <a:r>
              <a:rPr lang="en-US" dirty="0"/>
              <a:t>Mode entanglement the right way to go (modes are the relevant subsystems)</a:t>
            </a:r>
          </a:p>
          <a:p>
            <a:endParaRPr lang="en-US" dirty="0"/>
          </a:p>
          <a:p>
            <a:r>
              <a:rPr lang="en-US" dirty="0"/>
              <a:t>Note: even the coupling between internal degrees is an effect of particle statistics</a:t>
            </a:r>
            <a:endParaRPr lang="en-S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3BB2C5-BD81-49FB-A6B0-23E911DFCF02}"/>
              </a:ext>
            </a:extLst>
          </p:cNvPr>
          <p:cNvSpPr txBox="1"/>
          <p:nvPr/>
        </p:nvSpPr>
        <p:spPr>
          <a:xfrm>
            <a:off x="743607" y="5784576"/>
            <a:ext cx="7924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0" i="0" dirty="0">
                <a:solidFill>
                  <a:srgbClr val="555555"/>
                </a:solidFill>
                <a:effectLst/>
                <a:latin typeface="Proxima Nova"/>
              </a:rPr>
              <a:t>Libby Heaney and Vlatko Vedral, Phys. Rev. Lett. </a:t>
            </a:r>
            <a:r>
              <a:rPr lang="en-GB" b="1" i="0" dirty="0">
                <a:solidFill>
                  <a:srgbClr val="555555"/>
                </a:solidFill>
                <a:effectLst/>
                <a:latin typeface="Proxima Nova"/>
              </a:rPr>
              <a:t>103</a:t>
            </a:r>
            <a:r>
              <a:rPr lang="en-GB" b="0" i="0" dirty="0">
                <a:solidFill>
                  <a:srgbClr val="555555"/>
                </a:solidFill>
                <a:effectLst/>
                <a:latin typeface="Proxima Nova"/>
              </a:rPr>
              <a:t>, 200502 2009</a:t>
            </a:r>
          </a:p>
        </p:txBody>
      </p:sp>
    </p:spTree>
    <p:extLst>
      <p:ext uri="{BB962C8B-B14F-4D97-AF65-F5344CB8AC3E}">
        <p14:creationId xmlns:p14="http://schemas.microsoft.com/office/powerpoint/2010/main" val="4243246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ko-KR" sz="3600" dirty="0">
                <a:latin typeface="Comic Sans MS" panose="030F0702030302020204" pitchFamily="66" charset="0"/>
                <a:ea typeface="굴림" pitchFamily="50" charset="-127"/>
              </a:rPr>
              <a:t>First quantisation confusion</a:t>
            </a:r>
          </a:p>
        </p:txBody>
      </p:sp>
      <p:graphicFrame>
        <p:nvGraphicFramePr>
          <p:cNvPr id="285703" name="Object 7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2215124"/>
              </p:ext>
            </p:extLst>
          </p:nvPr>
        </p:nvGraphicFramePr>
        <p:xfrm>
          <a:off x="2347913" y="2936315"/>
          <a:ext cx="3900487" cy="721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554" name="Equation" r:id="rId4" imgW="1511280" imgH="279360" progId="Equation.DSMT4">
                  <p:embed/>
                </p:oleObj>
              </mc:Choice>
              <mc:Fallback>
                <p:oleObj name="Equation" r:id="rId4" imgW="1511280" imgH="279360" progId="Equation.DSMT4">
                  <p:embed/>
                  <p:pic>
                    <p:nvPicPr>
                      <p:cNvPr id="28570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7913" y="2936315"/>
                        <a:ext cx="3900487" cy="7212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258888" y="1219200"/>
            <a:ext cx="6397625" cy="1296987"/>
            <a:chOff x="793" y="1207"/>
            <a:chExt cx="4030" cy="817"/>
          </a:xfrm>
        </p:grpSpPr>
        <p:sp>
          <p:nvSpPr>
            <p:cNvPr id="12297" name="Freeform 8"/>
            <p:cNvSpPr>
              <a:spLocks/>
            </p:cNvSpPr>
            <p:nvPr/>
          </p:nvSpPr>
          <p:spPr bwMode="auto">
            <a:xfrm>
              <a:off x="793" y="1389"/>
              <a:ext cx="908" cy="635"/>
            </a:xfrm>
            <a:custGeom>
              <a:avLst/>
              <a:gdLst>
                <a:gd name="T0" fmla="*/ 0 w 908"/>
                <a:gd name="T1" fmla="*/ 635 h 635"/>
                <a:gd name="T2" fmla="*/ 499 w 908"/>
                <a:gd name="T3" fmla="*/ 0 h 635"/>
                <a:gd name="T4" fmla="*/ 908 w 908"/>
                <a:gd name="T5" fmla="*/ 635 h 635"/>
                <a:gd name="T6" fmla="*/ 0 60000 65536"/>
                <a:gd name="T7" fmla="*/ 0 60000 65536"/>
                <a:gd name="T8" fmla="*/ 0 60000 65536"/>
                <a:gd name="T9" fmla="*/ 0 w 908"/>
                <a:gd name="T10" fmla="*/ 0 h 635"/>
                <a:gd name="T11" fmla="*/ 908 w 908"/>
                <a:gd name="T12" fmla="*/ 635 h 6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08" h="635">
                  <a:moveTo>
                    <a:pt x="0" y="635"/>
                  </a:moveTo>
                  <a:cubicBezTo>
                    <a:pt x="174" y="317"/>
                    <a:pt x="348" y="0"/>
                    <a:pt x="499" y="0"/>
                  </a:cubicBezTo>
                  <a:cubicBezTo>
                    <a:pt x="650" y="0"/>
                    <a:pt x="840" y="529"/>
                    <a:pt x="908" y="63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298" name="Freeform 9"/>
            <p:cNvSpPr>
              <a:spLocks/>
            </p:cNvSpPr>
            <p:nvPr/>
          </p:nvSpPr>
          <p:spPr bwMode="auto">
            <a:xfrm>
              <a:off x="3560" y="1389"/>
              <a:ext cx="908" cy="635"/>
            </a:xfrm>
            <a:custGeom>
              <a:avLst/>
              <a:gdLst>
                <a:gd name="T0" fmla="*/ 0 w 908"/>
                <a:gd name="T1" fmla="*/ 635 h 635"/>
                <a:gd name="T2" fmla="*/ 499 w 908"/>
                <a:gd name="T3" fmla="*/ 0 h 635"/>
                <a:gd name="T4" fmla="*/ 908 w 908"/>
                <a:gd name="T5" fmla="*/ 635 h 635"/>
                <a:gd name="T6" fmla="*/ 0 60000 65536"/>
                <a:gd name="T7" fmla="*/ 0 60000 65536"/>
                <a:gd name="T8" fmla="*/ 0 60000 65536"/>
                <a:gd name="T9" fmla="*/ 0 w 908"/>
                <a:gd name="T10" fmla="*/ 0 h 635"/>
                <a:gd name="T11" fmla="*/ 908 w 908"/>
                <a:gd name="T12" fmla="*/ 635 h 6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08" h="635">
                  <a:moveTo>
                    <a:pt x="0" y="635"/>
                  </a:moveTo>
                  <a:cubicBezTo>
                    <a:pt x="174" y="317"/>
                    <a:pt x="348" y="0"/>
                    <a:pt x="499" y="0"/>
                  </a:cubicBezTo>
                  <a:cubicBezTo>
                    <a:pt x="650" y="0"/>
                    <a:pt x="840" y="529"/>
                    <a:pt x="908" y="63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aphicFrame>
          <p:nvGraphicFramePr>
            <p:cNvPr id="12292" name="Object 10"/>
            <p:cNvGraphicFramePr>
              <a:graphicFrameLocks noChangeAspect="1"/>
            </p:cNvGraphicFramePr>
            <p:nvPr/>
          </p:nvGraphicFramePr>
          <p:xfrm>
            <a:off x="1701" y="1253"/>
            <a:ext cx="331" cy="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555" name="Equation" r:id="rId6" imgW="177480" imgH="228600" progId="Equation.DSMT4">
                    <p:embed/>
                  </p:oleObj>
                </mc:Choice>
                <mc:Fallback>
                  <p:oleObj name="Equation" r:id="rId6" imgW="177480" imgH="228600" progId="Equation.DSMT4">
                    <p:embed/>
                    <p:pic>
                      <p:nvPicPr>
                        <p:cNvPr id="12292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1" y="1253"/>
                          <a:ext cx="331" cy="4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tx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hlink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3" name="Object 11"/>
            <p:cNvGraphicFramePr>
              <a:graphicFrameLocks noChangeAspect="1"/>
            </p:cNvGraphicFramePr>
            <p:nvPr/>
          </p:nvGraphicFramePr>
          <p:xfrm>
            <a:off x="4468" y="1207"/>
            <a:ext cx="355" cy="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556" name="Equation" r:id="rId8" imgW="190440" imgH="228600" progId="Equation.DSMT4">
                    <p:embed/>
                  </p:oleObj>
                </mc:Choice>
                <mc:Fallback>
                  <p:oleObj name="Equation" r:id="rId8" imgW="190440" imgH="228600" progId="Equation.DSMT4">
                    <p:embed/>
                    <p:pic>
                      <p:nvPicPr>
                        <p:cNvPr id="12293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68" y="1207"/>
                          <a:ext cx="355" cy="4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tx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hlink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85708" name="Text Box 12"/>
          <p:cNvSpPr txBox="1">
            <a:spLocks noChangeArrowheads="1"/>
          </p:cNvSpPr>
          <p:nvPr/>
        </p:nvSpPr>
        <p:spPr bwMode="auto">
          <a:xfrm>
            <a:off x="1095375" y="3836987"/>
            <a:ext cx="5622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n-GB" altLang="ko-KR">
                <a:ea typeface="굴림" pitchFamily="50" charset="-127"/>
              </a:rPr>
              <a:t>There is no spatial entanglement here!</a:t>
            </a:r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62000" y="5562600"/>
            <a:ext cx="7309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 other words, any operator correlation: &lt;AB&gt;=&lt;A&gt;&lt;B&gt; </a:t>
            </a:r>
            <a:endParaRPr lang="en-SG" sz="2400" dirty="0"/>
          </a:p>
        </p:txBody>
      </p:sp>
      <p:grpSp>
        <p:nvGrpSpPr>
          <p:cNvPr id="6" name="Group 5"/>
          <p:cNvGrpSpPr/>
          <p:nvPr/>
        </p:nvGrpSpPr>
        <p:grpSpPr>
          <a:xfrm>
            <a:off x="3048000" y="4640263"/>
            <a:ext cx="2743200" cy="709612"/>
            <a:chOff x="3449638" y="4640263"/>
            <a:chExt cx="2341562" cy="750887"/>
          </a:xfrm>
        </p:grpSpPr>
        <p:graphicFrame>
          <p:nvGraphicFramePr>
            <p:cNvPr id="285709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82621567"/>
                </p:ext>
              </p:extLst>
            </p:nvPr>
          </p:nvGraphicFramePr>
          <p:xfrm>
            <a:off x="3449638" y="4640263"/>
            <a:ext cx="2341562" cy="750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557" name="Equation" r:id="rId10" imgW="711000" imgH="253800" progId="Equation.DSMT4">
                    <p:embed/>
                  </p:oleObj>
                </mc:Choice>
                <mc:Fallback>
                  <p:oleObj name="Equation" r:id="rId10" imgW="711000" imgH="253800" progId="Equation.DSMT4">
                    <p:embed/>
                    <p:pic>
                      <p:nvPicPr>
                        <p:cNvPr id="285709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49638" y="4640263"/>
                          <a:ext cx="2341562" cy="7508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" name="Straight Arrow Connector 4"/>
            <p:cNvCxnSpPr/>
            <p:nvPr/>
          </p:nvCxnSpPr>
          <p:spPr>
            <a:xfrm flipV="1">
              <a:off x="4230159" y="5029200"/>
              <a:ext cx="0" cy="2778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5029200" y="5029200"/>
              <a:ext cx="0" cy="2778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719297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ko-KR" sz="3600" dirty="0">
                <a:latin typeface="Comic Sans MS" panose="030F0702030302020204" pitchFamily="66" charset="0"/>
                <a:ea typeface="굴림" pitchFamily="50" charset="-127"/>
              </a:rPr>
              <a:t>Second Quantisation</a:t>
            </a: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965200" y="1676400"/>
            <a:ext cx="7721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de-DE" altLang="en-US" dirty="0"/>
              <a:t>In order to study entanglement of identical particles</a:t>
            </a:r>
          </a:p>
          <a:p>
            <a:pPr eaLnBrk="1" hangingPunct="1"/>
            <a:r>
              <a:rPr lang="de-DE" altLang="en-US" dirty="0"/>
              <a:t>need to talk about modes – second quantisation.</a:t>
            </a:r>
          </a:p>
        </p:txBody>
      </p:sp>
      <p:graphicFrame>
        <p:nvGraphicFramePr>
          <p:cNvPr id="257028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9525637"/>
              </p:ext>
            </p:extLst>
          </p:nvPr>
        </p:nvGraphicFramePr>
        <p:xfrm>
          <a:off x="1524000" y="2679700"/>
          <a:ext cx="6048375" cy="166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48" name="Formel" r:id="rId4" imgW="2031840" imgH="558720" progId="Equation.DSMT4">
                  <p:embed/>
                </p:oleObj>
              </mc:Choice>
              <mc:Fallback>
                <p:oleObj name="Formel" r:id="rId4" imgW="2031840" imgH="558720" progId="Equation.DSMT4">
                  <p:embed/>
                  <p:pic>
                    <p:nvPicPr>
                      <p:cNvPr id="25702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2679700"/>
                        <a:ext cx="6048375" cy="166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hlink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53492" y="4572000"/>
            <a:ext cx="76333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But, we need to be careful about </a:t>
            </a:r>
            <a:r>
              <a:rPr lang="en-US" sz="2400" dirty="0" err="1"/>
              <a:t>superselections</a:t>
            </a:r>
            <a:r>
              <a:rPr lang="en-US" sz="2400" dirty="0"/>
              <a:t>! </a:t>
            </a:r>
          </a:p>
          <a:p>
            <a:r>
              <a:rPr lang="en-US" sz="2400" dirty="0"/>
              <a:t>(this is different to </a:t>
            </a:r>
            <a:r>
              <a:rPr lang="en-US" sz="2400" dirty="0" err="1"/>
              <a:t>symmetrisation</a:t>
            </a:r>
            <a:r>
              <a:rPr lang="en-US" sz="2400" dirty="0"/>
              <a:t>, anti-</a:t>
            </a:r>
            <a:r>
              <a:rPr lang="en-US" sz="2400" dirty="0" err="1"/>
              <a:t>symmetrisation</a:t>
            </a:r>
            <a:endParaRPr lang="en-US" sz="2400" dirty="0"/>
          </a:p>
          <a:p>
            <a:r>
              <a:rPr lang="en-US" sz="2400" dirty="0"/>
              <a:t>where there is no entanglement to access in the first place) </a:t>
            </a:r>
            <a:endParaRPr lang="en-SG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31E54A-E2F8-4148-8604-023339D692A1}"/>
              </a:ext>
            </a:extLst>
          </p:cNvPr>
          <p:cNvSpPr txBox="1"/>
          <p:nvPr/>
        </p:nvSpPr>
        <p:spPr>
          <a:xfrm>
            <a:off x="609600" y="6107668"/>
            <a:ext cx="8077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0" i="0" dirty="0">
                <a:solidFill>
                  <a:srgbClr val="555555"/>
                </a:solidFill>
                <a:effectLst/>
                <a:latin typeface="Proxima Nova"/>
              </a:rPr>
              <a:t>Jacob </a:t>
            </a:r>
            <a:r>
              <a:rPr lang="en-GB" b="0" i="0" dirty="0" err="1">
                <a:solidFill>
                  <a:srgbClr val="555555"/>
                </a:solidFill>
                <a:effectLst/>
                <a:latin typeface="Proxima Nova"/>
              </a:rPr>
              <a:t>Dunningham</a:t>
            </a:r>
            <a:r>
              <a:rPr lang="en-GB" b="0" i="0" dirty="0">
                <a:solidFill>
                  <a:srgbClr val="555555"/>
                </a:solidFill>
                <a:effectLst/>
                <a:latin typeface="Proxima Nova"/>
              </a:rPr>
              <a:t> and Vlatko Vedral</a:t>
            </a:r>
            <a:r>
              <a:rPr lang="en-GB" b="0" i="0">
                <a:solidFill>
                  <a:srgbClr val="555555"/>
                </a:solidFill>
                <a:effectLst/>
                <a:latin typeface="Proxima Nova"/>
              </a:rPr>
              <a:t>, Phys</a:t>
            </a:r>
            <a:r>
              <a:rPr lang="en-GB" b="0" i="0" dirty="0">
                <a:solidFill>
                  <a:srgbClr val="555555"/>
                </a:solidFill>
                <a:effectLst/>
                <a:latin typeface="Proxima Nova"/>
              </a:rPr>
              <a:t>. Rev. Lett. </a:t>
            </a:r>
            <a:r>
              <a:rPr lang="en-GB" b="1" i="0" dirty="0">
                <a:solidFill>
                  <a:srgbClr val="555555"/>
                </a:solidFill>
                <a:effectLst/>
                <a:latin typeface="Proxima Nova"/>
              </a:rPr>
              <a:t>99</a:t>
            </a:r>
            <a:r>
              <a:rPr lang="en-GB" b="0" i="0" dirty="0">
                <a:solidFill>
                  <a:srgbClr val="555555"/>
                </a:solidFill>
                <a:effectLst/>
                <a:latin typeface="Proxima Nova"/>
              </a:rPr>
              <a:t>, 180404 2007</a:t>
            </a:r>
          </a:p>
        </p:txBody>
      </p:sp>
    </p:spTree>
    <p:extLst>
      <p:ext uri="{BB962C8B-B14F-4D97-AF65-F5344CB8AC3E}">
        <p14:creationId xmlns:p14="http://schemas.microsoft.com/office/powerpoint/2010/main" val="311712729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85E02-B604-4C14-803D-6A631A255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Hong </a:t>
            </a:r>
            <a:r>
              <a:rPr lang="en-GB" dirty="0" err="1"/>
              <a:t>Ou</a:t>
            </a:r>
            <a:r>
              <a:rPr lang="en-GB" dirty="0"/>
              <a:t> Mandel</a:t>
            </a:r>
          </a:p>
        </p:txBody>
      </p:sp>
      <p:pic>
        <p:nvPicPr>
          <p:cNvPr id="51202" name="Picture 2" descr="Fig. 3.2">
            <a:extLst>
              <a:ext uri="{FF2B5EF4-FFF2-40B4-BE49-F238E27FC236}">
                <a16:creationId xmlns:a16="http://schemas.microsoft.com/office/drawing/2014/main" id="{A22734D1-ABC9-4E7A-918F-79AC7C6F8B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6229851" cy="415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949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8B181-67A3-4FF0-8740-8ECC0AA10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670" y="175419"/>
            <a:ext cx="8229600" cy="1143000"/>
          </a:xfrm>
        </p:spPr>
        <p:txBody>
          <a:bodyPr/>
          <a:lstStyle/>
          <a:p>
            <a:r>
              <a:rPr lang="en-GB" dirty="0"/>
              <a:t>Photon Entanglement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CF9207-1C8B-4815-AC2E-5777DB026DA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219200"/>
            <a:ext cx="5162550" cy="49530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9C93463-642E-4BA3-B6E7-BAB8119E0864}"/>
              </a:ext>
            </a:extLst>
          </p:cNvPr>
          <p:cNvSpPr txBox="1"/>
          <p:nvPr/>
        </p:nvSpPr>
        <p:spPr>
          <a:xfrm>
            <a:off x="4921468" y="1278554"/>
            <a:ext cx="3810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A1 and A2 initially entangled (internal degrees) as well as B1 and B2. Triplet (A1 and B1; A2 and B2) leads to bunching, singlet to antibunching.</a:t>
            </a:r>
          </a:p>
          <a:p>
            <a:endParaRPr lang="en-GB" sz="2400" dirty="0"/>
          </a:p>
          <a:p>
            <a:r>
              <a:rPr lang="en-GB" sz="2400" dirty="0"/>
              <a:t>Looking at correlations between bunching and anti-bunching on the sides 1 and 2 gives us complete information about all purities.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DDA7F5-C28A-4ECC-9F4B-0D36CC5FF6F5}"/>
              </a:ext>
            </a:extLst>
          </p:cNvPr>
          <p:cNvSpPr txBox="1"/>
          <p:nvPr/>
        </p:nvSpPr>
        <p:spPr>
          <a:xfrm>
            <a:off x="1066800" y="6337111"/>
            <a:ext cx="77723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0" i="0" dirty="0">
                <a:solidFill>
                  <a:srgbClr val="555555"/>
                </a:solidFill>
                <a:effectLst/>
                <a:latin typeface="Proxima Nova"/>
              </a:rPr>
              <a:t>N. </a:t>
            </a:r>
            <a:r>
              <a:rPr lang="en-GB" b="0" i="0" dirty="0" err="1">
                <a:solidFill>
                  <a:srgbClr val="555555"/>
                </a:solidFill>
                <a:effectLst/>
                <a:latin typeface="Proxima Nova"/>
              </a:rPr>
              <a:t>Paunković</a:t>
            </a:r>
            <a:r>
              <a:rPr lang="en-GB" b="0" i="0" dirty="0">
                <a:solidFill>
                  <a:srgbClr val="555555"/>
                </a:solidFill>
                <a:effectLst/>
                <a:latin typeface="Proxima Nova"/>
              </a:rPr>
              <a:t>, Y. Omar, S. Bose, and V. Vedral, Phys. Rev. Lett. </a:t>
            </a:r>
            <a:r>
              <a:rPr lang="en-GB" b="1" i="0" dirty="0">
                <a:solidFill>
                  <a:srgbClr val="555555"/>
                </a:solidFill>
                <a:effectLst/>
                <a:latin typeface="Proxima Nova"/>
              </a:rPr>
              <a:t>88</a:t>
            </a:r>
            <a:r>
              <a:rPr lang="en-GB" b="0" i="0" dirty="0">
                <a:solidFill>
                  <a:srgbClr val="555555"/>
                </a:solidFill>
                <a:effectLst/>
                <a:latin typeface="Proxima Nova"/>
              </a:rPr>
              <a:t>  2002</a:t>
            </a:r>
          </a:p>
        </p:txBody>
      </p:sp>
    </p:spTree>
    <p:extLst>
      <p:ext uri="{BB962C8B-B14F-4D97-AF65-F5344CB8AC3E}">
        <p14:creationId xmlns:p14="http://schemas.microsoft.com/office/powerpoint/2010/main" val="90659012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805</TotalTime>
  <Words>650</Words>
  <Application>Microsoft Office PowerPoint</Application>
  <PresentationFormat>On-screen Show (4:3)</PresentationFormat>
  <Paragraphs>79</Paragraphs>
  <Slides>14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Comic Sans MS</vt:lpstr>
      <vt:lpstr>Proxima Nova</vt:lpstr>
      <vt:lpstr>Source Sans Pro</vt:lpstr>
      <vt:lpstr>Wingdings</vt:lpstr>
      <vt:lpstr>Larissa-Design</vt:lpstr>
      <vt:lpstr>Equation</vt:lpstr>
      <vt:lpstr>Formel</vt:lpstr>
      <vt:lpstr>Quantum entanglement and Indistinguishability</vt:lpstr>
      <vt:lpstr>Entangled versus Separable</vt:lpstr>
      <vt:lpstr>Witnessing Entanglement</vt:lpstr>
      <vt:lpstr>Bipartite purity based witnesses</vt:lpstr>
      <vt:lpstr>Indistinguishability and entanglement</vt:lpstr>
      <vt:lpstr>First quantisation confusion</vt:lpstr>
      <vt:lpstr>Second Quantisation</vt:lpstr>
      <vt:lpstr>Hong Ou Mandel</vt:lpstr>
      <vt:lpstr>Photon Entanglement </vt:lpstr>
      <vt:lpstr>Hanbury-Brown Twiss</vt:lpstr>
      <vt:lpstr>Femtoscopy</vt:lpstr>
      <vt:lpstr>Pion Entanglement – HOM meets HBT</vt:lpstr>
      <vt:lpstr>The crux of the matter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Hint: Two qubit zero-discord states</dc:title>
  <dc:creator>Borex</dc:creator>
  <cp:lastModifiedBy>vlatko vedral</cp:lastModifiedBy>
  <cp:revision>217</cp:revision>
  <dcterms:created xsi:type="dcterms:W3CDTF">2011-06-26T19:46:28Z</dcterms:created>
  <dcterms:modified xsi:type="dcterms:W3CDTF">2023-03-16T16:33:43Z</dcterms:modified>
</cp:coreProperties>
</file>