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media1.mp4" ContentType="vide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tif"/><Relationship Id="rId3" Type="http://schemas.openxmlformats.org/officeDocument/2006/relationships/image" Target="../media/image8.tif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tif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4" Type="http://schemas.openxmlformats.org/officeDocument/2006/relationships/image" Target="../media/image3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4.tif"/><Relationship Id="rId4" Type="http://schemas.openxmlformats.org/officeDocument/2006/relationships/image" Target="../media/image5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6.tif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video" Target="../media/media1.mp4"/><Relationship Id="rId4" Type="http://schemas.microsoft.com/office/2007/relationships/media" Target="../media/media1.mp4"/><Relationship Id="rId5" Type="http://schemas.openxmlformats.org/officeDocument/2006/relationships/image" Target="../media/image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Maniatis Giannis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Maniatis Giannis </a:t>
            </a:r>
          </a:p>
        </p:txBody>
      </p:sp>
      <p:sp>
        <p:nvSpPr>
          <p:cNvPr id="152" name="From small pieces to big achievements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From small pieces to big achievements</a:t>
            </a:r>
          </a:p>
        </p:txBody>
      </p:sp>
      <p:sp>
        <p:nvSpPr>
          <p:cNvPr id="153" name="How we achieved big discoveries by using simple phenomena…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How we achieved big discoveries by using simple phenomena</a:t>
            </a:r>
          </a:p>
          <a:p>
            <a:pPr/>
            <a:r>
              <a:t>9 / 2 / 2023</a:t>
            </a:r>
          </a:p>
        </p:txBody>
      </p:sp>
      <p:pic>
        <p:nvPicPr>
          <p:cNvPr id="154" name="weizmann-logo.png" descr="weizmann-logo.png"/>
          <p:cNvPicPr>
            <a:picLocks noChangeAspect="1"/>
          </p:cNvPicPr>
          <p:nvPr/>
        </p:nvPicPr>
        <p:blipFill>
          <a:blip r:embed="rId2">
            <a:extLst/>
          </a:blip>
          <a:srcRect l="0" t="11892" r="0" b="0"/>
          <a:stretch>
            <a:fillRect/>
          </a:stretch>
        </p:blipFill>
        <p:spPr>
          <a:xfrm>
            <a:off x="19097742" y="11406231"/>
            <a:ext cx="4826997" cy="1544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226260" y="79477"/>
            <a:ext cx="4570155" cy="24069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Israel and gaseous detectors"/>
          <p:cNvSpPr txBox="1"/>
          <p:nvPr>
            <p:ph type="title"/>
          </p:nvPr>
        </p:nvSpPr>
        <p:spPr>
          <a:xfrm>
            <a:off x="1206500" y="272464"/>
            <a:ext cx="21971000" cy="1433164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Israel and gaseous detectors</a:t>
            </a:r>
          </a:p>
        </p:txBody>
      </p:sp>
      <p:sp>
        <p:nvSpPr>
          <p:cNvPr id="211" name="Israel has supported the development of the gaseous detectors…"/>
          <p:cNvSpPr txBox="1"/>
          <p:nvPr>
            <p:ph type="body" sz="half" idx="1"/>
          </p:nvPr>
        </p:nvSpPr>
        <p:spPr>
          <a:xfrm>
            <a:off x="1206500" y="2182098"/>
            <a:ext cx="10938637" cy="10323321"/>
          </a:xfrm>
          <a:prstGeom prst="rect">
            <a:avLst/>
          </a:prstGeom>
        </p:spPr>
        <p:txBody>
          <a:bodyPr/>
          <a:lstStyle/>
          <a:p>
            <a:pPr marL="603504" indent="-603504" defTabSz="2413955">
              <a:spcBef>
                <a:spcPts val="4400"/>
              </a:spcBef>
              <a:defRPr sz="4752"/>
            </a:pPr>
            <a:r>
              <a:t>Israel has supported the development of the gaseous detectors</a:t>
            </a:r>
          </a:p>
          <a:p>
            <a:pPr marL="603504" indent="-603504" defTabSz="2413955">
              <a:spcBef>
                <a:spcPts val="4400"/>
              </a:spcBef>
              <a:defRPr sz="4752"/>
            </a:pPr>
            <a:r>
              <a:t>Big Wheels of the ATLAS experiment where constructed and validated in Israel</a:t>
            </a:r>
          </a:p>
          <a:p>
            <a:pPr marL="603504" indent="-603504" defTabSz="2413955">
              <a:spcBef>
                <a:spcPts val="4400"/>
              </a:spcBef>
              <a:defRPr sz="4752"/>
            </a:pPr>
            <a:r>
              <a:t>Commitment to maintain and operate</a:t>
            </a:r>
            <a:br/>
            <a:r>
              <a:t>them</a:t>
            </a:r>
          </a:p>
          <a:p>
            <a:pPr marL="603504" indent="-603504" defTabSz="2413955">
              <a:spcBef>
                <a:spcPts val="4400"/>
              </a:spcBef>
              <a:defRPr sz="4752"/>
            </a:pPr>
            <a:r>
              <a:t>Construction of the New Small Wheels</a:t>
            </a:r>
          </a:p>
          <a:p>
            <a:pPr marL="603504" indent="-603504" defTabSz="2413955">
              <a:spcBef>
                <a:spcPts val="4400"/>
              </a:spcBef>
              <a:defRPr sz="4752"/>
            </a:pPr>
            <a:r>
              <a:t>Development of new generations of gaseous</a:t>
            </a:r>
            <a:br/>
            <a:r>
              <a:t>detectors</a:t>
            </a:r>
          </a:p>
        </p:txBody>
      </p:sp>
      <p:sp>
        <p:nvSpPr>
          <p:cNvPr id="212" name="Slide Number"/>
          <p:cNvSpPr txBox="1"/>
          <p:nvPr>
            <p:ph type="sldNum" sz="quarter" idx="2"/>
          </p:nvPr>
        </p:nvSpPr>
        <p:spPr>
          <a:xfrm>
            <a:off x="11952071" y="12981888"/>
            <a:ext cx="467361" cy="4737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1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88738" y="1496748"/>
            <a:ext cx="8351978" cy="55697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564986" y="7160641"/>
            <a:ext cx="8351978" cy="62639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aseous detectors out of HEP"/>
          <p:cNvSpPr txBox="1"/>
          <p:nvPr>
            <p:ph type="title"/>
          </p:nvPr>
        </p:nvSpPr>
        <p:spPr>
          <a:xfrm>
            <a:off x="1206500" y="157173"/>
            <a:ext cx="21971000" cy="1433164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Gaseous detectors out of HEP</a:t>
            </a:r>
          </a:p>
        </p:txBody>
      </p:sp>
      <p:sp>
        <p:nvSpPr>
          <p:cNvPr id="217" name="Tomography:…"/>
          <p:cNvSpPr txBox="1"/>
          <p:nvPr>
            <p:ph type="body" idx="1"/>
          </p:nvPr>
        </p:nvSpPr>
        <p:spPr>
          <a:xfrm>
            <a:off x="1341005" y="1846613"/>
            <a:ext cx="21971001" cy="8256012"/>
          </a:xfrm>
          <a:prstGeom prst="rect">
            <a:avLst/>
          </a:prstGeom>
        </p:spPr>
        <p:txBody>
          <a:bodyPr/>
          <a:lstStyle/>
          <a:p>
            <a:pPr/>
            <a:r>
              <a:t>Tomography:</a:t>
            </a:r>
          </a:p>
          <a:p>
            <a:pPr lvl="2"/>
            <a:r>
              <a:t>Archeology</a:t>
            </a:r>
          </a:p>
          <a:p>
            <a:pPr lvl="2"/>
            <a:r>
              <a:t>Nuclear safety</a:t>
            </a:r>
          </a:p>
          <a:p>
            <a:pPr lvl="2"/>
            <a:r>
              <a:t>Geotechnics</a:t>
            </a:r>
          </a:p>
          <a:p>
            <a:pPr lvl="2"/>
            <a:r>
              <a:t>Homeland security</a:t>
            </a:r>
          </a:p>
          <a:p>
            <a:pPr lvl="2"/>
            <a:r>
              <a:t>Fire alarms</a:t>
            </a:r>
          </a:p>
        </p:txBody>
      </p:sp>
      <p:sp>
        <p:nvSpPr>
          <p:cNvPr id="2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9" name="weizmann-logo.png" descr="weizmann-logo.png"/>
          <p:cNvPicPr>
            <a:picLocks noChangeAspect="1"/>
          </p:cNvPicPr>
          <p:nvPr/>
        </p:nvPicPr>
        <p:blipFill>
          <a:blip r:embed="rId2">
            <a:extLst/>
          </a:blip>
          <a:srcRect l="0" t="11892" r="0" b="0"/>
          <a:stretch>
            <a:fillRect/>
          </a:stretch>
        </p:blipFill>
        <p:spPr>
          <a:xfrm>
            <a:off x="19097742" y="11406231"/>
            <a:ext cx="4826997" cy="1544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60000" y="1573373"/>
            <a:ext cx="4064000" cy="5803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596095" y="1604277"/>
            <a:ext cx="9457885" cy="43586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580202" y="8273336"/>
            <a:ext cx="5715001" cy="3911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491535" y="6954384"/>
            <a:ext cx="6459524" cy="3911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hank you!"/>
          <p:cNvSpPr txBox="1"/>
          <p:nvPr>
            <p:ph type="title"/>
          </p:nvPr>
        </p:nvSpPr>
        <p:spPr>
          <a:xfrm>
            <a:off x="1206500" y="5191537"/>
            <a:ext cx="21971000" cy="1433164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Thank you!</a:t>
            </a:r>
          </a:p>
        </p:txBody>
      </p:sp>
      <p:sp>
        <p:nvSpPr>
          <p:cNvPr id="22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he Standard Model"/>
          <p:cNvSpPr txBox="1"/>
          <p:nvPr>
            <p:ph type="title"/>
          </p:nvPr>
        </p:nvSpPr>
        <p:spPr>
          <a:xfrm>
            <a:off x="1379436" y="406970"/>
            <a:ext cx="21971001" cy="1433164"/>
          </a:xfrm>
          <a:prstGeom prst="rect">
            <a:avLst/>
          </a:prstGeom>
        </p:spPr>
        <p:txBody>
          <a:bodyPr/>
          <a:lstStyle/>
          <a:p>
            <a:pPr lvl="1" algn="ctr"/>
            <a:r>
              <a:t>The Standard Model</a:t>
            </a:r>
          </a:p>
        </p:txBody>
      </p:sp>
      <p:sp>
        <p:nvSpPr>
          <p:cNvPr id="158" name="Our world consists of particles and fields…"/>
          <p:cNvSpPr txBox="1"/>
          <p:nvPr>
            <p:ph type="body" idx="1"/>
          </p:nvPr>
        </p:nvSpPr>
        <p:spPr>
          <a:xfrm>
            <a:off x="437894" y="2230401"/>
            <a:ext cx="21971001" cy="8256012"/>
          </a:xfrm>
          <a:prstGeom prst="rect">
            <a:avLst/>
          </a:prstGeom>
        </p:spPr>
        <p:txBody>
          <a:bodyPr/>
          <a:lstStyle/>
          <a:p>
            <a:pPr/>
            <a:r>
              <a:t>Our world consists of </a:t>
            </a:r>
            <a:r>
              <a:rPr>
                <a:solidFill>
                  <a:srgbClr val="006100"/>
                </a:solidFill>
              </a:rPr>
              <a:t>parti</a:t>
            </a:r>
            <a:r>
              <a:rPr>
                <a:solidFill>
                  <a:srgbClr val="501860"/>
                </a:solidFill>
              </a:rPr>
              <a:t>cles</a:t>
            </a:r>
            <a:r>
              <a:t> and </a:t>
            </a:r>
            <a:r>
              <a:rPr>
                <a:solidFill>
                  <a:srgbClr val="730000"/>
                </a:solidFill>
              </a:rPr>
              <a:t>fie</a:t>
            </a:r>
            <a:r>
              <a:rPr>
                <a:solidFill>
                  <a:srgbClr val="CAAF43"/>
                </a:solidFill>
              </a:rPr>
              <a:t>lds</a:t>
            </a:r>
          </a:p>
          <a:p>
            <a:pPr lvl="2"/>
            <a:r>
              <a:t>The particles have different masses</a:t>
            </a:r>
          </a:p>
          <a:p>
            <a:pPr lvl="2"/>
            <a:r>
              <a:t>Some of them can live alone some not</a:t>
            </a:r>
          </a:p>
          <a:p>
            <a:pPr lvl="2"/>
            <a:r>
              <a:t>Interact differently </a:t>
            </a:r>
          </a:p>
          <a:p>
            <a:pPr/>
            <a:r>
              <a:t>To discover new heavier particles we have </a:t>
            </a:r>
            <a:br/>
            <a:r>
              <a:t>to use our knowledge from all these parts </a:t>
            </a:r>
            <a:br/>
            <a:r>
              <a:t>of our model</a:t>
            </a:r>
          </a:p>
        </p:txBody>
      </p:sp>
      <p:sp>
        <p:nvSpPr>
          <p:cNvPr id="159" name="2"/>
          <p:cNvSpPr txBox="1"/>
          <p:nvPr>
            <p:ph type="sldNum" sz="quarter" idx="2"/>
          </p:nvPr>
        </p:nvSpPr>
        <p:spPr>
          <a:xfrm>
            <a:off x="12040336" y="12981888"/>
            <a:ext cx="290831" cy="4737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6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79502" y="2510148"/>
            <a:ext cx="9037100" cy="76965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weizmann-logo.png" descr="weizmann-logo.png"/>
          <p:cNvPicPr>
            <a:picLocks noChangeAspect="1"/>
          </p:cNvPicPr>
          <p:nvPr/>
        </p:nvPicPr>
        <p:blipFill>
          <a:blip r:embed="rId3">
            <a:extLst/>
          </a:blip>
          <a:srcRect l="0" t="11892" r="0" b="0"/>
          <a:stretch>
            <a:fillRect/>
          </a:stretch>
        </p:blipFill>
        <p:spPr>
          <a:xfrm>
            <a:off x="19097742" y="11406231"/>
            <a:ext cx="4826997" cy="15440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862" y="-474894"/>
            <a:ext cx="24657113" cy="16279859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A puzzle game for the discovery"/>
          <p:cNvSpPr txBox="1"/>
          <p:nvPr>
            <p:ph type="title"/>
          </p:nvPr>
        </p:nvSpPr>
        <p:spPr>
          <a:xfrm>
            <a:off x="1206500" y="11974479"/>
            <a:ext cx="21971000" cy="1433163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A puzzle game for the discovery</a:t>
            </a:r>
          </a:p>
        </p:txBody>
      </p:sp>
      <p:pic>
        <p:nvPicPr>
          <p:cNvPr id="165" name="weizmann-logo.png" descr="weizmann-logo.png"/>
          <p:cNvPicPr>
            <a:picLocks noChangeAspect="1"/>
          </p:cNvPicPr>
          <p:nvPr/>
        </p:nvPicPr>
        <p:blipFill>
          <a:blip r:embed="rId3">
            <a:extLst/>
          </a:blip>
          <a:srcRect l="0" t="11892" r="0" b="0"/>
          <a:stretch>
            <a:fillRect/>
          </a:stretch>
        </p:blipFill>
        <p:spPr>
          <a:xfrm>
            <a:off x="19097742" y="11406231"/>
            <a:ext cx="4826997" cy="1544067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Slide Number"/>
          <p:cNvSpPr txBox="1"/>
          <p:nvPr>
            <p:ph type="sldNum" sz="quarter" idx="2"/>
          </p:nvPr>
        </p:nvSpPr>
        <p:spPr>
          <a:xfrm>
            <a:off x="12040336" y="12981888"/>
            <a:ext cx="290831" cy="4737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5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589537" y="1533052"/>
            <a:ext cx="8553136" cy="5423694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Pieces of the puzzle"/>
          <p:cNvSpPr txBox="1"/>
          <p:nvPr>
            <p:ph type="title"/>
          </p:nvPr>
        </p:nvSpPr>
        <p:spPr>
          <a:xfrm>
            <a:off x="1206500" y="-34978"/>
            <a:ext cx="21971000" cy="1433164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Pieces of the puzzle</a:t>
            </a:r>
          </a:p>
        </p:txBody>
      </p:sp>
      <p:sp>
        <p:nvSpPr>
          <p:cNvPr id="170" name="Slide Subtitle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 </a:t>
            </a:r>
          </a:p>
        </p:txBody>
      </p:sp>
      <p:sp>
        <p:nvSpPr>
          <p:cNvPr id="171" name="Different pieces need different identification methods…"/>
          <p:cNvSpPr txBox="1"/>
          <p:nvPr>
            <p:ph type="body" idx="1"/>
          </p:nvPr>
        </p:nvSpPr>
        <p:spPr>
          <a:xfrm>
            <a:off x="495540" y="2471694"/>
            <a:ext cx="13857443" cy="9859403"/>
          </a:xfrm>
          <a:prstGeom prst="rect">
            <a:avLst/>
          </a:prstGeom>
        </p:spPr>
        <p:txBody>
          <a:bodyPr/>
          <a:lstStyle/>
          <a:p>
            <a:pPr/>
            <a:r>
              <a:t>Different pieces need different identification methods</a:t>
            </a:r>
          </a:p>
          <a:p>
            <a:pPr lvl="2"/>
            <a:r>
              <a:t>Scillicons for the charged particles</a:t>
            </a:r>
          </a:p>
          <a:p>
            <a:pPr lvl="2"/>
            <a:r>
              <a:t>Electromagnetic calorimeter for e and photons</a:t>
            </a:r>
          </a:p>
          <a:p>
            <a:pPr lvl="2"/>
            <a:r>
              <a:t>Hadronic calorimeter for the hadrons π, n ..</a:t>
            </a:r>
          </a:p>
          <a:p>
            <a:pPr lvl="2"/>
            <a:r>
              <a:t>Muon spectrometer for the μ</a:t>
            </a:r>
          </a:p>
          <a:p>
            <a:pPr lvl="2"/>
          </a:p>
          <a:p>
            <a:pPr/>
            <a:r>
              <a:t>Muon are the most penetrating </a:t>
            </a:r>
          </a:p>
        </p:txBody>
      </p:sp>
      <p:pic>
        <p:nvPicPr>
          <p:cNvPr id="172" name="weizmann-logo.png" descr="weizmann-logo.png"/>
          <p:cNvPicPr>
            <a:picLocks noChangeAspect="1"/>
          </p:cNvPicPr>
          <p:nvPr/>
        </p:nvPicPr>
        <p:blipFill>
          <a:blip r:embed="rId3">
            <a:extLst/>
          </a:blip>
          <a:srcRect l="0" t="11892" r="0" b="0"/>
          <a:stretch>
            <a:fillRect/>
          </a:stretch>
        </p:blipFill>
        <p:spPr>
          <a:xfrm>
            <a:off x="19097742" y="11406231"/>
            <a:ext cx="4826997" cy="1544067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Slide Number"/>
          <p:cNvSpPr txBox="1"/>
          <p:nvPr>
            <p:ph type="sldNum" sz="quarter" idx="2"/>
          </p:nvPr>
        </p:nvSpPr>
        <p:spPr>
          <a:xfrm>
            <a:off x="12077547" y="12981888"/>
            <a:ext cx="228905" cy="4737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>
            <a:lvl1pPr>
              <a:defRPr sz="2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7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820366" y="8826941"/>
            <a:ext cx="6822405" cy="43858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Oval Oval" descr="Oval Oval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318190" y="10436978"/>
            <a:ext cx="7826758" cy="147320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Interaction with the matter"/>
          <p:cNvSpPr txBox="1"/>
          <p:nvPr>
            <p:ph type="title"/>
          </p:nvPr>
        </p:nvSpPr>
        <p:spPr>
          <a:xfrm>
            <a:off x="1475511" y="-34978"/>
            <a:ext cx="21971001" cy="1433164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Interaction with the matter </a:t>
            </a:r>
          </a:p>
        </p:txBody>
      </p:sp>
      <p:pic>
        <p:nvPicPr>
          <p:cNvPr id="179" name="weizmann-logo.png" descr="weizmann-logo.png"/>
          <p:cNvPicPr>
            <a:picLocks noChangeAspect="1"/>
          </p:cNvPicPr>
          <p:nvPr/>
        </p:nvPicPr>
        <p:blipFill>
          <a:blip r:embed="rId2">
            <a:extLst/>
          </a:blip>
          <a:srcRect l="0" t="11892" r="0" b="0"/>
          <a:stretch>
            <a:fillRect/>
          </a:stretch>
        </p:blipFill>
        <p:spPr>
          <a:xfrm>
            <a:off x="19097742" y="11406231"/>
            <a:ext cx="4826997" cy="1544067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Slide Number"/>
          <p:cNvSpPr txBox="1"/>
          <p:nvPr>
            <p:ph type="sldNum" sz="quarter" idx="2"/>
          </p:nvPr>
        </p:nvSpPr>
        <p:spPr>
          <a:xfrm>
            <a:off x="12040336" y="12981888"/>
            <a:ext cx="290831" cy="4737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5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81" name="The charged particles interact with the traversing matter (Bethe-Bloch)…"/>
          <p:cNvSpPr txBox="1"/>
          <p:nvPr>
            <p:ph type="body" idx="1"/>
          </p:nvPr>
        </p:nvSpPr>
        <p:spPr>
          <a:xfrm>
            <a:off x="476325" y="1461983"/>
            <a:ext cx="22719178" cy="11492866"/>
          </a:xfrm>
          <a:prstGeom prst="rect">
            <a:avLst/>
          </a:prstGeom>
        </p:spPr>
        <p:txBody>
          <a:bodyPr/>
          <a:lstStyle/>
          <a:p>
            <a:pPr/>
            <a:r>
              <a:t>The charged particles interact with the traversing matter (Bethe-Bloch)</a:t>
            </a:r>
          </a:p>
          <a:p>
            <a:pPr lvl="2"/>
            <a:r>
              <a:t>Imagine a ball diving into a jar of honey</a:t>
            </a:r>
          </a:p>
          <a:p>
            <a:pPr/>
            <a:r>
              <a:t>We are using the phenomenon</a:t>
            </a:r>
          </a:p>
          <a:p>
            <a:pPr/>
          </a:p>
          <a:p>
            <a:pPr/>
            <a:r>
              <a:t>While a charged particle traversing the matter:</a:t>
            </a:r>
          </a:p>
          <a:p>
            <a:pPr lvl="2"/>
            <a:r>
              <a:t>Interacts with matter’s atoms or the free electrons</a:t>
            </a:r>
          </a:p>
          <a:p>
            <a:pPr lvl="4"/>
            <a:r>
              <a:t>Losses energy</a:t>
            </a:r>
          </a:p>
          <a:p>
            <a:pPr lvl="4"/>
            <a:r>
              <a:t>But the energy cannot disappear!</a:t>
            </a:r>
          </a:p>
          <a:p>
            <a:pPr lvl="4"/>
            <a:r>
              <a:t>Other particles gain of the loss</a:t>
            </a:r>
          </a:p>
        </p:txBody>
      </p:sp>
      <p:pic>
        <p:nvPicPr>
          <p:cNvPr id="18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490504" y="2557700"/>
            <a:ext cx="8924960" cy="11926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486715" y="3865638"/>
            <a:ext cx="5290096" cy="43526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From a muon to avalanches"/>
          <p:cNvSpPr txBox="1"/>
          <p:nvPr>
            <p:ph type="title"/>
          </p:nvPr>
        </p:nvSpPr>
        <p:spPr>
          <a:xfrm>
            <a:off x="1475511" y="-34978"/>
            <a:ext cx="21971001" cy="1433164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From a muon to avalanches </a:t>
            </a:r>
          </a:p>
        </p:txBody>
      </p:sp>
      <p:pic>
        <p:nvPicPr>
          <p:cNvPr id="186" name="weizmann-logo.png" descr="weizmann-logo.png"/>
          <p:cNvPicPr>
            <a:picLocks noChangeAspect="1"/>
          </p:cNvPicPr>
          <p:nvPr/>
        </p:nvPicPr>
        <p:blipFill>
          <a:blip r:embed="rId2">
            <a:extLst/>
          </a:blip>
          <a:srcRect l="0" t="11892" r="0" b="0"/>
          <a:stretch>
            <a:fillRect/>
          </a:stretch>
        </p:blipFill>
        <p:spPr>
          <a:xfrm>
            <a:off x="19097742" y="11406231"/>
            <a:ext cx="4826997" cy="1544067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Slide Number"/>
          <p:cNvSpPr txBox="1"/>
          <p:nvPr>
            <p:ph type="sldNum" sz="quarter" idx="2"/>
          </p:nvPr>
        </p:nvSpPr>
        <p:spPr>
          <a:xfrm>
            <a:off x="12040336" y="12981888"/>
            <a:ext cx="290831" cy="4737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5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88" name="If we force all the particles to move what will happen?…"/>
          <p:cNvSpPr txBox="1"/>
          <p:nvPr>
            <p:ph type="body" idx="1"/>
          </p:nvPr>
        </p:nvSpPr>
        <p:spPr>
          <a:xfrm>
            <a:off x="476325" y="1461983"/>
            <a:ext cx="22719178" cy="11492866"/>
          </a:xfrm>
          <a:prstGeom prst="rect">
            <a:avLst/>
          </a:prstGeom>
        </p:spPr>
        <p:txBody>
          <a:bodyPr/>
          <a:lstStyle/>
          <a:p>
            <a:pPr/>
            <a:r>
              <a:t>If we force all the particles to move what will happen?</a:t>
            </a:r>
          </a:p>
          <a:p>
            <a:pPr lvl="2"/>
            <a:r>
              <a:t>Lets insert some electric force … </a:t>
            </a:r>
          </a:p>
          <a:p>
            <a:pPr lvl="2"/>
            <a:r>
              <a:t>All electrons are affected by the electric force</a:t>
            </a:r>
          </a:p>
          <a:p>
            <a:pPr lvl="2"/>
            <a:r>
              <a:t>Their kinetic energy increases</a:t>
            </a:r>
          </a:p>
          <a:p>
            <a:pPr lvl="2"/>
            <a:r>
              <a:t>They could ionise neutral gas atoms</a:t>
            </a:r>
          </a:p>
          <a:p>
            <a:pPr lvl="3"/>
            <a:r>
              <a:t>Multiplication of this process starts a </a:t>
            </a:r>
            <a:br/>
            <a:r>
              <a:t>cascade - avalanche</a:t>
            </a:r>
          </a:p>
          <a:p>
            <a:pPr lvl="2"/>
            <a:r>
              <a:t>The movement of these electrons </a:t>
            </a:r>
            <a:br/>
            <a:r>
              <a:t>induces signals!</a:t>
            </a:r>
          </a:p>
          <a:p>
            <a:pPr/>
            <a:r>
              <a:t>A passing muon can start a domino of electrons’ interaction</a:t>
            </a:r>
            <a:br/>
            <a:r>
              <a:t>—&gt; Signals! </a:t>
            </a:r>
          </a:p>
        </p:txBody>
      </p:sp>
      <p:pic>
        <p:nvPicPr>
          <p:cNvPr id="18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52162" y="400004"/>
            <a:ext cx="3912183" cy="52939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603499" y="5855559"/>
            <a:ext cx="8128001" cy="5041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aseous detectors"/>
          <p:cNvSpPr txBox="1"/>
          <p:nvPr>
            <p:ph type="title"/>
          </p:nvPr>
        </p:nvSpPr>
        <p:spPr>
          <a:xfrm>
            <a:off x="1206500" y="118743"/>
            <a:ext cx="21971000" cy="1433164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Gaseous detectors</a:t>
            </a:r>
          </a:p>
        </p:txBody>
      </p:sp>
      <p:sp>
        <p:nvSpPr>
          <p:cNvPr id="193" name="Several types of gaseous detectors…"/>
          <p:cNvSpPr txBox="1"/>
          <p:nvPr>
            <p:ph type="body" idx="1"/>
          </p:nvPr>
        </p:nvSpPr>
        <p:spPr>
          <a:xfrm>
            <a:off x="476325" y="1461983"/>
            <a:ext cx="22719178" cy="11492866"/>
          </a:xfrm>
          <a:prstGeom prst="rect">
            <a:avLst/>
          </a:prstGeom>
        </p:spPr>
        <p:txBody>
          <a:bodyPr/>
          <a:lstStyle/>
          <a:p>
            <a:pPr/>
            <a:r>
              <a:t>Several types of gaseous detectors </a:t>
            </a:r>
          </a:p>
          <a:p>
            <a:pPr lvl="2"/>
            <a:r>
              <a:t>Multi Wire Proportional Detectors</a:t>
            </a:r>
          </a:p>
          <a:p>
            <a:pPr lvl="2"/>
            <a:r>
              <a:t>Micro Pattern Gaseous Detectors</a:t>
            </a:r>
          </a:p>
          <a:p>
            <a:pPr/>
          </a:p>
          <a:p>
            <a:pPr/>
            <a:r>
              <a:t>These avalanches can helps us to identify:</a:t>
            </a:r>
          </a:p>
          <a:p>
            <a:pPr lvl="2"/>
            <a:r>
              <a:rPr b="1"/>
              <a:t>Where</a:t>
            </a:r>
            <a:r>
              <a:t> the traversing particle came from</a:t>
            </a:r>
          </a:p>
          <a:p>
            <a:pPr lvl="2"/>
            <a:r>
              <a:rPr b="1"/>
              <a:t>When</a:t>
            </a:r>
            <a:r>
              <a:t> the traversing particle passed </a:t>
            </a:r>
          </a:p>
        </p:txBody>
      </p:sp>
      <p:pic>
        <p:nvPicPr>
          <p:cNvPr id="194" name="weizmann-logo.png" descr="weizmann-logo.png"/>
          <p:cNvPicPr>
            <a:picLocks noChangeAspect="1"/>
          </p:cNvPicPr>
          <p:nvPr/>
        </p:nvPicPr>
        <p:blipFill>
          <a:blip r:embed="rId2">
            <a:extLst/>
          </a:blip>
          <a:srcRect l="0" t="11892" r="0" b="0"/>
          <a:stretch>
            <a:fillRect/>
          </a:stretch>
        </p:blipFill>
        <p:spPr>
          <a:xfrm>
            <a:off x="19097742" y="11406231"/>
            <a:ext cx="4826997" cy="1544067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Slide Number"/>
          <p:cNvSpPr txBox="1"/>
          <p:nvPr>
            <p:ph type="sldNum" sz="quarter" idx="2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867140" y="2957523"/>
            <a:ext cx="10023630" cy="75097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Why to use gaseous detectors"/>
          <p:cNvSpPr txBox="1"/>
          <p:nvPr>
            <p:ph type="title"/>
          </p:nvPr>
        </p:nvSpPr>
        <p:spPr>
          <a:xfrm>
            <a:off x="1206500" y="330109"/>
            <a:ext cx="21971000" cy="1433164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Why to use gaseous detectors</a:t>
            </a:r>
          </a:p>
        </p:txBody>
      </p:sp>
      <p:sp>
        <p:nvSpPr>
          <p:cNvPr id="199" name="Cheaper construnction…"/>
          <p:cNvSpPr txBox="1"/>
          <p:nvPr>
            <p:ph type="body" idx="1"/>
          </p:nvPr>
        </p:nvSpPr>
        <p:spPr>
          <a:xfrm>
            <a:off x="266010" y="1683058"/>
            <a:ext cx="13187776" cy="12053977"/>
          </a:xfrm>
          <a:prstGeom prst="rect">
            <a:avLst/>
          </a:prstGeom>
        </p:spPr>
        <p:txBody>
          <a:bodyPr anchor="ctr"/>
          <a:lstStyle/>
          <a:p>
            <a:pPr marL="566927" indent="-566927" defTabSz="2267655">
              <a:spcBef>
                <a:spcPts val="4100"/>
              </a:spcBef>
              <a:defRPr sz="4464"/>
            </a:pPr>
            <a:r>
              <a:t>Cheaper construnction</a:t>
            </a:r>
          </a:p>
          <a:p>
            <a:pPr lvl="2" marL="1700783" indent="-566927" defTabSz="2267655">
              <a:spcBef>
                <a:spcPts val="4100"/>
              </a:spcBef>
              <a:defRPr sz="4464"/>
            </a:pPr>
            <a:r>
              <a:t>No need for special materials</a:t>
            </a:r>
          </a:p>
          <a:p>
            <a:pPr lvl="2" marL="1700783" indent="-566927" defTabSz="2267655">
              <a:spcBef>
                <a:spcPts val="4100"/>
              </a:spcBef>
              <a:defRPr sz="4464"/>
            </a:pPr>
            <a:r>
              <a:t>Just exploit the several physical phenomena </a:t>
            </a:r>
          </a:p>
          <a:p>
            <a:pPr lvl="4" marL="2834639" indent="-566927" defTabSz="2267655">
              <a:spcBef>
                <a:spcPts val="4100"/>
              </a:spcBef>
              <a:defRPr sz="4464"/>
            </a:pPr>
            <a:r>
              <a:t>Interaction of muons with the matter </a:t>
            </a:r>
          </a:p>
          <a:p>
            <a:pPr lvl="4" marL="2834639" indent="-566927" defTabSz="2267655">
              <a:spcBef>
                <a:spcPts val="4100"/>
              </a:spcBef>
              <a:defRPr sz="4464"/>
            </a:pPr>
            <a:r>
              <a:t>Movements of charged particles in gaseous</a:t>
            </a:r>
          </a:p>
          <a:p>
            <a:pPr lvl="4" marL="2834639" indent="-566927" defTabSz="2267655">
              <a:spcBef>
                <a:spcPts val="4100"/>
              </a:spcBef>
              <a:defRPr sz="4464"/>
            </a:pPr>
            <a:r>
              <a:t>Signal induction</a:t>
            </a:r>
          </a:p>
          <a:p>
            <a:pPr lvl="2" marL="1700783" indent="-566927" defTabSz="2267655">
              <a:spcBef>
                <a:spcPts val="4100"/>
              </a:spcBef>
              <a:defRPr sz="4464"/>
            </a:pPr>
            <a:r>
              <a:t>No need for special facilities</a:t>
            </a:r>
          </a:p>
          <a:p>
            <a:pPr lvl="2" marL="1700783" indent="-566927" defTabSz="2267655">
              <a:spcBef>
                <a:spcPts val="4100"/>
              </a:spcBef>
              <a:defRPr sz="4464"/>
            </a:pPr>
            <a:r>
              <a:t> Spatial resolution ~ μm —&gt; 10^-6 —&gt; 0.000001 m !</a:t>
            </a:r>
          </a:p>
          <a:p>
            <a:pPr lvl="2" marL="1700783" indent="-566927" defTabSz="2267655">
              <a:spcBef>
                <a:spcPts val="4100"/>
              </a:spcBef>
              <a:defRPr sz="4464"/>
            </a:pPr>
            <a:r>
              <a:t>Time resolution ~ ps —&gt;10^-12 —&gt; 0.000000000001 s!</a:t>
            </a:r>
          </a:p>
        </p:txBody>
      </p:sp>
      <p:sp>
        <p:nvSpPr>
          <p:cNvPr id="200" name="Slide Number"/>
          <p:cNvSpPr txBox="1"/>
          <p:nvPr>
            <p:ph type="sldNum" sz="quarter" idx="2"/>
          </p:nvPr>
        </p:nvSpPr>
        <p:spPr>
          <a:xfrm>
            <a:off x="12077547" y="12981888"/>
            <a:ext cx="228905" cy="4737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>
            <a:lvl1pPr>
              <a:defRPr sz="2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01" name="IMG_20211030_150808.jpg" descr="IMG_20211030_15080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84914" y="3812318"/>
            <a:ext cx="9857545" cy="55448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weizmann-logo.png" descr="weizmann-logo.png"/>
          <p:cNvPicPr>
            <a:picLocks noChangeAspect="1"/>
          </p:cNvPicPr>
          <p:nvPr/>
        </p:nvPicPr>
        <p:blipFill>
          <a:blip r:embed="rId3">
            <a:extLst/>
          </a:blip>
          <a:srcRect l="0" t="11892" r="0" b="0"/>
          <a:stretch>
            <a:fillRect/>
          </a:stretch>
        </p:blipFill>
        <p:spPr>
          <a:xfrm>
            <a:off x="19097742" y="11406231"/>
            <a:ext cx="4826997" cy="15440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Why to use gaseous detectors"/>
          <p:cNvSpPr txBox="1"/>
          <p:nvPr>
            <p:ph type="title"/>
          </p:nvPr>
        </p:nvSpPr>
        <p:spPr>
          <a:xfrm>
            <a:off x="1206500" y="330109"/>
            <a:ext cx="21971000" cy="1433164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Why to use gaseous detectors</a:t>
            </a:r>
          </a:p>
        </p:txBody>
      </p:sp>
      <p:sp>
        <p:nvSpPr>
          <p:cNvPr id="205" name="Slide Number"/>
          <p:cNvSpPr txBox="1"/>
          <p:nvPr>
            <p:ph type="sldNum" sz="quarter" idx="2"/>
          </p:nvPr>
        </p:nvSpPr>
        <p:spPr>
          <a:xfrm>
            <a:off x="12077547" y="12981888"/>
            <a:ext cx="228905" cy="4737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>
            <a:lvl1pPr>
              <a:defRPr sz="2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06" name="weizmann-logo.png" descr="weizmann-logo.png"/>
          <p:cNvPicPr>
            <a:picLocks noChangeAspect="1"/>
          </p:cNvPicPr>
          <p:nvPr/>
        </p:nvPicPr>
        <p:blipFill>
          <a:blip r:embed="rId2">
            <a:extLst/>
          </a:blip>
          <a:srcRect l="0" t="11892" r="0" b="0"/>
          <a:stretch>
            <a:fillRect/>
          </a:stretch>
        </p:blipFill>
        <p:spPr>
          <a:xfrm>
            <a:off x="19097742" y="11406231"/>
            <a:ext cx="4826997" cy="1544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VID_20211030_145630.mp4" descr="VID_20211030_145630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15410222" y="128258"/>
            <a:ext cx="7570959" cy="13459484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Cheaper construnction…"/>
          <p:cNvSpPr txBox="1"/>
          <p:nvPr>
            <p:ph type="body" idx="1"/>
          </p:nvPr>
        </p:nvSpPr>
        <p:spPr>
          <a:xfrm>
            <a:off x="266010" y="1683058"/>
            <a:ext cx="13187776" cy="12053977"/>
          </a:xfrm>
          <a:prstGeom prst="rect">
            <a:avLst/>
          </a:prstGeom>
        </p:spPr>
        <p:txBody>
          <a:bodyPr anchor="ctr"/>
          <a:lstStyle/>
          <a:p>
            <a:pPr marL="566927" indent="-566927" defTabSz="2267655">
              <a:spcBef>
                <a:spcPts val="4100"/>
              </a:spcBef>
              <a:defRPr sz="4464"/>
            </a:pPr>
            <a:r>
              <a:t>Cheaper construnction</a:t>
            </a:r>
          </a:p>
          <a:p>
            <a:pPr lvl="2" marL="1700783" indent="-566927" defTabSz="2267655">
              <a:spcBef>
                <a:spcPts val="4100"/>
              </a:spcBef>
              <a:defRPr sz="4464"/>
            </a:pPr>
            <a:r>
              <a:t>No need for special materials</a:t>
            </a:r>
          </a:p>
          <a:p>
            <a:pPr lvl="2" marL="1700783" indent="-566927" defTabSz="2267655">
              <a:spcBef>
                <a:spcPts val="4100"/>
              </a:spcBef>
              <a:defRPr sz="4464"/>
            </a:pPr>
            <a:r>
              <a:t>Just exploit the several physical phenomena </a:t>
            </a:r>
          </a:p>
          <a:p>
            <a:pPr lvl="4" marL="2834639" indent="-566927" defTabSz="2267655">
              <a:spcBef>
                <a:spcPts val="4100"/>
              </a:spcBef>
              <a:defRPr sz="4464"/>
            </a:pPr>
            <a:r>
              <a:t>Interaction of muons with the matter </a:t>
            </a:r>
          </a:p>
          <a:p>
            <a:pPr lvl="4" marL="2834639" indent="-566927" defTabSz="2267655">
              <a:spcBef>
                <a:spcPts val="4100"/>
              </a:spcBef>
              <a:defRPr sz="4464"/>
            </a:pPr>
            <a:r>
              <a:t>Movements of charged particles in gaseous</a:t>
            </a:r>
          </a:p>
          <a:p>
            <a:pPr lvl="4" marL="2834639" indent="-566927" defTabSz="2267655">
              <a:spcBef>
                <a:spcPts val="4100"/>
              </a:spcBef>
              <a:defRPr sz="4464"/>
            </a:pPr>
            <a:r>
              <a:t>Signal induction</a:t>
            </a:r>
          </a:p>
          <a:p>
            <a:pPr lvl="2" marL="1700783" indent="-566927" defTabSz="2267655">
              <a:spcBef>
                <a:spcPts val="4100"/>
              </a:spcBef>
              <a:defRPr sz="4464"/>
            </a:pPr>
            <a:r>
              <a:t>No need for special facilities</a:t>
            </a:r>
          </a:p>
          <a:p>
            <a:pPr lvl="2" marL="1700783" indent="-566927" defTabSz="2267655">
              <a:spcBef>
                <a:spcPts val="4100"/>
              </a:spcBef>
              <a:defRPr sz="4464"/>
            </a:pPr>
            <a:r>
              <a:t> Spatial resolution ~ μm —&gt; 10^-6 —&gt; 0.000001 m !</a:t>
            </a:r>
          </a:p>
          <a:p>
            <a:pPr lvl="2" marL="1700783" indent="-566927" defTabSz="2267655">
              <a:spcBef>
                <a:spcPts val="4100"/>
              </a:spcBef>
              <a:defRPr sz="4464"/>
            </a:pPr>
            <a:r>
              <a:t>Time resolution ~ ps —&gt;10^-12 —&gt; 0.000000000001 s!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66" fill="hold"/>
                                        <p:tgtEl>
                                          <p:spTgt spid="2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07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20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0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